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62" r:id="rId3"/>
    <p:sldId id="264" r:id="rId4"/>
    <p:sldId id="284" r:id="rId5"/>
    <p:sldId id="260" r:id="rId6"/>
    <p:sldId id="296" r:id="rId7"/>
    <p:sldId id="283" r:id="rId8"/>
    <p:sldId id="266" r:id="rId9"/>
    <p:sldId id="294" r:id="rId10"/>
    <p:sldId id="302" r:id="rId11"/>
    <p:sldId id="267" r:id="rId12"/>
    <p:sldId id="289" r:id="rId13"/>
    <p:sldId id="295" r:id="rId14"/>
    <p:sldId id="297" r:id="rId15"/>
    <p:sldId id="277" r:id="rId16"/>
    <p:sldId id="301" r:id="rId17"/>
    <p:sldId id="300" r:id="rId18"/>
    <p:sldId id="272" r:id="rId19"/>
    <p:sldId id="303" r:id="rId20"/>
    <p:sldId id="30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66FF"/>
    <a:srgbClr val="0000FF"/>
    <a:srgbClr val="FF3399"/>
    <a:srgbClr val="66FFFF"/>
    <a:srgbClr val="F1F616"/>
    <a:srgbClr val="000000"/>
    <a:srgbClr val="3CCAC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1" autoAdjust="0"/>
    <p:restoredTop sz="84746" autoAdjust="0"/>
  </p:normalViewPr>
  <p:slideViewPr>
    <p:cSldViewPr>
      <p:cViewPr varScale="1">
        <p:scale>
          <a:sx n="65" d="100"/>
          <a:sy n="65" d="100"/>
        </p:scale>
        <p:origin x="-129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A402E-3CBF-4CA2-9D13-971019B48278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C6D02-D9A7-40E3-80E4-81B68ED83D9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5113AD-2EE8-41F7-8945-986FF4D6AC3C}" type="slidenum">
              <a:rPr lang="en-US"/>
              <a:pPr/>
              <a:t>1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5113AD-2EE8-41F7-8945-986FF4D6AC3C}" type="slidenum">
              <a:rPr lang="en-US"/>
              <a:pPr/>
              <a:t>10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5113AD-2EE8-41F7-8945-986FF4D6AC3C}" type="slidenum">
              <a:rPr lang="en-US"/>
              <a:pPr/>
              <a:t>11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Division of ocean along physical and biogeochemical properties.</a:t>
            </a:r>
          </a:p>
          <a:p>
            <a:r>
              <a:rPr lang="en-US" dirty="0" smtClean="0"/>
              <a:t>Similar to defining</a:t>
            </a:r>
            <a:r>
              <a:rPr lang="en-US" baseline="0" dirty="0" smtClean="0"/>
              <a:t> land habitats such as desert, tropical rainforest etc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5113AD-2EE8-41F7-8945-986FF4D6AC3C}" type="slidenum">
              <a:rPr lang="en-US"/>
              <a:pPr/>
              <a:t>12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Objective classification on global remote sensing data to automatically produce time and space resolved ocean provinces. boundaries 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verified by in-situ ship track data and province distributions in the equatorial Pacific correlate well with ENSO indexes.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 that provinces are found in different oceans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Because dynamic</a:t>
            </a:r>
            <a:r>
              <a:rPr lang="en-US" baseline="0" dirty="0" smtClean="0"/>
              <a:t> – it can be use to track changes</a:t>
            </a:r>
          </a:p>
          <a:p>
            <a:r>
              <a:rPr lang="en-US" baseline="0" dirty="0" smtClean="0"/>
              <a:t>e.g. </a:t>
            </a:r>
            <a:r>
              <a:rPr lang="en-US" dirty="0" smtClean="0"/>
              <a:t>Consider most purple</a:t>
            </a:r>
            <a:r>
              <a:rPr lang="en-US" baseline="0" dirty="0" smtClean="0"/>
              <a:t> province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5113AD-2EE8-41F7-8945-986FF4D6AC3C}" type="slidenum">
              <a:rPr lang="en-US"/>
              <a:pPr/>
              <a:t>13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5113AD-2EE8-41F7-8945-986FF4D6AC3C}" type="slidenum">
              <a:rPr lang="en-US"/>
              <a:pPr/>
              <a:t>14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5113AD-2EE8-41F7-8945-986FF4D6AC3C}" type="slidenum">
              <a:rPr lang="en-US"/>
              <a:pPr/>
              <a:t>15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5113AD-2EE8-41F7-8945-986FF4D6AC3C}" type="slidenum">
              <a:rPr lang="en-US"/>
              <a:pPr/>
              <a:t>16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Loss</a:t>
            </a:r>
            <a:r>
              <a:rPr lang="en-US" baseline="0" dirty="0" smtClean="0"/>
              <a:t> habitat for diatoms in low nutrient regimes (due to lower nutrient supplies)</a:t>
            </a:r>
          </a:p>
          <a:p>
            <a:r>
              <a:rPr lang="en-US" baseline="0" dirty="0" smtClean="0"/>
              <a:t>In contrast models show increase in habitat range (though not abundance) of smaller phytoplankton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5113AD-2EE8-41F7-8945-986FF4D6AC3C}" type="slidenum">
              <a:rPr lang="en-US"/>
              <a:pPr/>
              <a:t>17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 drivers can enhance or</a:t>
            </a:r>
            <a:r>
              <a:rPr lang="en-US" baseline="0" dirty="0" smtClean="0"/>
              <a:t> counteract each other. Important to understand each process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5113AD-2EE8-41F7-8945-986FF4D6AC3C}" type="slidenum">
              <a:rPr lang="en-US"/>
              <a:pPr/>
              <a:t>18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5113AD-2EE8-41F7-8945-986FF4D6AC3C}" type="slidenum">
              <a:rPr lang="en-US"/>
              <a:pPr/>
              <a:t>19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Define habita</a:t>
            </a:r>
            <a:r>
              <a:rPr lang="en-US" baseline="0" dirty="0" smtClean="0"/>
              <a:t>t in terms of phase space of SST, Sea Ice (both from satellite) and depth of ocean</a:t>
            </a:r>
            <a:endParaRPr lang="en-US" dirty="0" smtClean="0"/>
          </a:p>
          <a:p>
            <a:r>
              <a:rPr lang="en-US" dirty="0" smtClean="0"/>
              <a:t>WAP; western Antarctic peninsula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 and 1 of probability of presence. 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5113AD-2EE8-41F7-8945-986FF4D6AC3C}" type="slidenum">
              <a:rPr lang="en-US"/>
              <a:pPr/>
              <a:t>2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5113AD-2EE8-41F7-8945-986FF4D6AC3C}" type="slidenum">
              <a:rPr lang="en-US"/>
              <a:pPr/>
              <a:t>20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400" dirty="0" smtClean="0"/>
              <a:t>predictive </a:t>
            </a:r>
            <a:r>
              <a:rPr lang="en-US" sz="1400" u="sng" dirty="0" smtClean="0"/>
              <a:t>habitat models </a:t>
            </a:r>
            <a:r>
              <a:rPr lang="en-US" sz="1400" dirty="0" smtClean="0"/>
              <a:t>for </a:t>
            </a:r>
            <a:r>
              <a:rPr lang="en-US" sz="1400" dirty="0" err="1" smtClean="0"/>
              <a:t>bluefin</a:t>
            </a:r>
            <a:r>
              <a:rPr lang="en-US" sz="1400" dirty="0" smtClean="0"/>
              <a:t> tuna and skipjack tuna adult s and larvae in the Intra-Americas Sea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400" dirty="0" smtClean="0"/>
              <a:t>Adult fish:</a:t>
            </a:r>
            <a:r>
              <a:rPr lang="en-US" sz="1400" baseline="0" dirty="0" smtClean="0"/>
              <a:t> </a:t>
            </a:r>
            <a:r>
              <a:rPr lang="en-US" sz="1200" dirty="0" smtClean="0"/>
              <a:t>Catch data from International Commission for the Conservation of Atlantic Tunas (ICCAT)</a:t>
            </a:r>
            <a:r>
              <a:rPr lang="en-US" sz="1200" baseline="0" dirty="0" smtClean="0"/>
              <a:t> </a:t>
            </a:r>
            <a:r>
              <a:rPr lang="en-US" sz="1200" dirty="0" smtClean="0"/>
              <a:t>Environmental data from satellites, and ECCO II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400" dirty="0" smtClean="0"/>
              <a:t>Larval fish:</a:t>
            </a:r>
            <a:r>
              <a:rPr lang="en-US" sz="1400" baseline="0" dirty="0" smtClean="0"/>
              <a:t> </a:t>
            </a:r>
            <a:r>
              <a:rPr lang="en-US" sz="1200" dirty="0" smtClean="0"/>
              <a:t>Catch data from NOAA shipboard surveys:</a:t>
            </a:r>
            <a:r>
              <a:rPr lang="en-US" sz="1200" baseline="0" dirty="0" smtClean="0"/>
              <a:t> </a:t>
            </a:r>
            <a:r>
              <a:rPr lang="en-US" sz="1200" dirty="0" smtClean="0"/>
              <a:t>Environmental data from CTD casts and satellites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400" dirty="0" smtClean="0"/>
              <a:t>Outputs from a dynamically downscaled regional climate model were run through </a:t>
            </a:r>
            <a:r>
              <a:rPr lang="en-US" sz="1400" u="sng" dirty="0" smtClean="0"/>
              <a:t>habitat models </a:t>
            </a:r>
            <a:r>
              <a:rPr lang="en-US" sz="1400" dirty="0" smtClean="0"/>
              <a:t>to give projections of future habitat suitability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400" dirty="0" smtClean="0"/>
              <a:t>Results show temperature-induced habitat loss all </a:t>
            </a:r>
            <a:r>
              <a:rPr lang="en-US" sz="1400" dirty="0" err="1" smtClean="0"/>
              <a:t>seasaons</a:t>
            </a:r>
            <a:r>
              <a:rPr lang="en-US" sz="1400" baseline="0" dirty="0" smtClean="0"/>
              <a:t> for </a:t>
            </a:r>
            <a:r>
              <a:rPr lang="en-US" sz="1400" dirty="0" err="1" smtClean="0"/>
              <a:t>bluefin</a:t>
            </a:r>
            <a:r>
              <a:rPr lang="en-US" sz="1400" dirty="0" smtClean="0"/>
              <a:t> tuna larvae and for adults.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400" dirty="0" smtClean="0"/>
              <a:t>In contrast, habitat suitability for skipjack tuna increased with increasing temperatures (not shown here)</a:t>
            </a:r>
            <a:endParaRPr lang="en-US" sz="1800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5113AD-2EE8-41F7-8945-986FF4D6AC3C}" type="slidenum">
              <a:rPr lang="en-US"/>
              <a:pPr/>
              <a:t>3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5113AD-2EE8-41F7-8945-986FF4D6AC3C}" type="slidenum">
              <a:rPr lang="en-US"/>
              <a:pPr/>
              <a:t>4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5113AD-2EE8-41F7-8945-986FF4D6AC3C}" type="slidenum">
              <a:rPr lang="en-US"/>
              <a:pPr/>
              <a:t>5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Satellites have</a:t>
            </a:r>
            <a:r>
              <a:rPr lang="en-US" baseline="0" dirty="0" smtClean="0"/>
              <a:t> provided </a:t>
            </a:r>
            <a:r>
              <a:rPr lang="en-US" baseline="0" dirty="0" err="1" smtClean="0"/>
              <a:t>unprecedent</a:t>
            </a:r>
            <a:r>
              <a:rPr lang="en-US" baseline="0" dirty="0" smtClean="0"/>
              <a:t> view of phytoplankton from space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5113AD-2EE8-41F7-8945-986FF4D6AC3C}" type="slidenum">
              <a:rPr lang="en-US"/>
              <a:pPr/>
              <a:t>6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eta?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5113AD-2EE8-41F7-8945-986FF4D6AC3C}" type="slidenum">
              <a:rPr lang="en-US"/>
              <a:pPr/>
              <a:t>7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reflectance, </a:t>
            </a:r>
            <a:r>
              <a:rPr lang="en-US" dirty="0" err="1" smtClean="0"/>
              <a:t>chl</a:t>
            </a:r>
            <a:r>
              <a:rPr lang="en-US" dirty="0" smtClean="0"/>
              <a:t> and </a:t>
            </a:r>
            <a:r>
              <a:rPr lang="en-US" dirty="0" err="1" smtClean="0"/>
              <a:t>a_cdom</a:t>
            </a:r>
            <a:endParaRPr lang="en-US" dirty="0" smtClean="0"/>
          </a:p>
          <a:p>
            <a:r>
              <a:rPr lang="en-US" dirty="0" smtClean="0"/>
              <a:t>many of the other studies use empirical algorithms to link OC products to know distributions</a:t>
            </a:r>
            <a:r>
              <a:rPr lang="en-US" baseline="0" dirty="0" smtClean="0"/>
              <a:t> of sizes/functional types</a:t>
            </a:r>
            <a:r>
              <a:rPr lang="en-US" dirty="0" smtClean="0"/>
              <a:t>, 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technique of </a:t>
            </a:r>
            <a:r>
              <a:rPr lang="en-US" baseline="0" dirty="0" err="1" smtClean="0"/>
              <a:t>Mouw</a:t>
            </a:r>
            <a:r>
              <a:rPr lang="en-US" baseline="0" dirty="0" smtClean="0"/>
              <a:t> and Yoder</a:t>
            </a:r>
            <a:r>
              <a:rPr lang="en-US" dirty="0" smtClean="0"/>
              <a:t> uses</a:t>
            </a:r>
            <a:r>
              <a:rPr lang="en-US" baseline="0" dirty="0" smtClean="0"/>
              <a:t> know differences in the optical properties between large and small types</a:t>
            </a:r>
          </a:p>
          <a:p>
            <a:r>
              <a:rPr lang="en-US" baseline="0" dirty="0" smtClean="0"/>
              <a:t>- Thus is likely to be better at picking up actual changes over time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5113AD-2EE8-41F7-8945-986FF4D6AC3C}" type="slidenum">
              <a:rPr lang="en-US"/>
              <a:pPr/>
              <a:t>8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 smtClean="0"/>
              <a:t>Biological responses to environmental conditions are often complex, non-linear, and interacting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 smtClean="0"/>
              <a:t>As a result, multivariate non-parametric methods are most useful: we used artificial neural networks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 smtClean="0"/>
              <a:t>Habitat models are trained using biological observations from: </a:t>
            </a:r>
            <a:r>
              <a:rPr lang="en-US" sz="1400" dirty="0" smtClean="0"/>
              <a:t>Fisheries logbooks</a:t>
            </a:r>
            <a:r>
              <a:rPr lang="en-US" sz="1400" baseline="0" dirty="0" smtClean="0"/>
              <a:t> </a:t>
            </a:r>
            <a:r>
              <a:rPr lang="en-US" sz="1400" dirty="0" smtClean="0"/>
              <a:t>Government observers</a:t>
            </a:r>
            <a:r>
              <a:rPr lang="en-US" sz="1400" baseline="0" dirty="0" smtClean="0"/>
              <a:t> </a:t>
            </a:r>
            <a:r>
              <a:rPr lang="en-US" sz="1400" dirty="0" smtClean="0"/>
              <a:t>Fisheries-independent surveys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600" dirty="0" smtClean="0"/>
              <a:t>Environmental conditions at sampling locations extracted from </a:t>
            </a:r>
            <a:r>
              <a:rPr lang="en-US" sz="1600" i="1" dirty="0" smtClean="0"/>
              <a:t>in situ </a:t>
            </a:r>
            <a:r>
              <a:rPr lang="en-US" sz="1600" dirty="0" smtClean="0"/>
              <a:t>instruments, or satellite datasets, such as:</a:t>
            </a:r>
            <a:r>
              <a:rPr lang="en-US" sz="1600" baseline="0" dirty="0" smtClean="0"/>
              <a:t> </a:t>
            </a:r>
            <a:r>
              <a:rPr lang="en-US" sz="1400" dirty="0" smtClean="0"/>
              <a:t>SST (AVHRR Pathfinder, MODIS Aqua)</a:t>
            </a:r>
            <a:r>
              <a:rPr lang="en-US" sz="1400" baseline="0" dirty="0" smtClean="0"/>
              <a:t> </a:t>
            </a:r>
            <a:r>
              <a:rPr lang="en-US" sz="1400" dirty="0" smtClean="0"/>
              <a:t>SSSH(AVISO),</a:t>
            </a:r>
            <a:r>
              <a:rPr lang="en-US" sz="1400" baseline="0" dirty="0" smtClean="0"/>
              <a:t> </a:t>
            </a:r>
            <a:r>
              <a:rPr lang="en-US" sz="1400" dirty="0" err="1" smtClean="0"/>
              <a:t>Chl</a:t>
            </a:r>
            <a:r>
              <a:rPr lang="en-US" sz="1400" dirty="0" smtClean="0"/>
              <a:t>(</a:t>
            </a:r>
            <a:r>
              <a:rPr lang="en-US" sz="1400" dirty="0" err="1" smtClean="0"/>
              <a:t>SeaWIFS</a:t>
            </a:r>
            <a:r>
              <a:rPr lang="en-US" sz="1400" dirty="0" smtClean="0"/>
              <a:t>, MODIS Aqua)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400" dirty="0" smtClean="0"/>
              <a:t>Also additional variables from data-assimilating ocean models, such as HYCOM</a:t>
            </a:r>
            <a:endParaRPr lang="en-US" sz="1800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5113AD-2EE8-41F7-8945-986FF4D6AC3C}" type="slidenum">
              <a:rPr lang="en-US"/>
              <a:pPr/>
              <a:t>9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8E4C-EA86-4E38-B6DB-150E3A0DB1D1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31F9-AF8C-45CD-831A-C70AA9FF9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8E4C-EA86-4E38-B6DB-150E3A0DB1D1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31F9-AF8C-45CD-831A-C70AA9FF9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8E4C-EA86-4E38-B6DB-150E3A0DB1D1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31F9-AF8C-45CD-831A-C70AA9FF9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8E4C-EA86-4E38-B6DB-150E3A0DB1D1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31F9-AF8C-45CD-831A-C70AA9FF9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8E4C-EA86-4E38-B6DB-150E3A0DB1D1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31F9-AF8C-45CD-831A-C70AA9FF9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8E4C-EA86-4E38-B6DB-150E3A0DB1D1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31F9-AF8C-45CD-831A-C70AA9FF9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8E4C-EA86-4E38-B6DB-150E3A0DB1D1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31F9-AF8C-45CD-831A-C70AA9FF9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8E4C-EA86-4E38-B6DB-150E3A0DB1D1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31F9-AF8C-45CD-831A-C70AA9FF9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8E4C-EA86-4E38-B6DB-150E3A0DB1D1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31F9-AF8C-45CD-831A-C70AA9FF9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8E4C-EA86-4E38-B6DB-150E3A0DB1D1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31F9-AF8C-45CD-831A-C70AA9FF9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8E4C-EA86-4E38-B6DB-150E3A0DB1D1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31F9-AF8C-45CD-831A-C70AA9FF9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D8E4C-EA86-4E38-B6DB-150E3A0DB1D1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031F9-AF8C-45CD-831A-C70AA9FF97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hyperlink" Target="file:///G:\REMAINING_TO_COPY\oliver_nasa\20W+K_frame0000.mov" TargetMode="Externa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gif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8.emf"/><Relationship Id="rId4" Type="http://schemas.openxmlformats.org/officeDocument/2006/relationships/image" Target="../media/image12.jpeg"/><Relationship Id="rId9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152400" y="429935"/>
            <a:ext cx="8839200" cy="5970865"/>
          </a:xfrm>
          <a:prstGeom prst="rect">
            <a:avLst/>
          </a:prstGeom>
          <a:solidFill>
            <a:srgbClr val="3CCACA">
              <a:alpha val="8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en-US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Characterizing marine habitats and their changes using satellite products and numerical models</a:t>
            </a:r>
          </a:p>
          <a:p>
            <a:pPr algn="ctr"/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Stephanie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Dutkiewicz</a:t>
            </a:r>
            <a:endParaRPr 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Massachusetts Institute of Technology</a:t>
            </a: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Maria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Kavanaugh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(WHOI)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Tihomir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Kostadinov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 Richmond)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 Moore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 New Hampshire)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Colleen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Mouw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(Michigan Technology U)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Barbara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Muhling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(NOAA)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Matt Oliver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 Delaware)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Cecile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Rousseaux</a:t>
            </a: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(NASA) </a:t>
            </a: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2916" name="Rectangle 4"/>
          <p:cNvSpPr>
            <a:spLocks noChangeArrowheads="1"/>
          </p:cNvSpPr>
          <p:nvPr/>
        </p:nvSpPr>
        <p:spPr bwMode="auto">
          <a:xfrm>
            <a:off x="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22917" name="Line 5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06780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29" name="Picture 8" descr="na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4197" y="5432914"/>
            <a:ext cx="1137403" cy="967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6" name="Rectangle 4"/>
          <p:cNvSpPr>
            <a:spLocks noChangeArrowheads="1"/>
          </p:cNvSpPr>
          <p:nvPr/>
        </p:nvSpPr>
        <p:spPr bwMode="auto">
          <a:xfrm>
            <a:off x="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06780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3C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HABITATS AND THEIR VARIABILITY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1371600"/>
            <a:ext cx="81534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 </a:t>
            </a:r>
            <a:r>
              <a:rPr lang="en-US" sz="2800" b="1" u="sng" dirty="0" smtClean="0"/>
              <a:t>OUTLINE OF TALK</a:t>
            </a:r>
          </a:p>
          <a:p>
            <a:endParaRPr lang="en-US" sz="2800" b="1" u="sng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habitats from satellite </a:t>
            </a:r>
            <a:r>
              <a:rPr lang="en-US" sz="2400" b="1" dirty="0" smtClean="0"/>
              <a:t>(taxonomic/group )</a:t>
            </a:r>
          </a:p>
          <a:p>
            <a:r>
              <a:rPr lang="en-US" sz="2400" b="1" dirty="0" smtClean="0"/>
              <a:t>    - MANY other examples</a:t>
            </a:r>
          </a:p>
          <a:p>
            <a:r>
              <a:rPr lang="en-US" sz="2400" b="1" dirty="0" smtClean="0"/>
              <a:t>    - whales  </a:t>
            </a:r>
            <a:r>
              <a:rPr lang="en-US" sz="2000" b="1" dirty="0" smtClean="0"/>
              <a:t>e.g. Pat </a:t>
            </a:r>
            <a:r>
              <a:rPr lang="en-US" sz="2000" b="1" dirty="0" err="1" smtClean="0"/>
              <a:t>Halpin</a:t>
            </a:r>
            <a:r>
              <a:rPr lang="en-US" sz="2000" b="1" dirty="0" smtClean="0"/>
              <a:t> et al, Helen Bailey et al</a:t>
            </a:r>
          </a:p>
          <a:p>
            <a:r>
              <a:rPr lang="en-US" sz="2400" b="1" dirty="0" smtClean="0"/>
              <a:t>    - penguins  </a:t>
            </a:r>
            <a:r>
              <a:rPr lang="en-US" sz="2000" b="1" dirty="0" smtClean="0"/>
              <a:t>e.g. </a:t>
            </a:r>
            <a:r>
              <a:rPr lang="en-US" sz="2000" b="1" dirty="0" err="1" smtClean="0"/>
              <a:t>Cimino</a:t>
            </a:r>
            <a:r>
              <a:rPr lang="en-US" sz="2000" b="1" dirty="0" smtClean="0"/>
              <a:t> et al  (SEE POSTER 14)</a:t>
            </a:r>
          </a:p>
          <a:p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biomes/provinces from satellite</a:t>
            </a:r>
          </a:p>
          <a:p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habitats from numerical models</a:t>
            </a:r>
          </a:p>
          <a:p>
            <a:r>
              <a:rPr lang="en-US" b="1" dirty="0" smtClean="0"/>
              <a:t>     </a:t>
            </a:r>
            <a:endParaRPr lang="en-US" b="1" dirty="0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6" name="Rectangle 4"/>
          <p:cNvSpPr>
            <a:spLocks noChangeArrowheads="1"/>
          </p:cNvSpPr>
          <p:nvPr/>
        </p:nvSpPr>
        <p:spPr bwMode="auto">
          <a:xfrm>
            <a:off x="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06780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3C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PROVINCES/BIOMES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Line 5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371600"/>
            <a:ext cx="8610601" cy="430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5943600" y="5715000"/>
            <a:ext cx="1980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Longhurst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(2006)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6" name="Rectangle 4"/>
          <p:cNvSpPr>
            <a:spLocks noChangeArrowheads="1"/>
          </p:cNvSpPr>
          <p:nvPr/>
        </p:nvSpPr>
        <p:spPr bwMode="auto">
          <a:xfrm>
            <a:off x="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06780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3C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PROVINCES FROM SPACE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2400" y="1600199"/>
            <a:ext cx="2590800" cy="12954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2400" y="3429000"/>
            <a:ext cx="2590800" cy="1295400"/>
          </a:xfrm>
          <a:prstGeom prst="rect">
            <a:avLst/>
          </a:prstGeom>
        </p:spPr>
      </p:pic>
      <p:pic>
        <p:nvPicPr>
          <p:cNvPr id="18" name="Picture 3" descr="2006_20W+K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86200" y="1600200"/>
            <a:ext cx="4876800" cy="272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-381000" y="2743200"/>
            <a:ext cx="3962400" cy="992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Ocean Color</a:t>
            </a:r>
            <a:endParaRPr lang="en-US" sz="20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4361335" y="914400"/>
            <a:ext cx="4325465" cy="992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rial" charset="0"/>
                <a:ea typeface="ＭＳ Ｐゴシック" charset="0"/>
                <a:cs typeface="ＭＳ Ｐゴシック" charset="0"/>
              </a:rPr>
              <a:t>Sea-Scape of Ocean Biomes</a:t>
            </a:r>
            <a:endParaRPr lang="en-US" sz="24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-304800" y="912251"/>
            <a:ext cx="3962400" cy="992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Sea Surface Temperature</a:t>
            </a:r>
            <a:endParaRPr lang="en-US" sz="20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Right Arrow 22"/>
          <p:cNvSpPr/>
          <p:nvPr/>
        </p:nvSpPr>
        <p:spPr>
          <a:xfrm rot="1442728">
            <a:off x="2697060" y="1876575"/>
            <a:ext cx="1453947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20221020">
            <a:off x="2697891" y="3171675"/>
            <a:ext cx="1470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ine 5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574318" y="6412468"/>
            <a:ext cx="3417282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slide: Matt Oliver (Univ. Delaware)</a:t>
            </a:r>
            <a:endParaRPr lang="en-US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33500" y="6076890"/>
            <a:ext cx="4690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Oliver and Irwin,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Geoph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Res. Letters, 2008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62000" y="5029200"/>
            <a:ext cx="3429000" cy="923330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u="sng" dirty="0" smtClean="0"/>
              <a:t>Similar approaches:</a:t>
            </a:r>
          </a:p>
          <a:p>
            <a:r>
              <a:rPr lang="en-US" dirty="0" err="1" smtClean="0"/>
              <a:t>Emmual</a:t>
            </a:r>
            <a:r>
              <a:rPr lang="en-US" dirty="0" smtClean="0"/>
              <a:t> </a:t>
            </a:r>
            <a:r>
              <a:rPr lang="en-US" dirty="0" err="1" smtClean="0"/>
              <a:t>Devred</a:t>
            </a:r>
            <a:r>
              <a:rPr lang="en-US" dirty="0" smtClean="0"/>
              <a:t> , Tim Moore,  </a:t>
            </a:r>
          </a:p>
          <a:p>
            <a:r>
              <a:rPr lang="en-US" dirty="0" smtClean="0"/>
              <a:t>Maria </a:t>
            </a:r>
            <a:r>
              <a:rPr lang="en-US" dirty="0" err="1" smtClean="0"/>
              <a:t>Kavanaugh</a:t>
            </a:r>
            <a:r>
              <a:rPr lang="en-US" dirty="0" smtClean="0"/>
              <a:t> (</a:t>
            </a:r>
            <a:r>
              <a:rPr lang="en-US" b="1" cap="all" dirty="0" smtClean="0">
                <a:solidFill>
                  <a:srgbClr val="FF0000"/>
                </a:solidFill>
              </a:rPr>
              <a:t>See Poster </a:t>
            </a:r>
            <a:r>
              <a:rPr lang="en-US" b="1" dirty="0" smtClean="0">
                <a:solidFill>
                  <a:srgbClr val="FF0000"/>
                </a:solidFill>
              </a:rPr>
              <a:t>2</a:t>
            </a:r>
            <a:r>
              <a:rPr lang="en-US" dirty="0" smtClean="0"/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274" y="6381690"/>
            <a:ext cx="4675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Irwin and Oliver,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Geoph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Res. Letters, 2009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715000" y="4419600"/>
            <a:ext cx="2743200" cy="1828800"/>
            <a:chOff x="1501379" y="886094"/>
            <a:chExt cx="3429000" cy="3386621"/>
          </a:xfrm>
        </p:grpSpPr>
        <p:pic>
          <p:nvPicPr>
            <p:cNvPr id="26" name="Picture 6" descr="new_fig_3.pn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b="53701"/>
            <a:stretch/>
          </p:blipFill>
          <p:spPr bwMode="auto">
            <a:xfrm>
              <a:off x="1501379" y="886094"/>
              <a:ext cx="3429000" cy="3175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6" descr="new_fig_3.png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1501379" y="4045653"/>
              <a:ext cx="3429000" cy="227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6" name="Rectangle 4"/>
          <p:cNvSpPr>
            <a:spLocks noChangeArrowheads="1"/>
          </p:cNvSpPr>
          <p:nvPr/>
        </p:nvSpPr>
        <p:spPr bwMode="auto">
          <a:xfrm>
            <a:off x="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06780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3C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HABITATS AND THEIR VARIABILITY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1371600"/>
            <a:ext cx="8153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 </a:t>
            </a:r>
            <a:r>
              <a:rPr lang="en-US" sz="2800" b="1" u="sng" dirty="0" smtClean="0"/>
              <a:t>OUTLINE OF TALK</a:t>
            </a:r>
          </a:p>
          <a:p>
            <a:endParaRPr lang="en-US" sz="2800" b="1" u="sng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habitats from satellite </a:t>
            </a:r>
            <a:r>
              <a:rPr lang="en-US" sz="2400" b="1" dirty="0" smtClean="0"/>
              <a:t>(taxonomic/group )</a:t>
            </a:r>
            <a:endParaRPr lang="en-US" sz="2000" b="1" dirty="0" smtClean="0"/>
          </a:p>
          <a:p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biomes/provinces from satellite</a:t>
            </a:r>
          </a:p>
          <a:p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habitats from numerical models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  </a:t>
            </a:r>
          </a:p>
          <a:p>
            <a:r>
              <a:rPr lang="en-US" b="1" dirty="0" smtClean="0"/>
              <a:t>     </a:t>
            </a:r>
            <a:endParaRPr lang="en-US" b="1" dirty="0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 l="44777" t="91566" r="47860" b="4819"/>
          <a:stretch>
            <a:fillRect/>
          </a:stretch>
        </p:blipFill>
        <p:spPr bwMode="auto">
          <a:xfrm>
            <a:off x="5486400" y="6248400"/>
            <a:ext cx="13716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2703" r="68468" b="53887"/>
          <a:stretch>
            <a:fillRect/>
          </a:stretch>
        </p:blipFill>
        <p:spPr bwMode="auto">
          <a:xfrm>
            <a:off x="0" y="1143000"/>
            <a:ext cx="355686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2916" name="Rectangle 4"/>
          <p:cNvSpPr>
            <a:spLocks noChangeArrowheads="1"/>
          </p:cNvSpPr>
          <p:nvPr/>
        </p:nvSpPr>
        <p:spPr bwMode="auto">
          <a:xfrm>
            <a:off x="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06780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3C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MODEL AS A LABORATORY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354" t="16438" r="73772" b="34247"/>
          <a:stretch>
            <a:fillRect/>
          </a:stretch>
        </p:blipFill>
        <p:spPr bwMode="auto">
          <a:xfrm>
            <a:off x="3352800" y="1524000"/>
            <a:ext cx="2743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56255" t="16438" r="28841" b="34247"/>
          <a:stretch>
            <a:fillRect/>
          </a:stretch>
        </p:blipFill>
        <p:spPr bwMode="auto">
          <a:xfrm>
            <a:off x="6400800" y="1524000"/>
            <a:ext cx="186901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26229" t="56208" r="58935" b="34247"/>
          <a:stretch>
            <a:fillRect/>
          </a:stretch>
        </p:blipFill>
        <p:spPr bwMode="auto">
          <a:xfrm>
            <a:off x="6400800" y="5334000"/>
            <a:ext cx="1860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457890"/>
            <a:ext cx="4792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Hickman,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Dutkiewicz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Jahn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Follows, in prep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6020" t="89157" r="59082" b="8405"/>
          <a:stretch>
            <a:fillRect/>
          </a:stretch>
        </p:blipFill>
        <p:spPr bwMode="auto">
          <a:xfrm>
            <a:off x="4191000" y="6096000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/>
          <a:srcRect l="26020" t="89157" r="59082" b="8405"/>
          <a:stretch>
            <a:fillRect/>
          </a:stretch>
        </p:blipFill>
        <p:spPr bwMode="auto">
          <a:xfrm>
            <a:off x="6400800" y="6096000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4419600" y="1185446"/>
            <a:ext cx="1300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/>
              <a:t>EXP1:</a:t>
            </a:r>
            <a:r>
              <a:rPr lang="en-US" sz="1600" dirty="0" smtClean="0"/>
              <a:t> default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6248400" y="1015425"/>
            <a:ext cx="2231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/>
              <a:t>EXP2:</a:t>
            </a:r>
            <a:r>
              <a:rPr lang="en-US" sz="1600" dirty="0" smtClean="0"/>
              <a:t> optically different,</a:t>
            </a:r>
          </a:p>
          <a:p>
            <a:r>
              <a:rPr lang="en-US" sz="1600" dirty="0" smtClean="0"/>
              <a:t>other traits identical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1219200" y="3516868"/>
            <a:ext cx="174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wavelength(nm)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-453265" y="2205865"/>
            <a:ext cx="1275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absorption </a:t>
            </a:r>
            <a:endParaRPr lang="en-US" b="1" dirty="0"/>
          </a:p>
        </p:txBody>
      </p:sp>
      <p:pic>
        <p:nvPicPr>
          <p:cNvPr id="24" name="Picture 23" descr="AMT15_cruise_track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47800" y="4419600"/>
            <a:ext cx="1038135" cy="1730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6" name="Rectangle 4"/>
          <p:cNvSpPr>
            <a:spLocks noChangeArrowheads="1"/>
          </p:cNvSpPr>
          <p:nvPr/>
        </p:nvSpPr>
        <p:spPr bwMode="auto">
          <a:xfrm>
            <a:off x="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06780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3C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CHANGING FUTURE WORLD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00200" y="1752600"/>
            <a:ext cx="59436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Drivers of changes in habitats</a:t>
            </a:r>
            <a:r>
              <a:rPr lang="en-US" sz="2400" b="1" dirty="0" smtClean="0"/>
              <a:t>:</a:t>
            </a:r>
          </a:p>
          <a:p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</a:t>
            </a:r>
            <a:r>
              <a:rPr lang="en-US" sz="2400" dirty="0" smtClean="0"/>
              <a:t>warmer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ocean acidification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more stratified, changing circulation leads to</a:t>
            </a:r>
          </a:p>
          <a:p>
            <a:r>
              <a:rPr lang="en-US" sz="2400" dirty="0" smtClean="0"/>
              <a:t>  - lower nutrient supply</a:t>
            </a:r>
          </a:p>
          <a:p>
            <a:r>
              <a:rPr lang="en-US" sz="2400" dirty="0" smtClean="0"/>
              <a:t>  - altered light environment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de-oxygenation</a:t>
            </a:r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図形グループ 24"/>
          <p:cNvGrpSpPr>
            <a:grpSpLocks/>
          </p:cNvGrpSpPr>
          <p:nvPr/>
        </p:nvGrpSpPr>
        <p:grpSpPr bwMode="auto">
          <a:xfrm>
            <a:off x="228600" y="990600"/>
            <a:ext cx="8153400" cy="6781800"/>
            <a:chOff x="-39582" y="-490434"/>
            <a:chExt cx="9157815" cy="7075353"/>
          </a:xfrm>
        </p:grpSpPr>
        <p:grpSp>
          <p:nvGrpSpPr>
            <p:cNvPr id="3" name="図形グループ 11"/>
            <p:cNvGrpSpPr>
              <a:grpSpLocks/>
            </p:cNvGrpSpPr>
            <p:nvPr/>
          </p:nvGrpSpPr>
          <p:grpSpPr bwMode="auto">
            <a:xfrm>
              <a:off x="-39582" y="-490434"/>
              <a:ext cx="9157815" cy="7075353"/>
              <a:chOff x="-208572" y="-574924"/>
              <a:chExt cx="9157815" cy="7075353"/>
            </a:xfrm>
          </p:grpSpPr>
          <p:sp>
            <p:nvSpPr>
              <p:cNvPr id="34" name="テキスト ボックス 10"/>
              <p:cNvSpPr txBox="1">
                <a:spLocks noChangeArrowheads="1"/>
              </p:cNvSpPr>
              <p:nvPr/>
            </p:nvSpPr>
            <p:spPr bwMode="auto">
              <a:xfrm>
                <a:off x="-208572" y="-574924"/>
                <a:ext cx="9157815" cy="70753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 altLang="ja-JP" dirty="0">
                  <a:latin typeface="Calibri" pitchFamily="34" charset="0"/>
                </a:endParaRPr>
              </a:p>
              <a:p>
                <a:endParaRPr lang="en-US" altLang="ja-JP" dirty="0">
                  <a:latin typeface="Calibri" pitchFamily="34" charset="0"/>
                </a:endParaRPr>
              </a:p>
              <a:p>
                <a:endParaRPr lang="en-US" altLang="ja-JP" dirty="0">
                  <a:latin typeface="Calibri" pitchFamily="34" charset="0"/>
                </a:endParaRPr>
              </a:p>
              <a:p>
                <a:endParaRPr lang="en-US" altLang="ja-JP" dirty="0">
                  <a:latin typeface="Calibri" pitchFamily="34" charset="0"/>
                </a:endParaRPr>
              </a:p>
              <a:p>
                <a:endParaRPr lang="en-US" altLang="ja-JP" dirty="0">
                  <a:latin typeface="Calibri" pitchFamily="34" charset="0"/>
                </a:endParaRPr>
              </a:p>
              <a:p>
                <a:endParaRPr lang="en-US" altLang="ja-JP" dirty="0">
                  <a:latin typeface="Calibri" pitchFamily="34" charset="0"/>
                </a:endParaRPr>
              </a:p>
              <a:p>
                <a:endParaRPr lang="en-US" altLang="ja-JP" dirty="0">
                  <a:latin typeface="Calibri" pitchFamily="34" charset="0"/>
                </a:endParaRPr>
              </a:p>
              <a:p>
                <a:endParaRPr kumimoji="1" lang="en-US" altLang="ja-JP" dirty="0">
                  <a:latin typeface="Calibri" pitchFamily="34" charset="0"/>
                </a:endParaRPr>
              </a:p>
              <a:p>
                <a:endParaRPr kumimoji="1" lang="en-US" altLang="ja-JP" dirty="0">
                  <a:latin typeface="Calibri" pitchFamily="34" charset="0"/>
                </a:endParaRPr>
              </a:p>
              <a:p>
                <a:endParaRPr kumimoji="1" lang="en-US" altLang="ja-JP" dirty="0">
                  <a:latin typeface="Calibri" pitchFamily="34" charset="0"/>
                </a:endParaRPr>
              </a:p>
              <a:p>
                <a:endParaRPr lang="en-US" altLang="ja-JP" dirty="0">
                  <a:latin typeface="Calibri" pitchFamily="34" charset="0"/>
                </a:endParaRPr>
              </a:p>
              <a:p>
                <a:endParaRPr lang="en-US" altLang="ja-JP" dirty="0">
                  <a:latin typeface="Calibri" pitchFamily="34" charset="0"/>
                </a:endParaRPr>
              </a:p>
              <a:p>
                <a:endParaRPr kumimoji="1" lang="en-US" altLang="ja-JP" dirty="0">
                  <a:latin typeface="Calibri" pitchFamily="34" charset="0"/>
                </a:endParaRPr>
              </a:p>
              <a:p>
                <a:endParaRPr kumimoji="1" lang="en-US" altLang="ja-JP" dirty="0">
                  <a:latin typeface="Calibri" pitchFamily="34" charset="0"/>
                </a:endParaRPr>
              </a:p>
              <a:p>
                <a:endParaRPr lang="en-US" altLang="ja-JP" dirty="0">
                  <a:latin typeface="Calibri" pitchFamily="34" charset="0"/>
                </a:endParaRPr>
              </a:p>
              <a:p>
                <a:endParaRPr lang="en-US" altLang="ja-JP" dirty="0">
                  <a:latin typeface="Calibri" pitchFamily="34" charset="0"/>
                </a:endParaRPr>
              </a:p>
              <a:p>
                <a:endParaRPr lang="en-US" altLang="ja-JP" dirty="0">
                  <a:latin typeface="Calibri" pitchFamily="34" charset="0"/>
                </a:endParaRPr>
              </a:p>
              <a:p>
                <a:r>
                  <a:rPr lang="en-US" altLang="ja-JP" dirty="0" smtClean="0">
                    <a:latin typeface="Calibri" pitchFamily="34" charset="0"/>
                  </a:rPr>
                  <a:t> </a:t>
                </a:r>
                <a:endParaRPr lang="en-US" altLang="ja-JP" dirty="0">
                  <a:latin typeface="Calibri" pitchFamily="34" charset="0"/>
                </a:endParaRPr>
              </a:p>
              <a:p>
                <a:endParaRPr lang="en-US" altLang="ja-JP" sz="900" dirty="0">
                  <a:latin typeface="Calibri" pitchFamily="34" charset="0"/>
                </a:endParaRPr>
              </a:p>
              <a:p>
                <a:endParaRPr lang="en-US" altLang="ja-JP" sz="900" dirty="0">
                  <a:latin typeface="Calibri" pitchFamily="34" charset="0"/>
                </a:endParaRPr>
              </a:p>
              <a:p>
                <a:endParaRPr lang="en-US" altLang="ja-JP" sz="900" dirty="0">
                  <a:latin typeface="Calibri" pitchFamily="34" charset="0"/>
                </a:endParaRPr>
              </a:p>
            </p:txBody>
          </p:sp>
          <p:pic>
            <p:nvPicPr>
              <p:cNvPr id="37" name="図 7" descr="NASA_NOBM_climatology_PHYCHLDIA_1997-2006.png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95193" y="3306860"/>
                <a:ext cx="2321046" cy="1234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図 6" descr="MRI_MEM_climatology_PHYCHLDIA_1997-2006.png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95216" y="2180899"/>
                <a:ext cx="2321023" cy="1225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" name="図 4" descr="HUJAM_MEM_climatology_PHYCHLDIA_1997-2006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95194" y="1148428"/>
                <a:ext cx="2321045" cy="11605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図 5" descr="GFDL_ESM2M_climatology_PHYCHLDIA_1997-2006.png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995194" y="68343"/>
                <a:ext cx="2321045" cy="11605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5" name="図 15" descr="NASA_NOBM_climatology_PHYCHLDIA_2091-2100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63888" y="3429000"/>
              <a:ext cx="2376264" cy="1188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図 14" descr="MRI_MEM_climatology_PHYCHLDIA_2091-2100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63888" y="2292552"/>
              <a:ext cx="2376264" cy="1188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図 13" descr="HUJAM_MEM_climatology_PHYCHLDIA_2091-2100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563888" y="1221720"/>
              <a:ext cx="2376264" cy="1188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図 12" descr="GFDL_ESM2M_climatology_PHYCHLDIA_2091-2100.pn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563888" y="130403"/>
              <a:ext cx="2376264" cy="1188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22916" name="Rectangle 4"/>
          <p:cNvSpPr>
            <a:spLocks noChangeArrowheads="1"/>
          </p:cNvSpPr>
          <p:nvPr/>
        </p:nvSpPr>
        <p:spPr bwMode="auto">
          <a:xfrm>
            <a:off x="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06780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3C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MODELLING LONG TERM CHANGES IN PHYTOPLANKTON HABITATS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" name="図 5" descr="GFDL_ESM2M_climatology_PHYCHLDIA_1997-2006.png"/>
          <p:cNvPicPr>
            <a:picLocks noChangeAspect="1"/>
          </p:cNvPicPr>
          <p:nvPr/>
        </p:nvPicPr>
        <p:blipFill>
          <a:blip r:embed="rId6" cstate="print"/>
          <a:srcRect l="88930"/>
          <a:stretch>
            <a:fillRect/>
          </a:stretch>
        </p:blipFill>
        <p:spPr bwMode="auto">
          <a:xfrm>
            <a:off x="5867400" y="3429000"/>
            <a:ext cx="613929" cy="284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1600200" y="1230868"/>
            <a:ext cx="1305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present day</a:t>
            </a:r>
            <a:endParaRPr lang="en-US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3995457" y="12192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2100</a:t>
            </a:r>
            <a:endParaRPr lang="en-US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228600" y="4886980"/>
            <a:ext cx="1023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NASA</a:t>
            </a:r>
            <a:endParaRPr lang="en-US" sz="28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76200" y="2590800"/>
            <a:ext cx="13657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HU/</a:t>
            </a:r>
          </a:p>
          <a:p>
            <a:r>
              <a:rPr lang="en-US" sz="2800" b="1" dirty="0" smtClean="0"/>
              <a:t>JAMTEC</a:t>
            </a:r>
            <a:endParaRPr lang="en-US" sz="28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228600" y="1828800"/>
            <a:ext cx="957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GFDL</a:t>
            </a:r>
            <a:endParaRPr lang="en-US" sz="28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228600" y="3972580"/>
            <a:ext cx="797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MRI</a:t>
            </a:r>
            <a:endParaRPr lang="en-US" sz="28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6629400" y="4267200"/>
            <a:ext cx="19912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DIATOMS</a:t>
            </a:r>
          </a:p>
          <a:p>
            <a:pPr algn="ctr"/>
            <a:r>
              <a:rPr lang="en-US" sz="2800" b="1" dirty="0" smtClean="0"/>
              <a:t>(mg </a:t>
            </a:r>
            <a:r>
              <a:rPr lang="en-US" sz="2800" b="1" dirty="0" err="1" smtClean="0"/>
              <a:t>Chl</a:t>
            </a:r>
            <a:r>
              <a:rPr lang="en-US" sz="2800" b="1" dirty="0" smtClean="0"/>
              <a:t>/m</a:t>
            </a:r>
            <a:r>
              <a:rPr lang="en-US" sz="2800" b="1" baseline="30000" dirty="0" smtClean="0"/>
              <a:t>3</a:t>
            </a:r>
            <a:r>
              <a:rPr lang="en-US" sz="2800" b="1" dirty="0" smtClean="0"/>
              <a:t>)</a:t>
            </a:r>
            <a:endParaRPr lang="en-US" sz="2800" b="1" dirty="0"/>
          </a:p>
        </p:txBody>
      </p:sp>
      <p:sp>
        <p:nvSpPr>
          <p:cNvPr id="53" name="Rectangle 52"/>
          <p:cNvSpPr/>
          <p:nvPr/>
        </p:nvSpPr>
        <p:spPr>
          <a:xfrm>
            <a:off x="4648200" y="6412468"/>
            <a:ext cx="4337982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slide: Cecile </a:t>
            </a:r>
            <a:r>
              <a:rPr lang="en-US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Rousseaux</a:t>
            </a:r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 (USRA-GMAO, NASA)</a:t>
            </a:r>
            <a:endParaRPr lang="en-US" i="1" dirty="0"/>
          </a:p>
        </p:txBody>
      </p:sp>
      <p:sp>
        <p:nvSpPr>
          <p:cNvPr id="36" name="Line 5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5715000" y="914400"/>
            <a:ext cx="343369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MAREMIP</a:t>
            </a:r>
          </a:p>
          <a:p>
            <a:r>
              <a:rPr lang="en-US" b="1" dirty="0" err="1" smtClean="0"/>
              <a:t>MARine</a:t>
            </a:r>
            <a:r>
              <a:rPr lang="en-US" b="1" dirty="0" smtClean="0"/>
              <a:t> Ecosystem Model</a:t>
            </a:r>
          </a:p>
          <a:p>
            <a:r>
              <a:rPr lang="en-US" b="1" dirty="0" smtClean="0"/>
              <a:t> </a:t>
            </a:r>
            <a:r>
              <a:rPr lang="en-US" b="1" dirty="0" err="1" smtClean="0"/>
              <a:t>Intercomparion</a:t>
            </a:r>
            <a:r>
              <a:rPr lang="en-US" b="1" dirty="0" smtClean="0"/>
              <a:t> Project</a:t>
            </a:r>
          </a:p>
          <a:p>
            <a:endParaRPr lang="en-US" sz="1600" b="1" dirty="0" smtClean="0"/>
          </a:p>
          <a:p>
            <a:r>
              <a:rPr lang="en-US" sz="1200" b="1" dirty="0" smtClean="0"/>
              <a:t>http://pft.ees.hokudai.ac.jp/maremip/index.shtml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types_movie_conttem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400" y="1104900"/>
            <a:ext cx="7366000" cy="5524500"/>
          </a:xfrm>
          <a:prstGeom prst="rect">
            <a:avLst/>
          </a:prstGeom>
        </p:spPr>
      </p:pic>
      <p:sp>
        <p:nvSpPr>
          <p:cNvPr id="422916" name="Rectangle 4"/>
          <p:cNvSpPr>
            <a:spLocks noChangeArrowheads="1"/>
          </p:cNvSpPr>
          <p:nvPr/>
        </p:nvSpPr>
        <p:spPr bwMode="auto">
          <a:xfrm>
            <a:off x="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06780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3C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MODELLING LONG TERM CHANGES IN PHYTOPLANKTON HABITATS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19" name="Picture 18" descr="whoi_colorbar.png"/>
          <p:cNvPicPr>
            <a:picLocks noChangeAspect="1"/>
          </p:cNvPicPr>
          <p:nvPr/>
        </p:nvPicPr>
        <p:blipFill>
          <a:blip r:embed="rId4" cstate="print"/>
          <a:srcRect l="68752" t="77780" r="27402" b="5552"/>
          <a:stretch>
            <a:fillRect/>
          </a:stretch>
        </p:blipFill>
        <p:spPr>
          <a:xfrm>
            <a:off x="7467600" y="1143000"/>
            <a:ext cx="609600" cy="1981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467600" y="106680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mgC</a:t>
            </a:r>
            <a:r>
              <a:rPr lang="en-US" dirty="0" smtClean="0"/>
              <a:t>/m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8001000" y="1334869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100</a:t>
            </a:r>
            <a:endParaRPr lang="en-US" sz="2000" b="1" baseline="300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01000" y="173622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10</a:t>
            </a:r>
            <a:endParaRPr lang="en-US" sz="2000" b="1" baseline="30000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32178" y="2554069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0.1</a:t>
            </a:r>
            <a:endParaRPr lang="en-US" sz="2000" b="1" baseline="300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01000" y="211722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1</a:t>
            </a:r>
            <a:endParaRPr lang="en-US" sz="2000" b="1" baseline="30000" dirty="0">
              <a:latin typeface="+mn-lt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26585" y="2020669"/>
            <a:ext cx="6400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26585" y="2971800"/>
            <a:ext cx="6400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50385" y="3810000"/>
            <a:ext cx="6477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26585" y="4724400"/>
            <a:ext cx="6400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71607" y="1334869"/>
            <a:ext cx="95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diatoms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455937" y="2133600"/>
            <a:ext cx="708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other</a:t>
            </a:r>
          </a:p>
          <a:p>
            <a:pPr algn="ctr"/>
            <a:r>
              <a:rPr lang="en-US" b="1" dirty="0" smtClean="0"/>
              <a:t>large</a:t>
            </a:r>
            <a:endParaRPr lang="en-US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478985" y="3200400"/>
            <a:ext cx="74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Cocco</a:t>
            </a:r>
            <a:endParaRPr lang="en-US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371607" y="4114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Syn</a:t>
            </a:r>
            <a:endParaRPr lang="en-US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478985" y="4953000"/>
            <a:ext cx="786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Prochl</a:t>
            </a:r>
            <a:endParaRPr lang="en-US" b="1" dirty="0" smtClean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326585" y="5638800"/>
            <a:ext cx="6400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78985" y="5879068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Diaz</a:t>
            </a:r>
          </a:p>
        </p:txBody>
      </p:sp>
      <p:sp>
        <p:nvSpPr>
          <p:cNvPr id="27" name="Line 5"/>
          <p:cNvSpPr>
            <a:spLocks noChangeShapeType="1"/>
          </p:cNvSpPr>
          <p:nvPr/>
        </p:nvSpPr>
        <p:spPr bwMode="auto">
          <a:xfrm>
            <a:off x="0" y="708660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0" y="6488668"/>
            <a:ext cx="5425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Dutkiewicz</a:t>
            </a: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 al, Global </a:t>
            </a:r>
            <a:r>
              <a:rPr lang="en-US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Biogeo</a:t>
            </a: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Cycles, 2013; in review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83118" y="6477000"/>
            <a:ext cx="3284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SEE POSTER 15:  </a:t>
            </a:r>
            <a:r>
              <a:rPr lang="en-US" b="1" dirty="0" err="1" smtClean="0">
                <a:solidFill>
                  <a:srgbClr val="FF0000"/>
                </a:solidFill>
              </a:rPr>
              <a:t>Dutkiewicz</a:t>
            </a:r>
            <a:r>
              <a:rPr lang="en-US" b="1" dirty="0" smtClean="0">
                <a:solidFill>
                  <a:srgbClr val="FF0000"/>
                </a:solidFill>
              </a:rPr>
              <a:t> et al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2" name="Picture 31" descr="newruns_functions_temp.png"/>
          <p:cNvPicPr/>
          <p:nvPr/>
        </p:nvPicPr>
        <p:blipFill>
          <a:blip r:embed="rId5" cstate="print"/>
          <a:srcRect t="13896" r="62981" b="47926"/>
          <a:stretch>
            <a:fillRect/>
          </a:stretch>
        </p:blipFill>
        <p:spPr>
          <a:xfrm>
            <a:off x="7086600" y="3886200"/>
            <a:ext cx="182880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6" name="Rectangle 4"/>
          <p:cNvSpPr>
            <a:spLocks noChangeArrowheads="1"/>
          </p:cNvSpPr>
          <p:nvPr/>
        </p:nvSpPr>
        <p:spPr bwMode="auto">
          <a:xfrm>
            <a:off x="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06780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3C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FINAL THOUGHTS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1123176"/>
            <a:ext cx="94488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</a:t>
            </a:r>
            <a:r>
              <a:rPr lang="en-US" sz="2400" b="1" dirty="0" smtClean="0"/>
              <a:t>phytoplankton habitats characterization (from satellite and models):</a:t>
            </a:r>
          </a:p>
          <a:p>
            <a:r>
              <a:rPr lang="en-US" sz="2000" b="1" dirty="0" smtClean="0"/>
              <a:t> - need more validation </a:t>
            </a:r>
          </a:p>
          <a:p>
            <a:r>
              <a:rPr lang="en-US" sz="2000" b="1" dirty="0" smtClean="0"/>
              <a:t> - synthesis of techniques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   e.g. </a:t>
            </a:r>
            <a:r>
              <a:rPr lang="en-US" sz="1600" b="1" dirty="0" err="1" smtClean="0">
                <a:solidFill>
                  <a:srgbClr val="FF0000"/>
                </a:solidFill>
              </a:rPr>
              <a:t>Mouw</a:t>
            </a:r>
            <a:r>
              <a:rPr lang="en-US" sz="1600" b="1" dirty="0" smtClean="0">
                <a:solidFill>
                  <a:srgbClr val="FF0000"/>
                </a:solidFill>
              </a:rPr>
              <a:t> et al, </a:t>
            </a:r>
            <a:r>
              <a:rPr lang="en-US" sz="1600" b="1" dirty="0" err="1" smtClean="0">
                <a:solidFill>
                  <a:srgbClr val="FF0000"/>
                </a:solidFill>
              </a:rPr>
              <a:t>Kostidinov</a:t>
            </a:r>
            <a:r>
              <a:rPr lang="en-US" sz="1600" b="1" dirty="0" smtClean="0">
                <a:solidFill>
                  <a:srgbClr val="FF0000"/>
                </a:solidFill>
              </a:rPr>
              <a:t> /</a:t>
            </a:r>
            <a:r>
              <a:rPr lang="en-US" sz="1600" b="1" dirty="0" err="1" smtClean="0">
                <a:solidFill>
                  <a:srgbClr val="FF0000"/>
                </a:solidFill>
              </a:rPr>
              <a:t>Marinov</a:t>
            </a:r>
            <a:r>
              <a:rPr lang="en-US" sz="1600" b="1" dirty="0" smtClean="0">
                <a:solidFill>
                  <a:srgbClr val="FF0000"/>
                </a:solidFill>
              </a:rPr>
              <a:t>   (also IOCCG report 15)</a:t>
            </a:r>
          </a:p>
          <a:p>
            <a:endParaRPr lang="en-US" sz="1600" b="1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province delineation:</a:t>
            </a:r>
            <a:endParaRPr lang="en-US" sz="2000" b="1" dirty="0" smtClean="0"/>
          </a:p>
          <a:p>
            <a:r>
              <a:rPr lang="en-US" sz="2000" b="1" dirty="0" smtClean="0"/>
              <a:t>  - linking to taxonomic/group level </a:t>
            </a:r>
            <a:r>
              <a:rPr lang="en-US" sz="1600" b="1" dirty="0" smtClean="0">
                <a:solidFill>
                  <a:srgbClr val="FF0000"/>
                </a:solidFill>
              </a:rPr>
              <a:t>e.g. Tim Moore, Matt Oliver (POSTER 43, </a:t>
            </a:r>
            <a:r>
              <a:rPr lang="en-US" sz="1600" b="1" dirty="0" err="1" smtClean="0">
                <a:solidFill>
                  <a:srgbClr val="FF0000"/>
                </a:solidFill>
              </a:rPr>
              <a:t>Breece</a:t>
            </a:r>
            <a:r>
              <a:rPr lang="en-US" sz="1600" b="1" dirty="0" smtClean="0">
                <a:solidFill>
                  <a:srgbClr val="FF0000"/>
                </a:solidFill>
              </a:rPr>
              <a:t> et al)</a:t>
            </a:r>
          </a:p>
          <a:p>
            <a:r>
              <a:rPr lang="en-US" sz="2000" b="1" dirty="0" smtClean="0"/>
              <a:t>  - connecting to numerical models </a:t>
            </a:r>
            <a:r>
              <a:rPr lang="en-US" sz="1600" b="1" dirty="0" smtClean="0">
                <a:solidFill>
                  <a:srgbClr val="FF0000"/>
                </a:solidFill>
              </a:rPr>
              <a:t>e.g.  </a:t>
            </a:r>
            <a:r>
              <a:rPr lang="en-US" sz="1600" b="1" dirty="0" err="1" smtClean="0">
                <a:solidFill>
                  <a:srgbClr val="FF0000"/>
                </a:solidFill>
              </a:rPr>
              <a:t>Kavanaugh</a:t>
            </a:r>
            <a:r>
              <a:rPr lang="en-US" sz="1600" b="1" dirty="0" smtClean="0">
                <a:solidFill>
                  <a:srgbClr val="FF0000"/>
                </a:solidFill>
              </a:rPr>
              <a:t> et al (POSTER 2) , 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					</a:t>
            </a:r>
            <a:endParaRPr lang="en-US" sz="1600" b="1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higher </a:t>
            </a:r>
            <a:r>
              <a:rPr lang="en-US" sz="2400" b="1" dirty="0" err="1" smtClean="0"/>
              <a:t>trophic</a:t>
            </a:r>
            <a:r>
              <a:rPr lang="en-US" sz="2400" b="1" dirty="0" smtClean="0"/>
              <a:t> level habitat characterization:</a:t>
            </a:r>
          </a:p>
          <a:p>
            <a:r>
              <a:rPr lang="en-US" sz="2000" b="1" dirty="0" smtClean="0"/>
              <a:t>  - essential for monitoring and conservation </a:t>
            </a:r>
          </a:p>
          <a:p>
            <a:endParaRPr lang="en-US" sz="16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need </a:t>
            </a:r>
            <a:r>
              <a:rPr lang="en-US" sz="2400" b="1" dirty="0" smtClean="0"/>
              <a:t>better links between lower and higher levels</a:t>
            </a:r>
            <a:endParaRPr lang="en-US" sz="2000" b="1" dirty="0" smtClean="0"/>
          </a:p>
          <a:p>
            <a:endParaRPr lang="en-US" sz="1600" b="1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numerical models </a:t>
            </a:r>
          </a:p>
          <a:p>
            <a:r>
              <a:rPr lang="en-US" sz="2400" b="1" dirty="0" smtClean="0"/>
              <a:t>  - </a:t>
            </a:r>
            <a:r>
              <a:rPr lang="en-US" sz="2000" b="1" dirty="0" smtClean="0"/>
              <a:t>help understand processes delineating habitats/provinces and their changes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6603" y="1981200"/>
            <a:ext cx="4767397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2916" name="Rectangle 4"/>
          <p:cNvSpPr>
            <a:spLocks noChangeArrowheads="1"/>
          </p:cNvSpPr>
          <p:nvPr/>
        </p:nvSpPr>
        <p:spPr bwMode="auto">
          <a:xfrm>
            <a:off x="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06780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3C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PENGUIN HABITATS FROM SPACE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4318" y="6412468"/>
            <a:ext cx="3417282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slide: Matt Oliver (Univ. Delaware)</a:t>
            </a:r>
            <a:endParaRPr lang="en-US" i="1" dirty="0"/>
          </a:p>
        </p:txBody>
      </p:sp>
      <p:sp>
        <p:nvSpPr>
          <p:cNvPr id="18" name="Rectangle 17"/>
          <p:cNvSpPr/>
          <p:nvPr/>
        </p:nvSpPr>
        <p:spPr>
          <a:xfrm>
            <a:off x="6629400" y="762000"/>
            <a:ext cx="281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          Continental </a:t>
            </a:r>
            <a:r>
              <a:rPr lang="en-US" dirty="0" err="1" smtClean="0">
                <a:solidFill>
                  <a:srgbClr val="FF0000"/>
                </a:solidFill>
              </a:rPr>
              <a:t>Adélie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rgbClr val="FFBD40"/>
                </a:solidFill>
              </a:rPr>
              <a:t>                      WAP </a:t>
            </a:r>
            <a:r>
              <a:rPr lang="en-US" dirty="0" err="1" smtClean="0">
                <a:solidFill>
                  <a:srgbClr val="FFBD40"/>
                </a:solidFill>
              </a:rPr>
              <a:t>Adélie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                           Chinstrap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rgbClr val="24AC20"/>
                </a:solidFill>
              </a:rPr>
              <a:t>                              </a:t>
            </a:r>
            <a:r>
              <a:rPr lang="en-US" dirty="0" err="1" smtClean="0">
                <a:solidFill>
                  <a:srgbClr val="24AC20"/>
                </a:solidFill>
              </a:rPr>
              <a:t>Gentoo</a:t>
            </a:r>
            <a:endParaRPr lang="en-US" dirty="0">
              <a:solidFill>
                <a:srgbClr val="24AC2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08132" y="914400"/>
            <a:ext cx="1225868" cy="16764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52400" y="5036403"/>
            <a:ext cx="3931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Satellite Derived “Niche” for</a:t>
            </a:r>
          </a:p>
          <a:p>
            <a:pPr algn="ctr"/>
            <a:r>
              <a:rPr lang="en-US" sz="2400" b="1" dirty="0" smtClean="0"/>
              <a:t>Chick Rearing Habitat</a:t>
            </a:r>
            <a:endParaRPr lang="en-US" sz="2400" b="1" dirty="0"/>
          </a:p>
        </p:txBody>
      </p:sp>
      <p:sp>
        <p:nvSpPr>
          <p:cNvPr id="24" name="Line 5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6200" y="6324600"/>
            <a:ext cx="4597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Cimino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 al, Global Change Biology, 2014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447800"/>
            <a:ext cx="3543300" cy="3676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1" y="2590800"/>
            <a:ext cx="83683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653265" y="5562600"/>
            <a:ext cx="3091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SEE POSTER 14:  CIMINO ET AL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838200"/>
            <a:ext cx="838200" cy="80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2916" name="Rectangle 4"/>
          <p:cNvSpPr>
            <a:spLocks noChangeArrowheads="1"/>
          </p:cNvSpPr>
          <p:nvPr/>
        </p:nvSpPr>
        <p:spPr bwMode="auto">
          <a:xfrm>
            <a:off x="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06780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3C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 FOODWEB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 descr="divider_WaveyLin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V="1">
            <a:off x="304800" y="1676398"/>
            <a:ext cx="8534400" cy="2487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33600" y="2209800"/>
            <a:ext cx="1554465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phytoplankton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267200" y="2209800"/>
            <a:ext cx="1343188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zooplankton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998803" y="3364468"/>
            <a:ext cx="1002197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big fish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094535" y="2590800"/>
            <a:ext cx="611065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fish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895600" y="4114800"/>
            <a:ext cx="1072730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detritus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352800" y="5029200"/>
            <a:ext cx="1245854" cy="64633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benthic </a:t>
            </a:r>
          </a:p>
          <a:p>
            <a:pPr algn="ctr"/>
            <a:r>
              <a:rPr lang="en-US" dirty="0" smtClean="0"/>
              <a:t>organisms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248400" y="1828800"/>
            <a:ext cx="2514600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sharks/mammals/birds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33400" y="106680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sunlight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4800" y="2667000"/>
            <a:ext cx="1176925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nutrients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600200" y="5117068"/>
            <a:ext cx="829073" cy="36933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corals</a:t>
            </a:r>
            <a:endParaRPr lang="en-US" dirty="0"/>
          </a:p>
        </p:txBody>
      </p:sp>
      <p:sp>
        <p:nvSpPr>
          <p:cNvPr id="30" name="Freeform 35"/>
          <p:cNvSpPr>
            <a:spLocks/>
          </p:cNvSpPr>
          <p:nvPr/>
        </p:nvSpPr>
        <p:spPr bwMode="auto">
          <a:xfrm>
            <a:off x="457200" y="3048000"/>
            <a:ext cx="2438400" cy="1371600"/>
          </a:xfrm>
          <a:custGeom>
            <a:avLst/>
            <a:gdLst/>
            <a:ahLst/>
            <a:cxnLst>
              <a:cxn ang="0">
                <a:pos x="2320" y="672"/>
              </a:cxn>
              <a:cxn ang="0">
                <a:pos x="1024" y="672"/>
              </a:cxn>
              <a:cxn ang="0">
                <a:pos x="160" y="384"/>
              </a:cxn>
              <a:cxn ang="0">
                <a:pos x="64" y="0"/>
              </a:cxn>
            </a:cxnLst>
            <a:rect l="0" t="0" r="r" b="b"/>
            <a:pathLst>
              <a:path w="2320" h="720">
                <a:moveTo>
                  <a:pt x="2320" y="672"/>
                </a:moveTo>
                <a:cubicBezTo>
                  <a:pt x="1852" y="696"/>
                  <a:pt x="1384" y="720"/>
                  <a:pt x="1024" y="672"/>
                </a:cubicBezTo>
                <a:cubicBezTo>
                  <a:pt x="664" y="624"/>
                  <a:pt x="320" y="496"/>
                  <a:pt x="160" y="384"/>
                </a:cubicBezTo>
                <a:cubicBezTo>
                  <a:pt x="0" y="272"/>
                  <a:pt x="32" y="136"/>
                  <a:pt x="64" y="0"/>
                </a:cubicBezTo>
              </a:path>
            </a:pathLst>
          </a:custGeom>
          <a:noFill/>
          <a:ln w="38100" cap="flat" cmpd="sng">
            <a:solidFill>
              <a:srgbClr val="80808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Line 36"/>
          <p:cNvSpPr>
            <a:spLocks noChangeShapeType="1"/>
          </p:cNvSpPr>
          <p:nvPr/>
        </p:nvSpPr>
        <p:spPr bwMode="auto">
          <a:xfrm flipV="1">
            <a:off x="457200" y="3048000"/>
            <a:ext cx="76200" cy="228600"/>
          </a:xfrm>
          <a:prstGeom prst="line">
            <a:avLst/>
          </a:prstGeom>
          <a:noFill/>
          <a:ln w="762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Line 24"/>
          <p:cNvSpPr>
            <a:spLocks noChangeShapeType="1"/>
          </p:cNvSpPr>
          <p:nvPr/>
        </p:nvSpPr>
        <p:spPr bwMode="auto">
          <a:xfrm>
            <a:off x="2895600" y="2667000"/>
            <a:ext cx="533400" cy="1447800"/>
          </a:xfrm>
          <a:prstGeom prst="line">
            <a:avLst/>
          </a:prstGeom>
          <a:noFill/>
          <a:ln w="38100">
            <a:solidFill>
              <a:srgbClr val="5F5F5F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Line 24"/>
          <p:cNvSpPr>
            <a:spLocks noChangeShapeType="1"/>
          </p:cNvSpPr>
          <p:nvPr/>
        </p:nvSpPr>
        <p:spPr bwMode="auto">
          <a:xfrm flipH="1">
            <a:off x="3581400" y="2667000"/>
            <a:ext cx="914400" cy="1447800"/>
          </a:xfrm>
          <a:prstGeom prst="line">
            <a:avLst/>
          </a:prstGeom>
          <a:noFill/>
          <a:ln w="38100">
            <a:solidFill>
              <a:srgbClr val="5F5F5F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" name="Line 24"/>
          <p:cNvSpPr>
            <a:spLocks noChangeShapeType="1"/>
          </p:cNvSpPr>
          <p:nvPr/>
        </p:nvSpPr>
        <p:spPr bwMode="auto">
          <a:xfrm flipH="1">
            <a:off x="3962400" y="2971800"/>
            <a:ext cx="2286000" cy="1371600"/>
          </a:xfrm>
          <a:prstGeom prst="line">
            <a:avLst/>
          </a:prstGeom>
          <a:noFill/>
          <a:ln w="38100">
            <a:solidFill>
              <a:srgbClr val="5F5F5F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Line 24"/>
          <p:cNvSpPr>
            <a:spLocks noChangeShapeType="1"/>
          </p:cNvSpPr>
          <p:nvPr/>
        </p:nvSpPr>
        <p:spPr bwMode="auto">
          <a:xfrm flipH="1">
            <a:off x="4038600" y="3733800"/>
            <a:ext cx="3429000" cy="609600"/>
          </a:xfrm>
          <a:prstGeom prst="line">
            <a:avLst/>
          </a:prstGeom>
          <a:noFill/>
          <a:ln w="38100">
            <a:solidFill>
              <a:srgbClr val="5F5F5F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Line 19"/>
          <p:cNvSpPr>
            <a:spLocks noChangeShapeType="1"/>
          </p:cNvSpPr>
          <p:nvPr/>
        </p:nvSpPr>
        <p:spPr bwMode="auto">
          <a:xfrm flipV="1">
            <a:off x="838200" y="2438400"/>
            <a:ext cx="1219200" cy="228600"/>
          </a:xfrm>
          <a:prstGeom prst="lin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Line 19"/>
          <p:cNvSpPr>
            <a:spLocks noChangeShapeType="1"/>
          </p:cNvSpPr>
          <p:nvPr/>
        </p:nvSpPr>
        <p:spPr bwMode="auto">
          <a:xfrm flipV="1">
            <a:off x="3733800" y="2362200"/>
            <a:ext cx="533400" cy="45719"/>
          </a:xfrm>
          <a:prstGeom prst="lin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" name="Line 19"/>
          <p:cNvSpPr>
            <a:spLocks noChangeShapeType="1"/>
          </p:cNvSpPr>
          <p:nvPr/>
        </p:nvSpPr>
        <p:spPr bwMode="auto">
          <a:xfrm>
            <a:off x="5638800" y="2438400"/>
            <a:ext cx="457200" cy="304800"/>
          </a:xfrm>
          <a:prstGeom prst="lin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" name="Line 19"/>
          <p:cNvSpPr>
            <a:spLocks noChangeShapeType="1"/>
          </p:cNvSpPr>
          <p:nvPr/>
        </p:nvSpPr>
        <p:spPr bwMode="auto">
          <a:xfrm flipV="1">
            <a:off x="6400800" y="2209800"/>
            <a:ext cx="838200" cy="381000"/>
          </a:xfrm>
          <a:prstGeom prst="lin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" name="Line 19"/>
          <p:cNvSpPr>
            <a:spLocks noChangeShapeType="1"/>
          </p:cNvSpPr>
          <p:nvPr/>
        </p:nvSpPr>
        <p:spPr bwMode="auto">
          <a:xfrm>
            <a:off x="6705600" y="2819400"/>
            <a:ext cx="685800" cy="533400"/>
          </a:xfrm>
          <a:prstGeom prst="lin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" name="Line 19"/>
          <p:cNvSpPr>
            <a:spLocks noChangeShapeType="1"/>
          </p:cNvSpPr>
          <p:nvPr/>
        </p:nvSpPr>
        <p:spPr bwMode="auto">
          <a:xfrm>
            <a:off x="3962400" y="4419600"/>
            <a:ext cx="3429000" cy="1295400"/>
          </a:xfrm>
          <a:prstGeom prst="lin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" name="Line 19"/>
          <p:cNvSpPr>
            <a:spLocks noChangeShapeType="1"/>
          </p:cNvSpPr>
          <p:nvPr/>
        </p:nvSpPr>
        <p:spPr bwMode="auto">
          <a:xfrm flipH="1">
            <a:off x="1981200" y="4495800"/>
            <a:ext cx="1066800" cy="609600"/>
          </a:xfrm>
          <a:prstGeom prst="lin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" name="Line 29"/>
          <p:cNvSpPr>
            <a:spLocks noChangeShapeType="1"/>
          </p:cNvSpPr>
          <p:nvPr/>
        </p:nvSpPr>
        <p:spPr bwMode="auto">
          <a:xfrm>
            <a:off x="1143000" y="1447800"/>
            <a:ext cx="1143000" cy="685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304800" y="5277853"/>
            <a:ext cx="8550442" cy="903705"/>
          </a:xfrm>
          <a:custGeom>
            <a:avLst/>
            <a:gdLst>
              <a:gd name="connsiteX0" fmla="*/ 0 w 8414084"/>
              <a:gd name="connsiteY0" fmla="*/ 0 h 903705"/>
              <a:gd name="connsiteX1" fmla="*/ 834189 w 8414084"/>
              <a:gd name="connsiteY1" fmla="*/ 96252 h 903705"/>
              <a:gd name="connsiteX2" fmla="*/ 1716505 w 8414084"/>
              <a:gd name="connsiteY2" fmla="*/ 368968 h 903705"/>
              <a:gd name="connsiteX3" fmla="*/ 3344779 w 8414084"/>
              <a:gd name="connsiteY3" fmla="*/ 441158 h 903705"/>
              <a:gd name="connsiteX4" fmla="*/ 4604084 w 8414084"/>
              <a:gd name="connsiteY4" fmla="*/ 409073 h 903705"/>
              <a:gd name="connsiteX5" fmla="*/ 5301916 w 8414084"/>
              <a:gd name="connsiteY5" fmla="*/ 826168 h 903705"/>
              <a:gd name="connsiteX6" fmla="*/ 5927558 w 8414084"/>
              <a:gd name="connsiteY6" fmla="*/ 874294 h 903705"/>
              <a:gd name="connsiteX7" fmla="*/ 8373979 w 8414084"/>
              <a:gd name="connsiteY7" fmla="*/ 866273 h 903705"/>
              <a:gd name="connsiteX8" fmla="*/ 8373979 w 8414084"/>
              <a:gd name="connsiteY8" fmla="*/ 866273 h 903705"/>
              <a:gd name="connsiteX9" fmla="*/ 8414084 w 8414084"/>
              <a:gd name="connsiteY9" fmla="*/ 866273 h 903705"/>
              <a:gd name="connsiteX10" fmla="*/ 8398042 w 8414084"/>
              <a:gd name="connsiteY10" fmla="*/ 866273 h 903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14084" h="903705">
                <a:moveTo>
                  <a:pt x="0" y="0"/>
                </a:moveTo>
                <a:cubicBezTo>
                  <a:pt x="274052" y="17378"/>
                  <a:pt x="548105" y="34757"/>
                  <a:pt x="834189" y="96252"/>
                </a:cubicBezTo>
                <a:cubicBezTo>
                  <a:pt x="1120273" y="157747"/>
                  <a:pt x="1298073" y="311484"/>
                  <a:pt x="1716505" y="368968"/>
                </a:cubicBezTo>
                <a:cubicBezTo>
                  <a:pt x="2134937" y="426452"/>
                  <a:pt x="2863516" y="434474"/>
                  <a:pt x="3344779" y="441158"/>
                </a:cubicBezTo>
                <a:cubicBezTo>
                  <a:pt x="3826042" y="447842"/>
                  <a:pt x="4277895" y="344905"/>
                  <a:pt x="4604084" y="409073"/>
                </a:cubicBezTo>
                <a:cubicBezTo>
                  <a:pt x="4930274" y="473241"/>
                  <a:pt x="5081337" y="748631"/>
                  <a:pt x="5301916" y="826168"/>
                </a:cubicBezTo>
                <a:cubicBezTo>
                  <a:pt x="5522495" y="903705"/>
                  <a:pt x="5927558" y="874294"/>
                  <a:pt x="5927558" y="874294"/>
                </a:cubicBezTo>
                <a:lnTo>
                  <a:pt x="8373979" y="866273"/>
                </a:lnTo>
                <a:lnTo>
                  <a:pt x="8373979" y="866273"/>
                </a:lnTo>
                <a:lnTo>
                  <a:pt x="8414084" y="866273"/>
                </a:lnTo>
                <a:lnTo>
                  <a:pt x="8398042" y="866273"/>
                </a:lnTo>
              </a:path>
            </a:pathLst>
          </a:custGeom>
          <a:ln w="5715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Line 19"/>
          <p:cNvSpPr>
            <a:spLocks noChangeShapeType="1"/>
          </p:cNvSpPr>
          <p:nvPr/>
        </p:nvSpPr>
        <p:spPr bwMode="auto">
          <a:xfrm flipV="1">
            <a:off x="7543800" y="2209800"/>
            <a:ext cx="457200" cy="1143000"/>
          </a:xfrm>
          <a:prstGeom prst="lin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" name="Line 19"/>
          <p:cNvSpPr>
            <a:spLocks noChangeShapeType="1"/>
          </p:cNvSpPr>
          <p:nvPr/>
        </p:nvSpPr>
        <p:spPr bwMode="auto">
          <a:xfrm>
            <a:off x="3505200" y="4495800"/>
            <a:ext cx="228600" cy="609600"/>
          </a:xfrm>
          <a:prstGeom prst="line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7239000" y="54102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stored in deep ocean</a:t>
            </a:r>
            <a:endParaRPr lang="en-US" b="1" dirty="0"/>
          </a:p>
        </p:txBody>
      </p:sp>
      <p:sp>
        <p:nvSpPr>
          <p:cNvPr id="42" name="Line 5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28600" y="6324600"/>
            <a:ext cx="5864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Phytoplankton responsible for 50% of earth’s photosynthesis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6" name="Rectangle 4"/>
          <p:cNvSpPr>
            <a:spLocks noChangeArrowheads="1"/>
          </p:cNvSpPr>
          <p:nvPr/>
        </p:nvSpPr>
        <p:spPr bwMode="auto">
          <a:xfrm>
            <a:off x="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06780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3C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MODELLING LONG TERM CHANGES IN FISH HABITATS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143000" y="1066800"/>
            <a:ext cx="754380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endParaRPr lang="en-US" sz="1400" dirty="0" smtClean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400" b="1" dirty="0" smtClean="0"/>
              <a:t>Habitat loss for </a:t>
            </a:r>
            <a:r>
              <a:rPr lang="en-US" sz="2400" b="1" dirty="0" err="1" smtClean="0"/>
              <a:t>bluefin</a:t>
            </a:r>
            <a:r>
              <a:rPr lang="en-US" sz="2400" b="1" dirty="0" smtClean="0"/>
              <a:t> tuna (both larvae and adults)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97" t="48781" r="54407" b="26239"/>
          <a:stretch/>
        </p:blipFill>
        <p:spPr>
          <a:xfrm>
            <a:off x="1143000" y="2362200"/>
            <a:ext cx="3048000" cy="249381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02" t="48864" r="50833" b="26139"/>
          <a:stretch/>
        </p:blipFill>
        <p:spPr>
          <a:xfrm>
            <a:off x="4495800" y="2362200"/>
            <a:ext cx="3505200" cy="24975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278" t="65434" r="50729" b="26239"/>
          <a:stretch/>
        </p:blipFill>
        <p:spPr>
          <a:xfrm>
            <a:off x="496388" y="5181600"/>
            <a:ext cx="370119" cy="762000"/>
          </a:xfrm>
          <a:prstGeom prst="rect">
            <a:avLst/>
          </a:prstGeom>
        </p:spPr>
      </p:pic>
      <p:sp>
        <p:nvSpPr>
          <p:cNvPr id="44" name="Rectangle 30"/>
          <p:cNvSpPr>
            <a:spLocks noChangeArrowheads="1"/>
          </p:cNvSpPr>
          <p:nvPr/>
        </p:nvSpPr>
        <p:spPr bwMode="auto">
          <a:xfrm>
            <a:off x="648760" y="5575756"/>
            <a:ext cx="87524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b="1" dirty="0" smtClean="0">
                <a:solidFill>
                  <a:srgbClr val="000000"/>
                </a:solidFill>
              </a:rPr>
              <a:t>1 t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o  100%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ctangle 30"/>
          <p:cNvSpPr>
            <a:spLocks noChangeArrowheads="1"/>
          </p:cNvSpPr>
          <p:nvPr/>
        </p:nvSpPr>
        <p:spPr bwMode="auto">
          <a:xfrm>
            <a:off x="648760" y="5423356"/>
            <a:ext cx="2596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0%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334000" y="6336268"/>
            <a:ext cx="3585340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slide: Barbara </a:t>
            </a:r>
            <a:r>
              <a:rPr lang="en-US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Muhling</a:t>
            </a:r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 (SFSC-NOAA)</a:t>
            </a:r>
            <a:endParaRPr lang="en-US" i="1" dirty="0"/>
          </a:p>
        </p:txBody>
      </p:sp>
      <p:sp>
        <p:nvSpPr>
          <p:cNvPr id="47" name="TextBox 46"/>
          <p:cNvSpPr txBox="1"/>
          <p:nvPr/>
        </p:nvSpPr>
        <p:spPr>
          <a:xfrm>
            <a:off x="76200" y="6324600"/>
            <a:ext cx="4053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Muhling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 al, J. Mar. Systems., 2015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587429" y="2057400"/>
            <a:ext cx="2298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Present Day (2000s)</a:t>
            </a:r>
            <a:endParaRPr lang="en-US" sz="2000" b="1" dirty="0"/>
          </a:p>
        </p:txBody>
      </p:sp>
      <p:sp>
        <p:nvSpPr>
          <p:cNvPr id="50" name="Rectangle 49"/>
          <p:cNvSpPr/>
          <p:nvPr/>
        </p:nvSpPr>
        <p:spPr>
          <a:xfrm>
            <a:off x="4495800" y="2133600"/>
            <a:ext cx="2963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Future (2090s) under RCP 8.5</a:t>
            </a:r>
            <a:endParaRPr lang="en-US" b="1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691" t="23753" r="50729" b="50099"/>
          <a:stretch/>
        </p:blipFill>
        <p:spPr>
          <a:xfrm>
            <a:off x="8153400" y="2405483"/>
            <a:ext cx="457200" cy="2471317"/>
          </a:xfrm>
          <a:prstGeom prst="rect">
            <a:avLst/>
          </a:prstGeom>
        </p:spPr>
      </p:pic>
      <p:sp>
        <p:nvSpPr>
          <p:cNvPr id="42" name="Rectangle 32"/>
          <p:cNvSpPr>
            <a:spLocks noChangeArrowheads="1"/>
          </p:cNvSpPr>
          <p:nvPr/>
        </p:nvSpPr>
        <p:spPr bwMode="auto">
          <a:xfrm>
            <a:off x="228600" y="4917757"/>
            <a:ext cx="2286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Observed Probability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of Occurrence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62600" y="5498068"/>
            <a:ext cx="2828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SEE POSTER 49: </a:t>
            </a:r>
            <a:r>
              <a:rPr lang="en-US" b="1" dirty="0" err="1" smtClean="0">
                <a:solidFill>
                  <a:srgbClr val="FF0000"/>
                </a:solidFill>
              </a:rPr>
              <a:t>Roffer</a:t>
            </a:r>
            <a:r>
              <a:rPr lang="en-US" b="1" dirty="0" smtClean="0">
                <a:solidFill>
                  <a:srgbClr val="FF0000"/>
                </a:solidFill>
              </a:rPr>
              <a:t> et al 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6" name="Rectangle 4"/>
          <p:cNvSpPr>
            <a:spLocks noChangeArrowheads="1"/>
          </p:cNvSpPr>
          <p:nvPr/>
        </p:nvSpPr>
        <p:spPr bwMode="auto">
          <a:xfrm>
            <a:off x="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06780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3C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 HABITATS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cc_maredat.png"/>
          <p:cNvPicPr>
            <a:picLocks noChangeAspect="1"/>
          </p:cNvPicPr>
          <p:nvPr/>
        </p:nvPicPr>
        <p:blipFill>
          <a:blip r:embed="rId3" cstate="print"/>
          <a:srcRect t="5552" r="19789" b="70835"/>
          <a:stretch>
            <a:fillRect/>
          </a:stretch>
        </p:blipFill>
        <p:spPr>
          <a:xfrm>
            <a:off x="304800" y="3897868"/>
            <a:ext cx="8000627" cy="1600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29600" y="3897868"/>
            <a:ext cx="707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mgC</a:t>
            </a:r>
            <a:r>
              <a:rPr lang="en-US" sz="1200" b="1" dirty="0" smtClean="0"/>
              <a:t>/m</a:t>
            </a:r>
            <a:r>
              <a:rPr lang="en-US" sz="1200" b="1" baseline="30000" dirty="0" smtClean="0"/>
              <a:t>3</a:t>
            </a:r>
            <a:endParaRPr lang="en-US" sz="1200" b="1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1981200" y="3276600"/>
            <a:ext cx="516481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phytoplankton functional groups: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3119" y="5421868"/>
            <a:ext cx="577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pico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810496" y="5421868"/>
            <a:ext cx="9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calcifiers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934200" y="5498068"/>
            <a:ext cx="988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silicifiers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029200" y="5421868"/>
            <a:ext cx="96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 fixers</a:t>
            </a:r>
            <a:endParaRPr lang="en-US" dirty="0"/>
          </a:p>
        </p:txBody>
      </p:sp>
      <p:pic>
        <p:nvPicPr>
          <p:cNvPr id="22" name="Picture 21" descr="ff_fig2.png"/>
          <p:cNvPicPr>
            <a:picLocks noChangeAspect="1"/>
          </p:cNvPicPr>
          <p:nvPr/>
        </p:nvPicPr>
        <p:blipFill>
          <a:blip r:embed="rId4" cstate="print"/>
          <a:srcRect l="61569" t="36062" r="35019" b="40277"/>
          <a:stretch>
            <a:fillRect/>
          </a:stretch>
        </p:blipFill>
        <p:spPr>
          <a:xfrm>
            <a:off x="8403445" y="4278868"/>
            <a:ext cx="234462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555845" y="430666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10</a:t>
            </a:r>
            <a:endParaRPr lang="en-US" sz="1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8555845" y="461146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</a:t>
            </a:r>
            <a:endParaRPr lang="en-US" sz="1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8553407" y="4888468"/>
            <a:ext cx="383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0.1</a:t>
            </a:r>
            <a:endParaRPr lang="en-US" sz="1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8551059" y="5221069"/>
            <a:ext cx="461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0.01</a:t>
            </a:r>
            <a:endParaRPr lang="en-US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267200" y="6150114"/>
            <a:ext cx="5399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MAREDAT: </a:t>
            </a:r>
            <a:r>
              <a:rPr lang="en-US" sz="20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Buitehuis</a:t>
            </a:r>
            <a:r>
              <a:rPr lang="en-US" sz="20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al, ESSD, 2012</a:t>
            </a:r>
          </a:p>
          <a:p>
            <a:pPr algn="ctr"/>
            <a:r>
              <a:rPr lang="en-US" sz="20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(and papers in same issue)</a:t>
            </a:r>
            <a:endParaRPr lang="en-US" sz="20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8600" y="13904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important for biogeochemistry, food web, fisheries</a:t>
            </a:r>
          </a:p>
          <a:p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in situ measurement sparse</a:t>
            </a:r>
            <a:endParaRPr lang="en-US" sz="2400" b="1" dirty="0"/>
          </a:p>
        </p:txBody>
      </p:sp>
      <p:sp>
        <p:nvSpPr>
          <p:cNvPr id="32" name="Line 5"/>
          <p:cNvSpPr>
            <a:spLocks noChangeShapeType="1"/>
          </p:cNvSpPr>
          <p:nvPr/>
        </p:nvSpPr>
        <p:spPr bwMode="auto">
          <a:xfrm>
            <a:off x="0" y="312420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6" name="Rectangle 4"/>
          <p:cNvSpPr>
            <a:spLocks noChangeArrowheads="1"/>
          </p:cNvSpPr>
          <p:nvPr/>
        </p:nvSpPr>
        <p:spPr bwMode="auto">
          <a:xfrm>
            <a:off x="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06780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3C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HABITATS AND THEIR VARIABILITY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1371600"/>
            <a:ext cx="81534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 </a:t>
            </a:r>
            <a:r>
              <a:rPr lang="en-US" sz="2800" b="1" u="sng" dirty="0" smtClean="0"/>
              <a:t>OUTLINE OF TALK</a:t>
            </a:r>
          </a:p>
          <a:p>
            <a:endParaRPr lang="en-US" sz="2800" b="1" u="sng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habitats from satellite </a:t>
            </a:r>
            <a:r>
              <a:rPr lang="en-US" sz="2400" b="1" dirty="0" smtClean="0"/>
              <a:t>(taxonomic/group )</a:t>
            </a:r>
          </a:p>
          <a:p>
            <a:r>
              <a:rPr lang="en-US" sz="2400" b="1" dirty="0" smtClean="0"/>
              <a:t>    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biomes/provinces from satellite</a:t>
            </a:r>
          </a:p>
          <a:p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habitats from numerical models</a:t>
            </a:r>
          </a:p>
          <a:p>
            <a:r>
              <a:rPr lang="en-US" b="1" dirty="0" smtClean="0"/>
              <a:t>     </a:t>
            </a:r>
            <a:endParaRPr lang="en-US" b="1" dirty="0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6" name="Rectangle 4"/>
          <p:cNvSpPr>
            <a:spLocks noChangeArrowheads="1"/>
          </p:cNvSpPr>
          <p:nvPr/>
        </p:nvSpPr>
        <p:spPr bwMode="auto">
          <a:xfrm>
            <a:off x="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06780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3C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PHYTOPLANKTON FROM SPACE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17" name="Content Placeholder 3"/>
          <p:cNvPicPr>
            <a:picLocks noChangeAspect="1" noChangeArrowheads="1"/>
          </p:cNvPicPr>
          <p:nvPr/>
        </p:nvPicPr>
        <p:blipFill>
          <a:blip r:embed="rId3" cstate="print"/>
          <a:srcRect l="10001" t="15952" r="6923" b="29549"/>
          <a:stretch>
            <a:fillRect/>
          </a:stretch>
        </p:blipFill>
        <p:spPr bwMode="auto">
          <a:xfrm>
            <a:off x="978446" y="2057400"/>
            <a:ext cx="7251154" cy="35780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1524000" y="1524000"/>
            <a:ext cx="58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Satellite Derived </a:t>
            </a:r>
            <a:r>
              <a:rPr lang="en-US" sz="2000" b="1" dirty="0" err="1" smtClean="0"/>
              <a:t>Chl</a:t>
            </a:r>
            <a:r>
              <a:rPr lang="en-US" sz="2000" b="1" dirty="0" smtClean="0"/>
              <a:t>-a Concentration (mg </a:t>
            </a:r>
            <a:r>
              <a:rPr lang="en-US" sz="2000" b="1" dirty="0" err="1" smtClean="0"/>
              <a:t>Chl</a:t>
            </a:r>
            <a:r>
              <a:rPr lang="en-US" sz="2000" b="1" dirty="0" smtClean="0"/>
              <a:t>/m</a:t>
            </a:r>
            <a:r>
              <a:rPr lang="en-US" sz="2000" b="1" baseline="30000" dirty="0" smtClean="0"/>
              <a:t>3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pic>
        <p:nvPicPr>
          <p:cNvPr id="12" name="Content Placeholder 3"/>
          <p:cNvPicPr>
            <a:picLocks noChangeAspect="1" noChangeArrowheads="1"/>
          </p:cNvPicPr>
          <p:nvPr/>
        </p:nvPicPr>
        <p:blipFill>
          <a:blip r:embed="rId3" cstate="print"/>
          <a:srcRect t="71408"/>
          <a:stretch>
            <a:fillRect/>
          </a:stretch>
        </p:blipFill>
        <p:spPr bwMode="auto">
          <a:xfrm>
            <a:off x="2057400" y="5562600"/>
            <a:ext cx="5105400" cy="1098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SeaWiFS_Sf_05_06.png"/>
          <p:cNvPicPr>
            <a:picLocks noChangeAspect="1"/>
          </p:cNvPicPr>
          <p:nvPr/>
        </p:nvPicPr>
        <p:blipFill>
          <a:blip r:embed="rId3" cstate="print"/>
          <a:srcRect l="10413" t="15275" r="6246" b="16664"/>
          <a:stretch>
            <a:fillRect/>
          </a:stretch>
        </p:blipFill>
        <p:spPr>
          <a:xfrm>
            <a:off x="6234794" y="4476690"/>
            <a:ext cx="2592355" cy="1587818"/>
          </a:xfrm>
          <a:prstGeom prst="rect">
            <a:avLst/>
          </a:prstGeom>
        </p:spPr>
      </p:pic>
      <p:sp>
        <p:nvSpPr>
          <p:cNvPr id="422916" name="Rectangle 4"/>
          <p:cNvSpPr>
            <a:spLocks noChangeArrowheads="1"/>
          </p:cNvSpPr>
          <p:nvPr/>
        </p:nvSpPr>
        <p:spPr bwMode="auto">
          <a:xfrm>
            <a:off x="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06780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3C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PHYTOPLANKTON HABITATS FROM SPACE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072994" y="4019490"/>
            <a:ext cx="883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SIZE</a:t>
            </a:r>
            <a:endParaRPr lang="en-US" sz="3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617362" y="1066800"/>
            <a:ext cx="1993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FUNCTION</a:t>
            </a:r>
            <a:endParaRPr lang="en-US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28600" y="1295400"/>
            <a:ext cx="296151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/>
              <a:t>OCEAN COLOR</a:t>
            </a:r>
          </a:p>
          <a:p>
            <a:pPr algn="ctr"/>
            <a:r>
              <a:rPr lang="en-US" sz="3600" b="1" dirty="0" smtClean="0"/>
              <a:t>PRODUCTS</a:t>
            </a:r>
          </a:p>
          <a:p>
            <a:pPr algn="ctr"/>
            <a:r>
              <a:rPr lang="en-US" sz="1600" b="1" dirty="0" smtClean="0"/>
              <a:t>(</a:t>
            </a:r>
            <a:r>
              <a:rPr lang="en-US" sz="1600" b="1" dirty="0" err="1" smtClean="0"/>
              <a:t>chl</a:t>
            </a:r>
            <a:r>
              <a:rPr lang="en-US" sz="1600" b="1" dirty="0" smtClean="0"/>
              <a:t>, radiance, </a:t>
            </a:r>
          </a:p>
          <a:p>
            <a:pPr algn="ctr"/>
            <a:r>
              <a:rPr lang="en-US" sz="1600" b="1" dirty="0" smtClean="0"/>
              <a:t>absorption, scattering)</a:t>
            </a:r>
            <a:endParaRPr lang="en-US" sz="1600" b="1" dirty="0"/>
          </a:p>
        </p:txBody>
      </p:sp>
      <p:pic>
        <p:nvPicPr>
          <p:cNvPr id="22" name="Content Placeholder 3"/>
          <p:cNvPicPr>
            <a:picLocks noChangeAspect="1" noChangeArrowheads="1"/>
          </p:cNvPicPr>
          <p:nvPr/>
        </p:nvPicPr>
        <p:blipFill>
          <a:blip r:embed="rId4" cstate="print"/>
          <a:srcRect l="10001" t="15952" r="6923" b="29549"/>
          <a:stretch>
            <a:fillRect/>
          </a:stretch>
        </p:blipFill>
        <p:spPr bwMode="auto">
          <a:xfrm>
            <a:off x="381000" y="2971800"/>
            <a:ext cx="2470811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6019800" y="5924490"/>
            <a:ext cx="307173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e.g.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Mouw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and Yoder, 2010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5" cstate="print"/>
          <a:srcRect t="61818" r="2754"/>
          <a:stretch>
            <a:fillRect/>
          </a:stretch>
        </p:blipFill>
        <p:spPr bwMode="auto">
          <a:xfrm>
            <a:off x="6477000" y="1524000"/>
            <a:ext cx="2362200" cy="162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6553200" y="3124200"/>
            <a:ext cx="2480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e.g.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Alvain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 al, 2008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Up Arrow 31"/>
          <p:cNvSpPr/>
          <p:nvPr/>
        </p:nvSpPr>
        <p:spPr>
          <a:xfrm rot="3093812">
            <a:off x="5117860" y="1771264"/>
            <a:ext cx="1019177" cy="2011319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Up Arrow 32"/>
          <p:cNvSpPr/>
          <p:nvPr/>
        </p:nvSpPr>
        <p:spPr>
          <a:xfrm rot="7149296">
            <a:off x="5194452" y="3006263"/>
            <a:ext cx="1102979" cy="2042238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895600" y="3048000"/>
            <a:ext cx="228600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971800" y="3124200"/>
            <a:ext cx="23303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empirical algorithm,</a:t>
            </a:r>
          </a:p>
          <a:p>
            <a:r>
              <a:rPr lang="en-US" sz="2000" b="1" dirty="0" smtClean="0"/>
              <a:t>optical model</a:t>
            </a:r>
            <a:endParaRPr lang="en-US" sz="20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52998" y="5334000"/>
            <a:ext cx="3528402" cy="147732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Abundance: </a:t>
            </a:r>
            <a:r>
              <a:rPr lang="en-US" dirty="0" err="1" smtClean="0"/>
              <a:t>Brewin</a:t>
            </a:r>
            <a:r>
              <a:rPr lang="en-US" dirty="0" smtClean="0"/>
              <a:t>, Hirata, </a:t>
            </a:r>
            <a:r>
              <a:rPr lang="en-US" dirty="0" err="1" smtClean="0"/>
              <a:t>Uitz</a:t>
            </a:r>
            <a:endParaRPr lang="en-US" dirty="0" smtClean="0"/>
          </a:p>
          <a:p>
            <a:r>
              <a:rPr lang="en-US" dirty="0" smtClean="0"/>
              <a:t>Radiance:    </a:t>
            </a:r>
            <a:r>
              <a:rPr lang="en-US" dirty="0" err="1" smtClean="0"/>
              <a:t>Alvain</a:t>
            </a:r>
            <a:r>
              <a:rPr lang="en-US" dirty="0" smtClean="0"/>
              <a:t>, Li</a:t>
            </a:r>
          </a:p>
          <a:p>
            <a:r>
              <a:rPr lang="en-US" dirty="0" smtClean="0"/>
              <a:t>Absorption: </a:t>
            </a:r>
            <a:r>
              <a:rPr lang="en-US" dirty="0" err="1" smtClean="0"/>
              <a:t>Mouw</a:t>
            </a:r>
            <a:r>
              <a:rPr lang="en-US" dirty="0" smtClean="0"/>
              <a:t>, </a:t>
            </a:r>
            <a:r>
              <a:rPr lang="en-US" dirty="0" err="1" smtClean="0"/>
              <a:t>Bracher</a:t>
            </a:r>
            <a:r>
              <a:rPr lang="en-US" dirty="0" smtClean="0"/>
              <a:t>, </a:t>
            </a:r>
            <a:r>
              <a:rPr lang="en-US" dirty="0" err="1" smtClean="0"/>
              <a:t>Ciotto</a:t>
            </a:r>
            <a:r>
              <a:rPr lang="en-US" dirty="0" smtClean="0"/>
              <a:t>, </a:t>
            </a:r>
          </a:p>
          <a:p>
            <a:r>
              <a:rPr lang="en-US" dirty="0" smtClean="0"/>
              <a:t>                      </a:t>
            </a:r>
            <a:r>
              <a:rPr lang="en-US" dirty="0" err="1" smtClean="0"/>
              <a:t>Bricaud</a:t>
            </a:r>
            <a:r>
              <a:rPr lang="en-US" dirty="0" smtClean="0"/>
              <a:t>, Roy, </a:t>
            </a:r>
            <a:r>
              <a:rPr lang="en-US" dirty="0" err="1" smtClean="0"/>
              <a:t>Devred</a:t>
            </a:r>
            <a:endParaRPr lang="en-US" dirty="0" smtClean="0"/>
          </a:p>
          <a:p>
            <a:r>
              <a:rPr lang="en-US" dirty="0" smtClean="0"/>
              <a:t>Scattering:  </a:t>
            </a:r>
            <a:r>
              <a:rPr lang="en-US" dirty="0" err="1" smtClean="0"/>
              <a:t>Kostindinov</a:t>
            </a:r>
            <a:endParaRPr lang="en-US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0" y="4343400"/>
            <a:ext cx="5143203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Synthesis from “PFT” group:</a:t>
            </a:r>
          </a:p>
          <a:p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Mouw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and Hardman-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Mountford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 al, in prep</a:t>
            </a:r>
          </a:p>
          <a:p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IOCCG report 15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eaWiFS_Sf_05_06.png"/>
          <p:cNvPicPr>
            <a:picLocks noChangeAspect="1"/>
          </p:cNvPicPr>
          <p:nvPr/>
        </p:nvPicPr>
        <p:blipFill>
          <a:blip r:embed="rId3" cstate="print"/>
          <a:srcRect l="10413" t="15275" r="6246" b="16664"/>
          <a:stretch>
            <a:fillRect/>
          </a:stretch>
        </p:blipFill>
        <p:spPr>
          <a:xfrm>
            <a:off x="609600" y="1066800"/>
            <a:ext cx="5473959" cy="3352800"/>
          </a:xfrm>
          <a:prstGeom prst="rect">
            <a:avLst/>
          </a:prstGeom>
        </p:spPr>
      </p:pic>
      <p:pic>
        <p:nvPicPr>
          <p:cNvPr id="18" name="Picture 17" descr="Screen Shot 2015-03-30 at 4.09.47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276" r="44641"/>
          <a:stretch/>
        </p:blipFill>
        <p:spPr>
          <a:xfrm>
            <a:off x="6756829" y="1828800"/>
            <a:ext cx="1783652" cy="1734318"/>
          </a:xfrm>
          <a:prstGeom prst="rect">
            <a:avLst/>
          </a:prstGeom>
        </p:spPr>
      </p:pic>
      <p:sp>
        <p:nvSpPr>
          <p:cNvPr id="422916" name="Rectangle 4"/>
          <p:cNvSpPr>
            <a:spLocks noChangeArrowheads="1"/>
          </p:cNvSpPr>
          <p:nvPr/>
        </p:nvSpPr>
        <p:spPr bwMode="auto">
          <a:xfrm>
            <a:off x="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06780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3C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PHYTOPLANKTON HABITATS FROM SPACE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19" name="Picture 18" descr="Screen Shot 2015-03-30 at 4.09.47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090" r="31433" b="85634"/>
          <a:stretch/>
        </p:blipFill>
        <p:spPr>
          <a:xfrm>
            <a:off x="6798392" y="1886717"/>
            <a:ext cx="401997" cy="357331"/>
          </a:xfrm>
          <a:prstGeom prst="rect">
            <a:avLst/>
          </a:prstGeom>
        </p:spPr>
      </p:pic>
      <p:pic>
        <p:nvPicPr>
          <p:cNvPr id="17" name="Picture 16" descr="Screen Shot 2015-03-30 at 4.09.47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339" t="34119" b="58698"/>
          <a:stretch/>
        </p:blipFill>
        <p:spPr>
          <a:xfrm>
            <a:off x="6798392" y="1886717"/>
            <a:ext cx="923447" cy="178665"/>
          </a:xfrm>
          <a:prstGeom prst="rect">
            <a:avLst/>
          </a:prstGeom>
        </p:spPr>
      </p:pic>
      <p:pic>
        <p:nvPicPr>
          <p:cNvPr id="21" name="Picture 20" descr="Screen Shot 2015-03-30 at 4.09.47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69" t="5025" r="76455" b="84295"/>
          <a:stretch/>
        </p:blipFill>
        <p:spPr>
          <a:xfrm>
            <a:off x="7865193" y="1886717"/>
            <a:ext cx="656536" cy="2656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57815" y="3563117"/>
            <a:ext cx="2686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Follows and </a:t>
            </a:r>
            <a:r>
              <a:rPr lang="en-US" sz="16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Dutkiewicz</a:t>
            </a: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2011</a:t>
            </a:r>
            <a:endParaRPr lang="en-US" sz="16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57800" y="838200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kern="0" dirty="0" smtClean="0">
                <a:solidFill>
                  <a:srgbClr val="000000"/>
                </a:solidFill>
                <a:ea typeface="ＭＳ Ｐゴシック" pitchFamily="-109" charset="-128"/>
                <a:cs typeface="Garamond"/>
              </a:rPr>
              <a:t>SIZE DISTRIBUTION</a:t>
            </a:r>
            <a:endParaRPr lang="en-US" sz="3200" b="1" kern="0" dirty="0">
              <a:solidFill>
                <a:srgbClr val="000000"/>
              </a:solidFill>
              <a:ea typeface="ＭＳ Ｐゴシック" pitchFamily="-109" charset="-128"/>
              <a:cs typeface="Garamond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Times" pitchFamily="-10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62200" y="4419600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Percent </a:t>
            </a:r>
            <a:r>
              <a:rPr lang="en-US" b="1" dirty="0" err="1" smtClean="0"/>
              <a:t>Microplankton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801144" y="5486400"/>
            <a:ext cx="43428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Mouw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and Yoder,  J.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Geophys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Res, 2010</a:t>
            </a:r>
          </a:p>
          <a:p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Mouw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et al, in prep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763135" y="6412468"/>
            <a:ext cx="4228465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slide: Colleen </a:t>
            </a:r>
            <a:r>
              <a:rPr lang="en-US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Mouw</a:t>
            </a:r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 (Michigan Tech. Univ. )</a:t>
            </a:r>
            <a:endParaRPr lang="en-US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304800" y="1143000"/>
            <a:ext cx="1148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MAY 2006</a:t>
            </a:r>
            <a:endParaRPr lang="en-US" b="1" dirty="0"/>
          </a:p>
        </p:txBody>
      </p:sp>
      <p:pic>
        <p:nvPicPr>
          <p:cNvPr id="23" name="Picture 22" descr="EOF_single_log10_Sfm_GSMchl_spatial_temporal_mode1_50_no_season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03" t="66869" r="7094" b="6590"/>
          <a:stretch>
            <a:fillRect/>
          </a:stretch>
        </p:blipFill>
        <p:spPr bwMode="auto">
          <a:xfrm>
            <a:off x="457200" y="5029200"/>
            <a:ext cx="4114800" cy="148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 rot="16200000">
            <a:off x="-819833" y="5315634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first standardized principal component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6" name="Rectangle 4"/>
          <p:cNvSpPr>
            <a:spLocks noChangeArrowheads="1"/>
          </p:cNvSpPr>
          <p:nvPr/>
        </p:nvSpPr>
        <p:spPr bwMode="auto">
          <a:xfrm>
            <a:off x="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06780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3C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 HABITATS FROM SPACE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86000" y="2057401"/>
            <a:ext cx="4800600" cy="2133599"/>
            <a:chOff x="2971800" y="3389505"/>
            <a:chExt cx="2805404" cy="1393806"/>
          </a:xfrm>
        </p:grpSpPr>
        <p:pic>
          <p:nvPicPr>
            <p:cNvPr id="17" name="Picture 2" descr="http://smig.usgs.gov/SMIG/features_0902/tualatin_ann.fig3.g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0401"/>
            <a:stretch/>
          </p:blipFill>
          <p:spPr bwMode="auto">
            <a:xfrm>
              <a:off x="3632306" y="3777145"/>
              <a:ext cx="1295400" cy="1006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2971800" y="3389505"/>
              <a:ext cx="2805404" cy="38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Artificial neural </a:t>
              </a:r>
            </a:p>
            <a:p>
              <a:pPr algn="ctr"/>
              <a:r>
                <a:rPr lang="en-US" sz="1600" b="1" dirty="0" smtClean="0"/>
                <a:t>network</a:t>
              </a:r>
              <a:endParaRPr lang="en-US" sz="1600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52400" y="1219201"/>
            <a:ext cx="3276600" cy="1905000"/>
            <a:chOff x="0" y="1660263"/>
            <a:chExt cx="3251300" cy="1469890"/>
          </a:xfrm>
        </p:grpSpPr>
        <p:sp>
          <p:nvSpPr>
            <p:cNvPr id="21" name="Rectangle 20"/>
            <p:cNvSpPr/>
            <p:nvPr/>
          </p:nvSpPr>
          <p:spPr>
            <a:xfrm>
              <a:off x="0" y="1660263"/>
              <a:ext cx="3251300" cy="1469890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99296" y="1672757"/>
              <a:ext cx="1614439" cy="259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Biological Data</a:t>
              </a:r>
              <a:endParaRPr lang="en-US" sz="1600" b="1" dirty="0"/>
            </a:p>
          </p:txBody>
        </p:sp>
        <p:pic>
          <p:nvPicPr>
            <p:cNvPr id="23" name="Picture 6" descr="http://www.sefsc.noaa.gov/labs/mississippi/images/bluefintuna_sefsc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814"/>
            <a:stretch/>
          </p:blipFill>
          <p:spPr bwMode="auto">
            <a:xfrm>
              <a:off x="38100" y="2057401"/>
              <a:ext cx="1605183" cy="10321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3646" y="2057400"/>
              <a:ext cx="1376220" cy="10321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76200" y="1826568"/>
              <a:ext cx="1560816" cy="235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Fisheries logbooks</a:t>
              </a:r>
              <a:endParaRPr lang="en-US" sz="14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76400" y="1826568"/>
              <a:ext cx="1560816" cy="235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Shipboard surveys</a:t>
              </a:r>
              <a:endParaRPr lang="en-US" sz="1400" b="1" dirty="0"/>
            </a:p>
          </p:txBody>
        </p:sp>
      </p:grpSp>
      <p:sp>
        <p:nvSpPr>
          <p:cNvPr id="28" name="Right Arrow 27"/>
          <p:cNvSpPr/>
          <p:nvPr/>
        </p:nvSpPr>
        <p:spPr>
          <a:xfrm rot="1712752">
            <a:off x="3177298" y="2219290"/>
            <a:ext cx="808206" cy="427829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76200" y="3505200"/>
            <a:ext cx="3505200" cy="1905001"/>
            <a:chOff x="4648200" y="1407428"/>
            <a:chExt cx="3359150" cy="1725270"/>
          </a:xfrm>
        </p:grpSpPr>
        <p:sp>
          <p:nvSpPr>
            <p:cNvPr id="30" name="Rectangle 29"/>
            <p:cNvSpPr/>
            <p:nvPr/>
          </p:nvSpPr>
          <p:spPr>
            <a:xfrm>
              <a:off x="4677463" y="1407429"/>
              <a:ext cx="3251299" cy="1725269"/>
            </a:xfrm>
            <a:prstGeom prst="rect">
              <a:avLst/>
            </a:prstGeom>
            <a:solidFill>
              <a:srgbClr val="92D050">
                <a:alpha val="1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4" descr="nasa-satellite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779" r="8519"/>
            <a:stretch/>
          </p:blipFill>
          <p:spPr bwMode="auto">
            <a:xfrm>
              <a:off x="4752140" y="2054559"/>
              <a:ext cx="1115260" cy="10321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5232400" y="1407428"/>
              <a:ext cx="2000249" cy="306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Environmental Data</a:t>
              </a:r>
              <a:endParaRPr lang="en-US" sz="1600" b="1" dirty="0"/>
            </a:p>
          </p:txBody>
        </p:sp>
        <p:pic>
          <p:nvPicPr>
            <p:cNvPr id="33" name="Picture 32" descr="http://sphotos.xx.fbcdn.net/hphotos-ash4/225389_10150231270818210_660168209_8619308_450318_n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626"/>
            <a:stretch/>
          </p:blipFill>
          <p:spPr bwMode="auto">
            <a:xfrm>
              <a:off x="7082805" y="2034590"/>
              <a:ext cx="765795" cy="10209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4648200" y="1614460"/>
              <a:ext cx="1360315" cy="473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Extracted satellite data</a:t>
              </a:r>
              <a:endParaRPr lang="en-US" sz="14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939135" y="1614460"/>
              <a:ext cx="1068215" cy="473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I</a:t>
              </a:r>
              <a:r>
                <a:rPr lang="en-US" sz="1400" b="1" dirty="0" smtClean="0"/>
                <a:t>nstrument data</a:t>
              </a:r>
              <a:endParaRPr lang="en-US" sz="1400" b="1" dirty="0"/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32318"/>
            <a:stretch/>
          </p:blipFill>
          <p:spPr bwMode="auto">
            <a:xfrm>
              <a:off x="5943600" y="2054559"/>
              <a:ext cx="1062510" cy="10009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5816600" y="1614460"/>
              <a:ext cx="1360315" cy="473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Derived analyses</a:t>
              </a:r>
              <a:endParaRPr lang="en-US" sz="1400" b="1" dirty="0"/>
            </a:p>
          </p:txBody>
        </p:sp>
      </p:grpSp>
      <p:sp>
        <p:nvSpPr>
          <p:cNvPr id="39" name="Right Arrow 38"/>
          <p:cNvSpPr/>
          <p:nvPr/>
        </p:nvSpPr>
        <p:spPr>
          <a:xfrm rot="19346282">
            <a:off x="3336239" y="4048367"/>
            <a:ext cx="676832" cy="42582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5181600" y="2133601"/>
            <a:ext cx="3962400" cy="2590800"/>
            <a:chOff x="5334000" y="4443826"/>
            <a:chExt cx="4161903" cy="1766951"/>
          </a:xfrm>
        </p:grpSpPr>
        <p:grpSp>
          <p:nvGrpSpPr>
            <p:cNvPr id="41" name="Group 10"/>
            <p:cNvGrpSpPr/>
            <p:nvPr/>
          </p:nvGrpSpPr>
          <p:grpSpPr>
            <a:xfrm>
              <a:off x="5334000" y="4443826"/>
              <a:ext cx="4161903" cy="1766951"/>
              <a:chOff x="-457200" y="4800419"/>
              <a:chExt cx="4161903" cy="1766951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-57017" y="4800419"/>
                <a:ext cx="3761720" cy="1766951"/>
              </a:xfrm>
              <a:prstGeom prst="rect">
                <a:avLst/>
              </a:prstGeom>
              <a:solidFill>
                <a:srgbClr val="00B0F0">
                  <a:alpha val="10000"/>
                </a:srgbClr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28600" y="4852393"/>
                <a:ext cx="2805404" cy="247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/>
                  <a:t>Predictive habitat models</a:t>
                </a:r>
                <a:endParaRPr lang="en-US" sz="1600" b="1" dirty="0"/>
              </a:p>
            </p:txBody>
          </p:sp>
          <p:grpSp>
            <p:nvGrpSpPr>
              <p:cNvPr id="46" name="Group 3"/>
              <p:cNvGrpSpPr/>
              <p:nvPr/>
            </p:nvGrpSpPr>
            <p:grpSpPr>
              <a:xfrm>
                <a:off x="38102" y="5395656"/>
                <a:ext cx="2865563" cy="1119745"/>
                <a:chOff x="4805766" y="5362413"/>
                <a:chExt cx="3656858" cy="1428952"/>
              </a:xfrm>
            </p:grpSpPr>
            <p:pic>
              <p:nvPicPr>
                <p:cNvPr id="48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85446" t="14448" r="9011"/>
                <a:stretch/>
              </p:blipFill>
              <p:spPr bwMode="auto">
                <a:xfrm>
                  <a:off x="8118579" y="5455613"/>
                  <a:ext cx="344045" cy="11367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9" name="Picture 5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5766" y="5362413"/>
                  <a:ext cx="3500034" cy="14289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47" name="TextBox 46"/>
              <p:cNvSpPr txBox="1"/>
              <p:nvPr/>
            </p:nvSpPr>
            <p:spPr>
              <a:xfrm>
                <a:off x="-457200" y="5029200"/>
                <a:ext cx="4081866" cy="382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Predicted and actual larval </a:t>
                </a:r>
                <a:r>
                  <a:rPr lang="en-US" sz="1400" b="1" dirty="0" err="1" smtClean="0"/>
                  <a:t>bluefin</a:t>
                </a:r>
                <a:r>
                  <a:rPr lang="en-US" sz="1400" b="1" dirty="0" smtClean="0"/>
                  <a:t> tuna distributions: May 2010</a:t>
                </a:r>
                <a:endParaRPr lang="en-US" sz="1400" b="1" dirty="0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8625167" y="5095900"/>
              <a:ext cx="808520" cy="283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High</a:t>
              </a:r>
            </a:p>
            <a:p>
              <a:r>
                <a:rPr lang="en-US" sz="1000" b="1" dirty="0" smtClean="0"/>
                <a:t>probability</a:t>
              </a:r>
              <a:endParaRPr lang="en-US" sz="10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625165" y="5712023"/>
              <a:ext cx="869133" cy="293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Low</a:t>
              </a:r>
            </a:p>
            <a:p>
              <a:r>
                <a:rPr lang="en-US" sz="1100" b="1" dirty="0" smtClean="0"/>
                <a:t>probability</a:t>
              </a:r>
              <a:endParaRPr lang="en-US" sz="1100" b="1" dirty="0"/>
            </a:p>
          </p:txBody>
        </p:sp>
      </p:grpSp>
      <p:sp>
        <p:nvSpPr>
          <p:cNvPr id="38" name="Right Arrow 37"/>
          <p:cNvSpPr/>
          <p:nvPr/>
        </p:nvSpPr>
        <p:spPr>
          <a:xfrm>
            <a:off x="5181600" y="3276600"/>
            <a:ext cx="646318" cy="38100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334000" y="6336268"/>
            <a:ext cx="3585340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slide: Barbara </a:t>
            </a:r>
            <a:r>
              <a:rPr lang="en-US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Muhling</a:t>
            </a:r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 (SFSC-NOAA)</a:t>
            </a:r>
            <a:endParaRPr lang="en-US" i="1" dirty="0"/>
          </a:p>
        </p:txBody>
      </p:sp>
      <p:sp>
        <p:nvSpPr>
          <p:cNvPr id="52" name="TextBox 51"/>
          <p:cNvSpPr txBox="1"/>
          <p:nvPr/>
        </p:nvSpPr>
        <p:spPr>
          <a:xfrm>
            <a:off x="76200" y="6153090"/>
            <a:ext cx="4135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Muhling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 al, Mar.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Pollut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Bull., 2012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09600" y="5486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SST, SSH, </a:t>
            </a:r>
            <a:r>
              <a:rPr lang="en-US" b="1" dirty="0" err="1" smtClean="0"/>
              <a:t>Chl</a:t>
            </a:r>
            <a:endParaRPr lang="en-US" b="1" dirty="0"/>
          </a:p>
        </p:txBody>
      </p:sp>
      <p:sp>
        <p:nvSpPr>
          <p:cNvPr id="54" name="Line 5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5562600" y="5498068"/>
            <a:ext cx="2828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SEE POSTER 49: </a:t>
            </a:r>
            <a:r>
              <a:rPr lang="en-US" b="1" dirty="0" err="1" smtClean="0">
                <a:solidFill>
                  <a:srgbClr val="FF0000"/>
                </a:solidFill>
              </a:rPr>
              <a:t>Roffer</a:t>
            </a:r>
            <a:r>
              <a:rPr lang="en-US" b="1" dirty="0" smtClean="0">
                <a:solidFill>
                  <a:srgbClr val="FF0000"/>
                </a:solidFill>
              </a:rPr>
              <a:t> et al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200" y="6457890"/>
            <a:ext cx="4053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Muhling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et al, J. Mar. Systems., 2015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6" name="Rectangle 4"/>
          <p:cNvSpPr>
            <a:spLocks noChangeArrowheads="1"/>
          </p:cNvSpPr>
          <p:nvPr/>
        </p:nvSpPr>
        <p:spPr bwMode="auto">
          <a:xfrm>
            <a:off x="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067800" y="0"/>
            <a:ext cx="76200" cy="6858000"/>
          </a:xfrm>
          <a:prstGeom prst="rect">
            <a:avLst/>
          </a:prstGeom>
          <a:solidFill>
            <a:srgbClr val="33CCCC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rgbClr val="3C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HABITATS AND THEIR VARIABILITY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1371600"/>
            <a:ext cx="81534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 </a:t>
            </a:r>
            <a:r>
              <a:rPr lang="en-US" sz="2800" b="1" u="sng" dirty="0" smtClean="0"/>
              <a:t>OUTLINE OF TALK</a:t>
            </a:r>
          </a:p>
          <a:p>
            <a:endParaRPr lang="en-US" sz="2800" b="1" u="sng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habitats from satellite </a:t>
            </a:r>
            <a:r>
              <a:rPr lang="en-US" sz="2400" b="1" dirty="0" smtClean="0"/>
              <a:t>(taxonomic/group )</a:t>
            </a:r>
          </a:p>
          <a:p>
            <a:r>
              <a:rPr lang="en-US" sz="2400" b="1" dirty="0" smtClean="0"/>
              <a:t>    - MANY other examples</a:t>
            </a:r>
          </a:p>
          <a:p>
            <a:r>
              <a:rPr lang="en-US" sz="2400" b="1" dirty="0" smtClean="0"/>
              <a:t>    - whales 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e.g. Pat </a:t>
            </a:r>
            <a:r>
              <a:rPr lang="en-US" sz="2000" b="1" dirty="0" err="1" smtClean="0">
                <a:solidFill>
                  <a:srgbClr val="FF0000"/>
                </a:solidFill>
              </a:rPr>
              <a:t>Halpin</a:t>
            </a:r>
            <a:r>
              <a:rPr lang="en-US" sz="2000" b="1" dirty="0" smtClean="0">
                <a:solidFill>
                  <a:srgbClr val="FF0000"/>
                </a:solidFill>
              </a:rPr>
              <a:t> et al, Helen Bailey et al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   </a:t>
            </a:r>
            <a:r>
              <a:rPr lang="en-US" sz="2400" b="1" dirty="0" smtClean="0"/>
              <a:t> - penguins  </a:t>
            </a:r>
            <a:r>
              <a:rPr lang="en-US" sz="2000" b="1" dirty="0" smtClean="0">
                <a:solidFill>
                  <a:srgbClr val="FF0000"/>
                </a:solidFill>
              </a:rPr>
              <a:t>e.g. </a:t>
            </a:r>
            <a:r>
              <a:rPr lang="en-US" sz="2000" b="1" dirty="0" err="1" smtClean="0">
                <a:solidFill>
                  <a:srgbClr val="FF0000"/>
                </a:solidFill>
              </a:rPr>
              <a:t>Cimino</a:t>
            </a:r>
            <a:r>
              <a:rPr lang="en-US" sz="2000" b="1" dirty="0" smtClean="0">
                <a:solidFill>
                  <a:srgbClr val="FF0000"/>
                </a:solidFill>
              </a:rPr>
              <a:t> et al  (SEE POSTER 14)</a:t>
            </a:r>
          </a:p>
          <a:p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biomes/provinces from satellite</a:t>
            </a:r>
          </a:p>
          <a:p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habitats from numerical models</a:t>
            </a:r>
          </a:p>
          <a:p>
            <a:r>
              <a:rPr lang="en-US" b="1" dirty="0" smtClean="0"/>
              <a:t>     </a:t>
            </a:r>
            <a:endParaRPr lang="en-US" b="1" dirty="0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0" y="6858000"/>
            <a:ext cx="9144000" cy="0"/>
          </a:xfrm>
          <a:prstGeom prst="line">
            <a:avLst/>
          </a:prstGeom>
          <a:noFill/>
          <a:ln w="76200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16594</TotalTime>
  <Words>1377</Words>
  <Application>Microsoft Office PowerPoint</Application>
  <PresentationFormat>On-screen Show (4:3)</PresentationFormat>
  <Paragraphs>306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stephd2</dc:creator>
  <cp:lastModifiedBy>stephd2</cp:lastModifiedBy>
  <cp:revision>174</cp:revision>
  <dcterms:created xsi:type="dcterms:W3CDTF">2015-02-05T22:02:51Z</dcterms:created>
  <dcterms:modified xsi:type="dcterms:W3CDTF">2015-04-20T11:27:17Z</dcterms:modified>
</cp:coreProperties>
</file>