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1089600"/>
  <p:notesSz cx="39179500" cy="302752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00"/>
    <a:srgbClr val="D7C29E"/>
    <a:srgbClr val="FF9900"/>
    <a:srgbClr val="993300"/>
    <a:srgbClr val="008000"/>
    <a:srgbClr val="808000"/>
    <a:srgbClr val="A3DB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8791" autoAdjust="0"/>
    <p:restoredTop sz="95818" autoAdjust="0"/>
  </p:normalViewPr>
  <p:slideViewPr>
    <p:cSldViewPr snapToGrid="0">
      <p:cViewPr varScale="1">
        <p:scale>
          <a:sx n="29" d="100"/>
          <a:sy n="29" d="100"/>
        </p:scale>
        <p:origin x="-1596" y="-72"/>
      </p:cViewPr>
      <p:guideLst>
        <p:guide orient="horz" pos="14759"/>
        <p:guide pos="240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9658350"/>
            <a:ext cx="37306250"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7618075"/>
            <a:ext cx="30724475"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7D148-1059-47E6-AB71-2E929FAD55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87633-AE3B-4880-848F-FE3E2F355B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244600"/>
            <a:ext cx="9875837"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244600"/>
            <a:ext cx="29475113"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134E1C-01C9-4CF2-8807-993F5AE8D72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A79DE5-9A16-4AE0-8BD1-7066FA422CF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9978688"/>
            <a:ext cx="37307838"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177838"/>
            <a:ext cx="37307838"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3A596-CB7F-4C73-A8F4-0C6BCD10976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254875"/>
            <a:ext cx="19675475"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254875"/>
            <a:ext cx="19675475"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C83DCD-04FB-404E-B059-95371FBEA84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6959600"/>
            <a:ext cx="19392900"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9859963"/>
            <a:ext cx="19392900"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6959600"/>
            <a:ext cx="19400837"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9859963"/>
            <a:ext cx="19400837"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338AB2-130E-47FE-86FB-C7F7F6B3E0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747784-9F44-4B04-A7D2-81C5D1ABCF1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BAC34D-95AE-46EC-BAE5-2AC1590A0C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38250"/>
            <a:ext cx="14439900"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238250"/>
            <a:ext cx="245364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505575"/>
            <a:ext cx="14439900"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89782-BD27-46AF-A791-F55D49D2DC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1763038"/>
            <a:ext cx="26335037"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778125"/>
            <a:ext cx="26335037"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4331613"/>
            <a:ext cx="26335037"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759A64-FF9F-46AD-BBAB-9F16B0C5D9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244600"/>
            <a:ext cx="39503350" cy="5181600"/>
          </a:xfrm>
          <a:prstGeom prst="rect">
            <a:avLst/>
          </a:prstGeom>
          <a:noFill/>
          <a:ln w="9525">
            <a:noFill/>
            <a:miter lim="800000"/>
            <a:headEnd/>
            <a:tailEnd/>
          </a:ln>
        </p:spPr>
        <p:txBody>
          <a:bodyPr vert="horz" wrap="square" lIns="428387" tIns="214194" rIns="428387" bIns="21419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254875"/>
            <a:ext cx="39503350" cy="20516850"/>
          </a:xfrm>
          <a:prstGeom prst="rect">
            <a:avLst/>
          </a:prstGeom>
          <a:noFill/>
          <a:ln w="9525">
            <a:noFill/>
            <a:miter lim="800000"/>
            <a:headEnd/>
            <a:tailEnd/>
          </a:ln>
        </p:spPr>
        <p:txBody>
          <a:bodyPr vert="horz" wrap="square" lIns="428387" tIns="214194" rIns="428387" bIns="2141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8311475"/>
            <a:ext cx="10242550" cy="2159000"/>
          </a:xfrm>
          <a:prstGeom prst="rect">
            <a:avLst/>
          </a:prstGeom>
          <a:noFill/>
          <a:ln w="9525">
            <a:noFill/>
            <a:miter lim="800000"/>
            <a:headEnd/>
            <a:tailEnd/>
          </a:ln>
          <a:effectLst/>
        </p:spPr>
        <p:txBody>
          <a:bodyPr vert="horz" wrap="square" lIns="428387" tIns="214194" rIns="428387" bIns="214194" numCol="1" anchor="t" anchorCtr="0" compatLnSpc="1">
            <a:prstTxWarp prst="textNoShape">
              <a:avLst/>
            </a:prstTxWarp>
          </a:bodyPr>
          <a:lstStyle>
            <a:lvl1pPr>
              <a:spcBef>
                <a:spcPct val="0"/>
              </a:spcBef>
              <a:defRPr sz="6600" dirty="0">
                <a:cs typeface="+mn-cs"/>
              </a:defRPr>
            </a:lvl1pPr>
          </a:lstStyle>
          <a:p>
            <a:pPr>
              <a:defRPr/>
            </a:pPr>
            <a:endParaRPr lang="en-US"/>
          </a:p>
        </p:txBody>
      </p:sp>
      <p:sp>
        <p:nvSpPr>
          <p:cNvPr id="1029" name="Rectangle 5"/>
          <p:cNvSpPr>
            <a:spLocks noGrp="1" noChangeArrowheads="1"/>
          </p:cNvSpPr>
          <p:nvPr>
            <p:ph type="ftr" sz="quarter" idx="3"/>
          </p:nvPr>
        </p:nvSpPr>
        <p:spPr bwMode="auto">
          <a:xfrm>
            <a:off x="14995525" y="28311475"/>
            <a:ext cx="13900150" cy="2159000"/>
          </a:xfrm>
          <a:prstGeom prst="rect">
            <a:avLst/>
          </a:prstGeom>
          <a:noFill/>
          <a:ln w="9525">
            <a:noFill/>
            <a:miter lim="800000"/>
            <a:headEnd/>
            <a:tailEnd/>
          </a:ln>
          <a:effectLst/>
        </p:spPr>
        <p:txBody>
          <a:bodyPr vert="horz" wrap="square" lIns="428387" tIns="214194" rIns="428387" bIns="214194" numCol="1" anchor="t" anchorCtr="0" compatLnSpc="1">
            <a:prstTxWarp prst="textNoShape">
              <a:avLst/>
            </a:prstTxWarp>
          </a:bodyPr>
          <a:lstStyle>
            <a:lvl1pPr algn="ctr">
              <a:spcBef>
                <a:spcPct val="0"/>
              </a:spcBef>
              <a:defRPr sz="6600" dirty="0">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725" y="28311475"/>
            <a:ext cx="10242550" cy="2159000"/>
          </a:xfrm>
          <a:prstGeom prst="rect">
            <a:avLst/>
          </a:prstGeom>
          <a:noFill/>
          <a:ln w="9525">
            <a:noFill/>
            <a:miter lim="800000"/>
            <a:headEnd/>
            <a:tailEnd/>
          </a:ln>
          <a:effectLst/>
        </p:spPr>
        <p:txBody>
          <a:bodyPr vert="horz" wrap="square" lIns="428387" tIns="214194" rIns="428387" bIns="214194" numCol="1" anchor="t" anchorCtr="0" compatLnSpc="1">
            <a:prstTxWarp prst="textNoShape">
              <a:avLst/>
            </a:prstTxWarp>
          </a:bodyPr>
          <a:lstStyle>
            <a:lvl1pPr algn="r">
              <a:spcBef>
                <a:spcPct val="0"/>
              </a:spcBef>
              <a:defRPr sz="6600">
                <a:cs typeface="+mn-cs"/>
              </a:defRPr>
            </a:lvl1pPr>
          </a:lstStyle>
          <a:p>
            <a:pPr>
              <a:defRPr/>
            </a:pPr>
            <a:fld id="{291A3E0F-931D-4417-90C1-FA4AA06A72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283075" rtl="0" eaLnBrk="0" fontAlgn="base" hangingPunct="0">
        <a:spcBef>
          <a:spcPct val="0"/>
        </a:spcBef>
        <a:spcAft>
          <a:spcPct val="0"/>
        </a:spcAft>
        <a:defRPr sz="20600">
          <a:solidFill>
            <a:schemeClr val="tx2"/>
          </a:solidFill>
          <a:latin typeface="+mj-lt"/>
          <a:ea typeface="+mj-ea"/>
          <a:cs typeface="+mj-cs"/>
        </a:defRPr>
      </a:lvl1pPr>
      <a:lvl2pPr algn="ctr" defTabSz="4283075" rtl="0" eaLnBrk="0" fontAlgn="base" hangingPunct="0">
        <a:spcBef>
          <a:spcPct val="0"/>
        </a:spcBef>
        <a:spcAft>
          <a:spcPct val="0"/>
        </a:spcAft>
        <a:defRPr sz="20600">
          <a:solidFill>
            <a:schemeClr val="tx2"/>
          </a:solidFill>
          <a:latin typeface="Arial" pitchFamily="34" charset="0"/>
        </a:defRPr>
      </a:lvl2pPr>
      <a:lvl3pPr algn="ctr" defTabSz="4283075" rtl="0" eaLnBrk="0" fontAlgn="base" hangingPunct="0">
        <a:spcBef>
          <a:spcPct val="0"/>
        </a:spcBef>
        <a:spcAft>
          <a:spcPct val="0"/>
        </a:spcAft>
        <a:defRPr sz="20600">
          <a:solidFill>
            <a:schemeClr val="tx2"/>
          </a:solidFill>
          <a:latin typeface="Arial" pitchFamily="34" charset="0"/>
        </a:defRPr>
      </a:lvl3pPr>
      <a:lvl4pPr algn="ctr" defTabSz="4283075" rtl="0" eaLnBrk="0" fontAlgn="base" hangingPunct="0">
        <a:spcBef>
          <a:spcPct val="0"/>
        </a:spcBef>
        <a:spcAft>
          <a:spcPct val="0"/>
        </a:spcAft>
        <a:defRPr sz="20600">
          <a:solidFill>
            <a:schemeClr val="tx2"/>
          </a:solidFill>
          <a:latin typeface="Arial" pitchFamily="34" charset="0"/>
        </a:defRPr>
      </a:lvl4pPr>
      <a:lvl5pPr algn="ctr" defTabSz="4283075" rtl="0" eaLnBrk="0" fontAlgn="base" hangingPunct="0">
        <a:spcBef>
          <a:spcPct val="0"/>
        </a:spcBef>
        <a:spcAft>
          <a:spcPct val="0"/>
        </a:spcAft>
        <a:defRPr sz="20600">
          <a:solidFill>
            <a:schemeClr val="tx2"/>
          </a:solidFill>
          <a:latin typeface="Arial" pitchFamily="34" charset="0"/>
        </a:defRPr>
      </a:lvl5pPr>
      <a:lvl6pPr marL="457200" algn="ctr" defTabSz="4283075" rtl="0" fontAlgn="base">
        <a:spcBef>
          <a:spcPct val="0"/>
        </a:spcBef>
        <a:spcAft>
          <a:spcPct val="0"/>
        </a:spcAft>
        <a:defRPr sz="20600">
          <a:solidFill>
            <a:schemeClr val="tx2"/>
          </a:solidFill>
          <a:latin typeface="Arial" pitchFamily="34" charset="0"/>
        </a:defRPr>
      </a:lvl6pPr>
      <a:lvl7pPr marL="914400" algn="ctr" defTabSz="4283075" rtl="0" fontAlgn="base">
        <a:spcBef>
          <a:spcPct val="0"/>
        </a:spcBef>
        <a:spcAft>
          <a:spcPct val="0"/>
        </a:spcAft>
        <a:defRPr sz="20600">
          <a:solidFill>
            <a:schemeClr val="tx2"/>
          </a:solidFill>
          <a:latin typeface="Arial" pitchFamily="34" charset="0"/>
        </a:defRPr>
      </a:lvl7pPr>
      <a:lvl8pPr marL="1371600" algn="ctr" defTabSz="4283075" rtl="0" fontAlgn="base">
        <a:spcBef>
          <a:spcPct val="0"/>
        </a:spcBef>
        <a:spcAft>
          <a:spcPct val="0"/>
        </a:spcAft>
        <a:defRPr sz="20600">
          <a:solidFill>
            <a:schemeClr val="tx2"/>
          </a:solidFill>
          <a:latin typeface="Arial" pitchFamily="34" charset="0"/>
        </a:defRPr>
      </a:lvl8pPr>
      <a:lvl9pPr marL="1828800" algn="ctr" defTabSz="4283075" rtl="0" fontAlgn="base">
        <a:spcBef>
          <a:spcPct val="0"/>
        </a:spcBef>
        <a:spcAft>
          <a:spcPct val="0"/>
        </a:spcAft>
        <a:defRPr sz="20600">
          <a:solidFill>
            <a:schemeClr val="tx2"/>
          </a:solidFill>
          <a:latin typeface="Arial" pitchFamily="34" charset="0"/>
        </a:defRPr>
      </a:lvl9pPr>
    </p:titleStyle>
    <p:bodyStyle>
      <a:lvl1pPr marL="1606550" indent="-1606550" algn="l" defTabSz="4283075" rtl="0" eaLnBrk="0" fontAlgn="base" hangingPunct="0">
        <a:spcBef>
          <a:spcPct val="20000"/>
        </a:spcBef>
        <a:spcAft>
          <a:spcPct val="0"/>
        </a:spcAft>
        <a:buChar char="•"/>
        <a:defRPr sz="15000">
          <a:solidFill>
            <a:schemeClr val="tx1"/>
          </a:solidFill>
          <a:latin typeface="+mn-lt"/>
          <a:ea typeface="+mn-ea"/>
          <a:cs typeface="+mn-cs"/>
        </a:defRPr>
      </a:lvl1pPr>
      <a:lvl2pPr marL="3481388" indent="-1339850" algn="l" defTabSz="4283075" rtl="0" eaLnBrk="0" fontAlgn="base" hangingPunct="0">
        <a:spcBef>
          <a:spcPct val="20000"/>
        </a:spcBef>
        <a:spcAft>
          <a:spcPct val="0"/>
        </a:spcAft>
        <a:buChar char="–"/>
        <a:defRPr sz="13100">
          <a:solidFill>
            <a:schemeClr val="tx1"/>
          </a:solidFill>
          <a:latin typeface="+mn-lt"/>
        </a:defRPr>
      </a:lvl2pPr>
      <a:lvl3pPr marL="5354638" indent="-1071563" algn="l" defTabSz="4283075" rtl="0" eaLnBrk="0" fontAlgn="base" hangingPunct="0">
        <a:spcBef>
          <a:spcPct val="20000"/>
        </a:spcBef>
        <a:spcAft>
          <a:spcPct val="0"/>
        </a:spcAft>
        <a:buChar char="•"/>
        <a:defRPr sz="11200">
          <a:solidFill>
            <a:schemeClr val="tx1"/>
          </a:solidFill>
          <a:latin typeface="+mn-lt"/>
        </a:defRPr>
      </a:lvl3pPr>
      <a:lvl4pPr marL="7496175" indent="-1071563" algn="l" defTabSz="4283075" rtl="0" eaLnBrk="0" fontAlgn="base" hangingPunct="0">
        <a:spcBef>
          <a:spcPct val="20000"/>
        </a:spcBef>
        <a:spcAft>
          <a:spcPct val="0"/>
        </a:spcAft>
        <a:buChar char="–"/>
        <a:defRPr sz="9400">
          <a:solidFill>
            <a:schemeClr val="tx1"/>
          </a:solidFill>
          <a:latin typeface="+mn-lt"/>
        </a:defRPr>
      </a:lvl4pPr>
      <a:lvl5pPr marL="9639300" indent="-1071563" algn="l" defTabSz="4283075" rtl="0" eaLnBrk="0" fontAlgn="base" hangingPunct="0">
        <a:spcBef>
          <a:spcPct val="20000"/>
        </a:spcBef>
        <a:spcAft>
          <a:spcPct val="0"/>
        </a:spcAft>
        <a:buChar char="»"/>
        <a:defRPr sz="9400">
          <a:solidFill>
            <a:schemeClr val="tx1"/>
          </a:solidFill>
          <a:latin typeface="+mn-lt"/>
        </a:defRPr>
      </a:lvl5pPr>
      <a:lvl6pPr marL="10096500" indent="-1071563" algn="l" defTabSz="4283075" rtl="0" fontAlgn="base">
        <a:spcBef>
          <a:spcPct val="20000"/>
        </a:spcBef>
        <a:spcAft>
          <a:spcPct val="0"/>
        </a:spcAft>
        <a:buChar char="»"/>
        <a:defRPr sz="9400">
          <a:solidFill>
            <a:schemeClr val="tx1"/>
          </a:solidFill>
          <a:latin typeface="+mn-lt"/>
        </a:defRPr>
      </a:lvl6pPr>
      <a:lvl7pPr marL="10553700" indent="-1071563" algn="l" defTabSz="4283075" rtl="0" fontAlgn="base">
        <a:spcBef>
          <a:spcPct val="20000"/>
        </a:spcBef>
        <a:spcAft>
          <a:spcPct val="0"/>
        </a:spcAft>
        <a:buChar char="»"/>
        <a:defRPr sz="9400">
          <a:solidFill>
            <a:schemeClr val="tx1"/>
          </a:solidFill>
          <a:latin typeface="+mn-lt"/>
        </a:defRPr>
      </a:lvl7pPr>
      <a:lvl8pPr marL="11010900" indent="-1071563" algn="l" defTabSz="4283075" rtl="0" fontAlgn="base">
        <a:spcBef>
          <a:spcPct val="20000"/>
        </a:spcBef>
        <a:spcAft>
          <a:spcPct val="0"/>
        </a:spcAft>
        <a:buChar char="»"/>
        <a:defRPr sz="9400">
          <a:solidFill>
            <a:schemeClr val="tx1"/>
          </a:solidFill>
          <a:latin typeface="+mn-lt"/>
        </a:defRPr>
      </a:lvl8pPr>
      <a:lvl9pPr marL="11468100" indent="-1071563" algn="l" defTabSz="4283075" rtl="0" fontAlgn="base">
        <a:spcBef>
          <a:spcPct val="20000"/>
        </a:spcBef>
        <a:spcAft>
          <a:spcPct val="0"/>
        </a:spcAft>
        <a:buChar char="»"/>
        <a:defRPr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Tower_Eco_SOS.JPG"/>
          <p:cNvPicPr>
            <a:picLocks noChangeAspect="1"/>
          </p:cNvPicPr>
          <p:nvPr/>
        </p:nvPicPr>
        <p:blipFill>
          <a:blip r:embed="rId2" cstate="print"/>
          <a:srcRect r="14518"/>
          <a:stretch>
            <a:fillRect/>
          </a:stretch>
        </p:blipFill>
        <p:spPr>
          <a:xfrm>
            <a:off x="32336232" y="10463081"/>
            <a:ext cx="7369830" cy="5853037"/>
          </a:xfrm>
          <a:prstGeom prst="rect">
            <a:avLst/>
          </a:prstGeom>
        </p:spPr>
      </p:pic>
      <p:pic>
        <p:nvPicPr>
          <p:cNvPr id="57" name="Picture 56" descr="SOS_by_Ecoregion_scatter_3_1to1.JPG"/>
          <p:cNvPicPr>
            <a:picLocks noChangeAspect="1"/>
          </p:cNvPicPr>
          <p:nvPr/>
        </p:nvPicPr>
        <p:blipFill>
          <a:blip r:embed="rId3" cstate="print"/>
          <a:stretch>
            <a:fillRect/>
          </a:stretch>
        </p:blipFill>
        <p:spPr>
          <a:xfrm>
            <a:off x="11871021" y="10621107"/>
            <a:ext cx="6867567" cy="10448543"/>
          </a:xfrm>
          <a:prstGeom prst="rect">
            <a:avLst/>
          </a:prstGeom>
        </p:spPr>
      </p:pic>
      <p:pic>
        <p:nvPicPr>
          <p:cNvPr id="13314" name="Picture 62" descr="ternary_constraints_3.JPG"/>
          <p:cNvPicPr>
            <a:picLocks noChangeAspect="1"/>
          </p:cNvPicPr>
          <p:nvPr/>
        </p:nvPicPr>
        <p:blipFill>
          <a:blip r:embed="rId4" cstate="print"/>
          <a:srcRect/>
          <a:stretch>
            <a:fillRect/>
          </a:stretch>
        </p:blipFill>
        <p:spPr bwMode="auto">
          <a:xfrm>
            <a:off x="11939588" y="22964775"/>
            <a:ext cx="7316787" cy="6605588"/>
          </a:xfrm>
          <a:prstGeom prst="rect">
            <a:avLst/>
          </a:prstGeom>
          <a:noFill/>
          <a:ln w="9525">
            <a:noFill/>
            <a:miter lim="800000"/>
            <a:headEnd/>
            <a:tailEnd/>
          </a:ln>
        </p:spPr>
      </p:pic>
      <p:pic>
        <p:nvPicPr>
          <p:cNvPr id="13315" name="Picture 58" descr="SOS_GT_LT_Neither_2.jpg"/>
          <p:cNvPicPr>
            <a:picLocks noChangeAspect="1"/>
          </p:cNvPicPr>
          <p:nvPr/>
        </p:nvPicPr>
        <p:blipFill>
          <a:blip r:embed="rId5" cstate="print"/>
          <a:srcRect/>
          <a:stretch>
            <a:fillRect/>
          </a:stretch>
        </p:blipFill>
        <p:spPr bwMode="auto">
          <a:xfrm>
            <a:off x="18991263" y="16740188"/>
            <a:ext cx="13001625" cy="6589712"/>
          </a:xfrm>
          <a:prstGeom prst="rect">
            <a:avLst/>
          </a:prstGeom>
          <a:noFill/>
          <a:ln w="9525">
            <a:noFill/>
            <a:miter lim="800000"/>
            <a:headEnd/>
            <a:tailEnd/>
          </a:ln>
        </p:spPr>
      </p:pic>
      <p:sp>
        <p:nvSpPr>
          <p:cNvPr id="13316" name="Rectangle 116"/>
          <p:cNvSpPr>
            <a:spLocks noChangeArrowheads="1"/>
          </p:cNvSpPr>
          <p:nvPr/>
        </p:nvSpPr>
        <p:spPr bwMode="auto">
          <a:xfrm>
            <a:off x="19389725" y="23774400"/>
            <a:ext cx="12461875" cy="6081713"/>
          </a:xfrm>
          <a:prstGeom prst="rect">
            <a:avLst/>
          </a:prstGeom>
          <a:solidFill>
            <a:srgbClr val="F2F2F2"/>
          </a:solidFill>
          <a:ln w="9525" algn="ctr">
            <a:solidFill>
              <a:schemeClr val="bg2"/>
            </a:solidFill>
            <a:round/>
            <a:headEnd/>
            <a:tailEnd/>
          </a:ln>
        </p:spPr>
        <p:txBody>
          <a:bodyPr wrap="none"/>
          <a:lstStyle/>
          <a:p>
            <a:pPr defTabSz="4283075">
              <a:spcBef>
                <a:spcPct val="50000"/>
              </a:spcBef>
            </a:pPr>
            <a:endParaRPr lang="en-US"/>
          </a:p>
        </p:txBody>
      </p:sp>
      <p:pic>
        <p:nvPicPr>
          <p:cNvPr id="13318" name="Picture 113" descr="Climate_Constraints.jpg"/>
          <p:cNvPicPr>
            <a:picLocks noChangeAspect="1"/>
          </p:cNvPicPr>
          <p:nvPr/>
        </p:nvPicPr>
        <p:blipFill>
          <a:blip r:embed="rId6" cstate="print"/>
          <a:srcRect t="9486" b="3732"/>
          <a:stretch>
            <a:fillRect/>
          </a:stretch>
        </p:blipFill>
        <p:spPr bwMode="auto">
          <a:xfrm>
            <a:off x="18729325" y="10658475"/>
            <a:ext cx="13308013" cy="6577013"/>
          </a:xfrm>
          <a:prstGeom prst="rect">
            <a:avLst/>
          </a:prstGeom>
          <a:noFill/>
          <a:ln w="9525">
            <a:noFill/>
            <a:miter lim="800000"/>
            <a:headEnd/>
            <a:tailEnd/>
          </a:ln>
        </p:spPr>
      </p:pic>
      <p:sp>
        <p:nvSpPr>
          <p:cNvPr id="13319" name="Rectangle 32"/>
          <p:cNvSpPr>
            <a:spLocks noChangeArrowheads="1"/>
          </p:cNvSpPr>
          <p:nvPr/>
        </p:nvSpPr>
        <p:spPr bwMode="auto">
          <a:xfrm>
            <a:off x="3257550" y="38100"/>
            <a:ext cx="37461825" cy="3646488"/>
          </a:xfrm>
          <a:prstGeom prst="rect">
            <a:avLst/>
          </a:prstGeom>
          <a:noFill/>
          <a:ln w="9525">
            <a:noFill/>
            <a:miter lim="800000"/>
            <a:headEnd/>
            <a:tailEnd/>
          </a:ln>
        </p:spPr>
        <p:txBody>
          <a:bodyPr lIns="417938" tIns="208968" rIns="417938" bIns="208968" anchor="ctr"/>
          <a:lstStyle/>
          <a:p>
            <a:pPr algn="ctr"/>
            <a:r>
              <a:rPr lang="en-US" sz="6600" b="1" i="1">
                <a:solidFill>
                  <a:srgbClr val="003399"/>
                </a:solidFill>
                <a:latin typeface="Garamond" pitchFamily="18" charset="0"/>
                <a:cs typeface="Times New Roman" pitchFamily="18" charset="0"/>
              </a:rPr>
              <a:t>Satellite Microwave Detection of Phenological Start of Season for North America using AMSR-E</a:t>
            </a:r>
            <a:r>
              <a:rPr lang="en-US" sz="6600" b="1" i="1">
                <a:solidFill>
                  <a:srgbClr val="003399"/>
                </a:solidFill>
                <a:latin typeface="Garamond" pitchFamily="18" charset="0"/>
              </a:rPr>
              <a:t> </a:t>
            </a:r>
            <a:r>
              <a:rPr lang="en-US" sz="4300" b="1">
                <a:solidFill>
                  <a:schemeClr val="tx2"/>
                </a:solidFill>
                <a:latin typeface="Century Schoolbook" pitchFamily="18" charset="0"/>
              </a:rPr>
              <a:t>Matthew O. Jones</a:t>
            </a:r>
            <a:r>
              <a:rPr lang="en-US" sz="4300" b="1" baseline="30000">
                <a:solidFill>
                  <a:schemeClr val="tx2"/>
                </a:solidFill>
                <a:latin typeface="Century Schoolbook" pitchFamily="18" charset="0"/>
              </a:rPr>
              <a:t>1,2</a:t>
            </a:r>
            <a:r>
              <a:rPr lang="en-US" sz="4300" b="1">
                <a:solidFill>
                  <a:schemeClr val="tx2"/>
                </a:solidFill>
                <a:latin typeface="Century Schoolbook" pitchFamily="18" charset="0"/>
              </a:rPr>
              <a:t>, John S. Kimball</a:t>
            </a:r>
            <a:r>
              <a:rPr lang="en-US" sz="4300" b="1" baseline="30000">
                <a:solidFill>
                  <a:schemeClr val="tx2"/>
                </a:solidFill>
                <a:latin typeface="Century Schoolbook" pitchFamily="18" charset="0"/>
              </a:rPr>
              <a:t>1,2</a:t>
            </a:r>
            <a:r>
              <a:rPr lang="en-US" sz="4300" b="1">
                <a:solidFill>
                  <a:schemeClr val="tx2"/>
                </a:solidFill>
                <a:latin typeface="Century Schoolbook" pitchFamily="18" charset="0"/>
              </a:rPr>
              <a:t>, Lucas A. Jones</a:t>
            </a:r>
            <a:r>
              <a:rPr lang="en-US" sz="4300" b="1" baseline="30000">
                <a:solidFill>
                  <a:schemeClr val="tx2"/>
                </a:solidFill>
                <a:latin typeface="Century Schoolbook" pitchFamily="18" charset="0"/>
              </a:rPr>
              <a:t>1,2</a:t>
            </a:r>
            <a:r>
              <a:rPr lang="en-US" sz="4300" b="1">
                <a:solidFill>
                  <a:schemeClr val="tx2"/>
                </a:solidFill>
                <a:latin typeface="Century Schoolbook" pitchFamily="18" charset="0"/>
              </a:rPr>
              <a:t>, Kyle C. McDonald</a:t>
            </a:r>
            <a:r>
              <a:rPr lang="en-US" sz="4300" b="1" baseline="30000">
                <a:solidFill>
                  <a:schemeClr val="tx2"/>
                </a:solidFill>
                <a:latin typeface="Century Schoolbook" pitchFamily="18" charset="0"/>
              </a:rPr>
              <a:t>3,4</a:t>
            </a:r>
            <a:r>
              <a:rPr lang="en-US" sz="4300">
                <a:solidFill>
                  <a:schemeClr val="tx2"/>
                </a:solidFill>
                <a:latin typeface="Century Schoolbook" pitchFamily="18" charset="0"/>
              </a:rPr>
              <a:t> </a:t>
            </a:r>
            <a:r>
              <a:rPr lang="en-US" sz="4300" baseline="30000">
                <a:solidFill>
                  <a:schemeClr val="tx2"/>
                </a:solidFill>
                <a:latin typeface="Century Schoolbook" pitchFamily="18" charset="0"/>
              </a:rPr>
              <a:t/>
            </a:r>
            <a:br>
              <a:rPr lang="en-US" sz="4300" baseline="30000">
                <a:solidFill>
                  <a:schemeClr val="tx2"/>
                </a:solidFill>
                <a:latin typeface="Century Schoolbook" pitchFamily="18" charset="0"/>
              </a:rPr>
            </a:br>
            <a:r>
              <a:rPr lang="en-US" sz="2800" baseline="30000">
                <a:solidFill>
                  <a:schemeClr val="tx2"/>
                </a:solidFill>
                <a:latin typeface="Century Schoolbook" pitchFamily="18" charset="0"/>
              </a:rPr>
              <a:t>1</a:t>
            </a:r>
            <a:r>
              <a:rPr lang="en-US" sz="2800" b="1" i="1">
                <a:solidFill>
                  <a:schemeClr val="tx2"/>
                </a:solidFill>
                <a:latin typeface="Century Schoolbook" pitchFamily="18" charset="0"/>
              </a:rPr>
              <a:t>The University of Montana Flathead Lake Biological Station</a:t>
            </a:r>
            <a:r>
              <a:rPr lang="en-US" sz="2800">
                <a:solidFill>
                  <a:schemeClr val="tx2"/>
                </a:solidFill>
                <a:latin typeface="Century Schoolbook" pitchFamily="18" charset="0"/>
              </a:rPr>
              <a:t>, Polson, MT</a:t>
            </a:r>
            <a:br>
              <a:rPr lang="en-US" sz="2800">
                <a:solidFill>
                  <a:schemeClr val="tx2"/>
                </a:solidFill>
                <a:latin typeface="Century Schoolbook" pitchFamily="18" charset="0"/>
              </a:rPr>
            </a:br>
            <a:r>
              <a:rPr lang="en-US" sz="2800" baseline="30000">
                <a:solidFill>
                  <a:schemeClr val="tx2"/>
                </a:solidFill>
                <a:latin typeface="Century Schoolbook" pitchFamily="18" charset="0"/>
              </a:rPr>
              <a:t>2</a:t>
            </a:r>
            <a:r>
              <a:rPr lang="en-US" sz="2800" b="1" i="1">
                <a:solidFill>
                  <a:schemeClr val="tx2"/>
                </a:solidFill>
                <a:latin typeface="Century Schoolbook" pitchFamily="18" charset="0"/>
              </a:rPr>
              <a:t>Numerical Terradynamic Simulation Group, </a:t>
            </a:r>
            <a:r>
              <a:rPr lang="en-US" sz="2800">
                <a:solidFill>
                  <a:schemeClr val="tx2"/>
                </a:solidFill>
                <a:latin typeface="Century Schoolbook" pitchFamily="18" charset="0"/>
              </a:rPr>
              <a:t>The University of Montana, Missoula, MT</a:t>
            </a:r>
            <a:br>
              <a:rPr lang="en-US" sz="2800">
                <a:solidFill>
                  <a:schemeClr val="tx2"/>
                </a:solidFill>
                <a:latin typeface="Century Schoolbook" pitchFamily="18" charset="0"/>
              </a:rPr>
            </a:br>
            <a:r>
              <a:rPr lang="en-US" sz="2800" baseline="30000">
                <a:solidFill>
                  <a:schemeClr val="tx2"/>
                </a:solidFill>
                <a:latin typeface="Century Schoolbook" pitchFamily="18" charset="0"/>
              </a:rPr>
              <a:t>3</a:t>
            </a:r>
            <a:r>
              <a:rPr lang="en-US" sz="2800" b="1" i="1">
                <a:solidFill>
                  <a:schemeClr val="tx2"/>
                </a:solidFill>
                <a:latin typeface="Century Schoolbook" pitchFamily="18" charset="0"/>
              </a:rPr>
              <a:t>Jet Propulsion Laboratory,</a:t>
            </a:r>
            <a:r>
              <a:rPr lang="en-US" sz="2800">
                <a:solidFill>
                  <a:schemeClr val="tx2"/>
                </a:solidFill>
                <a:latin typeface="Century Schoolbook" pitchFamily="18" charset="0"/>
              </a:rPr>
              <a:t> California Institute of Technology, Pasadena, CA</a:t>
            </a:r>
          </a:p>
          <a:p>
            <a:pPr algn="ctr"/>
            <a:r>
              <a:rPr lang="en-US" sz="2800" baseline="30000">
                <a:solidFill>
                  <a:schemeClr val="tx2"/>
                </a:solidFill>
                <a:latin typeface="Century Schoolbook" pitchFamily="18" charset="0"/>
              </a:rPr>
              <a:t>4</a:t>
            </a:r>
            <a:r>
              <a:rPr lang="en-US" sz="2800" b="1" i="1">
                <a:solidFill>
                  <a:schemeClr val="tx2"/>
                </a:solidFill>
                <a:latin typeface="Century Schoolbook" pitchFamily="18" charset="0"/>
              </a:rPr>
              <a:t>CUNY Environmental Crossroads Initiative and CREST Institute,</a:t>
            </a:r>
            <a:r>
              <a:rPr lang="en-US" sz="2800">
                <a:solidFill>
                  <a:schemeClr val="tx2"/>
                </a:solidFill>
                <a:latin typeface="Century Schoolbook" pitchFamily="18" charset="0"/>
              </a:rPr>
              <a:t> City College of New York, New York, NY </a:t>
            </a:r>
            <a:br>
              <a:rPr lang="en-US" sz="2800">
                <a:solidFill>
                  <a:schemeClr val="tx2"/>
                </a:solidFill>
                <a:latin typeface="Century Schoolbook" pitchFamily="18" charset="0"/>
              </a:rPr>
            </a:br>
            <a:r>
              <a:rPr lang="en-US" sz="2800" b="1" i="1">
                <a:solidFill>
                  <a:schemeClr val="tx2"/>
                </a:solidFill>
                <a:latin typeface="Century Schoolbook" pitchFamily="18" charset="0"/>
              </a:rPr>
              <a:t>Email Contact: matt.jones@ntsg.umt.edu          Websites:  www.umt.edu/flbs &amp;  www.ntsg.umt.edu</a:t>
            </a:r>
          </a:p>
        </p:txBody>
      </p:sp>
      <p:pic>
        <p:nvPicPr>
          <p:cNvPr id="13320" name="Picture 118" descr="Pixel_Timeseries.JPG"/>
          <p:cNvPicPr>
            <a:picLocks noChangeAspect="1"/>
          </p:cNvPicPr>
          <p:nvPr/>
        </p:nvPicPr>
        <p:blipFill>
          <a:blip r:embed="rId7" cstate="print"/>
          <a:srcRect l="5634" t="1047" r="2303"/>
          <a:stretch>
            <a:fillRect/>
          </a:stretch>
        </p:blipFill>
        <p:spPr bwMode="auto">
          <a:xfrm>
            <a:off x="32500888" y="17773650"/>
            <a:ext cx="11060112" cy="13315950"/>
          </a:xfrm>
          <a:prstGeom prst="rect">
            <a:avLst/>
          </a:prstGeom>
          <a:noFill/>
          <a:ln w="9525">
            <a:noFill/>
            <a:miter lim="800000"/>
            <a:headEnd/>
            <a:tailEnd/>
          </a:ln>
        </p:spPr>
      </p:pic>
      <p:pic>
        <p:nvPicPr>
          <p:cNvPr id="13321" name="Picture 107" descr="VOD_NAm_mean.jpg"/>
          <p:cNvPicPr>
            <a:picLocks noChangeAspect="1"/>
          </p:cNvPicPr>
          <p:nvPr/>
        </p:nvPicPr>
        <p:blipFill>
          <a:blip r:embed="rId8" cstate="print"/>
          <a:srcRect/>
          <a:stretch>
            <a:fillRect/>
          </a:stretch>
        </p:blipFill>
        <p:spPr bwMode="auto">
          <a:xfrm>
            <a:off x="18827750" y="3775075"/>
            <a:ext cx="12604750" cy="6389688"/>
          </a:xfrm>
          <a:prstGeom prst="rect">
            <a:avLst/>
          </a:prstGeom>
          <a:noFill/>
          <a:ln w="9525">
            <a:noFill/>
            <a:miter lim="800000"/>
            <a:headEnd/>
            <a:tailEnd/>
          </a:ln>
        </p:spPr>
      </p:pic>
      <p:pic>
        <p:nvPicPr>
          <p:cNvPr id="13322" name="Picture 137" descr="AMSR-E_Logo_F.jpg"/>
          <p:cNvPicPr>
            <a:picLocks noChangeAspect="1"/>
          </p:cNvPicPr>
          <p:nvPr/>
        </p:nvPicPr>
        <p:blipFill>
          <a:blip r:embed="rId9" cstate="print"/>
          <a:srcRect/>
          <a:stretch>
            <a:fillRect/>
          </a:stretch>
        </p:blipFill>
        <p:spPr bwMode="auto">
          <a:xfrm>
            <a:off x="40976550" y="762000"/>
            <a:ext cx="2587625" cy="3124200"/>
          </a:xfrm>
          <a:prstGeom prst="rect">
            <a:avLst/>
          </a:prstGeom>
          <a:noFill/>
          <a:ln w="9525">
            <a:noFill/>
            <a:miter lim="800000"/>
            <a:headEnd/>
            <a:tailEnd/>
          </a:ln>
        </p:spPr>
      </p:pic>
      <p:pic>
        <p:nvPicPr>
          <p:cNvPr id="13323" name="Picture 173" descr="\\Storage\projects\common\NTSG\NTSGlogo\NTSG-website.JPG"/>
          <p:cNvPicPr>
            <a:picLocks noChangeAspect="1" noChangeArrowheads="1"/>
          </p:cNvPicPr>
          <p:nvPr/>
        </p:nvPicPr>
        <p:blipFill>
          <a:blip r:embed="rId10" cstate="print"/>
          <a:srcRect/>
          <a:stretch>
            <a:fillRect/>
          </a:stretch>
        </p:blipFill>
        <p:spPr bwMode="auto">
          <a:xfrm>
            <a:off x="4922838" y="1582738"/>
            <a:ext cx="2224087" cy="2133600"/>
          </a:xfrm>
          <a:prstGeom prst="rect">
            <a:avLst/>
          </a:prstGeom>
          <a:noFill/>
          <a:ln w="9525">
            <a:noFill/>
            <a:miter lim="800000"/>
            <a:headEnd/>
            <a:tailEnd/>
          </a:ln>
        </p:spPr>
      </p:pic>
      <p:sp>
        <p:nvSpPr>
          <p:cNvPr id="13324" name="Text Box 37"/>
          <p:cNvSpPr txBox="1">
            <a:spLocks noChangeArrowheads="1"/>
          </p:cNvSpPr>
          <p:nvPr/>
        </p:nvSpPr>
        <p:spPr bwMode="auto">
          <a:xfrm>
            <a:off x="304800" y="4632579"/>
            <a:ext cx="18154650" cy="5078299"/>
          </a:xfrm>
          <a:prstGeom prst="rect">
            <a:avLst/>
          </a:prstGeom>
          <a:noFill/>
          <a:ln w="9525">
            <a:noFill/>
            <a:miter lim="800000"/>
            <a:headEnd/>
            <a:tailEnd/>
          </a:ln>
        </p:spPr>
        <p:txBody>
          <a:bodyPr lIns="91424" tIns="45713" rIns="91424" bIns="45713">
            <a:spAutoFit/>
          </a:bodyPr>
          <a:lstStyle/>
          <a:p>
            <a:r>
              <a:rPr lang="en-US" sz="2400" smtClean="0">
                <a:latin typeface="Calibri" pitchFamily="34" charset="0"/>
              </a:rPr>
              <a:t>The carbon cycle and land-atmosphere water and energy exchanges are influenced by the timing, rate and duration of vegetation phenology events.  The Vegetation Optical Depth (VOD) parameter from satellite passive microwave remote sensing provides a unique phenology signal responsive to changes in canopy water content and biomass.  The VOD signal is insensitive to atmosphere and solar illumination effects, and provides high (4-day or better) temporal fidelity at moderate (25-km resolution) spatial scales.  We used VOD retrievals from AMSR-E 10.7 GHz, V and H polarization brightness temperature series with TIMESAT to classify vegetation start of season (SOS) phenology metrics over a four year record (2003-07) for North America at the Level III Ecoregion scale.  The VOD SOS phenology metric at the ecoregion scale was strongly correlated (0.66&lt;R&lt;0.89) with MODIS-for-NACP NDVI and LAI Greenup Date and SOS derived from tower eddy covariance CO</a:t>
            </a:r>
            <a:r>
              <a:rPr lang="en-US" sz="2400" baseline="-25000" smtClean="0">
                <a:latin typeface="Calibri" pitchFamily="34" charset="0"/>
              </a:rPr>
              <a:t>2</a:t>
            </a:r>
            <a:r>
              <a:rPr lang="en-US" sz="2400" smtClean="0">
                <a:latin typeface="Calibri" pitchFamily="34" charset="0"/>
              </a:rPr>
              <a:t> flux measurements of gross primary productivity (R=0.80) and ecosystem respiration (R=0.68).  In some regions microwave VOD displayed a temporal shift (SOS bias) relative to the optical-IR based Greenup Date that followed geographic patterns of climate constraints (temperature and water) on net primary productivity.  The SOS bias is attributed to temporal differences in seasonality between canopy greenness versus canopy water content or biomass changes.  The results indicate that the VOD signal captures changes in canopy water content and biomass, independent of NDVI greenness, which can better inform regional to global scale carbon, water and energy cycle models. </a:t>
            </a:r>
          </a:p>
          <a:p>
            <a:pPr algn="just">
              <a:spcBef>
                <a:spcPct val="50000"/>
              </a:spcBef>
            </a:pPr>
            <a:r>
              <a:rPr lang="en-US" sz="2400" i="1" smtClean="0">
                <a:latin typeface="Calibri" pitchFamily="34" charset="0"/>
              </a:rPr>
              <a:t>This </a:t>
            </a:r>
            <a:r>
              <a:rPr lang="en-US" sz="2400" i="1">
                <a:latin typeface="Calibri" pitchFamily="34" charset="0"/>
              </a:rPr>
              <a:t>work was conducted at the University of Montana and Jet Propulsion Laboratory under contract to NASA (NNH07ZDA001N-TE).</a:t>
            </a:r>
          </a:p>
        </p:txBody>
      </p:sp>
      <p:pic>
        <p:nvPicPr>
          <p:cNvPr id="13325" name="Picture 35" descr="modislogo"/>
          <p:cNvPicPr>
            <a:picLocks noChangeAspect="1" noChangeArrowheads="1"/>
          </p:cNvPicPr>
          <p:nvPr/>
        </p:nvPicPr>
        <p:blipFill>
          <a:blip r:embed="rId11" cstate="print"/>
          <a:srcRect/>
          <a:stretch>
            <a:fillRect/>
          </a:stretch>
        </p:blipFill>
        <p:spPr bwMode="auto">
          <a:xfrm>
            <a:off x="38534975" y="1652588"/>
            <a:ext cx="1979613" cy="2162175"/>
          </a:xfrm>
          <a:prstGeom prst="rect">
            <a:avLst/>
          </a:prstGeom>
          <a:noFill/>
          <a:ln w="9525">
            <a:noFill/>
            <a:miter lim="800000"/>
            <a:headEnd/>
            <a:tailEnd/>
          </a:ln>
        </p:spPr>
      </p:pic>
      <p:pic>
        <p:nvPicPr>
          <p:cNvPr id="13326" name="Picture 38" descr="BioLogo2004Full_4x2_300dpi"/>
          <p:cNvPicPr>
            <a:picLocks noChangeAspect="1" noChangeArrowheads="1"/>
          </p:cNvPicPr>
          <p:nvPr/>
        </p:nvPicPr>
        <p:blipFill>
          <a:blip r:embed="rId12" cstate="print"/>
          <a:srcRect/>
          <a:stretch>
            <a:fillRect/>
          </a:stretch>
        </p:blipFill>
        <p:spPr bwMode="auto">
          <a:xfrm>
            <a:off x="300038" y="1285875"/>
            <a:ext cx="3903662" cy="2347913"/>
          </a:xfrm>
          <a:prstGeom prst="rect">
            <a:avLst/>
          </a:prstGeom>
          <a:noFill/>
          <a:ln w="9525">
            <a:noFill/>
            <a:miter lim="800000"/>
            <a:headEnd/>
            <a:tailEnd/>
          </a:ln>
        </p:spPr>
      </p:pic>
      <p:sp>
        <p:nvSpPr>
          <p:cNvPr id="2087" name="Line 39"/>
          <p:cNvSpPr>
            <a:spLocks noChangeShapeType="1"/>
          </p:cNvSpPr>
          <p:nvPr/>
        </p:nvSpPr>
        <p:spPr bwMode="auto">
          <a:xfrm>
            <a:off x="304800" y="3862388"/>
            <a:ext cx="43018075" cy="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3328" name="Text Box 40"/>
          <p:cNvSpPr txBox="1">
            <a:spLocks noChangeArrowheads="1"/>
          </p:cNvSpPr>
          <p:nvPr/>
        </p:nvSpPr>
        <p:spPr bwMode="auto">
          <a:xfrm>
            <a:off x="304800" y="3970465"/>
            <a:ext cx="2851150" cy="646112"/>
          </a:xfrm>
          <a:prstGeom prst="rect">
            <a:avLst/>
          </a:prstGeom>
          <a:noFill/>
          <a:ln w="9525">
            <a:noFill/>
            <a:miter lim="800000"/>
            <a:headEnd/>
            <a:tailEnd/>
          </a:ln>
        </p:spPr>
        <p:txBody>
          <a:bodyPr lIns="91424" tIns="45713" rIns="91424" bIns="45713">
            <a:spAutoFit/>
          </a:bodyPr>
          <a:lstStyle/>
          <a:p>
            <a:pPr defTabSz="4283075">
              <a:spcBef>
                <a:spcPct val="50000"/>
              </a:spcBef>
            </a:pPr>
            <a:r>
              <a:rPr lang="en-US" sz="3600" b="1">
                <a:solidFill>
                  <a:srgbClr val="003300"/>
                </a:solidFill>
              </a:rPr>
              <a:t>Abstract *</a:t>
            </a:r>
          </a:p>
        </p:txBody>
      </p:sp>
      <p:sp>
        <p:nvSpPr>
          <p:cNvPr id="13329" name="Text Box 42"/>
          <p:cNvSpPr txBox="1">
            <a:spLocks noChangeArrowheads="1"/>
          </p:cNvSpPr>
          <p:nvPr/>
        </p:nvSpPr>
        <p:spPr bwMode="auto">
          <a:xfrm>
            <a:off x="31661100" y="3987800"/>
            <a:ext cx="11617325" cy="1200150"/>
          </a:xfrm>
          <a:prstGeom prst="rect">
            <a:avLst/>
          </a:prstGeom>
          <a:noFill/>
          <a:ln w="9525">
            <a:noFill/>
            <a:miter lim="800000"/>
            <a:headEnd/>
            <a:tailEnd/>
          </a:ln>
        </p:spPr>
        <p:txBody>
          <a:bodyPr lIns="91424" tIns="45713" rIns="91424" bIns="45713">
            <a:spAutoFit/>
          </a:bodyPr>
          <a:lstStyle/>
          <a:p>
            <a:pPr algn="ctr" defTabSz="4283075">
              <a:spcBef>
                <a:spcPct val="50000"/>
              </a:spcBef>
            </a:pPr>
            <a:r>
              <a:rPr lang="en-US" sz="3600" b="1">
                <a:solidFill>
                  <a:srgbClr val="003300"/>
                </a:solidFill>
              </a:rPr>
              <a:t>AMSR-E Global Vegetation Optical Depth (VOD) by Level III North America Ecoregion</a:t>
            </a:r>
          </a:p>
        </p:txBody>
      </p:sp>
      <p:pic>
        <p:nvPicPr>
          <p:cNvPr id="13330" name="Picture 169" descr="I:\StorageSync\Drive_C\MJones_WorkSpace\AGU_POSTER\poster_templates\Logos to Use\nasa-logo.gif"/>
          <p:cNvPicPr>
            <a:picLocks noChangeAspect="1" noChangeArrowheads="1"/>
          </p:cNvPicPr>
          <p:nvPr/>
        </p:nvPicPr>
        <p:blipFill>
          <a:blip r:embed="rId13" cstate="print"/>
          <a:srcRect/>
          <a:stretch>
            <a:fillRect/>
          </a:stretch>
        </p:blipFill>
        <p:spPr bwMode="auto">
          <a:xfrm>
            <a:off x="36198175" y="1835150"/>
            <a:ext cx="2130425" cy="1822450"/>
          </a:xfrm>
          <a:prstGeom prst="rect">
            <a:avLst/>
          </a:prstGeom>
          <a:noFill/>
          <a:ln w="9525">
            <a:noFill/>
            <a:miter lim="800000"/>
            <a:headEnd/>
            <a:tailEnd/>
          </a:ln>
        </p:spPr>
      </p:pic>
      <p:pic>
        <p:nvPicPr>
          <p:cNvPr id="13331" name="Picture 138" descr="LgFLUXNET.jpg"/>
          <p:cNvPicPr>
            <a:picLocks noChangeAspect="1"/>
          </p:cNvPicPr>
          <p:nvPr/>
        </p:nvPicPr>
        <p:blipFill>
          <a:blip r:embed="rId14" cstate="print"/>
          <a:srcRect/>
          <a:stretch>
            <a:fillRect/>
          </a:stretch>
        </p:blipFill>
        <p:spPr bwMode="auto">
          <a:xfrm>
            <a:off x="33921700" y="1863725"/>
            <a:ext cx="1836738" cy="1846263"/>
          </a:xfrm>
          <a:prstGeom prst="rect">
            <a:avLst/>
          </a:prstGeom>
          <a:noFill/>
          <a:ln w="9525">
            <a:noFill/>
            <a:miter lim="800000"/>
            <a:headEnd/>
            <a:tailEnd/>
          </a:ln>
        </p:spPr>
      </p:pic>
      <p:pic>
        <p:nvPicPr>
          <p:cNvPr id="13332" name="Picture 113" descr="JPL_Medium.png"/>
          <p:cNvPicPr>
            <a:picLocks noChangeAspect="1"/>
          </p:cNvPicPr>
          <p:nvPr/>
        </p:nvPicPr>
        <p:blipFill>
          <a:blip r:embed="rId15" cstate="print"/>
          <a:srcRect/>
          <a:stretch>
            <a:fillRect/>
          </a:stretch>
        </p:blipFill>
        <p:spPr bwMode="auto">
          <a:xfrm>
            <a:off x="7453313" y="2481263"/>
            <a:ext cx="2857500" cy="971550"/>
          </a:xfrm>
          <a:prstGeom prst="rect">
            <a:avLst/>
          </a:prstGeom>
          <a:noFill/>
          <a:ln w="9525">
            <a:noFill/>
            <a:miter lim="800000"/>
            <a:headEnd/>
            <a:tailEnd/>
          </a:ln>
        </p:spPr>
      </p:pic>
      <p:sp>
        <p:nvSpPr>
          <p:cNvPr id="115" name="Line 39"/>
          <p:cNvSpPr>
            <a:spLocks noChangeShapeType="1"/>
          </p:cNvSpPr>
          <p:nvPr/>
        </p:nvSpPr>
        <p:spPr bwMode="auto">
          <a:xfrm>
            <a:off x="271463" y="10128250"/>
            <a:ext cx="43018075" cy="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3334" name="Text Box 42"/>
          <p:cNvSpPr txBox="1">
            <a:spLocks noChangeArrowheads="1"/>
          </p:cNvSpPr>
          <p:nvPr/>
        </p:nvSpPr>
        <p:spPr bwMode="auto">
          <a:xfrm>
            <a:off x="142875" y="10204450"/>
            <a:ext cx="11972925" cy="646113"/>
          </a:xfrm>
          <a:prstGeom prst="rect">
            <a:avLst/>
          </a:prstGeom>
          <a:noFill/>
          <a:ln w="9525">
            <a:noFill/>
            <a:miter lim="800000"/>
            <a:headEnd/>
            <a:tailEnd/>
          </a:ln>
        </p:spPr>
        <p:txBody>
          <a:bodyPr lIns="91424" tIns="45713" rIns="91424" bIns="45713">
            <a:spAutoFit/>
          </a:bodyPr>
          <a:lstStyle/>
          <a:p>
            <a:pPr defTabSz="4283075">
              <a:spcBef>
                <a:spcPct val="50000"/>
              </a:spcBef>
            </a:pPr>
            <a:r>
              <a:rPr lang="en-US" sz="3600" b="1">
                <a:solidFill>
                  <a:srgbClr val="003300"/>
                </a:solidFill>
              </a:rPr>
              <a:t>VOD Start of Season &amp; NDVI Greenup Date </a:t>
            </a:r>
            <a:r>
              <a:rPr lang="en-US" sz="2000" b="1">
                <a:solidFill>
                  <a:srgbClr val="003300"/>
                </a:solidFill>
              </a:rPr>
              <a:t>2004-2007 Mean</a:t>
            </a:r>
          </a:p>
        </p:txBody>
      </p:sp>
      <p:grpSp>
        <p:nvGrpSpPr>
          <p:cNvPr id="13335" name="Group 277"/>
          <p:cNvGrpSpPr>
            <a:grpSpLocks/>
          </p:cNvGrpSpPr>
          <p:nvPr/>
        </p:nvGrpSpPr>
        <p:grpSpPr bwMode="auto">
          <a:xfrm>
            <a:off x="354014" y="24550943"/>
            <a:ext cx="11306175" cy="6180671"/>
            <a:chOff x="276" y="16302"/>
            <a:chExt cx="7122" cy="3593"/>
          </a:xfrm>
        </p:grpSpPr>
        <p:sp>
          <p:nvSpPr>
            <p:cNvPr id="13366" name="TextBox 113"/>
            <p:cNvSpPr txBox="1">
              <a:spLocks noChangeArrowheads="1"/>
            </p:cNvSpPr>
            <p:nvPr/>
          </p:nvSpPr>
          <p:spPr bwMode="auto">
            <a:xfrm>
              <a:off x="297" y="16666"/>
              <a:ext cx="7101" cy="3229"/>
            </a:xfrm>
            <a:prstGeom prst="rect">
              <a:avLst/>
            </a:prstGeom>
            <a:noFill/>
            <a:ln w="9525">
              <a:noFill/>
              <a:miter lim="800000"/>
              <a:headEnd/>
              <a:tailEnd/>
            </a:ln>
          </p:spPr>
          <p:txBody>
            <a:bodyPr>
              <a:spAutoFit/>
            </a:bodyPr>
            <a:lstStyle/>
            <a:p>
              <a:pPr>
                <a:spcBef>
                  <a:spcPts val="600"/>
                </a:spcBef>
                <a:spcAft>
                  <a:spcPts val="600"/>
                </a:spcAft>
              </a:pPr>
              <a:r>
                <a:rPr lang="en-US" sz="2200">
                  <a:latin typeface="Calibri" pitchFamily="34" charset="0"/>
                </a:rPr>
                <a:t>We thank the tower site principal investigators for the La Thuile Fluxnet Database used in this study. The MODIS-for-NACP MOD09PHN and MOD15PHN Collection 5 </a:t>
              </a:r>
              <a:r>
                <a:rPr lang="en-US" sz="2200" smtClean="0">
                  <a:latin typeface="Calibri" pitchFamily="34" charset="0"/>
                </a:rPr>
                <a:t>products </a:t>
              </a:r>
              <a:r>
                <a:rPr lang="en-US" sz="2200">
                  <a:latin typeface="Calibri" pitchFamily="34" charset="0"/>
                </a:rPr>
                <a:t>were acquired via the ftp://ladsweb.nascom.nasa.gov site.  We also thank Lars Eklundh and </a:t>
              </a:r>
              <a:r>
                <a:rPr lang="en-US" sz="2200" smtClean="0">
                  <a:latin typeface="Calibri" pitchFamily="34" charset="0"/>
                </a:rPr>
                <a:t>Per </a:t>
              </a:r>
              <a:r>
                <a:rPr lang="en-US" sz="2200">
                  <a:latin typeface="Calibri" pitchFamily="34" charset="0"/>
                </a:rPr>
                <a:t>Jonsson for providing the free TIMESAT software package and the NASA Terrestrial Ecology Program for funding this research.</a:t>
              </a:r>
            </a:p>
            <a:p>
              <a:pPr>
                <a:spcBef>
                  <a:spcPts val="600"/>
                </a:spcBef>
              </a:pPr>
              <a:r>
                <a:rPr lang="en-US" sz="2200">
                  <a:latin typeface="Calibri" pitchFamily="34" charset="0"/>
                </a:rPr>
                <a:t>*Jones, M.O., Kimball, J.S, Jones, L.A., &amp; McDonald, K.C. (2011).   Microwave and Optical-IR Vegetation Land Surface Phenology Metrics: Comparisons at the Ecoregion Scale.  </a:t>
              </a:r>
              <a:r>
                <a:rPr lang="en-US" sz="2200" i="1" smtClean="0">
                  <a:latin typeface="Calibri" pitchFamily="34" charset="0"/>
                </a:rPr>
                <a:t>Submission pending</a:t>
              </a:r>
              <a:endParaRPr lang="en-US" sz="2200">
                <a:latin typeface="Calibri" pitchFamily="34" charset="0"/>
              </a:endParaRPr>
            </a:p>
            <a:p>
              <a:pPr>
                <a:spcBef>
                  <a:spcPts val="600"/>
                </a:spcBef>
              </a:pPr>
              <a:r>
                <a:rPr lang="en-US" sz="2200" baseline="30000" smtClean="0">
                  <a:latin typeface="Calibri" pitchFamily="34" charset="0"/>
                </a:rPr>
                <a:t>1</a:t>
              </a:r>
              <a:r>
                <a:rPr lang="en-US" sz="2200" smtClean="0">
                  <a:latin typeface="Calibri" pitchFamily="34" charset="0"/>
                </a:rPr>
                <a:t>Jones</a:t>
              </a:r>
              <a:r>
                <a:rPr lang="en-US" sz="2200">
                  <a:latin typeface="Calibri" pitchFamily="34" charset="0"/>
                </a:rPr>
                <a:t>, L.A., Ferguson, C.R., Kimball, J.S., Zhang, K., Chan, S.K., McDonald, K.C., Njoku, E.G., &amp; Wood, E.F. (2010). </a:t>
              </a:r>
              <a:r>
                <a:rPr lang="en-US" sz="2200" i="1">
                  <a:latin typeface="Calibri" pitchFamily="34" charset="0"/>
                </a:rPr>
                <a:t>IEEE J-STARS, 3, </a:t>
              </a:r>
              <a:r>
                <a:rPr lang="en-US" sz="2200">
                  <a:latin typeface="Calibri" pitchFamily="34" charset="0"/>
                </a:rPr>
                <a:t>111-123</a:t>
              </a:r>
              <a:r>
                <a:rPr lang="en-US" sz="2200" smtClean="0">
                  <a:latin typeface="Calibri" pitchFamily="34" charset="0"/>
                </a:rPr>
                <a:t>.</a:t>
              </a:r>
            </a:p>
            <a:p>
              <a:pPr>
                <a:spcBef>
                  <a:spcPts val="600"/>
                </a:spcBef>
              </a:pPr>
              <a:r>
                <a:rPr lang="en-US" sz="2200" baseline="30000" smtClean="0">
                  <a:latin typeface="Calibri" pitchFamily="34" charset="0"/>
                </a:rPr>
                <a:t>2</a:t>
              </a:r>
              <a:r>
                <a:rPr lang="en-US" sz="2200" smtClean="0">
                  <a:latin typeface="Calibri" pitchFamily="34" charset="0"/>
                </a:rPr>
                <a:t>Jones, M.O.,  Jones, L.A., Kimball, J.S., McDonald, K.C. (2011). Satellite passive microwave remote sensing for monitoring global land surface phenology. </a:t>
              </a:r>
              <a:r>
                <a:rPr lang="en-US" sz="2200" i="1" smtClean="0">
                  <a:latin typeface="Calibri" pitchFamily="34" charset="0"/>
                </a:rPr>
                <a:t>Remote Sensing of Environment</a:t>
              </a:r>
              <a:r>
                <a:rPr lang="en-US" sz="2200" smtClean="0">
                  <a:latin typeface="Calibri" pitchFamily="34" charset="0"/>
                </a:rPr>
                <a:t>, 115, 1102-1114</a:t>
              </a:r>
              <a:endParaRPr lang="en-US" sz="2200">
                <a:latin typeface="Calibri" pitchFamily="34" charset="0"/>
              </a:endParaRPr>
            </a:p>
            <a:p>
              <a:pPr>
                <a:spcBef>
                  <a:spcPts val="600"/>
                </a:spcBef>
              </a:pPr>
              <a:r>
                <a:rPr lang="en-US" sz="2200" baseline="30000">
                  <a:latin typeface="Calibri" pitchFamily="34" charset="0"/>
                </a:rPr>
                <a:t>3</a:t>
              </a:r>
              <a:r>
                <a:rPr lang="en-US" sz="2200" smtClean="0">
                  <a:latin typeface="Calibri" pitchFamily="34" charset="0"/>
                </a:rPr>
                <a:t>Nemani</a:t>
              </a:r>
              <a:r>
                <a:rPr lang="en-US" sz="2200">
                  <a:latin typeface="Calibri" pitchFamily="34" charset="0"/>
                </a:rPr>
                <a:t>, R.R., Keeling, C.D., Hashimoto, H., Jolly, W.M., Piper, S.C., Tucker, C.J., Myneni, R.B., &amp; Running, S.W. (2003) </a:t>
              </a:r>
              <a:r>
                <a:rPr lang="en-US" sz="2200" i="1">
                  <a:latin typeface="Calibri" pitchFamily="34" charset="0"/>
                </a:rPr>
                <a:t>Science, 300</a:t>
              </a:r>
              <a:r>
                <a:rPr lang="en-US" sz="2200">
                  <a:latin typeface="Calibri" pitchFamily="34" charset="0"/>
                </a:rPr>
                <a:t>, 1560-1563.</a:t>
              </a:r>
            </a:p>
          </p:txBody>
        </p:sp>
        <p:sp>
          <p:nvSpPr>
            <p:cNvPr id="13367" name="Text Box 42"/>
            <p:cNvSpPr txBox="1">
              <a:spLocks noChangeArrowheads="1"/>
            </p:cNvSpPr>
            <p:nvPr/>
          </p:nvSpPr>
          <p:spPr bwMode="auto">
            <a:xfrm>
              <a:off x="276" y="16302"/>
              <a:ext cx="6907" cy="271"/>
            </a:xfrm>
            <a:prstGeom prst="rect">
              <a:avLst/>
            </a:prstGeom>
            <a:noFill/>
            <a:ln w="9525">
              <a:noFill/>
              <a:miter lim="800000"/>
              <a:headEnd/>
              <a:tailEnd/>
            </a:ln>
          </p:spPr>
          <p:txBody>
            <a:bodyPr lIns="91424" tIns="45713" rIns="91424" bIns="45713">
              <a:spAutoFit/>
            </a:bodyPr>
            <a:lstStyle/>
            <a:p>
              <a:pPr defTabSz="4283075">
                <a:spcBef>
                  <a:spcPct val="50000"/>
                </a:spcBef>
              </a:pPr>
              <a:r>
                <a:rPr lang="en-US" sz="3600" b="1">
                  <a:solidFill>
                    <a:srgbClr val="003300"/>
                  </a:solidFill>
                </a:rPr>
                <a:t>Acknowledgements &amp; References</a:t>
              </a:r>
            </a:p>
          </p:txBody>
        </p:sp>
      </p:grpSp>
      <p:sp>
        <p:nvSpPr>
          <p:cNvPr id="129" name="Line 41"/>
          <p:cNvSpPr>
            <a:spLocks noChangeShapeType="1"/>
          </p:cNvSpPr>
          <p:nvPr/>
        </p:nvSpPr>
        <p:spPr bwMode="auto">
          <a:xfrm flipH="1" flipV="1">
            <a:off x="18730913" y="4116388"/>
            <a:ext cx="23812" cy="589280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3337" name="TextBox 131"/>
          <p:cNvSpPr txBox="1">
            <a:spLocks noChangeArrowheads="1"/>
          </p:cNvSpPr>
          <p:nvPr/>
        </p:nvSpPr>
        <p:spPr bwMode="auto">
          <a:xfrm>
            <a:off x="31821438" y="5684838"/>
            <a:ext cx="11326812" cy="341632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Daily 25 km resolution global EASE Grid brightness temperatures from AMSR-E were used to derive daily 10.7 GHz frequency VOD retrievals over a global domain; the VOD retrievals were temporally composited into 4-day median values and further scaled to Level III North America Ecoregions (left).  The </a:t>
            </a:r>
            <a:r>
              <a:rPr lang="en-US" sz="2400" smtClean="0">
                <a:latin typeface="Calibri" pitchFamily="34" charset="0"/>
              </a:rPr>
              <a:t>VOD</a:t>
            </a:r>
            <a:r>
              <a:rPr lang="en-US" sz="2400" baseline="30000" smtClean="0">
                <a:latin typeface="Calibri" pitchFamily="34" charset="0"/>
              </a:rPr>
              <a:t>1</a:t>
            </a:r>
            <a:r>
              <a:rPr lang="en-US" sz="2400" smtClean="0">
                <a:latin typeface="Calibri" pitchFamily="34" charset="0"/>
              </a:rPr>
              <a:t> </a:t>
            </a:r>
            <a:r>
              <a:rPr lang="en-US" sz="2400">
                <a:latin typeface="Calibri" pitchFamily="34" charset="0"/>
              </a:rPr>
              <a:t>product integrates canopy attenuation related to vegetation canopy biomass and water content, while minimizing effects from sub-grid scale open water variability and soil moisture. The detailed VOD algorithm and analysis is described </a:t>
            </a:r>
            <a:r>
              <a:rPr lang="en-US" sz="2400" smtClean="0">
                <a:latin typeface="Calibri" pitchFamily="34" charset="0"/>
              </a:rPr>
              <a:t>elsewhere</a:t>
            </a:r>
            <a:r>
              <a:rPr lang="en-US" sz="2400" baseline="30000" smtClean="0">
                <a:latin typeface="Calibri" pitchFamily="34" charset="0"/>
              </a:rPr>
              <a:t>1,2</a:t>
            </a:r>
            <a:r>
              <a:rPr lang="en-US" sz="2400" smtClean="0">
                <a:latin typeface="Calibri" pitchFamily="34" charset="0"/>
              </a:rPr>
              <a:t>.  </a:t>
            </a:r>
            <a:r>
              <a:rPr lang="en-US" sz="2400">
                <a:latin typeface="Calibri" pitchFamily="34" charset="0"/>
              </a:rPr>
              <a:t>The AMSR-E VOD and global land parameter database is available online through the University of Montana (http://freezethaw.ntsg.umt.edu) and the NASA NSIDC DAAC (http://nsidc.org/data/nsidc-0451.html).</a:t>
            </a:r>
          </a:p>
        </p:txBody>
      </p:sp>
      <p:sp>
        <p:nvSpPr>
          <p:cNvPr id="13338" name="Text Box 44"/>
          <p:cNvSpPr txBox="1">
            <a:spLocks noChangeArrowheads="1"/>
          </p:cNvSpPr>
          <p:nvPr/>
        </p:nvSpPr>
        <p:spPr bwMode="auto">
          <a:xfrm>
            <a:off x="39585900" y="10961688"/>
            <a:ext cx="4041775" cy="4154969"/>
          </a:xfrm>
          <a:prstGeom prst="rect">
            <a:avLst/>
          </a:prstGeom>
          <a:noFill/>
          <a:ln w="9525">
            <a:noFill/>
            <a:miter lim="800000"/>
            <a:headEnd/>
            <a:tailEnd/>
          </a:ln>
        </p:spPr>
        <p:txBody>
          <a:bodyPr lIns="91424" tIns="45713" rIns="91424" bIns="45713">
            <a:spAutoFit/>
          </a:bodyPr>
          <a:lstStyle/>
          <a:p>
            <a:pPr>
              <a:spcBef>
                <a:spcPts val="600"/>
              </a:spcBef>
            </a:pPr>
            <a:r>
              <a:rPr lang="en-US" sz="2400">
                <a:latin typeface="Calibri" pitchFamily="34" charset="0"/>
              </a:rPr>
              <a:t>We selected 33 North America FLUXNET tower sites covering a range regional biomes. SOS estimates were derived from tower Gross Primary Productivity (GPP) and Ecosystem Respiration (Reco) fluxes using </a:t>
            </a:r>
            <a:r>
              <a:rPr lang="en-US" sz="2400" smtClean="0">
                <a:latin typeface="Calibri" pitchFamily="34" charset="0"/>
              </a:rPr>
              <a:t>TIMESAT and regressed against VOD </a:t>
            </a:r>
            <a:r>
              <a:rPr lang="en-US" sz="2400">
                <a:latin typeface="Calibri" pitchFamily="34" charset="0"/>
              </a:rPr>
              <a:t>SOS for corresponding ecoregions (left). </a:t>
            </a:r>
          </a:p>
        </p:txBody>
      </p:sp>
      <p:sp>
        <p:nvSpPr>
          <p:cNvPr id="79" name="Line 41"/>
          <p:cNvSpPr>
            <a:spLocks noChangeShapeType="1"/>
          </p:cNvSpPr>
          <p:nvPr/>
        </p:nvSpPr>
        <p:spPr bwMode="auto">
          <a:xfrm flipH="1" flipV="1">
            <a:off x="32254825" y="10244138"/>
            <a:ext cx="11113" cy="2068195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3340" name="Text Box 42"/>
          <p:cNvSpPr txBox="1">
            <a:spLocks noChangeArrowheads="1"/>
          </p:cNvSpPr>
          <p:nvPr/>
        </p:nvSpPr>
        <p:spPr bwMode="auto">
          <a:xfrm>
            <a:off x="32337375" y="10186988"/>
            <a:ext cx="11055350" cy="646112"/>
          </a:xfrm>
          <a:prstGeom prst="rect">
            <a:avLst/>
          </a:prstGeom>
          <a:noFill/>
          <a:ln w="9525">
            <a:noFill/>
            <a:miter lim="800000"/>
            <a:headEnd/>
            <a:tailEnd/>
          </a:ln>
        </p:spPr>
        <p:txBody>
          <a:bodyPr lIns="91424" tIns="45713" rIns="91424" bIns="45713">
            <a:spAutoFit/>
          </a:bodyPr>
          <a:lstStyle/>
          <a:p>
            <a:pPr defTabSz="4283075">
              <a:spcBef>
                <a:spcPct val="50000"/>
              </a:spcBef>
            </a:pPr>
            <a:r>
              <a:rPr lang="en-US" sz="3600" b="1">
                <a:solidFill>
                  <a:srgbClr val="003300"/>
                </a:solidFill>
              </a:rPr>
              <a:t>Tower Fluxes &amp; VOD Start of Season</a:t>
            </a:r>
          </a:p>
        </p:txBody>
      </p:sp>
      <p:pic>
        <p:nvPicPr>
          <p:cNvPr id="13341" name="Picture 110" descr="Ecoregions_SOS_VOD_NDVI.jpg"/>
          <p:cNvPicPr>
            <a:picLocks noChangeAspect="1"/>
          </p:cNvPicPr>
          <p:nvPr/>
        </p:nvPicPr>
        <p:blipFill>
          <a:blip r:embed="rId16" cstate="print"/>
          <a:srcRect/>
          <a:stretch>
            <a:fillRect/>
          </a:stretch>
        </p:blipFill>
        <p:spPr bwMode="auto">
          <a:xfrm>
            <a:off x="0" y="10907713"/>
            <a:ext cx="11761788" cy="12063412"/>
          </a:xfrm>
          <a:prstGeom prst="rect">
            <a:avLst/>
          </a:prstGeom>
          <a:noFill/>
          <a:ln w="9525">
            <a:noFill/>
            <a:miter lim="800000"/>
            <a:headEnd/>
            <a:tailEnd/>
          </a:ln>
        </p:spPr>
      </p:pic>
      <p:sp>
        <p:nvSpPr>
          <p:cNvPr id="13342" name="Rectangle 120"/>
          <p:cNvSpPr>
            <a:spLocks noChangeArrowheads="1"/>
          </p:cNvSpPr>
          <p:nvPr/>
        </p:nvSpPr>
        <p:spPr bwMode="auto">
          <a:xfrm>
            <a:off x="12125325" y="21072475"/>
            <a:ext cx="6991350" cy="1569660"/>
          </a:xfrm>
          <a:prstGeom prst="rect">
            <a:avLst/>
          </a:prstGeom>
          <a:noFill/>
          <a:ln w="9525">
            <a:noFill/>
            <a:miter lim="800000"/>
            <a:headEnd/>
            <a:tailEnd/>
          </a:ln>
        </p:spPr>
        <p:txBody>
          <a:bodyPr>
            <a:spAutoFit/>
          </a:bodyPr>
          <a:lstStyle/>
          <a:p>
            <a:r>
              <a:rPr lang="en-US" sz="2400">
                <a:latin typeface="Calibri" pitchFamily="34" charset="0"/>
              </a:rPr>
              <a:t>Scatter plots and correlations of VOD SOS and MODIS-for-NACP NDVI and LAI </a:t>
            </a:r>
            <a:r>
              <a:rPr lang="en-US" sz="2400" smtClean="0">
                <a:latin typeface="Calibri" pitchFamily="34" charset="0"/>
              </a:rPr>
              <a:t>Greenup </a:t>
            </a:r>
            <a:r>
              <a:rPr lang="en-US" sz="2400">
                <a:latin typeface="Calibri" pitchFamily="34" charset="0"/>
              </a:rPr>
              <a:t>D</a:t>
            </a:r>
            <a:r>
              <a:rPr lang="en-US" sz="2400" smtClean="0">
                <a:latin typeface="Calibri" pitchFamily="34" charset="0"/>
              </a:rPr>
              <a:t>ates </a:t>
            </a:r>
            <a:r>
              <a:rPr lang="en-US" sz="2400">
                <a:latin typeface="Calibri" pitchFamily="34" charset="0"/>
              </a:rPr>
              <a:t>by ecoregion from 2003-07.  Points are annotated by VOD SOS bias matching regions on the accompanying map (right).</a:t>
            </a:r>
          </a:p>
        </p:txBody>
      </p:sp>
      <p:sp>
        <p:nvSpPr>
          <p:cNvPr id="13343" name="Rectangle 121"/>
          <p:cNvSpPr>
            <a:spLocks noChangeArrowheads="1"/>
          </p:cNvSpPr>
          <p:nvPr/>
        </p:nvSpPr>
        <p:spPr bwMode="auto">
          <a:xfrm>
            <a:off x="19677063" y="15617825"/>
            <a:ext cx="5011737" cy="830997"/>
          </a:xfrm>
          <a:prstGeom prst="rect">
            <a:avLst/>
          </a:prstGeom>
          <a:noFill/>
          <a:ln w="9525">
            <a:noFill/>
            <a:miter lim="800000"/>
            <a:headEnd/>
            <a:tailEnd/>
          </a:ln>
        </p:spPr>
        <p:txBody>
          <a:bodyPr>
            <a:spAutoFit/>
          </a:bodyPr>
          <a:lstStyle/>
          <a:p>
            <a:r>
              <a:rPr lang="en-US" sz="2400">
                <a:latin typeface="Calibri" pitchFamily="34" charset="0"/>
              </a:rPr>
              <a:t>Ecoregion level </a:t>
            </a:r>
            <a:r>
              <a:rPr lang="en-US" sz="2400" smtClean="0">
                <a:latin typeface="Calibri" pitchFamily="34" charset="0"/>
              </a:rPr>
              <a:t>climate </a:t>
            </a:r>
            <a:r>
              <a:rPr lang="en-US" sz="2400">
                <a:latin typeface="Calibri" pitchFamily="34" charset="0"/>
              </a:rPr>
              <a:t>constraints on vegetation </a:t>
            </a:r>
            <a:r>
              <a:rPr lang="en-US" sz="2400" smtClean="0">
                <a:latin typeface="Calibri" pitchFamily="34" charset="0"/>
              </a:rPr>
              <a:t>NPP</a:t>
            </a:r>
            <a:r>
              <a:rPr lang="en-US" sz="2400" baseline="30000" smtClean="0">
                <a:latin typeface="Calibri" pitchFamily="34" charset="0"/>
              </a:rPr>
              <a:t>3</a:t>
            </a:r>
            <a:r>
              <a:rPr lang="en-US" sz="2400" smtClean="0">
                <a:latin typeface="Calibri" pitchFamily="34" charset="0"/>
              </a:rPr>
              <a:t>.</a:t>
            </a:r>
            <a:endParaRPr lang="en-US" sz="2400">
              <a:latin typeface="Calibri" pitchFamily="34" charset="0"/>
            </a:endParaRPr>
          </a:p>
        </p:txBody>
      </p:sp>
      <p:sp>
        <p:nvSpPr>
          <p:cNvPr id="13344" name="Rectangle 122"/>
          <p:cNvSpPr>
            <a:spLocks noChangeArrowheads="1"/>
          </p:cNvSpPr>
          <p:nvPr/>
        </p:nvSpPr>
        <p:spPr bwMode="auto">
          <a:xfrm>
            <a:off x="19888200" y="20764500"/>
            <a:ext cx="4057650" cy="830997"/>
          </a:xfrm>
          <a:prstGeom prst="rect">
            <a:avLst/>
          </a:prstGeom>
          <a:noFill/>
          <a:ln w="9525">
            <a:noFill/>
            <a:miter lim="800000"/>
            <a:headEnd/>
            <a:tailEnd/>
          </a:ln>
        </p:spPr>
        <p:txBody>
          <a:bodyPr>
            <a:spAutoFit/>
          </a:bodyPr>
          <a:lstStyle/>
          <a:p>
            <a:r>
              <a:rPr lang="en-US" sz="2400">
                <a:latin typeface="Calibri" pitchFamily="34" charset="0"/>
              </a:rPr>
              <a:t>VOD SOS bias by ecoregion relative to NDVI </a:t>
            </a:r>
            <a:r>
              <a:rPr lang="en-US" sz="2400" smtClean="0">
                <a:latin typeface="Calibri" pitchFamily="34" charset="0"/>
              </a:rPr>
              <a:t>Greenup </a:t>
            </a:r>
            <a:r>
              <a:rPr lang="en-US" sz="2400">
                <a:latin typeface="Calibri" pitchFamily="34" charset="0"/>
              </a:rPr>
              <a:t>date. </a:t>
            </a:r>
          </a:p>
        </p:txBody>
      </p:sp>
      <p:sp>
        <p:nvSpPr>
          <p:cNvPr id="13345" name="Rectangle 123"/>
          <p:cNvSpPr>
            <a:spLocks noChangeArrowheads="1"/>
          </p:cNvSpPr>
          <p:nvPr/>
        </p:nvSpPr>
        <p:spPr bwMode="auto">
          <a:xfrm>
            <a:off x="12258675" y="29533850"/>
            <a:ext cx="6850063" cy="830997"/>
          </a:xfrm>
          <a:prstGeom prst="rect">
            <a:avLst/>
          </a:prstGeom>
          <a:noFill/>
          <a:ln w="9525">
            <a:noFill/>
            <a:miter lim="800000"/>
            <a:headEnd/>
            <a:tailEnd/>
          </a:ln>
        </p:spPr>
        <p:txBody>
          <a:bodyPr>
            <a:spAutoFit/>
          </a:bodyPr>
          <a:lstStyle/>
          <a:p>
            <a:r>
              <a:rPr lang="en-US" sz="2400">
                <a:latin typeface="Calibri" pitchFamily="34" charset="0"/>
              </a:rPr>
              <a:t>Ternary plot of </a:t>
            </a:r>
            <a:r>
              <a:rPr lang="en-US" sz="2400" smtClean="0">
                <a:latin typeface="Calibri" pitchFamily="34" charset="0"/>
              </a:rPr>
              <a:t>climate </a:t>
            </a:r>
            <a:r>
              <a:rPr lang="en-US" sz="2400">
                <a:latin typeface="Calibri" pitchFamily="34" charset="0"/>
              </a:rPr>
              <a:t>constraints on vegetation </a:t>
            </a:r>
            <a:r>
              <a:rPr lang="en-US" sz="2400" smtClean="0">
                <a:latin typeface="Calibri" pitchFamily="34" charset="0"/>
              </a:rPr>
              <a:t>NPP</a:t>
            </a:r>
            <a:r>
              <a:rPr lang="en-US" sz="2400" baseline="30000" smtClean="0">
                <a:latin typeface="Calibri" pitchFamily="34" charset="0"/>
              </a:rPr>
              <a:t>1</a:t>
            </a:r>
            <a:r>
              <a:rPr lang="en-US" sz="2400" smtClean="0">
                <a:latin typeface="Calibri" pitchFamily="34" charset="0"/>
              </a:rPr>
              <a:t> </a:t>
            </a:r>
            <a:r>
              <a:rPr lang="en-US" sz="2400">
                <a:latin typeface="Calibri" pitchFamily="34" charset="0"/>
              </a:rPr>
              <a:t>by ecoregion; annotated by the VOD SOS bias.</a:t>
            </a:r>
          </a:p>
        </p:txBody>
      </p:sp>
      <p:sp>
        <p:nvSpPr>
          <p:cNvPr id="13346" name="Rectangle 124"/>
          <p:cNvSpPr>
            <a:spLocks noChangeArrowheads="1"/>
          </p:cNvSpPr>
          <p:nvPr/>
        </p:nvSpPr>
        <p:spPr bwMode="auto">
          <a:xfrm>
            <a:off x="19516725" y="23836313"/>
            <a:ext cx="12194667" cy="5927777"/>
          </a:xfrm>
          <a:prstGeom prst="rect">
            <a:avLst/>
          </a:prstGeom>
          <a:noFill/>
          <a:ln w="9525">
            <a:noFill/>
            <a:miter lim="800000"/>
            <a:headEnd/>
            <a:tailEnd/>
          </a:ln>
        </p:spPr>
        <p:txBody>
          <a:bodyPr wrap="square">
            <a:spAutoFit/>
          </a:bodyPr>
          <a:lstStyle/>
          <a:p>
            <a:pPr>
              <a:spcBef>
                <a:spcPct val="30000"/>
              </a:spcBef>
              <a:spcAft>
                <a:spcPct val="30000"/>
              </a:spcAft>
              <a:buFontTx/>
              <a:buChar char="•"/>
            </a:pPr>
            <a:r>
              <a:rPr lang="en-US" sz="2400">
                <a:latin typeface="Calibri" pitchFamily="34" charset="0"/>
              </a:rPr>
              <a:t> The VOD SOS bias pattern follows the distribution of low temperature and water constraints to NPP.  Cold temperature constrained regions show generally earlier VOD SOS bias, while water constrained regions show later or no VOD SOS bias relative to NDVI spring </a:t>
            </a:r>
            <a:r>
              <a:rPr lang="en-US" sz="2400" smtClean="0">
                <a:latin typeface="Calibri" pitchFamily="34" charset="0"/>
              </a:rPr>
              <a:t>Greenup Date. </a:t>
            </a:r>
            <a:endParaRPr lang="en-US" sz="2400">
              <a:latin typeface="Calibri" pitchFamily="34" charset="0"/>
            </a:endParaRPr>
          </a:p>
          <a:p>
            <a:pPr>
              <a:spcBef>
                <a:spcPct val="30000"/>
              </a:spcBef>
              <a:spcAft>
                <a:spcPct val="30000"/>
              </a:spcAft>
              <a:buFontTx/>
              <a:buChar char="•"/>
            </a:pPr>
            <a:r>
              <a:rPr lang="en-US" sz="2400">
                <a:latin typeface="Calibri" pitchFamily="34" charset="0"/>
              </a:rPr>
              <a:t> The biases are attributed to VOD sensitivity to vegetation water content and canopy biomass versus NDVI sensitivity to vegetation greenness.  Seasonal frozen temperatures constrain vegetation growth at higher latitudes and elevations.  Spring </a:t>
            </a:r>
            <a:r>
              <a:rPr lang="en-US" sz="2400" smtClean="0">
                <a:latin typeface="Calibri" pitchFamily="34" charset="0"/>
              </a:rPr>
              <a:t>thaw </a:t>
            </a:r>
            <a:r>
              <a:rPr lang="en-US" sz="2400">
                <a:latin typeface="Calibri" pitchFamily="34" charset="0"/>
              </a:rPr>
              <a:t>coincides with increasing plant-available moisture and a rise in canopy (stem, branch and leaf) water content, which precedes the vegetation green-up signal by ~4-6 weeks. </a:t>
            </a:r>
          </a:p>
          <a:p>
            <a:pPr>
              <a:spcBef>
                <a:spcPct val="30000"/>
              </a:spcBef>
              <a:spcAft>
                <a:spcPct val="30000"/>
              </a:spcAft>
              <a:buFontTx/>
              <a:buChar char="•"/>
            </a:pPr>
            <a:r>
              <a:rPr lang="en-US" sz="2400">
                <a:latin typeface="Calibri" pitchFamily="34" charset="0"/>
              </a:rPr>
              <a:t> In water constrained regions VOD SOS is concurrent with or follows NDVI </a:t>
            </a:r>
            <a:r>
              <a:rPr lang="en-US" sz="2400" smtClean="0">
                <a:latin typeface="Calibri" pitchFamily="34" charset="0"/>
              </a:rPr>
              <a:t>Greenup Date </a:t>
            </a:r>
            <a:r>
              <a:rPr lang="en-US" sz="2400">
                <a:latin typeface="Calibri" pitchFamily="34" charset="0"/>
              </a:rPr>
              <a:t>by up to 7 weeks; seasonal increases in canopy water content and green-up follow large precipitation events, while the VOD SOS temporal lag increases for higher woody biomass levels.</a:t>
            </a:r>
          </a:p>
          <a:p>
            <a:pPr>
              <a:spcBef>
                <a:spcPct val="30000"/>
              </a:spcBef>
              <a:spcAft>
                <a:spcPct val="30000"/>
              </a:spcAft>
              <a:buFontTx/>
              <a:buChar char="•"/>
            </a:pPr>
            <a:r>
              <a:rPr lang="en-US" sz="2400">
                <a:latin typeface="Calibri" pitchFamily="34" charset="0"/>
              </a:rPr>
              <a:t> For croplands, VOD SOS and NDVI </a:t>
            </a:r>
            <a:r>
              <a:rPr lang="en-US" sz="2400" smtClean="0">
                <a:latin typeface="Calibri" pitchFamily="34" charset="0"/>
              </a:rPr>
              <a:t>Greenup </a:t>
            </a:r>
            <a:r>
              <a:rPr lang="en-US" sz="2400">
                <a:latin typeface="Calibri" pitchFamily="34" charset="0"/>
              </a:rPr>
              <a:t>are influenced by planting and harvest dates, and associated changes in canopy cover and biomass; spring green-up coincides with initial growth stages, whereas VOD SOS occurs later under greater canopy biomass levels. </a:t>
            </a:r>
          </a:p>
        </p:txBody>
      </p:sp>
      <p:sp>
        <p:nvSpPr>
          <p:cNvPr id="13347" name="Text Box 42"/>
          <p:cNvSpPr txBox="1">
            <a:spLocks noChangeArrowheads="1"/>
          </p:cNvSpPr>
          <p:nvPr/>
        </p:nvSpPr>
        <p:spPr bwMode="auto">
          <a:xfrm>
            <a:off x="19235738" y="22858413"/>
            <a:ext cx="2844800" cy="762000"/>
          </a:xfrm>
          <a:prstGeom prst="rect">
            <a:avLst/>
          </a:prstGeom>
          <a:noFill/>
          <a:ln w="9525">
            <a:noFill/>
            <a:miter lim="800000"/>
            <a:headEnd/>
            <a:tailEnd/>
          </a:ln>
        </p:spPr>
        <p:txBody>
          <a:bodyPr lIns="91424" tIns="45713" rIns="91424" bIns="45713">
            <a:spAutoFit/>
          </a:bodyPr>
          <a:lstStyle/>
          <a:p>
            <a:pPr defTabSz="4283075">
              <a:spcBef>
                <a:spcPct val="50000"/>
              </a:spcBef>
            </a:pPr>
            <a:r>
              <a:rPr lang="en-US" sz="4400" b="1" i="1">
                <a:solidFill>
                  <a:srgbClr val="003300"/>
                </a:solidFill>
              </a:rPr>
              <a:t>Summary</a:t>
            </a:r>
          </a:p>
        </p:txBody>
      </p:sp>
      <p:sp>
        <p:nvSpPr>
          <p:cNvPr id="13348" name="Rectangle 126"/>
          <p:cNvSpPr>
            <a:spLocks noChangeArrowheads="1"/>
          </p:cNvSpPr>
          <p:nvPr/>
        </p:nvSpPr>
        <p:spPr bwMode="auto">
          <a:xfrm>
            <a:off x="32366857" y="16271877"/>
            <a:ext cx="11524343" cy="1200329"/>
          </a:xfrm>
          <a:prstGeom prst="rect">
            <a:avLst/>
          </a:prstGeom>
          <a:noFill/>
          <a:ln w="9525">
            <a:noFill/>
            <a:miter lim="800000"/>
            <a:headEnd/>
            <a:tailEnd/>
          </a:ln>
        </p:spPr>
        <p:txBody>
          <a:bodyPr wrap="square">
            <a:spAutoFit/>
          </a:bodyPr>
          <a:lstStyle/>
          <a:p>
            <a:r>
              <a:rPr lang="en-US" sz="2400">
                <a:latin typeface="Calibri" pitchFamily="34" charset="0"/>
              </a:rPr>
              <a:t>GPP, Reco, VOD and MODIS NDVI </a:t>
            </a:r>
            <a:r>
              <a:rPr lang="en-US" sz="2400" smtClean="0">
                <a:latin typeface="Calibri" pitchFamily="34" charset="0"/>
              </a:rPr>
              <a:t>pixel-scale series </a:t>
            </a:r>
            <a:r>
              <a:rPr lang="en-US" sz="2400">
                <a:latin typeface="Calibri" pitchFamily="34" charset="0"/>
              </a:rPr>
              <a:t>are shown below for selected tower sites.  The VOD is significantly correlated </a:t>
            </a:r>
            <a:r>
              <a:rPr lang="en-US" sz="2400" smtClean="0">
                <a:latin typeface="Calibri" pitchFamily="34" charset="0"/>
              </a:rPr>
              <a:t>(0.12&lt;R&lt;0.75) with </a:t>
            </a:r>
            <a:r>
              <a:rPr lang="en-US" sz="2400">
                <a:latin typeface="Calibri" pitchFamily="34" charset="0"/>
              </a:rPr>
              <a:t>both ecosystem carbon uptake and respiration.</a:t>
            </a:r>
          </a:p>
        </p:txBody>
      </p:sp>
      <p:grpSp>
        <p:nvGrpSpPr>
          <p:cNvPr id="13349" name="Group 129"/>
          <p:cNvGrpSpPr>
            <a:grpSpLocks/>
          </p:cNvGrpSpPr>
          <p:nvPr/>
        </p:nvGrpSpPr>
        <p:grpSpPr bwMode="auto">
          <a:xfrm>
            <a:off x="33243838" y="17499013"/>
            <a:ext cx="9875837" cy="784225"/>
            <a:chOff x="33243520" y="17499009"/>
            <a:chExt cx="9876155" cy="784830"/>
          </a:xfrm>
        </p:grpSpPr>
        <p:grpSp>
          <p:nvGrpSpPr>
            <p:cNvPr id="13360" name="Group 201"/>
            <p:cNvGrpSpPr>
              <a:grpSpLocks/>
            </p:cNvGrpSpPr>
            <p:nvPr/>
          </p:nvGrpSpPr>
          <p:grpSpPr bwMode="auto">
            <a:xfrm>
              <a:off x="33243520" y="17499009"/>
              <a:ext cx="9876155" cy="784830"/>
              <a:chOff x="32365315" y="16847823"/>
              <a:chExt cx="9876155" cy="783652"/>
            </a:xfrm>
          </p:grpSpPr>
          <p:sp>
            <p:nvSpPr>
              <p:cNvPr id="13362" name="Rectangle 197"/>
              <p:cNvSpPr>
                <a:spLocks noChangeArrowheads="1"/>
              </p:cNvSpPr>
              <p:nvPr/>
            </p:nvSpPr>
            <p:spPr bwMode="auto">
              <a:xfrm>
                <a:off x="32880300" y="16847823"/>
                <a:ext cx="9361170" cy="783652"/>
              </a:xfrm>
              <a:prstGeom prst="rect">
                <a:avLst/>
              </a:prstGeom>
              <a:noFill/>
              <a:ln w="9525">
                <a:noFill/>
                <a:miter lim="800000"/>
                <a:headEnd/>
                <a:tailEnd/>
              </a:ln>
            </p:spPr>
            <p:txBody>
              <a:bodyPr>
                <a:spAutoFit/>
              </a:bodyPr>
              <a:lstStyle/>
              <a:p>
                <a:pPr>
                  <a:spcBef>
                    <a:spcPct val="50000"/>
                  </a:spcBef>
                </a:pPr>
                <a:r>
                  <a:rPr lang="en-US" b="1"/>
                  <a:t>AMSRE VOD		NDVI              	Reco	      	GPP	</a:t>
                </a:r>
                <a:r>
                  <a:rPr lang="en-US" b="1">
                    <a:solidFill>
                      <a:srgbClr val="000000"/>
                    </a:solidFill>
                    <a:latin typeface="Calibri" pitchFamily="34" charset="0"/>
                  </a:rPr>
                  <a:t>* p&lt;.01 ; **p&lt;.05 </a:t>
                </a:r>
              </a:p>
              <a:p>
                <a:pPr>
                  <a:spcBef>
                    <a:spcPct val="50000"/>
                  </a:spcBef>
                </a:pPr>
                <a:endParaRPr lang="en-US" b="1"/>
              </a:p>
            </p:txBody>
          </p:sp>
          <p:cxnSp>
            <p:nvCxnSpPr>
              <p:cNvPr id="199" name="Straight Connector 198"/>
              <p:cNvCxnSpPr/>
              <p:nvPr/>
            </p:nvCxnSpPr>
            <p:spPr bwMode="auto">
              <a:xfrm>
                <a:off x="32365315" y="17025493"/>
                <a:ext cx="533417" cy="1586"/>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auto">
              <a:xfrm>
                <a:off x="36927937" y="17003284"/>
                <a:ext cx="533417" cy="158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bwMode="auto">
              <a:xfrm>
                <a:off x="38740920" y="17008043"/>
                <a:ext cx="533417" cy="1587"/>
              </a:xfrm>
              <a:prstGeom prst="line">
                <a:avLst/>
              </a:prstGeom>
              <a:ln w="28575">
                <a:solidFill>
                  <a:schemeClr val="tx2">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28" name="Straight Connector 127"/>
            <p:cNvCxnSpPr/>
            <p:nvPr/>
          </p:nvCxnSpPr>
          <p:spPr bwMode="auto">
            <a:xfrm>
              <a:off x="35921718" y="17669002"/>
              <a:ext cx="533417" cy="158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50" name="Rectangle 130"/>
          <p:cNvSpPr>
            <a:spLocks noChangeArrowheads="1"/>
          </p:cNvSpPr>
          <p:nvPr/>
        </p:nvSpPr>
        <p:spPr bwMode="auto">
          <a:xfrm>
            <a:off x="190500" y="19723100"/>
            <a:ext cx="4686300" cy="2282825"/>
          </a:xfrm>
          <a:prstGeom prst="rect">
            <a:avLst/>
          </a:prstGeom>
          <a:noFill/>
          <a:ln w="9525">
            <a:noFill/>
            <a:miter lim="800000"/>
            <a:headEnd/>
            <a:tailEnd/>
          </a:ln>
        </p:spPr>
        <p:txBody>
          <a:bodyPr>
            <a:spAutoFit/>
          </a:bodyPr>
          <a:lstStyle/>
          <a:p>
            <a:r>
              <a:rPr lang="en-US" sz="2400">
                <a:latin typeface="Calibri" pitchFamily="34" charset="0"/>
              </a:rPr>
              <a:t>TIMESAT software was used to calculate VOD SOS by ecoregion (top).  The MODIS-for-NACP NDVI Greenup Date mean was also calculated for each ecoregion (right).</a:t>
            </a:r>
          </a:p>
        </p:txBody>
      </p:sp>
      <p:sp>
        <p:nvSpPr>
          <p:cNvPr id="132" name="Line 41"/>
          <p:cNvSpPr>
            <a:spLocks noChangeShapeType="1"/>
          </p:cNvSpPr>
          <p:nvPr/>
        </p:nvSpPr>
        <p:spPr bwMode="auto">
          <a:xfrm flipH="1" flipV="1">
            <a:off x="11801475" y="10277475"/>
            <a:ext cx="9525" cy="2068195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pic>
        <p:nvPicPr>
          <p:cNvPr id="13352" name="Picture 277"/>
          <p:cNvPicPr>
            <a:picLocks noChangeAspect="1" noChangeArrowheads="1"/>
          </p:cNvPicPr>
          <p:nvPr/>
        </p:nvPicPr>
        <p:blipFill>
          <a:blip r:embed="rId17" cstate="print"/>
          <a:srcRect/>
          <a:stretch>
            <a:fillRect/>
          </a:stretch>
        </p:blipFill>
        <p:spPr bwMode="auto">
          <a:xfrm>
            <a:off x="10720388" y="2860675"/>
            <a:ext cx="1152525" cy="533400"/>
          </a:xfrm>
          <a:prstGeom prst="rect">
            <a:avLst/>
          </a:prstGeom>
          <a:noFill/>
          <a:ln w="9525">
            <a:noFill/>
            <a:miter lim="800000"/>
            <a:headEnd/>
            <a:tailEnd/>
          </a:ln>
        </p:spPr>
      </p:pic>
      <p:grpSp>
        <p:nvGrpSpPr>
          <p:cNvPr id="13353" name="Group 57"/>
          <p:cNvGrpSpPr>
            <a:grpSpLocks/>
          </p:cNvGrpSpPr>
          <p:nvPr/>
        </p:nvGrpSpPr>
        <p:grpSpPr bwMode="auto">
          <a:xfrm>
            <a:off x="20316825" y="19311938"/>
            <a:ext cx="3400425" cy="1262062"/>
            <a:chOff x="20316826" y="19312235"/>
            <a:chExt cx="3400424" cy="1261884"/>
          </a:xfrm>
        </p:grpSpPr>
        <p:sp>
          <p:nvSpPr>
            <p:cNvPr id="53" name="Rectangle 52"/>
            <p:cNvSpPr/>
            <p:nvPr/>
          </p:nvSpPr>
          <p:spPr>
            <a:xfrm>
              <a:off x="21145501" y="19312235"/>
              <a:ext cx="2571749" cy="1261884"/>
            </a:xfrm>
            <a:prstGeom prst="rect">
              <a:avLst/>
            </a:prstGeom>
          </p:spPr>
          <p:txBody>
            <a:bodyPr>
              <a:spAutoFit/>
            </a:bodyPr>
            <a:lstStyle/>
            <a:p>
              <a:pPr>
                <a:spcAft>
                  <a:spcPts val="600"/>
                </a:spcAft>
                <a:defRPr/>
              </a:pPr>
              <a:r>
                <a:rPr lang="en-US" sz="2200" b="1" dirty="0">
                  <a:latin typeface="+mn-lt"/>
                  <a:cs typeface="+mn-cs"/>
                </a:rPr>
                <a:t>VOD SOS earlier</a:t>
              </a:r>
            </a:p>
            <a:p>
              <a:pPr>
                <a:spcAft>
                  <a:spcPts val="600"/>
                </a:spcAft>
                <a:defRPr/>
              </a:pPr>
              <a:r>
                <a:rPr lang="en-US" sz="2200" b="1" dirty="0">
                  <a:latin typeface="+mn-lt"/>
                  <a:cs typeface="+mn-cs"/>
                </a:rPr>
                <a:t>VOD SOS later</a:t>
              </a:r>
            </a:p>
            <a:p>
              <a:pPr>
                <a:spcAft>
                  <a:spcPts val="600"/>
                </a:spcAft>
                <a:defRPr/>
              </a:pPr>
              <a:r>
                <a:rPr lang="en-US" sz="2200" b="1" dirty="0">
                  <a:latin typeface="+mn-lt"/>
                  <a:cs typeface="+mn-cs"/>
                </a:rPr>
                <a:t>No bias present.</a:t>
              </a:r>
            </a:p>
          </p:txBody>
        </p:sp>
        <p:sp>
          <p:nvSpPr>
            <p:cNvPr id="13357" name="Rectangle 53"/>
            <p:cNvSpPr>
              <a:spLocks noChangeArrowheads="1"/>
            </p:cNvSpPr>
            <p:nvPr/>
          </p:nvSpPr>
          <p:spPr bwMode="auto">
            <a:xfrm>
              <a:off x="20316826" y="19431000"/>
              <a:ext cx="731520" cy="182880"/>
            </a:xfrm>
            <a:prstGeom prst="rect">
              <a:avLst/>
            </a:prstGeom>
            <a:solidFill>
              <a:schemeClr val="tx1"/>
            </a:solidFill>
            <a:ln w="9525" algn="ctr">
              <a:noFill/>
              <a:round/>
              <a:headEnd/>
              <a:tailEnd/>
            </a:ln>
          </p:spPr>
          <p:txBody>
            <a:bodyPr>
              <a:spAutoFit/>
            </a:bodyPr>
            <a:lstStyle/>
            <a:p>
              <a:pPr defTabSz="4283075">
                <a:spcBef>
                  <a:spcPct val="50000"/>
                </a:spcBef>
              </a:pPr>
              <a:endParaRPr lang="en-US"/>
            </a:p>
          </p:txBody>
        </p:sp>
        <p:sp>
          <p:nvSpPr>
            <p:cNvPr id="55" name="Rectangle 54"/>
            <p:cNvSpPr/>
            <p:nvPr/>
          </p:nvSpPr>
          <p:spPr bwMode="auto">
            <a:xfrm>
              <a:off x="20326351" y="19840797"/>
              <a:ext cx="731838" cy="182537"/>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defTabSz="4283075">
                <a:spcBef>
                  <a:spcPct val="50000"/>
                </a:spcBef>
                <a:defRPr/>
              </a:pPr>
              <a:endParaRPr lang="en-US" dirty="0">
                <a:latin typeface="Arial" pitchFamily="34" charset="0"/>
                <a:cs typeface="+mn-cs"/>
              </a:endParaRPr>
            </a:p>
          </p:txBody>
        </p:sp>
        <p:sp>
          <p:nvSpPr>
            <p:cNvPr id="56" name="Rectangle 55"/>
            <p:cNvSpPr/>
            <p:nvPr/>
          </p:nvSpPr>
          <p:spPr bwMode="auto">
            <a:xfrm>
              <a:off x="20342226" y="20250315"/>
              <a:ext cx="731838" cy="182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spAutoFit/>
            </a:bodyPr>
            <a:lstStyle/>
            <a:p>
              <a:pPr defTabSz="4283075">
                <a:spcBef>
                  <a:spcPct val="50000"/>
                </a:spcBef>
                <a:defRPr/>
              </a:pPr>
              <a:endParaRPr lang="en-US" dirty="0">
                <a:latin typeface="Arial" pitchFamily="34" charset="0"/>
                <a:cs typeface="+mn-cs"/>
              </a:endParaRPr>
            </a:p>
          </p:txBody>
        </p:sp>
      </p:grpSp>
      <p:sp>
        <p:nvSpPr>
          <p:cNvPr id="13354" name="Rectangle 56"/>
          <p:cNvSpPr>
            <a:spLocks noChangeArrowheads="1"/>
          </p:cNvSpPr>
          <p:nvPr/>
        </p:nvSpPr>
        <p:spPr bwMode="auto">
          <a:xfrm>
            <a:off x="171450" y="22361525"/>
            <a:ext cx="6010275" cy="1938992"/>
          </a:xfrm>
          <a:prstGeom prst="rect">
            <a:avLst/>
          </a:prstGeom>
          <a:noFill/>
          <a:ln w="9525">
            <a:noFill/>
            <a:miter lim="800000"/>
            <a:headEnd/>
            <a:tailEnd/>
          </a:ln>
        </p:spPr>
        <p:txBody>
          <a:bodyPr>
            <a:spAutoFit/>
          </a:bodyPr>
          <a:lstStyle/>
          <a:p>
            <a:r>
              <a:rPr lang="en-US" sz="2400">
                <a:latin typeface="Calibri" pitchFamily="34" charset="0"/>
              </a:rPr>
              <a:t>The VOD displays a SOS bias (temporal shift) relative to the NDVI </a:t>
            </a:r>
            <a:r>
              <a:rPr lang="en-US" sz="2400" smtClean="0">
                <a:latin typeface="Calibri" pitchFamily="34" charset="0"/>
              </a:rPr>
              <a:t>Greenup Date.  The </a:t>
            </a:r>
            <a:r>
              <a:rPr lang="en-US" sz="2400">
                <a:latin typeface="Calibri" pitchFamily="34" charset="0"/>
              </a:rPr>
              <a:t>regional bias pattern coincides with major climate constraints to vegetation NPP (See center panel).</a:t>
            </a:r>
          </a:p>
        </p:txBody>
      </p:sp>
      <p:sp>
        <p:nvSpPr>
          <p:cNvPr id="13355" name="Text Box 103"/>
          <p:cNvSpPr txBox="1">
            <a:spLocks noChangeArrowheads="1"/>
          </p:cNvSpPr>
          <p:nvPr/>
        </p:nvSpPr>
        <p:spPr bwMode="auto">
          <a:xfrm>
            <a:off x="12217400" y="10221913"/>
            <a:ext cx="19761200" cy="647700"/>
          </a:xfrm>
          <a:prstGeom prst="rect">
            <a:avLst/>
          </a:prstGeom>
          <a:noFill/>
          <a:ln w="9525">
            <a:noFill/>
            <a:miter lim="800000"/>
            <a:headEnd/>
            <a:tailEnd/>
          </a:ln>
        </p:spPr>
        <p:txBody>
          <a:bodyPr lIns="91424" tIns="45713" rIns="91424" bIns="45713">
            <a:spAutoFit/>
          </a:bodyPr>
          <a:lstStyle/>
          <a:p>
            <a:pPr defTabSz="4283075">
              <a:spcBef>
                <a:spcPct val="50000"/>
              </a:spcBef>
            </a:pPr>
            <a:r>
              <a:rPr lang="en-US" sz="3600" b="1">
                <a:solidFill>
                  <a:srgbClr val="003300"/>
                </a:solidFill>
              </a:rPr>
              <a:t>VOD Start of Season Bias &amp; Climate Constraints on Net Primary Productivity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283075"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283075"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8550</TotalTime>
  <Words>1143</Words>
  <Application>Microsoft Office PowerPoint</Application>
  <PresentationFormat>Custom</PresentationFormat>
  <Paragraphs>33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matt.jones</dc:creator>
  <cp:lastModifiedBy>matt.jones</cp:lastModifiedBy>
  <cp:revision>536</cp:revision>
  <dcterms:created xsi:type="dcterms:W3CDTF">2005-11-30T00:17:21Z</dcterms:created>
  <dcterms:modified xsi:type="dcterms:W3CDTF">2011-09-26T16:16:06Z</dcterms:modified>
</cp:coreProperties>
</file>