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320A2F-BC90-7046-9141-FD0C7E582469}" type="datetimeFigureOut">
              <a:rPr lang="en-US" smtClean="0"/>
              <a:pPr/>
              <a:t>10/11/11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9368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0A2F-BC90-7046-9141-FD0C7E582469}" type="datetimeFigureOut">
              <a:rPr lang="en-US" smtClean="0"/>
              <a:pPr/>
              <a:t>10/11/11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9841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0A2F-BC90-7046-9141-FD0C7E582469}" type="datetimeFigureOut">
              <a:rPr lang="en-US" smtClean="0"/>
              <a:pPr/>
              <a:t>10/11/11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198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0A2F-BC90-7046-9141-FD0C7E582469}" type="datetimeFigureOut">
              <a:rPr lang="en-US" smtClean="0"/>
              <a:pPr/>
              <a:t>10/11/11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0068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20A2F-BC90-7046-9141-FD0C7E582469}" type="datetimeFigureOut">
              <a:rPr lang="en-US" smtClean="0"/>
              <a:pPr/>
              <a:t>10/11/11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2391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20A2F-BC90-7046-9141-FD0C7E582469}" type="datetimeFigureOut">
              <a:rPr lang="en-US" smtClean="0"/>
              <a:pPr/>
              <a:t>10/11/11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4732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20A2F-BC90-7046-9141-FD0C7E582469}" type="datetimeFigureOut">
              <a:rPr lang="en-US" smtClean="0"/>
              <a:pPr/>
              <a:t>10/11/11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1361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20A2F-BC90-7046-9141-FD0C7E582469}" type="datetimeFigureOut">
              <a:rPr lang="en-US" smtClean="0"/>
              <a:pPr/>
              <a:t>10/11/11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17272861"/>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20A2F-BC90-7046-9141-FD0C7E582469}" type="datetimeFigureOut">
              <a:rPr lang="en-US" smtClean="0"/>
              <a:pPr/>
              <a:t>10/11/11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803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20A2F-BC90-7046-9141-FD0C7E582469}" type="datetimeFigureOut">
              <a:rPr lang="en-US" smtClean="0"/>
              <a:pPr/>
              <a:t>10/11/11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856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20A2F-BC90-7046-9141-FD0C7E582469}" type="datetimeFigureOut">
              <a:rPr lang="en-US" smtClean="0"/>
              <a:pPr/>
              <a:t>10/11/11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191755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20A2F-BC90-7046-9141-FD0C7E582469}" type="datetimeFigureOut">
              <a:rPr lang="en-US" smtClean="0"/>
              <a:pPr/>
              <a:t>10/11/11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62B84-7422-C544-B6EF-D79C0A207293}"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76231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49678"/>
            <a:ext cx="8229600" cy="5876485"/>
          </a:xfrm>
        </p:spPr>
        <p:txBody>
          <a:bodyPr>
            <a:normAutofit fontScale="62500" lnSpcReduction="20000"/>
          </a:bodyPr>
          <a:lstStyle/>
          <a:p>
            <a:pPr lvl="0">
              <a:buNone/>
            </a:pPr>
            <a:r>
              <a:rPr lang="en-US" b="1" dirty="0" smtClean="0"/>
              <a:t>Lola </a:t>
            </a:r>
            <a:r>
              <a:rPr lang="en-US" b="1" dirty="0" err="1" smtClean="0"/>
              <a:t>Fatoyinbo</a:t>
            </a:r>
            <a:r>
              <a:rPr lang="en-US" b="1" dirty="0" smtClean="0"/>
              <a:t> </a:t>
            </a:r>
            <a:r>
              <a:rPr lang="en-US" b="1" dirty="0" err="1" smtClean="0"/>
              <a:t>Agueh</a:t>
            </a:r>
            <a:r>
              <a:rPr lang="en-US" b="1" dirty="0" smtClean="0"/>
              <a:t> – NASA GSFC</a:t>
            </a:r>
            <a:endParaRPr lang="en-US" dirty="0" smtClean="0"/>
          </a:p>
          <a:p>
            <a:pPr lvl="0"/>
            <a:endParaRPr lang="en-US" sz="2880" dirty="0" smtClean="0"/>
          </a:p>
          <a:p>
            <a:pPr lvl="0"/>
            <a:r>
              <a:rPr lang="en-US" sz="2880" dirty="0" smtClean="0"/>
              <a:t>Collaboration</a:t>
            </a:r>
          </a:p>
          <a:p>
            <a:pPr lvl="1"/>
            <a:r>
              <a:rPr lang="en-US" sz="2880" dirty="0" smtClean="0"/>
              <a:t>Interest in Large field campaigns/ ecosystem-scale experiments to validate models.</a:t>
            </a:r>
          </a:p>
          <a:p>
            <a:pPr lvl="1"/>
            <a:r>
              <a:rPr lang="en-US" sz="2880" dirty="0" smtClean="0"/>
              <a:t>International collaboration on sensors and field campaigns </a:t>
            </a:r>
            <a:endParaRPr lang="en-US" sz="2880" dirty="0"/>
          </a:p>
          <a:p>
            <a:pPr lvl="1"/>
            <a:r>
              <a:rPr lang="en-US" sz="2880" dirty="0"/>
              <a:t>Interest in cross disciplinary collaboration, not just across the physical </a:t>
            </a:r>
            <a:r>
              <a:rPr lang="en-US" sz="2880" dirty="0" smtClean="0"/>
              <a:t>&amp; applied sciences </a:t>
            </a:r>
            <a:r>
              <a:rPr lang="en-US" sz="2880" dirty="0"/>
              <a:t>but </a:t>
            </a:r>
            <a:r>
              <a:rPr lang="en-US" sz="2880" dirty="0" smtClean="0"/>
              <a:t>also </a:t>
            </a:r>
            <a:r>
              <a:rPr lang="en-US" sz="2880" dirty="0"/>
              <a:t>with the social sciences </a:t>
            </a:r>
          </a:p>
          <a:p>
            <a:r>
              <a:rPr lang="en-US" sz="2880" dirty="0" smtClean="0"/>
              <a:t>Communication: </a:t>
            </a:r>
          </a:p>
          <a:p>
            <a:pPr lvl="1"/>
            <a:r>
              <a:rPr lang="en-US" sz="2880" dirty="0"/>
              <a:t>W</a:t>
            </a:r>
            <a:r>
              <a:rPr lang="en-US" sz="2880" dirty="0" smtClean="0"/>
              <a:t>e need to communicate with each other more across science disciplines and ‘break out of our comfort zone’ to get results:  </a:t>
            </a:r>
            <a:r>
              <a:rPr lang="en-US" sz="2880" dirty="0" err="1" smtClean="0"/>
              <a:t>eg</a:t>
            </a:r>
            <a:r>
              <a:rPr lang="en-US" sz="2880" dirty="0" smtClean="0"/>
              <a:t>. Reconciling the top down with bottom up approaches to CO</a:t>
            </a:r>
            <a:r>
              <a:rPr lang="en-US" sz="2880" baseline="-25000" dirty="0" smtClean="0"/>
              <a:t>2</a:t>
            </a:r>
            <a:r>
              <a:rPr lang="en-US" sz="2880" dirty="0" smtClean="0"/>
              <a:t> flux estimations, including better AGB estimates into coupled models. </a:t>
            </a:r>
          </a:p>
          <a:p>
            <a:pPr lvl="1"/>
            <a:r>
              <a:rPr lang="en-US" sz="2880" dirty="0" smtClean="0"/>
              <a:t>We need to do a better job at communicating with the public and decision makers about what it is that NASA does in Earth sciences. </a:t>
            </a:r>
          </a:p>
          <a:p>
            <a:pPr lvl="1"/>
            <a:r>
              <a:rPr lang="en-US" sz="2880" dirty="0" smtClean="0"/>
              <a:t>We need to take into account what the decision making community needs when we do our science and </a:t>
            </a:r>
            <a:r>
              <a:rPr lang="en-US" sz="2880" dirty="0"/>
              <a:t>try harder to make useful </a:t>
            </a:r>
            <a:r>
              <a:rPr lang="en-US" sz="2880" dirty="0" smtClean="0"/>
              <a:t>the results we </a:t>
            </a:r>
            <a:r>
              <a:rPr lang="en-US" sz="2880" dirty="0"/>
              <a:t>already have</a:t>
            </a:r>
            <a:r>
              <a:rPr lang="en-US" sz="2880" dirty="0" smtClean="0">
                <a:effectLst/>
              </a:rPr>
              <a:t> </a:t>
            </a:r>
          </a:p>
          <a:p>
            <a:pPr lvl="1"/>
            <a:r>
              <a:rPr lang="en-US" sz="2880" dirty="0" smtClean="0"/>
              <a:t>But not forget to quantify and explain the uncertainties </a:t>
            </a:r>
          </a:p>
          <a:p>
            <a:r>
              <a:rPr lang="en-US" sz="2880" dirty="0" smtClean="0"/>
              <a:t>Continuity </a:t>
            </a:r>
          </a:p>
          <a:p>
            <a:pPr lvl="1"/>
            <a:r>
              <a:rPr lang="en-US" sz="2880" dirty="0" smtClean="0"/>
              <a:t>Importance of continuity of the data record but also a lot of excitement about new sensors (and disappointment about losing others)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9135837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07"/>
            <a:ext cx="8229600" cy="702243"/>
          </a:xfrm>
        </p:spPr>
        <p:txBody>
          <a:bodyPr>
            <a:normAutofit fontScale="90000"/>
          </a:bodyPr>
          <a:lstStyle/>
          <a:p>
            <a:r>
              <a:rPr lang="en-US" dirty="0" smtClean="0"/>
              <a:t/>
            </a:r>
            <a:br>
              <a:rPr lang="en-US" dirty="0" smtClean="0"/>
            </a:br>
            <a:r>
              <a:rPr lang="en-US" sz="2000" dirty="0" smtClean="0"/>
              <a:t>Ken Davis – PSU</a:t>
            </a:r>
            <a:r>
              <a:rPr lang="en-US" dirty="0" smtClean="0"/>
              <a:t/>
            </a:r>
            <a:br>
              <a:rPr lang="en-US" dirty="0" smtClean="0"/>
            </a:br>
            <a:r>
              <a:rPr lang="en-US" dirty="0" smtClean="0"/>
              <a:t>thoughts</a:t>
            </a:r>
            <a:endParaRPr lang="en-US" dirty="0"/>
          </a:p>
        </p:txBody>
      </p:sp>
      <p:sp>
        <p:nvSpPr>
          <p:cNvPr id="3" name="Content Placeholder 2"/>
          <p:cNvSpPr>
            <a:spLocks noGrp="1"/>
          </p:cNvSpPr>
          <p:nvPr>
            <p:ph idx="1"/>
          </p:nvPr>
        </p:nvSpPr>
        <p:spPr>
          <a:xfrm>
            <a:off x="48848" y="1856300"/>
            <a:ext cx="8988292" cy="5001699"/>
          </a:xfrm>
        </p:spPr>
        <p:txBody>
          <a:bodyPr>
            <a:normAutofit/>
          </a:bodyPr>
          <a:lstStyle/>
          <a:p>
            <a:r>
              <a:rPr lang="en-US" sz="1400" dirty="0" smtClean="0"/>
              <a:t>Good progress on </a:t>
            </a:r>
            <a:r>
              <a:rPr lang="en-US" sz="1400" i="1" dirty="0" smtClean="0"/>
              <a:t>or attention to </a:t>
            </a:r>
            <a:r>
              <a:rPr lang="en-US" sz="1400" dirty="0" smtClean="0"/>
              <a:t>many tough issues – data continuity, data management, earth system model assessment, impacts of climate change, uncertainty estimates, human element in CCE, disturbance modeling…congratulations and keep up the good work.</a:t>
            </a:r>
          </a:p>
          <a:p>
            <a:r>
              <a:rPr lang="en-US" sz="1400" dirty="0" smtClean="0"/>
              <a:t>Practical needs:</a:t>
            </a:r>
          </a:p>
          <a:p>
            <a:pPr lvl="1"/>
            <a:r>
              <a:rPr lang="en-US" sz="1400" dirty="0"/>
              <a:t>We lack comprehensive plans for ecosystems and land cover </a:t>
            </a:r>
            <a:r>
              <a:rPr lang="en-US" sz="1400" dirty="0" smtClean="0"/>
              <a:t>science. (!)</a:t>
            </a:r>
          </a:p>
          <a:p>
            <a:pPr lvl="1"/>
            <a:r>
              <a:rPr lang="en-US" sz="1400" dirty="0" smtClean="0"/>
              <a:t>The loss </a:t>
            </a:r>
            <a:r>
              <a:rPr lang="en-US" sz="1400" dirty="0"/>
              <a:t>of </a:t>
            </a:r>
            <a:r>
              <a:rPr lang="en-US" sz="1400" dirty="0" smtClean="0"/>
              <a:t>space-borne </a:t>
            </a:r>
            <a:r>
              <a:rPr lang="en-US" sz="1400" dirty="0" err="1"/>
              <a:t>lidar</a:t>
            </a:r>
            <a:r>
              <a:rPr lang="en-US" sz="1400" dirty="0"/>
              <a:t> </a:t>
            </a:r>
            <a:r>
              <a:rPr lang="en-US" sz="1400" dirty="0" smtClean="0"/>
              <a:t>(</a:t>
            </a:r>
            <a:r>
              <a:rPr lang="en-US" sz="1400" dirty="0" err="1" smtClean="0"/>
              <a:t>DesDynI</a:t>
            </a:r>
            <a:r>
              <a:rPr lang="en-US" sz="1400" dirty="0" smtClean="0"/>
              <a:t>) is </a:t>
            </a:r>
            <a:r>
              <a:rPr lang="en-US" sz="1400" dirty="0"/>
              <a:t>serious trouble - biomass remote </a:t>
            </a:r>
            <a:r>
              <a:rPr lang="en-US" sz="1400" dirty="0" smtClean="0"/>
              <a:t>sensing is primary </a:t>
            </a:r>
            <a:r>
              <a:rPr lang="en-US" sz="1400" dirty="0"/>
              <a:t>limit</a:t>
            </a:r>
            <a:r>
              <a:rPr lang="en-US" sz="1400" dirty="0" smtClean="0"/>
              <a:t> to our progress at </a:t>
            </a:r>
            <a:r>
              <a:rPr lang="en-US" sz="1400" dirty="0"/>
              <a:t>present.</a:t>
            </a:r>
            <a:r>
              <a:rPr lang="en-US" sz="1400" dirty="0" smtClean="0"/>
              <a:t> </a:t>
            </a:r>
          </a:p>
          <a:p>
            <a:pPr lvl="1"/>
            <a:r>
              <a:rPr lang="en-US" sz="1400" dirty="0" smtClean="0"/>
              <a:t>(We should compare biomass maps - do they agree?  When/where?  what is needed to reach convergence?)</a:t>
            </a:r>
          </a:p>
          <a:p>
            <a:pPr lvl="1"/>
            <a:r>
              <a:rPr lang="en-US" sz="1400" dirty="0" smtClean="0"/>
              <a:t>(We need to continue to progress towards closure of carbon budget studies. Progress has been made, but continued attention is needed.)</a:t>
            </a:r>
          </a:p>
          <a:p>
            <a:pPr lvl="1"/>
            <a:r>
              <a:rPr lang="en-US" sz="1400" dirty="0" smtClean="0"/>
              <a:t>We have been challenged to develop models that include </a:t>
            </a:r>
            <a:r>
              <a:rPr lang="en-US" sz="1400" dirty="0"/>
              <a:t>human actions (e.g. the impacts of socioeconomic shocks on human land management</a:t>
            </a:r>
            <a:r>
              <a:rPr lang="en-US" sz="1400" dirty="0" smtClean="0"/>
              <a:t>, human contributions to disturbance), and data </a:t>
            </a:r>
            <a:r>
              <a:rPr lang="en-US" sz="1400" dirty="0"/>
              <a:t>to support these modeling </a:t>
            </a:r>
            <a:r>
              <a:rPr lang="en-US" sz="1400" dirty="0" smtClean="0"/>
              <a:t>efforts.  Do we have the right data?  Scientists?</a:t>
            </a:r>
          </a:p>
          <a:p>
            <a:r>
              <a:rPr lang="en-US" sz="1400" dirty="0" smtClean="0"/>
              <a:t>Philosophical questions:</a:t>
            </a:r>
          </a:p>
          <a:p>
            <a:pPr lvl="1"/>
            <a:r>
              <a:rPr lang="en-US" sz="1400" dirty="0" smtClean="0"/>
              <a:t>Will models of human behavior ever be “useful?”  Or is this just too hard?  Someday will the room include many social scientists? We have already integrated biological and physical sciences.</a:t>
            </a:r>
          </a:p>
          <a:p>
            <a:pPr lvl="1"/>
            <a:r>
              <a:rPr lang="en-US" sz="1400" dirty="0" smtClean="0"/>
              <a:t>Priorities and economics are driven by goals that are chosen based on values..  We need to consider values and ethics to properly prioritize our scientific agenda.  Further, economics is driven by human values.  We need ethicists to do integrated assessment properly.</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Andy Hansen –Montana State University</a:t>
            </a:r>
            <a:br>
              <a:rPr lang="en-US" sz="1800" dirty="0" smtClean="0"/>
            </a:br>
            <a:r>
              <a:rPr lang="en-US" sz="1800" dirty="0" smtClean="0"/>
              <a:t>Challenges /Opportunities</a:t>
            </a:r>
            <a:endParaRPr lang="en-US" sz="1800" dirty="0"/>
          </a:p>
        </p:txBody>
      </p:sp>
      <p:sp>
        <p:nvSpPr>
          <p:cNvPr id="3" name="Content Placeholder 2"/>
          <p:cNvSpPr>
            <a:spLocks noGrp="1"/>
          </p:cNvSpPr>
          <p:nvPr>
            <p:ph idx="1"/>
          </p:nvPr>
        </p:nvSpPr>
        <p:spPr>
          <a:xfrm>
            <a:off x="457200" y="1417638"/>
            <a:ext cx="8229600" cy="5440362"/>
          </a:xfrm>
        </p:spPr>
        <p:txBody>
          <a:bodyPr>
            <a:normAutofit fontScale="85000" lnSpcReduction="20000"/>
          </a:bodyPr>
          <a:lstStyle/>
          <a:p>
            <a:pPr marL="285750" indent="-285750">
              <a:buClr>
                <a:schemeClr val="accent3">
                  <a:lumMod val="75000"/>
                </a:schemeClr>
              </a:buClr>
            </a:pPr>
            <a:r>
              <a:rPr lang="en-US" sz="2286" b="1" dirty="0" smtClean="0"/>
              <a:t>Better assessment, reporting, and reduction of uncertainty</a:t>
            </a:r>
          </a:p>
          <a:p>
            <a:pPr lvl="1">
              <a:buClr>
                <a:schemeClr val="accent3">
                  <a:lumMod val="75000"/>
                </a:schemeClr>
              </a:buClr>
              <a:buFontTx/>
              <a:buChar char="-"/>
            </a:pPr>
            <a:r>
              <a:rPr lang="en-US" sz="2286" b="1" dirty="0" smtClean="0"/>
              <a:t>“It looks pretty good” is not good enough?</a:t>
            </a:r>
          </a:p>
          <a:p>
            <a:pPr lvl="1">
              <a:buClr>
                <a:schemeClr val="accent3">
                  <a:lumMod val="75000"/>
                </a:schemeClr>
              </a:buClr>
              <a:buFontTx/>
              <a:buChar char="-"/>
            </a:pPr>
            <a:r>
              <a:rPr lang="en-US" sz="2286" b="1" dirty="0" smtClean="0"/>
              <a:t>Guidelines  on standards from NASA community?</a:t>
            </a:r>
          </a:p>
          <a:p>
            <a:pPr lvl="1">
              <a:buClr>
                <a:schemeClr val="accent3">
                  <a:lumMod val="75000"/>
                </a:schemeClr>
              </a:buClr>
              <a:buFontTx/>
              <a:buChar char="-"/>
            </a:pPr>
            <a:r>
              <a:rPr lang="en-US" sz="2286" b="1" dirty="0" smtClean="0"/>
              <a:t>Do assessment in random samples stratified by hypothesized drivers to determine the biophysical settings where uncertainty is especially high?</a:t>
            </a:r>
          </a:p>
          <a:p>
            <a:pPr marL="285750" indent="-285750">
              <a:buClr>
                <a:schemeClr val="accent3">
                  <a:lumMod val="50000"/>
                </a:schemeClr>
              </a:buClr>
            </a:pPr>
            <a:endParaRPr lang="en-US" sz="2286" b="1" dirty="0" smtClean="0"/>
          </a:p>
          <a:p>
            <a:pPr marL="285750" indent="-285750">
              <a:buClr>
                <a:schemeClr val="accent3">
                  <a:lumMod val="75000"/>
                </a:schemeClr>
              </a:buClr>
            </a:pPr>
            <a:r>
              <a:rPr lang="en-US" sz="2286" b="1" dirty="0" smtClean="0"/>
              <a:t>Increased science and policy contribution through interdisciplinary and synthetic science and assessment of policy relevancy?</a:t>
            </a:r>
          </a:p>
          <a:p>
            <a:pPr lvl="1">
              <a:buClr>
                <a:srgbClr val="FFFF00"/>
              </a:buClr>
            </a:pPr>
            <a:r>
              <a:rPr lang="en-US" sz="2286" b="1" dirty="0" smtClean="0"/>
              <a:t>- Programmatic assessment of our progress relative to key NASA questions and policy interests? </a:t>
            </a:r>
          </a:p>
          <a:p>
            <a:pPr lvl="1">
              <a:buClr>
                <a:srgbClr val="FFFF00"/>
              </a:buClr>
            </a:pPr>
            <a:r>
              <a:rPr lang="en-US" sz="2286" b="1" dirty="0" smtClean="0"/>
              <a:t>- Synthesis workshops and other forums?</a:t>
            </a:r>
          </a:p>
          <a:p>
            <a:pPr lvl="1">
              <a:buClr>
                <a:srgbClr val="FFFF00"/>
              </a:buClr>
            </a:pPr>
            <a:r>
              <a:rPr lang="en-US" sz="2286" b="1" dirty="0" smtClean="0"/>
              <a:t>- Sabbatical program?</a:t>
            </a:r>
          </a:p>
          <a:p>
            <a:pPr lvl="1">
              <a:buClr>
                <a:srgbClr val="FFFF00"/>
              </a:buClr>
            </a:pPr>
            <a:r>
              <a:rPr lang="en-US" sz="2286" b="1" dirty="0" smtClean="0"/>
              <a:t>- Joint calls with NSF?</a:t>
            </a:r>
          </a:p>
          <a:p>
            <a:pPr lvl="1">
              <a:buClr>
                <a:schemeClr val="accent3">
                  <a:lumMod val="75000"/>
                </a:schemeClr>
              </a:buClr>
              <a:buFont typeface="Arial"/>
              <a:buChar char="•"/>
            </a:pPr>
            <a:endParaRPr lang="en-US" sz="2286" b="1" dirty="0" smtClean="0"/>
          </a:p>
          <a:p>
            <a:pPr marL="285750" indent="-285750">
              <a:buClr>
                <a:schemeClr val="accent3">
                  <a:lumMod val="75000"/>
                </a:schemeClr>
              </a:buClr>
            </a:pPr>
            <a:r>
              <a:rPr lang="en-US" sz="2286" b="1" dirty="0" smtClean="0"/>
              <a:t>Is NASA progress on and funding for land use and socioeconomics proportional to its importance?</a:t>
            </a:r>
          </a:p>
          <a:p>
            <a:pPr marL="285750" indent="-285750">
              <a:buClr>
                <a:schemeClr val="accent3">
                  <a:lumMod val="75000"/>
                </a:schemeClr>
              </a:buClr>
              <a:buNone/>
            </a:pPr>
            <a:endParaRPr lang="en-US" sz="2286" b="1" dirty="0" smtClean="0"/>
          </a:p>
          <a:p>
            <a:pPr algn="ctr">
              <a:buClr>
                <a:schemeClr val="accent3">
                  <a:lumMod val="75000"/>
                </a:schemeClr>
              </a:buClr>
            </a:pPr>
            <a:r>
              <a:rPr lang="en-US" sz="2286" b="1" dirty="0" smtClean="0">
                <a:solidFill>
                  <a:srgbClr val="FF0000"/>
                </a:solidFill>
              </a:rPr>
              <a:t>Address uncertainty and science synthesis simultaneously?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3" name="Rectangle 5"/>
          <p:cNvSpPr>
            <a:spLocks noGrp="1" noRot="1" noChangeArrowheads="1"/>
          </p:cNvSpPr>
          <p:nvPr>
            <p:ph type="body" idx="1"/>
          </p:nvPr>
        </p:nvSpPr>
        <p:spPr>
          <a:xfrm>
            <a:off x="457200" y="685800"/>
            <a:ext cx="8686800" cy="5257800"/>
          </a:xfrm>
        </p:spPr>
        <p:txBody>
          <a:bodyPr>
            <a:normAutofit/>
          </a:bodyPr>
          <a:lstStyle/>
          <a:p>
            <a:pPr>
              <a:spcBef>
                <a:spcPct val="35000"/>
              </a:spcBef>
            </a:pPr>
            <a:endParaRPr lang="en-US" sz="2000" dirty="0" smtClean="0"/>
          </a:p>
          <a:p>
            <a:pPr>
              <a:spcBef>
                <a:spcPct val="35000"/>
              </a:spcBef>
              <a:buNone/>
            </a:pPr>
            <a:r>
              <a:rPr lang="en-US" sz="2000" dirty="0" smtClean="0"/>
              <a:t>                               </a:t>
            </a:r>
            <a:r>
              <a:rPr lang="en-US" sz="2000" dirty="0" err="1" smtClean="0"/>
              <a:t>Paty</a:t>
            </a:r>
            <a:r>
              <a:rPr lang="en-US" sz="2000" dirty="0" smtClean="0"/>
              <a:t> </a:t>
            </a:r>
            <a:r>
              <a:rPr lang="en-US" sz="2000" dirty="0" err="1" smtClean="0"/>
              <a:t>Matrai</a:t>
            </a:r>
            <a:r>
              <a:rPr lang="en-US" sz="2000" dirty="0" smtClean="0"/>
              <a:t> – Bigelow Laboratory</a:t>
            </a:r>
          </a:p>
          <a:p>
            <a:pPr>
              <a:spcBef>
                <a:spcPct val="35000"/>
              </a:spcBef>
            </a:pPr>
            <a:endParaRPr lang="en-US" sz="2000" dirty="0" smtClean="0"/>
          </a:p>
          <a:p>
            <a:pPr>
              <a:spcBef>
                <a:spcPct val="35000"/>
              </a:spcBef>
            </a:pPr>
            <a:endParaRPr lang="en-US" sz="2000" dirty="0" smtClean="0"/>
          </a:p>
          <a:p>
            <a:pPr>
              <a:spcBef>
                <a:spcPct val="35000"/>
              </a:spcBef>
            </a:pPr>
            <a:endParaRPr lang="en-US" sz="2000" dirty="0" smtClean="0"/>
          </a:p>
          <a:p>
            <a:pPr>
              <a:spcBef>
                <a:spcPct val="35000"/>
              </a:spcBef>
            </a:pPr>
            <a:r>
              <a:rPr lang="en-US" sz="2000" dirty="0" smtClean="0"/>
              <a:t> </a:t>
            </a:r>
            <a:r>
              <a:rPr lang="en-US" sz="2000" dirty="0"/>
              <a:t>Generalized awareness of uncertainties (from scientist to informed user)</a:t>
            </a:r>
          </a:p>
          <a:p>
            <a:pPr>
              <a:spcBef>
                <a:spcPct val="35000"/>
              </a:spcBef>
            </a:pPr>
            <a:r>
              <a:rPr lang="en-US" sz="2000" dirty="0"/>
              <a:t> Other “salmon”-type organisms or proxies linking fresh and salt water ecosystems: “CC&amp;E charismatic </a:t>
            </a:r>
            <a:r>
              <a:rPr lang="en-US" sz="2000" dirty="0" err="1"/>
              <a:t>megafauna</a:t>
            </a:r>
            <a:r>
              <a:rPr lang="en-US" sz="2000" dirty="0"/>
              <a:t>” </a:t>
            </a:r>
          </a:p>
          <a:p>
            <a:pPr>
              <a:spcBef>
                <a:spcPct val="35000"/>
              </a:spcBef>
            </a:pPr>
            <a:r>
              <a:rPr lang="en-US" sz="2000" dirty="0"/>
              <a:t>Early career scientists, especially “sensor physicists,” for future missions</a:t>
            </a:r>
          </a:p>
          <a:p>
            <a:pPr>
              <a:spcBef>
                <a:spcPct val="35000"/>
              </a:spcBef>
            </a:pPr>
            <a:r>
              <a:rPr lang="en-US" sz="2000" dirty="0"/>
              <a:t>Continuity, climate quality and international exchange of satellite data records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TotalTime>
  <Words>655</Words>
  <Application>Microsoft Macintosh PowerPoint</Application>
  <PresentationFormat>On-screen Show (4:3)</PresentationFormat>
  <Paragraphs>48</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Slide 1</vt:lpstr>
      <vt:lpstr> Ken Davis – PSU thoughts</vt:lpstr>
      <vt:lpstr>Andy Hansen –Montana State University Challenges /Opportunities</vt:lpstr>
      <vt:lpstr>Slide 4</vt:lpstr>
    </vt:vector>
  </TitlesOfParts>
  <Company>NASA Code 614.4</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Lola Fatoyinbo</dc:creator>
  <cp:lastModifiedBy>Carla Evans</cp:lastModifiedBy>
  <cp:revision>11</cp:revision>
  <dcterms:created xsi:type="dcterms:W3CDTF">2011-10-11T17:41:20Z</dcterms:created>
  <dcterms:modified xsi:type="dcterms:W3CDTF">2011-10-11T17:44:11Z</dcterms:modified>
</cp:coreProperties>
</file>