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8" r:id="rId3"/>
    <p:sldId id="281" r:id="rId4"/>
    <p:sldId id="273" r:id="rId5"/>
    <p:sldId id="282" r:id="rId6"/>
    <p:sldId id="264" r:id="rId7"/>
    <p:sldId id="260" r:id="rId8"/>
    <p:sldId id="283" r:id="rId9"/>
    <p:sldId id="265" r:id="rId10"/>
    <p:sldId id="266" r:id="rId11"/>
    <p:sldId id="267" r:id="rId12"/>
    <p:sldId id="271" r:id="rId13"/>
    <p:sldId id="274" r:id="rId14"/>
    <p:sldId id="279" r:id="rId15"/>
    <p:sldId id="272" r:id="rId16"/>
    <p:sldId id="270" r:id="rId17"/>
    <p:sldId id="275" r:id="rId18"/>
    <p:sldId id="276" r:id="rId19"/>
    <p:sldId id="286" r:id="rId20"/>
    <p:sldId id="285" r:id="rId21"/>
    <p:sldId id="263" r:id="rId22"/>
    <p:sldId id="262" r:id="rId23"/>
    <p:sldId id="261" r:id="rId24"/>
    <p:sldId id="292" r:id="rId25"/>
    <p:sldId id="293" r:id="rId26"/>
    <p:sldId id="287" r:id="rId27"/>
    <p:sldId id="284" r:id="rId28"/>
    <p:sldId id="288" r:id="rId29"/>
    <p:sldId id="289" r:id="rId30"/>
    <p:sldId id="290" r:id="rId31"/>
    <p:sldId id="291" r:id="rId32"/>
    <p:sldId id="294" r:id="rId3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D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541" autoAdjust="0"/>
  </p:normalViewPr>
  <p:slideViewPr>
    <p:cSldViewPr snapToGrid="0">
      <p:cViewPr>
        <p:scale>
          <a:sx n="60" d="100"/>
          <a:sy n="60" d="100"/>
        </p:scale>
        <p:origin x="-1660" y="-3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C0A5427-29A7-48FD-9EBA-59783533A398}" type="datetimeFigureOut">
              <a:rPr lang="en-US" smtClean="0"/>
              <a:t>4/24/2015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8572FF0A-38E9-4B42-9693-3BC640DD7C50}" type="slidenum">
              <a:rPr lang="en-US" smtClean="0"/>
              <a:t>‹#›</a:t>
            </a:fld>
            <a:endParaRPr lang="en-US"/>
          </a:p>
        </p:txBody>
      </p:sp>
    </p:spTree>
    <p:extLst>
      <p:ext uri="{BB962C8B-B14F-4D97-AF65-F5344CB8AC3E}">
        <p14:creationId xmlns:p14="http://schemas.microsoft.com/office/powerpoint/2010/main" val="97048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72FF0A-38E9-4B42-9693-3BC640DD7C50}" type="slidenum">
              <a:rPr lang="en-US" smtClean="0"/>
              <a:t>2</a:t>
            </a:fld>
            <a:endParaRPr lang="en-US"/>
          </a:p>
        </p:txBody>
      </p:sp>
    </p:spTree>
    <p:extLst>
      <p:ext uri="{BB962C8B-B14F-4D97-AF65-F5344CB8AC3E}">
        <p14:creationId xmlns:p14="http://schemas.microsoft.com/office/powerpoint/2010/main" val="2090941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On the left is plotted some of the few abundance/productivity measurements of </a:t>
            </a:r>
            <a:r>
              <a:rPr lang="en-US" sz="1300" dirty="0" err="1"/>
              <a:t>bacterioplankton</a:t>
            </a:r>
            <a:r>
              <a:rPr lang="en-US" sz="1300" dirty="0"/>
              <a:t> from the Chukchi Sea, showing that they sometimes outweigh the phytoplankton, and are often in a position to utilize all of the primary productivity for bacterial production, which has consequences for higher trophic levels. On the right is plotted information from OBIS, showing that the </a:t>
            </a:r>
            <a:r>
              <a:rPr lang="en-US" sz="1300" dirty="0" err="1"/>
              <a:t>bacterioplankton</a:t>
            </a:r>
            <a:r>
              <a:rPr lang="en-US" sz="1300" dirty="0"/>
              <a:t> and </a:t>
            </a:r>
            <a:r>
              <a:rPr lang="en-US" sz="1300" dirty="0" err="1"/>
              <a:t>archaeaplankton</a:t>
            </a:r>
            <a:r>
              <a:rPr lang="en-US" sz="1300" dirty="0"/>
              <a:t> are vastly </a:t>
            </a:r>
            <a:r>
              <a:rPr lang="en-US" sz="1300" dirty="0" err="1"/>
              <a:t>undersampled</a:t>
            </a:r>
            <a:r>
              <a:rPr lang="en-US" sz="1300"/>
              <a:t> compared to traditional monitoring targets like mammals, zooplankton, and even phytoplankton [left panel shows sampling stations, right panel shows # of records in each grid cell].</a:t>
            </a:r>
          </a:p>
          <a:p>
            <a:endParaRPr lang="en-US"/>
          </a:p>
        </p:txBody>
      </p:sp>
      <p:sp>
        <p:nvSpPr>
          <p:cNvPr id="4" name="Slide Number Placeholder 3"/>
          <p:cNvSpPr>
            <a:spLocks noGrp="1"/>
          </p:cNvSpPr>
          <p:nvPr>
            <p:ph type="sldNum" sz="quarter" idx="10"/>
          </p:nvPr>
        </p:nvSpPr>
        <p:spPr/>
        <p:txBody>
          <a:bodyPr/>
          <a:lstStyle/>
          <a:p>
            <a:fld id="{D6EB6354-8D1B-4BE2-8E35-991E9AEC409C}" type="slidenum">
              <a:rPr lang="en-US" smtClean="0"/>
              <a:t>13</a:t>
            </a:fld>
            <a:endParaRPr lang="en-US"/>
          </a:p>
        </p:txBody>
      </p:sp>
    </p:spTree>
    <p:extLst>
      <p:ext uri="{BB962C8B-B14F-4D97-AF65-F5344CB8AC3E}">
        <p14:creationId xmlns:p14="http://schemas.microsoft.com/office/powerpoint/2010/main" val="2834649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AMBON study area, there are</a:t>
            </a:r>
            <a:r>
              <a:rPr lang="en-US" baseline="0" dirty="0" smtClean="0"/>
              <a:t> about 40 species of marine birds, but about 10 species account for the majority of birds present.  We will conduct seabird surveys during daylight hours along the track lines between sampling stations. Bird density (birds/km2) will be calculate and used to determine what factors drive seabird community structure and distribution.  The seabird species can be broken into feeding guilds for some analyses.</a:t>
            </a:r>
            <a:endParaRPr lang="en-US" dirty="0"/>
          </a:p>
        </p:txBody>
      </p:sp>
      <p:sp>
        <p:nvSpPr>
          <p:cNvPr id="4" name="Slide Number Placeholder 3"/>
          <p:cNvSpPr>
            <a:spLocks noGrp="1"/>
          </p:cNvSpPr>
          <p:nvPr>
            <p:ph type="sldNum" sz="quarter" idx="10"/>
          </p:nvPr>
        </p:nvSpPr>
        <p:spPr/>
        <p:txBody>
          <a:bodyPr/>
          <a:lstStyle/>
          <a:p>
            <a:fld id="{2BDD1A79-4DE5-48CD-B900-E3203F0EC45F}" type="slidenum">
              <a:rPr lang="en-US" smtClean="0"/>
              <a:t>18</a:t>
            </a:fld>
            <a:endParaRPr lang="en-US"/>
          </a:p>
        </p:txBody>
      </p:sp>
    </p:spTree>
    <p:extLst>
      <p:ext uri="{BB962C8B-B14F-4D97-AF65-F5344CB8AC3E}">
        <p14:creationId xmlns:p14="http://schemas.microsoft.com/office/powerpoint/2010/main" val="4013833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7BFB30-9653-43EE-9EF4-F03E9AAD86AA}"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57481-52CA-42DF-A00D-1637467D76D4}" type="slidenum">
              <a:rPr lang="en-US" smtClean="0"/>
              <a:t>‹#›</a:t>
            </a:fld>
            <a:endParaRPr lang="en-US"/>
          </a:p>
        </p:txBody>
      </p:sp>
    </p:spTree>
    <p:extLst>
      <p:ext uri="{BB962C8B-B14F-4D97-AF65-F5344CB8AC3E}">
        <p14:creationId xmlns:p14="http://schemas.microsoft.com/office/powerpoint/2010/main" val="3862993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7BFB30-9653-43EE-9EF4-F03E9AAD86AA}"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57481-52CA-42DF-A00D-1637467D76D4}" type="slidenum">
              <a:rPr lang="en-US" smtClean="0"/>
              <a:t>‹#›</a:t>
            </a:fld>
            <a:endParaRPr lang="en-US"/>
          </a:p>
        </p:txBody>
      </p:sp>
    </p:spTree>
    <p:extLst>
      <p:ext uri="{BB962C8B-B14F-4D97-AF65-F5344CB8AC3E}">
        <p14:creationId xmlns:p14="http://schemas.microsoft.com/office/powerpoint/2010/main" val="2589914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7BFB30-9653-43EE-9EF4-F03E9AAD86AA}"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57481-52CA-42DF-A00D-1637467D76D4}" type="slidenum">
              <a:rPr lang="en-US" smtClean="0"/>
              <a:t>‹#›</a:t>
            </a:fld>
            <a:endParaRPr lang="en-US"/>
          </a:p>
        </p:txBody>
      </p:sp>
    </p:spTree>
    <p:extLst>
      <p:ext uri="{BB962C8B-B14F-4D97-AF65-F5344CB8AC3E}">
        <p14:creationId xmlns:p14="http://schemas.microsoft.com/office/powerpoint/2010/main" val="2262350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7BFB30-9653-43EE-9EF4-F03E9AAD86AA}"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57481-52CA-42DF-A00D-1637467D76D4}" type="slidenum">
              <a:rPr lang="en-US" smtClean="0"/>
              <a:t>‹#›</a:t>
            </a:fld>
            <a:endParaRPr lang="en-US"/>
          </a:p>
        </p:txBody>
      </p:sp>
    </p:spTree>
    <p:extLst>
      <p:ext uri="{BB962C8B-B14F-4D97-AF65-F5344CB8AC3E}">
        <p14:creationId xmlns:p14="http://schemas.microsoft.com/office/powerpoint/2010/main" val="23978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7BFB30-9653-43EE-9EF4-F03E9AAD86AA}"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57481-52CA-42DF-A00D-1637467D76D4}" type="slidenum">
              <a:rPr lang="en-US" smtClean="0"/>
              <a:t>‹#›</a:t>
            </a:fld>
            <a:endParaRPr lang="en-US"/>
          </a:p>
        </p:txBody>
      </p:sp>
    </p:spTree>
    <p:extLst>
      <p:ext uri="{BB962C8B-B14F-4D97-AF65-F5344CB8AC3E}">
        <p14:creationId xmlns:p14="http://schemas.microsoft.com/office/powerpoint/2010/main" val="509825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7BFB30-9653-43EE-9EF4-F03E9AAD86AA}" type="datetimeFigureOut">
              <a:rPr lang="en-US" smtClean="0"/>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57481-52CA-42DF-A00D-1637467D76D4}" type="slidenum">
              <a:rPr lang="en-US" smtClean="0"/>
              <a:t>‹#›</a:t>
            </a:fld>
            <a:endParaRPr lang="en-US"/>
          </a:p>
        </p:txBody>
      </p:sp>
    </p:spTree>
    <p:extLst>
      <p:ext uri="{BB962C8B-B14F-4D97-AF65-F5344CB8AC3E}">
        <p14:creationId xmlns:p14="http://schemas.microsoft.com/office/powerpoint/2010/main" val="1838303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7BFB30-9653-43EE-9EF4-F03E9AAD86AA}" type="datetimeFigureOut">
              <a:rPr lang="en-US" smtClean="0"/>
              <a:t>4/24/2015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57481-52CA-42DF-A00D-1637467D76D4}" type="slidenum">
              <a:rPr lang="en-US" smtClean="0"/>
              <a:t>‹#›</a:t>
            </a:fld>
            <a:endParaRPr lang="en-US"/>
          </a:p>
        </p:txBody>
      </p:sp>
    </p:spTree>
    <p:extLst>
      <p:ext uri="{BB962C8B-B14F-4D97-AF65-F5344CB8AC3E}">
        <p14:creationId xmlns:p14="http://schemas.microsoft.com/office/powerpoint/2010/main" val="3341571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7BFB30-9653-43EE-9EF4-F03E9AAD86AA}" type="datetimeFigureOut">
              <a:rPr lang="en-US" smtClean="0"/>
              <a:t>4/24/2015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57481-52CA-42DF-A00D-1637467D76D4}" type="slidenum">
              <a:rPr lang="en-US" smtClean="0"/>
              <a:t>‹#›</a:t>
            </a:fld>
            <a:endParaRPr lang="en-US"/>
          </a:p>
        </p:txBody>
      </p:sp>
    </p:spTree>
    <p:extLst>
      <p:ext uri="{BB962C8B-B14F-4D97-AF65-F5344CB8AC3E}">
        <p14:creationId xmlns:p14="http://schemas.microsoft.com/office/powerpoint/2010/main" val="317207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7BFB30-9653-43EE-9EF4-F03E9AAD86AA}" type="datetimeFigureOut">
              <a:rPr lang="en-US" smtClean="0"/>
              <a:t>4/24/2015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57481-52CA-42DF-A00D-1637467D76D4}" type="slidenum">
              <a:rPr lang="en-US" smtClean="0"/>
              <a:t>‹#›</a:t>
            </a:fld>
            <a:endParaRPr lang="en-US"/>
          </a:p>
        </p:txBody>
      </p:sp>
    </p:spTree>
    <p:extLst>
      <p:ext uri="{BB962C8B-B14F-4D97-AF65-F5344CB8AC3E}">
        <p14:creationId xmlns:p14="http://schemas.microsoft.com/office/powerpoint/2010/main" val="511500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7BFB30-9653-43EE-9EF4-F03E9AAD86AA}" type="datetimeFigureOut">
              <a:rPr lang="en-US" smtClean="0"/>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57481-52CA-42DF-A00D-1637467D76D4}" type="slidenum">
              <a:rPr lang="en-US" smtClean="0"/>
              <a:t>‹#›</a:t>
            </a:fld>
            <a:endParaRPr lang="en-US"/>
          </a:p>
        </p:txBody>
      </p:sp>
    </p:spTree>
    <p:extLst>
      <p:ext uri="{BB962C8B-B14F-4D97-AF65-F5344CB8AC3E}">
        <p14:creationId xmlns:p14="http://schemas.microsoft.com/office/powerpoint/2010/main" val="1805824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7BFB30-9653-43EE-9EF4-F03E9AAD86AA}" type="datetimeFigureOut">
              <a:rPr lang="en-US" smtClean="0"/>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57481-52CA-42DF-A00D-1637467D76D4}" type="slidenum">
              <a:rPr lang="en-US" smtClean="0"/>
              <a:t>‹#›</a:t>
            </a:fld>
            <a:endParaRPr lang="en-US"/>
          </a:p>
        </p:txBody>
      </p:sp>
    </p:spTree>
    <p:extLst>
      <p:ext uri="{BB962C8B-B14F-4D97-AF65-F5344CB8AC3E}">
        <p14:creationId xmlns:p14="http://schemas.microsoft.com/office/powerpoint/2010/main" val="1944093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7BFB30-9653-43EE-9EF4-F03E9AAD86AA}" type="datetimeFigureOut">
              <a:rPr lang="en-US" smtClean="0"/>
              <a:t>4/24/2015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57481-52CA-42DF-A00D-1637467D76D4}" type="slidenum">
              <a:rPr lang="en-US" smtClean="0"/>
              <a:t>‹#›</a:t>
            </a:fld>
            <a:endParaRPr lang="en-US"/>
          </a:p>
        </p:txBody>
      </p:sp>
    </p:spTree>
    <p:extLst>
      <p:ext uri="{BB962C8B-B14F-4D97-AF65-F5344CB8AC3E}">
        <p14:creationId xmlns:p14="http://schemas.microsoft.com/office/powerpoint/2010/main" val="3172925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gif"/></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image" Target="../media/image59.png"/><Relationship Id="rId2" Type="http://schemas.openxmlformats.org/officeDocument/2006/relationships/image" Target="../media/image54.emf"/><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emf"/></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jpe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5250425"/>
            <a:ext cx="9144000" cy="1638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28539" y="150369"/>
            <a:ext cx="6032357" cy="954107"/>
          </a:xfrm>
          <a:prstGeom prst="rect">
            <a:avLst/>
          </a:prstGeom>
          <a:noFill/>
        </p:spPr>
        <p:txBody>
          <a:bodyPr wrap="none" rtlCol="0">
            <a:spAutoFit/>
          </a:bodyPr>
          <a:lstStyle/>
          <a:p>
            <a:pPr algn="ctr"/>
            <a:r>
              <a:rPr lang="en-US" sz="3200" b="1" dirty="0" smtClean="0">
                <a:solidFill>
                  <a:srgbClr val="C00000"/>
                </a:solidFill>
                <a:effectLst>
                  <a:outerShdw blurRad="38100" dist="38100" dir="2700000" algn="tl">
                    <a:srgbClr val="000000">
                      <a:alpha val="43137"/>
                    </a:srgbClr>
                  </a:outerShdw>
                </a:effectLst>
              </a:rPr>
              <a:t>AMBON</a:t>
            </a:r>
            <a:endParaRPr lang="en-US" sz="2400" b="1" dirty="0" smtClean="0">
              <a:solidFill>
                <a:srgbClr val="C00000"/>
              </a:solidFill>
              <a:effectLst>
                <a:outerShdw blurRad="38100" dist="38100" dir="2700000" algn="tl">
                  <a:srgbClr val="000000">
                    <a:alpha val="43137"/>
                  </a:srgbClr>
                </a:outerShdw>
              </a:effectLst>
            </a:endParaRPr>
          </a:p>
          <a:p>
            <a:pPr algn="ctr"/>
            <a:r>
              <a:rPr lang="en-US" sz="2400" b="1" dirty="0" smtClean="0">
                <a:solidFill>
                  <a:srgbClr val="C00000"/>
                </a:solidFill>
              </a:rPr>
              <a:t>A</a:t>
            </a:r>
            <a:r>
              <a:rPr lang="en-US" sz="2400" b="1" dirty="0" smtClean="0"/>
              <a:t>rctic </a:t>
            </a:r>
            <a:r>
              <a:rPr lang="en-US" sz="2400" b="1" dirty="0" smtClean="0">
                <a:solidFill>
                  <a:srgbClr val="C00000"/>
                </a:solidFill>
              </a:rPr>
              <a:t>M</a:t>
            </a:r>
            <a:r>
              <a:rPr lang="en-US" sz="2400" b="1" dirty="0" smtClean="0"/>
              <a:t>arine </a:t>
            </a:r>
            <a:r>
              <a:rPr lang="en-US" sz="2400" b="1" dirty="0" smtClean="0">
                <a:solidFill>
                  <a:srgbClr val="C00000"/>
                </a:solidFill>
              </a:rPr>
              <a:t>B</a:t>
            </a:r>
            <a:r>
              <a:rPr lang="en-US" sz="2400" b="1" dirty="0" smtClean="0"/>
              <a:t>iodiversity </a:t>
            </a:r>
            <a:r>
              <a:rPr lang="en-US" sz="2400" b="1" dirty="0" smtClean="0">
                <a:solidFill>
                  <a:srgbClr val="C00000"/>
                </a:solidFill>
              </a:rPr>
              <a:t>O</a:t>
            </a:r>
            <a:r>
              <a:rPr lang="en-US" sz="2400" b="1" dirty="0" smtClean="0"/>
              <a:t>bserving </a:t>
            </a:r>
            <a:r>
              <a:rPr lang="en-US" sz="2400" b="1" dirty="0" smtClean="0">
                <a:solidFill>
                  <a:srgbClr val="C00000"/>
                </a:solidFill>
              </a:rPr>
              <a:t>N</a:t>
            </a:r>
            <a:r>
              <a:rPr lang="en-US" sz="2400" b="1" dirty="0" smtClean="0"/>
              <a:t>etwork</a:t>
            </a:r>
            <a:endParaRPr lang="en-US" sz="2400" b="1" dirty="0"/>
          </a:p>
        </p:txBody>
      </p:sp>
      <p:sp>
        <p:nvSpPr>
          <p:cNvPr id="5" name="TextBox 4"/>
          <p:cNvSpPr txBox="1"/>
          <p:nvPr/>
        </p:nvSpPr>
        <p:spPr>
          <a:xfrm>
            <a:off x="175497" y="1023435"/>
            <a:ext cx="8781891" cy="420730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Demonstration project of a national network to monitor biodiversity in the Arctic from microbes to whales</a:t>
            </a:r>
          </a:p>
          <a:p>
            <a:pPr marL="285750" indent="-285750">
              <a:lnSpc>
                <a:spcPct val="150000"/>
              </a:lnSpc>
              <a:spcAft>
                <a:spcPts val="600"/>
              </a:spcAft>
              <a:buFont typeface="Arial" panose="020B0604020202020204" pitchFamily="34" charset="0"/>
              <a:buChar char="•"/>
            </a:pPr>
            <a:r>
              <a:rPr lang="en-US" sz="2000" dirty="0" smtClean="0"/>
              <a:t>Science partners</a:t>
            </a:r>
          </a:p>
          <a:p>
            <a:pPr marL="548640"/>
            <a:r>
              <a:rPr lang="en-US" sz="1600" b="1" dirty="0" smtClean="0"/>
              <a:t>University of Alaska Fairbanks: </a:t>
            </a:r>
            <a:r>
              <a:rPr lang="en-US" sz="1600" u="sng" dirty="0" smtClean="0"/>
              <a:t>Katrin Iken</a:t>
            </a:r>
            <a:r>
              <a:rPr lang="en-US" sz="1600" dirty="0" smtClean="0"/>
              <a:t>, Seth Danielson, Russ </a:t>
            </a:r>
            <a:r>
              <a:rPr lang="en-US" sz="1600" dirty="0" err="1" smtClean="0"/>
              <a:t>Hopcroft</a:t>
            </a:r>
            <a:r>
              <a:rPr lang="en-US" sz="1600" dirty="0" smtClean="0"/>
              <a:t>, Eric Collins, </a:t>
            </a:r>
            <a:r>
              <a:rPr lang="en-US" sz="1600" dirty="0" err="1" smtClean="0"/>
              <a:t>Bodil</a:t>
            </a:r>
            <a:r>
              <a:rPr lang="en-US" sz="1600" dirty="0" smtClean="0"/>
              <a:t> </a:t>
            </a:r>
            <a:r>
              <a:rPr lang="en-US" sz="1600" dirty="0" err="1" smtClean="0"/>
              <a:t>Bluhm</a:t>
            </a:r>
            <a:r>
              <a:rPr lang="en-US" sz="1600" dirty="0" smtClean="0"/>
              <a:t>, Franz </a:t>
            </a:r>
            <a:r>
              <a:rPr lang="en-US" sz="1600" dirty="0" err="1" smtClean="0"/>
              <a:t>Mueter</a:t>
            </a:r>
            <a:endParaRPr lang="en-US" sz="1600" dirty="0" smtClean="0"/>
          </a:p>
          <a:p>
            <a:pPr marL="548640">
              <a:lnSpc>
                <a:spcPct val="120000"/>
              </a:lnSpc>
            </a:pPr>
            <a:r>
              <a:rPr lang="en-US" sz="1600" b="1" dirty="0" smtClean="0"/>
              <a:t>University of Maryland: </a:t>
            </a:r>
            <a:r>
              <a:rPr lang="en-US" sz="1600" dirty="0" smtClean="0"/>
              <a:t>Jacqueline </a:t>
            </a:r>
            <a:r>
              <a:rPr lang="en-US" sz="1600" dirty="0" err="1" smtClean="0"/>
              <a:t>Grebmeier</a:t>
            </a:r>
            <a:r>
              <a:rPr lang="en-US" sz="1600" dirty="0" smtClean="0"/>
              <a:t>, Lee Cooper</a:t>
            </a:r>
          </a:p>
          <a:p>
            <a:pPr marL="548640">
              <a:lnSpc>
                <a:spcPct val="120000"/>
              </a:lnSpc>
            </a:pPr>
            <a:r>
              <a:rPr lang="en-US" sz="1600" b="1" dirty="0" smtClean="0"/>
              <a:t>University of Washington: </a:t>
            </a:r>
            <a:r>
              <a:rPr lang="en-US" sz="1600" dirty="0" smtClean="0"/>
              <a:t>Kate Stafford</a:t>
            </a:r>
          </a:p>
          <a:p>
            <a:pPr marL="548640">
              <a:lnSpc>
                <a:spcPct val="120000"/>
              </a:lnSpc>
            </a:pPr>
            <a:r>
              <a:rPr lang="en-US" sz="1600" b="1" dirty="0" smtClean="0"/>
              <a:t>NOAA: </a:t>
            </a:r>
            <a:r>
              <a:rPr lang="en-US" sz="1600" dirty="0" smtClean="0"/>
              <a:t>Sue Moore</a:t>
            </a:r>
          </a:p>
          <a:p>
            <a:pPr marL="548640">
              <a:lnSpc>
                <a:spcPct val="120000"/>
              </a:lnSpc>
            </a:pPr>
            <a:r>
              <a:rPr lang="en-US" sz="1600" b="1" dirty="0" smtClean="0"/>
              <a:t>USFWS: </a:t>
            </a:r>
            <a:r>
              <a:rPr lang="en-US" sz="1600" dirty="0" smtClean="0"/>
              <a:t>Kathy </a:t>
            </a:r>
            <a:r>
              <a:rPr lang="en-US" sz="1600" dirty="0" err="1" smtClean="0"/>
              <a:t>Kuletz</a:t>
            </a:r>
            <a:endParaRPr lang="en-US" sz="1600" dirty="0" smtClean="0"/>
          </a:p>
          <a:p>
            <a:pPr marL="548640">
              <a:lnSpc>
                <a:spcPct val="120000"/>
              </a:lnSpc>
            </a:pPr>
            <a:r>
              <a:rPr lang="en-US" sz="1600" b="1" dirty="0" smtClean="0"/>
              <a:t>AOOS/Axiom: </a:t>
            </a:r>
            <a:r>
              <a:rPr lang="en-US" sz="1600" dirty="0" smtClean="0"/>
              <a:t>Rob </a:t>
            </a:r>
            <a:r>
              <a:rPr lang="en-US" sz="1600" dirty="0" err="1" smtClean="0"/>
              <a:t>Bochenek</a:t>
            </a:r>
            <a:r>
              <a:rPr lang="en-US" sz="1600" dirty="0" smtClean="0"/>
              <a:t>, Molly </a:t>
            </a:r>
            <a:r>
              <a:rPr lang="en-US" sz="1600" dirty="0" err="1" smtClean="0"/>
              <a:t>McCammon</a:t>
            </a:r>
            <a:endParaRPr lang="en-US" sz="1600" dirty="0" smtClean="0"/>
          </a:p>
          <a:p>
            <a:pPr marL="285750" indent="-285750">
              <a:spcBef>
                <a:spcPts val="600"/>
              </a:spcBef>
              <a:spcAft>
                <a:spcPts val="600"/>
              </a:spcAft>
              <a:buFont typeface="Arial" panose="020B0604020202020204" pitchFamily="34" charset="0"/>
              <a:buChar char="•"/>
            </a:pPr>
            <a:r>
              <a:rPr lang="en-US" dirty="0" smtClean="0"/>
              <a:t>Funding partners</a:t>
            </a:r>
          </a:p>
          <a:p>
            <a:pPr lvl="1">
              <a:lnSpc>
                <a:spcPct val="150000"/>
              </a:lnSpc>
            </a:pPr>
            <a:endParaRPr lang="en-US" sz="2000" dirty="0" smtClean="0"/>
          </a:p>
        </p:txBody>
      </p:sp>
      <p:grpSp>
        <p:nvGrpSpPr>
          <p:cNvPr id="2" name="Group 1"/>
          <p:cNvGrpSpPr/>
          <p:nvPr/>
        </p:nvGrpSpPr>
        <p:grpSpPr>
          <a:xfrm>
            <a:off x="531" y="5617210"/>
            <a:ext cx="9196255" cy="1137995"/>
            <a:chOff x="531" y="5617210"/>
            <a:chExt cx="9196255" cy="1137995"/>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32555" y="5619757"/>
              <a:ext cx="1659414" cy="1135448"/>
            </a:xfrm>
            <a:prstGeom prst="rect">
              <a:avLst/>
            </a:prstGeom>
          </p:spPr>
        </p:pic>
        <p:pic>
          <p:nvPicPr>
            <p:cNvPr id="7" name="Picture 2" descr="Kittiwake Farnes 14 5 08 IMG_449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68120" y="5617210"/>
              <a:ext cx="1612900" cy="11290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1"/>
            <a:stretch/>
          </p:blipFill>
          <p:spPr bwMode="auto">
            <a:xfrm>
              <a:off x="531" y="5619757"/>
              <a:ext cx="1512412" cy="1126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02783" y="5619757"/>
              <a:ext cx="1135448" cy="113544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40880" y="5619731"/>
              <a:ext cx="2155906" cy="1126509"/>
            </a:xfrm>
            <a:prstGeom prst="rect">
              <a:avLst/>
            </a:prstGeom>
          </p:spPr>
        </p:pic>
        <p:pic>
          <p:nvPicPr>
            <p:cNvPr id="1027" name="Picture 3" descr="C:\Katrin\UAF projects\Rusalca 2004\Bodil's Rusalca pictures\IMG_3346.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638231" y="5619757"/>
              <a:ext cx="1507666" cy="113085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2397432" y="5280905"/>
            <a:ext cx="3858172" cy="338554"/>
          </a:xfrm>
          <a:prstGeom prst="rect">
            <a:avLst/>
          </a:prstGeom>
          <a:noFill/>
        </p:spPr>
        <p:txBody>
          <a:bodyPr wrap="none" rtlCol="0">
            <a:spAutoFit/>
          </a:bodyPr>
          <a:lstStyle/>
          <a:p>
            <a:r>
              <a:rPr lang="en-US" sz="1600" b="1" i="1" dirty="0" smtClean="0">
                <a:solidFill>
                  <a:schemeClr val="bg1"/>
                </a:solidFill>
              </a:rPr>
              <a:t>Arctic biodiversity from microbes to whales</a:t>
            </a:r>
            <a:endParaRPr lang="en-US" sz="1600" b="1" i="1" dirty="0">
              <a:solidFill>
                <a:schemeClr val="bg1"/>
              </a:solidFill>
            </a:endParaRPr>
          </a:p>
        </p:txBody>
      </p:sp>
      <p:pic>
        <p:nvPicPr>
          <p:cNvPr id="12" name="Picture Placeholder 96" descr="BOEM-COLOR.png"/>
          <p:cNvPicPr>
            <a:picLocks noChangeAspect="1"/>
          </p:cNvPicPr>
          <p:nvPr/>
        </p:nvPicPr>
        <p:blipFill>
          <a:blip r:embed="rId8" cstate="print">
            <a:extLst>
              <a:ext uri="{28A0092B-C50C-407E-A947-70E740481C1C}">
                <a14:useLocalDpi xmlns:a14="http://schemas.microsoft.com/office/drawing/2010/main"/>
              </a:ext>
            </a:extLst>
          </a:blip>
          <a:srcRect r="-233"/>
          <a:stretch>
            <a:fillRect/>
          </a:stretch>
        </p:blipFill>
        <p:spPr bwMode="auto">
          <a:xfrm>
            <a:off x="3149549" y="4634447"/>
            <a:ext cx="940320" cy="373996"/>
          </a:xfrm>
          <a:prstGeom prst="rect">
            <a:avLst/>
          </a:prstGeom>
          <a:solidFill>
            <a:schemeClr val="bg2">
              <a:alpha val="0"/>
            </a:schemeClr>
          </a:solidFill>
          <a:ln w="9525">
            <a:noFill/>
            <a:miter lim="800000"/>
            <a:headEnd/>
            <a:tailEnd/>
          </a:ln>
        </p:spPr>
      </p:pic>
      <p:pic>
        <p:nvPicPr>
          <p:cNvPr id="13" name="Picture 2" descr="Go to www.shell.com"/>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327872" y="4602631"/>
            <a:ext cx="434390" cy="4058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gulfwatchalaska.org/wp-content/uploads/2013/10/noaa_logo.jp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293573" y="4574338"/>
            <a:ext cx="626004" cy="49421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Katrin\UAF projects\AMBON\1st PI meeting\IMGP2106.JPG"/>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6274570" y="2723051"/>
            <a:ext cx="2485099" cy="12721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89281" y="4747014"/>
            <a:ext cx="2139817" cy="523220"/>
          </a:xfrm>
          <a:prstGeom prst="rect">
            <a:avLst/>
          </a:prstGeom>
          <a:noFill/>
        </p:spPr>
        <p:txBody>
          <a:bodyPr wrap="none" rtlCol="0">
            <a:spAutoFit/>
          </a:bodyPr>
          <a:lstStyle/>
          <a:p>
            <a:r>
              <a:rPr lang="en-US" sz="1400" dirty="0" smtClean="0"/>
              <a:t>All BON meeting</a:t>
            </a:r>
          </a:p>
          <a:p>
            <a:r>
              <a:rPr lang="en-US" sz="1400" dirty="0" smtClean="0"/>
              <a:t>24 April 2014, College Park</a:t>
            </a:r>
            <a:endParaRPr lang="en-US" sz="1400" dirty="0"/>
          </a:p>
        </p:txBody>
      </p:sp>
      <p:sp>
        <p:nvSpPr>
          <p:cNvPr id="6" name="TextBox 5"/>
          <p:cNvSpPr txBox="1"/>
          <p:nvPr/>
        </p:nvSpPr>
        <p:spPr>
          <a:xfrm>
            <a:off x="6123753" y="3995185"/>
            <a:ext cx="2938368" cy="369332"/>
          </a:xfrm>
          <a:prstGeom prst="rect">
            <a:avLst/>
          </a:prstGeom>
          <a:noFill/>
        </p:spPr>
        <p:txBody>
          <a:bodyPr wrap="none" rtlCol="0">
            <a:spAutoFit/>
          </a:bodyPr>
          <a:lstStyle/>
          <a:p>
            <a:r>
              <a:rPr lang="en-US" dirty="0" smtClean="0"/>
              <a:t>AMBON PI meeting, Jan 2015</a:t>
            </a:r>
            <a:endParaRPr lang="en-US" dirty="0"/>
          </a:p>
        </p:txBody>
      </p:sp>
    </p:spTree>
    <p:extLst>
      <p:ext uri="{BB962C8B-B14F-4D97-AF65-F5344CB8AC3E}">
        <p14:creationId xmlns:p14="http://schemas.microsoft.com/office/powerpoint/2010/main" val="40259606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327424" y="802485"/>
            <a:ext cx="8454428" cy="59806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3022" y="1562937"/>
            <a:ext cx="8885514" cy="4985980"/>
          </a:xfrm>
          <a:prstGeom prst="rect">
            <a:avLst/>
          </a:prstGeom>
          <a:noFill/>
        </p:spPr>
        <p:txBody>
          <a:bodyPr wrap="square" rtlCol="0">
            <a:spAutoFit/>
          </a:bodyPr>
          <a:lstStyle/>
          <a:p>
            <a:r>
              <a:rPr lang="en-US" sz="2400" b="1" dirty="0" smtClean="0"/>
              <a:t>Microbes</a:t>
            </a:r>
            <a:r>
              <a:rPr lang="en-US" sz="2400" b="1" dirty="0" smtClean="0">
                <a:effectLst>
                  <a:outerShdw blurRad="38100" dist="38100" dir="2700000" algn="tl">
                    <a:srgbClr val="000000">
                      <a:alpha val="43137"/>
                    </a:srgbClr>
                  </a:outerShdw>
                </a:effectLst>
              </a:rPr>
              <a:t> </a:t>
            </a:r>
            <a:r>
              <a:rPr lang="en-US" sz="2400" dirty="0" smtClean="0"/>
              <a:t>– water column and sediment microbes</a:t>
            </a:r>
            <a:r>
              <a:rPr lang="en-US" sz="2400" b="1" dirty="0" smtClean="0">
                <a:effectLst>
                  <a:outerShdw blurRad="38100" dist="38100" dir="2700000" algn="tl">
                    <a:srgbClr val="000000">
                      <a:alpha val="43137"/>
                    </a:srgbClr>
                  </a:outerShdw>
                </a:effectLst>
              </a:rPr>
              <a:t>      </a:t>
            </a:r>
          </a:p>
          <a:p>
            <a:pPr>
              <a:spcBef>
                <a:spcPts val="3000"/>
              </a:spcBef>
            </a:pPr>
            <a:r>
              <a:rPr lang="en-US" sz="2400" b="1" dirty="0" smtClean="0"/>
              <a:t>Phytoplankton </a:t>
            </a:r>
            <a:r>
              <a:rPr lang="en-US" sz="2400" dirty="0" smtClean="0"/>
              <a:t>– species composition</a:t>
            </a:r>
          </a:p>
          <a:p>
            <a:pPr>
              <a:spcBef>
                <a:spcPts val="3000"/>
              </a:spcBef>
            </a:pPr>
            <a:r>
              <a:rPr lang="en-US" sz="2400" b="1" dirty="0" smtClean="0"/>
              <a:t>Zooplankton</a:t>
            </a:r>
            <a:r>
              <a:rPr lang="en-US" sz="2400" b="1" dirty="0" smtClean="0">
                <a:effectLst>
                  <a:outerShdw blurRad="38100" dist="38100" dir="2700000" algn="tl">
                    <a:srgbClr val="000000">
                      <a:alpha val="43137"/>
                    </a:srgbClr>
                  </a:outerShdw>
                </a:effectLst>
              </a:rPr>
              <a:t> </a:t>
            </a:r>
            <a:r>
              <a:rPr lang="en-US" sz="2400" dirty="0" smtClean="0"/>
              <a:t>– zooplankton diversity</a:t>
            </a:r>
          </a:p>
          <a:p>
            <a:pPr>
              <a:spcBef>
                <a:spcPts val="3000"/>
              </a:spcBef>
            </a:pPr>
            <a:r>
              <a:rPr lang="en-US" sz="2400" b="1" dirty="0" smtClean="0"/>
              <a:t>Benthos</a:t>
            </a:r>
            <a:r>
              <a:rPr lang="en-US" sz="2400" dirty="0" smtClean="0"/>
              <a:t> – </a:t>
            </a:r>
            <a:r>
              <a:rPr lang="en-US" sz="2400" dirty="0" err="1" smtClean="0"/>
              <a:t>infauna</a:t>
            </a:r>
            <a:r>
              <a:rPr lang="en-US" sz="2400" dirty="0" smtClean="0"/>
              <a:t> and  </a:t>
            </a:r>
            <a:r>
              <a:rPr lang="en-US" sz="2400" dirty="0" err="1" smtClean="0"/>
              <a:t>epifauna</a:t>
            </a:r>
            <a:r>
              <a:rPr lang="en-US" sz="2400" dirty="0" smtClean="0"/>
              <a:t> , also </a:t>
            </a:r>
            <a:r>
              <a:rPr lang="en-US" sz="2400" dirty="0" err="1" smtClean="0"/>
              <a:t>meiofauna</a:t>
            </a:r>
            <a:endParaRPr lang="en-US" sz="2400" dirty="0" smtClean="0"/>
          </a:p>
          <a:p>
            <a:pPr>
              <a:spcBef>
                <a:spcPts val="3000"/>
              </a:spcBef>
            </a:pPr>
            <a:r>
              <a:rPr lang="en-US" sz="2400" b="1" dirty="0" smtClean="0"/>
              <a:t>Fish</a:t>
            </a:r>
            <a:r>
              <a:rPr lang="en-US" sz="2400" dirty="0" smtClean="0"/>
              <a:t> – demersal fish diversity</a:t>
            </a:r>
          </a:p>
          <a:p>
            <a:pPr>
              <a:spcBef>
                <a:spcPts val="3000"/>
              </a:spcBef>
            </a:pPr>
            <a:r>
              <a:rPr lang="en-US" sz="2400" b="1" dirty="0" smtClean="0"/>
              <a:t>Seabirds</a:t>
            </a:r>
            <a:r>
              <a:rPr lang="en-US" sz="2400" dirty="0" smtClean="0"/>
              <a:t> – seabird observations</a:t>
            </a:r>
          </a:p>
          <a:p>
            <a:pPr>
              <a:spcBef>
                <a:spcPts val="3000"/>
              </a:spcBef>
            </a:pPr>
            <a:r>
              <a:rPr lang="en-US" sz="2400" b="1" dirty="0" smtClean="0"/>
              <a:t>Marine mammals </a:t>
            </a:r>
            <a:r>
              <a:rPr lang="en-US" sz="2400" dirty="0" smtClean="0"/>
              <a:t>– </a:t>
            </a:r>
            <a:r>
              <a:rPr lang="en-US" sz="2400" dirty="0"/>
              <a:t>seals and </a:t>
            </a:r>
            <a:r>
              <a:rPr lang="en-US" sz="2400" dirty="0" smtClean="0"/>
              <a:t>whale observations</a:t>
            </a:r>
          </a:p>
        </p:txBody>
      </p:sp>
      <p:pic>
        <p:nvPicPr>
          <p:cNvPr id="5" name="Picture 3" descr="C:\Katrin\UAF projects\Rusalca 2004\Bodil's Rusalca pictures\IMG_3346.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83732" y="3638139"/>
            <a:ext cx="1114001" cy="835577"/>
          </a:xfrm>
          <a:prstGeom prst="rect">
            <a:avLst/>
          </a:prstGeom>
          <a:noFill/>
          <a:ln w="28575">
            <a:solidFill>
              <a:srgbClr val="FFC000"/>
            </a:solidFill>
          </a:ln>
          <a:extLst>
            <a:ext uri="{909E8E84-426E-40DD-AFC4-6F175D3DCCD1}">
              <a14:hiddenFill xmlns:a14="http://schemas.microsoft.com/office/drawing/2010/main">
                <a:solidFill>
                  <a:srgbClr val="FFFFFF"/>
                </a:solidFill>
              </a14:hiddenFill>
            </a:ext>
          </a:extLst>
        </p:spPr>
      </p:pic>
      <p:pic>
        <p:nvPicPr>
          <p:cNvPr id="6" name="Picture 2" descr="C:\Katrin\UAF projects\AMBON\presentations\pictures\KMS_Murresandpuffins_Chukchi_au10.jpe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974420" y="5192822"/>
            <a:ext cx="1108694" cy="713473"/>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58683" y="5657057"/>
            <a:ext cx="1364100" cy="907160"/>
          </a:xfrm>
          <a:prstGeom prst="rect">
            <a:avLst/>
          </a:prstGeom>
          <a:ln w="28575">
            <a:solidFill>
              <a:schemeClr val="tx2"/>
            </a:solidFill>
          </a:ln>
        </p:spPr>
      </p:pic>
      <p:pic>
        <p:nvPicPr>
          <p:cNvPr id="4098" name="Picture 2" descr="C:\Katrin\UAF projects\AMBON\presentations\pictures\Bering Wolffish - Alex Andrews - 2012.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479352" y="4499596"/>
            <a:ext cx="1365250" cy="384175"/>
          </a:xfrm>
          <a:prstGeom prst="rect">
            <a:avLst/>
          </a:prstGeom>
          <a:noFill/>
          <a:ln w="28575">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b="-1"/>
          <a:stretch/>
        </p:blipFill>
        <p:spPr bwMode="auto">
          <a:xfrm>
            <a:off x="6921254" y="1328030"/>
            <a:ext cx="978640" cy="728916"/>
          </a:xfrm>
          <a:prstGeom prst="rect">
            <a:avLst/>
          </a:prstGeom>
          <a:noFill/>
          <a:ln w="2857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430394" y="2139830"/>
            <a:ext cx="933523" cy="687256"/>
          </a:xfrm>
          <a:prstGeom prst="rect">
            <a:avLst/>
          </a:prstGeom>
          <a:ln w="28575">
            <a:solidFill>
              <a:srgbClr val="92D050"/>
            </a:solidFill>
          </a:ln>
        </p:spPr>
      </p:pic>
      <p:sp>
        <p:nvSpPr>
          <p:cNvPr id="13" name="TextBox 12"/>
          <p:cNvSpPr txBox="1"/>
          <p:nvPr/>
        </p:nvSpPr>
        <p:spPr>
          <a:xfrm>
            <a:off x="2362161" y="69481"/>
            <a:ext cx="4490075" cy="646331"/>
          </a:xfrm>
          <a:prstGeom prst="rect">
            <a:avLst/>
          </a:prstGeom>
          <a:noFill/>
        </p:spPr>
        <p:txBody>
          <a:bodyPr wrap="none" rtlCol="0">
            <a:spAutoFit/>
          </a:bodyPr>
          <a:lstStyle/>
          <a:p>
            <a:r>
              <a:rPr lang="en-US" sz="3600" b="1" dirty="0" smtClean="0">
                <a:solidFill>
                  <a:srgbClr val="C00000"/>
                </a:solidFill>
                <a:effectLst>
                  <a:outerShdw blurRad="38100" dist="38100" dir="2700000" algn="tl">
                    <a:srgbClr val="000000">
                      <a:alpha val="43137"/>
                    </a:srgbClr>
                  </a:outerShdw>
                </a:effectLst>
              </a:rPr>
              <a:t>What do we measure?</a:t>
            </a:r>
            <a:endParaRPr lang="en-US" sz="3600" b="1" dirty="0">
              <a:solidFill>
                <a:srgbClr val="C00000"/>
              </a:solidFill>
              <a:effectLst>
                <a:outerShdw blurRad="38100" dist="38100" dir="2700000" algn="tl">
                  <a:srgbClr val="000000">
                    <a:alpha val="43137"/>
                  </a:srgbClr>
                </a:outerShdw>
              </a:effectLst>
            </a:endParaRPr>
          </a:p>
        </p:txBody>
      </p:sp>
      <p:pic>
        <p:nvPicPr>
          <p:cNvPr id="14" name="Picture 13" descr="Euaugaptilus hyperboreus (hi-res)"/>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985164" y="3037167"/>
            <a:ext cx="755663" cy="755664"/>
          </a:xfrm>
          <a:prstGeom prst="rect">
            <a:avLst/>
          </a:prstGeom>
          <a:noFill/>
          <a:ln w="2857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18722" y="758186"/>
            <a:ext cx="2935419" cy="1446550"/>
          </a:xfrm>
          <a:prstGeom prst="rect">
            <a:avLst/>
          </a:prstGeom>
          <a:noFill/>
        </p:spPr>
        <p:txBody>
          <a:bodyPr wrap="none" rtlCol="0">
            <a:spAutoFit/>
          </a:bodyPr>
          <a:lstStyle/>
          <a:p>
            <a:r>
              <a:rPr lang="en-US" sz="4400" b="1" i="1" dirty="0" smtClean="0">
                <a:solidFill>
                  <a:srgbClr val="0070C0"/>
                </a:solidFill>
                <a:effectLst>
                  <a:outerShdw blurRad="38100" dist="38100" dir="2700000" algn="tl">
                    <a:srgbClr val="000000">
                      <a:alpha val="43137"/>
                    </a:srgbClr>
                  </a:outerShdw>
                </a:effectLst>
              </a:rPr>
              <a:t>Biodiversity</a:t>
            </a:r>
            <a:endParaRPr lang="en-US" sz="4000" b="1" dirty="0">
              <a:solidFill>
                <a:srgbClr val="0070C0"/>
              </a:solidFill>
              <a:effectLst>
                <a:outerShdw blurRad="38100" dist="38100" dir="2700000" algn="tl">
                  <a:srgbClr val="000000">
                    <a:alpha val="43137"/>
                  </a:srgbClr>
                </a:outerShdw>
              </a:effectLst>
            </a:endParaRPr>
          </a:p>
          <a:p>
            <a:endParaRPr lang="en-US" sz="4400" dirty="0"/>
          </a:p>
        </p:txBody>
      </p:sp>
    </p:spTree>
    <p:extLst>
      <p:ext uri="{BB962C8B-B14F-4D97-AF65-F5344CB8AC3E}">
        <p14:creationId xmlns:p14="http://schemas.microsoft.com/office/powerpoint/2010/main" val="649535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p:cNvSpPr txBox="1"/>
          <p:nvPr/>
        </p:nvSpPr>
        <p:spPr>
          <a:xfrm>
            <a:off x="4004022" y="6801"/>
            <a:ext cx="1383007" cy="769441"/>
          </a:xfrm>
          <a:prstGeom prst="rect">
            <a:avLst/>
          </a:prstGeom>
          <a:noFill/>
        </p:spPr>
        <p:txBody>
          <a:bodyPr wrap="none" rtlCol="0">
            <a:spAutoFit/>
          </a:bodyPr>
          <a:lstStyle/>
          <a:p>
            <a:r>
              <a:rPr lang="en-US" sz="4400" b="1" dirty="0" smtClean="0">
                <a:solidFill>
                  <a:srgbClr val="C00000"/>
                </a:solidFill>
                <a:effectLst>
                  <a:outerShdw blurRad="38100" dist="38100" dir="2700000" algn="tl">
                    <a:srgbClr val="000000">
                      <a:alpha val="43137"/>
                    </a:srgbClr>
                  </a:outerShdw>
                </a:effectLst>
              </a:rPr>
              <a:t>Tools</a:t>
            </a:r>
            <a:endParaRPr lang="en-US" sz="4400" b="1" dirty="0">
              <a:solidFill>
                <a:srgbClr val="C00000"/>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0746" y="1197667"/>
            <a:ext cx="1518594" cy="1579338"/>
          </a:xfrm>
          <a:prstGeom prst="rect">
            <a:avLst/>
          </a:prstGeom>
        </p:spPr>
      </p:pic>
      <p:sp>
        <p:nvSpPr>
          <p:cNvPr id="4" name="TextBox 3"/>
          <p:cNvSpPr txBox="1"/>
          <p:nvPr/>
        </p:nvSpPr>
        <p:spPr>
          <a:xfrm>
            <a:off x="338322" y="830476"/>
            <a:ext cx="4018921" cy="369332"/>
          </a:xfrm>
          <a:prstGeom prst="rect">
            <a:avLst/>
          </a:prstGeom>
          <a:noFill/>
        </p:spPr>
        <p:txBody>
          <a:bodyPr wrap="none" rtlCol="0">
            <a:spAutoFit/>
          </a:bodyPr>
          <a:lstStyle/>
          <a:p>
            <a:r>
              <a:rPr lang="en-US" b="1" dirty="0" smtClean="0">
                <a:solidFill>
                  <a:schemeClr val="bg1"/>
                </a:solidFill>
              </a:rPr>
              <a:t>CTD – physics, phytoplankton, microbes</a:t>
            </a:r>
            <a:endParaRPr lang="en-US"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32811" y="768814"/>
            <a:ext cx="1376150" cy="211364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99993" y="2483951"/>
            <a:ext cx="2057250" cy="1890098"/>
          </a:xfrm>
          <a:prstGeom prst="rect">
            <a:avLst/>
          </a:prstGeom>
        </p:spPr>
      </p:pic>
      <p:sp>
        <p:nvSpPr>
          <p:cNvPr id="8" name="TextBox 7"/>
          <p:cNvSpPr txBox="1"/>
          <p:nvPr/>
        </p:nvSpPr>
        <p:spPr>
          <a:xfrm>
            <a:off x="5798277" y="399482"/>
            <a:ext cx="1904752" cy="369332"/>
          </a:xfrm>
          <a:prstGeom prst="rect">
            <a:avLst/>
          </a:prstGeom>
          <a:noFill/>
        </p:spPr>
        <p:txBody>
          <a:bodyPr wrap="none" rtlCol="0">
            <a:spAutoFit/>
          </a:bodyPr>
          <a:lstStyle/>
          <a:p>
            <a:r>
              <a:rPr lang="en-US" b="1" dirty="0" smtClean="0">
                <a:solidFill>
                  <a:schemeClr val="bg1"/>
                </a:solidFill>
              </a:rPr>
              <a:t>Zooplankton nets </a:t>
            </a:r>
            <a:endParaRPr lang="en-US" b="1" dirty="0">
              <a:solidFill>
                <a:schemeClr val="bg1"/>
              </a:solidFill>
            </a:endParaRPr>
          </a:p>
        </p:txBody>
      </p:sp>
      <p:sp>
        <p:nvSpPr>
          <p:cNvPr id="9" name="TextBox 8"/>
          <p:cNvSpPr txBox="1"/>
          <p:nvPr/>
        </p:nvSpPr>
        <p:spPr>
          <a:xfrm>
            <a:off x="2054967" y="2131352"/>
            <a:ext cx="3630609" cy="369332"/>
          </a:xfrm>
          <a:prstGeom prst="rect">
            <a:avLst/>
          </a:prstGeom>
          <a:noFill/>
        </p:spPr>
        <p:txBody>
          <a:bodyPr wrap="none" rtlCol="0">
            <a:spAutoFit/>
          </a:bodyPr>
          <a:lstStyle/>
          <a:p>
            <a:r>
              <a:rPr lang="en-US" b="1" dirty="0" smtClean="0">
                <a:solidFill>
                  <a:schemeClr val="bg1"/>
                </a:solidFill>
              </a:rPr>
              <a:t>Grab – sediment, </a:t>
            </a:r>
            <a:r>
              <a:rPr lang="en-US" b="1" dirty="0" err="1" smtClean="0">
                <a:solidFill>
                  <a:schemeClr val="bg1"/>
                </a:solidFill>
              </a:rPr>
              <a:t>infauna</a:t>
            </a:r>
            <a:r>
              <a:rPr lang="en-US" b="1" dirty="0" smtClean="0">
                <a:solidFill>
                  <a:schemeClr val="bg1"/>
                </a:solidFill>
              </a:rPr>
              <a:t>, microbes </a:t>
            </a:r>
            <a:endParaRPr lang="en-US" b="1" dirty="0">
              <a:solidFill>
                <a:schemeClr val="bg1"/>
              </a:solidFill>
            </a:endParaRPr>
          </a:p>
        </p:txBody>
      </p:sp>
      <p:pic>
        <p:nvPicPr>
          <p:cNvPr id="10"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883509" y="3743348"/>
            <a:ext cx="1671386" cy="2152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756767" y="3346645"/>
            <a:ext cx="2220480" cy="369332"/>
          </a:xfrm>
          <a:prstGeom prst="rect">
            <a:avLst/>
          </a:prstGeom>
          <a:noFill/>
        </p:spPr>
        <p:txBody>
          <a:bodyPr wrap="none" rtlCol="0">
            <a:spAutoFit/>
          </a:bodyPr>
          <a:lstStyle/>
          <a:p>
            <a:r>
              <a:rPr lang="en-US" b="1" dirty="0" smtClean="0">
                <a:solidFill>
                  <a:schemeClr val="bg1"/>
                </a:solidFill>
              </a:rPr>
              <a:t>Trawl – </a:t>
            </a:r>
            <a:r>
              <a:rPr lang="en-US" b="1" dirty="0" err="1" smtClean="0">
                <a:solidFill>
                  <a:schemeClr val="bg1"/>
                </a:solidFill>
              </a:rPr>
              <a:t>epifauna</a:t>
            </a:r>
            <a:r>
              <a:rPr lang="en-US" b="1" dirty="0" smtClean="0">
                <a:solidFill>
                  <a:schemeClr val="bg1"/>
                </a:solidFill>
              </a:rPr>
              <a:t>, fish</a:t>
            </a:r>
            <a:endParaRPr lang="en-US" b="1" dirty="0">
              <a:solidFill>
                <a:schemeClr val="bg1"/>
              </a:solidFill>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0271" y="4907368"/>
            <a:ext cx="1716645" cy="1139228"/>
          </a:xfrm>
          <a:prstGeom prst="rect">
            <a:avLst/>
          </a:prstGeom>
        </p:spPr>
      </p:pic>
      <p:sp>
        <p:nvSpPr>
          <p:cNvPr id="13" name="TextBox 12"/>
          <p:cNvSpPr txBox="1"/>
          <p:nvPr/>
        </p:nvSpPr>
        <p:spPr>
          <a:xfrm>
            <a:off x="140271" y="4510665"/>
            <a:ext cx="3097899" cy="369332"/>
          </a:xfrm>
          <a:prstGeom prst="rect">
            <a:avLst/>
          </a:prstGeom>
          <a:noFill/>
        </p:spPr>
        <p:txBody>
          <a:bodyPr wrap="none" rtlCol="0">
            <a:spAutoFit/>
          </a:bodyPr>
          <a:lstStyle/>
          <a:p>
            <a:r>
              <a:rPr lang="en-US" b="1" dirty="0" smtClean="0">
                <a:solidFill>
                  <a:schemeClr val="bg1"/>
                </a:solidFill>
              </a:rPr>
              <a:t>Observation – birds, mammals</a:t>
            </a:r>
            <a:endParaRPr lang="en-US" b="1" dirty="0">
              <a:solidFill>
                <a:schemeClr val="bg1"/>
              </a:solidFill>
            </a:endParaRPr>
          </a:p>
        </p:txBody>
      </p:sp>
      <p:pic>
        <p:nvPicPr>
          <p:cNvPr id="14" name="Picture 1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606088" y="5700713"/>
            <a:ext cx="1558143" cy="1038763"/>
          </a:xfrm>
          <a:prstGeom prst="rect">
            <a:avLst/>
          </a:prstGeom>
        </p:spPr>
      </p:pic>
      <p:sp>
        <p:nvSpPr>
          <p:cNvPr id="15" name="TextBox 14"/>
          <p:cNvSpPr txBox="1"/>
          <p:nvPr/>
        </p:nvSpPr>
        <p:spPr>
          <a:xfrm>
            <a:off x="2585120" y="5292316"/>
            <a:ext cx="3124125" cy="923330"/>
          </a:xfrm>
          <a:prstGeom prst="rect">
            <a:avLst/>
          </a:prstGeom>
          <a:noFill/>
        </p:spPr>
        <p:txBody>
          <a:bodyPr wrap="none" rtlCol="0">
            <a:spAutoFit/>
          </a:bodyPr>
          <a:lstStyle/>
          <a:p>
            <a:r>
              <a:rPr lang="en-US" b="1" dirty="0" smtClean="0">
                <a:solidFill>
                  <a:schemeClr val="bg1"/>
                </a:solidFill>
              </a:rPr>
              <a:t>Next generation sequencing</a:t>
            </a:r>
            <a:r>
              <a:rPr lang="en-US" b="1" dirty="0">
                <a:solidFill>
                  <a:schemeClr val="bg1"/>
                </a:solidFill>
              </a:rPr>
              <a:t> </a:t>
            </a:r>
            <a:r>
              <a:rPr lang="en-US" b="1" dirty="0" smtClean="0">
                <a:solidFill>
                  <a:schemeClr val="bg1"/>
                </a:solidFill>
              </a:rPr>
              <a:t> – </a:t>
            </a:r>
          </a:p>
          <a:p>
            <a:r>
              <a:rPr lang="en-US" b="1" dirty="0">
                <a:solidFill>
                  <a:schemeClr val="bg1"/>
                </a:solidFill>
              </a:rPr>
              <a:t> </a:t>
            </a:r>
            <a:r>
              <a:rPr lang="en-US" b="1" dirty="0" smtClean="0">
                <a:solidFill>
                  <a:schemeClr val="bg1"/>
                </a:solidFill>
              </a:rPr>
              <a:t>                               microbes</a:t>
            </a:r>
          </a:p>
          <a:p>
            <a:r>
              <a:rPr lang="en-US" b="1" dirty="0">
                <a:solidFill>
                  <a:schemeClr val="bg1"/>
                </a:solidFill>
              </a:rPr>
              <a:t> </a:t>
            </a:r>
            <a:r>
              <a:rPr lang="en-US" b="1" dirty="0" smtClean="0">
                <a:solidFill>
                  <a:schemeClr val="bg1"/>
                </a:solidFill>
              </a:rPr>
              <a:t>                               </a:t>
            </a:r>
            <a:r>
              <a:rPr lang="en-US" b="1" dirty="0" err="1" smtClean="0">
                <a:solidFill>
                  <a:schemeClr val="bg1"/>
                </a:solidFill>
              </a:rPr>
              <a:t>meiofauna</a:t>
            </a:r>
            <a:endParaRPr lang="en-US" b="1" dirty="0">
              <a:solidFill>
                <a:schemeClr val="bg1"/>
              </a:solidFill>
            </a:endParaRPr>
          </a:p>
        </p:txBody>
      </p:sp>
    </p:spTree>
    <p:extLst>
      <p:ext uri="{BB962C8B-B14F-4D97-AF65-F5344CB8AC3E}">
        <p14:creationId xmlns:p14="http://schemas.microsoft.com/office/powerpoint/2010/main" val="563350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WL2014_DBO3_Ammonia.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63026" y="1517316"/>
            <a:ext cx="3957789" cy="1699852"/>
          </a:xfrm>
          <a:prstGeom prst="rect">
            <a:avLst/>
          </a:prstGeom>
        </p:spPr>
      </p:pic>
      <p:pic>
        <p:nvPicPr>
          <p:cNvPr id="9" name="Picture 8" descr="SWL2014_IntegChla.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01184" y="3675888"/>
            <a:ext cx="4242816" cy="3182112"/>
          </a:xfrm>
          <a:prstGeom prst="rect">
            <a:avLst/>
          </a:prstGeom>
        </p:spPr>
      </p:pic>
      <p:sp>
        <p:nvSpPr>
          <p:cNvPr id="14" name="TextBox 13"/>
          <p:cNvSpPr txBox="1"/>
          <p:nvPr/>
        </p:nvSpPr>
        <p:spPr>
          <a:xfrm>
            <a:off x="5416217" y="87270"/>
            <a:ext cx="2755434" cy="646331"/>
          </a:xfrm>
          <a:prstGeom prst="rect">
            <a:avLst/>
          </a:prstGeom>
          <a:noFill/>
        </p:spPr>
        <p:txBody>
          <a:bodyPr wrap="none" rtlCol="0">
            <a:spAutoFit/>
          </a:bodyPr>
          <a:lstStyle/>
          <a:p>
            <a:r>
              <a:rPr lang="en-US" sz="3600" b="1" dirty="0" smtClean="0">
                <a:solidFill>
                  <a:srgbClr val="C00000"/>
                </a:solidFill>
                <a:effectLst>
                  <a:outerShdw blurRad="38100" dist="38100" dir="2700000" algn="tl">
                    <a:srgbClr val="000000">
                      <a:alpha val="43137"/>
                    </a:srgbClr>
                  </a:outerShdw>
                </a:effectLst>
              </a:rPr>
              <a:t>Hydrography </a:t>
            </a:r>
            <a:endParaRPr lang="en-US" sz="3600" b="1" dirty="0">
              <a:solidFill>
                <a:srgbClr val="C00000"/>
              </a:solidFill>
              <a:effectLst>
                <a:outerShdw blurRad="38100" dist="38100" dir="2700000" algn="tl">
                  <a:srgbClr val="000000">
                    <a:alpha val="43137"/>
                  </a:srgbClr>
                </a:outerShdw>
              </a:effectLst>
            </a:endParaRPr>
          </a:p>
        </p:txBody>
      </p:sp>
      <p:sp>
        <p:nvSpPr>
          <p:cNvPr id="17" name="TextBox 16"/>
          <p:cNvSpPr txBox="1"/>
          <p:nvPr/>
        </p:nvSpPr>
        <p:spPr>
          <a:xfrm>
            <a:off x="6201497" y="1230597"/>
            <a:ext cx="1680845" cy="369332"/>
          </a:xfrm>
          <a:prstGeom prst="rect">
            <a:avLst/>
          </a:prstGeom>
          <a:noFill/>
        </p:spPr>
        <p:txBody>
          <a:bodyPr wrap="none" rtlCol="0">
            <a:spAutoFit/>
          </a:bodyPr>
          <a:lstStyle/>
          <a:p>
            <a:r>
              <a:rPr lang="en-US" b="1" dirty="0" smtClean="0"/>
              <a:t>Nitrate (W to E)</a:t>
            </a:r>
            <a:endParaRPr lang="en-US" b="1" dirty="0"/>
          </a:p>
        </p:txBody>
      </p:sp>
      <p:sp>
        <p:nvSpPr>
          <p:cNvPr id="19" name="TextBox 18"/>
          <p:cNvSpPr txBox="1"/>
          <p:nvPr/>
        </p:nvSpPr>
        <p:spPr>
          <a:xfrm>
            <a:off x="6163162" y="3422959"/>
            <a:ext cx="1711815" cy="369332"/>
          </a:xfrm>
          <a:prstGeom prst="rect">
            <a:avLst/>
          </a:prstGeom>
          <a:solidFill>
            <a:schemeClr val="bg1"/>
          </a:solidFill>
        </p:spPr>
        <p:txBody>
          <a:bodyPr wrap="none" rtlCol="0">
            <a:spAutoFit/>
          </a:bodyPr>
          <a:lstStyle/>
          <a:p>
            <a:r>
              <a:rPr lang="en-US" b="1" dirty="0" smtClean="0"/>
              <a:t>Integrated </a:t>
            </a:r>
            <a:r>
              <a:rPr lang="en-US" b="1" dirty="0" err="1" smtClean="0"/>
              <a:t>Chl</a:t>
            </a:r>
            <a:r>
              <a:rPr lang="en-US" b="1" dirty="0" smtClean="0"/>
              <a:t>-a</a:t>
            </a:r>
            <a:endParaRPr lang="en-US" b="1" dirty="0"/>
          </a:p>
        </p:txBody>
      </p:sp>
      <p:sp>
        <p:nvSpPr>
          <p:cNvPr id="21" name="TextBox 20"/>
          <p:cNvSpPr txBox="1"/>
          <p:nvPr/>
        </p:nvSpPr>
        <p:spPr>
          <a:xfrm>
            <a:off x="404889" y="410435"/>
            <a:ext cx="3667607" cy="461665"/>
          </a:xfrm>
          <a:prstGeom prst="rect">
            <a:avLst/>
          </a:prstGeom>
          <a:noFill/>
        </p:spPr>
        <p:txBody>
          <a:bodyPr wrap="none" rtlCol="0">
            <a:spAutoFit/>
          </a:bodyPr>
          <a:lstStyle/>
          <a:p>
            <a:r>
              <a:rPr lang="en-US" sz="2400" dirty="0" smtClean="0"/>
              <a:t>Differences in water masses</a:t>
            </a:r>
            <a:endParaRPr lang="en-US" sz="2400" dirty="0"/>
          </a:p>
        </p:txBody>
      </p:sp>
      <p:pic>
        <p:nvPicPr>
          <p:cNvPr id="15" name="Picture 14" descr="slid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176" y="1313514"/>
            <a:ext cx="4759686" cy="4939448"/>
          </a:xfrm>
          <a:prstGeom prst="rect">
            <a:avLst/>
          </a:prstGeom>
        </p:spPr>
      </p:pic>
      <p:sp>
        <p:nvSpPr>
          <p:cNvPr id="2" name="Rectangle 1"/>
          <p:cNvSpPr/>
          <p:nvPr/>
        </p:nvSpPr>
        <p:spPr>
          <a:xfrm rot="19807934">
            <a:off x="1830362" y="3900931"/>
            <a:ext cx="497941" cy="2311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V="1">
            <a:off x="2272420" y="2242636"/>
            <a:ext cx="2790606" cy="167729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6396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6522" y="51167"/>
            <a:ext cx="4228828" cy="6564459"/>
          </a:xfrm>
          <a:prstGeom prst="rect">
            <a:avLst/>
          </a:prstGeom>
        </p:spPr>
      </p:pic>
      <p:grpSp>
        <p:nvGrpSpPr>
          <p:cNvPr id="2" name="Group 1"/>
          <p:cNvGrpSpPr/>
          <p:nvPr/>
        </p:nvGrpSpPr>
        <p:grpSpPr>
          <a:xfrm>
            <a:off x="4493554" y="698977"/>
            <a:ext cx="4607914" cy="6054878"/>
            <a:chOff x="27459" y="792045"/>
            <a:chExt cx="4607914" cy="6054878"/>
          </a:xfrm>
        </p:grpSpPr>
        <p:pic>
          <p:nvPicPr>
            <p:cNvPr id="7" name="Picture 6"/>
            <p:cNvPicPr>
              <a:picLocks noChangeAspect="1"/>
            </p:cNvPicPr>
            <p:nvPr/>
          </p:nvPicPr>
          <p:blipFill>
            <a:blip r:embed="rId4"/>
            <a:stretch>
              <a:fillRect/>
            </a:stretch>
          </p:blipFill>
          <p:spPr>
            <a:xfrm>
              <a:off x="606398" y="3820802"/>
              <a:ext cx="3893174" cy="3002999"/>
            </a:xfrm>
            <a:prstGeom prst="rect">
              <a:avLst/>
            </a:prstGeom>
          </p:spPr>
        </p:pic>
        <p:pic>
          <p:nvPicPr>
            <p:cNvPr id="8" name="Picture 7"/>
            <p:cNvPicPr>
              <a:picLocks noChangeAspect="1"/>
            </p:cNvPicPr>
            <p:nvPr/>
          </p:nvPicPr>
          <p:blipFill>
            <a:blip r:embed="rId5"/>
            <a:stretch>
              <a:fillRect/>
            </a:stretch>
          </p:blipFill>
          <p:spPr>
            <a:xfrm>
              <a:off x="461725" y="792045"/>
              <a:ext cx="4173648" cy="3028757"/>
            </a:xfrm>
            <a:prstGeom prst="rect">
              <a:avLst/>
            </a:prstGeom>
          </p:spPr>
        </p:pic>
        <p:sp>
          <p:nvSpPr>
            <p:cNvPr id="10" name="TextBox 9"/>
            <p:cNvSpPr txBox="1"/>
            <p:nvPr/>
          </p:nvSpPr>
          <p:spPr>
            <a:xfrm>
              <a:off x="27459" y="6585313"/>
              <a:ext cx="2266810" cy="261610"/>
            </a:xfrm>
            <a:prstGeom prst="rect">
              <a:avLst/>
            </a:prstGeom>
            <a:noFill/>
          </p:spPr>
          <p:txBody>
            <a:bodyPr wrap="none" rtlCol="0">
              <a:spAutoFit/>
            </a:bodyPr>
            <a:lstStyle/>
            <a:p>
              <a:r>
                <a:rPr lang="en-US" sz="1100" dirty="0" err="1" smtClean="0"/>
                <a:t>Replotted</a:t>
              </a:r>
              <a:r>
                <a:rPr lang="en-US" sz="1100" dirty="0" smtClean="0"/>
                <a:t> from </a:t>
              </a:r>
              <a:r>
                <a:rPr lang="en-US" sz="1100" dirty="0" err="1" smtClean="0"/>
                <a:t>Kirchman</a:t>
              </a:r>
              <a:r>
                <a:rPr lang="en-US" sz="1100" dirty="0" smtClean="0"/>
                <a:t> et al. 2009</a:t>
              </a:r>
              <a:endParaRPr lang="en-US" sz="1100" dirty="0"/>
            </a:p>
          </p:txBody>
        </p:sp>
      </p:grpSp>
      <p:sp>
        <p:nvSpPr>
          <p:cNvPr id="11" name="TextBox 10"/>
          <p:cNvSpPr txBox="1"/>
          <p:nvPr/>
        </p:nvSpPr>
        <p:spPr>
          <a:xfrm>
            <a:off x="213172" y="6600982"/>
            <a:ext cx="4035528" cy="276999"/>
          </a:xfrm>
          <a:prstGeom prst="rect">
            <a:avLst/>
          </a:prstGeom>
          <a:noFill/>
        </p:spPr>
        <p:txBody>
          <a:bodyPr wrap="none" rtlCol="0">
            <a:spAutoFit/>
          </a:bodyPr>
          <a:lstStyle/>
          <a:p>
            <a:r>
              <a:rPr lang="en-US" sz="1200" b="1" dirty="0" smtClean="0"/>
              <a:t>data from OBIS (Ocean </a:t>
            </a:r>
            <a:r>
              <a:rPr lang="en-US" sz="1200" b="1" dirty="0" err="1" smtClean="0"/>
              <a:t>Biogeographical</a:t>
            </a:r>
            <a:r>
              <a:rPr lang="en-US" sz="1200" b="1" dirty="0" smtClean="0"/>
              <a:t> Information System)</a:t>
            </a:r>
            <a:endParaRPr lang="en-US" sz="1200" b="1" dirty="0"/>
          </a:p>
        </p:txBody>
      </p:sp>
      <p:sp>
        <p:nvSpPr>
          <p:cNvPr id="12" name="TextBox 11"/>
          <p:cNvSpPr txBox="1"/>
          <p:nvPr/>
        </p:nvSpPr>
        <p:spPr>
          <a:xfrm>
            <a:off x="4526408" y="48186"/>
            <a:ext cx="1964833" cy="646331"/>
          </a:xfrm>
          <a:prstGeom prst="rect">
            <a:avLst/>
          </a:prstGeom>
          <a:noFill/>
        </p:spPr>
        <p:txBody>
          <a:bodyPr wrap="none" rtlCol="0">
            <a:spAutoFit/>
          </a:bodyPr>
          <a:lstStyle/>
          <a:p>
            <a:r>
              <a:rPr lang="en-US" sz="3600" b="1" dirty="0" err="1" smtClean="0">
                <a:solidFill>
                  <a:srgbClr val="C00000"/>
                </a:solidFill>
                <a:effectLst>
                  <a:outerShdw blurRad="38100" dist="38100" dir="2700000" algn="tl">
                    <a:srgbClr val="000000">
                      <a:alpha val="43137"/>
                    </a:srgbClr>
                  </a:outerShdw>
                </a:effectLst>
              </a:rPr>
              <a:t>Mircobes</a:t>
            </a:r>
            <a:endParaRPr lang="en-US"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04236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Neocalanus.pdf"/>
          <p:cNvPicPr>
            <a:picLocks noChangeAspect="1"/>
          </p:cNvPicPr>
          <p:nvPr/>
        </p:nvPicPr>
        <p:blipFill>
          <a:blip r:embed="rId2" cstate="print">
            <a:extLst>
              <a:ext uri="{28A0092B-C50C-407E-A947-70E740481C1C}">
                <a14:useLocalDpi xmlns:a14="http://schemas.microsoft.com/office/drawing/2010/main"/>
              </a:ext>
            </a:extLst>
          </a:blip>
          <a:srcRect t="-137" b="-137"/>
          <a:stretch>
            <a:fillRect/>
          </a:stretch>
        </p:blipFill>
        <p:spPr>
          <a:xfrm>
            <a:off x="0" y="2524640"/>
            <a:ext cx="8030424" cy="4336999"/>
          </a:xfrm>
          <a:prstGeom prst="rect">
            <a:avLst/>
          </a:prstGeom>
        </p:spPr>
      </p:pic>
      <p:pic>
        <p:nvPicPr>
          <p:cNvPr id="4" name="Picture 3" descr="Metridia_longa_750x750.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887046" y="3467470"/>
            <a:ext cx="1247492" cy="860080"/>
          </a:xfrm>
          <a:prstGeom prst="rect">
            <a:avLst/>
          </a:prstGeom>
        </p:spPr>
      </p:pic>
      <p:sp>
        <p:nvSpPr>
          <p:cNvPr id="5" name="TextBox 4"/>
          <p:cNvSpPr txBox="1"/>
          <p:nvPr/>
        </p:nvSpPr>
        <p:spPr>
          <a:xfrm>
            <a:off x="7887046" y="2524640"/>
            <a:ext cx="1312752" cy="830997"/>
          </a:xfrm>
          <a:prstGeom prst="rect">
            <a:avLst/>
          </a:prstGeom>
          <a:noFill/>
        </p:spPr>
        <p:txBody>
          <a:bodyPr wrap="square" rtlCol="0">
            <a:spAutoFit/>
          </a:bodyPr>
          <a:lstStyle/>
          <a:p>
            <a:r>
              <a:rPr lang="en-US" sz="2400" b="1" i="1" dirty="0" err="1" smtClean="0"/>
              <a:t>Metridia</a:t>
            </a:r>
            <a:r>
              <a:rPr lang="en-US" sz="2400" b="1" i="1" dirty="0" smtClean="0"/>
              <a:t> </a:t>
            </a:r>
            <a:r>
              <a:rPr lang="en-US" sz="2400" b="1" i="1" dirty="0" err="1" smtClean="0"/>
              <a:t>pacifica</a:t>
            </a:r>
            <a:endParaRPr lang="en-US" sz="2400" b="1" i="1" dirty="0"/>
          </a:p>
        </p:txBody>
      </p:sp>
      <p:sp>
        <p:nvSpPr>
          <p:cNvPr id="6" name="TextBox 5"/>
          <p:cNvSpPr txBox="1"/>
          <p:nvPr/>
        </p:nvSpPr>
        <p:spPr>
          <a:xfrm>
            <a:off x="367311" y="2758669"/>
            <a:ext cx="2919096" cy="1200329"/>
          </a:xfrm>
          <a:prstGeom prst="rect">
            <a:avLst/>
          </a:prstGeom>
          <a:solidFill>
            <a:srgbClr val="C6D9F1">
              <a:alpha val="47059"/>
            </a:srgbClr>
          </a:solidFill>
        </p:spPr>
        <p:txBody>
          <a:bodyPr wrap="square" rtlCol="0">
            <a:spAutoFit/>
          </a:bodyPr>
          <a:lstStyle/>
          <a:p>
            <a:r>
              <a:rPr lang="en-US" sz="2400" dirty="0" smtClean="0"/>
              <a:t>Pacific immigrant</a:t>
            </a:r>
          </a:p>
          <a:p>
            <a:r>
              <a:rPr lang="en-US" sz="2400" dirty="0" smtClean="0"/>
              <a:t>More abundant</a:t>
            </a:r>
          </a:p>
          <a:p>
            <a:r>
              <a:rPr lang="en-US" sz="2400" dirty="0" smtClean="0"/>
              <a:t>Reaches farther north</a:t>
            </a:r>
            <a:endParaRPr lang="en-US" sz="2400" dirty="0"/>
          </a:p>
        </p:txBody>
      </p:sp>
      <p:sp>
        <p:nvSpPr>
          <p:cNvPr id="7" name="TextBox 6"/>
          <p:cNvSpPr txBox="1"/>
          <p:nvPr/>
        </p:nvSpPr>
        <p:spPr>
          <a:xfrm>
            <a:off x="3051029" y="0"/>
            <a:ext cx="2607060" cy="646331"/>
          </a:xfrm>
          <a:prstGeom prst="rect">
            <a:avLst/>
          </a:prstGeom>
          <a:noFill/>
        </p:spPr>
        <p:txBody>
          <a:bodyPr wrap="none" rtlCol="0">
            <a:spAutoFit/>
          </a:bodyPr>
          <a:lstStyle/>
          <a:p>
            <a:r>
              <a:rPr lang="en-US" sz="3600" b="1" dirty="0" smtClean="0">
                <a:solidFill>
                  <a:srgbClr val="C00000"/>
                </a:solidFill>
                <a:effectLst>
                  <a:outerShdw blurRad="38100" dist="38100" dir="2700000" algn="tl">
                    <a:srgbClr val="000000">
                      <a:alpha val="43137"/>
                    </a:srgbClr>
                  </a:outerShdw>
                </a:effectLst>
              </a:rPr>
              <a:t>Zooplankton</a:t>
            </a:r>
            <a:endParaRPr lang="en-US" sz="3600" b="1" dirty="0">
              <a:solidFill>
                <a:srgbClr val="C00000"/>
              </a:solidFill>
              <a:effectLst>
                <a:outerShdw blurRad="38100" dist="38100" dir="2700000" algn="tl">
                  <a:srgbClr val="000000">
                    <a:alpha val="43137"/>
                  </a:srgbClr>
                </a:outerShdw>
              </a:effectLst>
            </a:endParaRPr>
          </a:p>
        </p:txBody>
      </p:sp>
      <p:pic>
        <p:nvPicPr>
          <p:cNvPr id="8" name="Object 10"/>
          <p:cNvPicPr>
            <a:picLocks noChangeArrowheads="1"/>
          </p:cNvPicPr>
          <p:nvPr/>
        </p:nvPicPr>
        <p:blipFill rotWithShape="1">
          <a:blip r:embed="rId4" cstate="print">
            <a:extLst>
              <a:ext uri="{28A0092B-C50C-407E-A947-70E740481C1C}">
                <a14:useLocalDpi xmlns:a14="http://schemas.microsoft.com/office/drawing/2010/main"/>
              </a:ext>
            </a:extLst>
          </a:blip>
          <a:srcRect l="-107"/>
          <a:stretch/>
        </p:blipFill>
        <p:spPr bwMode="auto">
          <a:xfrm>
            <a:off x="228600" y="728671"/>
            <a:ext cx="8010053" cy="153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67728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2424" y="1654660"/>
            <a:ext cx="5486400" cy="4969803"/>
            <a:chOff x="1047438" y="873222"/>
            <a:chExt cx="6862266" cy="5832928"/>
          </a:xfrm>
        </p:grpSpPr>
        <p:pic>
          <p:nvPicPr>
            <p:cNvPr id="4" name="Picture 3" descr="Fig 5 SOAR gc2000to2012_DomTaxa_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7438" y="873222"/>
              <a:ext cx="6862266" cy="5832928"/>
            </a:xfrm>
            <a:prstGeom prst="rect">
              <a:avLst/>
            </a:prstGeom>
          </p:spPr>
        </p:pic>
        <p:sp>
          <p:nvSpPr>
            <p:cNvPr id="5" name="Rectangle 4"/>
            <p:cNvSpPr>
              <a:spLocks noChangeAspect="1"/>
            </p:cNvSpPr>
            <p:nvPr/>
          </p:nvSpPr>
          <p:spPr>
            <a:xfrm>
              <a:off x="6199984" y="1528239"/>
              <a:ext cx="321275" cy="33373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7" name="TextBox 6"/>
          <p:cNvSpPr txBox="1"/>
          <p:nvPr/>
        </p:nvSpPr>
        <p:spPr>
          <a:xfrm>
            <a:off x="488258" y="389215"/>
            <a:ext cx="1644681" cy="646331"/>
          </a:xfrm>
          <a:prstGeom prst="rect">
            <a:avLst/>
          </a:prstGeom>
          <a:noFill/>
        </p:spPr>
        <p:txBody>
          <a:bodyPr wrap="none" rtlCol="0">
            <a:spAutoFit/>
          </a:bodyPr>
          <a:lstStyle/>
          <a:p>
            <a:r>
              <a:rPr lang="en-US" sz="3600" b="1" dirty="0" err="1" smtClean="0">
                <a:solidFill>
                  <a:srgbClr val="C00000"/>
                </a:solidFill>
                <a:effectLst>
                  <a:outerShdw blurRad="38100" dist="38100" dir="2700000" algn="tl">
                    <a:srgbClr val="000000">
                      <a:alpha val="43137"/>
                    </a:srgbClr>
                  </a:outerShdw>
                </a:effectLst>
              </a:rPr>
              <a:t>Infauna</a:t>
            </a:r>
            <a:endParaRPr lang="en-US" sz="3600" b="1" dirty="0">
              <a:solidFill>
                <a:srgbClr val="C00000"/>
              </a:solidFill>
              <a:effectLst>
                <a:outerShdw blurRad="38100" dist="38100" dir="2700000" algn="tl">
                  <a:srgbClr val="000000">
                    <a:alpha val="43137"/>
                  </a:srgbClr>
                </a:outerShdw>
              </a:effectLst>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l="10478" r="8448" b="5630"/>
          <a:stretch/>
        </p:blipFill>
        <p:spPr>
          <a:xfrm rot="16200000">
            <a:off x="3114198" y="-280724"/>
            <a:ext cx="1260470" cy="2147314"/>
          </a:xfrm>
          <a:prstGeom prst="rect">
            <a:avLst/>
          </a:prstGeom>
        </p:spPr>
      </p:pic>
      <p:pic>
        <p:nvPicPr>
          <p:cNvPr id="12"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033600" y="5280817"/>
            <a:ext cx="2530548" cy="1425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386817" y="143859"/>
            <a:ext cx="3838664" cy="2554545"/>
          </a:xfrm>
          <a:prstGeom prst="rect">
            <a:avLst/>
          </a:prstGeom>
          <a:noFill/>
        </p:spPr>
        <p:txBody>
          <a:bodyPr wrap="square" rtlCol="0">
            <a:spAutoFit/>
          </a:bodyPr>
          <a:lstStyle/>
          <a:p>
            <a:r>
              <a:rPr lang="en-US" sz="2000" dirty="0" smtClean="0"/>
              <a:t>Tight pelagic-benthic coupling</a:t>
            </a:r>
          </a:p>
          <a:p>
            <a:endParaRPr lang="en-US" sz="2000" dirty="0"/>
          </a:p>
          <a:p>
            <a:r>
              <a:rPr lang="en-US" sz="2000" dirty="0" smtClean="0"/>
              <a:t>Biomass hotspots important feeding regions for birds and mammals</a:t>
            </a:r>
          </a:p>
          <a:p>
            <a:endParaRPr lang="en-US" sz="2000" dirty="0"/>
          </a:p>
          <a:p>
            <a:r>
              <a:rPr lang="en-US" sz="2000" dirty="0" smtClean="0"/>
              <a:t>Changing bivalve community poses energetic challenges to eiders</a:t>
            </a:r>
            <a:endParaRPr lang="en-US" sz="2000" dirty="0"/>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359924" y="6034491"/>
            <a:ext cx="778909" cy="815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652603" y="2669104"/>
            <a:ext cx="3395700" cy="2677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6909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28A0092B-C50C-407E-A947-70E740481C1C}">
                <a14:useLocalDpi xmlns:a14="http://schemas.microsoft.com/office/drawing/2010/main"/>
              </a:ext>
            </a:extLst>
          </a:blip>
          <a:srcRect/>
          <a:stretch/>
        </p:blipFill>
        <p:spPr bwMode="auto">
          <a:xfrm>
            <a:off x="117689" y="366525"/>
            <a:ext cx="4046899" cy="3119041"/>
          </a:xfrm>
          <a:prstGeom prst="rect">
            <a:avLst/>
          </a:prstGeom>
          <a:ln>
            <a:noFill/>
          </a:ln>
          <a:extLst>
            <a:ext uri="{53640926-AAD7-44D8-BBD7-CCE9431645EC}">
              <a14:shadowObscured xmlns:a14="http://schemas.microsoft.com/office/drawing/2010/main"/>
            </a:ext>
          </a:extLst>
        </p:spPr>
      </p:pic>
      <p:pic>
        <p:nvPicPr>
          <p:cNvPr id="3" name="Picture 2"/>
          <p:cNvPicPr/>
          <p:nvPr/>
        </p:nvPicPr>
        <p:blipFill rotWithShape="1">
          <a:blip r:embed="rId3" cstate="print">
            <a:extLst>
              <a:ext uri="{28A0092B-C50C-407E-A947-70E740481C1C}">
                <a14:useLocalDpi xmlns:a14="http://schemas.microsoft.com/office/drawing/2010/main"/>
              </a:ext>
            </a:extLst>
          </a:blip>
          <a:srcRect/>
          <a:stretch/>
        </p:blipFill>
        <p:spPr bwMode="auto">
          <a:xfrm>
            <a:off x="117689" y="3674007"/>
            <a:ext cx="4021777" cy="3119041"/>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5201008" y="-28286"/>
            <a:ext cx="1861985" cy="646331"/>
          </a:xfrm>
          <a:prstGeom prst="rect">
            <a:avLst/>
          </a:prstGeom>
          <a:noFill/>
        </p:spPr>
        <p:txBody>
          <a:bodyPr wrap="none" rtlCol="0">
            <a:spAutoFit/>
          </a:bodyPr>
          <a:lstStyle/>
          <a:p>
            <a:r>
              <a:rPr lang="en-US" sz="3600" b="1" dirty="0" err="1" smtClean="0">
                <a:solidFill>
                  <a:srgbClr val="C00000"/>
                </a:solidFill>
                <a:effectLst>
                  <a:outerShdw blurRad="38100" dist="38100" dir="2700000" algn="tl">
                    <a:srgbClr val="000000">
                      <a:alpha val="43137"/>
                    </a:srgbClr>
                  </a:outerShdw>
                </a:effectLst>
              </a:rPr>
              <a:t>Epifauna</a:t>
            </a:r>
            <a:endParaRPr lang="en-US" sz="3600" b="1" dirty="0">
              <a:solidFill>
                <a:srgbClr val="C00000"/>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50309" y="2343270"/>
            <a:ext cx="3449665" cy="4449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218918" y="841982"/>
            <a:ext cx="3649845" cy="1369606"/>
          </a:xfrm>
          <a:prstGeom prst="rect">
            <a:avLst/>
          </a:prstGeom>
          <a:noFill/>
        </p:spPr>
        <p:txBody>
          <a:bodyPr wrap="none" rtlCol="0">
            <a:spAutoFit/>
          </a:bodyPr>
          <a:lstStyle/>
          <a:p>
            <a:pPr>
              <a:spcAft>
                <a:spcPts val="1200"/>
              </a:spcAft>
            </a:pPr>
            <a:r>
              <a:rPr lang="en-US" sz="2100" dirty="0"/>
              <a:t>Important in mineralization</a:t>
            </a:r>
          </a:p>
          <a:p>
            <a:pPr>
              <a:spcAft>
                <a:spcPts val="1200"/>
              </a:spcAft>
            </a:pPr>
            <a:r>
              <a:rPr lang="en-US" sz="2100" dirty="0" smtClean="0"/>
              <a:t>Food for higher trophic levels</a:t>
            </a:r>
          </a:p>
          <a:p>
            <a:pPr>
              <a:spcAft>
                <a:spcPts val="1200"/>
              </a:spcAft>
            </a:pPr>
            <a:r>
              <a:rPr lang="en-US" sz="2100" dirty="0" smtClean="0"/>
              <a:t>Species of commercial interest?</a:t>
            </a:r>
            <a:endParaRPr lang="en-US" sz="2100" dirty="0"/>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54118" y="1402289"/>
            <a:ext cx="1230846" cy="940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49182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t="14698"/>
          <a:stretch/>
        </p:blipFill>
        <p:spPr>
          <a:xfrm>
            <a:off x="284379" y="4571993"/>
            <a:ext cx="2884123" cy="2360915"/>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l="6378" t="9756" r="6833" b="7596"/>
          <a:stretch/>
        </p:blipFill>
        <p:spPr>
          <a:xfrm>
            <a:off x="208229" y="407405"/>
            <a:ext cx="2833735" cy="4079535"/>
          </a:xfrm>
          <a:prstGeom prst="rect">
            <a:avLst/>
          </a:prstGeom>
        </p:spPr>
      </p:pic>
      <p:sp>
        <p:nvSpPr>
          <p:cNvPr id="6" name="TextBox 5"/>
          <p:cNvSpPr txBox="1"/>
          <p:nvPr/>
        </p:nvSpPr>
        <p:spPr>
          <a:xfrm>
            <a:off x="3880143" y="172101"/>
            <a:ext cx="1359668" cy="646331"/>
          </a:xfrm>
          <a:prstGeom prst="rect">
            <a:avLst/>
          </a:prstGeom>
          <a:noFill/>
        </p:spPr>
        <p:txBody>
          <a:bodyPr wrap="none" rtlCol="0">
            <a:spAutoFit/>
          </a:bodyPr>
          <a:lstStyle/>
          <a:p>
            <a:r>
              <a:rPr lang="en-US" sz="3600" b="1" dirty="0" smtClean="0">
                <a:solidFill>
                  <a:srgbClr val="C00000"/>
                </a:solidFill>
                <a:effectLst>
                  <a:outerShdw blurRad="38100" dist="38100" dir="2700000" algn="tl">
                    <a:srgbClr val="000000">
                      <a:alpha val="43137"/>
                    </a:srgbClr>
                  </a:outerShdw>
                </a:effectLst>
              </a:rPr>
              <a:t>Fishes</a:t>
            </a:r>
            <a:endParaRPr lang="en-US" sz="3600" b="1" dirty="0">
              <a:solidFill>
                <a:srgbClr val="C00000"/>
              </a:solidFill>
              <a:effectLst>
                <a:outerShdw blurRad="38100" dist="38100" dir="2700000" algn="tl">
                  <a:srgbClr val="000000">
                    <a:alpha val="43137"/>
                  </a:srgbClr>
                </a:outerShdw>
              </a:effectLst>
            </a:endParaRPr>
          </a:p>
        </p:txBody>
      </p:sp>
      <p:pic>
        <p:nvPicPr>
          <p:cNvPr id="9" name="Picture 8" descr="CPUEbottomtrawl.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59977" y="1131682"/>
            <a:ext cx="4671360" cy="6045289"/>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57999" y="172101"/>
            <a:ext cx="1771744" cy="1220063"/>
          </a:xfrm>
          <a:prstGeom prst="rect">
            <a:avLst/>
          </a:prstGeom>
          <a:noFill/>
          <a:ln w="381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545813" y="99527"/>
            <a:ext cx="1705916" cy="369332"/>
          </a:xfrm>
          <a:prstGeom prst="rect">
            <a:avLst/>
          </a:prstGeom>
          <a:noFill/>
        </p:spPr>
        <p:txBody>
          <a:bodyPr wrap="none" rtlCol="0">
            <a:spAutoFit/>
          </a:bodyPr>
          <a:lstStyle/>
          <a:p>
            <a:r>
              <a:rPr lang="en-US" dirty="0" smtClean="0"/>
              <a:t>Species richness</a:t>
            </a:r>
            <a:endParaRPr lang="en-US" dirty="0"/>
          </a:p>
        </p:txBody>
      </p:sp>
      <p:pic>
        <p:nvPicPr>
          <p:cNvPr id="2051" name="Picture 3"/>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306488" y="1160516"/>
            <a:ext cx="948611" cy="2699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306488" y="3936956"/>
            <a:ext cx="989931" cy="2605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03252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2364" y="1768431"/>
            <a:ext cx="3505199" cy="4278094"/>
          </a:xfrm>
          <a:prstGeom prst="rect">
            <a:avLst/>
          </a:prstGeom>
          <a:noFill/>
        </p:spPr>
        <p:txBody>
          <a:bodyPr wrap="square" rtlCol="0">
            <a:spAutoFit/>
          </a:bodyPr>
          <a:lstStyle/>
          <a:p>
            <a:r>
              <a:rPr lang="en-US" sz="2400" u="sng" dirty="0" smtClean="0"/>
              <a:t>Foraging ‘groups’:</a:t>
            </a:r>
          </a:p>
          <a:p>
            <a:r>
              <a:rPr lang="en-US" sz="2400" dirty="0" smtClean="0"/>
              <a:t>Surface feeders</a:t>
            </a:r>
          </a:p>
          <a:p>
            <a:r>
              <a:rPr lang="en-US" dirty="0" smtClean="0"/>
              <a:t> </a:t>
            </a:r>
            <a:r>
              <a:rPr lang="en-US" dirty="0" err="1" smtClean="0"/>
              <a:t>Planktivores</a:t>
            </a:r>
            <a:r>
              <a:rPr lang="en-US" dirty="0" smtClean="0"/>
              <a:t>, </a:t>
            </a:r>
            <a:r>
              <a:rPr lang="en-US" dirty="0" err="1" smtClean="0"/>
              <a:t>Piscivores</a:t>
            </a:r>
            <a:endParaRPr lang="en-US" dirty="0" smtClean="0"/>
          </a:p>
          <a:p>
            <a:endParaRPr lang="en-US" dirty="0" smtClean="0"/>
          </a:p>
          <a:p>
            <a:r>
              <a:rPr lang="en-US" sz="2400" dirty="0" smtClean="0"/>
              <a:t>Sub-surface (divers)            </a:t>
            </a:r>
            <a:r>
              <a:rPr lang="en-US" dirty="0" err="1" smtClean="0"/>
              <a:t>Planktivores</a:t>
            </a:r>
            <a:r>
              <a:rPr lang="en-US" dirty="0" smtClean="0"/>
              <a:t>, </a:t>
            </a:r>
            <a:r>
              <a:rPr lang="en-US" dirty="0" err="1" smtClean="0"/>
              <a:t>Piscivores</a:t>
            </a:r>
            <a:endParaRPr lang="en-US" dirty="0" smtClean="0"/>
          </a:p>
          <a:p>
            <a:endParaRPr lang="en-US" dirty="0" smtClean="0"/>
          </a:p>
          <a:p>
            <a:r>
              <a:rPr lang="en-US" sz="2400" dirty="0" smtClean="0"/>
              <a:t>Benthic feeders</a:t>
            </a:r>
          </a:p>
          <a:p>
            <a:r>
              <a:rPr lang="en-US" dirty="0" smtClean="0"/>
              <a:t>    Eiders, </a:t>
            </a:r>
            <a:r>
              <a:rPr lang="en-US" dirty="0" err="1" smtClean="0"/>
              <a:t>seaducks</a:t>
            </a:r>
            <a:endParaRPr lang="en-US" dirty="0" smtClean="0"/>
          </a:p>
          <a:p>
            <a:endParaRPr lang="en-US" dirty="0" smtClean="0"/>
          </a:p>
          <a:p>
            <a:r>
              <a:rPr lang="en-US" sz="2400" dirty="0" smtClean="0"/>
              <a:t>Omnivores</a:t>
            </a:r>
            <a:r>
              <a:rPr lang="en-US" sz="2800" dirty="0" smtClean="0"/>
              <a:t>         </a:t>
            </a:r>
          </a:p>
          <a:p>
            <a:r>
              <a:rPr lang="en-US" dirty="0" smtClean="0"/>
              <a:t>Shearwaters, Gulls</a:t>
            </a:r>
            <a:endParaRPr lang="en-US" dirty="0"/>
          </a:p>
          <a:p>
            <a:endParaRPr lang="en-US" dirty="0"/>
          </a:p>
        </p:txBody>
      </p:sp>
      <p:sp>
        <p:nvSpPr>
          <p:cNvPr id="4" name="TextBox 3"/>
          <p:cNvSpPr txBox="1"/>
          <p:nvPr/>
        </p:nvSpPr>
        <p:spPr>
          <a:xfrm>
            <a:off x="272364" y="415553"/>
            <a:ext cx="3505199" cy="1261884"/>
          </a:xfrm>
          <a:prstGeom prst="rect">
            <a:avLst/>
          </a:prstGeom>
          <a:noFill/>
        </p:spPr>
        <p:txBody>
          <a:bodyPr wrap="square" rtlCol="0">
            <a:spAutoFit/>
          </a:bodyPr>
          <a:lstStyle/>
          <a:p>
            <a:r>
              <a:rPr lang="en-US" sz="2800" b="1" dirty="0" smtClean="0"/>
              <a:t>~40 species</a:t>
            </a:r>
          </a:p>
          <a:p>
            <a:pPr marL="342900" indent="-342900">
              <a:buFont typeface="Wingdings" panose="05000000000000000000" pitchFamily="2" charset="2"/>
              <a:buChar char="Ø"/>
            </a:pPr>
            <a:r>
              <a:rPr lang="en-US" sz="2400" b="1" dirty="0" smtClean="0"/>
              <a:t>Local breeders</a:t>
            </a:r>
          </a:p>
          <a:p>
            <a:pPr marL="342900" indent="-342900">
              <a:buFont typeface="Wingdings" panose="05000000000000000000" pitchFamily="2" charset="2"/>
              <a:buChar char="Ø"/>
            </a:pPr>
            <a:r>
              <a:rPr lang="en-US" sz="2400" b="1" dirty="0" smtClean="0"/>
              <a:t>Migrants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5555902"/>
            <a:ext cx="4114800" cy="1378298"/>
          </a:xfrm>
          <a:prstGeom prst="rect">
            <a:avLst/>
          </a:prstGeom>
          <a:ln>
            <a:noFill/>
          </a:ln>
          <a:effectLst>
            <a:softEdge rad="190500"/>
          </a:effectLst>
        </p:spPr>
      </p:pic>
      <p:sp>
        <p:nvSpPr>
          <p:cNvPr id="8" name="TextBox 7"/>
          <p:cNvSpPr txBox="1"/>
          <p:nvPr/>
        </p:nvSpPr>
        <p:spPr>
          <a:xfrm>
            <a:off x="5145374" y="92387"/>
            <a:ext cx="1815690" cy="646331"/>
          </a:xfrm>
          <a:prstGeom prst="rect">
            <a:avLst/>
          </a:prstGeom>
          <a:noFill/>
        </p:spPr>
        <p:txBody>
          <a:bodyPr wrap="none" rtlCol="0">
            <a:spAutoFit/>
          </a:bodyPr>
          <a:lstStyle/>
          <a:p>
            <a:r>
              <a:rPr lang="en-US" sz="3600" b="1" dirty="0" smtClean="0">
                <a:solidFill>
                  <a:srgbClr val="C00000"/>
                </a:solidFill>
                <a:effectLst>
                  <a:outerShdw blurRad="38100" dist="38100" dir="2700000" algn="tl">
                    <a:srgbClr val="000000">
                      <a:alpha val="43137"/>
                    </a:srgbClr>
                  </a:outerShdw>
                </a:effectLst>
              </a:rPr>
              <a:t>Seabirds</a:t>
            </a:r>
            <a:endParaRPr lang="en-US" sz="3600" b="1" dirty="0">
              <a:solidFill>
                <a:srgbClr val="C00000"/>
              </a:solidFill>
              <a:effectLst>
                <a:outerShdw blurRad="38100" dist="38100" dir="2700000" algn="tl">
                  <a:srgbClr val="000000">
                    <a:alpha val="43137"/>
                  </a:srgbClr>
                </a:outerShdw>
              </a:effectLst>
            </a:endParaRPr>
          </a:p>
        </p:txBody>
      </p:sp>
      <p:grpSp>
        <p:nvGrpSpPr>
          <p:cNvPr id="6" name="Group 5"/>
          <p:cNvGrpSpPr/>
          <p:nvPr/>
        </p:nvGrpSpPr>
        <p:grpSpPr>
          <a:xfrm>
            <a:off x="3329043" y="976054"/>
            <a:ext cx="3377966" cy="2743200"/>
            <a:chOff x="3519156" y="885524"/>
            <a:chExt cx="3377966" cy="2743200"/>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19156" y="885524"/>
              <a:ext cx="3036277" cy="2743200"/>
            </a:xfrm>
            <a:prstGeom prst="rect">
              <a:avLst/>
            </a:prstGeom>
          </p:spPr>
        </p:pic>
        <p:sp>
          <p:nvSpPr>
            <p:cNvPr id="10" name="TextBox 9"/>
            <p:cNvSpPr txBox="1"/>
            <p:nvPr/>
          </p:nvSpPr>
          <p:spPr>
            <a:xfrm>
              <a:off x="5285605" y="1861719"/>
              <a:ext cx="1611517" cy="1754326"/>
            </a:xfrm>
            <a:prstGeom prst="rect">
              <a:avLst/>
            </a:prstGeom>
            <a:noFill/>
          </p:spPr>
          <p:txBody>
            <a:bodyPr wrap="square" rtlCol="0">
              <a:spAutoFit/>
            </a:bodyPr>
            <a:lstStyle/>
            <a:p>
              <a:r>
                <a:rPr lang="en-US" dirty="0" smtClean="0"/>
                <a:t>Feed on copepods, some krill &amp; fish; </a:t>
              </a:r>
            </a:p>
            <a:p>
              <a:r>
                <a:rPr lang="en-US" dirty="0" smtClean="0"/>
                <a:t>Nest in N. Bering Sea</a:t>
              </a:r>
              <a:endParaRPr lang="en-US" dirty="0"/>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25794" y="885524"/>
              <a:ext cx="1160754" cy="791913"/>
            </a:xfrm>
            <a:prstGeom prst="rect">
              <a:avLst/>
            </a:prstGeom>
            <a:ln>
              <a:noFill/>
            </a:ln>
            <a:effectLst>
              <a:softEdge rad="112500"/>
            </a:effectLst>
          </p:spPr>
        </p:pic>
      </p:grpSp>
      <p:pic>
        <p:nvPicPr>
          <p:cNvPr id="12" name="Picture 1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799699" y="3928216"/>
            <a:ext cx="3076470" cy="2790286"/>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518971" y="3928216"/>
            <a:ext cx="1176355" cy="880689"/>
          </a:xfrm>
          <a:prstGeom prst="rect">
            <a:avLst/>
          </a:prstGeom>
          <a:ln>
            <a:noFill/>
          </a:ln>
          <a:effectLst>
            <a:softEdge rad="112500"/>
          </a:effectLst>
        </p:spPr>
      </p:pic>
      <p:sp>
        <p:nvSpPr>
          <p:cNvPr id="14" name="TextBox 13"/>
          <p:cNvSpPr txBox="1"/>
          <p:nvPr/>
        </p:nvSpPr>
        <p:spPr>
          <a:xfrm>
            <a:off x="7003492" y="4943210"/>
            <a:ext cx="1897296" cy="1277273"/>
          </a:xfrm>
          <a:prstGeom prst="rect">
            <a:avLst/>
          </a:prstGeom>
          <a:noFill/>
        </p:spPr>
        <p:txBody>
          <a:bodyPr wrap="square" rtlCol="0">
            <a:spAutoFit/>
          </a:bodyPr>
          <a:lstStyle/>
          <a:p>
            <a:pPr algn="r"/>
            <a:r>
              <a:rPr lang="en-US" dirty="0" smtClean="0"/>
              <a:t>Omnivorous on krill &amp; fish. </a:t>
            </a:r>
          </a:p>
          <a:p>
            <a:pPr algn="r">
              <a:spcBef>
                <a:spcPts val="600"/>
              </a:spcBef>
            </a:pPr>
            <a:r>
              <a:rPr lang="en-US" dirty="0" smtClean="0"/>
              <a:t>Migrate to Alaska for summer</a:t>
            </a:r>
            <a:endParaRPr lang="en-US" dirty="0"/>
          </a:p>
        </p:txBody>
      </p:sp>
      <p:sp>
        <p:nvSpPr>
          <p:cNvPr id="2" name="TextBox 1"/>
          <p:cNvSpPr txBox="1"/>
          <p:nvPr/>
        </p:nvSpPr>
        <p:spPr>
          <a:xfrm>
            <a:off x="6374373" y="1066584"/>
            <a:ext cx="2842432" cy="2308324"/>
          </a:xfrm>
          <a:prstGeom prst="rect">
            <a:avLst/>
          </a:prstGeom>
          <a:noFill/>
        </p:spPr>
        <p:txBody>
          <a:bodyPr wrap="square" rtlCol="0">
            <a:spAutoFit/>
          </a:bodyPr>
          <a:lstStyle/>
          <a:p>
            <a:r>
              <a:rPr lang="en-US" dirty="0" err="1" smtClean="0"/>
              <a:t>Interannual</a:t>
            </a:r>
            <a:r>
              <a:rPr lang="en-US" dirty="0" smtClean="0"/>
              <a:t> variability in distribution and abundance</a:t>
            </a:r>
          </a:p>
          <a:p>
            <a:endParaRPr lang="en-US" dirty="0"/>
          </a:p>
          <a:p>
            <a:r>
              <a:rPr lang="en-US" dirty="0" smtClean="0"/>
              <a:t>Link to environmental conditions and food </a:t>
            </a:r>
          </a:p>
          <a:p>
            <a:endParaRPr lang="en-US" dirty="0"/>
          </a:p>
          <a:p>
            <a:r>
              <a:rPr lang="en-US" dirty="0" smtClean="0"/>
              <a:t>Long-term change in dominant feeding guilds? </a:t>
            </a:r>
            <a:endParaRPr lang="en-US" dirty="0"/>
          </a:p>
        </p:txBody>
      </p:sp>
      <p:sp>
        <p:nvSpPr>
          <p:cNvPr id="5" name="TextBox 4"/>
          <p:cNvSpPr txBox="1"/>
          <p:nvPr/>
        </p:nvSpPr>
        <p:spPr>
          <a:xfrm>
            <a:off x="3374308" y="596282"/>
            <a:ext cx="808235" cy="369332"/>
          </a:xfrm>
          <a:prstGeom prst="rect">
            <a:avLst/>
          </a:prstGeom>
          <a:noFill/>
        </p:spPr>
        <p:txBody>
          <a:bodyPr wrap="none" rtlCol="0">
            <a:spAutoFit/>
          </a:bodyPr>
          <a:lstStyle/>
          <a:p>
            <a:r>
              <a:rPr lang="en-US" b="1" dirty="0" smtClean="0"/>
              <a:t>Auklet</a:t>
            </a:r>
            <a:endParaRPr lang="en-US" b="1" dirty="0"/>
          </a:p>
        </p:txBody>
      </p:sp>
      <p:sp>
        <p:nvSpPr>
          <p:cNvPr id="15" name="TextBox 14"/>
          <p:cNvSpPr txBox="1"/>
          <p:nvPr/>
        </p:nvSpPr>
        <p:spPr>
          <a:xfrm>
            <a:off x="6636190" y="3651124"/>
            <a:ext cx="1284647" cy="369332"/>
          </a:xfrm>
          <a:prstGeom prst="rect">
            <a:avLst/>
          </a:prstGeom>
          <a:noFill/>
        </p:spPr>
        <p:txBody>
          <a:bodyPr wrap="none" rtlCol="0">
            <a:spAutoFit/>
          </a:bodyPr>
          <a:lstStyle/>
          <a:p>
            <a:r>
              <a:rPr lang="en-US" b="1" dirty="0" smtClean="0"/>
              <a:t>Shearwater</a:t>
            </a:r>
            <a:endParaRPr lang="en-US" b="1" dirty="0"/>
          </a:p>
        </p:txBody>
      </p:sp>
    </p:spTree>
    <p:extLst>
      <p:ext uri="{BB962C8B-B14F-4D97-AF65-F5344CB8AC3E}">
        <p14:creationId xmlns:p14="http://schemas.microsoft.com/office/powerpoint/2010/main" val="31700203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10515" y="985324"/>
            <a:ext cx="2933485" cy="165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23270" y="97338"/>
            <a:ext cx="3557384" cy="646331"/>
          </a:xfrm>
          <a:prstGeom prst="rect">
            <a:avLst/>
          </a:prstGeom>
          <a:noFill/>
        </p:spPr>
        <p:txBody>
          <a:bodyPr wrap="none" rtlCol="0">
            <a:spAutoFit/>
          </a:bodyPr>
          <a:lstStyle/>
          <a:p>
            <a:r>
              <a:rPr lang="en-US" sz="3600" b="1" dirty="0" smtClean="0">
                <a:solidFill>
                  <a:srgbClr val="C00000"/>
                </a:solidFill>
                <a:effectLst>
                  <a:outerShdw blurRad="38100" dist="38100" dir="2700000" algn="tl">
                    <a:srgbClr val="000000">
                      <a:alpha val="43137"/>
                    </a:srgbClr>
                  </a:outerShdw>
                </a:effectLst>
              </a:rPr>
              <a:t>Marine mammals</a:t>
            </a:r>
            <a:endParaRPr lang="en-US" sz="3600" b="1" dirty="0">
              <a:solidFill>
                <a:srgbClr val="C00000"/>
              </a:solidFill>
              <a:effectLst>
                <a:outerShdw blurRad="38100" dist="38100" dir="2700000" algn="tl">
                  <a:srgbClr val="000000">
                    <a:alpha val="43137"/>
                  </a:srgbClr>
                </a:outerShdw>
              </a:effectLst>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2585" y="1703385"/>
            <a:ext cx="4007290" cy="3092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55313" y="5051580"/>
            <a:ext cx="2177294" cy="1451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481" y="725815"/>
            <a:ext cx="4053810" cy="1015663"/>
          </a:xfrm>
          <a:prstGeom prst="rect">
            <a:avLst/>
          </a:prstGeom>
          <a:noFill/>
        </p:spPr>
        <p:txBody>
          <a:bodyPr wrap="square" rtlCol="0">
            <a:spAutoFit/>
          </a:bodyPr>
          <a:lstStyle/>
          <a:p>
            <a:r>
              <a:rPr lang="en-US" sz="2000" dirty="0" smtClean="0"/>
              <a:t>Chukchi is important migration corridor and feeding ground for bowhead whales</a:t>
            </a:r>
            <a:endParaRPr lang="en-US" sz="2000" dirty="0"/>
          </a:p>
        </p:txBody>
      </p:sp>
      <p:pic>
        <p:nvPicPr>
          <p:cNvPr id="6"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43025" y="2641323"/>
            <a:ext cx="2272043" cy="2272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443025" y="985325"/>
            <a:ext cx="2482678" cy="165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789901" y="2688895"/>
            <a:ext cx="2218297" cy="2246769"/>
          </a:xfrm>
          <a:prstGeom prst="rect">
            <a:avLst/>
          </a:prstGeom>
          <a:noFill/>
        </p:spPr>
        <p:txBody>
          <a:bodyPr wrap="square" rtlCol="0">
            <a:spAutoFit/>
          </a:bodyPr>
          <a:lstStyle/>
          <a:p>
            <a:r>
              <a:rPr lang="en-US" sz="2000" dirty="0" smtClean="0"/>
              <a:t>35,000 walrus hauled out in Point Lay, AK in 2015</a:t>
            </a:r>
          </a:p>
          <a:p>
            <a:endParaRPr lang="en-US" sz="2000" dirty="0"/>
          </a:p>
          <a:p>
            <a:r>
              <a:rPr lang="en-US" sz="2000" dirty="0" smtClean="0"/>
              <a:t>Diminished sea ice causes central place foraging</a:t>
            </a:r>
            <a:endParaRPr lang="en-US" sz="2000" dirty="0"/>
          </a:p>
        </p:txBody>
      </p:sp>
      <p:sp>
        <p:nvSpPr>
          <p:cNvPr id="8" name="TextBox 7"/>
          <p:cNvSpPr txBox="1"/>
          <p:nvPr/>
        </p:nvSpPr>
        <p:spPr>
          <a:xfrm>
            <a:off x="3610293" y="5342402"/>
            <a:ext cx="5540721" cy="707886"/>
          </a:xfrm>
          <a:prstGeom prst="rect">
            <a:avLst/>
          </a:prstGeom>
          <a:noFill/>
        </p:spPr>
        <p:txBody>
          <a:bodyPr wrap="square" rtlCol="0">
            <a:spAutoFit/>
          </a:bodyPr>
          <a:lstStyle/>
          <a:p>
            <a:r>
              <a:rPr lang="en-US" sz="2000" dirty="0" smtClean="0"/>
              <a:t>Increasing </a:t>
            </a:r>
            <a:r>
              <a:rPr lang="en-US" sz="2000" dirty="0"/>
              <a:t>sub-Arctic species including fin, humpback, </a:t>
            </a:r>
            <a:r>
              <a:rPr lang="en-US" sz="2000" dirty="0" err="1"/>
              <a:t>minke</a:t>
            </a:r>
            <a:r>
              <a:rPr lang="en-US" sz="2000" dirty="0"/>
              <a:t> and gray whales</a:t>
            </a:r>
          </a:p>
        </p:txBody>
      </p:sp>
      <p:pic>
        <p:nvPicPr>
          <p:cNvPr id="6149" name="Picture 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706953" y="6050288"/>
            <a:ext cx="1052843" cy="778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759796" y="6050287"/>
            <a:ext cx="1297465" cy="778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057262" y="6050289"/>
            <a:ext cx="1272219" cy="778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329508" y="6050269"/>
            <a:ext cx="1265490" cy="773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78691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0546" y="803930"/>
            <a:ext cx="8360229" cy="4708981"/>
          </a:xfrm>
          <a:prstGeom prst="rect">
            <a:avLst/>
          </a:prstGeom>
          <a:noFill/>
        </p:spPr>
        <p:txBody>
          <a:bodyPr wrap="square" rtlCol="0">
            <a:spAutoFit/>
          </a:bodyPr>
          <a:lstStyle/>
          <a:p>
            <a:pPr marL="514350" indent="-514350">
              <a:spcAft>
                <a:spcPts val="1800"/>
              </a:spcAft>
              <a:buAutoNum type="arabicPeriod"/>
            </a:pPr>
            <a:r>
              <a:rPr lang="en-US" sz="2400" dirty="0"/>
              <a:t>To continue time </a:t>
            </a:r>
            <a:r>
              <a:rPr lang="en-US" sz="2400" dirty="0" smtClean="0"/>
              <a:t>series and close </a:t>
            </a:r>
            <a:r>
              <a:rPr lang="en-US" sz="2400" dirty="0"/>
              <a:t>current gaps in taxonomic and spatial coverage in biodiversity observations on the Chukchi </a:t>
            </a:r>
            <a:r>
              <a:rPr lang="en-US" sz="2400" dirty="0" smtClean="0"/>
              <a:t>shelf. </a:t>
            </a:r>
            <a:endParaRPr lang="en-US" sz="2400" dirty="0"/>
          </a:p>
          <a:p>
            <a:pPr marL="514350" indent="-514350">
              <a:spcAft>
                <a:spcPts val="1800"/>
              </a:spcAft>
              <a:buAutoNum type="arabicPeriod"/>
            </a:pPr>
            <a:r>
              <a:rPr lang="en-US" sz="2400" dirty="0"/>
              <a:t>To integrate and synthesize </a:t>
            </a:r>
            <a:r>
              <a:rPr lang="en-US" sz="2400" dirty="0" smtClean="0"/>
              <a:t>with past </a:t>
            </a:r>
            <a:r>
              <a:rPr lang="en-US" sz="2400" dirty="0"/>
              <a:t>and ongoing research programs on the US Arctic shelf into an Arctic biodiversity observation network with publicly accessible data.</a:t>
            </a:r>
          </a:p>
          <a:p>
            <a:pPr marL="514350" indent="-514350">
              <a:spcAft>
                <a:spcPts val="1800"/>
              </a:spcAft>
              <a:buAutoNum type="arabicPeriod"/>
            </a:pPr>
            <a:r>
              <a:rPr lang="en-US" sz="2400" dirty="0"/>
              <a:t>To demonstrate how a sustainable observing network could be developed for this and other regions and ecosystems.</a:t>
            </a:r>
          </a:p>
          <a:p>
            <a:pPr marL="514350" indent="-514350">
              <a:spcAft>
                <a:spcPts val="1800"/>
              </a:spcAft>
              <a:buAutoNum type="arabicPeriod"/>
            </a:pPr>
            <a:r>
              <a:rPr lang="en-US" sz="2400" dirty="0"/>
              <a:t>To link with international programs on the pan-Arctic level. </a:t>
            </a:r>
          </a:p>
          <a:p>
            <a:endParaRPr lang="en-US" sz="2400" dirty="0"/>
          </a:p>
        </p:txBody>
      </p:sp>
      <p:sp>
        <p:nvSpPr>
          <p:cNvPr id="4" name="TextBox 3"/>
          <p:cNvSpPr txBox="1"/>
          <p:nvPr/>
        </p:nvSpPr>
        <p:spPr>
          <a:xfrm>
            <a:off x="3483757" y="44538"/>
            <a:ext cx="1253869" cy="646331"/>
          </a:xfrm>
          <a:prstGeom prst="rect">
            <a:avLst/>
          </a:prstGeom>
          <a:noFill/>
        </p:spPr>
        <p:txBody>
          <a:bodyPr wrap="none" rtlCol="0">
            <a:spAutoFit/>
          </a:bodyPr>
          <a:lstStyle/>
          <a:p>
            <a:r>
              <a:rPr lang="en-US" sz="3600" b="1" dirty="0" smtClean="0">
                <a:solidFill>
                  <a:srgbClr val="C00000"/>
                </a:solidFill>
                <a:effectLst>
                  <a:outerShdw blurRad="38100" dist="38100" dir="2700000" algn="tl">
                    <a:srgbClr val="000000">
                      <a:alpha val="43137"/>
                    </a:srgbClr>
                  </a:outerShdw>
                </a:effectLst>
              </a:rPr>
              <a:t>Goals</a:t>
            </a:r>
            <a:endParaRPr lang="en-US" sz="3600" b="1" dirty="0">
              <a:solidFill>
                <a:srgbClr val="C00000"/>
              </a:solidFill>
              <a:effectLst>
                <a:outerShdw blurRad="38100" dist="38100" dir="2700000" algn="tl">
                  <a:srgbClr val="000000">
                    <a:alpha val="43137"/>
                  </a:srgbClr>
                </a:outerShdw>
              </a:effectLst>
            </a:endParaRPr>
          </a:p>
        </p:txBody>
      </p:sp>
      <p:sp>
        <p:nvSpPr>
          <p:cNvPr id="14" name="Rectangle 13"/>
          <p:cNvSpPr/>
          <p:nvPr/>
        </p:nvSpPr>
        <p:spPr>
          <a:xfrm>
            <a:off x="0" y="5250425"/>
            <a:ext cx="9144000" cy="1638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397432" y="5280905"/>
            <a:ext cx="3858172" cy="338554"/>
          </a:xfrm>
          <a:prstGeom prst="rect">
            <a:avLst/>
          </a:prstGeom>
          <a:noFill/>
        </p:spPr>
        <p:txBody>
          <a:bodyPr wrap="none" rtlCol="0">
            <a:spAutoFit/>
          </a:bodyPr>
          <a:lstStyle/>
          <a:p>
            <a:r>
              <a:rPr lang="en-US" sz="1600" b="1" i="1" dirty="0" smtClean="0">
                <a:solidFill>
                  <a:schemeClr val="bg1"/>
                </a:solidFill>
              </a:rPr>
              <a:t>Arctic biodiversity from microbes to whales</a:t>
            </a:r>
            <a:endParaRPr lang="en-US" sz="1600" b="1" i="1" dirty="0">
              <a:solidFill>
                <a:schemeClr val="bg1"/>
              </a:solidFill>
            </a:endParaRPr>
          </a:p>
        </p:txBody>
      </p:sp>
      <p:grpSp>
        <p:nvGrpSpPr>
          <p:cNvPr id="12" name="Group 11"/>
          <p:cNvGrpSpPr/>
          <p:nvPr/>
        </p:nvGrpSpPr>
        <p:grpSpPr>
          <a:xfrm>
            <a:off x="531" y="5617210"/>
            <a:ext cx="9196255" cy="1137995"/>
            <a:chOff x="531" y="5617210"/>
            <a:chExt cx="9196255" cy="1137995"/>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32555" y="5619757"/>
              <a:ext cx="1659414" cy="1135448"/>
            </a:xfrm>
            <a:prstGeom prst="rect">
              <a:avLst/>
            </a:prstGeom>
          </p:spPr>
        </p:pic>
        <p:pic>
          <p:nvPicPr>
            <p:cNvPr id="22" name="Picture 2" descr="Kittiwake Farnes 14 5 08 IMG_449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68120" y="5617210"/>
              <a:ext cx="1612900" cy="11290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b="-1"/>
            <a:stretch/>
          </p:blipFill>
          <p:spPr bwMode="auto">
            <a:xfrm>
              <a:off x="531" y="5619757"/>
              <a:ext cx="1512412" cy="1126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02783" y="5619757"/>
              <a:ext cx="1135448" cy="1135448"/>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40880" y="5619731"/>
              <a:ext cx="2155906" cy="1126509"/>
            </a:xfrm>
            <a:prstGeom prst="rect">
              <a:avLst/>
            </a:prstGeom>
          </p:spPr>
        </p:pic>
        <p:pic>
          <p:nvPicPr>
            <p:cNvPr id="26" name="Picture 3" descr="C:\Katrin\UAF projects\Rusalca 2004\Bodil's Rusalca pictures\IMG_3346.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638231" y="5619757"/>
              <a:ext cx="1507666" cy="11308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097633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1805" y="181069"/>
            <a:ext cx="6194645" cy="646331"/>
          </a:xfrm>
          <a:prstGeom prst="rect">
            <a:avLst/>
          </a:prstGeom>
          <a:noFill/>
        </p:spPr>
        <p:txBody>
          <a:bodyPr wrap="none" rtlCol="0">
            <a:spAutoFit/>
          </a:bodyPr>
          <a:lstStyle/>
          <a:p>
            <a:r>
              <a:rPr lang="en-US" sz="3600" b="1" dirty="0" smtClean="0">
                <a:solidFill>
                  <a:srgbClr val="C00000"/>
                </a:solidFill>
              </a:rPr>
              <a:t>Functional diversity – food web</a:t>
            </a:r>
            <a:endParaRPr lang="en-US" sz="3600" b="1" dirty="0">
              <a:solidFill>
                <a:srgbClr val="C0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1012" y="971221"/>
            <a:ext cx="8181975" cy="547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427961" y="1004944"/>
            <a:ext cx="2207656" cy="523220"/>
          </a:xfrm>
          <a:prstGeom prst="rect">
            <a:avLst/>
          </a:prstGeom>
          <a:noFill/>
          <a:ln w="28575">
            <a:solidFill>
              <a:srgbClr val="C00000"/>
            </a:solidFill>
          </a:ln>
        </p:spPr>
        <p:txBody>
          <a:bodyPr wrap="none" rtlCol="0">
            <a:spAutoFit/>
          </a:bodyPr>
          <a:lstStyle/>
          <a:p>
            <a:r>
              <a:rPr lang="el-GR" sz="2800" b="1" dirty="0" smtClean="0"/>
              <a:t>δ</a:t>
            </a:r>
            <a:r>
              <a:rPr lang="en-US" sz="2800" b="1" baseline="30000" dirty="0" smtClean="0"/>
              <a:t>13</a:t>
            </a:r>
            <a:r>
              <a:rPr lang="en-US" sz="2800" b="1" dirty="0" smtClean="0"/>
              <a:t>C and </a:t>
            </a:r>
            <a:r>
              <a:rPr lang="el-GR" sz="2800" b="1" dirty="0" smtClean="0"/>
              <a:t>δ</a:t>
            </a:r>
            <a:r>
              <a:rPr lang="en-US" sz="2800" b="1" baseline="30000" dirty="0" smtClean="0"/>
              <a:t>15</a:t>
            </a:r>
            <a:r>
              <a:rPr lang="en-US" sz="2800" b="1" dirty="0" smtClean="0"/>
              <a:t>N</a:t>
            </a:r>
            <a:endParaRPr lang="en-US" sz="2800" b="1" dirty="0"/>
          </a:p>
        </p:txBody>
      </p:sp>
    </p:spTree>
    <p:extLst>
      <p:ext uri="{BB962C8B-B14F-4D97-AF65-F5344CB8AC3E}">
        <p14:creationId xmlns:p14="http://schemas.microsoft.com/office/powerpoint/2010/main" val="30925706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32256" y="671802"/>
            <a:ext cx="6904654" cy="6023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04984" y="111741"/>
            <a:ext cx="3326552" cy="584775"/>
          </a:xfrm>
          <a:prstGeom prst="rect">
            <a:avLst/>
          </a:prstGeom>
          <a:noFill/>
        </p:spPr>
        <p:txBody>
          <a:bodyPr wrap="none" rtlCol="0">
            <a:spAutoFit/>
          </a:bodyPr>
          <a:lstStyle/>
          <a:p>
            <a:r>
              <a:rPr lang="en-US" sz="3200" b="1" dirty="0" smtClean="0">
                <a:solidFill>
                  <a:srgbClr val="C00000"/>
                </a:solidFill>
                <a:effectLst>
                  <a:outerShdw blurRad="38100" dist="38100" dir="2700000" algn="tl">
                    <a:srgbClr val="000000">
                      <a:alpha val="43137"/>
                    </a:srgbClr>
                  </a:outerShdw>
                </a:effectLst>
              </a:rPr>
              <a:t>Data management</a:t>
            </a:r>
            <a:endParaRPr lang="en-US" sz="3200" b="1" dirty="0">
              <a:solidFill>
                <a:srgbClr val="C00000"/>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cstate="print">
            <a:biLevel thresh="7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638542" y="628779"/>
            <a:ext cx="1344590" cy="1970785"/>
          </a:xfrm>
          <a:prstGeom prst="rect">
            <a:avLst/>
          </a:prstGeom>
        </p:spPr>
      </p:pic>
    </p:spTree>
    <p:extLst>
      <p:ext uri="{BB962C8B-B14F-4D97-AF65-F5344CB8AC3E}">
        <p14:creationId xmlns:p14="http://schemas.microsoft.com/office/powerpoint/2010/main" val="33872810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72664" y="141065"/>
            <a:ext cx="5597814" cy="584775"/>
          </a:xfrm>
          <a:prstGeom prst="rect">
            <a:avLst/>
          </a:prstGeom>
          <a:noFill/>
        </p:spPr>
        <p:txBody>
          <a:bodyPr wrap="none" rtlCol="0">
            <a:spAutoFit/>
          </a:bodyPr>
          <a:lstStyle/>
          <a:p>
            <a:r>
              <a:rPr lang="en-US" sz="3200" b="1" dirty="0" smtClean="0">
                <a:solidFill>
                  <a:srgbClr val="C00000"/>
                </a:solidFill>
                <a:effectLst>
                  <a:outerShdw blurRad="38100" dist="38100" dir="2700000" algn="tl">
                    <a:srgbClr val="000000">
                      <a:alpha val="43137"/>
                    </a:srgbClr>
                  </a:outerShdw>
                </a:effectLst>
              </a:rPr>
              <a:t>Data management – Workspace</a:t>
            </a:r>
            <a:endParaRPr lang="en-US" sz="3200" b="1" dirty="0">
              <a:solidFill>
                <a:srgbClr val="C00000"/>
              </a:solidFill>
              <a:effectLst>
                <a:outerShdw blurRad="38100" dist="38100" dir="2700000" algn="tl">
                  <a:srgbClr val="000000">
                    <a:alpha val="43137"/>
                  </a:srgbClr>
                </a:outerShdw>
              </a:effectLst>
            </a:endParaRPr>
          </a:p>
        </p:txBody>
      </p:sp>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28728" y="751241"/>
            <a:ext cx="8013248" cy="6021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8049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156995" y="806222"/>
            <a:ext cx="6680719" cy="5857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977982" y="111741"/>
            <a:ext cx="2897140" cy="584775"/>
          </a:xfrm>
          <a:prstGeom prst="rect">
            <a:avLst/>
          </a:prstGeom>
          <a:noFill/>
        </p:spPr>
        <p:txBody>
          <a:bodyPr wrap="none" rtlCol="0">
            <a:spAutoFit/>
          </a:bodyPr>
          <a:lstStyle/>
          <a:p>
            <a:r>
              <a:rPr lang="en-US" sz="3200" b="1" dirty="0" smtClean="0">
                <a:solidFill>
                  <a:srgbClr val="C00000"/>
                </a:solidFill>
                <a:effectLst>
                  <a:outerShdw blurRad="38100" dist="38100" dir="2700000" algn="tl">
                    <a:srgbClr val="000000">
                      <a:alpha val="43137"/>
                    </a:srgbClr>
                  </a:outerShdw>
                </a:effectLst>
              </a:rPr>
              <a:t>Public Database</a:t>
            </a:r>
            <a:endParaRPr lang="en-US" sz="32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307109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Connector 62"/>
          <p:cNvCxnSpPr/>
          <p:nvPr/>
        </p:nvCxnSpPr>
        <p:spPr>
          <a:xfrm>
            <a:off x="1215689" y="2365713"/>
            <a:ext cx="197165" cy="14910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Straight Connector 52"/>
          <p:cNvCxnSpPr>
            <a:endCxn id="54" idx="0"/>
          </p:cNvCxnSpPr>
          <p:nvPr/>
        </p:nvCxnSpPr>
        <p:spPr>
          <a:xfrm flipH="1">
            <a:off x="1567405" y="1874068"/>
            <a:ext cx="212532" cy="126356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715091" y="2362178"/>
            <a:ext cx="331418" cy="76335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539297" y="111740"/>
            <a:ext cx="1657826" cy="584775"/>
          </a:xfrm>
          <a:prstGeom prst="rect">
            <a:avLst/>
          </a:prstGeom>
          <a:noFill/>
        </p:spPr>
        <p:txBody>
          <a:bodyPr wrap="none" rtlCol="0">
            <a:spAutoFit/>
          </a:bodyPr>
          <a:lstStyle/>
          <a:p>
            <a:r>
              <a:rPr lang="en-US" sz="3200" b="1" dirty="0" smtClean="0">
                <a:solidFill>
                  <a:srgbClr val="C00000"/>
                </a:solidFill>
                <a:effectLst>
                  <a:outerShdw blurRad="38100" dist="38100" dir="2700000" algn="tl">
                    <a:srgbClr val="000000">
                      <a:alpha val="43137"/>
                    </a:srgbClr>
                  </a:outerShdw>
                </a:effectLst>
              </a:rPr>
              <a:t>Timeline</a:t>
            </a:r>
            <a:endParaRPr lang="en-US" sz="3200" b="1" dirty="0">
              <a:solidFill>
                <a:srgbClr val="C00000"/>
              </a:solidFill>
              <a:effectLst>
                <a:outerShdw blurRad="38100" dist="38100" dir="2700000" algn="tl">
                  <a:srgbClr val="000000">
                    <a:alpha val="43137"/>
                  </a:srgbClr>
                </a:outerShdw>
              </a:effectLst>
            </a:endParaRPr>
          </a:p>
        </p:txBody>
      </p:sp>
      <p:sp>
        <p:nvSpPr>
          <p:cNvPr id="3" name="Rectangle 2"/>
          <p:cNvSpPr/>
          <p:nvPr/>
        </p:nvSpPr>
        <p:spPr>
          <a:xfrm>
            <a:off x="217283" y="1611517"/>
            <a:ext cx="8455937" cy="733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7159" y="2735045"/>
            <a:ext cx="1188530" cy="369332"/>
          </a:xfrm>
          <a:prstGeom prst="rect">
            <a:avLst/>
          </a:prstGeom>
          <a:noFill/>
          <a:ln w="19050">
            <a:solidFill>
              <a:srgbClr val="FF0000"/>
            </a:solidFill>
          </a:ln>
        </p:spPr>
        <p:txBody>
          <a:bodyPr wrap="none" rtlCol="0">
            <a:spAutoFit/>
          </a:bodyPr>
          <a:lstStyle/>
          <a:p>
            <a:pPr algn="ctr"/>
            <a:r>
              <a:rPr lang="en-US" dirty="0" smtClean="0"/>
              <a:t>PI meeting</a:t>
            </a:r>
            <a:endParaRPr lang="en-US" dirty="0"/>
          </a:p>
        </p:txBody>
      </p:sp>
      <p:sp>
        <p:nvSpPr>
          <p:cNvPr id="5" name="TextBox 4"/>
          <p:cNvSpPr txBox="1"/>
          <p:nvPr/>
        </p:nvSpPr>
        <p:spPr>
          <a:xfrm>
            <a:off x="2000761" y="1046668"/>
            <a:ext cx="1730345" cy="369332"/>
          </a:xfrm>
          <a:prstGeom prst="rect">
            <a:avLst/>
          </a:prstGeom>
          <a:solidFill>
            <a:schemeClr val="accent2">
              <a:lumMod val="40000"/>
              <a:lumOff val="60000"/>
            </a:schemeClr>
          </a:solidFill>
          <a:ln w="19050">
            <a:solidFill>
              <a:srgbClr val="FF0000"/>
            </a:solidFill>
          </a:ln>
        </p:spPr>
        <p:txBody>
          <a:bodyPr wrap="none" rtlCol="0">
            <a:spAutoFit/>
          </a:bodyPr>
          <a:lstStyle/>
          <a:p>
            <a:pPr algn="ctr"/>
            <a:r>
              <a:rPr lang="en-US" dirty="0" smtClean="0"/>
              <a:t>All BON meeting</a:t>
            </a:r>
            <a:endParaRPr lang="en-US" dirty="0"/>
          </a:p>
        </p:txBody>
      </p:sp>
      <p:cxnSp>
        <p:nvCxnSpPr>
          <p:cNvPr id="7" name="Straight Connector 6"/>
          <p:cNvCxnSpPr/>
          <p:nvPr/>
        </p:nvCxnSpPr>
        <p:spPr>
          <a:xfrm flipH="1">
            <a:off x="905351" y="1611517"/>
            <a:ext cx="9054" cy="733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600965" y="1632382"/>
            <a:ext cx="9054" cy="733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323737" y="1632381"/>
            <a:ext cx="9054" cy="733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046509" y="1632380"/>
            <a:ext cx="9054" cy="733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760223" y="1632382"/>
            <a:ext cx="9054" cy="733331"/>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7928" y="1814381"/>
            <a:ext cx="301686" cy="369332"/>
          </a:xfrm>
          <a:prstGeom prst="rect">
            <a:avLst/>
          </a:prstGeom>
          <a:noFill/>
        </p:spPr>
        <p:txBody>
          <a:bodyPr wrap="none" rtlCol="0">
            <a:spAutoFit/>
          </a:bodyPr>
          <a:lstStyle/>
          <a:p>
            <a:r>
              <a:rPr lang="en-US" dirty="0" smtClean="0"/>
              <a:t>1</a:t>
            </a:r>
            <a:endParaRPr lang="en-US" dirty="0"/>
          </a:p>
        </p:txBody>
      </p:sp>
      <p:sp>
        <p:nvSpPr>
          <p:cNvPr id="13" name="TextBox 12"/>
          <p:cNvSpPr txBox="1"/>
          <p:nvPr/>
        </p:nvSpPr>
        <p:spPr>
          <a:xfrm>
            <a:off x="1064846" y="1811108"/>
            <a:ext cx="301686" cy="369332"/>
          </a:xfrm>
          <a:prstGeom prst="rect">
            <a:avLst/>
          </a:prstGeom>
          <a:noFill/>
        </p:spPr>
        <p:txBody>
          <a:bodyPr wrap="none" rtlCol="0">
            <a:spAutoFit/>
          </a:bodyPr>
          <a:lstStyle/>
          <a:p>
            <a:r>
              <a:rPr lang="en-US" dirty="0" smtClean="0"/>
              <a:t>2</a:t>
            </a:r>
            <a:endParaRPr lang="en-US" dirty="0"/>
          </a:p>
        </p:txBody>
      </p:sp>
      <p:sp>
        <p:nvSpPr>
          <p:cNvPr id="14" name="TextBox 13"/>
          <p:cNvSpPr txBox="1"/>
          <p:nvPr/>
        </p:nvSpPr>
        <p:spPr>
          <a:xfrm>
            <a:off x="1823373" y="1811108"/>
            <a:ext cx="301686" cy="369332"/>
          </a:xfrm>
          <a:prstGeom prst="rect">
            <a:avLst/>
          </a:prstGeom>
          <a:noFill/>
        </p:spPr>
        <p:txBody>
          <a:bodyPr wrap="none" rtlCol="0">
            <a:spAutoFit/>
          </a:bodyPr>
          <a:lstStyle/>
          <a:p>
            <a:r>
              <a:rPr lang="en-US" dirty="0"/>
              <a:t>3</a:t>
            </a:r>
          </a:p>
        </p:txBody>
      </p:sp>
      <p:sp>
        <p:nvSpPr>
          <p:cNvPr id="15" name="TextBox 14"/>
          <p:cNvSpPr txBox="1"/>
          <p:nvPr/>
        </p:nvSpPr>
        <p:spPr>
          <a:xfrm>
            <a:off x="2564248" y="1817138"/>
            <a:ext cx="301686" cy="369332"/>
          </a:xfrm>
          <a:prstGeom prst="rect">
            <a:avLst/>
          </a:prstGeom>
          <a:noFill/>
        </p:spPr>
        <p:txBody>
          <a:bodyPr wrap="none" rtlCol="0">
            <a:spAutoFit/>
          </a:bodyPr>
          <a:lstStyle/>
          <a:p>
            <a:r>
              <a:rPr lang="en-US" dirty="0" smtClean="0"/>
              <a:t>4</a:t>
            </a:r>
            <a:endParaRPr lang="en-US" dirty="0"/>
          </a:p>
        </p:txBody>
      </p:sp>
      <p:sp>
        <p:nvSpPr>
          <p:cNvPr id="16" name="TextBox 15"/>
          <p:cNvSpPr txBox="1"/>
          <p:nvPr/>
        </p:nvSpPr>
        <p:spPr>
          <a:xfrm>
            <a:off x="3237611" y="1817138"/>
            <a:ext cx="301686" cy="369332"/>
          </a:xfrm>
          <a:prstGeom prst="rect">
            <a:avLst/>
          </a:prstGeom>
          <a:noFill/>
        </p:spPr>
        <p:txBody>
          <a:bodyPr wrap="none" rtlCol="0">
            <a:spAutoFit/>
          </a:bodyPr>
          <a:lstStyle/>
          <a:p>
            <a:r>
              <a:rPr lang="en-US" dirty="0"/>
              <a:t>5</a:t>
            </a:r>
          </a:p>
        </p:txBody>
      </p:sp>
      <p:cxnSp>
        <p:nvCxnSpPr>
          <p:cNvPr id="17" name="Straight Connector 16"/>
          <p:cNvCxnSpPr/>
          <p:nvPr/>
        </p:nvCxnSpPr>
        <p:spPr>
          <a:xfrm flipH="1">
            <a:off x="4455830" y="1599187"/>
            <a:ext cx="9054" cy="733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151444" y="1620052"/>
            <a:ext cx="9054" cy="733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874216" y="1620051"/>
            <a:ext cx="9054" cy="733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596988" y="1620050"/>
            <a:ext cx="9054" cy="733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310702" y="1620052"/>
            <a:ext cx="9054" cy="733331"/>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615325" y="1798778"/>
            <a:ext cx="301686" cy="369332"/>
          </a:xfrm>
          <a:prstGeom prst="rect">
            <a:avLst/>
          </a:prstGeom>
          <a:noFill/>
        </p:spPr>
        <p:txBody>
          <a:bodyPr wrap="none" rtlCol="0">
            <a:spAutoFit/>
          </a:bodyPr>
          <a:lstStyle/>
          <a:p>
            <a:r>
              <a:rPr lang="en-US" dirty="0" smtClean="0"/>
              <a:t>7</a:t>
            </a:r>
            <a:endParaRPr lang="en-US" dirty="0"/>
          </a:p>
        </p:txBody>
      </p:sp>
      <p:sp>
        <p:nvSpPr>
          <p:cNvPr id="23" name="TextBox 22"/>
          <p:cNvSpPr txBox="1"/>
          <p:nvPr/>
        </p:nvSpPr>
        <p:spPr>
          <a:xfrm>
            <a:off x="5373852" y="1798778"/>
            <a:ext cx="301686" cy="369332"/>
          </a:xfrm>
          <a:prstGeom prst="rect">
            <a:avLst/>
          </a:prstGeom>
          <a:noFill/>
        </p:spPr>
        <p:txBody>
          <a:bodyPr wrap="none" rtlCol="0">
            <a:spAutoFit/>
          </a:bodyPr>
          <a:lstStyle/>
          <a:p>
            <a:r>
              <a:rPr lang="en-US" dirty="0" smtClean="0"/>
              <a:t>8</a:t>
            </a:r>
            <a:endParaRPr lang="en-US" dirty="0"/>
          </a:p>
        </p:txBody>
      </p:sp>
      <p:sp>
        <p:nvSpPr>
          <p:cNvPr id="24" name="TextBox 23"/>
          <p:cNvSpPr txBox="1"/>
          <p:nvPr/>
        </p:nvSpPr>
        <p:spPr>
          <a:xfrm>
            <a:off x="6114727" y="1804808"/>
            <a:ext cx="301686" cy="369332"/>
          </a:xfrm>
          <a:prstGeom prst="rect">
            <a:avLst/>
          </a:prstGeom>
          <a:noFill/>
        </p:spPr>
        <p:txBody>
          <a:bodyPr wrap="none" rtlCol="0">
            <a:spAutoFit/>
          </a:bodyPr>
          <a:lstStyle/>
          <a:p>
            <a:r>
              <a:rPr lang="en-US" dirty="0" smtClean="0"/>
              <a:t>9</a:t>
            </a:r>
            <a:endParaRPr lang="en-US" dirty="0"/>
          </a:p>
        </p:txBody>
      </p:sp>
      <p:sp>
        <p:nvSpPr>
          <p:cNvPr id="25" name="TextBox 24"/>
          <p:cNvSpPr txBox="1"/>
          <p:nvPr/>
        </p:nvSpPr>
        <p:spPr>
          <a:xfrm>
            <a:off x="6788090" y="1804808"/>
            <a:ext cx="418704" cy="369332"/>
          </a:xfrm>
          <a:prstGeom prst="rect">
            <a:avLst/>
          </a:prstGeom>
          <a:noFill/>
        </p:spPr>
        <p:txBody>
          <a:bodyPr wrap="none" rtlCol="0">
            <a:spAutoFit/>
          </a:bodyPr>
          <a:lstStyle/>
          <a:p>
            <a:r>
              <a:rPr lang="en-US" dirty="0" smtClean="0"/>
              <a:t>10</a:t>
            </a:r>
            <a:endParaRPr lang="en-US" dirty="0"/>
          </a:p>
        </p:txBody>
      </p:sp>
      <p:cxnSp>
        <p:nvCxnSpPr>
          <p:cNvPr id="26" name="Straight Connector 25"/>
          <p:cNvCxnSpPr/>
          <p:nvPr/>
        </p:nvCxnSpPr>
        <p:spPr>
          <a:xfrm flipH="1">
            <a:off x="7979149" y="1628847"/>
            <a:ext cx="9054" cy="733331"/>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465591" y="1811108"/>
            <a:ext cx="418704" cy="369332"/>
          </a:xfrm>
          <a:prstGeom prst="rect">
            <a:avLst/>
          </a:prstGeom>
          <a:noFill/>
        </p:spPr>
        <p:txBody>
          <a:bodyPr wrap="none" rtlCol="0">
            <a:spAutoFit/>
          </a:bodyPr>
          <a:lstStyle/>
          <a:p>
            <a:r>
              <a:rPr lang="en-US" dirty="0" smtClean="0"/>
              <a:t>11</a:t>
            </a:r>
            <a:endParaRPr lang="en-US" dirty="0"/>
          </a:p>
        </p:txBody>
      </p:sp>
      <p:sp>
        <p:nvSpPr>
          <p:cNvPr id="28" name="TextBox 27"/>
          <p:cNvSpPr txBox="1"/>
          <p:nvPr/>
        </p:nvSpPr>
        <p:spPr>
          <a:xfrm>
            <a:off x="8197800" y="1810590"/>
            <a:ext cx="418704" cy="369332"/>
          </a:xfrm>
          <a:prstGeom prst="rect">
            <a:avLst/>
          </a:prstGeom>
          <a:noFill/>
        </p:spPr>
        <p:txBody>
          <a:bodyPr wrap="none" rtlCol="0">
            <a:spAutoFit/>
          </a:bodyPr>
          <a:lstStyle/>
          <a:p>
            <a:r>
              <a:rPr lang="en-US" dirty="0" smtClean="0"/>
              <a:t>12</a:t>
            </a:r>
            <a:endParaRPr lang="en-US" dirty="0"/>
          </a:p>
        </p:txBody>
      </p:sp>
      <p:sp>
        <p:nvSpPr>
          <p:cNvPr id="29" name="TextBox 28"/>
          <p:cNvSpPr txBox="1"/>
          <p:nvPr/>
        </p:nvSpPr>
        <p:spPr>
          <a:xfrm>
            <a:off x="3967888" y="1817873"/>
            <a:ext cx="301686" cy="369332"/>
          </a:xfrm>
          <a:prstGeom prst="rect">
            <a:avLst/>
          </a:prstGeom>
          <a:noFill/>
        </p:spPr>
        <p:txBody>
          <a:bodyPr wrap="none" rtlCol="0">
            <a:spAutoFit/>
          </a:bodyPr>
          <a:lstStyle/>
          <a:p>
            <a:r>
              <a:rPr lang="en-US" dirty="0" smtClean="0"/>
              <a:t>6</a:t>
            </a:r>
            <a:endParaRPr lang="en-US" dirty="0"/>
          </a:p>
        </p:txBody>
      </p:sp>
      <p:cxnSp>
        <p:nvCxnSpPr>
          <p:cNvPr id="31" name="Straight Connector 30"/>
          <p:cNvCxnSpPr>
            <a:endCxn id="4" idx="0"/>
          </p:cNvCxnSpPr>
          <p:nvPr/>
        </p:nvCxnSpPr>
        <p:spPr>
          <a:xfrm>
            <a:off x="518771" y="2353383"/>
            <a:ext cx="102653" cy="381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715091" y="1416000"/>
            <a:ext cx="0" cy="19551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323737" y="2362178"/>
            <a:ext cx="175019" cy="182036"/>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97366" y="2559495"/>
            <a:ext cx="1576458" cy="369332"/>
          </a:xfrm>
          <a:prstGeom prst="rect">
            <a:avLst/>
          </a:prstGeom>
          <a:solidFill>
            <a:schemeClr val="bg1"/>
          </a:solidFill>
          <a:ln>
            <a:solidFill>
              <a:schemeClr val="accent1"/>
            </a:solidFill>
          </a:ln>
        </p:spPr>
        <p:txBody>
          <a:bodyPr wrap="none" rtlCol="0">
            <a:spAutoFit/>
          </a:bodyPr>
          <a:lstStyle/>
          <a:p>
            <a:pPr algn="ctr"/>
            <a:r>
              <a:rPr lang="en-US" dirty="0" smtClean="0"/>
              <a:t>CBMP meeting</a:t>
            </a:r>
            <a:endParaRPr lang="en-US" dirty="0"/>
          </a:p>
        </p:txBody>
      </p:sp>
      <p:sp>
        <p:nvSpPr>
          <p:cNvPr id="39" name="TextBox 38"/>
          <p:cNvSpPr txBox="1"/>
          <p:nvPr/>
        </p:nvSpPr>
        <p:spPr>
          <a:xfrm>
            <a:off x="2666276" y="3114520"/>
            <a:ext cx="2083583" cy="369332"/>
          </a:xfrm>
          <a:prstGeom prst="rect">
            <a:avLst/>
          </a:prstGeom>
          <a:noFill/>
          <a:ln>
            <a:solidFill>
              <a:schemeClr val="accent1"/>
            </a:solidFill>
          </a:ln>
        </p:spPr>
        <p:txBody>
          <a:bodyPr wrap="none" rtlCol="0">
            <a:spAutoFit/>
          </a:bodyPr>
          <a:lstStyle/>
          <a:p>
            <a:pPr algn="ctr"/>
            <a:r>
              <a:rPr lang="en-US" dirty="0" smtClean="0"/>
              <a:t>Arctic Summit Week</a:t>
            </a:r>
            <a:endParaRPr lang="en-US" dirty="0"/>
          </a:p>
        </p:txBody>
      </p:sp>
      <p:sp>
        <p:nvSpPr>
          <p:cNvPr id="41" name="TextBox 40"/>
          <p:cNvSpPr txBox="1"/>
          <p:nvPr/>
        </p:nvSpPr>
        <p:spPr>
          <a:xfrm>
            <a:off x="258183" y="974178"/>
            <a:ext cx="726481" cy="369332"/>
          </a:xfrm>
          <a:prstGeom prst="rect">
            <a:avLst/>
          </a:prstGeom>
          <a:noFill/>
          <a:ln>
            <a:solidFill>
              <a:schemeClr val="accent1"/>
            </a:solidFill>
          </a:ln>
        </p:spPr>
        <p:txBody>
          <a:bodyPr wrap="none" rtlCol="0">
            <a:spAutoFit/>
          </a:bodyPr>
          <a:lstStyle/>
          <a:p>
            <a:r>
              <a:rPr lang="en-US" dirty="0" smtClean="0"/>
              <a:t>AMSS</a:t>
            </a:r>
            <a:endParaRPr lang="en-US" dirty="0"/>
          </a:p>
        </p:txBody>
      </p:sp>
      <p:cxnSp>
        <p:nvCxnSpPr>
          <p:cNvPr id="43" name="Straight Connector 42"/>
          <p:cNvCxnSpPr>
            <a:stCxn id="41" idx="2"/>
          </p:cNvCxnSpPr>
          <p:nvPr/>
        </p:nvCxnSpPr>
        <p:spPr>
          <a:xfrm flipH="1">
            <a:off x="518771" y="1343510"/>
            <a:ext cx="102653" cy="268007"/>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242661" y="2433229"/>
            <a:ext cx="1022909" cy="369332"/>
          </a:xfrm>
          <a:prstGeom prst="rect">
            <a:avLst/>
          </a:prstGeom>
          <a:noFill/>
          <a:ln w="19050">
            <a:solidFill>
              <a:srgbClr val="FF0000"/>
            </a:solidFill>
          </a:ln>
        </p:spPr>
        <p:txBody>
          <a:bodyPr wrap="none" rtlCol="0">
            <a:spAutoFit/>
          </a:bodyPr>
          <a:lstStyle/>
          <a:p>
            <a:r>
              <a:rPr lang="en-US" dirty="0" smtClean="0"/>
              <a:t>1</a:t>
            </a:r>
            <a:r>
              <a:rPr lang="en-US" baseline="30000" dirty="0" smtClean="0"/>
              <a:t>st</a:t>
            </a:r>
            <a:r>
              <a:rPr lang="en-US" dirty="0" smtClean="0"/>
              <a:t> cruise</a:t>
            </a:r>
            <a:endParaRPr lang="en-US" dirty="0"/>
          </a:p>
        </p:txBody>
      </p:sp>
      <p:sp>
        <p:nvSpPr>
          <p:cNvPr id="45" name="TextBox 44"/>
          <p:cNvSpPr txBox="1"/>
          <p:nvPr/>
        </p:nvSpPr>
        <p:spPr>
          <a:xfrm>
            <a:off x="3176130" y="2441990"/>
            <a:ext cx="2025106" cy="369332"/>
          </a:xfrm>
          <a:prstGeom prst="rect">
            <a:avLst/>
          </a:prstGeom>
          <a:noFill/>
          <a:ln>
            <a:solidFill>
              <a:schemeClr val="accent1"/>
            </a:solidFill>
          </a:ln>
        </p:spPr>
        <p:txBody>
          <a:bodyPr wrap="none" rtlCol="0">
            <a:spAutoFit/>
          </a:bodyPr>
          <a:lstStyle/>
          <a:p>
            <a:r>
              <a:rPr lang="en-US" dirty="0" smtClean="0"/>
              <a:t>      cruise prep         </a:t>
            </a:r>
            <a:endParaRPr lang="en-US" dirty="0"/>
          </a:p>
        </p:txBody>
      </p:sp>
      <p:sp>
        <p:nvSpPr>
          <p:cNvPr id="46" name="TextBox 45"/>
          <p:cNvSpPr txBox="1"/>
          <p:nvPr/>
        </p:nvSpPr>
        <p:spPr>
          <a:xfrm>
            <a:off x="1070437" y="604846"/>
            <a:ext cx="1382494" cy="369332"/>
          </a:xfrm>
          <a:prstGeom prst="rect">
            <a:avLst/>
          </a:prstGeom>
          <a:noFill/>
          <a:ln>
            <a:solidFill>
              <a:schemeClr val="accent1"/>
            </a:solidFill>
          </a:ln>
        </p:spPr>
        <p:txBody>
          <a:bodyPr wrap="none" rtlCol="0">
            <a:spAutoFit/>
          </a:bodyPr>
          <a:lstStyle/>
          <a:p>
            <a:r>
              <a:rPr lang="en-US" dirty="0" smtClean="0"/>
              <a:t>PSG meeting</a:t>
            </a:r>
            <a:endParaRPr lang="en-US" dirty="0"/>
          </a:p>
        </p:txBody>
      </p:sp>
      <p:cxnSp>
        <p:nvCxnSpPr>
          <p:cNvPr id="48" name="Straight Connector 47"/>
          <p:cNvCxnSpPr/>
          <p:nvPr/>
        </p:nvCxnSpPr>
        <p:spPr>
          <a:xfrm flipV="1">
            <a:off x="1215689" y="974178"/>
            <a:ext cx="394330" cy="637339"/>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034216" y="2768303"/>
            <a:ext cx="1576458" cy="369332"/>
          </a:xfrm>
          <a:prstGeom prst="rect">
            <a:avLst/>
          </a:prstGeom>
          <a:solidFill>
            <a:schemeClr val="bg1"/>
          </a:solidFill>
          <a:ln>
            <a:solidFill>
              <a:schemeClr val="accent1"/>
            </a:solidFill>
          </a:ln>
        </p:spPr>
        <p:txBody>
          <a:bodyPr wrap="none" rtlCol="0">
            <a:spAutoFit/>
          </a:bodyPr>
          <a:lstStyle/>
          <a:p>
            <a:pPr algn="ctr"/>
            <a:r>
              <a:rPr lang="en-US" dirty="0" smtClean="0"/>
              <a:t>CBMP meeting</a:t>
            </a:r>
            <a:endParaRPr lang="en-US" dirty="0"/>
          </a:p>
        </p:txBody>
      </p:sp>
      <p:cxnSp>
        <p:nvCxnSpPr>
          <p:cNvPr id="51" name="Straight Connector 50"/>
          <p:cNvCxnSpPr>
            <a:endCxn id="49" idx="0"/>
          </p:cNvCxnSpPr>
          <p:nvPr/>
        </p:nvCxnSpPr>
        <p:spPr>
          <a:xfrm>
            <a:off x="7674943" y="2344848"/>
            <a:ext cx="147502" cy="423455"/>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70561" y="3137635"/>
            <a:ext cx="1993687" cy="369332"/>
          </a:xfrm>
          <a:prstGeom prst="rect">
            <a:avLst/>
          </a:prstGeom>
          <a:solidFill>
            <a:schemeClr val="bg1"/>
          </a:solidFill>
          <a:ln>
            <a:solidFill>
              <a:schemeClr val="accent1"/>
            </a:solidFill>
          </a:ln>
        </p:spPr>
        <p:txBody>
          <a:bodyPr wrap="none" rtlCol="0">
            <a:spAutoFit/>
          </a:bodyPr>
          <a:lstStyle/>
          <a:p>
            <a:pPr algn="ctr"/>
            <a:r>
              <a:rPr lang="en-US" dirty="0" smtClean="0"/>
              <a:t>Gordon conference</a:t>
            </a:r>
            <a:endParaRPr lang="en-US" dirty="0"/>
          </a:p>
        </p:txBody>
      </p:sp>
      <p:sp>
        <p:nvSpPr>
          <p:cNvPr id="56" name="TextBox 55"/>
          <p:cNvSpPr txBox="1"/>
          <p:nvPr/>
        </p:nvSpPr>
        <p:spPr>
          <a:xfrm>
            <a:off x="4142271" y="807848"/>
            <a:ext cx="1018227" cy="584775"/>
          </a:xfrm>
          <a:prstGeom prst="rect">
            <a:avLst/>
          </a:prstGeom>
          <a:noFill/>
        </p:spPr>
        <p:txBody>
          <a:bodyPr wrap="none" rtlCol="0">
            <a:spAutoFit/>
          </a:bodyPr>
          <a:lstStyle/>
          <a:p>
            <a:r>
              <a:rPr lang="en-US" sz="3200" b="1" dirty="0" smtClean="0"/>
              <a:t>2015</a:t>
            </a:r>
            <a:endParaRPr lang="en-US" sz="3200" b="1" dirty="0"/>
          </a:p>
        </p:txBody>
      </p:sp>
      <p:cxnSp>
        <p:nvCxnSpPr>
          <p:cNvPr id="58" name="Straight Connector 57"/>
          <p:cNvCxnSpPr>
            <a:endCxn id="59" idx="0"/>
          </p:cNvCxnSpPr>
          <p:nvPr/>
        </p:nvCxnSpPr>
        <p:spPr>
          <a:xfrm>
            <a:off x="6265570" y="2344848"/>
            <a:ext cx="148325" cy="916166"/>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5633938" y="3261014"/>
            <a:ext cx="1559914" cy="369332"/>
          </a:xfrm>
          <a:prstGeom prst="rect">
            <a:avLst/>
          </a:prstGeom>
          <a:noFill/>
          <a:ln>
            <a:solidFill>
              <a:schemeClr val="accent1"/>
            </a:solidFill>
          </a:ln>
        </p:spPr>
        <p:txBody>
          <a:bodyPr wrap="none" rtlCol="0">
            <a:spAutoFit/>
          </a:bodyPr>
          <a:lstStyle/>
          <a:p>
            <a:r>
              <a:rPr lang="en-US" dirty="0" smtClean="0"/>
              <a:t>Local outreach</a:t>
            </a:r>
            <a:endParaRPr lang="en-US" dirty="0"/>
          </a:p>
        </p:txBody>
      </p:sp>
      <p:sp>
        <p:nvSpPr>
          <p:cNvPr id="61" name="TextBox 60"/>
          <p:cNvSpPr txBox="1"/>
          <p:nvPr/>
        </p:nvSpPr>
        <p:spPr>
          <a:xfrm>
            <a:off x="5935581" y="1175537"/>
            <a:ext cx="2735044" cy="369332"/>
          </a:xfrm>
          <a:prstGeom prst="rect">
            <a:avLst/>
          </a:prstGeom>
          <a:noFill/>
          <a:ln>
            <a:solidFill>
              <a:schemeClr val="accent1"/>
            </a:solidFill>
          </a:ln>
        </p:spPr>
        <p:txBody>
          <a:bodyPr wrap="none" rtlCol="0">
            <a:spAutoFit/>
          </a:bodyPr>
          <a:lstStyle/>
          <a:p>
            <a:r>
              <a:rPr lang="en-US" dirty="0" smtClean="0"/>
              <a:t>Sample analysis, data entry</a:t>
            </a:r>
            <a:endParaRPr lang="en-US" dirty="0"/>
          </a:p>
        </p:txBody>
      </p:sp>
      <p:sp>
        <p:nvSpPr>
          <p:cNvPr id="65" name="TextBox 64"/>
          <p:cNvSpPr txBox="1"/>
          <p:nvPr/>
        </p:nvSpPr>
        <p:spPr>
          <a:xfrm>
            <a:off x="469888" y="3856776"/>
            <a:ext cx="1983043" cy="369332"/>
          </a:xfrm>
          <a:prstGeom prst="rect">
            <a:avLst/>
          </a:prstGeom>
          <a:solidFill>
            <a:schemeClr val="bg1"/>
          </a:solidFill>
          <a:ln w="19050">
            <a:solidFill>
              <a:srgbClr val="FF0000"/>
            </a:solidFill>
          </a:ln>
        </p:spPr>
        <p:txBody>
          <a:bodyPr wrap="none" rtlCol="0">
            <a:spAutoFit/>
          </a:bodyPr>
          <a:lstStyle/>
          <a:p>
            <a:pPr algn="ctr"/>
            <a:r>
              <a:rPr lang="en-US" dirty="0" smtClean="0"/>
              <a:t>Workspace created</a:t>
            </a:r>
            <a:endParaRPr lang="en-US" dirty="0"/>
          </a:p>
        </p:txBody>
      </p:sp>
      <p:sp>
        <p:nvSpPr>
          <p:cNvPr id="66" name="TextBox 65"/>
          <p:cNvSpPr txBox="1"/>
          <p:nvPr/>
        </p:nvSpPr>
        <p:spPr>
          <a:xfrm>
            <a:off x="518771" y="4789283"/>
            <a:ext cx="6394058" cy="1800493"/>
          </a:xfrm>
          <a:prstGeom prst="rect">
            <a:avLst/>
          </a:prstGeom>
          <a:noFill/>
        </p:spPr>
        <p:txBody>
          <a:bodyPr wrap="none" rtlCol="0">
            <a:spAutoFit/>
          </a:bodyPr>
          <a:lstStyle/>
          <a:p>
            <a:pPr>
              <a:spcAft>
                <a:spcPts val="600"/>
              </a:spcAft>
            </a:pPr>
            <a:r>
              <a:rPr lang="en-US" sz="2400" b="1" dirty="0" smtClean="0"/>
              <a:t>2016</a:t>
            </a:r>
            <a:r>
              <a:rPr lang="en-US" sz="2400" dirty="0" smtClean="0"/>
              <a:t> – cruise</a:t>
            </a:r>
          </a:p>
          <a:p>
            <a:pPr>
              <a:spcAft>
                <a:spcPts val="600"/>
              </a:spcAft>
            </a:pPr>
            <a:r>
              <a:rPr lang="en-US" sz="2400" b="1" dirty="0" smtClean="0"/>
              <a:t>2017</a:t>
            </a:r>
            <a:r>
              <a:rPr lang="en-US" sz="2400" dirty="0" smtClean="0"/>
              <a:t> – cruise</a:t>
            </a:r>
          </a:p>
          <a:p>
            <a:pPr>
              <a:spcAft>
                <a:spcPts val="600"/>
              </a:spcAft>
            </a:pPr>
            <a:r>
              <a:rPr lang="en-US" sz="2400" b="1" dirty="0" smtClean="0"/>
              <a:t>2018</a:t>
            </a:r>
            <a:r>
              <a:rPr lang="en-US" sz="2400" dirty="0" smtClean="0"/>
              <a:t> – analysis, integration, assess sustainability</a:t>
            </a:r>
          </a:p>
          <a:p>
            <a:pPr>
              <a:spcAft>
                <a:spcPts val="600"/>
              </a:spcAft>
            </a:pPr>
            <a:r>
              <a:rPr lang="en-US" sz="2400" b="1" dirty="0" smtClean="0"/>
              <a:t>2019</a:t>
            </a:r>
            <a:r>
              <a:rPr lang="en-US" sz="2400" dirty="0" smtClean="0"/>
              <a:t> – synthesis, integration, </a:t>
            </a:r>
            <a:r>
              <a:rPr lang="en-US" sz="2400" dirty="0"/>
              <a:t>assess sustainability</a:t>
            </a:r>
          </a:p>
        </p:txBody>
      </p:sp>
    </p:spTree>
    <p:extLst>
      <p:ext uri="{BB962C8B-B14F-4D97-AF65-F5344CB8AC3E}">
        <p14:creationId xmlns:p14="http://schemas.microsoft.com/office/powerpoint/2010/main" val="16270295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39297" y="111740"/>
            <a:ext cx="1765420" cy="584775"/>
          </a:xfrm>
          <a:prstGeom prst="rect">
            <a:avLst/>
          </a:prstGeom>
          <a:noFill/>
        </p:spPr>
        <p:txBody>
          <a:bodyPr wrap="none" rtlCol="0">
            <a:spAutoFit/>
          </a:bodyPr>
          <a:lstStyle/>
          <a:p>
            <a:r>
              <a:rPr lang="en-US" sz="3200" b="1" dirty="0" smtClean="0">
                <a:solidFill>
                  <a:srgbClr val="C00000"/>
                </a:solidFill>
                <a:effectLst>
                  <a:outerShdw blurRad="38100" dist="38100" dir="2700000" algn="tl">
                    <a:srgbClr val="000000">
                      <a:alpha val="43137"/>
                    </a:srgbClr>
                  </a:outerShdw>
                </a:effectLst>
              </a:rPr>
              <a:t>Outreach</a:t>
            </a:r>
            <a:endParaRPr lang="en-US" sz="3200" b="1" dirty="0">
              <a:solidFill>
                <a:srgbClr val="C00000"/>
              </a:solidFill>
              <a:effectLst>
                <a:outerShdw blurRad="38100" dist="38100" dir="2700000" algn="tl">
                  <a:srgbClr val="000000">
                    <a:alpha val="43137"/>
                  </a:srgbClr>
                </a:outerShdw>
              </a:effectLst>
            </a:endParaRPr>
          </a:p>
        </p:txBody>
      </p:sp>
      <p:sp>
        <p:nvSpPr>
          <p:cNvPr id="3" name="TextBox 2"/>
          <p:cNvSpPr txBox="1"/>
          <p:nvPr/>
        </p:nvSpPr>
        <p:spPr>
          <a:xfrm>
            <a:off x="510849" y="676052"/>
            <a:ext cx="5607754" cy="5893921"/>
          </a:xfrm>
          <a:prstGeom prst="rect">
            <a:avLst/>
          </a:prstGeom>
          <a:noFill/>
        </p:spPr>
        <p:txBody>
          <a:bodyPr wrap="none" rtlCol="0">
            <a:spAutoFit/>
          </a:bodyPr>
          <a:lstStyle/>
          <a:p>
            <a:pPr>
              <a:spcBef>
                <a:spcPts val="600"/>
              </a:spcBef>
              <a:spcAft>
                <a:spcPts val="1200"/>
              </a:spcAft>
            </a:pPr>
            <a:r>
              <a:rPr lang="en-US" sz="2400" b="1" dirty="0" smtClean="0"/>
              <a:t>Targeted venues:</a:t>
            </a:r>
          </a:p>
          <a:p>
            <a:pPr>
              <a:spcBef>
                <a:spcPts val="600"/>
              </a:spcBef>
            </a:pPr>
            <a:r>
              <a:rPr lang="en-US" sz="2400" dirty="0" smtClean="0"/>
              <a:t>Arctic indigenous peoples</a:t>
            </a:r>
          </a:p>
          <a:p>
            <a:r>
              <a:rPr lang="en-US" sz="2400" dirty="0" smtClean="0"/>
              <a:t>	</a:t>
            </a:r>
            <a:r>
              <a:rPr lang="en-US" dirty="0" smtClean="0"/>
              <a:t>Port of call, cruise reports, community meetings</a:t>
            </a:r>
            <a:endParaRPr lang="en-US" dirty="0"/>
          </a:p>
          <a:p>
            <a:pPr>
              <a:spcBef>
                <a:spcPts val="1200"/>
              </a:spcBef>
            </a:pPr>
            <a:r>
              <a:rPr lang="en-US" sz="2400" dirty="0" smtClean="0"/>
              <a:t>Website</a:t>
            </a:r>
          </a:p>
          <a:p>
            <a:r>
              <a:rPr lang="en-US" sz="2400" dirty="0" smtClean="0"/>
              <a:t>	</a:t>
            </a:r>
            <a:r>
              <a:rPr lang="en-US" dirty="0" smtClean="0"/>
              <a:t>Project info, updates, link to database</a:t>
            </a:r>
            <a:endParaRPr lang="en-US" sz="2400" dirty="0"/>
          </a:p>
          <a:p>
            <a:pPr>
              <a:spcBef>
                <a:spcPts val="1200"/>
              </a:spcBef>
            </a:pPr>
            <a:r>
              <a:rPr lang="en-US" sz="2400" dirty="0"/>
              <a:t>Museum of the North</a:t>
            </a:r>
          </a:p>
          <a:p>
            <a:r>
              <a:rPr lang="en-US" sz="2400" dirty="0" smtClean="0"/>
              <a:t>	</a:t>
            </a:r>
            <a:r>
              <a:rPr lang="en-US" dirty="0" smtClean="0"/>
              <a:t>Talks, exhibits, classroom visits</a:t>
            </a:r>
            <a:endParaRPr lang="en-US" sz="2400" dirty="0" smtClean="0"/>
          </a:p>
          <a:p>
            <a:pPr>
              <a:spcBef>
                <a:spcPts val="1200"/>
              </a:spcBef>
            </a:pPr>
            <a:r>
              <a:rPr lang="en-US" sz="2400" dirty="0" smtClean="0"/>
              <a:t>ID guide, Activity books, </a:t>
            </a:r>
            <a:r>
              <a:rPr lang="en-US" sz="2400" dirty="0" err="1" smtClean="0"/>
              <a:t>etc</a:t>
            </a:r>
            <a:endParaRPr lang="en-US" sz="2400" dirty="0" smtClean="0"/>
          </a:p>
          <a:p>
            <a:r>
              <a:rPr lang="en-US" sz="2400" dirty="0" smtClean="0"/>
              <a:t>	</a:t>
            </a:r>
            <a:r>
              <a:rPr lang="en-US" dirty="0"/>
              <a:t>O</a:t>
            </a:r>
            <a:r>
              <a:rPr lang="en-US" dirty="0" smtClean="0"/>
              <a:t>nline resource through website</a:t>
            </a:r>
            <a:endParaRPr lang="en-US" sz="2400" dirty="0"/>
          </a:p>
          <a:p>
            <a:pPr>
              <a:spcBef>
                <a:spcPts val="1200"/>
              </a:spcBef>
            </a:pPr>
            <a:r>
              <a:rPr lang="en-US" sz="2400" dirty="0" smtClean="0"/>
              <a:t>Teachers at Sea program</a:t>
            </a:r>
          </a:p>
          <a:p>
            <a:r>
              <a:rPr lang="en-US" sz="2400" dirty="0" smtClean="0"/>
              <a:t>	</a:t>
            </a:r>
            <a:r>
              <a:rPr lang="en-US" dirty="0" smtClean="0"/>
              <a:t>Lesson plans, etc. </a:t>
            </a:r>
            <a:endParaRPr lang="en-US" dirty="0"/>
          </a:p>
          <a:p>
            <a:pPr>
              <a:spcBef>
                <a:spcPts val="1200"/>
              </a:spcBef>
            </a:pPr>
            <a:r>
              <a:rPr lang="en-US" sz="2400" dirty="0" smtClean="0"/>
              <a:t>Newspaper contributions</a:t>
            </a:r>
            <a:endParaRPr lang="en-US" sz="2400" dirty="0"/>
          </a:p>
          <a:p>
            <a:r>
              <a:rPr lang="en-US" sz="2400" dirty="0" smtClean="0"/>
              <a:t>	</a:t>
            </a:r>
            <a:r>
              <a:rPr lang="en-US" dirty="0" smtClean="0"/>
              <a:t>Local, national, international</a:t>
            </a:r>
            <a:endParaRPr lang="en-US" sz="24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5400000">
            <a:off x="6780072" y="4345811"/>
            <a:ext cx="1630214" cy="2374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descr="IMG_193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50864" y="145608"/>
            <a:ext cx="2572264" cy="19291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82267" y="6341527"/>
            <a:ext cx="3031066" cy="523220"/>
          </a:xfrm>
          <a:prstGeom prst="rect">
            <a:avLst/>
          </a:prstGeom>
          <a:noFill/>
        </p:spPr>
        <p:txBody>
          <a:bodyPr wrap="square" rtlCol="0">
            <a:spAutoFit/>
          </a:bodyPr>
          <a:lstStyle/>
          <a:p>
            <a:r>
              <a:rPr lang="en-US" sz="1400" dirty="0" smtClean="0"/>
              <a:t>Children activity book developed during Census of Marine Life Program</a:t>
            </a:r>
            <a:endParaRPr lang="en-US" sz="1400"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8671" y="2238375"/>
            <a:ext cx="1838325"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50411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7159" y="48035"/>
            <a:ext cx="9155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pPr>
            <a:r>
              <a:rPr lang="en-US" sz="3600" b="1" dirty="0" smtClean="0">
                <a:solidFill>
                  <a:srgbClr val="C00000"/>
                </a:solidFill>
                <a:latin typeface="+mj-lt"/>
              </a:rPr>
              <a:t>Leveraging – Links to other programs</a:t>
            </a:r>
          </a:p>
        </p:txBody>
      </p:sp>
      <p:sp>
        <p:nvSpPr>
          <p:cNvPr id="3" name="Oval 2"/>
          <p:cNvSpPr/>
          <p:nvPr/>
        </p:nvSpPr>
        <p:spPr>
          <a:xfrm>
            <a:off x="99594" y="2065945"/>
            <a:ext cx="3114392" cy="19357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effectLst>
                  <a:outerShdw blurRad="38100" dist="38100" dir="2700000" algn="tl">
                    <a:srgbClr val="000000">
                      <a:alpha val="43137"/>
                    </a:srgbClr>
                  </a:outerShdw>
                </a:effectLst>
              </a:rPr>
              <a:t>AMBON</a:t>
            </a:r>
            <a:endParaRPr lang="en-US" sz="4400" b="1" dirty="0">
              <a:effectLst>
                <a:outerShdw blurRad="38100" dist="38100" dir="2700000" algn="tl">
                  <a:srgbClr val="000000">
                    <a:alpha val="43137"/>
                  </a:srgbClr>
                </a:outerShdw>
              </a:effectLst>
            </a:endParaRPr>
          </a:p>
        </p:txBody>
      </p:sp>
      <p:sp>
        <p:nvSpPr>
          <p:cNvPr id="4" name="TextBox 3"/>
          <p:cNvSpPr txBox="1"/>
          <p:nvPr/>
        </p:nvSpPr>
        <p:spPr>
          <a:xfrm>
            <a:off x="4309455" y="1028496"/>
            <a:ext cx="2979662" cy="584775"/>
          </a:xfrm>
          <a:prstGeom prst="rect">
            <a:avLst/>
          </a:prstGeom>
          <a:noFill/>
        </p:spPr>
        <p:txBody>
          <a:bodyPr wrap="none" rtlCol="0">
            <a:spAutoFit/>
          </a:bodyPr>
          <a:lstStyle/>
          <a:p>
            <a:r>
              <a:rPr lang="en-US" sz="3200" b="1" dirty="0" smtClean="0"/>
              <a:t>Regional (Arctic)</a:t>
            </a:r>
            <a:endParaRPr lang="en-US" sz="3200" b="1" dirty="0"/>
          </a:p>
        </p:txBody>
      </p:sp>
      <p:sp>
        <p:nvSpPr>
          <p:cNvPr id="5" name="TextBox 4"/>
          <p:cNvSpPr txBox="1"/>
          <p:nvPr/>
        </p:nvSpPr>
        <p:spPr>
          <a:xfrm>
            <a:off x="4307954" y="2738012"/>
            <a:ext cx="1641219" cy="584775"/>
          </a:xfrm>
          <a:prstGeom prst="rect">
            <a:avLst/>
          </a:prstGeom>
          <a:noFill/>
        </p:spPr>
        <p:txBody>
          <a:bodyPr wrap="none" rtlCol="0">
            <a:spAutoFit/>
          </a:bodyPr>
          <a:lstStyle/>
          <a:p>
            <a:r>
              <a:rPr lang="en-US" sz="3200" b="1" dirty="0" smtClean="0"/>
              <a:t>National</a:t>
            </a:r>
            <a:endParaRPr lang="en-US" sz="3200" b="1" dirty="0"/>
          </a:p>
        </p:txBody>
      </p:sp>
      <p:sp>
        <p:nvSpPr>
          <p:cNvPr id="6" name="TextBox 5"/>
          <p:cNvSpPr txBox="1"/>
          <p:nvPr/>
        </p:nvSpPr>
        <p:spPr>
          <a:xfrm>
            <a:off x="4306453" y="4610482"/>
            <a:ext cx="2405082" cy="584775"/>
          </a:xfrm>
          <a:prstGeom prst="rect">
            <a:avLst/>
          </a:prstGeom>
          <a:noFill/>
        </p:spPr>
        <p:txBody>
          <a:bodyPr wrap="none" rtlCol="0">
            <a:spAutoFit/>
          </a:bodyPr>
          <a:lstStyle/>
          <a:p>
            <a:r>
              <a:rPr lang="en-US" sz="3200" b="1" dirty="0" smtClean="0"/>
              <a:t>International</a:t>
            </a:r>
            <a:endParaRPr lang="en-US" sz="3200" b="1" dirty="0"/>
          </a:p>
        </p:txBody>
      </p:sp>
      <p:cxnSp>
        <p:nvCxnSpPr>
          <p:cNvPr id="8" name="Straight Connector 7"/>
          <p:cNvCxnSpPr/>
          <p:nvPr/>
        </p:nvCxnSpPr>
        <p:spPr>
          <a:xfrm>
            <a:off x="3666659" y="1311830"/>
            <a:ext cx="27160" cy="362725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4" idx="1"/>
          </p:cNvCxnSpPr>
          <p:nvPr/>
        </p:nvCxnSpPr>
        <p:spPr>
          <a:xfrm>
            <a:off x="3657606" y="1320883"/>
            <a:ext cx="651849" cy="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93819" y="3046060"/>
            <a:ext cx="651849" cy="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665148" y="4939080"/>
            <a:ext cx="651849" cy="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7" name="Isosceles Triangle 16"/>
          <p:cNvSpPr/>
          <p:nvPr/>
        </p:nvSpPr>
        <p:spPr>
          <a:xfrm rot="16200000">
            <a:off x="2948171" y="2800669"/>
            <a:ext cx="997882" cy="466253"/>
          </a:xfrm>
          <a:prstGeom prst="triangl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015625" y="1616806"/>
            <a:ext cx="3375539" cy="646331"/>
          </a:xfrm>
          <a:prstGeom prst="rect">
            <a:avLst/>
          </a:prstGeom>
          <a:noFill/>
        </p:spPr>
        <p:txBody>
          <a:bodyPr wrap="none" rtlCol="0">
            <a:spAutoFit/>
          </a:bodyPr>
          <a:lstStyle/>
          <a:p>
            <a:r>
              <a:rPr lang="en-US" dirty="0" smtClean="0"/>
              <a:t>Other arctic field programs</a:t>
            </a:r>
          </a:p>
          <a:p>
            <a:r>
              <a:rPr lang="en-US" dirty="0" smtClean="0"/>
              <a:t>Arctic data bases, data integration</a:t>
            </a:r>
            <a:endParaRPr lang="en-US" dirty="0"/>
          </a:p>
        </p:txBody>
      </p:sp>
      <p:sp>
        <p:nvSpPr>
          <p:cNvPr id="19" name="TextBox 18"/>
          <p:cNvSpPr txBox="1"/>
          <p:nvPr/>
        </p:nvSpPr>
        <p:spPr>
          <a:xfrm>
            <a:off x="5014124" y="3244845"/>
            <a:ext cx="3743269" cy="923330"/>
          </a:xfrm>
          <a:prstGeom prst="rect">
            <a:avLst/>
          </a:prstGeom>
          <a:noFill/>
        </p:spPr>
        <p:txBody>
          <a:bodyPr wrap="none" rtlCol="0">
            <a:spAutoFit/>
          </a:bodyPr>
          <a:lstStyle/>
          <a:p>
            <a:r>
              <a:rPr lang="en-US" dirty="0" smtClean="0"/>
              <a:t>Other marine BON</a:t>
            </a:r>
          </a:p>
          <a:p>
            <a:r>
              <a:rPr lang="en-US" dirty="0"/>
              <a:t> </a:t>
            </a:r>
            <a:r>
              <a:rPr lang="en-US" dirty="0" smtClean="0"/>
              <a:t>       St. Barbara Channel Islands</a:t>
            </a:r>
          </a:p>
          <a:p>
            <a:r>
              <a:rPr lang="en-US" dirty="0" smtClean="0"/>
              <a:t>        Florida and California Sanctuaries</a:t>
            </a:r>
            <a:endParaRPr lang="en-US" dirty="0"/>
          </a:p>
        </p:txBody>
      </p:sp>
      <p:sp>
        <p:nvSpPr>
          <p:cNvPr id="20" name="TextBox 19"/>
          <p:cNvSpPr txBox="1"/>
          <p:nvPr/>
        </p:nvSpPr>
        <p:spPr>
          <a:xfrm>
            <a:off x="5012623" y="5198792"/>
            <a:ext cx="2582502" cy="1200329"/>
          </a:xfrm>
          <a:prstGeom prst="rect">
            <a:avLst/>
          </a:prstGeom>
          <a:noFill/>
        </p:spPr>
        <p:txBody>
          <a:bodyPr wrap="none" rtlCol="0">
            <a:spAutoFit/>
          </a:bodyPr>
          <a:lstStyle/>
          <a:p>
            <a:r>
              <a:rPr lang="en-US" dirty="0" smtClean="0"/>
              <a:t>CBMP (Arctic Council)</a:t>
            </a:r>
          </a:p>
          <a:p>
            <a:r>
              <a:rPr lang="en-US" dirty="0" smtClean="0"/>
              <a:t>PAG (Pacific Arctic Group)</a:t>
            </a:r>
          </a:p>
          <a:p>
            <a:r>
              <a:rPr lang="en-US" dirty="0" smtClean="0"/>
              <a:t>Geo-BON</a:t>
            </a:r>
          </a:p>
          <a:p>
            <a:r>
              <a:rPr lang="en-US" dirty="0" smtClean="0"/>
              <a:t>Databases (e.g., OBIS)</a:t>
            </a:r>
            <a:endParaRPr lang="en-US" dirty="0"/>
          </a:p>
        </p:txBody>
      </p:sp>
    </p:spTree>
    <p:extLst>
      <p:ext uri="{BB962C8B-B14F-4D97-AF65-F5344CB8AC3E}">
        <p14:creationId xmlns:p14="http://schemas.microsoft.com/office/powerpoint/2010/main" val="22645014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JackieFigures\DBOFigure_10Sept201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6452" y="1115544"/>
            <a:ext cx="4975922" cy="4718444"/>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p:cNvSpPr txBox="1">
            <a:spLocks noChangeArrowheads="1"/>
          </p:cNvSpPr>
          <p:nvPr/>
        </p:nvSpPr>
        <p:spPr bwMode="auto">
          <a:xfrm>
            <a:off x="0" y="-65130"/>
            <a:ext cx="9155113"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pPr>
            <a:r>
              <a:rPr lang="en-US" sz="3600" b="1" dirty="0" smtClean="0">
                <a:solidFill>
                  <a:srgbClr val="C00000"/>
                </a:solidFill>
                <a:latin typeface="+mn-lt"/>
              </a:rPr>
              <a:t>Links – Regional</a:t>
            </a:r>
          </a:p>
          <a:p>
            <a:pPr algn="ctr" defTabSz="914400" fontAlgn="base">
              <a:spcBef>
                <a:spcPct val="0"/>
              </a:spcBef>
              <a:spcAft>
                <a:spcPct val="0"/>
              </a:spcAft>
            </a:pPr>
            <a:r>
              <a:rPr lang="en-US" sz="3200" b="1" dirty="0" smtClean="0">
                <a:solidFill>
                  <a:srgbClr val="C00000"/>
                </a:solidFill>
                <a:latin typeface="+mn-lt"/>
              </a:rPr>
              <a:t> </a:t>
            </a:r>
            <a:r>
              <a:rPr lang="en-US" sz="2800" b="1" i="1" dirty="0" smtClean="0">
                <a:solidFill>
                  <a:srgbClr val="C00000"/>
                </a:solidFill>
                <a:latin typeface="+mn-lt"/>
              </a:rPr>
              <a:t>Distributed Biological Observatory (DBO)</a:t>
            </a:r>
          </a:p>
        </p:txBody>
      </p:sp>
      <p:sp>
        <p:nvSpPr>
          <p:cNvPr id="4" name="Text Box 25"/>
          <p:cNvSpPr txBox="1">
            <a:spLocks noChangeArrowheads="1"/>
          </p:cNvSpPr>
          <p:nvPr/>
        </p:nvSpPr>
        <p:spPr bwMode="auto">
          <a:xfrm>
            <a:off x="5117688" y="1322153"/>
            <a:ext cx="4026312"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buFont typeface="Arial" charset="0"/>
              <a:buChar char="•"/>
            </a:pPr>
            <a:r>
              <a:rPr lang="en-US" sz="2000" dirty="0" smtClean="0">
                <a:solidFill>
                  <a:srgbClr val="000000"/>
                </a:solidFill>
                <a:latin typeface="+mn-lt"/>
              </a:rPr>
              <a:t>DBO sites are regional productivity and biodiversity </a:t>
            </a:r>
            <a:r>
              <a:rPr lang="ja-JP" altLang="en-US" sz="2000" dirty="0" smtClean="0">
                <a:solidFill>
                  <a:srgbClr val="000000"/>
                </a:solidFill>
                <a:latin typeface="+mn-lt"/>
              </a:rPr>
              <a:t>“</a:t>
            </a:r>
            <a:r>
              <a:rPr lang="en-US" altLang="ja-JP" sz="2000" dirty="0" smtClean="0">
                <a:solidFill>
                  <a:srgbClr val="000000"/>
                </a:solidFill>
                <a:latin typeface="+mn-lt"/>
              </a:rPr>
              <a:t>hotspot</a:t>
            </a:r>
            <a:r>
              <a:rPr lang="ja-JP" altLang="en-US" sz="2000" dirty="0" smtClean="0">
                <a:solidFill>
                  <a:srgbClr val="000000"/>
                </a:solidFill>
                <a:latin typeface="+mn-lt"/>
              </a:rPr>
              <a:t>”</a:t>
            </a:r>
            <a:r>
              <a:rPr lang="en-US" altLang="ja-JP" sz="2000" dirty="0" smtClean="0">
                <a:solidFill>
                  <a:srgbClr val="000000"/>
                </a:solidFill>
                <a:latin typeface="+mn-lt"/>
              </a:rPr>
              <a:t> areas along a latitudinal gradient</a:t>
            </a:r>
          </a:p>
          <a:p>
            <a:pPr marL="0" indent="0" defTabSz="914400" eaLnBrk="0" fontAlgn="base" hangingPunct="0">
              <a:spcBef>
                <a:spcPct val="0"/>
              </a:spcBef>
              <a:spcAft>
                <a:spcPct val="0"/>
              </a:spcAft>
            </a:pPr>
            <a:endParaRPr lang="en-US" sz="2000" dirty="0" smtClean="0">
              <a:solidFill>
                <a:srgbClr val="000000"/>
              </a:solidFill>
              <a:latin typeface="+mn-lt"/>
            </a:endParaRPr>
          </a:p>
          <a:p>
            <a:pPr defTabSz="914400" eaLnBrk="0" fontAlgn="base" hangingPunct="0">
              <a:spcBef>
                <a:spcPct val="0"/>
              </a:spcBef>
              <a:spcAft>
                <a:spcPct val="0"/>
              </a:spcAft>
              <a:buFont typeface="Arial" charset="0"/>
              <a:buChar char="•"/>
            </a:pPr>
            <a:r>
              <a:rPr lang="en-US" sz="2000" dirty="0" smtClean="0">
                <a:solidFill>
                  <a:srgbClr val="000000"/>
                </a:solidFill>
                <a:latin typeface="+mn-lt"/>
              </a:rPr>
              <a:t>Sites occupied by national and international entities with shared data plan</a:t>
            </a:r>
          </a:p>
          <a:p>
            <a:pPr defTabSz="914400" eaLnBrk="0" fontAlgn="base" hangingPunct="0">
              <a:spcBef>
                <a:spcPct val="0"/>
              </a:spcBef>
              <a:spcAft>
                <a:spcPct val="0"/>
              </a:spcAft>
              <a:buFont typeface="Arial" charset="0"/>
              <a:buChar char="•"/>
            </a:pPr>
            <a:endParaRPr lang="en-US" sz="2000" dirty="0">
              <a:solidFill>
                <a:srgbClr val="000000"/>
              </a:solidFill>
              <a:latin typeface="+mn-lt"/>
            </a:endParaRPr>
          </a:p>
          <a:p>
            <a:pPr defTabSz="914400" eaLnBrk="0" fontAlgn="base" hangingPunct="0">
              <a:spcBef>
                <a:spcPct val="0"/>
              </a:spcBef>
              <a:spcAft>
                <a:spcPct val="0"/>
              </a:spcAft>
              <a:buFont typeface="Arial" charset="0"/>
              <a:buChar char="•"/>
            </a:pPr>
            <a:r>
              <a:rPr lang="en-US" sz="2000" dirty="0" smtClean="0">
                <a:solidFill>
                  <a:srgbClr val="000000"/>
                </a:solidFill>
                <a:latin typeface="+mn-lt"/>
              </a:rPr>
              <a:t>Link to </a:t>
            </a:r>
            <a:r>
              <a:rPr lang="en-US" sz="2000" b="1" dirty="0" smtClean="0">
                <a:solidFill>
                  <a:srgbClr val="000000"/>
                </a:solidFill>
                <a:latin typeface="+mn-lt"/>
              </a:rPr>
              <a:t>AMBON</a:t>
            </a:r>
            <a:r>
              <a:rPr lang="en-US" sz="2000" dirty="0" smtClean="0">
                <a:solidFill>
                  <a:srgbClr val="000000"/>
                </a:solidFill>
                <a:latin typeface="+mn-lt"/>
              </a:rPr>
              <a:t> sampling for seasonal resolution and comprehensive ecosystem component sampling </a:t>
            </a:r>
          </a:p>
          <a:p>
            <a:pPr defTabSz="914400" eaLnBrk="0" fontAlgn="base" hangingPunct="0">
              <a:spcBef>
                <a:spcPct val="0"/>
              </a:spcBef>
              <a:spcAft>
                <a:spcPct val="0"/>
              </a:spcAft>
              <a:buFont typeface="Arial" charset="0"/>
              <a:buChar char="•"/>
            </a:pPr>
            <a:endParaRPr lang="en-US" sz="2000" dirty="0">
              <a:solidFill>
                <a:srgbClr val="000000"/>
              </a:solidFill>
              <a:latin typeface="+mn-lt"/>
            </a:endParaRPr>
          </a:p>
          <a:p>
            <a:pPr defTabSz="914400" eaLnBrk="0" fontAlgn="base" hangingPunct="0">
              <a:spcBef>
                <a:spcPct val="0"/>
              </a:spcBef>
              <a:spcAft>
                <a:spcPct val="0"/>
              </a:spcAft>
              <a:buFont typeface="Arial" charset="0"/>
              <a:buChar char="•"/>
            </a:pPr>
            <a:r>
              <a:rPr lang="en-US" sz="2000" dirty="0" smtClean="0">
                <a:solidFill>
                  <a:srgbClr val="000000"/>
                </a:solidFill>
                <a:latin typeface="+mn-lt"/>
              </a:rPr>
              <a:t>Leverage satellite image analysis</a:t>
            </a:r>
          </a:p>
        </p:txBody>
      </p:sp>
      <p:pic>
        <p:nvPicPr>
          <p:cNvPr id="5" name="Picture 2" descr="US image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3000" y="6172200"/>
            <a:ext cx="8350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200732919949pag-logo%20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400" y="6048375"/>
            <a:ext cx="8096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Korean flag.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2286000" y="6172200"/>
            <a:ext cx="8191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Canada.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52800" y="6172200"/>
            <a:ext cx="82232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Russian.jp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4495800" y="6172200"/>
            <a:ext cx="8477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China.jp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6934200" y="6172200"/>
            <a:ext cx="10160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Japan.jp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5715000" y="6172200"/>
            <a:ext cx="8382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p:cNvSpPr>
            <a:spLocks noChangeArrowheads="1"/>
          </p:cNvSpPr>
          <p:nvPr/>
        </p:nvSpPr>
        <p:spPr bwMode="auto">
          <a:xfrm>
            <a:off x="2085519" y="5819775"/>
            <a:ext cx="3352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n-US" sz="1000" dirty="0" smtClean="0">
                <a:solidFill>
                  <a:srgbClr val="000000"/>
                </a:solidFill>
                <a:ea typeface="ＭＳ Ｐゴシック" charset="0"/>
                <a:cs typeface="Arial" charset="0"/>
              </a:rPr>
              <a:t>[modified by Karen Frey from Grebmeier et al. 2010, EOS 91]</a:t>
            </a:r>
            <a:endParaRPr lang="en-US" sz="1000" dirty="0" smtClean="0">
              <a:solidFill>
                <a:srgbClr val="000000"/>
              </a:solidFill>
              <a:ea typeface="ＭＳ Ｐゴシック" charset="0"/>
              <a:cs typeface="ＭＳ Ｐゴシック" charset="0"/>
            </a:endParaRPr>
          </a:p>
        </p:txBody>
      </p:sp>
      <p:pic>
        <p:nvPicPr>
          <p:cNvPr id="13" name="Picture 31" descr="IASC logo.jpg"/>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458200" y="6019800"/>
            <a:ext cx="5207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5307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0" y="-65130"/>
            <a:ext cx="9155113"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pPr>
            <a:r>
              <a:rPr lang="en-US" sz="3600" b="1" dirty="0" smtClean="0">
                <a:solidFill>
                  <a:srgbClr val="C00000"/>
                </a:solidFill>
                <a:latin typeface="+mn-lt"/>
              </a:rPr>
              <a:t>Links – Regional</a:t>
            </a:r>
          </a:p>
          <a:p>
            <a:pPr algn="ctr" defTabSz="914400" fontAlgn="base">
              <a:spcBef>
                <a:spcPct val="0"/>
              </a:spcBef>
              <a:spcAft>
                <a:spcPct val="0"/>
              </a:spcAft>
            </a:pPr>
            <a:r>
              <a:rPr lang="en-US" sz="3200" b="1" dirty="0" smtClean="0">
                <a:solidFill>
                  <a:srgbClr val="C00000"/>
                </a:solidFill>
                <a:latin typeface="+mn-lt"/>
              </a:rPr>
              <a:t> </a:t>
            </a:r>
            <a:r>
              <a:rPr lang="en-US" sz="2800" b="1" i="1" dirty="0" smtClean="0">
                <a:solidFill>
                  <a:srgbClr val="C00000"/>
                </a:solidFill>
                <a:latin typeface="+mn-lt"/>
              </a:rPr>
              <a:t>Russian American Long-term Census of the Arctic (RUSALCA)</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313049" y="3998585"/>
            <a:ext cx="3024336" cy="2841300"/>
          </a:xfrm>
          <a:prstGeom prst="rect">
            <a:avLst/>
          </a:prstGeom>
          <a:ln>
            <a:noFill/>
          </a:ln>
          <a:extLst>
            <a:ext uri="{53640926-AAD7-44D8-BBD7-CCE9431645EC}">
              <a14:shadowObscured xmlns:a14="http://schemas.microsoft.com/office/drawing/2010/main"/>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8113" y="992165"/>
            <a:ext cx="3024336" cy="3109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74047" y="1043010"/>
            <a:ext cx="1810111" cy="369332"/>
          </a:xfrm>
          <a:prstGeom prst="rect">
            <a:avLst/>
          </a:prstGeom>
          <a:solidFill>
            <a:schemeClr val="tx2">
              <a:lumMod val="20000"/>
              <a:lumOff val="80000"/>
            </a:schemeClr>
          </a:solidFill>
        </p:spPr>
        <p:txBody>
          <a:bodyPr wrap="none" rtlCol="0">
            <a:spAutoFit/>
          </a:bodyPr>
          <a:lstStyle/>
          <a:p>
            <a:r>
              <a:rPr lang="en-US" dirty="0" smtClean="0"/>
              <a:t>2004, 2009, 2012</a:t>
            </a:r>
            <a:endParaRPr lang="en-US" dirty="0"/>
          </a:p>
        </p:txBody>
      </p:sp>
      <p:sp>
        <p:nvSpPr>
          <p:cNvPr id="7" name="TextBox 6"/>
          <p:cNvSpPr txBox="1"/>
          <p:nvPr/>
        </p:nvSpPr>
        <p:spPr>
          <a:xfrm>
            <a:off x="527212" y="6284101"/>
            <a:ext cx="2111475" cy="369332"/>
          </a:xfrm>
          <a:prstGeom prst="rect">
            <a:avLst/>
          </a:prstGeom>
          <a:solidFill>
            <a:schemeClr val="tx2">
              <a:lumMod val="20000"/>
              <a:lumOff val="80000"/>
            </a:schemeClr>
          </a:solidFill>
        </p:spPr>
        <p:txBody>
          <a:bodyPr wrap="none" rtlCol="0">
            <a:spAutoFit/>
          </a:bodyPr>
          <a:lstStyle/>
          <a:p>
            <a:r>
              <a:rPr lang="en-US" dirty="0" smtClean="0"/>
              <a:t>2016, 1018, 2020 (?)</a:t>
            </a:r>
            <a:endParaRPr lang="en-US" dirty="0"/>
          </a:p>
        </p:txBody>
      </p:sp>
      <p:sp>
        <p:nvSpPr>
          <p:cNvPr id="6" name="TextBox 5"/>
          <p:cNvSpPr txBox="1"/>
          <p:nvPr/>
        </p:nvSpPr>
        <p:spPr>
          <a:xfrm>
            <a:off x="3738034" y="1341774"/>
            <a:ext cx="5088047"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Conduct </a:t>
            </a:r>
            <a:r>
              <a:rPr lang="en-US" sz="2000" dirty="0"/>
              <a:t>long-term research to better </a:t>
            </a:r>
            <a:r>
              <a:rPr lang="en-US" sz="2000" dirty="0" smtClean="0"/>
              <a:t>understand causes </a:t>
            </a:r>
            <a:r>
              <a:rPr lang="en-US" sz="2000" dirty="0"/>
              <a:t>and consequences of the reduction of ice cover in the </a:t>
            </a:r>
            <a:r>
              <a:rPr lang="en-US" sz="2000" dirty="0" smtClean="0"/>
              <a:t>arctic Chukchi Sea.</a:t>
            </a:r>
            <a:r>
              <a:rPr lang="en-US" sz="2000" dirty="0"/>
              <a:t> </a:t>
            </a: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Focus on physical measurements (incl. moorings) with biological sampling every ~4 years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Across US-Russian Chukchi region</a:t>
            </a:r>
          </a:p>
          <a:p>
            <a:endParaRPr lang="en-US" sz="2000" dirty="0"/>
          </a:p>
          <a:p>
            <a:pPr marL="285750" indent="-285750">
              <a:buFont typeface="Arial" panose="020B0604020202020204" pitchFamily="34" charset="0"/>
              <a:buChar char="•"/>
            </a:pPr>
            <a:r>
              <a:rPr lang="en-US" sz="2000" b="1" dirty="0" smtClean="0"/>
              <a:t>AMBON</a:t>
            </a:r>
            <a:r>
              <a:rPr lang="en-US" sz="2000" dirty="0" smtClean="0"/>
              <a:t> uses RUSALCA “long-term” lines for sampling, coordinated data structure, adds ecosystem components, uses moorings as long-term environmental context, extension into Russian waters</a:t>
            </a:r>
          </a:p>
        </p:txBody>
      </p:sp>
      <p:pic>
        <p:nvPicPr>
          <p:cNvPr id="9" name="Picture 4" descr="http://www.gulfwatchalaska.org/wp-content/uploads/2013/10/noaa_logo.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129825" y="6005573"/>
            <a:ext cx="998268" cy="78810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2199094" y="4514210"/>
            <a:ext cx="1744385" cy="646331"/>
            <a:chOff x="2284158" y="4514210"/>
            <a:chExt cx="1744385" cy="646331"/>
          </a:xfrm>
        </p:grpSpPr>
        <p:sp>
          <p:nvSpPr>
            <p:cNvPr id="8" name="Oval 7"/>
            <p:cNvSpPr/>
            <p:nvPr/>
          </p:nvSpPr>
          <p:spPr>
            <a:xfrm>
              <a:off x="2284158" y="4550735"/>
              <a:ext cx="586633" cy="5422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943951" y="4514210"/>
              <a:ext cx="1084592" cy="646331"/>
            </a:xfrm>
            <a:prstGeom prst="rect">
              <a:avLst/>
            </a:prstGeom>
            <a:solidFill>
              <a:srgbClr val="FF0000"/>
            </a:solidFill>
          </p:spPr>
          <p:txBody>
            <a:bodyPr wrap="none" rtlCol="0">
              <a:spAutoFit/>
            </a:bodyPr>
            <a:lstStyle/>
            <a:p>
              <a:r>
                <a:rPr lang="en-US" dirty="0" smtClean="0"/>
                <a:t>NOAA-OE</a:t>
              </a:r>
            </a:p>
            <a:p>
              <a:r>
                <a:rPr lang="en-US" dirty="0" smtClean="0"/>
                <a:t>2016 ?</a:t>
              </a:r>
              <a:endParaRPr lang="en-US" dirty="0"/>
            </a:p>
          </p:txBody>
        </p:sp>
      </p:grpSp>
    </p:spTree>
    <p:extLst>
      <p:ext uri="{BB962C8B-B14F-4D97-AF65-F5344CB8AC3E}">
        <p14:creationId xmlns:p14="http://schemas.microsoft.com/office/powerpoint/2010/main" val="181254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0" y="-65130"/>
            <a:ext cx="91551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pPr>
            <a:r>
              <a:rPr lang="en-US" sz="3600" b="1" dirty="0" smtClean="0">
                <a:solidFill>
                  <a:srgbClr val="C00000"/>
                </a:solidFill>
                <a:latin typeface="+mn-lt"/>
              </a:rPr>
              <a:t>Links – National</a:t>
            </a:r>
          </a:p>
          <a:p>
            <a:pPr algn="ctr" fontAlgn="base">
              <a:spcBef>
                <a:spcPct val="0"/>
              </a:spcBef>
              <a:spcAft>
                <a:spcPct val="0"/>
              </a:spcAft>
            </a:pPr>
            <a:r>
              <a:rPr lang="en-US" sz="2800" b="1" i="1" dirty="0" smtClean="0">
                <a:solidFill>
                  <a:srgbClr val="C00000"/>
                </a:solidFill>
                <a:latin typeface="+mn-lt"/>
              </a:rPr>
              <a:t>Other MBON</a:t>
            </a:r>
          </a:p>
        </p:txBody>
      </p:sp>
      <p:sp>
        <p:nvSpPr>
          <p:cNvPr id="4" name="TextBox 3"/>
          <p:cNvSpPr txBox="1"/>
          <p:nvPr/>
        </p:nvSpPr>
        <p:spPr>
          <a:xfrm>
            <a:off x="561315" y="1204111"/>
            <a:ext cx="6722225" cy="5170646"/>
          </a:xfrm>
          <a:prstGeom prst="rect">
            <a:avLst/>
          </a:prstGeom>
          <a:noFill/>
        </p:spPr>
        <p:txBody>
          <a:bodyPr wrap="none" rtlCol="0">
            <a:spAutoFit/>
          </a:bodyPr>
          <a:lstStyle/>
          <a:p>
            <a:pPr>
              <a:spcBef>
                <a:spcPts val="1200"/>
              </a:spcBef>
            </a:pPr>
            <a:r>
              <a:rPr lang="en-US" sz="2400" b="1" dirty="0" smtClean="0"/>
              <a:t>3 Demonstration Projects</a:t>
            </a:r>
            <a:endParaRPr lang="en-US" sz="2400" dirty="0" smtClean="0"/>
          </a:p>
          <a:p>
            <a:pPr>
              <a:spcBef>
                <a:spcPts val="1200"/>
              </a:spcBef>
            </a:pPr>
            <a:r>
              <a:rPr lang="en-US" sz="2400" dirty="0" smtClean="0"/>
              <a:t>	Arctic MBON</a:t>
            </a:r>
          </a:p>
          <a:p>
            <a:pPr>
              <a:spcBef>
                <a:spcPts val="1200"/>
              </a:spcBef>
            </a:pPr>
            <a:r>
              <a:rPr lang="en-US" sz="2400" dirty="0" smtClean="0"/>
              <a:t>	Marine Sanctuaries MBON</a:t>
            </a:r>
          </a:p>
          <a:p>
            <a:pPr>
              <a:spcBef>
                <a:spcPts val="1200"/>
              </a:spcBef>
            </a:pPr>
            <a:r>
              <a:rPr lang="en-US" sz="2400" dirty="0" smtClean="0"/>
              <a:t>	Santa Barbara Channel MBON</a:t>
            </a:r>
          </a:p>
          <a:p>
            <a:pPr>
              <a:spcBef>
                <a:spcPts val="1200"/>
              </a:spcBef>
            </a:pPr>
            <a:endParaRPr lang="en-US" sz="2400" dirty="0"/>
          </a:p>
          <a:p>
            <a:pPr>
              <a:spcBef>
                <a:spcPts val="1200"/>
              </a:spcBef>
            </a:pPr>
            <a:r>
              <a:rPr lang="en-US" sz="2400" b="1" dirty="0" smtClean="0"/>
              <a:t>Each with historical data and biodiversity measures</a:t>
            </a:r>
          </a:p>
          <a:p>
            <a:pPr marL="182880" indent="-365760">
              <a:spcBef>
                <a:spcPts val="1200"/>
              </a:spcBef>
              <a:buFont typeface="Arial" panose="020B0604020202020204" pitchFamily="34" charset="0"/>
              <a:buChar char="•"/>
            </a:pPr>
            <a:r>
              <a:rPr lang="en-US" sz="2400" dirty="0" smtClean="0"/>
              <a:t>Identify common biodiversity metrics</a:t>
            </a:r>
          </a:p>
          <a:p>
            <a:pPr marL="182880" indent="-365760">
              <a:spcBef>
                <a:spcPts val="1200"/>
              </a:spcBef>
              <a:buFont typeface="Arial" panose="020B0604020202020204" pitchFamily="34" charset="0"/>
              <a:buChar char="•"/>
            </a:pPr>
            <a:r>
              <a:rPr lang="en-US" sz="2400" dirty="0" smtClean="0"/>
              <a:t>Use common data management platform</a:t>
            </a:r>
          </a:p>
          <a:p>
            <a:pPr marL="182880" indent="-365760">
              <a:spcBef>
                <a:spcPts val="1200"/>
              </a:spcBef>
              <a:buFont typeface="Arial" panose="020B0604020202020204" pitchFamily="34" charset="0"/>
              <a:buChar char="•"/>
            </a:pPr>
            <a:r>
              <a:rPr lang="en-US" sz="2400" dirty="0" smtClean="0"/>
              <a:t>Coordinate genetic sampling and analysis</a:t>
            </a:r>
          </a:p>
          <a:p>
            <a:pPr marL="182880" indent="-365760">
              <a:spcBef>
                <a:spcPts val="1200"/>
              </a:spcBef>
              <a:buFont typeface="Arial" panose="020B0604020202020204" pitchFamily="34" charset="0"/>
              <a:buChar char="•"/>
            </a:pPr>
            <a:r>
              <a:rPr lang="en-US" sz="2400" dirty="0" smtClean="0"/>
              <a:t>Common goal of demonstration and sustainability</a:t>
            </a:r>
            <a:endParaRPr lang="en-US" sz="24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50718" y="1449109"/>
            <a:ext cx="1259033" cy="1083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23902" y="2696831"/>
            <a:ext cx="1708867" cy="1092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C:\Katrin\UAF projects\AMBON\admin stuff\AMBON logo blu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5730" y="143240"/>
            <a:ext cx="1229011" cy="1189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729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rctic bottom topograph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9857" y="803136"/>
            <a:ext cx="5260460" cy="5992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85893" y="71697"/>
            <a:ext cx="4492897" cy="646331"/>
          </a:xfrm>
          <a:prstGeom prst="rect">
            <a:avLst/>
          </a:prstGeom>
          <a:noFill/>
        </p:spPr>
        <p:txBody>
          <a:bodyPr wrap="none" rtlCol="0">
            <a:spAutoFit/>
          </a:bodyPr>
          <a:lstStyle/>
          <a:p>
            <a:r>
              <a:rPr lang="en-US" sz="3600" b="1" dirty="0" smtClean="0">
                <a:solidFill>
                  <a:srgbClr val="C00000"/>
                </a:solidFill>
                <a:effectLst>
                  <a:outerShdw blurRad="38100" dist="38100" dir="2700000" algn="tl">
                    <a:srgbClr val="000000">
                      <a:alpha val="43137"/>
                    </a:srgbClr>
                  </a:outerShdw>
                </a:effectLst>
              </a:rPr>
              <a:t>The Arctic Chukchi Sea</a:t>
            </a:r>
            <a:endParaRPr lang="en-US" sz="3600" b="1" dirty="0">
              <a:solidFill>
                <a:srgbClr val="C00000"/>
              </a:solidFill>
              <a:effectLst>
                <a:outerShdw blurRad="38100" dist="38100" dir="2700000" algn="tl">
                  <a:srgbClr val="000000">
                    <a:alpha val="43137"/>
                  </a:srgbClr>
                </a:outerShdw>
              </a:effectLst>
            </a:endParaRPr>
          </a:p>
        </p:txBody>
      </p:sp>
      <p:sp>
        <p:nvSpPr>
          <p:cNvPr id="4" name="Rectangle 3"/>
          <p:cNvSpPr/>
          <p:nvPr/>
        </p:nvSpPr>
        <p:spPr>
          <a:xfrm>
            <a:off x="2897152" y="1068309"/>
            <a:ext cx="941560" cy="70617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309569" y="1023062"/>
            <a:ext cx="2810385" cy="1231106"/>
          </a:xfrm>
          <a:prstGeom prst="rect">
            <a:avLst/>
          </a:prstGeom>
          <a:noFill/>
        </p:spPr>
        <p:txBody>
          <a:bodyPr wrap="none" rtlCol="0">
            <a:spAutoFit/>
          </a:bodyPr>
          <a:lstStyle/>
          <a:p>
            <a:pPr marL="91440" indent="-182880">
              <a:spcAft>
                <a:spcPts val="1200"/>
              </a:spcAft>
              <a:buFont typeface="Arial" panose="020B0604020202020204" pitchFamily="34" charset="0"/>
              <a:buChar char="•"/>
            </a:pPr>
            <a:r>
              <a:rPr lang="en-US" dirty="0" smtClean="0"/>
              <a:t>Inflow shelf</a:t>
            </a:r>
          </a:p>
          <a:p>
            <a:pPr marL="91440" indent="-182880">
              <a:spcAft>
                <a:spcPts val="1200"/>
              </a:spcAft>
              <a:buFont typeface="Arial" panose="020B0604020202020204" pitchFamily="34" charset="0"/>
              <a:buChar char="•"/>
            </a:pPr>
            <a:r>
              <a:rPr lang="en-US" dirty="0" smtClean="0"/>
              <a:t>Bering Strait connection:</a:t>
            </a:r>
          </a:p>
          <a:p>
            <a:pPr>
              <a:spcAft>
                <a:spcPts val="1200"/>
              </a:spcAft>
            </a:pPr>
            <a:r>
              <a:rPr lang="en-US" dirty="0" smtClean="0"/>
              <a:t>     82 km wide, ~50 m deep</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53290" y="2357694"/>
            <a:ext cx="2327747" cy="1745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312775" y="4418098"/>
            <a:ext cx="2807179" cy="1785104"/>
          </a:xfrm>
          <a:prstGeom prst="rect">
            <a:avLst/>
          </a:prstGeom>
          <a:noFill/>
        </p:spPr>
        <p:txBody>
          <a:bodyPr wrap="square" rtlCol="0">
            <a:spAutoFit/>
          </a:bodyPr>
          <a:lstStyle/>
          <a:p>
            <a:pPr marL="91440" indent="-182880">
              <a:spcAft>
                <a:spcPts val="1200"/>
              </a:spcAft>
              <a:buFont typeface="Arial" panose="020B0604020202020204" pitchFamily="34" charset="0"/>
              <a:buChar char="•"/>
            </a:pPr>
            <a:r>
              <a:rPr lang="en-US" dirty="0" smtClean="0"/>
              <a:t>Shallow shelf (~ 50 m)</a:t>
            </a:r>
          </a:p>
          <a:p>
            <a:pPr marL="91440" indent="-182880">
              <a:spcAft>
                <a:spcPts val="1200"/>
              </a:spcAft>
              <a:buFont typeface="Arial" panose="020B0604020202020204" pitchFamily="34" charset="0"/>
              <a:buChar char="•"/>
            </a:pPr>
            <a:r>
              <a:rPr lang="en-US" dirty="0" smtClean="0"/>
              <a:t>Receives nutrient-rich water from Gulf of Anadyr</a:t>
            </a:r>
          </a:p>
          <a:p>
            <a:pPr marL="91440" indent="-182880">
              <a:spcAft>
                <a:spcPts val="1200"/>
              </a:spcAft>
              <a:buFont typeface="Arial" panose="020B0604020202020204" pitchFamily="34" charset="0"/>
              <a:buChar char="•"/>
            </a:pPr>
            <a:r>
              <a:rPr lang="en-US" dirty="0" smtClean="0"/>
              <a:t>Freshwater inflow from Yukon River</a:t>
            </a:r>
            <a:endParaRPr lang="en-US" dirty="0"/>
          </a:p>
        </p:txBody>
      </p:sp>
    </p:spTree>
    <p:extLst>
      <p:ext uri="{BB962C8B-B14F-4D97-AF65-F5344CB8AC3E}">
        <p14:creationId xmlns:p14="http://schemas.microsoft.com/office/powerpoint/2010/main" val="1002239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0" y="-65130"/>
            <a:ext cx="9155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pPr>
            <a:r>
              <a:rPr lang="en-US" sz="3600" b="1" dirty="0" smtClean="0">
                <a:solidFill>
                  <a:srgbClr val="C00000"/>
                </a:solidFill>
                <a:latin typeface="+mn-lt"/>
              </a:rPr>
              <a:t>Links – International</a:t>
            </a:r>
          </a:p>
        </p:txBody>
      </p:sp>
      <p:sp>
        <p:nvSpPr>
          <p:cNvPr id="3" name="TextBox 2"/>
          <p:cNvSpPr txBox="1"/>
          <p:nvPr/>
        </p:nvSpPr>
        <p:spPr>
          <a:xfrm>
            <a:off x="199175" y="762353"/>
            <a:ext cx="8709413" cy="4462760"/>
          </a:xfrm>
          <a:prstGeom prst="rect">
            <a:avLst/>
          </a:prstGeom>
          <a:noFill/>
        </p:spPr>
        <p:txBody>
          <a:bodyPr wrap="square" rtlCol="0">
            <a:spAutoFit/>
          </a:bodyPr>
          <a:lstStyle/>
          <a:p>
            <a:r>
              <a:rPr lang="en-US" sz="2400" b="1" i="1" dirty="0" smtClean="0">
                <a:solidFill>
                  <a:srgbClr val="C00000"/>
                </a:solidFill>
              </a:rPr>
              <a:t>Circumpolar Biodiversity Monitoring Program</a:t>
            </a:r>
          </a:p>
          <a:p>
            <a:pPr>
              <a:spcBef>
                <a:spcPts val="1200"/>
              </a:spcBef>
            </a:pPr>
            <a:r>
              <a:rPr lang="en-US" sz="2000" dirty="0"/>
              <a:t>	W</a:t>
            </a:r>
            <a:r>
              <a:rPr lang="en-US" sz="2000" dirty="0" smtClean="0"/>
              <a:t>orking group of Arctic Council under CAFF</a:t>
            </a:r>
          </a:p>
          <a:p>
            <a:pPr>
              <a:spcBef>
                <a:spcPts val="1200"/>
              </a:spcBef>
            </a:pPr>
            <a:r>
              <a:rPr lang="en-US" sz="2000" dirty="0"/>
              <a:t>	</a:t>
            </a:r>
            <a:r>
              <a:rPr lang="en-US" sz="2000" dirty="0" smtClean="0"/>
              <a:t>Assess pan-Arctic marine biodiversity  trends under pressures such as </a:t>
            </a:r>
          </a:p>
          <a:p>
            <a:r>
              <a:rPr lang="en-US" sz="2000" dirty="0"/>
              <a:t>	</a:t>
            </a:r>
            <a:r>
              <a:rPr lang="en-US" sz="2000" dirty="0" smtClean="0"/>
              <a:t>climate change, contaminants, shipping, fishing, etc.</a:t>
            </a:r>
          </a:p>
          <a:p>
            <a:pPr>
              <a:spcBef>
                <a:spcPts val="1200"/>
              </a:spcBef>
            </a:pPr>
            <a:r>
              <a:rPr lang="en-US" sz="2000" dirty="0"/>
              <a:t>	</a:t>
            </a:r>
            <a:r>
              <a:rPr lang="en-US" sz="2000" dirty="0" smtClean="0"/>
              <a:t>Coordinated pan-Arctic monitoring programs (indicators)</a:t>
            </a:r>
          </a:p>
          <a:p>
            <a:pPr>
              <a:spcBef>
                <a:spcPts val="1200"/>
              </a:spcBef>
            </a:pPr>
            <a:r>
              <a:rPr lang="en-US" sz="2000" dirty="0"/>
              <a:t>	</a:t>
            </a:r>
            <a:r>
              <a:rPr lang="en-US" sz="2000" dirty="0" smtClean="0"/>
              <a:t>Link to </a:t>
            </a:r>
            <a:r>
              <a:rPr lang="en-US" sz="2000" b="1" dirty="0" smtClean="0"/>
              <a:t>AMBON</a:t>
            </a:r>
            <a:r>
              <a:rPr lang="en-US" sz="2000" dirty="0" smtClean="0"/>
              <a:t> through CBMP expert members (microbes, plankton, 	benthos, mammals), </a:t>
            </a:r>
            <a:r>
              <a:rPr lang="en-US" sz="2000" dirty="0"/>
              <a:t>“State of the Arctic Marine Biodiversity Report</a:t>
            </a:r>
            <a:r>
              <a:rPr lang="en-US" sz="2000" dirty="0" smtClean="0"/>
              <a:t>”, link 	to Arctic Biodiversity Data Service</a:t>
            </a:r>
            <a:endParaRPr lang="en-US" sz="2000" dirty="0"/>
          </a:p>
          <a:p>
            <a:pPr>
              <a:spcBef>
                <a:spcPts val="1200"/>
              </a:spcBef>
            </a:pPr>
            <a:r>
              <a:rPr lang="en-US" sz="2000" dirty="0" smtClean="0"/>
              <a:t>	CBMP partners: • Global Biodiversity Information Facility (GBIF)</a:t>
            </a:r>
          </a:p>
          <a:p>
            <a:pPr>
              <a:spcBef>
                <a:spcPts val="1200"/>
              </a:spcBef>
            </a:pPr>
            <a:r>
              <a:rPr lang="en-US" sz="2000" dirty="0"/>
              <a:t>	</a:t>
            </a:r>
            <a:r>
              <a:rPr lang="en-US" sz="2000" dirty="0" smtClean="0"/>
              <a:t>	 </a:t>
            </a:r>
            <a:r>
              <a:rPr lang="en-US" sz="2000" dirty="0"/>
              <a:t> </a:t>
            </a:r>
            <a:r>
              <a:rPr lang="en-US" sz="2000" dirty="0" smtClean="0"/>
              <a:t>           • </a:t>
            </a:r>
            <a:r>
              <a:rPr lang="en-US" sz="2000" dirty="0"/>
              <a:t>Group on Earth Observations Biodiversity Observation </a:t>
            </a:r>
            <a:r>
              <a:rPr lang="en-US" sz="2000" dirty="0" smtClean="0"/>
              <a:t>		                Network  (GEO BON)</a:t>
            </a:r>
            <a:endParaRPr lang="en-US" sz="2000" dirty="0"/>
          </a:p>
        </p:txBody>
      </p:sp>
      <p:pic>
        <p:nvPicPr>
          <p:cNvPr id="4" name="Picture 3"/>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906651" y="5593852"/>
            <a:ext cx="2620127" cy="803825"/>
          </a:xfrm>
          <a:prstGeom prst="rect">
            <a:avLst/>
          </a:prstGeom>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1059" y="4434777"/>
            <a:ext cx="2322018" cy="231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667447" y="5526551"/>
            <a:ext cx="3041976" cy="9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261507" y="69933"/>
            <a:ext cx="1085857" cy="1731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80231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1113" y="9978"/>
            <a:ext cx="9155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pPr>
            <a:r>
              <a:rPr lang="en-US" sz="3600" b="1" dirty="0" smtClean="0">
                <a:solidFill>
                  <a:srgbClr val="C00000"/>
                </a:solidFill>
                <a:latin typeface="+mn-lt"/>
              </a:rPr>
              <a:t>Links – International</a:t>
            </a:r>
          </a:p>
        </p:txBody>
      </p:sp>
      <p:sp>
        <p:nvSpPr>
          <p:cNvPr id="3" name="TextBox 2"/>
          <p:cNvSpPr txBox="1"/>
          <p:nvPr/>
        </p:nvSpPr>
        <p:spPr>
          <a:xfrm>
            <a:off x="254265" y="1367238"/>
            <a:ext cx="3635482" cy="461665"/>
          </a:xfrm>
          <a:prstGeom prst="rect">
            <a:avLst/>
          </a:prstGeom>
          <a:noFill/>
        </p:spPr>
        <p:txBody>
          <a:bodyPr wrap="none" rtlCol="0">
            <a:spAutoFit/>
          </a:bodyPr>
          <a:lstStyle/>
          <a:p>
            <a:r>
              <a:rPr lang="en-US" sz="2400" b="1" i="1" dirty="0" smtClean="0">
                <a:solidFill>
                  <a:srgbClr val="C00000"/>
                </a:solidFill>
              </a:rPr>
              <a:t>GEO BON task team MBON</a:t>
            </a:r>
            <a:endParaRPr lang="en-US" sz="2400" b="1" i="1" dirty="0">
              <a:solidFill>
                <a:srgbClr val="C00000"/>
              </a:solidFill>
            </a:endParaRPr>
          </a:p>
        </p:txBody>
      </p:sp>
      <p:sp>
        <p:nvSpPr>
          <p:cNvPr id="4" name="TextBox 3"/>
          <p:cNvSpPr txBox="1"/>
          <p:nvPr/>
        </p:nvSpPr>
        <p:spPr>
          <a:xfrm>
            <a:off x="610744" y="2403636"/>
            <a:ext cx="6492098" cy="3631763"/>
          </a:xfrm>
          <a:prstGeom prst="rect">
            <a:avLst/>
          </a:prstGeom>
          <a:noFill/>
        </p:spPr>
        <p:txBody>
          <a:bodyPr wrap="none" rtlCol="0">
            <a:spAutoFit/>
          </a:bodyPr>
          <a:lstStyle/>
          <a:p>
            <a:pPr marL="342900" indent="-342900">
              <a:spcBef>
                <a:spcPts val="1200"/>
              </a:spcBef>
              <a:buFont typeface="Arial" panose="020B0604020202020204" pitchFamily="34" charset="0"/>
              <a:buChar char="•"/>
            </a:pPr>
            <a:r>
              <a:rPr lang="en-US" sz="2000" dirty="0" smtClean="0"/>
              <a:t>Coordinate biodiversity monitoring efforts internationally</a:t>
            </a:r>
          </a:p>
          <a:p>
            <a:pPr marL="342900" indent="-342900">
              <a:spcBef>
                <a:spcPts val="1200"/>
              </a:spcBef>
              <a:buFont typeface="Arial" panose="020B0604020202020204" pitchFamily="34" charset="0"/>
              <a:buChar char="•"/>
            </a:pPr>
            <a:r>
              <a:rPr lang="en-US" sz="2000" dirty="0" smtClean="0"/>
              <a:t>Identify useful (and practical) biodiversity measurements</a:t>
            </a:r>
          </a:p>
          <a:p>
            <a:pPr marL="342900" indent="-342900">
              <a:spcBef>
                <a:spcPts val="1200"/>
              </a:spcBef>
              <a:buFont typeface="Arial" panose="020B0604020202020204" pitchFamily="34" charset="0"/>
              <a:buChar char="•"/>
            </a:pPr>
            <a:r>
              <a:rPr lang="en-US" sz="2000" dirty="0" smtClean="0"/>
              <a:t>What are good and useful universal metrics? </a:t>
            </a:r>
          </a:p>
          <a:p>
            <a:pPr marL="342900" indent="-342900">
              <a:spcBef>
                <a:spcPts val="1200"/>
              </a:spcBef>
              <a:buFont typeface="Arial" panose="020B0604020202020204" pitchFamily="34" charset="0"/>
              <a:buChar char="•"/>
            </a:pPr>
            <a:r>
              <a:rPr lang="en-US" sz="2000" dirty="0" smtClean="0"/>
              <a:t>Integrate across multiple temporal and spatial scales</a:t>
            </a:r>
          </a:p>
          <a:p>
            <a:pPr marL="342900" indent="-342900">
              <a:spcBef>
                <a:spcPts val="1200"/>
              </a:spcBef>
              <a:buFont typeface="Arial" panose="020B0604020202020204" pitchFamily="34" charset="0"/>
              <a:buChar char="•"/>
            </a:pPr>
            <a:r>
              <a:rPr lang="en-US" sz="2000" dirty="0" smtClean="0"/>
              <a:t>Quantitative data in environmental setting ?</a:t>
            </a:r>
          </a:p>
          <a:p>
            <a:pPr marL="342900" indent="-342900">
              <a:spcBef>
                <a:spcPts val="1200"/>
              </a:spcBef>
              <a:buFont typeface="Arial" panose="020B0604020202020204" pitchFamily="34" charset="0"/>
              <a:buChar char="•"/>
            </a:pPr>
            <a:r>
              <a:rPr lang="en-US" sz="2000" dirty="0" smtClean="0"/>
              <a:t>Data sharing platform, data management</a:t>
            </a:r>
          </a:p>
          <a:p>
            <a:pPr>
              <a:spcBef>
                <a:spcPts val="1200"/>
              </a:spcBef>
            </a:pPr>
            <a:r>
              <a:rPr lang="en-US" sz="2000" dirty="0"/>
              <a:t>	 </a:t>
            </a:r>
            <a:r>
              <a:rPr lang="en-US" sz="2000" dirty="0" smtClean="0"/>
              <a:t>→ e.g., OBIS </a:t>
            </a:r>
          </a:p>
          <a:p>
            <a:pPr>
              <a:spcBef>
                <a:spcPts val="1200"/>
              </a:spcBef>
            </a:pPr>
            <a:endParaRPr lang="en-US" sz="2000" dirty="0"/>
          </a:p>
        </p:txBody>
      </p:sp>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80303" y="890987"/>
            <a:ext cx="3904590" cy="1259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59790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Katrin\UAF projects\OE Arctic ridges 2009\PS0902_Harper_Pics\PS09 Best\Photos\Surface\3L8P37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6"/>
          <p:cNvSpPr txBox="1">
            <a:spLocks noChangeArrowheads="1"/>
          </p:cNvSpPr>
          <p:nvPr/>
        </p:nvSpPr>
        <p:spPr bwMode="auto">
          <a:xfrm>
            <a:off x="-11113" y="9978"/>
            <a:ext cx="9155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pPr>
            <a:r>
              <a:rPr lang="en-US" sz="3600" b="1" dirty="0" smtClean="0">
                <a:solidFill>
                  <a:srgbClr val="C00000"/>
                </a:solidFill>
                <a:latin typeface="+mn-lt"/>
              </a:rPr>
              <a:t>Questions?</a:t>
            </a:r>
          </a:p>
        </p:txBody>
      </p:sp>
    </p:spTree>
    <p:extLst>
      <p:ext uri="{BB962C8B-B14F-4D97-AF65-F5344CB8AC3E}">
        <p14:creationId xmlns:p14="http://schemas.microsoft.com/office/powerpoint/2010/main" val="825734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1075" y="803135"/>
            <a:ext cx="7057868" cy="5797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340211" y="126015"/>
            <a:ext cx="4492897" cy="646331"/>
          </a:xfrm>
          <a:prstGeom prst="rect">
            <a:avLst/>
          </a:prstGeom>
          <a:noFill/>
        </p:spPr>
        <p:txBody>
          <a:bodyPr wrap="none" rtlCol="0">
            <a:spAutoFit/>
          </a:bodyPr>
          <a:lstStyle/>
          <a:p>
            <a:r>
              <a:rPr lang="en-US" sz="3600" b="1" dirty="0" smtClean="0">
                <a:solidFill>
                  <a:srgbClr val="C00000"/>
                </a:solidFill>
                <a:effectLst>
                  <a:outerShdw blurRad="38100" dist="38100" dir="2700000" algn="tl">
                    <a:srgbClr val="000000">
                      <a:alpha val="43137"/>
                    </a:srgbClr>
                  </a:outerShdw>
                </a:effectLst>
              </a:rPr>
              <a:t>The Arctic Chukchi Sea</a:t>
            </a:r>
            <a:endParaRPr lang="en-US"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123234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00509" y="68274"/>
            <a:ext cx="3468770" cy="646331"/>
          </a:xfrm>
          <a:prstGeom prst="rect">
            <a:avLst/>
          </a:prstGeom>
          <a:noFill/>
        </p:spPr>
        <p:txBody>
          <a:bodyPr wrap="none" rtlCol="0">
            <a:spAutoFit/>
          </a:bodyPr>
          <a:lstStyle/>
          <a:p>
            <a:r>
              <a:rPr lang="en-US" sz="3600" b="1" dirty="0" smtClean="0">
                <a:solidFill>
                  <a:srgbClr val="C00000"/>
                </a:solidFill>
                <a:effectLst>
                  <a:outerShdw blurRad="38100" dist="38100" dir="2700000" algn="tl">
                    <a:srgbClr val="000000">
                      <a:alpha val="43137"/>
                    </a:srgbClr>
                  </a:outerShdw>
                </a:effectLst>
              </a:rPr>
              <a:t>Region of change</a:t>
            </a:r>
            <a:endParaRPr lang="en-US" sz="3600" b="1" dirty="0">
              <a:solidFill>
                <a:srgbClr val="C00000"/>
              </a:solidFill>
              <a:effectLst>
                <a:outerShdw blurRad="38100" dist="38100" dir="2700000" algn="tl">
                  <a:srgbClr val="000000">
                    <a:alpha val="43137"/>
                  </a:srgbClr>
                </a:outerShdw>
              </a:effectLst>
            </a:endParaRPr>
          </a:p>
        </p:txBody>
      </p:sp>
      <p:pic>
        <p:nvPicPr>
          <p:cNvPr id="3" name="Picture 13" descr="Arctic"/>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436" y="701462"/>
            <a:ext cx="4668633" cy="344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43958" y="3114902"/>
            <a:ext cx="3845387" cy="3332669"/>
          </a:xfrm>
          <a:prstGeom prst="rect">
            <a:avLst/>
          </a:prstGeom>
        </p:spPr>
      </p:pic>
      <p:sp>
        <p:nvSpPr>
          <p:cNvPr id="9" name="TextBox 8"/>
          <p:cNvSpPr txBox="1"/>
          <p:nvPr/>
        </p:nvSpPr>
        <p:spPr>
          <a:xfrm>
            <a:off x="4698769" y="715246"/>
            <a:ext cx="4535766" cy="2092881"/>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000" dirty="0" smtClean="0"/>
              <a:t>Increased sea ice melt</a:t>
            </a:r>
          </a:p>
          <a:p>
            <a:pPr marL="285750" indent="-285750">
              <a:lnSpc>
                <a:spcPct val="200000"/>
              </a:lnSpc>
              <a:buFont typeface="Arial" panose="020B0604020202020204" pitchFamily="34" charset="0"/>
              <a:buChar char="•"/>
            </a:pPr>
            <a:r>
              <a:rPr lang="en-US" sz="2000" dirty="0" smtClean="0"/>
              <a:t>Record low sea ice cover in 2007, 2012</a:t>
            </a:r>
          </a:p>
          <a:p>
            <a:pPr marL="285750" indent="-285750">
              <a:spcBef>
                <a:spcPts val="1200"/>
              </a:spcBef>
              <a:buFont typeface="Arial" panose="020B0604020202020204" pitchFamily="34" charset="0"/>
              <a:buChar char="•"/>
            </a:pPr>
            <a:r>
              <a:rPr lang="en-US" sz="2000" dirty="0" smtClean="0"/>
              <a:t>Increased freshwater and heat influx by ~50% since early 2000’s</a:t>
            </a:r>
            <a:endParaRPr lang="en-US" sz="20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3399559"/>
            <a:ext cx="4753070" cy="344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5-Point Star 3"/>
          <p:cNvSpPr/>
          <p:nvPr/>
        </p:nvSpPr>
        <p:spPr>
          <a:xfrm>
            <a:off x="3702867" y="5875696"/>
            <a:ext cx="181069" cy="172016"/>
          </a:xfrm>
          <a:prstGeom prst="star5">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4244359" y="6275555"/>
            <a:ext cx="181069" cy="172016"/>
          </a:xfrm>
          <a:prstGeom prst="star5">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0556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58163" y="68274"/>
            <a:ext cx="5264839" cy="646331"/>
          </a:xfrm>
          <a:prstGeom prst="rect">
            <a:avLst/>
          </a:prstGeom>
          <a:noFill/>
        </p:spPr>
        <p:txBody>
          <a:bodyPr wrap="none" rtlCol="0">
            <a:spAutoFit/>
          </a:bodyPr>
          <a:lstStyle/>
          <a:p>
            <a:r>
              <a:rPr lang="en-US" sz="3600" b="1" dirty="0" smtClean="0">
                <a:solidFill>
                  <a:srgbClr val="C00000"/>
                </a:solidFill>
                <a:effectLst>
                  <a:outerShdw blurRad="38100" dist="38100" dir="2700000" algn="tl">
                    <a:srgbClr val="000000">
                      <a:alpha val="43137"/>
                    </a:srgbClr>
                  </a:outerShdw>
                </a:effectLst>
              </a:rPr>
              <a:t>Region of industry interest</a:t>
            </a:r>
            <a:endParaRPr lang="en-US" sz="3600" b="1" dirty="0">
              <a:solidFill>
                <a:srgbClr val="C00000"/>
              </a:solidFill>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3225" y="766164"/>
            <a:ext cx="4661177" cy="6091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064402" y="1374957"/>
            <a:ext cx="3963649" cy="1785104"/>
          </a:xfrm>
          <a:prstGeom prst="rect">
            <a:avLst/>
          </a:prstGeom>
          <a:noFill/>
        </p:spPr>
        <p:txBody>
          <a:bodyPr wrap="none" rtlCol="0">
            <a:spAutoFit/>
          </a:bodyPr>
          <a:lstStyle/>
          <a:p>
            <a:pPr marL="285750" indent="-285750">
              <a:spcAft>
                <a:spcPts val="1200"/>
              </a:spcAft>
              <a:buFont typeface="Arial" panose="020B0604020202020204" pitchFamily="34" charset="0"/>
              <a:buChar char="•"/>
            </a:pPr>
            <a:r>
              <a:rPr lang="en-US" sz="2000" dirty="0" smtClean="0"/>
              <a:t>Oil and gas lease sales</a:t>
            </a:r>
          </a:p>
          <a:p>
            <a:pPr marL="285750" indent="-285750">
              <a:spcAft>
                <a:spcPts val="1200"/>
              </a:spcAft>
              <a:buFont typeface="Arial" panose="020B0604020202020204" pitchFamily="34" charset="0"/>
              <a:buChar char="•"/>
            </a:pPr>
            <a:r>
              <a:rPr lang="en-US" sz="2000" dirty="0"/>
              <a:t>2012 </a:t>
            </a:r>
            <a:r>
              <a:rPr lang="en-US" sz="2000" dirty="0" smtClean="0"/>
              <a:t>drilling of pilot holes </a:t>
            </a:r>
          </a:p>
          <a:p>
            <a:pPr marL="285750" indent="-285750">
              <a:spcAft>
                <a:spcPts val="1200"/>
              </a:spcAft>
              <a:buFont typeface="Arial" panose="020B0604020202020204" pitchFamily="34" charset="0"/>
              <a:buChar char="•"/>
            </a:pPr>
            <a:r>
              <a:rPr lang="en-US" sz="2000" dirty="0" smtClean="0"/>
              <a:t>Approval process for 2015 drilling</a:t>
            </a:r>
          </a:p>
          <a:p>
            <a:pPr marL="285750" indent="-285750">
              <a:spcAft>
                <a:spcPts val="1200"/>
              </a:spcAft>
              <a:buFont typeface="Arial" panose="020B0604020202020204" pitchFamily="34" charset="0"/>
              <a:buChar char="•"/>
            </a:pPr>
            <a:r>
              <a:rPr lang="en-US" sz="2000" dirty="0" smtClean="0"/>
              <a:t>Environmental assessment needs</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82093" y="3514358"/>
            <a:ext cx="2539121" cy="1693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Go to www.shell.c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08604" y="4804313"/>
            <a:ext cx="333471" cy="3115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05647" y="5539576"/>
            <a:ext cx="3884077" cy="861774"/>
          </a:xfrm>
          <a:prstGeom prst="rect">
            <a:avLst/>
          </a:prstGeom>
          <a:noFill/>
        </p:spPr>
        <p:txBody>
          <a:bodyPr wrap="none" rtlCol="0">
            <a:spAutoFit/>
          </a:bodyPr>
          <a:lstStyle/>
          <a:p>
            <a:pPr marL="285750" indent="-285750">
              <a:spcAft>
                <a:spcPts val="1200"/>
              </a:spcAft>
              <a:buFont typeface="Arial" panose="020B0604020202020204" pitchFamily="34" charset="0"/>
              <a:buChar char="•"/>
            </a:pPr>
            <a:r>
              <a:rPr lang="en-US" sz="2000" dirty="0" smtClean="0"/>
              <a:t>Need for regulatory assessments</a:t>
            </a:r>
          </a:p>
          <a:p>
            <a:pPr marL="285750" indent="-285750">
              <a:spcAft>
                <a:spcPts val="1200"/>
              </a:spcAft>
              <a:buFont typeface="Arial" panose="020B0604020202020204" pitchFamily="34" charset="0"/>
              <a:buChar char="•"/>
            </a:pPr>
            <a:r>
              <a:rPr lang="en-US" sz="2000" dirty="0" smtClean="0"/>
              <a:t>NEPA</a:t>
            </a:r>
            <a:endParaRPr lang="en-US" sz="2000" dirty="0"/>
          </a:p>
        </p:txBody>
      </p:sp>
      <p:pic>
        <p:nvPicPr>
          <p:cNvPr id="8" name="Picture Placeholder 96" descr="BOEM-COLOR.png"/>
          <p:cNvPicPr>
            <a:picLocks noChangeAspect="1"/>
          </p:cNvPicPr>
          <p:nvPr/>
        </p:nvPicPr>
        <p:blipFill>
          <a:blip r:embed="rId5" cstate="print">
            <a:extLst>
              <a:ext uri="{28A0092B-C50C-407E-A947-70E740481C1C}">
                <a14:useLocalDpi xmlns:a14="http://schemas.microsoft.com/office/drawing/2010/main"/>
              </a:ext>
            </a:extLst>
          </a:blip>
          <a:srcRect r="-233"/>
          <a:stretch>
            <a:fillRect/>
          </a:stretch>
        </p:blipFill>
        <p:spPr bwMode="auto">
          <a:xfrm>
            <a:off x="7505793" y="6214352"/>
            <a:ext cx="940320" cy="373996"/>
          </a:xfrm>
          <a:prstGeom prst="rect">
            <a:avLst/>
          </a:prstGeom>
          <a:solidFill>
            <a:schemeClr val="bg2">
              <a:alpha val="0"/>
            </a:schemeClr>
          </a:solidFill>
          <a:ln w="9525">
            <a:noFill/>
            <a:miter lim="800000"/>
            <a:headEnd/>
            <a:tailEnd/>
          </a:ln>
        </p:spPr>
      </p:pic>
    </p:spTree>
    <p:extLst>
      <p:ext uri="{BB962C8B-B14F-4D97-AF65-F5344CB8AC3E}">
        <p14:creationId xmlns:p14="http://schemas.microsoft.com/office/powerpoint/2010/main" val="39423125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2834" y="882519"/>
            <a:ext cx="7470609" cy="5704894"/>
          </a:xfrm>
          <a:prstGeom prst="rect">
            <a:avLst/>
          </a:prstGeom>
          <a:ln>
            <a:solidFill>
              <a:schemeClr val="tx1"/>
            </a:solidFill>
          </a:ln>
        </p:spPr>
      </p:pic>
      <p:sp>
        <p:nvSpPr>
          <p:cNvPr id="3" name="TextBox 2"/>
          <p:cNvSpPr txBox="1"/>
          <p:nvPr/>
        </p:nvSpPr>
        <p:spPr>
          <a:xfrm>
            <a:off x="2037587" y="133401"/>
            <a:ext cx="4958152" cy="646331"/>
          </a:xfrm>
          <a:prstGeom prst="rect">
            <a:avLst/>
          </a:prstGeom>
          <a:noFill/>
        </p:spPr>
        <p:txBody>
          <a:bodyPr wrap="none" rtlCol="0">
            <a:spAutoFit/>
          </a:bodyPr>
          <a:lstStyle/>
          <a:p>
            <a:r>
              <a:rPr lang="en-US" sz="3600" b="1" dirty="0" smtClean="0">
                <a:solidFill>
                  <a:srgbClr val="C00000"/>
                </a:solidFill>
                <a:effectLst>
                  <a:outerShdw blurRad="38100" dist="38100" dir="2700000" algn="tl">
                    <a:srgbClr val="000000">
                      <a:alpha val="43137"/>
                    </a:srgbClr>
                  </a:outerShdw>
                </a:effectLst>
              </a:rPr>
              <a:t>AMBON survey transects</a:t>
            </a:r>
            <a:endParaRPr lang="en-US"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11239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ewArcticProfile15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3664" y="870249"/>
            <a:ext cx="84582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54859" y="133401"/>
            <a:ext cx="4209101" cy="646331"/>
          </a:xfrm>
          <a:prstGeom prst="rect">
            <a:avLst/>
          </a:prstGeom>
          <a:noFill/>
        </p:spPr>
        <p:txBody>
          <a:bodyPr wrap="none" rtlCol="0">
            <a:spAutoFit/>
          </a:bodyPr>
          <a:lstStyle/>
          <a:p>
            <a:r>
              <a:rPr lang="en-US" sz="3600" b="1" dirty="0" smtClean="0">
                <a:solidFill>
                  <a:srgbClr val="C00000"/>
                </a:solidFill>
                <a:effectLst>
                  <a:outerShdw blurRad="38100" dist="38100" dir="2700000" algn="tl">
                    <a:srgbClr val="000000">
                      <a:alpha val="43137"/>
                    </a:srgbClr>
                  </a:outerShdw>
                </a:effectLst>
              </a:rPr>
              <a:t>The Arctic ecosystem</a:t>
            </a:r>
            <a:endParaRPr lang="en-US"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416473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762000" y="938213"/>
            <a:ext cx="7620000" cy="56889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62161" y="105693"/>
            <a:ext cx="4490075" cy="646331"/>
          </a:xfrm>
          <a:prstGeom prst="rect">
            <a:avLst/>
          </a:prstGeom>
          <a:noFill/>
        </p:spPr>
        <p:txBody>
          <a:bodyPr wrap="none" rtlCol="0">
            <a:spAutoFit/>
          </a:bodyPr>
          <a:lstStyle/>
          <a:p>
            <a:r>
              <a:rPr lang="en-US" sz="3600" b="1" dirty="0" smtClean="0">
                <a:solidFill>
                  <a:srgbClr val="C00000"/>
                </a:solidFill>
                <a:effectLst>
                  <a:outerShdw blurRad="38100" dist="38100" dir="2700000" algn="tl">
                    <a:srgbClr val="000000">
                      <a:alpha val="43137"/>
                    </a:srgbClr>
                  </a:outerShdw>
                </a:effectLst>
              </a:rPr>
              <a:t>What do we measure?</a:t>
            </a:r>
            <a:endParaRPr lang="en-US" sz="3600" b="1" dirty="0">
              <a:solidFill>
                <a:srgbClr val="C00000"/>
              </a:solidFill>
              <a:effectLst>
                <a:outerShdw blurRad="38100" dist="38100" dir="2700000" algn="tl">
                  <a:srgbClr val="000000">
                    <a:alpha val="43137"/>
                  </a:srgbClr>
                </a:outerShdw>
              </a:effectLst>
            </a:endParaRPr>
          </a:p>
        </p:txBody>
      </p:sp>
      <p:sp>
        <p:nvSpPr>
          <p:cNvPr id="4" name="TextBox 3"/>
          <p:cNvSpPr txBox="1"/>
          <p:nvPr/>
        </p:nvSpPr>
        <p:spPr>
          <a:xfrm>
            <a:off x="954631" y="1370855"/>
            <a:ext cx="6920406" cy="4862870"/>
          </a:xfrm>
          <a:prstGeom prst="rect">
            <a:avLst/>
          </a:prstGeom>
          <a:noFill/>
        </p:spPr>
        <p:txBody>
          <a:bodyPr wrap="square" rtlCol="0">
            <a:spAutoFit/>
          </a:bodyPr>
          <a:lstStyle/>
          <a:p>
            <a:pPr algn="ctr">
              <a:spcBef>
                <a:spcPts val="1200"/>
              </a:spcBef>
              <a:spcAft>
                <a:spcPts val="1200"/>
              </a:spcAft>
            </a:pPr>
            <a:r>
              <a:rPr lang="en-US" sz="4400" b="1" i="1" dirty="0">
                <a:solidFill>
                  <a:srgbClr val="0070C0"/>
                </a:solidFill>
                <a:effectLst>
                  <a:outerShdw blurRad="38100" dist="38100" dir="2700000" algn="tl">
                    <a:srgbClr val="000000">
                      <a:alpha val="43137"/>
                    </a:srgbClr>
                  </a:outerShdw>
                </a:effectLst>
              </a:rPr>
              <a:t>Environment</a:t>
            </a:r>
            <a:endParaRPr lang="en-US" sz="4400" b="1" dirty="0">
              <a:solidFill>
                <a:srgbClr val="0070C0"/>
              </a:solidFill>
              <a:effectLst>
                <a:outerShdw blurRad="38100" dist="38100" dir="2700000" algn="tl">
                  <a:srgbClr val="000000">
                    <a:alpha val="43137"/>
                  </a:srgbClr>
                </a:outerShdw>
              </a:effectLst>
            </a:endParaRPr>
          </a:p>
          <a:p>
            <a:pPr>
              <a:spcBef>
                <a:spcPts val="1200"/>
              </a:spcBef>
            </a:pPr>
            <a:r>
              <a:rPr lang="en-US" sz="2800" b="1" dirty="0"/>
              <a:t>Hydrography </a:t>
            </a:r>
            <a:r>
              <a:rPr lang="en-US" sz="2800" b="1" dirty="0" smtClean="0"/>
              <a:t>   </a:t>
            </a:r>
            <a:r>
              <a:rPr lang="en-US" sz="2800" dirty="0" smtClean="0"/>
              <a:t>(synoptic measurements,                  </a:t>
            </a:r>
          </a:p>
          <a:p>
            <a:pPr>
              <a:spcBef>
                <a:spcPts val="1200"/>
              </a:spcBef>
            </a:pPr>
            <a:r>
              <a:rPr lang="en-US" sz="2800" dirty="0"/>
              <a:t> </a:t>
            </a:r>
            <a:r>
              <a:rPr lang="en-US" sz="2800" dirty="0" smtClean="0"/>
              <a:t>                            link </a:t>
            </a:r>
            <a:r>
              <a:rPr lang="en-US" sz="2800" dirty="0"/>
              <a:t>to long-term moorings)</a:t>
            </a:r>
          </a:p>
          <a:p>
            <a:pPr>
              <a:spcBef>
                <a:spcPts val="1200"/>
              </a:spcBef>
            </a:pPr>
            <a:r>
              <a:rPr lang="en-US" sz="2800" b="1" dirty="0" smtClean="0"/>
              <a:t>Chlorophyll </a:t>
            </a:r>
            <a:r>
              <a:rPr lang="en-US" sz="2800" b="1" i="1" dirty="0" smtClean="0"/>
              <a:t>a    </a:t>
            </a:r>
            <a:r>
              <a:rPr lang="en-US" sz="2800" dirty="0" smtClean="0"/>
              <a:t>(water column, sediment)</a:t>
            </a:r>
            <a:endParaRPr lang="en-US" sz="2800" dirty="0"/>
          </a:p>
          <a:p>
            <a:pPr>
              <a:spcBef>
                <a:spcPts val="1200"/>
              </a:spcBef>
            </a:pPr>
            <a:r>
              <a:rPr lang="en-US" sz="2800" b="1" dirty="0" smtClean="0"/>
              <a:t>Nutrients           </a:t>
            </a:r>
            <a:r>
              <a:rPr lang="en-US" sz="2800" dirty="0" smtClean="0"/>
              <a:t>(nitrate, ammonia, silicate,</a:t>
            </a:r>
          </a:p>
          <a:p>
            <a:pPr>
              <a:spcBef>
                <a:spcPts val="1200"/>
              </a:spcBef>
            </a:pPr>
            <a:r>
              <a:rPr lang="en-US" sz="2800" dirty="0"/>
              <a:t> </a:t>
            </a:r>
            <a:r>
              <a:rPr lang="en-US" sz="2800" dirty="0" smtClean="0"/>
              <a:t>                            phosphate)</a:t>
            </a:r>
            <a:endParaRPr lang="en-US" sz="2800" dirty="0"/>
          </a:p>
          <a:p>
            <a:pPr>
              <a:spcBef>
                <a:spcPts val="1200"/>
              </a:spcBef>
            </a:pPr>
            <a:r>
              <a:rPr lang="en-US" sz="2800" b="1" dirty="0"/>
              <a:t>Sediment </a:t>
            </a:r>
            <a:r>
              <a:rPr lang="en-US" sz="2800" b="1" dirty="0" smtClean="0"/>
              <a:t>          </a:t>
            </a:r>
            <a:r>
              <a:rPr lang="en-US" sz="2800" dirty="0" smtClean="0"/>
              <a:t>(grain size, organic content, 			       </a:t>
            </a:r>
            <a:r>
              <a:rPr lang="el-GR" sz="2800" dirty="0" smtClean="0"/>
              <a:t>δ</a:t>
            </a:r>
            <a:r>
              <a:rPr lang="en-US" sz="2800" baseline="30000" dirty="0" smtClean="0"/>
              <a:t>13</a:t>
            </a:r>
            <a:r>
              <a:rPr lang="en-US" sz="2800" dirty="0" smtClean="0"/>
              <a:t>C and </a:t>
            </a:r>
            <a:r>
              <a:rPr lang="el-GR" sz="2800" dirty="0"/>
              <a:t>δ</a:t>
            </a:r>
            <a:r>
              <a:rPr lang="en-US" sz="2800" baseline="30000" dirty="0" smtClean="0"/>
              <a:t>15</a:t>
            </a:r>
            <a:r>
              <a:rPr lang="en-US" sz="2800" dirty="0" smtClean="0"/>
              <a:t>N)</a:t>
            </a:r>
            <a:endParaRPr lang="en-US" sz="2800" dirty="0"/>
          </a:p>
        </p:txBody>
      </p:sp>
    </p:spTree>
    <p:extLst>
      <p:ext uri="{BB962C8B-B14F-4D97-AF65-F5344CB8AC3E}">
        <p14:creationId xmlns:p14="http://schemas.microsoft.com/office/powerpoint/2010/main" val="12236593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1334</TotalTime>
  <Words>1127</Words>
  <Application>Microsoft Office PowerPoint</Application>
  <PresentationFormat>On-screen Show (4:3)</PresentationFormat>
  <Paragraphs>248</Paragraphs>
  <Slides>32</Slides>
  <Notes>3</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School of Fish anc Ocean Sciences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Katrin Iken</dc:creator>
  <cp:lastModifiedBy>Katrin</cp:lastModifiedBy>
  <cp:revision>135</cp:revision>
  <cp:lastPrinted>2014-11-25T20:19:13Z</cp:lastPrinted>
  <dcterms:created xsi:type="dcterms:W3CDTF">2014-11-04T20:45:41Z</dcterms:created>
  <dcterms:modified xsi:type="dcterms:W3CDTF">2015-04-24T11:05:47Z</dcterms:modified>
</cp:coreProperties>
</file>