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1" r:id="rId2"/>
  </p:sldMasterIdLst>
  <p:notesMasterIdLst>
    <p:notesMasterId r:id="rId24"/>
  </p:notesMasterIdLst>
  <p:handoutMasterIdLst>
    <p:handoutMasterId r:id="rId25"/>
  </p:handoutMasterIdLst>
  <p:sldIdLst>
    <p:sldId id="399" r:id="rId3"/>
    <p:sldId id="400" r:id="rId4"/>
    <p:sldId id="256" r:id="rId5"/>
    <p:sldId id="350" r:id="rId6"/>
    <p:sldId id="359" r:id="rId7"/>
    <p:sldId id="360" r:id="rId8"/>
    <p:sldId id="364" r:id="rId9"/>
    <p:sldId id="365" r:id="rId10"/>
    <p:sldId id="366" r:id="rId11"/>
    <p:sldId id="367" r:id="rId12"/>
    <p:sldId id="368" r:id="rId13"/>
    <p:sldId id="380" r:id="rId14"/>
    <p:sldId id="396" r:id="rId15"/>
    <p:sldId id="370" r:id="rId16"/>
    <p:sldId id="372" r:id="rId17"/>
    <p:sldId id="374" r:id="rId18"/>
    <p:sldId id="395" r:id="rId19"/>
    <p:sldId id="382" r:id="rId20"/>
    <p:sldId id="383" r:id="rId21"/>
    <p:sldId id="379" r:id="rId22"/>
    <p:sldId id="394" r:id="rId23"/>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B23D"/>
    <a:srgbClr val="85A3C0"/>
    <a:srgbClr val="104A84"/>
    <a:srgbClr val="003399"/>
    <a:srgbClr val="CC00FF"/>
    <a:srgbClr val="D60093"/>
    <a:srgbClr val="FF33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94491" autoAdjust="0"/>
  </p:normalViewPr>
  <p:slideViewPr>
    <p:cSldViewPr snapToGrid="0">
      <p:cViewPr varScale="1">
        <p:scale>
          <a:sx n="95" d="100"/>
          <a:sy n="95" d="100"/>
        </p:scale>
        <p:origin x="-102" y="-390"/>
      </p:cViewPr>
      <p:guideLst>
        <p:guide orient="horz" pos="4295"/>
        <p:guide pos="57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288"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latin typeface="Arial" pitchFamily="34" charset="0"/>
              </a:defRPr>
            </a:lvl1pPr>
          </a:lstStyle>
          <a:p>
            <a:endParaRPr lang="en-US" dirty="0"/>
          </a:p>
        </p:txBody>
      </p:sp>
      <p:sp>
        <p:nvSpPr>
          <p:cNvPr id="357379" name="Rectangle 3"/>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atin typeface="Arial" pitchFamily="34" charset="0"/>
              </a:defRPr>
            </a:lvl1pPr>
          </a:lstStyle>
          <a:p>
            <a:endParaRPr lang="en-US" dirty="0"/>
          </a:p>
        </p:txBody>
      </p:sp>
      <p:sp>
        <p:nvSpPr>
          <p:cNvPr id="357380" name="Rectangle 4"/>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latin typeface="Arial" pitchFamily="34" charset="0"/>
              </a:defRPr>
            </a:lvl1pPr>
          </a:lstStyle>
          <a:p>
            <a:endParaRPr lang="en-US" dirty="0"/>
          </a:p>
        </p:txBody>
      </p:sp>
      <p:sp>
        <p:nvSpPr>
          <p:cNvPr id="357381" name="Rectangle 5"/>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latin typeface="Arial" pitchFamily="34" charset="0"/>
              </a:defRPr>
            </a:lvl1pPr>
          </a:lstStyle>
          <a:p>
            <a:fld id="{AA960925-B7C6-4EF1-83C6-A91034914E5A}"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defRPr>
            </a:lvl1pPr>
          </a:lstStyle>
          <a:p>
            <a:endParaRPr lang="en-US" dirty="0"/>
          </a:p>
        </p:txBody>
      </p:sp>
      <p:sp>
        <p:nvSpPr>
          <p:cNvPr id="17411" name="Rectangle 3"/>
          <p:cNvSpPr>
            <a:spLocks noGrp="1" noChangeArrowheads="1"/>
          </p:cNvSpPr>
          <p:nvPr>
            <p:ph type="dt" idx="1"/>
          </p:nvPr>
        </p:nvSpPr>
        <p:spPr bwMode="auto">
          <a:xfrm>
            <a:off x="3973513" y="0"/>
            <a:ext cx="3036887"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endParaRPr lang="en-US" dirty="0"/>
          </a:p>
        </p:txBody>
      </p:sp>
      <p:sp>
        <p:nvSpPr>
          <p:cNvPr id="17412"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832850"/>
            <a:ext cx="3036888"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defRPr>
            </a:lvl1pPr>
          </a:lstStyle>
          <a:p>
            <a:endParaRPr lang="en-US" dirty="0"/>
          </a:p>
        </p:txBody>
      </p:sp>
      <p:sp>
        <p:nvSpPr>
          <p:cNvPr id="17415" name="Rectangle 7"/>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8" charset="0"/>
              </a:defRPr>
            </a:lvl1pPr>
          </a:lstStyle>
          <a:p>
            <a:fld id="{E861B809-28FE-4F41-B6BC-EA4B00200CF6}"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F55AD47-7C66-4596-B67F-35E7329B2A62}" type="slidenum">
              <a:rPr lang="en-US" smtClean="0">
                <a:latin typeface="Times" pitchFamily="18" charset="0"/>
              </a:rPr>
              <a:pPr/>
              <a:t>1</a:t>
            </a:fld>
            <a:endParaRPr lang="en-US" dirty="0" smtClean="0">
              <a:latin typeface="Times"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F55AD47-7C66-4596-B67F-35E7329B2A62}" type="slidenum">
              <a:rPr lang="en-US" smtClean="0">
                <a:latin typeface="Times" pitchFamily="18" charset="0"/>
              </a:rPr>
              <a:pPr/>
              <a:t>2</a:t>
            </a:fld>
            <a:endParaRPr lang="en-US" dirty="0" smtClean="0">
              <a:latin typeface="Times"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2BD28B1-FDD5-47F2-BF03-A5CD10CC6275}" type="slidenum">
              <a:rPr lang="en-US">
                <a:solidFill>
                  <a:srgbClr val="000000"/>
                </a:solidFill>
              </a:rPr>
              <a:pPr/>
              <a:t>8</a:t>
            </a:fld>
            <a:endParaRPr lang="en-US" dirty="0">
              <a:solidFill>
                <a:srgbClr val="000000"/>
              </a:solidFill>
            </a:endParaRPr>
          </a:p>
        </p:txBody>
      </p:sp>
      <p:sp>
        <p:nvSpPr>
          <p:cNvPr id="63491"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1435" tIns="45717" rIns="91435" bIns="45717" anchor="b"/>
          <a:lstStyle/>
          <a:p>
            <a:pPr algn="r" eaLnBrk="1" hangingPunct="1"/>
            <a:fld id="{1E79D0AA-C02B-4AAD-9EA1-2B819AD234CB}" type="slidenum">
              <a:rPr lang="en-US" sz="1200">
                <a:solidFill>
                  <a:srgbClr val="000000"/>
                </a:solidFill>
                <a:latin typeface="Times New Roman" charset="0"/>
                <a:ea typeface="ＭＳ Ｐゴシック" charset="-128"/>
              </a:rPr>
              <a:pPr algn="r" eaLnBrk="1" hangingPunct="1"/>
              <a:t>8</a:t>
            </a:fld>
            <a:endParaRPr lang="en-US" sz="1200" dirty="0">
              <a:solidFill>
                <a:srgbClr val="000000"/>
              </a:solidFill>
              <a:latin typeface="Times New Roman" charset="0"/>
              <a:ea typeface="ＭＳ Ｐゴシック" charset="-128"/>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xfrm>
            <a:off x="935038" y="4414838"/>
            <a:ext cx="5140325" cy="4184650"/>
          </a:xfrm>
          <a:noFill/>
          <a:ln/>
        </p:spPr>
        <p:txBody>
          <a:bodyPr lIns="91435" tIns="45717" rIns="91435" bIns="45717"/>
          <a:lstStyle/>
          <a:p>
            <a:endParaRPr lang="en-US" dirty="0"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F55AD47-7C66-4596-B67F-35E7329B2A62}" type="slidenum">
              <a:rPr lang="en-US" smtClean="0">
                <a:latin typeface="Times" pitchFamily="18" charset="0"/>
              </a:rPr>
              <a:pPr/>
              <a:t>21</a:t>
            </a:fld>
            <a:endParaRPr lang="en-US" dirty="0" smtClean="0">
              <a:latin typeface="Times"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973EE48-4D9B-44DE-BA21-499B921D9D48}"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2DE638B-F995-41B5-BE11-470F90D9BC8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C27537A-DADC-4280-9D31-C3CFEEA5A4D7}"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33570" name="Picture 2"/>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1133571" name="Rectangle 3"/>
          <p:cNvSpPr>
            <a:spLocks noGrp="1" noChangeArrowheads="1"/>
          </p:cNvSpPr>
          <p:nvPr>
            <p:ph type="ctrTitle"/>
          </p:nvPr>
        </p:nvSpPr>
        <p:spPr>
          <a:xfrm>
            <a:off x="469900" y="1103313"/>
            <a:ext cx="8343900" cy="647700"/>
          </a:xfrm>
        </p:spPr>
        <p:txBody>
          <a:bodyPr anchor="t"/>
          <a:lstStyle>
            <a:lvl1pPr>
              <a:defRPr/>
            </a:lvl1pPr>
          </a:lstStyle>
          <a:p>
            <a:r>
              <a:rPr lang="en-US"/>
              <a:t>Click to edit Master title style</a:t>
            </a:r>
          </a:p>
        </p:txBody>
      </p:sp>
      <p:sp>
        <p:nvSpPr>
          <p:cNvPr id="1133572" name="Rectangle 4"/>
          <p:cNvSpPr>
            <a:spLocks noGrp="1" noChangeArrowheads="1"/>
          </p:cNvSpPr>
          <p:nvPr>
            <p:ph type="subTitle" idx="1"/>
          </p:nvPr>
        </p:nvSpPr>
        <p:spPr>
          <a:xfrm>
            <a:off x="101600" y="5918200"/>
            <a:ext cx="3708400" cy="889000"/>
          </a:xfrm>
        </p:spPr>
        <p:txBody>
          <a:bodyPr/>
          <a:lstStyle>
            <a:lvl1pPr marL="0" indent="0" algn="ctr">
              <a:buFont typeface="Wingdings" pitchFamily="2" charset="2"/>
              <a:buNone/>
              <a:defRPr/>
            </a:lvl1pPr>
          </a:lstStyle>
          <a:p>
            <a:r>
              <a:rPr lang="en-US"/>
              <a:t>Click to edit Master subtitle style</a:t>
            </a:r>
          </a:p>
        </p:txBody>
      </p:sp>
    </p:spTree>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3DDE397-74A9-4D6E-A56F-6267848ABE7A}" type="slidenum">
              <a:rPr lang="en-US"/>
              <a:pPr/>
              <a:t>‹#›</a:t>
            </a:fld>
            <a:endParaRPr lang="en-US" dirty="0"/>
          </a:p>
        </p:txBody>
      </p:sp>
    </p:spTree>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FE7DC56-DBC8-4B72-BE0A-9316316227F3}" type="slidenum">
              <a:rPr lang="en-US"/>
              <a:pPr/>
              <a:t>‹#›</a:t>
            </a:fld>
            <a:endParaRPr lang="en-US" dirty="0"/>
          </a:p>
        </p:txBody>
      </p:sp>
    </p:spTree>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A0D45D6-6848-4844-835C-19F58A685892}" type="slidenum">
              <a:rPr lang="en-US"/>
              <a:pPr/>
              <a:t>‹#›</a:t>
            </a:fld>
            <a:endParaRPr lang="en-US" dirty="0"/>
          </a:p>
        </p:txBody>
      </p:sp>
    </p:spTree>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346DAA9-CF8F-45B0-A08B-E57628094F01}" type="slidenum">
              <a:rPr lang="en-US"/>
              <a:pPr/>
              <a:t>‹#›</a:t>
            </a:fld>
            <a:endParaRPr lang="en-US" dirty="0"/>
          </a:p>
        </p:txBody>
      </p:sp>
    </p:spTree>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58B28EC-A8BE-46AE-BD93-54FC3891874A}" type="slidenum">
              <a:rPr lang="en-US"/>
              <a:pPr/>
              <a:t>‹#›</a:t>
            </a:fld>
            <a:endParaRPr lang="en-US" dirty="0"/>
          </a:p>
        </p:txBody>
      </p:sp>
    </p:spTree>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9002C49-471A-46BE-A863-0FA41A608480}" type="slidenum">
              <a:rPr lang="en-US"/>
              <a:pPr/>
              <a:t>‹#›</a:t>
            </a:fld>
            <a:endParaRPr lang="en-US" dirty="0"/>
          </a:p>
        </p:txBody>
      </p:sp>
    </p:spTree>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B65E40B-F9E0-4534-89B5-77A7BF19F364}" type="slidenum">
              <a:rPr lang="en-US"/>
              <a:pPr/>
              <a:t>‹#›</a:t>
            </a:fld>
            <a:endParaRPr lang="en-US" dirty="0"/>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F75BD10-91AD-48E4-AAE6-89CE74E11A5C}"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5AF2388-C79A-4569-B355-6B31CD1D32FF}" type="slidenum">
              <a:rPr lang="en-US"/>
              <a:pPr/>
              <a:t>‹#›</a:t>
            </a:fld>
            <a:endParaRPr lang="en-US" dirty="0"/>
          </a:p>
        </p:txBody>
      </p:sp>
    </p:spTree>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34C0DD-3FA1-4992-BEF5-48636BD9D775}" type="slidenum">
              <a:rPr lang="en-US"/>
              <a:pPr/>
              <a:t>‹#›</a:t>
            </a:fld>
            <a:endParaRPr lang="en-US" dirty="0"/>
          </a:p>
        </p:txBody>
      </p:sp>
    </p:spTree>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7375" y="74613"/>
            <a:ext cx="1990725" cy="6353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74613"/>
            <a:ext cx="5821362" cy="6353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648A134-5037-45D6-8B47-A6D46E302385}" type="slidenum">
              <a:rPr lang="en-US"/>
              <a:pPr/>
              <a:t>‹#›</a:t>
            </a:fld>
            <a:endParaRPr lang="en-US"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8647BBE-0511-498D-8814-E8DB1AE84E1A}"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CA0D6C1-FDF2-4E57-85B1-C0D832E3FDB0}"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99494F73-1ECE-498B-B870-53CBDBB89BA7}"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B2B6812B-A89B-4C32-8F9A-0A38B279758C}"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DC7A198-6F42-426C-9D05-2DFC1D465D66}"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6A43AB7-0E9F-4E81-A512-73CFBD581E62}"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FEC5257-6DAD-4CFA-B4CD-ECB93DCD3F1C}"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43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43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43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8" charset="0"/>
              </a:defRPr>
            </a:lvl1pPr>
          </a:lstStyle>
          <a:p>
            <a:endParaRPr lang="en-US" dirty="0"/>
          </a:p>
        </p:txBody>
      </p:sp>
      <p:sp>
        <p:nvSpPr>
          <p:cNvPr id="11243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8" charset="0"/>
              </a:defRPr>
            </a:lvl1pPr>
          </a:lstStyle>
          <a:p>
            <a:endParaRPr lang="en-US" dirty="0"/>
          </a:p>
        </p:txBody>
      </p:sp>
      <p:sp>
        <p:nvSpPr>
          <p:cNvPr id="11243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18" charset="0"/>
              </a:defRPr>
            </a:lvl1pPr>
          </a:lstStyle>
          <a:p>
            <a:fld id="{359A0CA5-7D3E-493C-95B5-C5246CC87C61}"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32546" name="Picture 2"/>
          <p:cNvPicPr>
            <a:picLocks noChangeAspect="1" noChangeArrowheads="1"/>
          </p:cNvPicPr>
          <p:nvPr/>
        </p:nvPicPr>
        <p:blipFill>
          <a:blip r:embed="rId13" cstate="print"/>
          <a:srcRect/>
          <a:stretch>
            <a:fillRect/>
          </a:stretch>
        </p:blipFill>
        <p:spPr bwMode="auto">
          <a:xfrm>
            <a:off x="0" y="0"/>
            <a:ext cx="9145588" cy="6859588"/>
          </a:xfrm>
          <a:prstGeom prst="rect">
            <a:avLst/>
          </a:prstGeom>
          <a:noFill/>
        </p:spPr>
      </p:pic>
      <p:sp>
        <p:nvSpPr>
          <p:cNvPr id="1132547" name="Rectangle 3"/>
          <p:cNvSpPr>
            <a:spLocks noGrp="1" noChangeArrowheads="1"/>
          </p:cNvSpPr>
          <p:nvPr>
            <p:ph type="sldNum" sz="quarter" idx="4"/>
          </p:nvPr>
        </p:nvSpPr>
        <p:spPr bwMode="auto">
          <a:xfrm>
            <a:off x="6499225" y="6300788"/>
            <a:ext cx="1905000" cy="354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296BCAE3-6DE9-41F7-9249-6460DE347B7B}" type="slidenum">
              <a:rPr lang="en-US"/>
              <a:pPr/>
              <a:t>‹#›</a:t>
            </a:fld>
            <a:endParaRPr lang="en-US" dirty="0"/>
          </a:p>
        </p:txBody>
      </p:sp>
      <p:sp>
        <p:nvSpPr>
          <p:cNvPr id="1132548" name="Rectangle 4"/>
          <p:cNvSpPr>
            <a:spLocks noGrp="1" noChangeArrowheads="1"/>
          </p:cNvSpPr>
          <p:nvPr>
            <p:ph type="title"/>
          </p:nvPr>
        </p:nvSpPr>
        <p:spPr bwMode="auto">
          <a:xfrm>
            <a:off x="1263650" y="74613"/>
            <a:ext cx="7664450" cy="854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32549" name="Rectangle 5"/>
          <p:cNvSpPr>
            <a:spLocks noGrp="1" noChangeArrowheads="1"/>
          </p:cNvSpPr>
          <p:nvPr>
            <p:ph type="body" idx="1"/>
          </p:nvPr>
        </p:nvSpPr>
        <p:spPr bwMode="auto">
          <a:xfrm>
            <a:off x="963613" y="1290638"/>
            <a:ext cx="7845425" cy="5137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32550" name="Rectangle 6"/>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wipe dir="d"/>
  </p:transition>
  <p:hf hdr="0" ftr="0" dt="0"/>
  <p:txStyles>
    <p:titleStyle>
      <a:lvl1pPr algn="l" rtl="0" fontAlgn="base">
        <a:lnSpc>
          <a:spcPct val="85000"/>
        </a:lnSpc>
        <a:spcBef>
          <a:spcPct val="0"/>
        </a:spcBef>
        <a:spcAft>
          <a:spcPct val="0"/>
        </a:spcAft>
        <a:defRPr sz="3200" b="1">
          <a:solidFill>
            <a:srgbClr val="184B81"/>
          </a:solidFill>
          <a:latin typeface="+mj-lt"/>
          <a:ea typeface="+mj-ea"/>
          <a:cs typeface="+mj-cs"/>
        </a:defRPr>
      </a:lvl1pPr>
      <a:lvl2pPr algn="l" rtl="0" fontAlgn="base">
        <a:lnSpc>
          <a:spcPct val="85000"/>
        </a:lnSpc>
        <a:spcBef>
          <a:spcPct val="0"/>
        </a:spcBef>
        <a:spcAft>
          <a:spcPct val="0"/>
        </a:spcAft>
        <a:defRPr sz="3200" b="1">
          <a:solidFill>
            <a:srgbClr val="184B81"/>
          </a:solidFill>
          <a:latin typeface="Arial" pitchFamily="34" charset="0"/>
        </a:defRPr>
      </a:lvl2pPr>
      <a:lvl3pPr algn="l" rtl="0" fontAlgn="base">
        <a:lnSpc>
          <a:spcPct val="85000"/>
        </a:lnSpc>
        <a:spcBef>
          <a:spcPct val="0"/>
        </a:spcBef>
        <a:spcAft>
          <a:spcPct val="0"/>
        </a:spcAft>
        <a:defRPr sz="3200" b="1">
          <a:solidFill>
            <a:srgbClr val="184B81"/>
          </a:solidFill>
          <a:latin typeface="Arial" pitchFamily="34" charset="0"/>
        </a:defRPr>
      </a:lvl3pPr>
      <a:lvl4pPr algn="l" rtl="0" fontAlgn="base">
        <a:lnSpc>
          <a:spcPct val="85000"/>
        </a:lnSpc>
        <a:spcBef>
          <a:spcPct val="0"/>
        </a:spcBef>
        <a:spcAft>
          <a:spcPct val="0"/>
        </a:spcAft>
        <a:defRPr sz="3200" b="1">
          <a:solidFill>
            <a:srgbClr val="184B81"/>
          </a:solidFill>
          <a:latin typeface="Arial" pitchFamily="34" charset="0"/>
        </a:defRPr>
      </a:lvl4pPr>
      <a:lvl5pPr algn="l" rtl="0" fontAlgn="base">
        <a:lnSpc>
          <a:spcPct val="85000"/>
        </a:lnSpc>
        <a:spcBef>
          <a:spcPct val="0"/>
        </a:spcBef>
        <a:spcAft>
          <a:spcPct val="0"/>
        </a:spcAft>
        <a:defRPr sz="3200" b="1">
          <a:solidFill>
            <a:srgbClr val="184B81"/>
          </a:solidFill>
          <a:latin typeface="Arial" pitchFamily="34" charset="0"/>
        </a:defRPr>
      </a:lvl5pPr>
      <a:lvl6pPr marL="457200" algn="l" rtl="0" fontAlgn="base">
        <a:lnSpc>
          <a:spcPct val="85000"/>
        </a:lnSpc>
        <a:spcBef>
          <a:spcPct val="0"/>
        </a:spcBef>
        <a:spcAft>
          <a:spcPct val="0"/>
        </a:spcAft>
        <a:defRPr sz="3200" b="1">
          <a:solidFill>
            <a:srgbClr val="184B81"/>
          </a:solidFill>
          <a:latin typeface="Arial" pitchFamily="34" charset="0"/>
        </a:defRPr>
      </a:lvl6pPr>
      <a:lvl7pPr marL="914400" algn="l" rtl="0" fontAlgn="base">
        <a:lnSpc>
          <a:spcPct val="85000"/>
        </a:lnSpc>
        <a:spcBef>
          <a:spcPct val="0"/>
        </a:spcBef>
        <a:spcAft>
          <a:spcPct val="0"/>
        </a:spcAft>
        <a:defRPr sz="3200" b="1">
          <a:solidFill>
            <a:srgbClr val="184B81"/>
          </a:solidFill>
          <a:latin typeface="Arial" pitchFamily="34" charset="0"/>
        </a:defRPr>
      </a:lvl7pPr>
      <a:lvl8pPr marL="1371600" algn="l" rtl="0" fontAlgn="base">
        <a:lnSpc>
          <a:spcPct val="85000"/>
        </a:lnSpc>
        <a:spcBef>
          <a:spcPct val="0"/>
        </a:spcBef>
        <a:spcAft>
          <a:spcPct val="0"/>
        </a:spcAft>
        <a:defRPr sz="3200" b="1">
          <a:solidFill>
            <a:srgbClr val="184B81"/>
          </a:solidFill>
          <a:latin typeface="Arial" pitchFamily="34" charset="0"/>
        </a:defRPr>
      </a:lvl8pPr>
      <a:lvl9pPr marL="1828800" algn="l" rtl="0" fontAlgn="base">
        <a:lnSpc>
          <a:spcPct val="85000"/>
        </a:lnSpc>
        <a:spcBef>
          <a:spcPct val="0"/>
        </a:spcBef>
        <a:spcAft>
          <a:spcPct val="0"/>
        </a:spcAft>
        <a:defRPr sz="3200" b="1">
          <a:solidFill>
            <a:srgbClr val="184B81"/>
          </a:solidFill>
          <a:latin typeface="Arial" pitchFamily="34" charset="0"/>
        </a:defRPr>
      </a:lvl9pPr>
    </p:titleStyle>
    <p:bodyStyle>
      <a:lvl1pPr marL="282575" indent="-282575" algn="l" rtl="0" fontAlgn="base">
        <a:lnSpc>
          <a:spcPct val="85000"/>
        </a:lnSpc>
        <a:spcBef>
          <a:spcPct val="20000"/>
        </a:spcBef>
        <a:spcAft>
          <a:spcPct val="0"/>
        </a:spcAft>
        <a:buFont typeface="Wingdings" pitchFamily="2" charset="2"/>
        <a:buBlip>
          <a:blip r:embed="rId14"/>
        </a:buBlip>
        <a:defRPr sz="2000">
          <a:solidFill>
            <a:schemeClr val="tx1"/>
          </a:solidFill>
          <a:latin typeface="+mn-lt"/>
          <a:ea typeface="+mn-ea"/>
          <a:cs typeface="+mn-cs"/>
        </a:defRPr>
      </a:lvl1pPr>
      <a:lvl2pPr marL="636588" indent="-239713" algn="l" rtl="0" fontAlgn="base">
        <a:lnSpc>
          <a:spcPct val="85000"/>
        </a:lnSpc>
        <a:spcBef>
          <a:spcPct val="20000"/>
        </a:spcBef>
        <a:spcAft>
          <a:spcPct val="0"/>
        </a:spcAft>
        <a:buFont typeface="Times" pitchFamily="18" charset="0"/>
        <a:buChar char="•"/>
        <a:defRPr sz="2000">
          <a:solidFill>
            <a:schemeClr val="tx1"/>
          </a:solidFill>
          <a:latin typeface="+mn-lt"/>
        </a:defRPr>
      </a:lvl2pPr>
      <a:lvl3pPr marL="917575" indent="-166688" algn="l" rtl="0" fontAlgn="base">
        <a:lnSpc>
          <a:spcPct val="85000"/>
        </a:lnSpc>
        <a:spcBef>
          <a:spcPct val="20000"/>
        </a:spcBef>
        <a:spcAft>
          <a:spcPct val="0"/>
        </a:spcAft>
        <a:buChar char="•"/>
        <a:defRPr sz="2000">
          <a:solidFill>
            <a:schemeClr val="tx1"/>
          </a:solidFill>
          <a:latin typeface="+mn-lt"/>
        </a:defRPr>
      </a:lvl3pPr>
      <a:lvl4pPr marL="1255713" indent="-223838" algn="l" rtl="0" fontAlgn="base">
        <a:lnSpc>
          <a:spcPct val="85000"/>
        </a:lnSpc>
        <a:spcBef>
          <a:spcPct val="20000"/>
        </a:spcBef>
        <a:spcAft>
          <a:spcPct val="0"/>
        </a:spcAft>
        <a:buChar char="–"/>
        <a:defRPr sz="2000">
          <a:solidFill>
            <a:schemeClr val="tx1"/>
          </a:solidFill>
          <a:latin typeface="+mn-lt"/>
        </a:defRPr>
      </a:lvl4pPr>
      <a:lvl5pPr marL="1593850" indent="-223838" algn="l" rtl="0" fontAlgn="base">
        <a:lnSpc>
          <a:spcPct val="85000"/>
        </a:lnSpc>
        <a:spcBef>
          <a:spcPct val="20000"/>
        </a:spcBef>
        <a:spcAft>
          <a:spcPct val="0"/>
        </a:spcAft>
        <a:buChar char="»"/>
        <a:defRPr sz="2000">
          <a:solidFill>
            <a:schemeClr val="tx1"/>
          </a:solidFill>
          <a:latin typeface="+mn-lt"/>
        </a:defRPr>
      </a:lvl5pPr>
      <a:lvl6pPr marL="2051050" indent="-223838" algn="l" rtl="0" fontAlgn="base">
        <a:lnSpc>
          <a:spcPct val="85000"/>
        </a:lnSpc>
        <a:spcBef>
          <a:spcPct val="20000"/>
        </a:spcBef>
        <a:spcAft>
          <a:spcPct val="0"/>
        </a:spcAft>
        <a:buChar char="»"/>
        <a:defRPr sz="2000">
          <a:solidFill>
            <a:schemeClr val="tx1"/>
          </a:solidFill>
          <a:latin typeface="+mn-lt"/>
        </a:defRPr>
      </a:lvl6pPr>
      <a:lvl7pPr marL="2508250" indent="-223838" algn="l" rtl="0" fontAlgn="base">
        <a:lnSpc>
          <a:spcPct val="85000"/>
        </a:lnSpc>
        <a:spcBef>
          <a:spcPct val="20000"/>
        </a:spcBef>
        <a:spcAft>
          <a:spcPct val="0"/>
        </a:spcAft>
        <a:buChar char="»"/>
        <a:defRPr sz="2000">
          <a:solidFill>
            <a:schemeClr val="tx1"/>
          </a:solidFill>
          <a:latin typeface="+mn-lt"/>
        </a:defRPr>
      </a:lvl7pPr>
      <a:lvl8pPr marL="2965450" indent="-223838" algn="l" rtl="0" fontAlgn="base">
        <a:lnSpc>
          <a:spcPct val="85000"/>
        </a:lnSpc>
        <a:spcBef>
          <a:spcPct val="20000"/>
        </a:spcBef>
        <a:spcAft>
          <a:spcPct val="0"/>
        </a:spcAft>
        <a:buChar char="»"/>
        <a:defRPr sz="2000">
          <a:solidFill>
            <a:schemeClr val="tx1"/>
          </a:solidFill>
          <a:latin typeface="+mn-lt"/>
        </a:defRPr>
      </a:lvl8pPr>
      <a:lvl9pPr marL="3422650" indent="-223838" algn="l" rtl="0" fontAlgn="base">
        <a:lnSpc>
          <a:spcPct val="85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92800" y="13118"/>
            <a:ext cx="7589838" cy="868363"/>
          </a:xfrm>
        </p:spPr>
        <p:txBody>
          <a:bodyPr/>
          <a:lstStyle/>
          <a:p>
            <a:pPr algn="ctr"/>
            <a:r>
              <a:rPr lang="en-US" dirty="0" smtClean="0">
                <a:solidFill>
                  <a:srgbClr val="FF0000"/>
                </a:solidFill>
              </a:rPr>
              <a:t>REVISED Terrestrial Ecology Agenda</a:t>
            </a:r>
            <a:endParaRPr lang="en-US" b="1" dirty="0" smtClean="0">
              <a:solidFill>
                <a:srgbClr val="FF0000"/>
              </a:solidFill>
              <a:latin typeface="Times New Roman" pitchFamily="18" charset="0"/>
              <a:cs typeface="Times New Roman" pitchFamily="18" charset="0"/>
            </a:endParaRPr>
          </a:p>
        </p:txBody>
      </p:sp>
      <p:sp>
        <p:nvSpPr>
          <p:cNvPr id="13315" name="Rectangle 3"/>
          <p:cNvSpPr>
            <a:spLocks noGrp="1" noChangeArrowheads="1"/>
          </p:cNvSpPr>
          <p:nvPr>
            <p:ph type="body" idx="1"/>
          </p:nvPr>
        </p:nvSpPr>
        <p:spPr>
          <a:xfrm>
            <a:off x="228600" y="1259256"/>
            <a:ext cx="8466138" cy="5422898"/>
          </a:xfrm>
        </p:spPr>
        <p:txBody>
          <a:bodyPr/>
          <a:lstStyle/>
          <a:p>
            <a:endParaRPr lang="en-US" sz="2400" dirty="0" smtClean="0"/>
          </a:p>
          <a:p>
            <a:pPr>
              <a:buNone/>
            </a:pPr>
            <a:r>
              <a:rPr lang="en-US" sz="2400" dirty="0" smtClean="0"/>
              <a:t>8:30 AM Welcome – Logistics, Agenda [Peter Griffith, NASA GSFC/Sigma; Diane Wickland, NASA HQ] </a:t>
            </a:r>
          </a:p>
          <a:p>
            <a:pPr>
              <a:buNone/>
            </a:pPr>
            <a:r>
              <a:rPr lang="en-US" sz="2400" dirty="0" smtClean="0"/>
              <a:t>8:40 AM Terrestrial Ecology Program Update and Meeting Goals [Diane Wickland, NASA HQ] </a:t>
            </a:r>
          </a:p>
          <a:p>
            <a:pPr>
              <a:buNone/>
            </a:pPr>
            <a:r>
              <a:rPr lang="en-US" sz="2400" dirty="0" smtClean="0">
                <a:solidFill>
                  <a:srgbClr val="FF0000"/>
                </a:solidFill>
              </a:rPr>
              <a:t>9:10 AM Next Terrestrial Ecology Field Campaign</a:t>
            </a:r>
            <a:r>
              <a:rPr lang="en-US" sz="2400" dirty="0" smtClean="0"/>
              <a:t> [60 min] </a:t>
            </a:r>
          </a:p>
          <a:p>
            <a:pPr marL="566738" indent="-219075">
              <a:buNone/>
            </a:pPr>
            <a:r>
              <a:rPr lang="en-US" dirty="0" smtClean="0"/>
              <a:t>o Heritage and Scoping Studies from TE08 Solicitation [5 min] </a:t>
            </a:r>
          </a:p>
          <a:p>
            <a:pPr marL="566738" indent="-219075">
              <a:buNone/>
            </a:pPr>
            <a:r>
              <a:rPr lang="en-US" dirty="0" smtClean="0">
                <a:solidFill>
                  <a:srgbClr val="FF0000"/>
                </a:solidFill>
              </a:rPr>
              <a:t>o Update on Challenges and Opportunities in Remote Sensing of Global Savannas [15 min / Niall Hanan, South Dakota State University] </a:t>
            </a:r>
          </a:p>
          <a:p>
            <a:pPr marL="566738" indent="-219075">
              <a:buNone/>
            </a:pPr>
            <a:r>
              <a:rPr lang="en-US" dirty="0" smtClean="0"/>
              <a:t>o </a:t>
            </a:r>
            <a:r>
              <a:rPr lang="en-US" dirty="0" err="1" smtClean="0"/>
              <a:t>ABoVE</a:t>
            </a:r>
            <a:r>
              <a:rPr lang="en-US" dirty="0" smtClean="0"/>
              <a:t> [15 min / Eric Kasischke, University of Maryland] </a:t>
            </a:r>
          </a:p>
          <a:p>
            <a:pPr marL="566738" indent="-219075">
              <a:buNone/>
            </a:pPr>
            <a:r>
              <a:rPr lang="en-US" dirty="0" smtClean="0"/>
              <a:t>o Review of </a:t>
            </a:r>
            <a:r>
              <a:rPr lang="en-US" dirty="0" err="1" smtClean="0"/>
              <a:t>ABoVE</a:t>
            </a:r>
            <a:r>
              <a:rPr lang="en-US" dirty="0" smtClean="0"/>
              <a:t> Scoping Study Report [15 min / Fred Huemmrich, NASA GSFC/UMBC] </a:t>
            </a:r>
          </a:p>
          <a:p>
            <a:pPr marL="566738" indent="-219075">
              <a:buNone/>
            </a:pPr>
            <a:r>
              <a:rPr lang="en-US" dirty="0" smtClean="0"/>
              <a:t>o NASA Recommendation on </a:t>
            </a:r>
            <a:r>
              <a:rPr lang="en-US" dirty="0" err="1" smtClean="0"/>
              <a:t>ABoVE</a:t>
            </a:r>
            <a:r>
              <a:rPr lang="en-US" dirty="0" smtClean="0"/>
              <a:t> (if known) [10 min /Diane Wickland, NASA HQ] </a:t>
            </a:r>
            <a:endParaRPr lang="en-US" sz="2400" dirty="0" smtClean="0"/>
          </a:p>
          <a:p>
            <a:pPr>
              <a:buNone/>
            </a:pPr>
            <a:r>
              <a:rPr lang="en-US" sz="2400" dirty="0" smtClean="0"/>
              <a:t>10:10 AM BREAK </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F0C94598-B7E9-4BDB-92AA-CF30E311B921}" type="slidenum">
              <a:rPr lang="en-US"/>
              <a:pPr/>
              <a:t>10</a:t>
            </a:fld>
            <a:endParaRPr lang="en-US" dirty="0"/>
          </a:p>
        </p:txBody>
      </p:sp>
      <p:sp>
        <p:nvSpPr>
          <p:cNvPr id="1632261" name="Rectangle 5"/>
          <p:cNvSpPr>
            <a:spLocks noGrp="1" noChangeArrowheads="1"/>
          </p:cNvSpPr>
          <p:nvPr>
            <p:ph type="body" idx="1"/>
          </p:nvPr>
        </p:nvSpPr>
        <p:spPr>
          <a:xfrm>
            <a:off x="43960" y="1198563"/>
            <a:ext cx="8959362" cy="5764945"/>
          </a:xfrm>
        </p:spPr>
        <p:txBody>
          <a:bodyPr/>
          <a:lstStyle/>
          <a:p>
            <a:pPr marL="0">
              <a:lnSpc>
                <a:spcPct val="100000"/>
              </a:lnSpc>
              <a:spcBef>
                <a:spcPts val="0"/>
              </a:spcBef>
              <a:buSzPct val="90000"/>
              <a:buFont typeface="Wingdings" pitchFamily="2" charset="2"/>
              <a:buChar char="q"/>
            </a:pPr>
            <a:r>
              <a:rPr lang="en-US" sz="2400" b="1" dirty="0"/>
              <a:t>Securing the long-term time series observations of land cover, vegetation properties, </a:t>
            </a:r>
            <a:r>
              <a:rPr lang="en-US" sz="2400" b="1" dirty="0" smtClean="0"/>
              <a:t>and fire.  NPP, JPSS, and LDCM are the path forward for most of these.   VIIRS EDR assessment and, likely, improvement will be crucial for next decade.</a:t>
            </a:r>
          </a:p>
          <a:p>
            <a:pPr marL="0">
              <a:lnSpc>
                <a:spcPct val="100000"/>
              </a:lnSpc>
              <a:spcBef>
                <a:spcPts val="0"/>
              </a:spcBef>
              <a:buSzPct val="90000"/>
              <a:buFont typeface="Wingdings" pitchFamily="2" charset="2"/>
              <a:buChar char="q"/>
            </a:pPr>
            <a:r>
              <a:rPr lang="en-US" sz="2400" b="1" dirty="0" smtClean="0"/>
              <a:t>Filling the gap in our carbon observation strategy caused by the cancellation of the DESDynI lidar.</a:t>
            </a:r>
          </a:p>
          <a:p>
            <a:pPr marL="0">
              <a:lnSpc>
                <a:spcPct val="100000"/>
              </a:lnSpc>
              <a:spcBef>
                <a:spcPts val="0"/>
              </a:spcBef>
              <a:buSzPct val="90000"/>
              <a:buFont typeface="Wingdings" pitchFamily="2" charset="2"/>
              <a:buChar char="q"/>
            </a:pPr>
            <a:r>
              <a:rPr lang="en-US" sz="2400" b="1" dirty="0" smtClean="0"/>
              <a:t>Flying HyspIRI sometime in the foreseeable future.</a:t>
            </a:r>
          </a:p>
          <a:p>
            <a:pPr marL="0">
              <a:lnSpc>
                <a:spcPct val="100000"/>
              </a:lnSpc>
              <a:spcBef>
                <a:spcPts val="0"/>
              </a:spcBef>
              <a:buSzPct val="90000"/>
              <a:buFont typeface="Wingdings" pitchFamily="2" charset="2"/>
              <a:buChar char="q"/>
            </a:pPr>
            <a:r>
              <a:rPr lang="en-US" sz="2400" b="1" dirty="0" smtClean="0"/>
              <a:t>Prioritizing TE investments in light of these mission-related issues and challenges.</a:t>
            </a:r>
          </a:p>
          <a:p>
            <a:pPr marL="0">
              <a:lnSpc>
                <a:spcPct val="100000"/>
              </a:lnSpc>
              <a:spcBef>
                <a:spcPts val="0"/>
              </a:spcBef>
              <a:buSzPct val="90000"/>
              <a:buFont typeface="Wingdings" pitchFamily="2" charset="2"/>
              <a:buChar char="q"/>
            </a:pPr>
            <a:r>
              <a:rPr lang="en-US" sz="2400" b="1" dirty="0" smtClean="0"/>
              <a:t>Providing appropriate and useful documentation of errors and uncertainties associated with our data, data products, analyses, and model results.</a:t>
            </a:r>
          </a:p>
        </p:txBody>
      </p:sp>
      <p:sp>
        <p:nvSpPr>
          <p:cNvPr id="1632260" name="Rectangle 4"/>
          <p:cNvSpPr>
            <a:spLocks noGrp="1" noChangeArrowheads="1"/>
          </p:cNvSpPr>
          <p:nvPr>
            <p:ph type="title"/>
          </p:nvPr>
        </p:nvSpPr>
        <p:spPr>
          <a:xfrm>
            <a:off x="2023243" y="74613"/>
            <a:ext cx="4950773" cy="853435"/>
          </a:xfrm>
        </p:spPr>
        <p:txBody>
          <a:bodyPr/>
          <a:lstStyle/>
          <a:p>
            <a:r>
              <a:rPr lang="en-US" sz="3600" b="1" dirty="0" smtClean="0">
                <a:solidFill>
                  <a:schemeClr val="tx1"/>
                </a:solidFill>
                <a:latin typeface="Times New Roman" pitchFamily="18" charset="0"/>
                <a:cs typeface="Times New Roman" pitchFamily="18" charset="0"/>
              </a:rPr>
              <a:t>Major Issues</a:t>
            </a:r>
            <a:endParaRPr lang="en-US" sz="3600" b="1" dirty="0">
              <a:solidFill>
                <a:schemeClr val="tx1"/>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C439B43-2DE5-4D28-A265-B3B907089F19}" type="slidenum">
              <a:rPr lang="en-US"/>
              <a:pPr/>
              <a:t>11</a:t>
            </a:fld>
            <a:endParaRPr lang="en-US" dirty="0"/>
          </a:p>
        </p:txBody>
      </p:sp>
      <p:sp>
        <p:nvSpPr>
          <p:cNvPr id="7" name="Title 6"/>
          <p:cNvSpPr>
            <a:spLocks noGrp="1"/>
          </p:cNvSpPr>
          <p:nvPr>
            <p:ph type="title"/>
          </p:nvPr>
        </p:nvSpPr>
        <p:spPr>
          <a:xfrm>
            <a:off x="1544480" y="-36521"/>
            <a:ext cx="7626824" cy="1216925"/>
          </a:xfrm>
        </p:spPr>
        <p:txBody>
          <a:bodyPr/>
          <a:lstStyle/>
          <a:p>
            <a:pPr lvl="0"/>
            <a:r>
              <a:rPr lang="en-US" sz="3600" b="1" dirty="0" smtClean="0">
                <a:solidFill>
                  <a:schemeClr val="tx1"/>
                </a:solidFill>
                <a:latin typeface="Times New Roman" pitchFamily="18" charset="0"/>
                <a:cs typeface="Times New Roman" pitchFamily="18" charset="0"/>
              </a:rPr>
              <a:t>Major Program Management Challenges</a:t>
            </a:r>
            <a:endParaRPr lang="en-US" sz="3600" dirty="0">
              <a:solidFill>
                <a:schemeClr val="tx1"/>
              </a:solidFill>
              <a:latin typeface="Times New Roman" pitchFamily="18" charset="0"/>
              <a:cs typeface="Times New Roman" pitchFamily="18" charset="0"/>
            </a:endParaRPr>
          </a:p>
        </p:txBody>
      </p:sp>
      <p:sp>
        <p:nvSpPr>
          <p:cNvPr id="8" name="Content Placeholder 7"/>
          <p:cNvSpPr>
            <a:spLocks noGrp="1"/>
          </p:cNvSpPr>
          <p:nvPr>
            <p:ph idx="1"/>
          </p:nvPr>
        </p:nvSpPr>
        <p:spPr>
          <a:xfrm>
            <a:off x="76200" y="1481928"/>
            <a:ext cx="8753901" cy="5703624"/>
          </a:xfrm>
        </p:spPr>
        <p:txBody>
          <a:bodyPr/>
          <a:lstStyle/>
          <a:p>
            <a:pPr>
              <a:buSzPct val="90000"/>
              <a:buFont typeface="Wingdings" pitchFamily="2" charset="2"/>
              <a:buChar char="q"/>
            </a:pPr>
            <a:r>
              <a:rPr lang="en-US" sz="2400" b="1" dirty="0" smtClean="0"/>
              <a:t>Timely obligation and costing of funded projects (we have been losing funds due to “excessive” uncosted carryover every year!)  </a:t>
            </a:r>
          </a:p>
          <a:p>
            <a:pPr>
              <a:buSzPct val="90000"/>
              <a:buNone/>
            </a:pPr>
            <a:r>
              <a:rPr lang="en-US" sz="2400" b="1" dirty="0" smtClean="0"/>
              <a:t>	</a:t>
            </a:r>
            <a:r>
              <a:rPr lang="en-US" sz="1800" b="1" dirty="0" smtClean="0"/>
              <a:t>[Definition:  Costing is what happens when an institution receiving NASA funding reports back to NASA through official financial channels that that it has spent funds awarded.  If you have not spent or reported back some of your year’s allocation, that amount will be considered “uncosted.”]</a:t>
            </a:r>
          </a:p>
          <a:p>
            <a:pPr>
              <a:buSzPct val="90000"/>
              <a:buNone/>
            </a:pPr>
            <a:endParaRPr lang="en-US" sz="1800" b="1" dirty="0"/>
          </a:p>
          <a:p>
            <a:pPr>
              <a:buSzPct val="90000"/>
              <a:buNone/>
            </a:pPr>
            <a:endParaRPr lang="en-US" sz="1800" b="1" dirty="0" smtClean="0"/>
          </a:p>
          <a:p>
            <a:pPr>
              <a:buSzPct val="90000"/>
              <a:buNone/>
            </a:pPr>
            <a:endParaRPr lang="en-US" sz="1800" b="1" dirty="0"/>
          </a:p>
          <a:p>
            <a:pPr>
              <a:buSzPct val="90000"/>
              <a:buNone/>
            </a:pPr>
            <a:r>
              <a:rPr lang="en-US" sz="1800" b="1" dirty="0" smtClean="0"/>
              <a:t>	</a:t>
            </a:r>
            <a:r>
              <a:rPr lang="en-US" sz="3600" b="1" dirty="0" smtClean="0">
                <a:solidFill>
                  <a:srgbClr val="FF0000"/>
                </a:solidFill>
                <a:latin typeface="Times New Roman" pitchFamily="18" charset="0"/>
                <a:cs typeface="Times New Roman" pitchFamily="18" charset="0"/>
                <a:sym typeface="Wingdings" pitchFamily="2" charset="2"/>
              </a:rPr>
              <a:t> This is serious and important because our research program is losing money every year.</a:t>
            </a:r>
            <a:endParaRPr lang="en-US" sz="3600" b="1" dirty="0" smtClean="0">
              <a:solidFill>
                <a:srgbClr val="FF0000"/>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C439B43-2DE5-4D28-A265-B3B907089F19}" type="slidenum">
              <a:rPr lang="en-US"/>
              <a:pPr/>
              <a:t>12</a:t>
            </a:fld>
            <a:endParaRPr lang="en-US" dirty="0"/>
          </a:p>
        </p:txBody>
      </p:sp>
      <p:sp>
        <p:nvSpPr>
          <p:cNvPr id="7" name="Title 6"/>
          <p:cNvSpPr>
            <a:spLocks noGrp="1"/>
          </p:cNvSpPr>
          <p:nvPr>
            <p:ph type="title"/>
          </p:nvPr>
        </p:nvSpPr>
        <p:spPr>
          <a:xfrm>
            <a:off x="1544480" y="25023"/>
            <a:ext cx="7626824" cy="1216925"/>
          </a:xfrm>
        </p:spPr>
        <p:txBody>
          <a:bodyPr/>
          <a:lstStyle/>
          <a:p>
            <a:pPr lvl="0"/>
            <a:r>
              <a:rPr lang="en-US" sz="3600" b="1" dirty="0" smtClean="0">
                <a:solidFill>
                  <a:schemeClr val="tx1"/>
                </a:solidFill>
                <a:latin typeface="Times New Roman" pitchFamily="18" charset="0"/>
                <a:cs typeface="Times New Roman" pitchFamily="18" charset="0"/>
              </a:rPr>
              <a:t>Major Program Management Challenges</a:t>
            </a:r>
            <a:endParaRPr lang="en-US" sz="3600" dirty="0">
              <a:solidFill>
                <a:schemeClr val="tx1"/>
              </a:solidFill>
              <a:latin typeface="Times New Roman" pitchFamily="18" charset="0"/>
              <a:cs typeface="Times New Roman" pitchFamily="18" charset="0"/>
            </a:endParaRPr>
          </a:p>
        </p:txBody>
      </p:sp>
      <p:sp>
        <p:nvSpPr>
          <p:cNvPr id="8" name="Content Placeholder 7"/>
          <p:cNvSpPr>
            <a:spLocks noGrp="1"/>
          </p:cNvSpPr>
          <p:nvPr>
            <p:ph idx="1"/>
          </p:nvPr>
        </p:nvSpPr>
        <p:spPr>
          <a:xfrm>
            <a:off x="76200" y="1298472"/>
            <a:ext cx="8822140" cy="5703624"/>
          </a:xfrm>
        </p:spPr>
        <p:txBody>
          <a:bodyPr/>
          <a:lstStyle/>
          <a:p>
            <a:pPr>
              <a:buSzPct val="90000"/>
              <a:buFont typeface="Wingdings" pitchFamily="2" charset="2"/>
              <a:buChar char="q"/>
            </a:pPr>
            <a:r>
              <a:rPr lang="en-US" sz="2400" dirty="0" smtClean="0"/>
              <a:t>Reporting our accomplishments both within and outside the agency.  We need help!</a:t>
            </a:r>
          </a:p>
          <a:p>
            <a:pPr lvl="1">
              <a:buSzPct val="90000"/>
              <a:buFont typeface="Wingdings" pitchFamily="2" charset="2"/>
              <a:buChar char="q"/>
            </a:pPr>
            <a:r>
              <a:rPr lang="en-US" sz="2000" dirty="0" smtClean="0"/>
              <a:t>Copies of publications, ideally with an accompanying ppt slide(s) and narrative explaining the result(s) and their scientific and societal significance would be most helpful </a:t>
            </a:r>
            <a:r>
              <a:rPr lang="en-US" sz="1800" dirty="0" smtClean="0"/>
              <a:t>[at time of publication, or, if newsworthy, at time of acceptance for publication]</a:t>
            </a:r>
          </a:p>
          <a:p>
            <a:pPr lvl="1">
              <a:buSzPct val="90000"/>
              <a:buFont typeface="Wingdings" pitchFamily="2" charset="2"/>
              <a:buChar char="q"/>
            </a:pPr>
            <a:r>
              <a:rPr lang="en-US" sz="2000" dirty="0" smtClean="0"/>
              <a:t>Growing pressure to compile lists of publications?</a:t>
            </a:r>
          </a:p>
          <a:p>
            <a:pPr>
              <a:buSzPct val="90000"/>
              <a:buFont typeface="Wingdings" pitchFamily="2" charset="2"/>
              <a:buChar char="q"/>
            </a:pPr>
            <a:r>
              <a:rPr lang="en-US" sz="2400" dirty="0" smtClean="0"/>
              <a:t>Data stewardship, in all of its forms, has presented us with many challenges (archiving research data and data products; creating custom products  for priority end uses; selecting new products to produce; ATBD reviews, and, especially, setting priorities)</a:t>
            </a:r>
          </a:p>
          <a:p>
            <a:pPr>
              <a:buSzPct val="90000"/>
              <a:buFont typeface="Wingdings" pitchFamily="2" charset="2"/>
              <a:buChar char="q"/>
            </a:pPr>
            <a:r>
              <a:rPr lang="en-US" sz="2400" dirty="0" smtClean="0"/>
              <a:t>Nurturing , promoting and maintaining a healthy, constructive, and cooperative discourse within the community so as to foster interdisciplinary collaboration and ensure our scientific results are properly  understood and receive appropriate recognition.</a:t>
            </a:r>
            <a:endParaRPr lang="en-US" sz="2400" dirty="0" smtClean="0">
              <a:solidFill>
                <a:srgbClr val="FF0000"/>
              </a:solidFill>
            </a:endParaRPr>
          </a:p>
          <a:p>
            <a:pPr>
              <a:buSzPct val="90000"/>
              <a:buFont typeface="Wingdings" pitchFamily="2" charset="2"/>
              <a:buChar char="q"/>
            </a:pPr>
            <a:endParaRPr lang="en-US" sz="2400" b="1" dirty="0" smtClean="0"/>
          </a:p>
          <a:p>
            <a:pPr>
              <a:buSzPct val="90000"/>
              <a:buFont typeface="Wingdings" pitchFamily="2" charset="2"/>
              <a:buChar char="q"/>
            </a:pPr>
            <a:endParaRPr lang="en-US" sz="2400" b="1" dirty="0" smtClean="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1A660D6-A455-49C1-A63E-F0B76BD25590}" type="slidenum">
              <a:rPr lang="en-US"/>
              <a:pPr/>
              <a:t>13</a:t>
            </a:fld>
            <a:endParaRPr lang="en-US"/>
          </a:p>
        </p:txBody>
      </p:sp>
      <p:sp>
        <p:nvSpPr>
          <p:cNvPr id="1375235" name="Rectangle 3"/>
          <p:cNvSpPr>
            <a:spLocks noGrp="1" noChangeArrowheads="1"/>
          </p:cNvSpPr>
          <p:nvPr>
            <p:ph type="body" idx="1"/>
          </p:nvPr>
        </p:nvSpPr>
        <p:spPr>
          <a:xfrm>
            <a:off x="22225" y="1154720"/>
            <a:ext cx="9045575" cy="4876800"/>
          </a:xfrm>
        </p:spPr>
        <p:txBody>
          <a:bodyPr/>
          <a:lstStyle/>
          <a:p>
            <a:pPr>
              <a:buNone/>
            </a:pPr>
            <a:r>
              <a:rPr lang="en-US" sz="2400" b="1" u="sng" dirty="0" smtClean="0"/>
              <a:t>Objective 2.1.3</a:t>
            </a:r>
            <a:r>
              <a:rPr lang="en-US" sz="2400" b="1" dirty="0" smtClean="0"/>
              <a:t>: Progress in quantifying, understanding, and predicting changes in Earth's ecosystems and biogeochemical cycles, including the global carbon cycle, land cover, and biodiversity. </a:t>
            </a:r>
            <a:endParaRPr lang="en-US" sz="2400" dirty="0" smtClean="0"/>
          </a:p>
          <a:p>
            <a:pPr>
              <a:buSzPct val="90000"/>
              <a:buFont typeface="Wingdings" pitchFamily="2" charset="2"/>
              <a:buChar char="q"/>
            </a:pPr>
            <a:r>
              <a:rPr lang="en-US" sz="1600" dirty="0" smtClean="0"/>
              <a:t>Results from the interagency </a:t>
            </a:r>
            <a:r>
              <a:rPr lang="en-US" sz="1600" b="1" dirty="0" smtClean="0"/>
              <a:t>North American Carbon Program’s (NACP) interim synthesis studies </a:t>
            </a:r>
            <a:r>
              <a:rPr lang="en-US" sz="1600" dirty="0" smtClean="0"/>
              <a:t>(effects of differing types of disturbances quantified at continental scales; forest age shown to be a useful surrogate for analyses of forests’ ability to sequester and store carbon). </a:t>
            </a:r>
          </a:p>
          <a:p>
            <a:pPr>
              <a:buSzPct val="90000"/>
              <a:buFont typeface="Wingdings" pitchFamily="2" charset="2"/>
              <a:buChar char="q"/>
            </a:pPr>
            <a:r>
              <a:rPr lang="en-US" sz="1600" dirty="0" smtClean="0"/>
              <a:t>New regional and global </a:t>
            </a:r>
            <a:r>
              <a:rPr lang="en-US" sz="1600" b="1" dirty="0" smtClean="0"/>
              <a:t>satellite data products and analyses</a:t>
            </a:r>
            <a:r>
              <a:rPr lang="en-US" sz="1600" dirty="0" smtClean="0"/>
              <a:t>:  national biomass and carbon maps at 30 m resolution; a global, 30 m surface reflectance product; a decadal analysis of global LST hot spots; a new area estimate for global mangroves; and a new map of carbon storage in tropical forests.  </a:t>
            </a:r>
          </a:p>
          <a:p>
            <a:pPr>
              <a:buSzPct val="90000"/>
              <a:buFont typeface="Wingdings" pitchFamily="2" charset="2"/>
              <a:buChar char="q"/>
            </a:pPr>
            <a:r>
              <a:rPr lang="en-US" sz="1600" dirty="0" smtClean="0"/>
              <a:t>Important progress has been made in identifying, characterizing, and/or quantifying </a:t>
            </a:r>
            <a:r>
              <a:rPr lang="en-US" sz="1600" b="1" dirty="0" smtClean="0"/>
              <a:t>processes critical to marine productivity and biodiversity</a:t>
            </a:r>
            <a:r>
              <a:rPr lang="en-US" sz="1600" dirty="0" smtClean="0"/>
              <a:t>; e.g., a first ever satellite-based analysis of primary production associated with major phytoplankton classes (micro‐, </a:t>
            </a:r>
            <a:r>
              <a:rPr lang="en-US" sz="1600" dirty="0" err="1" smtClean="0"/>
              <a:t>nano</a:t>
            </a:r>
            <a:r>
              <a:rPr lang="en-US" sz="1600" dirty="0" smtClean="0"/>
              <a:t>‐, and </a:t>
            </a:r>
            <a:r>
              <a:rPr lang="en-US" sz="1600" dirty="0" err="1" smtClean="0"/>
              <a:t>picophytoplankton</a:t>
            </a:r>
            <a:r>
              <a:rPr lang="en-US" sz="1600" dirty="0" smtClean="0"/>
              <a:t>). </a:t>
            </a:r>
          </a:p>
          <a:p>
            <a:pPr>
              <a:buSzPct val="90000"/>
              <a:buFont typeface="Wingdings" pitchFamily="2" charset="2"/>
              <a:buChar char="q"/>
            </a:pPr>
            <a:r>
              <a:rPr lang="en-US" sz="1600" dirty="0" smtClean="0"/>
              <a:t>Remotely-sensed data and ecological models to define the </a:t>
            </a:r>
            <a:r>
              <a:rPr lang="en-US" sz="1600" b="1" dirty="0" smtClean="0"/>
              <a:t>habitats of organisms and how they change</a:t>
            </a:r>
            <a:r>
              <a:rPr lang="en-US" sz="1600" dirty="0" smtClean="0"/>
              <a:t>, or are likely to change, in response to physical, chemical, and biological variations in their environment. </a:t>
            </a:r>
          </a:p>
          <a:p>
            <a:pPr>
              <a:buSzPct val="90000"/>
              <a:buFont typeface="Wingdings" pitchFamily="2" charset="2"/>
              <a:buChar char="q"/>
            </a:pPr>
            <a:r>
              <a:rPr lang="en-US" sz="1600" dirty="0" smtClean="0"/>
              <a:t>Special issues/sections of JGR reporting on results of the </a:t>
            </a:r>
            <a:r>
              <a:rPr lang="en-US" sz="1600" b="1" dirty="0" smtClean="0"/>
              <a:t>Southern Ocean Gas Exchange Experiment </a:t>
            </a:r>
            <a:r>
              <a:rPr lang="en-US" sz="1600" dirty="0" smtClean="0"/>
              <a:t>(SO </a:t>
            </a:r>
            <a:r>
              <a:rPr lang="en-US" sz="1600" dirty="0" err="1" smtClean="0"/>
              <a:t>GasEx</a:t>
            </a:r>
            <a:r>
              <a:rPr lang="en-US" sz="1600" dirty="0" smtClean="0"/>
              <a:t>) and on vegetation three-dimensional structure from space</a:t>
            </a:r>
          </a:p>
          <a:p>
            <a:pPr>
              <a:buSzPct val="90000"/>
              <a:buFont typeface="Wingdings" pitchFamily="2" charset="2"/>
              <a:buChar char="q"/>
            </a:pPr>
            <a:r>
              <a:rPr lang="en-US" sz="1600" b="1" dirty="0" smtClean="0"/>
              <a:t>Airborne observations </a:t>
            </a:r>
            <a:r>
              <a:rPr lang="en-US" sz="1600" dirty="0" smtClean="0"/>
              <a:t>of the 2010 Deepwater Horizon </a:t>
            </a:r>
            <a:r>
              <a:rPr lang="en-US" sz="1600" b="1" dirty="0" smtClean="0"/>
              <a:t>oil spill in the Gulf of Mexico </a:t>
            </a:r>
            <a:r>
              <a:rPr lang="en-US" sz="1600" dirty="0" smtClean="0"/>
              <a:t>acquired in support of the broad national response to the oil spill and the assessment              of it ecological impacts.  </a:t>
            </a:r>
          </a:p>
          <a:p>
            <a:pPr>
              <a:buSzPct val="90000"/>
              <a:buFont typeface="Wingdings" pitchFamily="2" charset="2"/>
              <a:buChar char="q"/>
            </a:pPr>
            <a:endParaRPr lang="en-US" sz="1600" dirty="0" smtClean="0"/>
          </a:p>
        </p:txBody>
      </p:sp>
      <p:sp>
        <p:nvSpPr>
          <p:cNvPr id="8" name="Title 7"/>
          <p:cNvSpPr>
            <a:spLocks noGrp="1"/>
          </p:cNvSpPr>
          <p:nvPr>
            <p:ph type="title"/>
          </p:nvPr>
        </p:nvSpPr>
        <p:spPr>
          <a:xfrm>
            <a:off x="1245560" y="-2936"/>
            <a:ext cx="7784123" cy="1269023"/>
          </a:xfrm>
        </p:spPr>
        <p:txBody>
          <a:bodyPr/>
          <a:lstStyle/>
          <a:p>
            <a:pPr lvl="0"/>
            <a:r>
              <a:rPr lang="en-US" b="1" dirty="0" smtClean="0">
                <a:solidFill>
                  <a:schemeClr val="tx1"/>
                </a:solidFill>
                <a:latin typeface="Times New Roman" pitchFamily="18" charset="0"/>
                <a:cs typeface="Times New Roman" pitchFamily="18" charset="0"/>
              </a:rPr>
              <a:t>CC&amp;E Objectives from NASA Science Plan and GPRA </a:t>
            </a:r>
            <a:r>
              <a:rPr lang="en-US" sz="2000" b="1" dirty="0" smtClean="0">
                <a:solidFill>
                  <a:schemeClr val="tx1"/>
                </a:solidFill>
                <a:latin typeface="Times New Roman" pitchFamily="18" charset="0"/>
                <a:cs typeface="Times New Roman" pitchFamily="18" charset="0"/>
              </a:rPr>
              <a:t>(Government Performance and Reporting Act)</a:t>
            </a:r>
            <a:endParaRPr lang="en-US" sz="2000" dirty="0">
              <a:solidFill>
                <a:schemeClr val="tx1"/>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94DAB87-D782-4B3A-93DB-D33363411779}" type="slidenum">
              <a:rPr lang="en-US"/>
              <a:pPr/>
              <a:t>14</a:t>
            </a:fld>
            <a:endParaRPr lang="en-US" dirty="0"/>
          </a:p>
        </p:txBody>
      </p:sp>
      <p:sp>
        <p:nvSpPr>
          <p:cNvPr id="1595395" name="Rectangle 3"/>
          <p:cNvSpPr>
            <a:spLocks noGrp="1" noChangeArrowheads="1"/>
          </p:cNvSpPr>
          <p:nvPr>
            <p:ph type="body" idx="1"/>
          </p:nvPr>
        </p:nvSpPr>
        <p:spPr>
          <a:xfrm>
            <a:off x="152400" y="1347721"/>
            <a:ext cx="5852615" cy="1695732"/>
          </a:xfrm>
        </p:spPr>
        <p:txBody>
          <a:bodyPr/>
          <a:lstStyle/>
          <a:p>
            <a:pPr marL="0" lvl="1" indent="0" algn="ctr">
              <a:spcBef>
                <a:spcPct val="10000"/>
              </a:spcBef>
              <a:buNone/>
            </a:pPr>
            <a:r>
              <a:rPr lang="en-US" sz="2400" b="1" dirty="0" smtClean="0">
                <a:latin typeface="+mj-lt"/>
              </a:rPr>
              <a:t>There are excellent, up-to-date plans available for carbon cycle research.   Defining NASA’s role is our main challenge.</a:t>
            </a:r>
            <a:endParaRPr lang="en-US" sz="2400" b="1" dirty="0">
              <a:latin typeface="+mj-lt"/>
            </a:endParaRPr>
          </a:p>
        </p:txBody>
      </p:sp>
      <p:sp>
        <p:nvSpPr>
          <p:cNvPr id="1595394" name="Rectangle 2"/>
          <p:cNvSpPr>
            <a:spLocks noGrp="1" noChangeArrowheads="1"/>
          </p:cNvSpPr>
          <p:nvPr>
            <p:ph type="title"/>
          </p:nvPr>
        </p:nvSpPr>
        <p:spPr>
          <a:xfrm>
            <a:off x="1778768" y="0"/>
            <a:ext cx="7664450" cy="854075"/>
          </a:xfrm>
        </p:spPr>
        <p:txBody>
          <a:bodyPr/>
          <a:lstStyle/>
          <a:p>
            <a:r>
              <a:rPr lang="en-US" sz="3600" dirty="0">
                <a:solidFill>
                  <a:schemeClr val="tx1"/>
                </a:solidFill>
                <a:latin typeface="Times New Roman" pitchFamily="18" charset="0"/>
                <a:cs typeface="Times New Roman" pitchFamily="18" charset="0"/>
              </a:rPr>
              <a:t>Science Priorities for the Future</a:t>
            </a:r>
          </a:p>
        </p:txBody>
      </p:sp>
      <p:pic>
        <p:nvPicPr>
          <p:cNvPr id="1026" name="Picture 2"/>
          <p:cNvPicPr>
            <a:picLocks noChangeAspect="1" noChangeArrowheads="1"/>
          </p:cNvPicPr>
          <p:nvPr/>
        </p:nvPicPr>
        <p:blipFill>
          <a:blip r:embed="rId2" cstate="print"/>
          <a:srcRect/>
          <a:stretch>
            <a:fillRect/>
          </a:stretch>
        </p:blipFill>
        <p:spPr bwMode="auto">
          <a:xfrm>
            <a:off x="76200" y="3200400"/>
            <a:ext cx="3429654" cy="3505200"/>
          </a:xfrm>
          <a:prstGeom prst="rect">
            <a:avLst/>
          </a:prstGeom>
          <a:noFill/>
          <a:ln w="9525">
            <a:noFill/>
            <a:miter lim="800000"/>
            <a:headEnd/>
            <a:tailEnd/>
          </a:ln>
        </p:spPr>
      </p:pic>
      <p:pic>
        <p:nvPicPr>
          <p:cNvPr id="8" name="Picture 4"/>
          <p:cNvPicPr>
            <a:picLocks noChangeAspect="1"/>
          </p:cNvPicPr>
          <p:nvPr/>
        </p:nvPicPr>
        <p:blipFill>
          <a:blip r:embed="rId3" cstate="print"/>
          <a:srcRect/>
          <a:stretch>
            <a:fillRect/>
          </a:stretch>
        </p:blipFill>
        <p:spPr bwMode="auto">
          <a:xfrm>
            <a:off x="6483968" y="1132752"/>
            <a:ext cx="2550009" cy="3603021"/>
          </a:xfrm>
          <a:prstGeom prst="rect">
            <a:avLst/>
          </a:prstGeom>
          <a:noFill/>
          <a:ln w="9525">
            <a:noFill/>
            <a:miter lim="800000"/>
            <a:headEnd/>
            <a:tailEnd/>
          </a:ln>
        </p:spPr>
      </p:pic>
      <p:sp>
        <p:nvSpPr>
          <p:cNvPr id="9" name="TextBox 8"/>
          <p:cNvSpPr txBox="1"/>
          <p:nvPr/>
        </p:nvSpPr>
        <p:spPr>
          <a:xfrm rot="20400000">
            <a:off x="534869" y="4708444"/>
            <a:ext cx="2918613" cy="523220"/>
          </a:xfrm>
          <a:prstGeom prst="rect">
            <a:avLst/>
          </a:prstGeom>
          <a:noFill/>
        </p:spPr>
        <p:txBody>
          <a:bodyPr wrap="square" rtlCol="0">
            <a:spAutoFit/>
          </a:bodyPr>
          <a:lstStyle/>
          <a:p>
            <a:r>
              <a:rPr lang="en-US" sz="2800" b="1" dirty="0" smtClean="0">
                <a:solidFill>
                  <a:srgbClr val="FFFF00"/>
                </a:solidFill>
                <a:effectLst>
                  <a:outerShdw blurRad="38100" dist="38100" dir="2700000" algn="tl">
                    <a:srgbClr val="000000">
                      <a:alpha val="43137"/>
                    </a:srgbClr>
                  </a:outerShdw>
                </a:effectLst>
              </a:rPr>
              <a:t>Coming soon!</a:t>
            </a:r>
            <a:endParaRPr lang="en-US" sz="2800" b="1"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3666395" y="4773444"/>
            <a:ext cx="5026662" cy="1569660"/>
          </a:xfrm>
          <a:prstGeom prst="rect">
            <a:avLst/>
          </a:prstGeom>
          <a:noFill/>
          <a:ln w="19050">
            <a:solidFill>
              <a:schemeClr val="tx1"/>
            </a:solidFill>
          </a:ln>
        </p:spPr>
        <p:txBody>
          <a:bodyPr wrap="square" rtlCol="0">
            <a:spAutoFit/>
          </a:bodyPr>
          <a:lstStyle/>
          <a:p>
            <a:pPr algn="ctr"/>
            <a:r>
              <a:rPr lang="en-US" sz="2400" b="1" dirty="0" smtClean="0">
                <a:latin typeface="+mj-lt"/>
              </a:rPr>
              <a:t>We lack such comprehensive  plans for ecosystems science would benefit from some advance planning in this area . . .</a:t>
            </a:r>
            <a:endParaRPr lang="en-US" sz="2400" b="1" dirty="0">
              <a:latin typeface="+mj-lt"/>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94DAB87-D782-4B3A-93DB-D33363411779}" type="slidenum">
              <a:rPr lang="en-US"/>
              <a:pPr/>
              <a:t>15</a:t>
            </a:fld>
            <a:endParaRPr lang="en-US" dirty="0"/>
          </a:p>
        </p:txBody>
      </p:sp>
      <p:sp>
        <p:nvSpPr>
          <p:cNvPr id="1595395" name="Rectangle 3"/>
          <p:cNvSpPr>
            <a:spLocks noGrp="1" noChangeArrowheads="1"/>
          </p:cNvSpPr>
          <p:nvPr>
            <p:ph type="body" idx="1"/>
          </p:nvPr>
        </p:nvSpPr>
        <p:spPr>
          <a:xfrm>
            <a:off x="361950" y="1266825"/>
            <a:ext cx="8550275" cy="5213350"/>
          </a:xfrm>
        </p:spPr>
        <p:txBody>
          <a:bodyPr/>
          <a:lstStyle/>
          <a:p>
            <a:pPr>
              <a:spcBef>
                <a:spcPct val="10000"/>
              </a:spcBef>
              <a:buSzPct val="90000"/>
              <a:buFont typeface="Wingdings" pitchFamily="2" charset="2"/>
              <a:buChar char="q"/>
            </a:pPr>
            <a:r>
              <a:rPr lang="en-US" sz="2400" b="1" dirty="0" smtClean="0"/>
              <a:t>Conducting integrative, cross-disciplinary research, focusing on major societal problems (e.g., land-ocean-atmosphere; carbon, water, people)</a:t>
            </a:r>
          </a:p>
          <a:p>
            <a:pPr>
              <a:spcBef>
                <a:spcPct val="10000"/>
              </a:spcBef>
              <a:buSzPct val="90000"/>
              <a:buFont typeface="Wingdings" pitchFamily="2" charset="2"/>
              <a:buChar char="q"/>
            </a:pPr>
            <a:r>
              <a:rPr lang="en-US" sz="2400" b="1" dirty="0" smtClean="0"/>
              <a:t>Advancing our models; many needs, several perspectives on what NASA should address (data set needs, model interoperability and integration, improvement of existing models, developing a new community model . . .)</a:t>
            </a:r>
          </a:p>
          <a:p>
            <a:pPr>
              <a:spcBef>
                <a:spcPct val="10000"/>
              </a:spcBef>
              <a:buSzPct val="90000"/>
              <a:buFont typeface="Wingdings" pitchFamily="2" charset="2"/>
              <a:buChar char="q"/>
            </a:pPr>
            <a:r>
              <a:rPr lang="en-US" sz="2400" b="1" dirty="0" smtClean="0"/>
              <a:t>Documenting global change (quantitatively), attributing causes, projecting impacts and feedbacks and providing useful uncertainty assessments</a:t>
            </a:r>
          </a:p>
          <a:p>
            <a:pPr>
              <a:spcBef>
                <a:spcPct val="10000"/>
              </a:spcBef>
              <a:buSzPct val="90000"/>
              <a:buFont typeface="Wingdings" pitchFamily="2" charset="2"/>
              <a:buChar char="q"/>
            </a:pPr>
            <a:endParaRPr lang="en-US" sz="2400" b="1" dirty="0"/>
          </a:p>
        </p:txBody>
      </p:sp>
      <p:sp>
        <p:nvSpPr>
          <p:cNvPr id="1595394" name="Rectangle 2"/>
          <p:cNvSpPr>
            <a:spLocks noGrp="1" noChangeArrowheads="1"/>
          </p:cNvSpPr>
          <p:nvPr>
            <p:ph type="title"/>
          </p:nvPr>
        </p:nvSpPr>
        <p:spPr>
          <a:xfrm>
            <a:off x="1562088" y="0"/>
            <a:ext cx="7664450" cy="854075"/>
          </a:xfrm>
        </p:spPr>
        <p:txBody>
          <a:bodyPr/>
          <a:lstStyle/>
          <a:p>
            <a:r>
              <a:rPr lang="en-US" sz="3600" dirty="0">
                <a:solidFill>
                  <a:schemeClr val="tx1"/>
                </a:solidFill>
                <a:latin typeface="Times New Roman" pitchFamily="18" charset="0"/>
                <a:cs typeface="Times New Roman" pitchFamily="18" charset="0"/>
              </a:rPr>
              <a:t>Science Priorities for the Future</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5625" y="2668137"/>
            <a:ext cx="5486400" cy="830997"/>
          </a:xfrm>
          <a:prstGeom prst="rect">
            <a:avLst/>
          </a:prstGeom>
          <a:solidFill>
            <a:schemeClr val="bg1"/>
          </a:solidFill>
        </p:spPr>
        <p:txBody>
          <a:bodyPr wrap="square">
            <a:spAutoFit/>
          </a:bodyPr>
          <a:lstStyle/>
          <a:p>
            <a:pPr>
              <a:defRPr/>
            </a:pPr>
            <a:r>
              <a:rPr lang="en-US" sz="4800" b="1" dirty="0" smtClean="0">
                <a:cs typeface="Times New Roman" pitchFamily="18" charset="0"/>
              </a:rPr>
              <a:t>About this Meeting</a:t>
            </a:r>
            <a:endParaRPr lang="en-US" sz="4800" b="1" dirty="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25B8DC0-5E83-40FA-83F6-099A6BECFE99}" type="slidenum">
              <a:rPr lang="en-US"/>
              <a:pPr/>
              <a:t>17</a:t>
            </a:fld>
            <a:endParaRPr lang="en-US" dirty="0"/>
          </a:p>
        </p:txBody>
      </p:sp>
      <p:sp>
        <p:nvSpPr>
          <p:cNvPr id="1623042" name="Rectangle 2"/>
          <p:cNvSpPr>
            <a:spLocks noGrp="1" noChangeArrowheads="1"/>
          </p:cNvSpPr>
          <p:nvPr>
            <p:ph type="title"/>
          </p:nvPr>
        </p:nvSpPr>
        <p:spPr>
          <a:xfrm>
            <a:off x="2164350" y="-101600"/>
            <a:ext cx="7118350" cy="1019175"/>
          </a:xfrm>
        </p:spPr>
        <p:txBody>
          <a:bodyPr/>
          <a:lstStyle/>
          <a:p>
            <a:r>
              <a:rPr lang="en-US" dirty="0" smtClean="0">
                <a:solidFill>
                  <a:schemeClr val="tx1"/>
                </a:solidFill>
                <a:latin typeface="Times New Roman" pitchFamily="18" charset="0"/>
              </a:rPr>
              <a:t>Terrestrial </a:t>
            </a:r>
            <a:r>
              <a:rPr lang="en-US" dirty="0">
                <a:solidFill>
                  <a:schemeClr val="tx1"/>
                </a:solidFill>
                <a:latin typeface="Times New Roman" pitchFamily="18" charset="0"/>
              </a:rPr>
              <a:t>Ecology </a:t>
            </a:r>
            <a:r>
              <a:rPr lang="en-US" dirty="0" smtClean="0">
                <a:solidFill>
                  <a:schemeClr val="tx1"/>
                </a:solidFill>
                <a:latin typeface="Times New Roman" pitchFamily="18" charset="0"/>
              </a:rPr>
              <a:t>Meetings</a:t>
            </a:r>
            <a:endParaRPr lang="en-US" dirty="0">
              <a:solidFill>
                <a:schemeClr val="tx1"/>
              </a:solidFill>
              <a:latin typeface="Times New Roman" pitchFamily="18" charset="0"/>
            </a:endParaRPr>
          </a:p>
        </p:txBody>
      </p:sp>
      <p:sp>
        <p:nvSpPr>
          <p:cNvPr id="1623043" name="Rectangle 3"/>
          <p:cNvSpPr>
            <a:spLocks noGrp="1" noChangeArrowheads="1"/>
          </p:cNvSpPr>
          <p:nvPr>
            <p:ph type="body" idx="1"/>
          </p:nvPr>
        </p:nvSpPr>
        <p:spPr>
          <a:xfrm>
            <a:off x="315913" y="1318735"/>
            <a:ext cx="8659812" cy="5240337"/>
          </a:xfrm>
        </p:spPr>
        <p:txBody>
          <a:bodyPr/>
          <a:lstStyle/>
          <a:p>
            <a:pPr marL="0" indent="0">
              <a:lnSpc>
                <a:spcPct val="100000"/>
              </a:lnSpc>
              <a:spcBef>
                <a:spcPts val="0"/>
              </a:spcBef>
              <a:buFont typeface="Wingdings" pitchFamily="2" charset="2"/>
              <a:buNone/>
              <a:tabLst>
                <a:tab pos="1035050" algn="l"/>
              </a:tabLst>
            </a:pPr>
            <a:r>
              <a:rPr lang="en-US" sz="2800" b="1" dirty="0">
                <a:latin typeface="Times New Roman" pitchFamily="18" charset="0"/>
              </a:rPr>
              <a:t>To cultivate a </a:t>
            </a:r>
            <a:r>
              <a:rPr lang="en-US" sz="2800" b="1" dirty="0" smtClean="0">
                <a:latin typeface="Times New Roman" pitchFamily="18" charset="0"/>
              </a:rPr>
              <a:t>continuing sense </a:t>
            </a:r>
            <a:r>
              <a:rPr lang="en-US" sz="2800" b="1" dirty="0">
                <a:latin typeface="Times New Roman" pitchFamily="18" charset="0"/>
              </a:rPr>
              <a:t>of </a:t>
            </a:r>
            <a:r>
              <a:rPr lang="en-US" sz="2800" b="1" dirty="0" smtClean="0">
                <a:latin typeface="Times New Roman" pitchFamily="18" charset="0"/>
              </a:rPr>
              <a:t>community and involvement in setting future directions for NASA TE</a:t>
            </a:r>
            <a:endParaRPr lang="en-US" sz="2800" b="1" dirty="0">
              <a:latin typeface="Times New Roman" pitchFamily="18" charset="0"/>
            </a:endParaRPr>
          </a:p>
          <a:p>
            <a:pPr marL="0" indent="0">
              <a:lnSpc>
                <a:spcPct val="100000"/>
              </a:lnSpc>
              <a:spcBef>
                <a:spcPts val="0"/>
              </a:spcBef>
              <a:buFont typeface="Wingdings" pitchFamily="2" charset="2"/>
              <a:buNone/>
              <a:tabLst>
                <a:tab pos="1035050" algn="l"/>
              </a:tabLst>
            </a:pPr>
            <a:endParaRPr lang="en-US" sz="2800" b="1" dirty="0">
              <a:latin typeface="Times New Roman" pitchFamily="18" charset="0"/>
            </a:endParaRPr>
          </a:p>
          <a:p>
            <a:pPr marL="0" indent="0">
              <a:lnSpc>
                <a:spcPct val="100000"/>
              </a:lnSpc>
              <a:spcBef>
                <a:spcPts val="0"/>
              </a:spcBef>
              <a:buFont typeface="Wingdings" pitchFamily="2" charset="2"/>
              <a:buNone/>
              <a:tabLst>
                <a:tab pos="1035050" algn="l"/>
              </a:tabLst>
            </a:pPr>
            <a:r>
              <a:rPr lang="en-US" sz="2800" b="1" dirty="0">
                <a:latin typeface="Times New Roman" pitchFamily="18" charset="0"/>
              </a:rPr>
              <a:t>To engage TE researchers in some problem solving and priority setting for the program</a:t>
            </a:r>
          </a:p>
          <a:p>
            <a:pPr marL="0" indent="0">
              <a:lnSpc>
                <a:spcPct val="100000"/>
              </a:lnSpc>
              <a:spcBef>
                <a:spcPts val="0"/>
              </a:spcBef>
              <a:buFont typeface="Wingdings" pitchFamily="2" charset="2"/>
              <a:buNone/>
              <a:tabLst>
                <a:tab pos="1035050" algn="l"/>
              </a:tabLst>
            </a:pPr>
            <a:endParaRPr lang="en-US" sz="2800" b="1" dirty="0">
              <a:latin typeface="Times New Roman" pitchFamily="18" charset="0"/>
            </a:endParaRPr>
          </a:p>
          <a:p>
            <a:pPr marL="0" indent="0">
              <a:lnSpc>
                <a:spcPct val="100000"/>
              </a:lnSpc>
              <a:spcBef>
                <a:spcPts val="0"/>
              </a:spcBef>
              <a:buFont typeface="Wingdings" pitchFamily="2" charset="2"/>
              <a:buNone/>
              <a:tabLst>
                <a:tab pos="1035050" algn="l"/>
              </a:tabLst>
            </a:pPr>
            <a:r>
              <a:rPr lang="en-US" sz="2800" b="1" dirty="0">
                <a:latin typeface="Times New Roman" pitchFamily="18" charset="0"/>
              </a:rPr>
              <a:t>To exchange research </a:t>
            </a:r>
            <a:r>
              <a:rPr lang="en-US" sz="2800" b="1" dirty="0" smtClean="0">
                <a:latin typeface="Times New Roman" pitchFamily="18" charset="0"/>
              </a:rPr>
              <a:t>results (this time during JSW!)</a:t>
            </a:r>
            <a:endParaRPr lang="en-US" sz="2800" b="1" dirty="0">
              <a:latin typeface="Times New Roman" pitchFamily="18" charset="0"/>
            </a:endParaRPr>
          </a:p>
          <a:p>
            <a:pPr marL="0" indent="0">
              <a:lnSpc>
                <a:spcPct val="100000"/>
              </a:lnSpc>
              <a:spcBef>
                <a:spcPts val="0"/>
              </a:spcBef>
              <a:buFont typeface="Wingdings" pitchFamily="2" charset="2"/>
              <a:buNone/>
              <a:tabLst>
                <a:tab pos="1035050" algn="l"/>
              </a:tabLst>
            </a:pPr>
            <a:endParaRPr lang="en-US" sz="2800" b="1" dirty="0" smtClean="0">
              <a:latin typeface="Times New Roman" pitchFamily="18" charset="0"/>
            </a:endParaRPr>
          </a:p>
          <a:p>
            <a:pPr marL="0" indent="0">
              <a:lnSpc>
                <a:spcPct val="100000"/>
              </a:lnSpc>
              <a:spcBef>
                <a:spcPts val="0"/>
              </a:spcBef>
              <a:buFont typeface="Wingdings" pitchFamily="2" charset="2"/>
              <a:buNone/>
              <a:tabLst>
                <a:tab pos="1035050" algn="l"/>
              </a:tabLst>
            </a:pPr>
            <a:r>
              <a:rPr lang="en-US" sz="2800" b="1" dirty="0" smtClean="0">
                <a:latin typeface="Times New Roman" pitchFamily="18" charset="0"/>
              </a:rPr>
              <a:t>Currently striving for meetings every ~18 mos.  So next </a:t>
            </a:r>
            <a:r>
              <a:rPr lang="en-US" sz="2400" b="1" dirty="0" smtClean="0">
                <a:latin typeface="Times New Roman" pitchFamily="18" charset="0"/>
              </a:rPr>
              <a:t>meeting should be spring 2013.  </a:t>
            </a:r>
          </a:p>
          <a:p>
            <a:pPr marL="457200" indent="-228600">
              <a:lnSpc>
                <a:spcPct val="100000"/>
              </a:lnSpc>
              <a:spcBef>
                <a:spcPts val="0"/>
              </a:spcBef>
              <a:buFont typeface="Arial" pitchFamily="34" charset="0"/>
              <a:buChar char="•"/>
              <a:tabLst>
                <a:tab pos="1035050" algn="l"/>
              </a:tabLst>
            </a:pPr>
            <a:r>
              <a:rPr lang="en-US" sz="2400" b="1" dirty="0" smtClean="0">
                <a:latin typeface="Times New Roman" pitchFamily="18" charset="0"/>
              </a:rPr>
              <a:t>We should discuss and agree if this timing is acceptable</a:t>
            </a:r>
          </a:p>
          <a:p>
            <a:pPr marL="457200" indent="-228600">
              <a:lnSpc>
                <a:spcPct val="100000"/>
              </a:lnSpc>
              <a:spcBef>
                <a:spcPts val="0"/>
              </a:spcBef>
              <a:buFont typeface="Arial" pitchFamily="34" charset="0"/>
              <a:buChar char="•"/>
              <a:tabLst>
                <a:tab pos="1035050" algn="l"/>
              </a:tabLst>
            </a:pPr>
            <a:r>
              <a:rPr lang="en-US" sz="2400" b="1" dirty="0" smtClean="0">
                <a:latin typeface="Times New Roman" pitchFamily="18" charset="0"/>
              </a:rPr>
              <a:t>We should identify a steering committee</a:t>
            </a: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508" y="1274885"/>
            <a:ext cx="8886092" cy="5570756"/>
          </a:xfrm>
          <a:prstGeom prst="rect">
            <a:avLst/>
          </a:prstGeom>
          <a:noFill/>
        </p:spPr>
        <p:txBody>
          <a:bodyPr wrap="square" rtlCol="0">
            <a:spAutoFit/>
          </a:bodyPr>
          <a:lstStyle/>
          <a:p>
            <a:pPr algn="l">
              <a:lnSpc>
                <a:spcPct val="100000"/>
              </a:lnSpc>
              <a:buFont typeface="Arial" pitchFamily="34" charset="0"/>
              <a:buChar char="•"/>
            </a:pPr>
            <a:r>
              <a:rPr lang="en-US" sz="2400" b="1" dirty="0" smtClean="0"/>
              <a:t> I would like to receive some inputs on TE community response to the proposed ABoVE field campaign scoping study report before acting on the community recommendation</a:t>
            </a:r>
          </a:p>
          <a:p>
            <a:pPr algn="l">
              <a:lnSpc>
                <a:spcPct val="100000"/>
              </a:lnSpc>
              <a:buFont typeface="Arial" pitchFamily="34" charset="0"/>
              <a:buChar char="•"/>
            </a:pPr>
            <a:r>
              <a:rPr lang="en-US" sz="2400" b="1" dirty="0" smtClean="0"/>
              <a:t> I would like to hear from the TE community regarding other recommendations from the 4 Working Groups established as a result of our last meeting.</a:t>
            </a:r>
          </a:p>
          <a:p>
            <a:pPr lvl="1">
              <a:buFont typeface="Arial" pitchFamily="34" charset="0"/>
              <a:buChar char="•"/>
            </a:pPr>
            <a:r>
              <a:rPr lang="en-US" dirty="0" smtClean="0"/>
              <a:t> where is there consensus about a proposed action?</a:t>
            </a:r>
          </a:p>
          <a:p>
            <a:pPr lvl="1">
              <a:buFont typeface="Arial" pitchFamily="34" charset="0"/>
              <a:buChar char="•"/>
            </a:pPr>
            <a:r>
              <a:rPr lang="en-US" dirty="0" smtClean="0"/>
              <a:t> what are your priorities for near-term investments?</a:t>
            </a:r>
          </a:p>
          <a:p>
            <a:pPr lvl="1">
              <a:buFont typeface="Arial" pitchFamily="34" charset="0"/>
              <a:buChar char="•"/>
            </a:pPr>
            <a:r>
              <a:rPr lang="en-US" dirty="0" smtClean="0"/>
              <a:t> what recommendations need further study/analysis or broader inputs?</a:t>
            </a:r>
          </a:p>
          <a:p>
            <a:pPr lvl="1">
              <a:buFont typeface="Arial" pitchFamily="34" charset="0"/>
              <a:buChar char="•"/>
            </a:pPr>
            <a:r>
              <a:rPr lang="en-US" dirty="0" smtClean="0"/>
              <a:t> what do you think about my sense of priority for TE (if expressed)</a:t>
            </a:r>
          </a:p>
          <a:p>
            <a:pPr algn="l">
              <a:lnSpc>
                <a:spcPct val="100000"/>
              </a:lnSpc>
              <a:buFont typeface="Arial" pitchFamily="34" charset="0"/>
              <a:buChar char="•"/>
            </a:pPr>
            <a:r>
              <a:rPr lang="en-US" sz="2400" b="1" dirty="0" smtClean="0"/>
              <a:t> I would like to jointly determine the future of Working Groups</a:t>
            </a:r>
          </a:p>
          <a:p>
            <a:pPr lvl="1">
              <a:buFont typeface="Arial" pitchFamily="34" charset="0"/>
              <a:buChar char="•"/>
            </a:pPr>
            <a:r>
              <a:rPr lang="en-US" dirty="0" smtClean="0"/>
              <a:t> should the existing groups continue?  If so, with the same membership or renewed and what issues (new or old) will be addressed?</a:t>
            </a:r>
          </a:p>
          <a:p>
            <a:pPr lvl="1">
              <a:buFont typeface="Arial" pitchFamily="34" charset="0"/>
              <a:buChar char="•"/>
            </a:pPr>
            <a:r>
              <a:rPr lang="en-US" dirty="0" smtClean="0"/>
              <a:t> should new groups be formed to tackle new issues?</a:t>
            </a:r>
          </a:p>
          <a:p>
            <a:pPr algn="l">
              <a:lnSpc>
                <a:spcPct val="100000"/>
              </a:lnSpc>
              <a:buFont typeface="Arial" pitchFamily="34" charset="0"/>
              <a:buChar char="•"/>
            </a:pPr>
            <a:r>
              <a:rPr lang="en-US" sz="2400" b="1" dirty="0" smtClean="0"/>
              <a:t> I would be pleased to consider suggestions on how to better manage / implement the TE program</a:t>
            </a:r>
          </a:p>
        </p:txBody>
      </p:sp>
      <p:sp>
        <p:nvSpPr>
          <p:cNvPr id="3" name="TextBox 2"/>
          <p:cNvSpPr txBox="1"/>
          <p:nvPr/>
        </p:nvSpPr>
        <p:spPr>
          <a:xfrm>
            <a:off x="2010440" y="100357"/>
            <a:ext cx="5418992" cy="830997"/>
          </a:xfrm>
          <a:prstGeom prst="rect">
            <a:avLst/>
          </a:prstGeom>
          <a:noFill/>
        </p:spPr>
        <p:txBody>
          <a:bodyPr wrap="square" rtlCol="0">
            <a:spAutoFit/>
          </a:bodyPr>
          <a:lstStyle/>
          <a:p>
            <a:r>
              <a:rPr lang="en-US" sz="2800" b="1" dirty="0" smtClean="0"/>
              <a:t>My Aspirations for this Meeting</a:t>
            </a:r>
          </a:p>
          <a:p>
            <a:endParaRPr lang="en-US"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175723"/>
            <a:ext cx="8991600" cy="5570756"/>
          </a:xfrm>
          <a:prstGeom prst="rect">
            <a:avLst/>
          </a:prstGeom>
          <a:noFill/>
        </p:spPr>
        <p:txBody>
          <a:bodyPr wrap="square" rtlCol="0">
            <a:spAutoFit/>
          </a:bodyPr>
          <a:lstStyle/>
          <a:p>
            <a:pPr algn="l">
              <a:lnSpc>
                <a:spcPct val="100000"/>
              </a:lnSpc>
              <a:buFont typeface="Arial" pitchFamily="34" charset="0"/>
              <a:buChar char="•"/>
            </a:pPr>
            <a:r>
              <a:rPr lang="en-US" sz="2400" b="1" dirty="0" smtClean="0"/>
              <a:t> Plenary Session – Morning</a:t>
            </a:r>
          </a:p>
          <a:p>
            <a:pPr lvl="1">
              <a:buFont typeface="Arial" pitchFamily="34" charset="0"/>
              <a:buChar char="•"/>
            </a:pPr>
            <a:r>
              <a:rPr lang="en-US" dirty="0" smtClean="0"/>
              <a:t> To provide information on current scientific activities, programs, plans, issues from the perspective of the NASA Terrestrial Ecology Program</a:t>
            </a:r>
          </a:p>
          <a:p>
            <a:pPr lvl="1">
              <a:buFont typeface="Arial" pitchFamily="34" charset="0"/>
              <a:buChar char="•"/>
            </a:pPr>
            <a:r>
              <a:rPr lang="en-US" dirty="0" smtClean="0">
                <a:sym typeface="Wingdings" pitchFamily="2" charset="2"/>
              </a:rPr>
              <a:t> To receive reports from the Terrestrial Ecology Working Groups and then to consider how to respond to their recommendations</a:t>
            </a:r>
            <a:endParaRPr lang="en-US" sz="2400" dirty="0" smtClean="0"/>
          </a:p>
          <a:p>
            <a:pPr algn="l">
              <a:lnSpc>
                <a:spcPct val="100000"/>
              </a:lnSpc>
              <a:buFont typeface="Arial" pitchFamily="34" charset="0"/>
              <a:buChar char="•"/>
            </a:pPr>
            <a:r>
              <a:rPr lang="en-US" sz="2400" dirty="0" smtClean="0"/>
              <a:t> </a:t>
            </a:r>
            <a:r>
              <a:rPr lang="en-US" sz="2400" b="1" dirty="0" smtClean="0"/>
              <a:t>Open Discussion (after lunch)</a:t>
            </a:r>
          </a:p>
          <a:p>
            <a:pPr lvl="1" algn="l">
              <a:lnSpc>
                <a:spcPct val="100000"/>
              </a:lnSpc>
              <a:buFont typeface="Arial" pitchFamily="34" charset="0"/>
              <a:buChar char="•"/>
            </a:pPr>
            <a:r>
              <a:rPr lang="en-US" dirty="0" smtClean="0">
                <a:sym typeface="Wingdings" pitchFamily="2" charset="2"/>
              </a:rPr>
              <a:t>To walk through recommendations and identify what to do about them (triage)</a:t>
            </a:r>
          </a:p>
          <a:p>
            <a:pPr lvl="1" algn="l">
              <a:lnSpc>
                <a:spcPct val="100000"/>
              </a:lnSpc>
              <a:buFont typeface="Arial" pitchFamily="34" charset="0"/>
              <a:buChar char="•"/>
            </a:pPr>
            <a:r>
              <a:rPr lang="en-US" dirty="0" smtClean="0">
                <a:sym typeface="Wingdings" pitchFamily="2" charset="2"/>
              </a:rPr>
              <a:t>To allow for new ideas, opportunities, and/or issues to be raised for consideration and potential action</a:t>
            </a:r>
          </a:p>
          <a:p>
            <a:pPr lvl="1" algn="l">
              <a:lnSpc>
                <a:spcPct val="100000"/>
              </a:lnSpc>
              <a:buFont typeface="Arial" pitchFamily="34" charset="0"/>
              <a:buChar char="•"/>
            </a:pPr>
            <a:r>
              <a:rPr lang="en-US" sz="2000" dirty="0" smtClean="0">
                <a:sym typeface="Wingdings" pitchFamily="2" charset="2"/>
              </a:rPr>
              <a:t> To make some decisions about future actions, next steps</a:t>
            </a:r>
            <a:endParaRPr lang="en-US" sz="2000" dirty="0" smtClean="0"/>
          </a:p>
          <a:p>
            <a:pPr algn="l">
              <a:lnSpc>
                <a:spcPct val="100000"/>
              </a:lnSpc>
              <a:buFont typeface="Arial" pitchFamily="34" charset="0"/>
              <a:buChar char="•"/>
            </a:pPr>
            <a:r>
              <a:rPr lang="en-US" sz="2400" dirty="0" smtClean="0"/>
              <a:t> </a:t>
            </a:r>
            <a:r>
              <a:rPr lang="en-US" sz="2400" b="1" dirty="0" smtClean="0"/>
              <a:t>Break-out Discussions (or continuing Plenary?)</a:t>
            </a:r>
          </a:p>
          <a:p>
            <a:pPr lvl="1">
              <a:buFont typeface="Arial" pitchFamily="34" charset="0"/>
              <a:buChar char="•"/>
            </a:pPr>
            <a:r>
              <a:rPr lang="en-US" dirty="0" smtClean="0"/>
              <a:t>To give TE meeting participants the opportunity to discuss issues / recommendations / new ideas in smaller groups before attempting to make decisions, set priorities, or recommend next steps (we will have 3 rooms, think in advance about what makes sense for that time slot)</a:t>
            </a:r>
            <a:endParaRPr lang="en-US" sz="2400" dirty="0" smtClean="0"/>
          </a:p>
          <a:p>
            <a:pPr algn="l">
              <a:lnSpc>
                <a:spcPct val="100000"/>
              </a:lnSpc>
              <a:buFont typeface="Arial" pitchFamily="34" charset="0"/>
              <a:buChar char="•"/>
            </a:pPr>
            <a:r>
              <a:rPr lang="en-US" sz="2400" dirty="0" smtClean="0"/>
              <a:t> </a:t>
            </a:r>
            <a:r>
              <a:rPr lang="en-US" sz="2400" b="1" dirty="0" smtClean="0"/>
              <a:t>General Discussion (at end)</a:t>
            </a:r>
          </a:p>
          <a:p>
            <a:pPr lvl="1" algn="l">
              <a:lnSpc>
                <a:spcPct val="100000"/>
              </a:lnSpc>
              <a:buFont typeface="Arial" pitchFamily="34" charset="0"/>
              <a:buChar char="•"/>
            </a:pPr>
            <a:r>
              <a:rPr lang="en-US" sz="2000" dirty="0" smtClean="0"/>
              <a:t> Finalize decisions &amp; next steps; assign actions; agree on next TE meeting</a:t>
            </a:r>
            <a:endParaRPr lang="en-US" sz="2400" dirty="0" smtClean="0"/>
          </a:p>
        </p:txBody>
      </p:sp>
      <p:sp>
        <p:nvSpPr>
          <p:cNvPr id="3" name="TextBox 2"/>
          <p:cNvSpPr txBox="1"/>
          <p:nvPr/>
        </p:nvSpPr>
        <p:spPr>
          <a:xfrm>
            <a:off x="1518088" y="100356"/>
            <a:ext cx="7924800" cy="830997"/>
          </a:xfrm>
          <a:prstGeom prst="rect">
            <a:avLst/>
          </a:prstGeom>
          <a:noFill/>
        </p:spPr>
        <p:txBody>
          <a:bodyPr wrap="square" rtlCol="0">
            <a:spAutoFit/>
          </a:bodyPr>
          <a:lstStyle/>
          <a:p>
            <a:r>
              <a:rPr lang="en-US" sz="2800" b="1" dirty="0" smtClean="0"/>
              <a:t>NASA Terrestrial Ecology Meeting Structure</a:t>
            </a:r>
          </a:p>
          <a:p>
            <a:endParaRPr lang="en-US" dirty="0">
              <a:solidFill>
                <a:srgbClr val="FFC000"/>
              </a:solidFill>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92800" y="13118"/>
            <a:ext cx="7589838" cy="868363"/>
          </a:xfrm>
        </p:spPr>
        <p:txBody>
          <a:bodyPr/>
          <a:lstStyle/>
          <a:p>
            <a:pPr algn="ctr"/>
            <a:r>
              <a:rPr lang="en-US" dirty="0" smtClean="0">
                <a:solidFill>
                  <a:srgbClr val="FF0000"/>
                </a:solidFill>
              </a:rPr>
              <a:t>REVISED Terrestrial Ecology Agenda</a:t>
            </a:r>
            <a:endParaRPr lang="en-US" b="1" dirty="0" smtClean="0">
              <a:solidFill>
                <a:srgbClr val="FF0000"/>
              </a:solidFill>
              <a:latin typeface="Times New Roman" pitchFamily="18" charset="0"/>
              <a:cs typeface="Times New Roman" pitchFamily="18" charset="0"/>
            </a:endParaRPr>
          </a:p>
        </p:txBody>
      </p:sp>
      <p:sp>
        <p:nvSpPr>
          <p:cNvPr id="13315" name="Rectangle 3"/>
          <p:cNvSpPr>
            <a:spLocks noGrp="1" noChangeArrowheads="1"/>
          </p:cNvSpPr>
          <p:nvPr>
            <p:ph type="body" idx="1"/>
          </p:nvPr>
        </p:nvSpPr>
        <p:spPr>
          <a:xfrm>
            <a:off x="99810" y="1197733"/>
            <a:ext cx="8915400" cy="5394267"/>
          </a:xfrm>
        </p:spPr>
        <p:txBody>
          <a:bodyPr/>
          <a:lstStyle/>
          <a:p>
            <a:pPr>
              <a:buNone/>
            </a:pPr>
            <a:r>
              <a:rPr lang="en-US" sz="2400" dirty="0" smtClean="0">
                <a:solidFill>
                  <a:srgbClr val="FF0000"/>
                </a:solidFill>
              </a:rPr>
              <a:t>10:40 AM Reports from TE Working Groups</a:t>
            </a:r>
            <a:r>
              <a:rPr lang="en-US" sz="2400" dirty="0" smtClean="0"/>
              <a:t> </a:t>
            </a:r>
            <a:r>
              <a:rPr lang="en-US" dirty="0" smtClean="0"/>
              <a:t>[15 min each] </a:t>
            </a:r>
          </a:p>
          <a:p>
            <a:pPr marL="566738" indent="-219075">
              <a:buNone/>
            </a:pPr>
            <a:r>
              <a:rPr lang="en-US" dirty="0" smtClean="0">
                <a:solidFill>
                  <a:srgbClr val="FF0000"/>
                </a:solidFill>
              </a:rPr>
              <a:t>o Data Products and Data Access [Bob Cook, ORNL] </a:t>
            </a:r>
          </a:p>
          <a:p>
            <a:pPr marL="566738" indent="-219075">
              <a:buNone/>
            </a:pPr>
            <a:r>
              <a:rPr lang="en-US" dirty="0" smtClean="0">
                <a:solidFill>
                  <a:srgbClr val="FF0000"/>
                </a:solidFill>
              </a:rPr>
              <a:t>o Modeling [George Hurtt, U. Maryland] </a:t>
            </a:r>
          </a:p>
          <a:p>
            <a:pPr marL="566738" indent="-219075">
              <a:buNone/>
            </a:pPr>
            <a:r>
              <a:rPr lang="en-US" dirty="0" smtClean="0">
                <a:solidFill>
                  <a:srgbClr val="FF0000"/>
                </a:solidFill>
              </a:rPr>
              <a:t>o Vegetation Structure [Ralph Dubayah, U. MD and Forrest Hall, UMBC] </a:t>
            </a:r>
          </a:p>
          <a:p>
            <a:pPr marL="566738" indent="-219075">
              <a:buNone/>
            </a:pPr>
            <a:r>
              <a:rPr lang="en-US" dirty="0" smtClean="0"/>
              <a:t>o Airborne Science [Dar Roberts, U. California Santa Barbara] </a:t>
            </a:r>
          </a:p>
          <a:p>
            <a:pPr marL="566738" indent="-219075">
              <a:buNone/>
            </a:pPr>
            <a:r>
              <a:rPr lang="en-US" dirty="0" smtClean="0"/>
              <a:t>o Field Campaigns [Fred Huemmrich, NASA GSFC/UMBC] </a:t>
            </a:r>
          </a:p>
          <a:p>
            <a:pPr>
              <a:buNone/>
            </a:pPr>
            <a:r>
              <a:rPr lang="en-US" sz="2400" dirty="0" smtClean="0"/>
              <a:t>11:55 AM LUNCH </a:t>
            </a:r>
          </a:p>
          <a:p>
            <a:pPr>
              <a:buNone/>
            </a:pPr>
            <a:r>
              <a:rPr lang="en-US" sz="2400" b="1" dirty="0" smtClean="0">
                <a:solidFill>
                  <a:srgbClr val="FF0000"/>
                </a:solidFill>
              </a:rPr>
              <a:t>1:30 PM </a:t>
            </a:r>
            <a:r>
              <a:rPr lang="en-US" sz="2400" dirty="0" smtClean="0"/>
              <a:t>Open Discussion of Issues / Challenges / Opportunities for TE Program (to identify topics for break-out discussions and follow-on action) [60 min.] </a:t>
            </a:r>
          </a:p>
          <a:p>
            <a:pPr>
              <a:buNone/>
            </a:pPr>
            <a:r>
              <a:rPr lang="en-US" sz="2400" dirty="0" smtClean="0"/>
              <a:t>2:15 PM Breakout Discussions on Selected Topics OR Continued Plenary Discussion [75 min] </a:t>
            </a:r>
          </a:p>
          <a:p>
            <a:pPr>
              <a:buNone/>
            </a:pPr>
            <a:r>
              <a:rPr lang="en-US" sz="2400" dirty="0" smtClean="0"/>
              <a:t>3:30 PM BREAK </a:t>
            </a:r>
          </a:p>
          <a:p>
            <a:pPr>
              <a:buNone/>
            </a:pPr>
            <a:r>
              <a:rPr lang="en-US" sz="2400" dirty="0" smtClean="0"/>
              <a:t>4:00 PM Plenary Reports of Break-out Groups [~5-10 min. each] </a:t>
            </a:r>
          </a:p>
          <a:p>
            <a:pPr>
              <a:buNone/>
            </a:pPr>
            <a:r>
              <a:rPr lang="en-US" sz="2400" dirty="0" smtClean="0"/>
              <a:t>4:30 PM General Discussion &amp; Wrap Up </a:t>
            </a:r>
          </a:p>
          <a:p>
            <a:pPr>
              <a:buNone/>
            </a:pPr>
            <a:r>
              <a:rPr lang="en-US" sz="2400" dirty="0" smtClean="0"/>
              <a:t>5:00 PM ADJOURN</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1520" y="3055954"/>
            <a:ext cx="3733800" cy="1015663"/>
          </a:xfrm>
          <a:prstGeom prst="rect">
            <a:avLst/>
          </a:prstGeom>
          <a:noFill/>
        </p:spPr>
        <p:txBody>
          <a:bodyPr>
            <a:spAutoFit/>
          </a:bodyPr>
          <a:lstStyle/>
          <a:p>
            <a:pPr>
              <a:defRPr/>
            </a:pPr>
            <a:r>
              <a:rPr lang="en-US" sz="6000" dirty="0">
                <a:cs typeface="Times New Roman" pitchFamily="18" charset="0"/>
              </a:rPr>
              <a:t>Thank you!</a:t>
            </a: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92800" y="193424"/>
            <a:ext cx="7589838" cy="868363"/>
          </a:xfrm>
        </p:spPr>
        <p:txBody>
          <a:bodyPr/>
          <a:lstStyle/>
          <a:p>
            <a:pPr algn="ctr"/>
            <a:r>
              <a:rPr lang="en-US" b="1" dirty="0" smtClean="0">
                <a:solidFill>
                  <a:schemeClr val="tx1"/>
                </a:solidFill>
                <a:latin typeface="Times New Roman" pitchFamily="18" charset="0"/>
                <a:cs typeface="Times New Roman" pitchFamily="18" charset="0"/>
              </a:rPr>
              <a:t>NASA TERRESTRIAL ECOLOGY (TE) PROGRAM NEXT FIELD CAMPAIGN</a:t>
            </a:r>
          </a:p>
        </p:txBody>
      </p:sp>
      <p:sp>
        <p:nvSpPr>
          <p:cNvPr id="13315" name="Rectangle 3"/>
          <p:cNvSpPr>
            <a:spLocks noGrp="1" noChangeArrowheads="1"/>
          </p:cNvSpPr>
          <p:nvPr>
            <p:ph type="body" idx="1"/>
          </p:nvPr>
        </p:nvSpPr>
        <p:spPr>
          <a:xfrm>
            <a:off x="228600" y="1259256"/>
            <a:ext cx="8466138" cy="5422898"/>
          </a:xfrm>
        </p:spPr>
        <p:txBody>
          <a:bodyPr/>
          <a:lstStyle/>
          <a:p>
            <a:pPr>
              <a:buClr>
                <a:schemeClr val="tx1"/>
              </a:buClr>
              <a:buSzPct val="100000"/>
              <a:buFont typeface="Arial" pitchFamily="34" charset="0"/>
              <a:buChar char="•"/>
            </a:pPr>
            <a:r>
              <a:rPr lang="en-US" sz="2400" dirty="0" smtClean="0"/>
              <a:t>As of 2008, no national or international program had proposed/developed an idea for a next major field campaign for TE participation – nor had the NASA TE community</a:t>
            </a:r>
          </a:p>
          <a:p>
            <a:pPr>
              <a:buClr>
                <a:schemeClr val="tx1"/>
              </a:buClr>
              <a:buSzPct val="100000"/>
              <a:buFont typeface="Arial" pitchFamily="34" charset="0"/>
              <a:buChar char="•"/>
            </a:pPr>
            <a:r>
              <a:rPr lang="en-US" sz="2400" dirty="0" smtClean="0"/>
              <a:t>In ROSES-2009, TE solicited for scoping studies for a major field campaign or related large project and 2 studies were selected and funded for 12 month scoping studies:</a:t>
            </a:r>
          </a:p>
          <a:p>
            <a:pPr lvl="1">
              <a:buClr>
                <a:schemeClr val="tx1"/>
              </a:buClr>
              <a:buSzPct val="100000"/>
              <a:buFont typeface="Arial" pitchFamily="34" charset="0"/>
              <a:buChar char="•"/>
            </a:pPr>
            <a:r>
              <a:rPr lang="en-US" b="1" dirty="0" smtClean="0"/>
              <a:t>Challenges and Opportunities in Remote Sensing of Global Savannas: A Scoping Study for a New TE Field Campaign</a:t>
            </a:r>
            <a:r>
              <a:rPr lang="en-US" dirty="0" smtClean="0"/>
              <a:t>  (Hanan)</a:t>
            </a:r>
          </a:p>
          <a:p>
            <a:pPr lvl="1">
              <a:buClr>
                <a:schemeClr val="tx1"/>
              </a:buClr>
              <a:buSzPct val="100000"/>
              <a:buFont typeface="Arial" pitchFamily="34" charset="0"/>
              <a:buChar char="•"/>
            </a:pPr>
            <a:r>
              <a:rPr lang="en-US" dirty="0" smtClean="0"/>
              <a:t>Vulnerability and Resiliency of Arctic and Sub-Arctic Landscapes (VuRSAL) - The Role of Interactions between Climate, Permafrost, Hydrology, and Disturbance in Driving Ecosystem Processes  (Kasischke); name later changed to </a:t>
            </a:r>
            <a:r>
              <a:rPr lang="en-US" b="1" dirty="0" smtClean="0"/>
              <a:t>Arctic-Boreal Vulnerability Experiment (ABoVE)</a:t>
            </a:r>
          </a:p>
          <a:p>
            <a:pPr>
              <a:buClr>
                <a:schemeClr val="tx1"/>
              </a:buClr>
              <a:buSzPct val="100000"/>
              <a:buFont typeface="Arial" pitchFamily="34" charset="0"/>
              <a:buChar char="•"/>
            </a:pPr>
            <a:r>
              <a:rPr lang="en-US" sz="2400" dirty="0" smtClean="0"/>
              <a:t>Other ideas will be entertained; there is no commitment to conduct one or the other or both.</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6" name="Rectangle 6"/>
          <p:cNvSpPr>
            <a:spLocks noChangeArrowheads="1"/>
          </p:cNvSpPr>
          <p:nvPr/>
        </p:nvSpPr>
        <p:spPr bwMode="auto">
          <a:xfrm>
            <a:off x="7939088" y="5888038"/>
            <a:ext cx="1204912" cy="969962"/>
          </a:xfrm>
          <a:prstGeom prst="rect">
            <a:avLst/>
          </a:prstGeom>
          <a:solidFill>
            <a:schemeClr val="bg1"/>
          </a:solidFill>
          <a:ln w="9525">
            <a:noFill/>
            <a:miter lim="800000"/>
            <a:headEnd/>
            <a:tailEnd/>
          </a:ln>
          <a:effectLst/>
        </p:spPr>
        <p:txBody>
          <a:bodyPr wrap="none" anchor="ctr"/>
          <a:lstStyle/>
          <a:p>
            <a:endParaRPr lang="en-US" dirty="0"/>
          </a:p>
        </p:txBody>
      </p:sp>
      <p:sp>
        <p:nvSpPr>
          <p:cNvPr id="1095682" name="Rectangle 2"/>
          <p:cNvSpPr>
            <a:spLocks noGrp="1" noChangeArrowheads="1"/>
          </p:cNvSpPr>
          <p:nvPr>
            <p:ph type="ctrTitle"/>
          </p:nvPr>
        </p:nvSpPr>
        <p:spPr>
          <a:xfrm>
            <a:off x="1262063" y="1050925"/>
            <a:ext cx="6735762" cy="914400"/>
          </a:xfrm>
        </p:spPr>
        <p:txBody>
          <a:bodyPr/>
          <a:lstStyle/>
          <a:p>
            <a:r>
              <a:rPr lang="en-US" sz="4000" dirty="0">
                <a:latin typeface="Times New Roman" pitchFamily="18" charset="0"/>
              </a:rPr>
              <a:t>Terrestrial Ecology Program</a:t>
            </a:r>
            <a:endParaRPr lang="en-US" sz="4000" dirty="0">
              <a:latin typeface="Comic Sans MS" pitchFamily="66" charset="0"/>
            </a:endParaRPr>
          </a:p>
        </p:txBody>
      </p:sp>
      <p:sp>
        <p:nvSpPr>
          <p:cNvPr id="1095685" name="Rectangle 5"/>
          <p:cNvSpPr>
            <a:spLocks noChangeArrowheads="1"/>
          </p:cNvSpPr>
          <p:nvPr/>
        </p:nvSpPr>
        <p:spPr bwMode="auto">
          <a:xfrm>
            <a:off x="2931309" y="5289549"/>
            <a:ext cx="3319391" cy="1056659"/>
          </a:xfrm>
          <a:prstGeom prst="rect">
            <a:avLst/>
          </a:prstGeom>
          <a:noFill/>
          <a:ln w="9525">
            <a:noFill/>
            <a:miter lim="800000"/>
            <a:headEnd/>
            <a:tailEnd/>
          </a:ln>
          <a:effectLst/>
        </p:spPr>
        <p:txBody>
          <a:bodyPr/>
          <a:lstStyle/>
          <a:p>
            <a:pPr algn="ctr" eaLnBrk="1" hangingPunct="1">
              <a:lnSpc>
                <a:spcPct val="85000"/>
              </a:lnSpc>
              <a:spcBef>
                <a:spcPct val="20000"/>
              </a:spcBef>
              <a:buFont typeface="Wingdings" pitchFamily="2" charset="2"/>
              <a:buNone/>
            </a:pPr>
            <a:r>
              <a:rPr lang="en-US" sz="2800" b="1" dirty="0">
                <a:solidFill>
                  <a:srgbClr val="184B81"/>
                </a:solidFill>
              </a:rPr>
              <a:t>Diane E. </a:t>
            </a:r>
            <a:r>
              <a:rPr lang="en-US" sz="2800" b="1" dirty="0" smtClean="0">
                <a:solidFill>
                  <a:srgbClr val="184B81"/>
                </a:solidFill>
              </a:rPr>
              <a:t>Wickland</a:t>
            </a:r>
          </a:p>
          <a:p>
            <a:pPr algn="ctr" eaLnBrk="1" hangingPunct="1">
              <a:lnSpc>
                <a:spcPct val="85000"/>
              </a:lnSpc>
              <a:spcBef>
                <a:spcPct val="20000"/>
              </a:spcBef>
              <a:buFont typeface="Wingdings" pitchFamily="2" charset="2"/>
              <a:buNone/>
            </a:pPr>
            <a:r>
              <a:rPr lang="en-US" sz="2800" b="1" dirty="0" smtClean="0">
                <a:solidFill>
                  <a:srgbClr val="184B81"/>
                </a:solidFill>
              </a:rPr>
              <a:t>October 6, 2011</a:t>
            </a:r>
            <a:endParaRPr lang="en-US" sz="2800" b="1" dirty="0">
              <a:solidFill>
                <a:srgbClr val="184B81"/>
              </a:solidFill>
            </a:endParaRPr>
          </a:p>
        </p:txBody>
      </p:sp>
      <p:sp>
        <p:nvSpPr>
          <p:cNvPr id="6" name="Subtitle 5"/>
          <p:cNvSpPr>
            <a:spLocks noGrp="1"/>
          </p:cNvSpPr>
          <p:nvPr>
            <p:ph type="subTitle" idx="1"/>
          </p:nvPr>
        </p:nvSpPr>
        <p:spPr/>
        <p:txBody>
          <a:bodyPr/>
          <a:lstStyle/>
          <a:p>
            <a:r>
              <a:rPr lang="en-US" dirty="0" smtClean="0"/>
              <a:t> </a:t>
            </a:r>
            <a:endParaRPr lang="en-US"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1D168A3F-E6E6-411C-A206-5109EA6C98B0}" type="slidenum">
              <a:rPr lang="en-US"/>
              <a:pPr/>
              <a:t>4</a:t>
            </a:fld>
            <a:endParaRPr lang="en-US" dirty="0"/>
          </a:p>
        </p:txBody>
      </p:sp>
      <p:sp>
        <p:nvSpPr>
          <p:cNvPr id="1222658" name="Rectangle 2"/>
          <p:cNvSpPr>
            <a:spLocks noGrp="1" noChangeArrowheads="1"/>
          </p:cNvSpPr>
          <p:nvPr>
            <p:ph type="title"/>
          </p:nvPr>
        </p:nvSpPr>
        <p:spPr>
          <a:xfrm>
            <a:off x="2235200" y="22225"/>
            <a:ext cx="5813425" cy="876300"/>
          </a:xfrm>
        </p:spPr>
        <p:txBody>
          <a:bodyPr/>
          <a:lstStyle/>
          <a:p>
            <a:r>
              <a:rPr lang="en-US" dirty="0">
                <a:solidFill>
                  <a:schemeClr val="tx1"/>
                </a:solidFill>
                <a:latin typeface="Times New Roman" pitchFamily="18" charset="0"/>
              </a:rPr>
              <a:t>Goals and Science Questions</a:t>
            </a:r>
          </a:p>
        </p:txBody>
      </p:sp>
      <p:sp>
        <p:nvSpPr>
          <p:cNvPr id="1222667" name="Text Box 11"/>
          <p:cNvSpPr txBox="1">
            <a:spLocks noChangeArrowheads="1"/>
          </p:cNvSpPr>
          <p:nvPr/>
        </p:nvSpPr>
        <p:spPr bwMode="auto">
          <a:xfrm>
            <a:off x="533400" y="1374775"/>
            <a:ext cx="8305800" cy="5203825"/>
          </a:xfrm>
          <a:prstGeom prst="rect">
            <a:avLst/>
          </a:prstGeom>
          <a:noFill/>
          <a:ln w="9525">
            <a:noFill/>
            <a:miter lim="800000"/>
            <a:headEnd/>
            <a:tailEnd/>
          </a:ln>
          <a:effectLst/>
        </p:spPr>
        <p:txBody>
          <a:bodyPr>
            <a:spAutoFit/>
          </a:bodyPr>
          <a:lstStyle/>
          <a:p>
            <a:pPr eaLnBrk="1" hangingPunct="1">
              <a:spcBef>
                <a:spcPct val="50000"/>
              </a:spcBef>
            </a:pPr>
            <a:r>
              <a:rPr lang="en-US" sz="2400" b="1" u="sng" dirty="0"/>
              <a:t>Goal</a:t>
            </a:r>
            <a:r>
              <a:rPr lang="en-US" sz="2400" b="1" dirty="0"/>
              <a:t>:  The goal of NASA’s Terrestrial Ecology research is to improve understanding of the structure and function of global terrestrial ecosystems, their interactions with the atmosphere and hydrosphere, and their role in the cycling of the major biogeochemical elements and water.</a:t>
            </a:r>
          </a:p>
          <a:p>
            <a:pPr eaLnBrk="1" hangingPunct="1"/>
            <a:endParaRPr lang="en-US" sz="2400" b="1" dirty="0"/>
          </a:p>
          <a:p>
            <a:pPr eaLnBrk="1" hangingPunct="1"/>
            <a:r>
              <a:rPr lang="en-US" sz="2400" b="1" u="sng" dirty="0"/>
              <a:t>Primary Science Questions</a:t>
            </a:r>
            <a:r>
              <a:rPr lang="en-US" sz="2400" b="1" dirty="0"/>
              <a:t>:</a:t>
            </a:r>
          </a:p>
          <a:p>
            <a:pPr eaLnBrk="1" hangingPunct="1">
              <a:buFontTx/>
              <a:buChar char="•"/>
            </a:pPr>
            <a:r>
              <a:rPr lang="en-US" sz="2400" b="1" i="1" dirty="0"/>
              <a:t> </a:t>
            </a:r>
            <a:r>
              <a:rPr lang="en-US" sz="2400" b="1" dirty="0"/>
              <a:t> </a:t>
            </a:r>
            <a:r>
              <a:rPr lang="en-US" sz="2400" b="1" i="1" dirty="0"/>
              <a:t>How are global ecosystems changing?  </a:t>
            </a:r>
            <a:endParaRPr lang="en-US" sz="2400" i="1" dirty="0"/>
          </a:p>
          <a:p>
            <a:pPr eaLnBrk="1" hangingPunct="1">
              <a:buFontTx/>
              <a:buChar char="•"/>
            </a:pPr>
            <a:r>
              <a:rPr lang="en-US" sz="2400" b="1" i="1" dirty="0"/>
              <a:t> How do ecosystems, land cover and biogeochemical cycles respond to and affect global environmental change?</a:t>
            </a:r>
          </a:p>
          <a:p>
            <a:pPr eaLnBrk="1" hangingPunct="1">
              <a:buFontTx/>
              <a:buChar char="•"/>
            </a:pPr>
            <a:r>
              <a:rPr lang="en-US" sz="2400" b="1" i="1" dirty="0"/>
              <a:t> What are the consequences of land cover and land use change for human societies and the sustainability of ecosystems?</a:t>
            </a:r>
          </a:p>
          <a:p>
            <a:pPr eaLnBrk="1" hangingPunct="1">
              <a:buFontTx/>
              <a:buChar char="•"/>
            </a:pPr>
            <a:r>
              <a:rPr lang="en-US" sz="2400" b="1" i="1" dirty="0"/>
              <a:t> How will carbon cycle dynamics and terrestrial and marine ecosystems change in the future?</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499225" y="6300788"/>
            <a:ext cx="1905000" cy="354012"/>
          </a:xfrm>
          <a:prstGeom prst="rect">
            <a:avLst/>
          </a:prstGeom>
        </p:spPr>
        <p:txBody>
          <a:bodyPr/>
          <a:lstStyle/>
          <a:p>
            <a:r>
              <a:rPr lang="en-US" dirty="0" smtClean="0"/>
              <a:t> </a:t>
            </a:r>
            <a:endParaRPr lang="en-US" dirty="0"/>
          </a:p>
        </p:txBody>
      </p:sp>
      <p:sp>
        <p:nvSpPr>
          <p:cNvPr id="1391618" name="Rectangle 2"/>
          <p:cNvSpPr>
            <a:spLocks noGrp="1" noChangeArrowheads="1"/>
          </p:cNvSpPr>
          <p:nvPr>
            <p:ph type="title"/>
          </p:nvPr>
        </p:nvSpPr>
        <p:spPr>
          <a:xfrm>
            <a:off x="1016768" y="-76200"/>
            <a:ext cx="8229600" cy="1143000"/>
          </a:xfrm>
        </p:spPr>
        <p:txBody>
          <a:bodyPr/>
          <a:lstStyle/>
          <a:p>
            <a:r>
              <a:rPr lang="en-US" b="1" dirty="0"/>
              <a:t>  </a:t>
            </a:r>
            <a:r>
              <a:rPr lang="en-US" sz="3600" b="1" dirty="0" smtClean="0">
                <a:solidFill>
                  <a:schemeClr val="tx1"/>
                </a:solidFill>
                <a:latin typeface="Times New Roman" pitchFamily="18" charset="0"/>
                <a:cs typeface="Times New Roman" pitchFamily="18" charset="0"/>
              </a:rPr>
              <a:t>NASA’s Approach to TE Research</a:t>
            </a:r>
            <a:endParaRPr lang="en-US" sz="3600" b="1" dirty="0">
              <a:solidFill>
                <a:schemeClr val="tx1"/>
              </a:solidFill>
              <a:latin typeface="Times New Roman" pitchFamily="18" charset="0"/>
              <a:cs typeface="Times New Roman" pitchFamily="18" charset="0"/>
            </a:endParaRPr>
          </a:p>
        </p:txBody>
      </p:sp>
      <p:sp>
        <p:nvSpPr>
          <p:cNvPr id="1391619" name="Rectangle 3"/>
          <p:cNvSpPr>
            <a:spLocks noGrp="1" noChangeArrowheads="1"/>
          </p:cNvSpPr>
          <p:nvPr>
            <p:ph type="body" idx="1"/>
          </p:nvPr>
        </p:nvSpPr>
        <p:spPr>
          <a:xfrm>
            <a:off x="79413" y="1378432"/>
            <a:ext cx="9064587" cy="5181600"/>
          </a:xfrm>
        </p:spPr>
        <p:txBody>
          <a:bodyPr/>
          <a:lstStyle/>
          <a:p>
            <a:pPr marL="0" indent="0">
              <a:buNone/>
            </a:pPr>
            <a:r>
              <a:rPr lang="en-US" sz="2400" b="1" dirty="0" smtClean="0"/>
              <a:t>NASA’s approach to investigating global ecosystems and the carbon cycle is broad-based, emphasizing NASA’s unique capabilities and strengths.  NASA research:</a:t>
            </a:r>
          </a:p>
          <a:p>
            <a:pPr marL="0" indent="0">
              <a:buNone/>
            </a:pPr>
            <a:endParaRPr lang="en-US" sz="900" dirty="0"/>
          </a:p>
          <a:p>
            <a:pPr marL="341313" indent="-341313">
              <a:spcBef>
                <a:spcPts val="0"/>
              </a:spcBef>
              <a:buClr>
                <a:schemeClr val="tx1"/>
              </a:buClr>
              <a:buSzPct val="90000"/>
              <a:buFont typeface="Wingdings" pitchFamily="2" charset="2"/>
              <a:buChar char="q"/>
            </a:pPr>
            <a:r>
              <a:rPr lang="en-US" sz="1800" dirty="0" smtClean="0"/>
              <a:t>Focuses on </a:t>
            </a:r>
            <a:r>
              <a:rPr lang="en-US" sz="1800" b="1" dirty="0" smtClean="0"/>
              <a:t>utilizing existing satellite data and developing new capabilities for space-based global observations</a:t>
            </a:r>
            <a:r>
              <a:rPr lang="en-US" sz="1800" dirty="0" smtClean="0"/>
              <a:t> of carbon stocks, primary productivity, vegetation composition, physiology, phenology, successional processes, biodiversity, and the biophysics of remote sensing these phenomena.</a:t>
            </a:r>
            <a:endParaRPr lang="en-US" sz="1800" dirty="0"/>
          </a:p>
          <a:p>
            <a:pPr marL="341313" indent="-341313">
              <a:spcBef>
                <a:spcPts val="0"/>
              </a:spcBef>
              <a:buClr>
                <a:schemeClr val="tx1"/>
              </a:buClr>
              <a:buSzPct val="90000"/>
              <a:buFont typeface="Wingdings" pitchFamily="2" charset="2"/>
              <a:buChar char="q"/>
            </a:pPr>
            <a:r>
              <a:rPr lang="en-US" sz="1800" dirty="0" smtClean="0"/>
              <a:t>Uses spatial information from </a:t>
            </a:r>
            <a:r>
              <a:rPr lang="en-US" sz="1800" b="1" dirty="0" smtClean="0"/>
              <a:t>remote sensing data to scale up </a:t>
            </a:r>
            <a:r>
              <a:rPr lang="en-US" sz="1800" dirty="0" smtClean="0"/>
              <a:t>site-based measurements to regional and global scales</a:t>
            </a:r>
          </a:p>
          <a:p>
            <a:pPr marL="341313" indent="-341313">
              <a:spcBef>
                <a:spcPts val="0"/>
              </a:spcBef>
              <a:buClr>
                <a:schemeClr val="tx1"/>
              </a:buClr>
              <a:buSzPct val="90000"/>
              <a:buFont typeface="Wingdings" pitchFamily="2" charset="2"/>
              <a:buChar char="q"/>
            </a:pPr>
            <a:r>
              <a:rPr lang="en-US" sz="1800" dirty="0" smtClean="0"/>
              <a:t>Analyzes </a:t>
            </a:r>
            <a:r>
              <a:rPr lang="en-US" sz="1800" b="1" dirty="0" smtClean="0"/>
              <a:t>time series remote sensing data records to document and understand variability and changes </a:t>
            </a:r>
            <a:r>
              <a:rPr lang="en-US" sz="1800" dirty="0" smtClean="0"/>
              <a:t>over time in ecosystems and carbon cycling</a:t>
            </a:r>
          </a:p>
          <a:p>
            <a:pPr marL="341313" indent="-341313">
              <a:spcBef>
                <a:spcPts val="0"/>
              </a:spcBef>
              <a:buClr>
                <a:schemeClr val="tx1"/>
              </a:buClr>
              <a:buSzPct val="90000"/>
              <a:buFont typeface="Wingdings" pitchFamily="2" charset="2"/>
              <a:buChar char="q"/>
            </a:pPr>
            <a:r>
              <a:rPr lang="en-US" sz="1800" dirty="0" smtClean="0"/>
              <a:t>Conducts calibration/validation of satellite data; algorithm development; </a:t>
            </a:r>
            <a:r>
              <a:rPr lang="en-US" sz="1800" b="1" dirty="0" smtClean="0"/>
              <a:t>field campaigns</a:t>
            </a:r>
            <a:r>
              <a:rPr lang="en-US" sz="1800" dirty="0" smtClean="0"/>
              <a:t>; process investigations; and data analysis/integration/assimilation</a:t>
            </a:r>
            <a:endParaRPr lang="en-US" sz="1800" dirty="0"/>
          </a:p>
          <a:p>
            <a:pPr marL="341313" indent="-341313">
              <a:spcBef>
                <a:spcPts val="0"/>
              </a:spcBef>
              <a:buClr>
                <a:schemeClr val="tx1"/>
              </a:buClr>
              <a:buSzPct val="90000"/>
              <a:buFont typeface="Wingdings" pitchFamily="2" charset="2"/>
              <a:buChar char="q"/>
            </a:pPr>
            <a:r>
              <a:rPr lang="en-US" sz="1800" dirty="0" smtClean="0"/>
              <a:t>Develops and exercises advanced, quantitative carbon and ecosystems </a:t>
            </a:r>
            <a:r>
              <a:rPr lang="en-US" sz="1800" b="1" dirty="0" smtClean="0"/>
              <a:t>models</a:t>
            </a:r>
            <a:r>
              <a:rPr lang="en-US" sz="1800" dirty="0" smtClean="0"/>
              <a:t>, data assimilation models, and coupled land-ocean-atmosphere models</a:t>
            </a:r>
          </a:p>
          <a:p>
            <a:pPr marL="341313" indent="-341313">
              <a:spcBef>
                <a:spcPts val="0"/>
              </a:spcBef>
              <a:buClr>
                <a:schemeClr val="tx1"/>
              </a:buClr>
              <a:buSzPct val="90000"/>
              <a:buFont typeface="Wingdings" pitchFamily="2" charset="2"/>
              <a:buChar char="q"/>
            </a:pPr>
            <a:r>
              <a:rPr lang="en-US" sz="1800" i="1" dirty="0" smtClean="0"/>
              <a:t>Demonstrates </a:t>
            </a:r>
            <a:r>
              <a:rPr lang="en-US" sz="1800" b="1" i="1" dirty="0" smtClean="0"/>
              <a:t>innovative uses and practical benefits </a:t>
            </a:r>
            <a:r>
              <a:rPr lang="en-US" sz="1800" i="1" dirty="0" smtClean="0"/>
              <a:t>of NASA Earth science data, scientific knowledge, and technology </a:t>
            </a:r>
          </a:p>
          <a:p>
            <a:pPr marL="341313" indent="-341313">
              <a:spcBef>
                <a:spcPts val="0"/>
              </a:spcBef>
              <a:buClr>
                <a:schemeClr val="tx1"/>
              </a:buClr>
              <a:buSzPct val="90000"/>
              <a:buFont typeface="Wingdings" pitchFamily="2" charset="2"/>
              <a:buChar char="q"/>
            </a:pPr>
            <a:r>
              <a:rPr lang="en-US" sz="1800" b="1" i="1" dirty="0" smtClean="0"/>
              <a:t>Develops and demonstrates technologies </a:t>
            </a:r>
            <a:r>
              <a:rPr lang="en-US" sz="1800" i="1" dirty="0" smtClean="0"/>
              <a:t>that enable improved future     capability for the nation</a:t>
            </a:r>
          </a:p>
          <a:p>
            <a:pPr marL="341313" indent="-341313">
              <a:spcBef>
                <a:spcPts val="0"/>
              </a:spcBef>
              <a:buSzPct val="90000"/>
              <a:buFont typeface="Wingdings" pitchFamily="2" charset="2"/>
              <a:buChar char="q"/>
            </a:pPr>
            <a:endParaRPr lang="en-US" sz="1800" dirty="0" smtClean="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499225" y="6300788"/>
            <a:ext cx="1905000" cy="354012"/>
          </a:xfrm>
          <a:prstGeom prst="rect">
            <a:avLst/>
          </a:prstGeom>
        </p:spPr>
        <p:txBody>
          <a:bodyPr/>
          <a:lstStyle/>
          <a:p>
            <a:r>
              <a:rPr lang="en-US" dirty="0" smtClean="0"/>
              <a:t> </a:t>
            </a:r>
            <a:endParaRPr lang="en-US" dirty="0"/>
          </a:p>
        </p:txBody>
      </p:sp>
      <p:sp>
        <p:nvSpPr>
          <p:cNvPr id="1391618" name="Rectangle 2"/>
          <p:cNvSpPr>
            <a:spLocks noGrp="1" noChangeArrowheads="1"/>
          </p:cNvSpPr>
          <p:nvPr>
            <p:ph type="title"/>
          </p:nvPr>
        </p:nvSpPr>
        <p:spPr>
          <a:xfrm>
            <a:off x="1262432" y="-152400"/>
            <a:ext cx="8229600" cy="1143000"/>
          </a:xfrm>
        </p:spPr>
        <p:txBody>
          <a:bodyPr/>
          <a:lstStyle/>
          <a:p>
            <a:r>
              <a:rPr lang="en-US" dirty="0"/>
              <a:t>  </a:t>
            </a:r>
            <a:r>
              <a:rPr lang="en-US" sz="3600" b="1" dirty="0" smtClean="0">
                <a:solidFill>
                  <a:schemeClr val="tx1"/>
                </a:solidFill>
                <a:latin typeface="Times New Roman" pitchFamily="18" charset="0"/>
                <a:cs typeface="Times New Roman" pitchFamily="18" charset="0"/>
              </a:rPr>
              <a:t>NASA TE Research Cooperation</a:t>
            </a:r>
            <a:endParaRPr lang="en-US" sz="3600" b="1" dirty="0">
              <a:solidFill>
                <a:schemeClr val="tx1"/>
              </a:solidFill>
              <a:latin typeface="Times New Roman" pitchFamily="18" charset="0"/>
              <a:cs typeface="Times New Roman" pitchFamily="18" charset="0"/>
            </a:endParaRPr>
          </a:p>
        </p:txBody>
      </p:sp>
      <p:sp>
        <p:nvSpPr>
          <p:cNvPr id="1391619" name="Rectangle 3"/>
          <p:cNvSpPr>
            <a:spLocks noGrp="1" noChangeArrowheads="1"/>
          </p:cNvSpPr>
          <p:nvPr>
            <p:ph type="body" idx="1"/>
          </p:nvPr>
        </p:nvSpPr>
        <p:spPr>
          <a:xfrm>
            <a:off x="79413" y="1201008"/>
            <a:ext cx="9064587" cy="5943600"/>
          </a:xfrm>
        </p:spPr>
        <p:txBody>
          <a:bodyPr/>
          <a:lstStyle/>
          <a:p>
            <a:pPr marL="0" indent="0">
              <a:buNone/>
            </a:pPr>
            <a:r>
              <a:rPr lang="en-US" sz="2400" b="1" dirty="0" smtClean="0"/>
              <a:t>NASA conducts its ecosystems and carbon cycle research in close coordination with other U.S. agencies, other nations, and relevant international programs. Important cooperation includes:</a:t>
            </a:r>
            <a:endParaRPr lang="en-US" sz="2400" b="1" dirty="0"/>
          </a:p>
          <a:p>
            <a:pPr>
              <a:buClr>
                <a:schemeClr val="tx1"/>
              </a:buClr>
              <a:buSzPct val="100000"/>
              <a:buFont typeface="Arial" pitchFamily="34" charset="0"/>
              <a:buChar char="•"/>
            </a:pPr>
            <a:r>
              <a:rPr lang="en-US" sz="1800" b="1" dirty="0" smtClean="0"/>
              <a:t>Close partnerships with other federal agencies </a:t>
            </a:r>
            <a:r>
              <a:rPr lang="en-US" sz="1800" dirty="0" smtClean="0"/>
              <a:t>(principally USDA, DOE, USGS, NOAA, and NSF), especially for ensuring efficient links to surface measurement networks, process studies, and decision support (coordination is primarily through the </a:t>
            </a:r>
            <a:r>
              <a:rPr lang="en-US" sz="1800" b="1" dirty="0" smtClean="0"/>
              <a:t>U.S. Global Change Research Program’s Interagency Working Groups</a:t>
            </a:r>
            <a:r>
              <a:rPr lang="en-US" sz="1800" dirty="0" smtClean="0"/>
              <a:t>)</a:t>
            </a:r>
          </a:p>
          <a:p>
            <a:pPr>
              <a:buClr>
                <a:schemeClr val="tx1"/>
              </a:buClr>
              <a:buSzPct val="100000"/>
              <a:buFont typeface="Arial" pitchFamily="34" charset="0"/>
              <a:buChar char="•"/>
            </a:pPr>
            <a:r>
              <a:rPr lang="en-US" sz="1800" dirty="0" smtClean="0"/>
              <a:t>The Global Carbon Project (GCP) of </a:t>
            </a:r>
            <a:r>
              <a:rPr lang="en-US" sz="1800" b="1" dirty="0" smtClean="0"/>
              <a:t>IGBP, WCRP, IHDP</a:t>
            </a:r>
            <a:r>
              <a:rPr lang="en-US" sz="1800" dirty="0" smtClean="0"/>
              <a:t>; Global Land Project (GLP) of IGBP and IHDP, Integrated Land Ecosystem-Atmosphere Processes Study (iLEAPS) of IGBP, and Analysis, Integration and Modeling of the Earth System (AIMES) project of IGBP</a:t>
            </a:r>
          </a:p>
          <a:p>
            <a:pPr>
              <a:buClr>
                <a:schemeClr val="tx1"/>
              </a:buClr>
              <a:buSzPct val="100000"/>
              <a:buFont typeface="Arial" pitchFamily="34" charset="0"/>
              <a:buChar char="•"/>
            </a:pPr>
            <a:r>
              <a:rPr lang="en-US" sz="1800" dirty="0" smtClean="0"/>
              <a:t>The Group on Earth Observations (</a:t>
            </a:r>
            <a:r>
              <a:rPr lang="en-US" sz="1800" b="1" dirty="0" smtClean="0"/>
              <a:t>GEO</a:t>
            </a:r>
            <a:r>
              <a:rPr lang="en-US" sz="1800" dirty="0" smtClean="0"/>
              <a:t>) Carbon Community of Practice (and Forest Carbon Tracking Project) and the U.S. SilvaCarbon program in support of FCT and United Nations Collaborative Programme on Reducing Emissions from Deforestation and Forest Degradation in Developing Countries (REDD+)</a:t>
            </a:r>
          </a:p>
          <a:p>
            <a:pPr>
              <a:buClr>
                <a:schemeClr val="tx1"/>
              </a:buClr>
              <a:buSzPct val="100000"/>
              <a:buFont typeface="Arial" pitchFamily="34" charset="0"/>
              <a:buChar char="•"/>
            </a:pPr>
            <a:r>
              <a:rPr lang="en-US" sz="1800" dirty="0" smtClean="0"/>
              <a:t>The Committee for Earth Observing Satellites (</a:t>
            </a:r>
            <a:r>
              <a:rPr lang="en-US" sz="1800" b="1" dirty="0" smtClean="0"/>
              <a:t>CEOS</a:t>
            </a:r>
            <a:r>
              <a:rPr lang="en-US" sz="1800" dirty="0" smtClean="0"/>
              <a:t>) and its Carbon Task Force; virtual Constellations for Land Surface Imaging and Atmospheric Composition; and Working Groups on Calibration/Validation and Information Systems</a:t>
            </a:r>
          </a:p>
          <a:p>
            <a:pPr>
              <a:buClr>
                <a:schemeClr val="tx1"/>
              </a:buClr>
              <a:buSzPct val="100000"/>
              <a:buFont typeface="Arial" pitchFamily="34" charset="0"/>
              <a:buChar char="•"/>
            </a:pPr>
            <a:r>
              <a:rPr lang="en-US" sz="1800" dirty="0" smtClean="0"/>
              <a:t>CarbonNA for Canada-Mexico-U.S. cooperation on North American carbon   dynamics</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
          <p:cNvSpPr>
            <a:spLocks noChangeShapeType="1"/>
          </p:cNvSpPr>
          <p:nvPr/>
        </p:nvSpPr>
        <p:spPr bwMode="auto">
          <a:xfrm flipH="1">
            <a:off x="4549774" y="990601"/>
            <a:ext cx="22225" cy="5867400"/>
          </a:xfrm>
          <a:prstGeom prst="line">
            <a:avLst/>
          </a:prstGeom>
          <a:noFill/>
          <a:ln w="12700">
            <a:solidFill>
              <a:schemeClr val="tx1"/>
            </a:solidFill>
            <a:round/>
            <a:headEnd/>
            <a:tailEnd/>
          </a:ln>
          <a:effectLst/>
        </p:spPr>
        <p:txBody>
          <a:bodyPr/>
          <a:lstStyle/>
          <a:p>
            <a:endParaRPr lang="en-US" dirty="0"/>
          </a:p>
        </p:txBody>
      </p:sp>
      <p:sp>
        <p:nvSpPr>
          <p:cNvPr id="5" name="Line 6"/>
          <p:cNvSpPr>
            <a:spLocks noChangeShapeType="1"/>
          </p:cNvSpPr>
          <p:nvPr/>
        </p:nvSpPr>
        <p:spPr bwMode="auto">
          <a:xfrm>
            <a:off x="0" y="3948113"/>
            <a:ext cx="9144000" cy="0"/>
          </a:xfrm>
          <a:prstGeom prst="line">
            <a:avLst/>
          </a:prstGeom>
          <a:noFill/>
          <a:ln w="12700">
            <a:solidFill>
              <a:schemeClr val="tx1"/>
            </a:solidFill>
            <a:round/>
            <a:headEnd/>
            <a:tailEnd/>
          </a:ln>
          <a:effectLst/>
        </p:spPr>
        <p:txBody>
          <a:bodyPr/>
          <a:lstStyle/>
          <a:p>
            <a:endParaRPr lang="en-US" dirty="0"/>
          </a:p>
        </p:txBody>
      </p:sp>
      <p:sp>
        <p:nvSpPr>
          <p:cNvPr id="6" name="TextBox 5"/>
          <p:cNvSpPr txBox="1"/>
          <p:nvPr/>
        </p:nvSpPr>
        <p:spPr>
          <a:xfrm>
            <a:off x="1337483" y="54592"/>
            <a:ext cx="7751927" cy="646331"/>
          </a:xfrm>
          <a:prstGeom prst="rect">
            <a:avLst/>
          </a:prstGeom>
          <a:noFill/>
        </p:spPr>
        <p:txBody>
          <a:bodyPr wrap="square" rtlCol="0">
            <a:spAutoFit/>
          </a:bodyPr>
          <a:lstStyle/>
          <a:p>
            <a:r>
              <a:rPr lang="en-US" sz="3600" b="1" dirty="0" smtClean="0">
                <a:cs typeface="Times New Roman" pitchFamily="18" charset="0"/>
              </a:rPr>
              <a:t>R &amp; A:  Terrestrial Ecology Program</a:t>
            </a:r>
            <a:endParaRPr lang="en-US" sz="3600" b="1" dirty="0">
              <a:cs typeface="Times New Roman" pitchFamily="18" charset="0"/>
            </a:endParaRPr>
          </a:p>
        </p:txBody>
      </p:sp>
      <p:sp>
        <p:nvSpPr>
          <p:cNvPr id="7" name="TextBox 6"/>
          <p:cNvSpPr txBox="1"/>
          <p:nvPr/>
        </p:nvSpPr>
        <p:spPr>
          <a:xfrm>
            <a:off x="0" y="963304"/>
            <a:ext cx="4572000" cy="3077766"/>
          </a:xfrm>
          <a:prstGeom prst="rect">
            <a:avLst/>
          </a:prstGeom>
          <a:noFill/>
        </p:spPr>
        <p:txBody>
          <a:bodyPr wrap="square" rtlCol="0">
            <a:spAutoFit/>
          </a:bodyPr>
          <a:lstStyle/>
          <a:p>
            <a:pPr algn="ctr"/>
            <a:r>
              <a:rPr lang="en-US" b="1" dirty="0" smtClean="0">
                <a:latin typeface="+mn-lt"/>
              </a:rPr>
              <a:t>Goals &amp; Objectives</a:t>
            </a:r>
            <a:endParaRPr lang="en-US" sz="2000" dirty="0" smtClean="0">
              <a:latin typeface="+mj-lt"/>
            </a:endParaRPr>
          </a:p>
          <a:p>
            <a:pPr>
              <a:buClr>
                <a:srgbClr val="3333CC"/>
              </a:buClr>
              <a:buFont typeface="Arial" pitchFamily="34" charset="0"/>
              <a:buChar char="•"/>
            </a:pPr>
            <a:r>
              <a:rPr lang="en-US" dirty="0" smtClean="0">
                <a:latin typeface="+mj-lt"/>
              </a:rPr>
              <a:t> </a:t>
            </a:r>
            <a:r>
              <a:rPr lang="en-US" sz="1800" dirty="0" smtClean="0">
                <a:latin typeface="Calibri" pitchFamily="34" charset="0"/>
                <a:cs typeface="Calibri" pitchFamily="34" charset="0"/>
              </a:rPr>
              <a:t>To improve understanding of the structure and function of global terrestrial ecosystems, their interactions with the atmosphere and hydrosphere, and their role in the cycling of the major biogeochemical elements and water. </a:t>
            </a:r>
          </a:p>
          <a:p>
            <a:pPr lvl="1">
              <a:buClr>
                <a:srgbClr val="3333CC"/>
              </a:buClr>
              <a:buFont typeface="Arial" pitchFamily="34" charset="0"/>
              <a:buChar char="•"/>
            </a:pPr>
            <a:r>
              <a:rPr lang="en-US" sz="1800" dirty="0" smtClean="0">
                <a:latin typeface="Calibri" pitchFamily="34" charset="0"/>
                <a:cs typeface="Calibri" pitchFamily="34" charset="0"/>
              </a:rPr>
              <a:t> </a:t>
            </a:r>
            <a:r>
              <a:rPr lang="en-US" sz="1600" dirty="0" smtClean="0">
                <a:latin typeface="Calibri" pitchFamily="34" charset="0"/>
                <a:cs typeface="Calibri" pitchFamily="34" charset="0"/>
              </a:rPr>
              <a:t>remote sensing to observe terrestrial ecosystems/carbon and their responses</a:t>
            </a:r>
          </a:p>
          <a:p>
            <a:pPr lvl="1">
              <a:buClr>
                <a:srgbClr val="3333CC"/>
              </a:buClr>
              <a:buFont typeface="Arial" pitchFamily="34" charset="0"/>
              <a:buChar char="•"/>
            </a:pPr>
            <a:r>
              <a:rPr lang="en-US" sz="1600" dirty="0" smtClean="0">
                <a:latin typeface="Calibri" pitchFamily="34" charset="0"/>
                <a:cs typeface="Calibri" pitchFamily="34" charset="0"/>
              </a:rPr>
              <a:t> field campaigns and related process studies to elucidate ecosystem/carbon cycle function; and </a:t>
            </a:r>
          </a:p>
          <a:p>
            <a:pPr lvl="1">
              <a:buClr>
                <a:srgbClr val="3333CC"/>
              </a:buClr>
              <a:buFont typeface="Arial" pitchFamily="34" charset="0"/>
              <a:buChar char="•"/>
            </a:pPr>
            <a:r>
              <a:rPr lang="en-US" sz="1600" dirty="0" smtClean="0">
                <a:latin typeface="Calibri" pitchFamily="34" charset="0"/>
                <a:cs typeface="Calibri" pitchFamily="34" charset="0"/>
              </a:rPr>
              <a:t> modeling to analyze and predict responses </a:t>
            </a:r>
            <a:endParaRPr lang="en-US" sz="1600" dirty="0">
              <a:latin typeface="Calibri" pitchFamily="34" charset="0"/>
              <a:cs typeface="Calibri" pitchFamily="34" charset="0"/>
            </a:endParaRPr>
          </a:p>
        </p:txBody>
      </p:sp>
      <p:sp>
        <p:nvSpPr>
          <p:cNvPr id="8" name="TextBox 7"/>
          <p:cNvSpPr txBox="1"/>
          <p:nvPr/>
        </p:nvSpPr>
        <p:spPr>
          <a:xfrm>
            <a:off x="4572000" y="1143000"/>
            <a:ext cx="4495800" cy="2788456"/>
          </a:xfrm>
          <a:prstGeom prst="rect">
            <a:avLst/>
          </a:prstGeom>
          <a:noFill/>
        </p:spPr>
        <p:txBody>
          <a:bodyPr wrap="square" rtlCol="0">
            <a:spAutoFit/>
          </a:bodyPr>
          <a:lstStyle/>
          <a:p>
            <a:pPr algn="ctr"/>
            <a:r>
              <a:rPr lang="en-US" b="1" dirty="0" smtClean="0">
                <a:latin typeface="+mn-lt"/>
              </a:rPr>
              <a:t>Missions &amp; Instruments</a:t>
            </a:r>
            <a:endParaRPr lang="en-US" dirty="0" smtClean="0">
              <a:latin typeface="+mn-lt"/>
            </a:endParaRPr>
          </a:p>
          <a:p>
            <a:pPr>
              <a:spcBef>
                <a:spcPct val="10000"/>
              </a:spcBef>
              <a:buClr>
                <a:srgbClr val="3333CC"/>
              </a:buClr>
              <a:buFont typeface="Arial" pitchFamily="34" charset="0"/>
              <a:buChar char="•"/>
              <a:tabLst>
                <a:tab pos="468313" algn="l"/>
              </a:tabLst>
            </a:pPr>
            <a:r>
              <a:rPr lang="en-US" dirty="0" smtClean="0">
                <a:latin typeface="+mn-lt"/>
              </a:rPr>
              <a:t> </a:t>
            </a:r>
            <a:r>
              <a:rPr lang="en-US" sz="1800" dirty="0" smtClean="0">
                <a:latin typeface="Calibri" pitchFamily="34" charset="0"/>
                <a:cs typeface="Calibri" pitchFamily="34" charset="0"/>
              </a:rPr>
              <a:t>Systematic:  Terra/Aqua MODIS, AMSR-E; AVHRR; Landsat/LDCM; NPP/JPSS (VIIRS)</a:t>
            </a:r>
          </a:p>
          <a:p>
            <a:pPr>
              <a:spcBef>
                <a:spcPct val="10000"/>
              </a:spcBef>
              <a:buClr>
                <a:srgbClr val="3333CC"/>
              </a:buClr>
              <a:buFont typeface="Arial" pitchFamily="34" charset="0"/>
              <a:buChar char="•"/>
              <a:tabLst>
                <a:tab pos="468313" algn="l"/>
              </a:tabLst>
            </a:pPr>
            <a:r>
              <a:rPr lang="en-US" sz="1800" dirty="0" smtClean="0">
                <a:latin typeface="Calibri" pitchFamily="34" charset="0"/>
                <a:cs typeface="Calibri" pitchFamily="34" charset="0"/>
              </a:rPr>
              <a:t> Exploratory:  Terra MISR, ASTER, MOPITT; EO-1, OCO-2</a:t>
            </a:r>
          </a:p>
          <a:p>
            <a:pPr>
              <a:spcBef>
                <a:spcPct val="10000"/>
              </a:spcBef>
              <a:buClr>
                <a:srgbClr val="3333CC"/>
              </a:buClr>
              <a:buFont typeface="Arial" pitchFamily="34" charset="0"/>
              <a:buChar char="•"/>
              <a:tabLst>
                <a:tab pos="468313" algn="l"/>
              </a:tabLst>
            </a:pPr>
            <a:r>
              <a:rPr lang="en-US" sz="1800" dirty="0" smtClean="0">
                <a:latin typeface="Calibri" pitchFamily="34" charset="0"/>
                <a:cs typeface="Calibri" pitchFamily="34" charset="0"/>
              </a:rPr>
              <a:t>Decadal Survey:  </a:t>
            </a:r>
            <a:r>
              <a:rPr lang="en-US" sz="1800" i="1" dirty="0" smtClean="0">
                <a:latin typeface="Calibri" pitchFamily="34" charset="0"/>
                <a:cs typeface="Calibri" pitchFamily="34" charset="0"/>
              </a:rPr>
              <a:t>DESDynI-Radar</a:t>
            </a:r>
            <a:r>
              <a:rPr lang="en-US" sz="1800" dirty="0" smtClean="0">
                <a:latin typeface="Calibri" pitchFamily="34" charset="0"/>
                <a:cs typeface="Calibri" pitchFamily="34" charset="0"/>
              </a:rPr>
              <a:t>, HyspIRI, SMAP, ICESat-2, ASCENDS, others</a:t>
            </a:r>
          </a:p>
          <a:p>
            <a:pPr>
              <a:spcBef>
                <a:spcPct val="10000"/>
              </a:spcBef>
              <a:buClr>
                <a:srgbClr val="3333CC"/>
              </a:buClr>
              <a:buFont typeface="Arial" pitchFamily="34" charset="0"/>
              <a:buChar char="•"/>
              <a:tabLst>
                <a:tab pos="468313" algn="l"/>
              </a:tabLst>
            </a:pPr>
            <a:r>
              <a:rPr lang="en-US" sz="1800" dirty="0" smtClean="0">
                <a:latin typeface="Calibri" pitchFamily="34" charset="0"/>
                <a:cs typeface="Calibri" pitchFamily="34" charset="0"/>
              </a:rPr>
              <a:t> Climate Initiative:</a:t>
            </a:r>
          </a:p>
          <a:p>
            <a:pPr>
              <a:spcBef>
                <a:spcPct val="10000"/>
              </a:spcBef>
              <a:buClr>
                <a:srgbClr val="3333CC"/>
              </a:buClr>
              <a:buFont typeface="Arial" pitchFamily="34" charset="0"/>
              <a:buChar char="•"/>
              <a:tabLst>
                <a:tab pos="468313" algn="l"/>
              </a:tabLst>
            </a:pPr>
            <a:r>
              <a:rPr lang="en-US" sz="1800" dirty="0" smtClean="0">
                <a:latin typeface="Calibri" pitchFamily="34" charset="0"/>
                <a:cs typeface="Calibri" pitchFamily="34" charset="0"/>
              </a:rPr>
              <a:t> Airborne:  AVIRIS; users of LVIS and UAVSAR</a:t>
            </a:r>
            <a:endParaRPr lang="en-US" sz="1800" dirty="0">
              <a:latin typeface="Calibri" pitchFamily="34" charset="0"/>
              <a:cs typeface="Calibri" pitchFamily="34" charset="0"/>
            </a:endParaRPr>
          </a:p>
        </p:txBody>
      </p:sp>
      <p:sp>
        <p:nvSpPr>
          <p:cNvPr id="9" name="TextBox 8"/>
          <p:cNvSpPr txBox="1"/>
          <p:nvPr/>
        </p:nvSpPr>
        <p:spPr>
          <a:xfrm>
            <a:off x="0" y="3962400"/>
            <a:ext cx="4495800" cy="2893100"/>
          </a:xfrm>
          <a:prstGeom prst="rect">
            <a:avLst/>
          </a:prstGeom>
          <a:noFill/>
        </p:spPr>
        <p:txBody>
          <a:bodyPr wrap="square" rtlCol="0">
            <a:spAutoFit/>
          </a:bodyPr>
          <a:lstStyle/>
          <a:p>
            <a:pPr algn="ctr"/>
            <a:r>
              <a:rPr lang="en-US" b="1" dirty="0" smtClean="0">
                <a:latin typeface="+mn-lt"/>
              </a:rPr>
              <a:t>Funded Research (FY2011) </a:t>
            </a:r>
            <a:endParaRPr lang="en-US" dirty="0" smtClean="0">
              <a:latin typeface="+mn-lt"/>
            </a:endParaRPr>
          </a:p>
          <a:p>
            <a:pPr>
              <a:buClr>
                <a:srgbClr val="3333CC"/>
              </a:buClr>
              <a:buFont typeface="Arial" pitchFamily="34" charset="0"/>
              <a:buChar char="•"/>
              <a:tabLst>
                <a:tab pos="3543300" algn="l"/>
              </a:tabLst>
            </a:pPr>
            <a:r>
              <a:rPr lang="en-US" sz="1800" dirty="0" smtClean="0">
                <a:latin typeface="Calibri" pitchFamily="34" charset="0"/>
                <a:cs typeface="Calibri" pitchFamily="34" charset="0"/>
              </a:rPr>
              <a:t> Terrestrial Ecology R&amp;A:       	$12.8M</a:t>
            </a:r>
          </a:p>
          <a:p>
            <a:pPr lvl="1">
              <a:buClr>
                <a:srgbClr val="3333CC"/>
              </a:buClr>
              <a:buFont typeface="Arial" pitchFamily="34" charset="0"/>
              <a:buChar char="•"/>
            </a:pPr>
            <a:r>
              <a:rPr lang="en-US" sz="1800" dirty="0" smtClean="0">
                <a:latin typeface="Calibri" pitchFamily="34" charset="0"/>
                <a:cs typeface="Calibri" pitchFamily="34" charset="0"/>
              </a:rPr>
              <a:t> Carbon</a:t>
            </a:r>
          </a:p>
          <a:p>
            <a:pPr lvl="1">
              <a:buClr>
                <a:srgbClr val="3333CC"/>
              </a:buClr>
              <a:buFont typeface="Arial" pitchFamily="34" charset="0"/>
              <a:buChar char="•"/>
            </a:pPr>
            <a:r>
              <a:rPr lang="en-US" sz="1800" dirty="0" smtClean="0">
                <a:latin typeface="Calibri" pitchFamily="34" charset="0"/>
                <a:cs typeface="Calibri" pitchFamily="34" charset="0"/>
              </a:rPr>
              <a:t> Ecosystems</a:t>
            </a:r>
          </a:p>
          <a:p>
            <a:pPr lvl="1">
              <a:buClr>
                <a:srgbClr val="3333CC"/>
              </a:buClr>
              <a:buFont typeface="Arial" pitchFamily="34" charset="0"/>
              <a:buChar char="•"/>
            </a:pPr>
            <a:r>
              <a:rPr lang="en-US" sz="1800" dirty="0" smtClean="0">
                <a:latin typeface="Calibri" pitchFamily="34" charset="0"/>
                <a:cs typeface="Calibri" pitchFamily="34" charset="0"/>
              </a:rPr>
              <a:t> Remote Sensing Science</a:t>
            </a:r>
          </a:p>
          <a:p>
            <a:pPr>
              <a:buClr>
                <a:srgbClr val="3333CC"/>
              </a:buClr>
              <a:buFont typeface="Arial" pitchFamily="34" charset="0"/>
              <a:buChar char="•"/>
            </a:pPr>
            <a:r>
              <a:rPr lang="en-US" sz="1800" dirty="0" smtClean="0">
                <a:latin typeface="Calibri" pitchFamily="34" charset="0"/>
                <a:cs typeface="Calibri" pitchFamily="34" charset="0"/>
              </a:rPr>
              <a:t> Carbon Cycle Science		$ 1.9M</a:t>
            </a:r>
          </a:p>
          <a:p>
            <a:pPr>
              <a:buClr>
                <a:srgbClr val="3333CC"/>
              </a:buClr>
              <a:buFont typeface="Arial" pitchFamily="34" charset="0"/>
              <a:buChar char="•"/>
            </a:pPr>
            <a:r>
              <a:rPr lang="en-US" sz="1800" dirty="0" smtClean="0">
                <a:latin typeface="Calibri" pitchFamily="34" charset="0"/>
                <a:cs typeface="Calibri" pitchFamily="34" charset="0"/>
              </a:rPr>
              <a:t> Terra/Aqua Science		$ 3.5M</a:t>
            </a:r>
          </a:p>
          <a:p>
            <a:pPr>
              <a:buClr>
                <a:srgbClr val="3333CC"/>
              </a:buClr>
              <a:buFont typeface="Arial" pitchFamily="34" charset="0"/>
              <a:buChar char="•"/>
            </a:pPr>
            <a:r>
              <a:rPr lang="en-US" sz="1800" dirty="0" smtClean="0">
                <a:latin typeface="Calibri" pitchFamily="34" charset="0"/>
                <a:cs typeface="Calibri" pitchFamily="34" charset="0"/>
              </a:rPr>
              <a:t> NPP Science Team			$ 1.7M</a:t>
            </a:r>
          </a:p>
          <a:p>
            <a:pPr>
              <a:buClr>
                <a:srgbClr val="3333CC"/>
              </a:buClr>
              <a:buFont typeface="Arial" pitchFamily="34" charset="0"/>
              <a:buChar char="•"/>
            </a:pPr>
            <a:r>
              <a:rPr lang="en-US" sz="1800" dirty="0" smtClean="0">
                <a:latin typeface="Calibri" pitchFamily="34" charset="0"/>
                <a:cs typeface="Calibri" pitchFamily="34" charset="0"/>
              </a:rPr>
              <a:t> Interdisciplinary Science		$ 3.7M</a:t>
            </a:r>
          </a:p>
          <a:p>
            <a:pPr>
              <a:buClr>
                <a:srgbClr val="3333CC"/>
              </a:buClr>
              <a:buFont typeface="Arial" pitchFamily="34" charset="0"/>
              <a:buChar char="•"/>
            </a:pPr>
            <a:r>
              <a:rPr lang="en-US" sz="1800" dirty="0" smtClean="0">
                <a:latin typeface="Calibri" pitchFamily="34" charset="0"/>
                <a:cs typeface="Calibri" pitchFamily="34" charset="0"/>
              </a:rPr>
              <a:t> Carbon Monitoring System		$ 2.4M</a:t>
            </a:r>
            <a:endParaRPr lang="en-US" sz="1800" dirty="0">
              <a:latin typeface="Calibri" pitchFamily="34" charset="0"/>
              <a:cs typeface="Calibri" pitchFamily="34" charset="0"/>
            </a:endParaRPr>
          </a:p>
        </p:txBody>
      </p:sp>
      <p:sp>
        <p:nvSpPr>
          <p:cNvPr id="10" name="TextBox 9"/>
          <p:cNvSpPr txBox="1"/>
          <p:nvPr/>
        </p:nvSpPr>
        <p:spPr>
          <a:xfrm>
            <a:off x="4572000" y="3962400"/>
            <a:ext cx="4495800" cy="2339102"/>
          </a:xfrm>
          <a:prstGeom prst="rect">
            <a:avLst/>
          </a:prstGeom>
          <a:noFill/>
        </p:spPr>
        <p:txBody>
          <a:bodyPr wrap="square" rtlCol="0">
            <a:spAutoFit/>
          </a:bodyPr>
          <a:lstStyle/>
          <a:p>
            <a:pPr algn="ctr"/>
            <a:r>
              <a:rPr lang="en-US" b="1" dirty="0" smtClean="0">
                <a:latin typeface="+mn-lt"/>
              </a:rPr>
              <a:t>Key Interactions</a:t>
            </a:r>
            <a:endParaRPr lang="en-US" dirty="0" smtClean="0">
              <a:latin typeface="+mn-lt"/>
            </a:endParaRPr>
          </a:p>
          <a:p>
            <a:pPr>
              <a:buClr>
                <a:srgbClr val="3333CC"/>
              </a:buClr>
              <a:buFont typeface="Arial" pitchFamily="34" charset="0"/>
              <a:buChar char="•"/>
            </a:pPr>
            <a:r>
              <a:rPr lang="en-US" sz="1800" dirty="0" smtClean="0">
                <a:latin typeface="Calibri" pitchFamily="34" charset="0"/>
                <a:cs typeface="Calibri" pitchFamily="34" charset="0"/>
              </a:rPr>
              <a:t> ORNL DAAC, others</a:t>
            </a:r>
          </a:p>
          <a:p>
            <a:pPr>
              <a:buClr>
                <a:srgbClr val="3333CC"/>
              </a:buClr>
              <a:buFont typeface="Arial" pitchFamily="34" charset="0"/>
              <a:buChar char="•"/>
            </a:pPr>
            <a:r>
              <a:rPr lang="en-US" sz="1800" dirty="0" smtClean="0">
                <a:latin typeface="Calibri" pitchFamily="34" charset="0"/>
                <a:cs typeface="Calibri" pitchFamily="34" charset="0"/>
              </a:rPr>
              <a:t> Carbon Cycle Interagency Working Group (also Ecosystems IWG)</a:t>
            </a:r>
          </a:p>
          <a:p>
            <a:pPr>
              <a:buClr>
                <a:srgbClr val="3333CC"/>
              </a:buClr>
              <a:buFont typeface="Arial" pitchFamily="34" charset="0"/>
              <a:buChar char="•"/>
            </a:pPr>
            <a:r>
              <a:rPr lang="en-US" sz="1800" dirty="0" smtClean="0">
                <a:latin typeface="Calibri" pitchFamily="34" charset="0"/>
                <a:cs typeface="Calibri" pitchFamily="34" charset="0"/>
              </a:rPr>
              <a:t> USDA, NSF, DOE</a:t>
            </a:r>
          </a:p>
          <a:p>
            <a:pPr>
              <a:buClr>
                <a:srgbClr val="3333CC"/>
              </a:buClr>
              <a:buFont typeface="Arial" pitchFamily="34" charset="0"/>
              <a:buChar char="•"/>
            </a:pPr>
            <a:r>
              <a:rPr lang="en-US" sz="1800" dirty="0" smtClean="0">
                <a:latin typeface="Calibri" pitchFamily="34" charset="0"/>
                <a:cs typeface="Calibri" pitchFamily="34" charset="0"/>
              </a:rPr>
              <a:t> GEO Carbon Community of Practice</a:t>
            </a:r>
          </a:p>
          <a:p>
            <a:pPr>
              <a:buClr>
                <a:srgbClr val="3333CC"/>
              </a:buClr>
              <a:buFont typeface="Arial" pitchFamily="34" charset="0"/>
              <a:buChar char="•"/>
            </a:pPr>
            <a:r>
              <a:rPr lang="en-US" sz="1800" dirty="0" smtClean="0">
                <a:latin typeface="Calibri" pitchFamily="34" charset="0"/>
                <a:cs typeface="Calibri" pitchFamily="34" charset="0"/>
              </a:rPr>
              <a:t> CEOS Carbon Task Force</a:t>
            </a:r>
          </a:p>
          <a:p>
            <a:pPr>
              <a:buClr>
                <a:srgbClr val="3333CC"/>
              </a:buClr>
              <a:buFont typeface="Arial" pitchFamily="34" charset="0"/>
              <a:buChar char="•"/>
            </a:pPr>
            <a:r>
              <a:rPr lang="en-US" sz="1800" dirty="0" smtClean="0">
                <a:latin typeface="Calibri" pitchFamily="34" charset="0"/>
                <a:cs typeface="Calibri" pitchFamily="34" charset="0"/>
              </a:rPr>
              <a:t> CarboNA</a:t>
            </a:r>
            <a:endParaRPr lang="en-US" sz="1800" dirty="0">
              <a:latin typeface="Calibri" pitchFamily="34" charset="0"/>
              <a:cs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 descr="Future Missions Timeline.jpg"/>
          <p:cNvPicPr>
            <a:picLocks noChangeAspect="1"/>
          </p:cNvPicPr>
          <p:nvPr/>
        </p:nvPicPr>
        <p:blipFill>
          <a:blip r:embed="rId3" cstate="print"/>
          <a:srcRect t="8888"/>
          <a:stretch>
            <a:fillRect/>
          </a:stretch>
        </p:blipFill>
        <p:spPr bwMode="auto">
          <a:xfrm>
            <a:off x="0" y="685800"/>
            <a:ext cx="9144000" cy="6172200"/>
          </a:xfrm>
          <a:prstGeom prst="rect">
            <a:avLst/>
          </a:prstGeom>
          <a:noFill/>
          <a:ln w="9525">
            <a:noFill/>
            <a:miter lim="800000"/>
            <a:headEnd/>
            <a:tailEnd/>
          </a:ln>
        </p:spPr>
      </p:pic>
      <p:sp>
        <p:nvSpPr>
          <p:cNvPr id="62467" name="Rectangle 2"/>
          <p:cNvSpPr>
            <a:spLocks noGrp="1" noChangeArrowheads="1"/>
          </p:cNvSpPr>
          <p:nvPr>
            <p:ph type="title" idx="4294967295"/>
          </p:nvPr>
        </p:nvSpPr>
        <p:spPr>
          <a:xfrm>
            <a:off x="1223760" y="-160338"/>
            <a:ext cx="8686800" cy="1143001"/>
          </a:xfrm>
        </p:spPr>
        <p:txBody>
          <a:bodyPr/>
          <a:lstStyle/>
          <a:p>
            <a:r>
              <a:rPr lang="en-US" dirty="0" smtClean="0">
                <a:solidFill>
                  <a:schemeClr val="tx1"/>
                </a:solidFill>
                <a:latin typeface="Times New Roman" pitchFamily="18" charset="0"/>
                <a:ea typeface="ヒラギノ角ゴ Pro W3" charset="-128"/>
                <a:cs typeface="Times New Roman" pitchFamily="18" charset="0"/>
              </a:rPr>
              <a:t>Future Orbital Flight Missions: 2011 – 2022</a:t>
            </a:r>
          </a:p>
        </p:txBody>
      </p:sp>
      <p:sp>
        <p:nvSpPr>
          <p:cNvPr id="62473" name="Oval 12"/>
          <p:cNvSpPr>
            <a:spLocks noChangeArrowheads="1"/>
          </p:cNvSpPr>
          <p:nvPr/>
        </p:nvSpPr>
        <p:spPr bwMode="auto">
          <a:xfrm>
            <a:off x="49213" y="3001963"/>
            <a:ext cx="636587" cy="274637"/>
          </a:xfrm>
          <a:prstGeom prst="ellipse">
            <a:avLst/>
          </a:prstGeom>
          <a:noFill/>
          <a:ln w="19050">
            <a:solidFill>
              <a:srgbClr val="FFFF00"/>
            </a:solidFill>
            <a:prstDash val="dash"/>
            <a:round/>
            <a:headEnd/>
            <a:tailEnd/>
          </a:ln>
        </p:spPr>
        <p:txBody>
          <a:bodyPr/>
          <a:lstStyle/>
          <a:p>
            <a:pPr eaLnBrk="1" hangingPunct="1"/>
            <a:endParaRPr lang="en-US" dirty="0">
              <a:solidFill>
                <a:srgbClr val="000000"/>
              </a:solidFill>
              <a:ea typeface="ＭＳ Ｐゴシック" charset="-128"/>
            </a:endParaRPr>
          </a:p>
        </p:txBody>
      </p:sp>
      <p:sp>
        <p:nvSpPr>
          <p:cNvPr id="62476" name="Rectangle 15"/>
          <p:cNvSpPr>
            <a:spLocks noChangeArrowheads="1"/>
          </p:cNvSpPr>
          <p:nvPr/>
        </p:nvSpPr>
        <p:spPr bwMode="auto">
          <a:xfrm>
            <a:off x="6858000" y="1871246"/>
            <a:ext cx="1724639" cy="338554"/>
          </a:xfrm>
          <a:prstGeom prst="rect">
            <a:avLst/>
          </a:prstGeom>
          <a:noFill/>
          <a:ln w="9525">
            <a:noFill/>
            <a:miter lim="800000"/>
            <a:headEnd/>
            <a:tailEnd/>
          </a:ln>
        </p:spPr>
        <p:txBody>
          <a:bodyPr wrap="none">
            <a:spAutoFit/>
          </a:bodyPr>
          <a:lstStyle/>
          <a:p>
            <a:pPr eaLnBrk="1" hangingPunct="1"/>
            <a:r>
              <a:rPr lang="en-US" sz="1600" dirty="0" smtClean="0">
                <a:solidFill>
                  <a:srgbClr val="FFFF00"/>
                </a:solidFill>
                <a:ea typeface="ＭＳ Ｐゴシック" charset="-128"/>
              </a:rPr>
              <a:t>(Important for TE)</a:t>
            </a:r>
            <a:endParaRPr lang="en-US" sz="1600" dirty="0">
              <a:solidFill>
                <a:srgbClr val="FFFF00"/>
              </a:solidFill>
              <a:ea typeface="ＭＳ Ｐゴシック" charset="-128"/>
            </a:endParaRPr>
          </a:p>
        </p:txBody>
      </p:sp>
      <p:sp>
        <p:nvSpPr>
          <p:cNvPr id="62477" name="Right Arrow 16"/>
          <p:cNvSpPr>
            <a:spLocks noChangeArrowheads="1"/>
          </p:cNvSpPr>
          <p:nvPr/>
        </p:nvSpPr>
        <p:spPr bwMode="auto">
          <a:xfrm>
            <a:off x="7675563" y="4170363"/>
            <a:ext cx="977900" cy="484187"/>
          </a:xfrm>
          <a:prstGeom prst="rightArrow">
            <a:avLst>
              <a:gd name="adj1" fmla="val 50000"/>
              <a:gd name="adj2" fmla="val 50024"/>
            </a:avLst>
          </a:prstGeom>
          <a:solidFill>
            <a:srgbClr val="FF0000"/>
          </a:solidFill>
          <a:ln w="9525">
            <a:solidFill>
              <a:schemeClr val="tx1"/>
            </a:solidFill>
            <a:round/>
            <a:headEnd/>
            <a:tailEnd/>
          </a:ln>
        </p:spPr>
        <p:txBody>
          <a:bodyPr/>
          <a:lstStyle/>
          <a:p>
            <a:endParaRPr lang="en-US" dirty="0">
              <a:solidFill>
                <a:srgbClr val="FFFFFF"/>
              </a:solidFill>
              <a:ea typeface="ＭＳ Ｐゴシック" charset="-128"/>
            </a:endParaRPr>
          </a:p>
        </p:txBody>
      </p:sp>
      <p:sp>
        <p:nvSpPr>
          <p:cNvPr id="62480" name="TextBox 19"/>
          <p:cNvSpPr txBox="1">
            <a:spLocks noChangeArrowheads="1"/>
          </p:cNvSpPr>
          <p:nvPr/>
        </p:nvSpPr>
        <p:spPr bwMode="auto">
          <a:xfrm>
            <a:off x="2316163" y="854075"/>
            <a:ext cx="2044700" cy="400050"/>
          </a:xfrm>
          <a:prstGeom prst="rect">
            <a:avLst/>
          </a:prstGeom>
          <a:noFill/>
          <a:ln w="9525">
            <a:noFill/>
            <a:miter lim="800000"/>
            <a:headEnd/>
            <a:tailEnd/>
          </a:ln>
        </p:spPr>
        <p:txBody>
          <a:bodyPr wrap="none">
            <a:spAutoFit/>
          </a:bodyPr>
          <a:lstStyle/>
          <a:p>
            <a:r>
              <a:rPr lang="en-US" sz="2000" dirty="0">
                <a:solidFill>
                  <a:srgbClr val="FF0000"/>
                </a:solidFill>
                <a:latin typeface="Comic Sans MS" charset="0"/>
              </a:rPr>
              <a:t>XXXXXXXXXX</a:t>
            </a:r>
          </a:p>
        </p:txBody>
      </p:sp>
      <p:sp>
        <p:nvSpPr>
          <p:cNvPr id="62481" name="TextBox 20"/>
          <p:cNvSpPr txBox="1">
            <a:spLocks noChangeArrowheads="1"/>
          </p:cNvSpPr>
          <p:nvPr/>
        </p:nvSpPr>
        <p:spPr bwMode="auto">
          <a:xfrm>
            <a:off x="30163" y="822325"/>
            <a:ext cx="557212" cy="400050"/>
          </a:xfrm>
          <a:prstGeom prst="rect">
            <a:avLst/>
          </a:prstGeom>
          <a:noFill/>
          <a:ln w="9525">
            <a:noFill/>
            <a:miter lim="800000"/>
            <a:headEnd/>
            <a:tailEnd/>
          </a:ln>
        </p:spPr>
        <p:txBody>
          <a:bodyPr wrap="none">
            <a:spAutoFit/>
          </a:bodyPr>
          <a:lstStyle/>
          <a:p>
            <a:r>
              <a:rPr lang="en-US" sz="2000" dirty="0">
                <a:solidFill>
                  <a:srgbClr val="FF0000"/>
                </a:solidFill>
                <a:latin typeface="Comic Sans MS" charset="0"/>
              </a:rPr>
              <a:t>XX</a:t>
            </a:r>
          </a:p>
        </p:txBody>
      </p:sp>
      <p:sp>
        <p:nvSpPr>
          <p:cNvPr id="62482" name="TextBox 21"/>
          <p:cNvSpPr txBox="1">
            <a:spLocks noChangeArrowheads="1"/>
          </p:cNvSpPr>
          <p:nvPr/>
        </p:nvSpPr>
        <p:spPr bwMode="auto">
          <a:xfrm>
            <a:off x="1158875" y="2278063"/>
            <a:ext cx="1237839" cy="369332"/>
          </a:xfrm>
          <a:prstGeom prst="rect">
            <a:avLst/>
          </a:prstGeom>
          <a:noFill/>
          <a:ln w="9525">
            <a:noFill/>
            <a:miter lim="800000"/>
            <a:headEnd/>
            <a:tailEnd/>
          </a:ln>
        </p:spPr>
        <p:txBody>
          <a:bodyPr wrap="none">
            <a:spAutoFit/>
          </a:bodyPr>
          <a:lstStyle/>
          <a:p>
            <a:r>
              <a:rPr lang="en-US" dirty="0">
                <a:solidFill>
                  <a:schemeClr val="bg1"/>
                </a:solidFill>
              </a:rPr>
              <a:t>? </a:t>
            </a:r>
            <a:r>
              <a:rPr lang="en-US" sz="1200" dirty="0">
                <a:solidFill>
                  <a:schemeClr val="bg1"/>
                </a:solidFill>
              </a:rPr>
              <a:t>- earthquake</a:t>
            </a:r>
          </a:p>
        </p:txBody>
      </p:sp>
      <p:sp>
        <p:nvSpPr>
          <p:cNvPr id="20" name="Oval 11"/>
          <p:cNvSpPr>
            <a:spLocks noChangeArrowheads="1"/>
          </p:cNvSpPr>
          <p:nvPr/>
        </p:nvSpPr>
        <p:spPr bwMode="auto">
          <a:xfrm>
            <a:off x="0" y="1828800"/>
            <a:ext cx="638175" cy="234950"/>
          </a:xfrm>
          <a:prstGeom prst="ellipse">
            <a:avLst/>
          </a:prstGeom>
          <a:noFill/>
          <a:ln w="19050">
            <a:solidFill>
              <a:srgbClr val="FFFF00"/>
            </a:solidFill>
            <a:round/>
            <a:headEnd/>
            <a:tailEnd/>
          </a:ln>
        </p:spPr>
        <p:txBody>
          <a:bodyPr/>
          <a:lstStyle/>
          <a:p>
            <a:pPr eaLnBrk="1" hangingPunct="1"/>
            <a:endParaRPr lang="en-US" dirty="0">
              <a:solidFill>
                <a:srgbClr val="FFFF00"/>
              </a:solidFill>
              <a:ea typeface="ＭＳ Ｐゴシック" charset="-128"/>
            </a:endParaRPr>
          </a:p>
        </p:txBody>
      </p:sp>
      <p:sp>
        <p:nvSpPr>
          <p:cNvPr id="21" name="Oval 11"/>
          <p:cNvSpPr>
            <a:spLocks noChangeArrowheads="1"/>
          </p:cNvSpPr>
          <p:nvPr/>
        </p:nvSpPr>
        <p:spPr bwMode="auto">
          <a:xfrm>
            <a:off x="0" y="1524000"/>
            <a:ext cx="638175" cy="234950"/>
          </a:xfrm>
          <a:prstGeom prst="ellipse">
            <a:avLst/>
          </a:prstGeom>
          <a:noFill/>
          <a:ln w="19050">
            <a:solidFill>
              <a:srgbClr val="FFFF00"/>
            </a:solidFill>
            <a:round/>
            <a:headEnd/>
            <a:tailEnd/>
          </a:ln>
        </p:spPr>
        <p:txBody>
          <a:bodyPr/>
          <a:lstStyle/>
          <a:p>
            <a:pPr eaLnBrk="1" hangingPunct="1"/>
            <a:endParaRPr lang="en-US" dirty="0">
              <a:solidFill>
                <a:srgbClr val="FFFF00"/>
              </a:solidFill>
              <a:ea typeface="ＭＳ Ｐゴシック" charset="-128"/>
            </a:endParaRPr>
          </a:p>
        </p:txBody>
      </p:sp>
      <p:sp>
        <p:nvSpPr>
          <p:cNvPr id="22" name="Oval 11"/>
          <p:cNvSpPr>
            <a:spLocks noChangeArrowheads="1"/>
          </p:cNvSpPr>
          <p:nvPr/>
        </p:nvSpPr>
        <p:spPr bwMode="auto">
          <a:xfrm>
            <a:off x="47625" y="2127250"/>
            <a:ext cx="638175" cy="234950"/>
          </a:xfrm>
          <a:prstGeom prst="ellipse">
            <a:avLst/>
          </a:prstGeom>
          <a:noFill/>
          <a:ln w="19050">
            <a:solidFill>
              <a:srgbClr val="FFFF00"/>
            </a:solidFill>
            <a:round/>
            <a:headEnd/>
            <a:tailEnd/>
          </a:ln>
        </p:spPr>
        <p:txBody>
          <a:bodyPr/>
          <a:lstStyle/>
          <a:p>
            <a:pPr eaLnBrk="1" hangingPunct="1"/>
            <a:endParaRPr lang="en-US" dirty="0">
              <a:solidFill>
                <a:srgbClr val="FFFF00"/>
              </a:solidFill>
              <a:ea typeface="ＭＳ Ｐゴシック" charset="-128"/>
            </a:endParaRPr>
          </a:p>
        </p:txBody>
      </p:sp>
      <p:sp>
        <p:nvSpPr>
          <p:cNvPr id="23" name="Oval 14"/>
          <p:cNvSpPr>
            <a:spLocks noChangeArrowheads="1"/>
          </p:cNvSpPr>
          <p:nvPr/>
        </p:nvSpPr>
        <p:spPr bwMode="auto">
          <a:xfrm>
            <a:off x="76200" y="5029200"/>
            <a:ext cx="762000" cy="304800"/>
          </a:xfrm>
          <a:prstGeom prst="ellipse">
            <a:avLst/>
          </a:prstGeom>
          <a:noFill/>
          <a:ln w="19050">
            <a:solidFill>
              <a:srgbClr val="FFFF00"/>
            </a:solidFill>
            <a:prstDash val="solid"/>
            <a:round/>
            <a:headEnd/>
            <a:tailEnd/>
          </a:ln>
        </p:spPr>
        <p:txBody>
          <a:bodyPr/>
          <a:lstStyle/>
          <a:p>
            <a:pPr eaLnBrk="1" hangingPunct="1"/>
            <a:endParaRPr lang="en-US" dirty="0">
              <a:solidFill>
                <a:srgbClr val="000000"/>
              </a:solidFill>
              <a:ea typeface="ＭＳ Ｐゴシック" charset="-128"/>
            </a:endParaRPr>
          </a:p>
        </p:txBody>
      </p:sp>
      <p:sp>
        <p:nvSpPr>
          <p:cNvPr id="17" name="Oval 16"/>
          <p:cNvSpPr/>
          <p:nvPr/>
        </p:nvSpPr>
        <p:spPr>
          <a:xfrm>
            <a:off x="0" y="4114800"/>
            <a:ext cx="1143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475" name="Oval 14"/>
          <p:cNvSpPr>
            <a:spLocks noChangeArrowheads="1"/>
          </p:cNvSpPr>
          <p:nvPr/>
        </p:nvSpPr>
        <p:spPr bwMode="auto">
          <a:xfrm>
            <a:off x="98425" y="4419600"/>
            <a:ext cx="636588" cy="274637"/>
          </a:xfrm>
          <a:prstGeom prst="ellipse">
            <a:avLst/>
          </a:prstGeom>
          <a:noFill/>
          <a:ln w="19050">
            <a:solidFill>
              <a:srgbClr val="FFFF00"/>
            </a:solidFill>
            <a:prstDash val="solid"/>
            <a:round/>
            <a:headEnd/>
            <a:tailEnd/>
          </a:ln>
        </p:spPr>
        <p:txBody>
          <a:bodyPr/>
          <a:lstStyle/>
          <a:p>
            <a:pPr eaLnBrk="1" hangingPunct="1"/>
            <a:endParaRPr lang="en-US" dirty="0">
              <a:solidFill>
                <a:srgbClr val="000000"/>
              </a:solidFill>
              <a:ea typeface="ＭＳ Ｐゴシック" charset="-128"/>
            </a:endParaRPr>
          </a:p>
        </p:txBody>
      </p:sp>
      <p:sp>
        <p:nvSpPr>
          <p:cNvPr id="18" name="Oval 14"/>
          <p:cNvSpPr>
            <a:spLocks noChangeArrowheads="1"/>
          </p:cNvSpPr>
          <p:nvPr/>
        </p:nvSpPr>
        <p:spPr bwMode="auto">
          <a:xfrm>
            <a:off x="76200" y="3581400"/>
            <a:ext cx="762000" cy="304800"/>
          </a:xfrm>
          <a:prstGeom prst="ellipse">
            <a:avLst/>
          </a:prstGeom>
          <a:noFill/>
          <a:ln w="19050">
            <a:solidFill>
              <a:srgbClr val="FFFF00"/>
            </a:solidFill>
            <a:prstDash val="solid"/>
            <a:round/>
            <a:headEnd/>
            <a:tailEnd/>
          </a:ln>
        </p:spPr>
        <p:txBody>
          <a:bodyPr/>
          <a:lstStyle/>
          <a:p>
            <a:pPr eaLnBrk="1" hangingPunct="1"/>
            <a:endParaRPr lang="en-US" dirty="0">
              <a:solidFill>
                <a:srgbClr val="000000"/>
              </a:solidFill>
              <a:ea typeface="ＭＳ Ｐゴシック" charset="-128"/>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C439B43-2DE5-4D28-A265-B3B907089F19}" type="slidenum">
              <a:rPr lang="en-US"/>
              <a:pPr/>
              <a:t>9</a:t>
            </a:fld>
            <a:endParaRPr lang="en-US" dirty="0"/>
          </a:p>
        </p:txBody>
      </p:sp>
      <p:sp>
        <p:nvSpPr>
          <p:cNvPr id="7" name="Title 6"/>
          <p:cNvSpPr>
            <a:spLocks noGrp="1"/>
          </p:cNvSpPr>
          <p:nvPr>
            <p:ph type="title"/>
          </p:nvPr>
        </p:nvSpPr>
        <p:spPr>
          <a:xfrm>
            <a:off x="1963024" y="-89849"/>
            <a:ext cx="6212006" cy="1154373"/>
          </a:xfrm>
        </p:spPr>
        <p:txBody>
          <a:bodyPr/>
          <a:lstStyle/>
          <a:p>
            <a:pPr lvl="0"/>
            <a:r>
              <a:rPr lang="en-US" sz="3600" b="1" dirty="0" smtClean="0">
                <a:solidFill>
                  <a:schemeClr val="tx1"/>
                </a:solidFill>
                <a:latin typeface="Times New Roman" pitchFamily="18" charset="0"/>
                <a:cs typeface="Times New Roman" pitchFamily="18" charset="0"/>
              </a:rPr>
              <a:t>Opportunities</a:t>
            </a:r>
            <a:endParaRPr lang="en-US" sz="3600" dirty="0">
              <a:solidFill>
                <a:schemeClr val="tx1"/>
              </a:solidFill>
              <a:latin typeface="Times New Roman" pitchFamily="18" charset="0"/>
              <a:cs typeface="Times New Roman" pitchFamily="18" charset="0"/>
            </a:endParaRPr>
          </a:p>
        </p:txBody>
      </p:sp>
      <p:sp>
        <p:nvSpPr>
          <p:cNvPr id="8" name="Content Placeholder 7"/>
          <p:cNvSpPr>
            <a:spLocks noGrp="1"/>
          </p:cNvSpPr>
          <p:nvPr>
            <p:ph idx="1"/>
          </p:nvPr>
        </p:nvSpPr>
        <p:spPr>
          <a:xfrm>
            <a:off x="263769" y="1310055"/>
            <a:ext cx="8572500" cy="5275384"/>
          </a:xfrm>
        </p:spPr>
        <p:txBody>
          <a:bodyPr/>
          <a:lstStyle/>
          <a:p>
            <a:pPr>
              <a:buSzPct val="90000"/>
              <a:buFont typeface="Wingdings" pitchFamily="2" charset="2"/>
              <a:buChar char="q"/>
            </a:pPr>
            <a:r>
              <a:rPr lang="en-US" sz="2400" b="1" dirty="0" smtClean="0"/>
              <a:t>Defining the next generation of field campaigns and/or focused, integrative studies for Terrestrial Ecology Program investment.</a:t>
            </a:r>
          </a:p>
          <a:p>
            <a:pPr>
              <a:buSzPct val="90000"/>
              <a:buFont typeface="Wingdings" pitchFamily="2" charset="2"/>
              <a:buChar char="q"/>
            </a:pPr>
            <a:r>
              <a:rPr lang="en-US" sz="2400" b="1" dirty="0" smtClean="0"/>
              <a:t>There is a compelling call out for problem-oriented global change research with strong elements of both social and natural sciences.</a:t>
            </a:r>
          </a:p>
          <a:p>
            <a:pPr>
              <a:buSzPct val="90000"/>
              <a:buFont typeface="Wingdings" pitchFamily="2" charset="2"/>
              <a:buChar char="q"/>
            </a:pPr>
            <a:r>
              <a:rPr lang="en-US" sz="2400" b="1" dirty="0" smtClean="0"/>
              <a:t>Creating and optimizing synergies across Earth science missions, field programs, data collections, basic and applied research.</a:t>
            </a:r>
          </a:p>
          <a:p>
            <a:pPr>
              <a:buSzPct val="90000"/>
              <a:buFont typeface="Wingdings" pitchFamily="2" charset="2"/>
              <a:buChar char="q"/>
            </a:pPr>
            <a:r>
              <a:rPr lang="en-US" sz="2400" b="1" dirty="0" smtClean="0"/>
              <a:t>Some are suggesting it may be time to consider developing a community model; are we ready, should we step up and try?</a:t>
            </a:r>
          </a:p>
          <a:p>
            <a:pPr>
              <a:buSzPct val="90000"/>
              <a:buFont typeface="Wingdings" pitchFamily="2" charset="2"/>
              <a:buChar char="q"/>
            </a:pPr>
            <a:r>
              <a:rPr lang="en-US" sz="2400" b="1" dirty="0" smtClean="0"/>
              <a:t>Every year we learn more about the Earth system using satellite data, yet there is little public appreciation of these accomplishments.  What can we do more or differently to effectively communicate our results?</a:t>
            </a:r>
          </a:p>
          <a:p>
            <a:pPr>
              <a:buSzPct val="90000"/>
              <a:buFont typeface="Wingdings" pitchFamily="2" charset="2"/>
              <a:buChar char="q"/>
            </a:pPr>
            <a:endParaRPr lang="en-US" sz="2400" b="1" dirty="0"/>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6215</TotalTime>
  <Words>2388</Words>
  <Application>Microsoft Office PowerPoint</Application>
  <PresentationFormat>On-screen Show (4:3)</PresentationFormat>
  <Paragraphs>186</Paragraphs>
  <Slides>21</Slides>
  <Notes>4</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Custom Design</vt:lpstr>
      <vt:lpstr>Blank</vt:lpstr>
      <vt:lpstr>REVISED Terrestrial Ecology Agenda</vt:lpstr>
      <vt:lpstr>REVISED Terrestrial Ecology Agenda</vt:lpstr>
      <vt:lpstr>Terrestrial Ecology Program</vt:lpstr>
      <vt:lpstr>Goals and Science Questions</vt:lpstr>
      <vt:lpstr>  NASA’s Approach to TE Research</vt:lpstr>
      <vt:lpstr>  NASA TE Research Cooperation</vt:lpstr>
      <vt:lpstr>Slide 7</vt:lpstr>
      <vt:lpstr>Future Orbital Flight Missions: 2011 – 2022</vt:lpstr>
      <vt:lpstr>Opportunities</vt:lpstr>
      <vt:lpstr>Major Issues</vt:lpstr>
      <vt:lpstr>Major Program Management Challenges</vt:lpstr>
      <vt:lpstr>Major Program Management Challenges</vt:lpstr>
      <vt:lpstr>CC&amp;E Objectives from NASA Science Plan and GPRA (Government Performance and Reporting Act)</vt:lpstr>
      <vt:lpstr>Science Priorities for the Future</vt:lpstr>
      <vt:lpstr>Science Priorities for the Future</vt:lpstr>
      <vt:lpstr>Slide 16</vt:lpstr>
      <vt:lpstr>Terrestrial Ecology Meetings</vt:lpstr>
      <vt:lpstr>Slide 18</vt:lpstr>
      <vt:lpstr>Slide 19</vt:lpstr>
      <vt:lpstr>Slide 20</vt:lpstr>
      <vt:lpstr>NASA TERRESTRIAL ECOLOGY (TE) PROGRAM NEXT FIELD CAMPAIGN</vt:lpstr>
    </vt:vector>
  </TitlesOfParts>
  <Company>NASA HQ</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Protecting Our Home Planet</dc:title>
  <dc:creator>SAIC ODIN</dc:creator>
  <cp:lastModifiedBy> </cp:lastModifiedBy>
  <cp:revision>413</cp:revision>
  <cp:lastPrinted>2003-09-23T17:22:36Z</cp:lastPrinted>
  <dcterms:created xsi:type="dcterms:W3CDTF">2003-03-13T17:36:49Z</dcterms:created>
  <dcterms:modified xsi:type="dcterms:W3CDTF">2011-10-11T19:09:17Z</dcterms:modified>
</cp:coreProperties>
</file>