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70" r:id="rId10"/>
    <p:sldId id="265" r:id="rId11"/>
    <p:sldId id="266" r:id="rId12"/>
    <p:sldId id="267" r:id="rId13"/>
    <p:sldId id="260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9" autoAdjust="0"/>
    <p:restoredTop sz="94660"/>
  </p:normalViewPr>
  <p:slideViewPr>
    <p:cSldViewPr>
      <p:cViewPr varScale="1">
        <p:scale>
          <a:sx n="87" d="100"/>
          <a:sy n="87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E92E3-E474-42C3-AE71-2B3277E9CE34}" type="datetimeFigureOut">
              <a:rPr lang="en-US" smtClean="0"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EE61B-14F7-4795-BA92-53060D598EB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1CF50-78AA-4D88-BFBF-A10E9562059F}" type="datetimeFigureOut">
              <a:rPr lang="en-US" smtClean="0"/>
              <a:pPr/>
              <a:t>10/3/2011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4B70A-474D-4286-A68E-72ECE8FD09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avsar.jpl.nasa.gov/gulfoilspill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master.jpl.nasa.gov/dat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aviris.jpl.nasa.gov/html/gulfoilspil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irbornescience.nasa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Airborne Science Working Group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A. Roberts: Chair (UCSB)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Bruce Chapman (JPL), Ralph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Dubayah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Matthew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Fladeland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(Ames), Nancy French (MTU), Robert Green (JPL), Peter Griffith (NASA HQ), Simon Hook (JPL), Brian Johnson (NEON), Jim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Kellner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UMd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Susan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Ustin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(UCD)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Improved Access: UAVSAR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uavsar_acc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990600"/>
            <a:ext cx="6056361" cy="4525963"/>
          </a:xfrm>
        </p:spPr>
      </p:pic>
      <p:pic>
        <p:nvPicPr>
          <p:cNvPr id="6" name="Picture 5" descr="uavsar_barataria_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971800"/>
            <a:ext cx="4531252" cy="3743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9377" y="5867400"/>
            <a:ext cx="4474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uavsar.jpl.nasa.gov/gulfoilspill.html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June 22-24, 2010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Improved Access: MASTER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257800"/>
            <a:ext cx="3386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latin typeface="Times New Roman" pitchFamily="18" charset="0"/>
                <a:hlinkClick r:id="rId2"/>
              </a:rPr>
              <a:t>http://master.jpl.nasa.gov/data</a:t>
            </a:r>
            <a:r>
              <a:rPr lang="en-US" b="1" u="sng" dirty="0" smtClean="0">
                <a:latin typeface="Times New Roman" pitchFamily="18" charset="0"/>
                <a:hlinkClick r:id="rId2"/>
              </a:rPr>
              <a:t>/</a:t>
            </a:r>
            <a:endParaRPr lang="en-US" b="1" u="sng" dirty="0" smtClean="0">
              <a:latin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</a:rPr>
              <a:t>7-31-2010</a:t>
            </a:r>
          </a:p>
          <a:p>
            <a:r>
              <a:rPr lang="en-US" b="1" u="sng" dirty="0" smtClean="0">
                <a:latin typeface="Times New Roman" pitchFamily="18" charset="0"/>
              </a:rPr>
              <a:t>8-28 to 8-31-2010</a:t>
            </a:r>
          </a:p>
          <a:p>
            <a:r>
              <a:rPr lang="en-US" b="1" u="sng" dirty="0" smtClean="0">
                <a:latin typeface="Times New Roman" pitchFamily="18" charset="0"/>
              </a:rPr>
              <a:t>8-15 to 8-18-2011</a:t>
            </a:r>
            <a:endParaRPr lang="en-US" b="1" dirty="0">
              <a:latin typeface="Times New Roman" pitchFamily="18" charset="0"/>
            </a:endParaRPr>
          </a:p>
        </p:txBody>
      </p:sp>
      <p:pic>
        <p:nvPicPr>
          <p:cNvPr id="11" name="Content Placeholder 10" descr="master_websit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762000"/>
            <a:ext cx="5581884" cy="4144963"/>
          </a:xfrm>
        </p:spPr>
      </p:pic>
      <p:pic>
        <p:nvPicPr>
          <p:cNvPr id="12" name="Picture 11" descr="Master_july_31_flightpat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94812" y="1447800"/>
            <a:ext cx="3249188" cy="2590800"/>
          </a:xfrm>
          <a:prstGeom prst="rect">
            <a:avLst/>
          </a:prstGeom>
        </p:spPr>
      </p:pic>
      <p:pic>
        <p:nvPicPr>
          <p:cNvPr id="13" name="Picture 12" descr="master_bay_jimmy_2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657600"/>
            <a:ext cx="3316468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Improved Access: AVIRIS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7651" y="5257800"/>
            <a:ext cx="4926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hlinkClick r:id="rId2"/>
              </a:rPr>
              <a:t>http://aviris.jpl.nasa.gov/html/gulfoilspill.html</a:t>
            </a:r>
            <a:endParaRPr lang="en-US" b="1" u="sng" dirty="0" smtClean="0">
              <a:latin typeface="Times New Roman" pitchFamily="18" charset="0"/>
            </a:endParaRPr>
          </a:p>
          <a:p>
            <a:r>
              <a:rPr lang="en-US" b="1" u="sng" dirty="0" smtClean="0">
                <a:latin typeface="Times New Roman" pitchFamily="18" charset="0"/>
              </a:rPr>
              <a:t> </a:t>
            </a:r>
            <a:r>
              <a:rPr lang="en-US" sz="1600" b="1" u="sng" dirty="0" smtClean="0">
                <a:latin typeface="Times New Roman" pitchFamily="18" charset="0"/>
              </a:rPr>
              <a:t>May 2010 (ER2)</a:t>
            </a:r>
          </a:p>
          <a:p>
            <a:r>
              <a:rPr lang="en-US" sz="1600" b="1" u="sng" dirty="0" smtClean="0">
                <a:latin typeface="Times New Roman" pitchFamily="18" charset="0"/>
              </a:rPr>
              <a:t>July 2010 (Twin Otter)</a:t>
            </a:r>
          </a:p>
          <a:p>
            <a:r>
              <a:rPr lang="en-US" sz="1600" b="1" u="sng" dirty="0" smtClean="0">
                <a:latin typeface="Times New Roman" pitchFamily="18" charset="0"/>
              </a:rPr>
              <a:t>August 2010 (ER2)</a:t>
            </a:r>
          </a:p>
          <a:p>
            <a:r>
              <a:rPr lang="en-US" sz="1600" b="1" u="sng" dirty="0" smtClean="0">
                <a:latin typeface="Times New Roman" pitchFamily="18" charset="0"/>
              </a:rPr>
              <a:t>September-October 2010 (Twin Otter)</a:t>
            </a:r>
          </a:p>
          <a:p>
            <a:r>
              <a:rPr lang="en-US" sz="1600" b="1" u="sng" dirty="0" smtClean="0">
                <a:latin typeface="Times New Roman" pitchFamily="18" charset="0"/>
              </a:rPr>
              <a:t>April –May, 2011, August 2011 (Twin Otter)</a:t>
            </a:r>
          </a:p>
        </p:txBody>
      </p:sp>
      <p:pic>
        <p:nvPicPr>
          <p:cNvPr id="9" name="Content Placeholder 8" descr="aviris_gulf_deploy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19508" y="609600"/>
            <a:ext cx="6024492" cy="4525963"/>
          </a:xfrm>
        </p:spPr>
      </p:pic>
      <p:pic>
        <p:nvPicPr>
          <p:cNvPr id="10" name="Picture 9" descr="aviris_gulf_data_requ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654006"/>
            <a:ext cx="4267200" cy="315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Issues/Recommendations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latin typeface="Times New Roman" pitchFamily="18" charset="0"/>
              </a:rPr>
              <a:t>Improved Access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The AVIRIS archive. Can the entire archive be made available to ecologists?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The Gulf Oil Archive is available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What is the cost? 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Improvements in current websites – continuity between websites</a:t>
            </a:r>
          </a:p>
          <a:p>
            <a:r>
              <a:rPr lang="en-US" b="1" dirty="0" smtClean="0">
                <a:latin typeface="Times New Roman" pitchFamily="18" charset="0"/>
              </a:rPr>
              <a:t>New Sensors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AVIRIS NG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Should there be a science activity centered around performance evaluation (Science Team)?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A pathway to a high altitude platform is essential</a:t>
            </a:r>
          </a:p>
          <a:p>
            <a:pPr lvl="3"/>
            <a:r>
              <a:rPr lang="en-US" b="1" dirty="0" smtClean="0">
                <a:latin typeface="Times New Roman" pitchFamily="18" charset="0"/>
              </a:rPr>
              <a:t>Cannot retire “Classic” or simulate </a:t>
            </a:r>
            <a:r>
              <a:rPr lang="en-US" b="1" dirty="0" err="1" smtClean="0">
                <a:latin typeface="Times New Roman" pitchFamily="18" charset="0"/>
              </a:rPr>
              <a:t>HyspIRI</a:t>
            </a:r>
            <a:r>
              <a:rPr lang="en-US" b="1" dirty="0" smtClean="0">
                <a:latin typeface="Times New Roman" pitchFamily="18" charset="0"/>
              </a:rPr>
              <a:t> without this</a:t>
            </a:r>
          </a:p>
          <a:p>
            <a:r>
              <a:rPr lang="en-US" b="1" dirty="0" smtClean="0">
                <a:latin typeface="Times New Roman" pitchFamily="18" charset="0"/>
              </a:rPr>
              <a:t>Gulf Ecosystem data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Data quality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Develop a catalog for each sensor assessing data quality, overlap between sensor coverage (UAVSAR, MASTER, AVIRIS)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AVIRIS catalog is complete through 2010.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Platform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Twin Otter preferred due to fine resolution (&lt; 20 m) of impacted zones</a:t>
            </a:r>
          </a:p>
          <a:p>
            <a:pPr lvl="3"/>
            <a:r>
              <a:rPr lang="en-US" b="1" dirty="0" smtClean="0">
                <a:latin typeface="Times New Roman" pitchFamily="18" charset="0"/>
              </a:rPr>
              <a:t>ER2 required for MASTER-AVIRIS flights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Deliverables</a:t>
            </a:r>
          </a:p>
          <a:p>
            <a:pPr lvl="2"/>
            <a:r>
              <a:rPr lang="en-US" b="1" dirty="0" err="1" smtClean="0">
                <a:latin typeface="Times New Roman" pitchFamily="18" charset="0"/>
              </a:rPr>
              <a:t>Georectified</a:t>
            </a:r>
            <a:r>
              <a:rPr lang="en-US" b="1" dirty="0" smtClean="0">
                <a:latin typeface="Times New Roman" pitchFamily="18" charset="0"/>
              </a:rPr>
              <a:t> radiance</a:t>
            </a:r>
          </a:p>
          <a:p>
            <a:r>
              <a:rPr lang="en-US" b="1" dirty="0" smtClean="0">
                <a:latin typeface="Times New Roman" pitchFamily="18" charset="0"/>
              </a:rPr>
              <a:t>NEON AOP</a:t>
            </a:r>
          </a:p>
          <a:p>
            <a:pPr lvl="1"/>
            <a:r>
              <a:rPr lang="en-US" b="1" dirty="0" smtClean="0">
                <a:latin typeface="Times New Roman" pitchFamily="18" charset="0"/>
              </a:rPr>
              <a:t>Need to define </a:t>
            </a:r>
            <a:r>
              <a:rPr lang="en-US" b="1" dirty="0" err="1" smtClean="0">
                <a:latin typeface="Times New Roman" pitchFamily="18" charset="0"/>
              </a:rPr>
              <a:t>complementarity</a:t>
            </a:r>
            <a:r>
              <a:rPr lang="en-US" b="1" dirty="0" smtClean="0">
                <a:latin typeface="Times New Roman" pitchFamily="18" charset="0"/>
              </a:rPr>
              <a:t> between NEON AOP and NASA</a:t>
            </a:r>
          </a:p>
          <a:p>
            <a:pPr lvl="2"/>
            <a:r>
              <a:rPr lang="en-US" b="1" dirty="0" smtClean="0">
                <a:latin typeface="Times New Roman" pitchFamily="18" charset="0"/>
              </a:rPr>
              <a:t>NEON – more restricted to LTER, NEON 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2010-2011 Agenda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Discussion of  optimal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strategies for use of remote sensing assets in the Gulf Oil Disaster.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What is the best possible ecosystem science that can be done to support work in the gulf given airborne assets?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How best to prepare for AVIRIS Next Generation.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Important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questions include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a) how best to transition from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AVIRIS Classic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AVIRIS-NG</a:t>
            </a:r>
          </a:p>
          <a:p>
            <a:pPr lvl="2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to do with AVIRIS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Classic?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a) How much overlap should occur between sensors? </a:t>
            </a:r>
            <a:br>
              <a:rPr lang="en-US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b) At what point does AVIRIS classic no longer fly and what will be done with it? 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 Overview of the recommendations from La Jolla in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2010, update.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 Discussion of flight planning tools.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HyspIRI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large area campaign for either 2011 or 2012. 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When will the flights occur?</a:t>
            </a:r>
          </a:p>
          <a:p>
            <a:pPr lvl="1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What is the role of a science team?</a:t>
            </a: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6) MASTER upgrades and a discussion of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HyTES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Readers Digest Version of La Jolla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 can we make NASA airborne assets more accessible to ecologists?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Improved information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Which sensors are available?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Which data sets are available and how can you get them?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Flight requests and ways to link them to the proposal writing process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Improved access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Ready access to UAVSAR and MASTER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Lack of access to others (AVIRIS archive)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Improved utilization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Improved flight planning tools</a:t>
            </a:r>
          </a:p>
          <a:p>
            <a:pPr lvl="2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Targets of opportunity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Existing Airborne Assets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352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NASA has an immense number of sensors available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classics: UAVSAR, MASTER, LVIS, AVIRIS, AIRMISR, UAS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Others: POLSCAT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Excellent source website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http://airbornescience.nasa.gov/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Points of Contact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Platforms (aircraft)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Instrumentation</a:t>
            </a:r>
          </a:p>
          <a:p>
            <a:pPr lvl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Flight requests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irborne_asse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447800"/>
            <a:ext cx="5552236" cy="345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 Platforms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platforms_2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7833" y="1295400"/>
            <a:ext cx="7520367" cy="5313642"/>
          </a:xfrm>
        </p:spPr>
      </p:pic>
      <p:pic>
        <p:nvPicPr>
          <p:cNvPr id="8" name="Picture 7" descr="wb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3429000"/>
            <a:ext cx="1949079" cy="3124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800000">
            <a:off x="1905000" y="3505200"/>
            <a:ext cx="4267200" cy="7620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Example Instruments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instruments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8196607" cy="5719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Instruments on the Horizon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VIRIS-NG_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876" y="1295400"/>
            <a:ext cx="5546096" cy="4191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352800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AVIRIS Next Generation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HyTES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EMAS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PRISM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NEON Airborne Observational Platform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562600"/>
            <a:ext cx="4876800" cy="304800"/>
          </a:xfrm>
        </p:spPr>
        <p:txBody>
          <a:bodyPr>
            <a:no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Deployment: First test flights,  January 2012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Performance Evaluation: 2012?</a:t>
            </a:r>
          </a:p>
          <a:p>
            <a:pPr lvl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2011 Terrestrial Ecology call</a:t>
            </a:r>
          </a:p>
          <a:p>
            <a:pPr lvl="1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Should there be a science team?</a:t>
            </a: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AVIRIS-NG_slide_capabilit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73152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4191000"/>
            <a:ext cx="533400" cy="228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5638800"/>
            <a:ext cx="3301801" cy="584775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Currently limited to a low altitude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platform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524000"/>
            <a:ext cx="609600" cy="2286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3800" y="2514600"/>
            <a:ext cx="609600" cy="4572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4191000"/>
            <a:ext cx="533400" cy="2286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17"/>
          <p:cNvGraphicFramePr>
            <a:graphicFrameLocks noGrp="1"/>
          </p:cNvGraphicFramePr>
          <p:nvPr/>
        </p:nvGraphicFramePr>
        <p:xfrm>
          <a:off x="4495800" y="1676400"/>
          <a:ext cx="4310062" cy="4693920"/>
        </p:xfrm>
        <a:graphic>
          <a:graphicData uri="http://schemas.openxmlformats.org/drawingml/2006/table">
            <a:tbl>
              <a:tblPr/>
              <a:tblGrid>
                <a:gridCol w="2219325"/>
                <a:gridCol w="2090737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Arial Unicode MS" pitchFamily="34" charset="-128"/>
                          <a:cs typeface="Times New Roman" pitchFamily="18" charset="0"/>
                        </a:rPr>
                        <a:t>Instrument Characteristic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/>
                          <a:ea typeface="Arial Unicode MS" pitchFamily="34" charset="-128"/>
                          <a:cs typeface="Times New Roman" pitchFamily="18" charset="0"/>
                        </a:rPr>
                        <a:t>HyTES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Number of pixels x track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512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Number of bands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256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Spectral Range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7.5-12 um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Integration time (1 scanline)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30 ms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Total Field of View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50 degrees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Calibration  (preflight)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Full aperture blackbody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QWIP Array Size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1024x512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QWIP Pitch *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19.5um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QWIP Temperature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40K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Spectrometer Temperature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100K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Slit Width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39 um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Pixel size at 2000 m flight altitude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3.64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Pixel size at 20,000 m flight altitude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Arial Unicode MS" pitchFamily="34" charset="-128"/>
                          <a:cs typeface="Times New Roman" pitchFamily="18" charset="0"/>
                        </a:rPr>
                        <a:t>36.4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05600" y="1630362"/>
            <a:ext cx="2133600" cy="4770438"/>
          </a:xfrm>
          <a:prstGeom prst="rect">
            <a:avLst/>
          </a:prstGeom>
          <a:solidFill>
            <a:srgbClr val="00B0F0">
              <a:alpha val="23000"/>
            </a:srgb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332" name="TextBox 8"/>
          <p:cNvSpPr txBox="1">
            <a:spLocks noChangeArrowheads="1"/>
          </p:cNvSpPr>
          <p:nvPr/>
        </p:nvSpPr>
        <p:spPr bwMode="auto">
          <a:xfrm>
            <a:off x="4953000" y="114300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Flights in Late </a:t>
            </a:r>
            <a:r>
              <a:rPr lang="en-US" sz="2800" b="1" dirty="0">
                <a:solidFill>
                  <a:srgbClr val="0000FF"/>
                </a:solidFill>
              </a:rPr>
              <a:t>2011</a:t>
            </a:r>
          </a:p>
        </p:txBody>
      </p:sp>
      <p:sp>
        <p:nvSpPr>
          <p:cNvPr id="11" name="Rectangle 80"/>
          <p:cNvSpPr>
            <a:spLocks noChangeArrowheads="1"/>
          </p:cNvSpPr>
          <p:nvPr/>
        </p:nvSpPr>
        <p:spPr bwMode="auto">
          <a:xfrm flipV="1">
            <a:off x="1143000" y="685800"/>
            <a:ext cx="8001000" cy="460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1105" tIns="35552" rIns="71105" bIns="35552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3400" y="76200"/>
            <a:ext cx="7391400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Hyperspectral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Thermal Emission Spectrometer (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HyTES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  <a:t/>
            </a:r>
            <a:br>
              <a:rPr lang="en-US" sz="3200" dirty="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rPr>
            </a:br>
            <a:r>
              <a:rPr lang="en-US" sz="2400" dirty="0">
                <a:latin typeface="+mj-lt"/>
                <a:ea typeface="MS PGothic" pitchFamily="34" charset="-128"/>
                <a:cs typeface="+mj-cs"/>
              </a:rPr>
              <a:t> 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171254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09799"/>
            <a:ext cx="2252651" cy="353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2209800" cy="82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6350" y="0"/>
          <a:ext cx="735013" cy="666750"/>
        </p:xfrm>
        <a:graphic>
          <a:graphicData uri="http://schemas.openxmlformats.org/presentationml/2006/ole">
            <p:oleObj spid="_x0000_s1026" name="Photo Editor Photo" r:id="rId6" imgW="1523810" imgH="1380952" progId="">
              <p:embed/>
            </p:oleObj>
          </a:graphicData>
        </a:graphic>
      </p:graphicFrame>
      <p:pic>
        <p:nvPicPr>
          <p:cNvPr id="13" name="Picture 31" descr="JPL LOGO RED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31178" y="76200"/>
            <a:ext cx="131282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/>
          </p:cNvSpPr>
          <p:nvPr/>
        </p:nvSpPr>
        <p:spPr bwMode="auto">
          <a:xfrm>
            <a:off x="0" y="6488668"/>
            <a:ext cx="9220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© </a:t>
            </a:r>
            <a:r>
              <a:rPr lang="en-US" sz="1800" dirty="0" smtClean="0"/>
              <a:t>2011 </a:t>
            </a:r>
            <a:r>
              <a:rPr lang="en-US" sz="1800" dirty="0"/>
              <a:t>California Institute of Technology. Government sponsorship acknowledged.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619</Words>
  <Application>Microsoft Office PowerPoint</Application>
  <PresentationFormat>On-screen Show (4:3)</PresentationFormat>
  <Paragraphs>122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Photo Editor Photo</vt:lpstr>
      <vt:lpstr>Airborne Science Working Group</vt:lpstr>
      <vt:lpstr>2010-2011 Agenda</vt:lpstr>
      <vt:lpstr>Readers Digest Version of La Jolla</vt:lpstr>
      <vt:lpstr>Existing Airborne Assets</vt:lpstr>
      <vt:lpstr>Example Platforms</vt:lpstr>
      <vt:lpstr>Example Instruments</vt:lpstr>
      <vt:lpstr>Instruments on the Horizon</vt:lpstr>
      <vt:lpstr>Slide 8</vt:lpstr>
      <vt:lpstr>Slide 9</vt:lpstr>
      <vt:lpstr>Improved Access: UAVSAR</vt:lpstr>
      <vt:lpstr>Improved Access: MASTER</vt:lpstr>
      <vt:lpstr>Improved Access: AVIRIS</vt:lpstr>
      <vt:lpstr>Issues/Recommendations</vt:lpstr>
    </vt:vector>
  </TitlesOfParts>
  <Company>UCSB Geography VIPER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Airborne Science Working Group</dc:title>
  <dc:creator>Dar A. Roberts</dc:creator>
  <cp:lastModifiedBy>Dar A. Roberts</cp:lastModifiedBy>
  <cp:revision>183</cp:revision>
  <dcterms:created xsi:type="dcterms:W3CDTF">2011-09-28T17:48:30Z</dcterms:created>
  <dcterms:modified xsi:type="dcterms:W3CDTF">2011-10-04T19:55:54Z</dcterms:modified>
</cp:coreProperties>
</file>