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3" r:id="rId1"/>
  </p:sldMasterIdLst>
  <p:sldIdLst>
    <p:sldId id="256" r:id="rId2"/>
    <p:sldId id="258" r:id="rId3"/>
    <p:sldId id="264" r:id="rId4"/>
    <p:sldId id="257" r:id="rId5"/>
    <p:sldId id="268" r:id="rId6"/>
    <p:sldId id="261" r:id="rId7"/>
    <p:sldId id="270" r:id="rId8"/>
    <p:sldId id="271" r:id="rId9"/>
    <p:sldId id="274" r:id="rId10"/>
    <p:sldId id="275" r:id="rId11"/>
    <p:sldId id="276" r:id="rId12"/>
    <p:sldId id="27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90" y="-59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index"/>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519171" name="Rectangle 3"/>
          <p:cNvSpPr>
            <a:spLocks noGrp="1" noChangeArrowheads="1"/>
          </p:cNvSpPr>
          <p:nvPr>
            <p:ph type="ctrTitle"/>
          </p:nvPr>
        </p:nvSpPr>
        <p:spPr>
          <a:xfrm>
            <a:off x="690563" y="5516563"/>
            <a:ext cx="6138862" cy="519112"/>
          </a:xfrm>
        </p:spPr>
        <p:txBody>
          <a:bodyPr anchor="t">
            <a:spAutoFit/>
          </a:bodyPr>
          <a:lstStyle>
            <a:lvl1pPr>
              <a:defRPr sz="3300"/>
            </a:lvl1pPr>
          </a:lstStyle>
          <a:p>
            <a:r>
              <a:rPr lang="en-US" smtClean="0"/>
              <a:t>Click to edit Master title style</a:t>
            </a:r>
            <a:endParaRPr lang="en-US"/>
          </a:p>
        </p:txBody>
      </p:sp>
      <p:sp>
        <p:nvSpPr>
          <p:cNvPr id="519172" name="Rectangle 4"/>
          <p:cNvSpPr>
            <a:spLocks noGrp="1" noChangeArrowheads="1"/>
          </p:cNvSpPr>
          <p:nvPr>
            <p:ph type="subTitle" idx="1"/>
          </p:nvPr>
        </p:nvSpPr>
        <p:spPr>
          <a:xfrm>
            <a:off x="695325" y="6075363"/>
            <a:ext cx="6137275" cy="350837"/>
          </a:xfrm>
        </p:spPr>
        <p:txBody>
          <a:bodyPr>
            <a:spAutoFit/>
          </a:bodyPr>
          <a:lstStyle>
            <a:lvl1pPr marL="0" indent="0">
              <a:defRPr sz="2000">
                <a:solidFill>
                  <a:schemeClr val="bg1"/>
                </a:solidFill>
              </a:defRPr>
            </a:lvl1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1788" y="123825"/>
            <a:ext cx="2151062" cy="6142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3825"/>
            <a:ext cx="6300788" cy="6142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23825"/>
            <a:ext cx="8604250" cy="638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98925" cy="5122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8525" y="1143000"/>
            <a:ext cx="4100513" cy="5122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98925" cy="5122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8525" y="1143000"/>
            <a:ext cx="4100513" cy="5122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ndex2"/>
          <p:cNvPicPr>
            <a:picLocks noChangeAspect="1" noChangeArrowheads="1"/>
          </p:cNvPicPr>
          <p:nvPr/>
        </p:nvPicPr>
        <p:blipFill>
          <a:blip r:embed="rId14"/>
          <a:srcRect/>
          <a:stretch>
            <a:fillRect/>
          </a:stretch>
        </p:blipFill>
        <p:spPr bwMode="auto">
          <a:xfrm>
            <a:off x="0" y="0"/>
            <a:ext cx="9145588" cy="6859588"/>
          </a:xfrm>
          <a:prstGeom prst="rect">
            <a:avLst/>
          </a:prstGeom>
          <a:noFill/>
          <a:ln w="9525">
            <a:noFill/>
            <a:miter lim="800000"/>
            <a:headEnd/>
            <a:tailEnd/>
          </a:ln>
        </p:spPr>
      </p:pic>
      <p:sp>
        <p:nvSpPr>
          <p:cNvPr id="1027" name="Rectangle 3"/>
          <p:cNvSpPr>
            <a:spLocks noGrp="1" noChangeArrowheads="1"/>
          </p:cNvSpPr>
          <p:nvPr>
            <p:ph type="title"/>
          </p:nvPr>
        </p:nvSpPr>
        <p:spPr bwMode="auto">
          <a:xfrm>
            <a:off x="228600" y="123825"/>
            <a:ext cx="8604250" cy="638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4"/>
          <p:cNvSpPr>
            <a:spLocks noGrp="1" noChangeArrowheads="1"/>
          </p:cNvSpPr>
          <p:nvPr>
            <p:ph type="body" idx="1"/>
          </p:nvPr>
        </p:nvSpPr>
        <p:spPr bwMode="auto">
          <a:xfrm>
            <a:off x="457200" y="1143000"/>
            <a:ext cx="8351838" cy="5122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18149" name="Rectangle 5"/>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pPr algn="ctr">
              <a:lnSpc>
                <a:spcPct val="85000"/>
              </a:lnSpc>
              <a:defRPr/>
            </a:pPr>
            <a:endParaRPr lang="en-US">
              <a:latin typeface="Arial" pitchFamily="34" charset="0"/>
            </a:endParaRPr>
          </a:p>
        </p:txBody>
      </p:sp>
      <p:sp>
        <p:nvSpPr>
          <p:cNvPr id="518150" name="Rectangle 6"/>
          <p:cNvSpPr>
            <a:spLocks noChangeArrowheads="1"/>
          </p:cNvSpPr>
          <p:nvPr/>
        </p:nvSpPr>
        <p:spPr bwMode="auto">
          <a:xfrm>
            <a:off x="6908800" y="6259513"/>
            <a:ext cx="1905000" cy="354012"/>
          </a:xfrm>
          <a:prstGeom prst="rect">
            <a:avLst/>
          </a:prstGeom>
          <a:noFill/>
          <a:ln w="9525">
            <a:noFill/>
            <a:miter lim="800000"/>
            <a:headEnd/>
            <a:tailEnd/>
          </a:ln>
          <a:effectLst/>
        </p:spPr>
        <p:txBody>
          <a:bodyPr>
            <a:prstTxWarp prst="textNoShape">
              <a:avLst/>
            </a:prstTxWarp>
          </a:bodyPr>
          <a:lstStyle/>
          <a:p>
            <a:pPr algn="r" eaLnBrk="0" hangingPunct="0">
              <a:defRPr/>
            </a:pPr>
            <a:fld id="{DE273246-9F92-0C4F-B1D9-C5A87DE99089}" type="slidenum">
              <a:rPr lang="en-US" sz="1400"/>
              <a:pPr algn="r" eaLnBrk="0" hangingPunct="0">
                <a:defRPr/>
              </a:pPr>
              <a:t>‹#›</a:t>
            </a:fld>
            <a:endParaRPr lang="en-US" sz="1400"/>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transition/>
  <p:txStyles>
    <p:titleStyle>
      <a:lvl1pPr algn="l" rtl="0" eaLnBrk="1" fontAlgn="base" hangingPunct="1">
        <a:lnSpc>
          <a:spcPct val="85000"/>
        </a:lnSpc>
        <a:spcBef>
          <a:spcPct val="0"/>
        </a:spcBef>
        <a:spcAft>
          <a:spcPct val="0"/>
        </a:spcAft>
        <a:defRPr sz="3000">
          <a:solidFill>
            <a:schemeClr val="bg1"/>
          </a:solidFill>
          <a:latin typeface="+mj-lt"/>
          <a:ea typeface="ＭＳ Ｐゴシック" charset="-128"/>
          <a:cs typeface="ＭＳ Ｐゴシック" charset="-128"/>
        </a:defRPr>
      </a:lvl1pPr>
      <a:lvl2pPr algn="l" rtl="0" eaLnBrk="1" fontAlgn="base" hangingPunct="1">
        <a:lnSpc>
          <a:spcPct val="85000"/>
        </a:lnSpc>
        <a:spcBef>
          <a:spcPct val="0"/>
        </a:spcBef>
        <a:spcAft>
          <a:spcPct val="0"/>
        </a:spcAft>
        <a:defRPr sz="3000">
          <a:solidFill>
            <a:schemeClr val="bg1"/>
          </a:solidFill>
          <a:latin typeface="Arial" pitchFamily="34" charset="0"/>
          <a:ea typeface="ＭＳ Ｐゴシック" charset="-128"/>
          <a:cs typeface="ＭＳ Ｐゴシック" charset="-128"/>
        </a:defRPr>
      </a:lvl2pPr>
      <a:lvl3pPr algn="l" rtl="0" eaLnBrk="1" fontAlgn="base" hangingPunct="1">
        <a:lnSpc>
          <a:spcPct val="85000"/>
        </a:lnSpc>
        <a:spcBef>
          <a:spcPct val="0"/>
        </a:spcBef>
        <a:spcAft>
          <a:spcPct val="0"/>
        </a:spcAft>
        <a:defRPr sz="3000">
          <a:solidFill>
            <a:schemeClr val="bg1"/>
          </a:solidFill>
          <a:latin typeface="Arial" pitchFamily="34" charset="0"/>
          <a:ea typeface="ＭＳ Ｐゴシック" charset="-128"/>
          <a:cs typeface="ＭＳ Ｐゴシック" charset="-128"/>
        </a:defRPr>
      </a:lvl3pPr>
      <a:lvl4pPr algn="l" rtl="0" eaLnBrk="1" fontAlgn="base" hangingPunct="1">
        <a:lnSpc>
          <a:spcPct val="85000"/>
        </a:lnSpc>
        <a:spcBef>
          <a:spcPct val="0"/>
        </a:spcBef>
        <a:spcAft>
          <a:spcPct val="0"/>
        </a:spcAft>
        <a:defRPr sz="3000">
          <a:solidFill>
            <a:schemeClr val="bg1"/>
          </a:solidFill>
          <a:latin typeface="Arial" pitchFamily="34" charset="0"/>
          <a:ea typeface="ＭＳ Ｐゴシック" charset="-128"/>
          <a:cs typeface="ＭＳ Ｐゴシック" charset="-128"/>
        </a:defRPr>
      </a:lvl4pPr>
      <a:lvl5pPr algn="l" rtl="0" eaLnBrk="1" fontAlgn="base" hangingPunct="1">
        <a:lnSpc>
          <a:spcPct val="85000"/>
        </a:lnSpc>
        <a:spcBef>
          <a:spcPct val="0"/>
        </a:spcBef>
        <a:spcAft>
          <a:spcPct val="0"/>
        </a:spcAft>
        <a:defRPr sz="3000">
          <a:solidFill>
            <a:schemeClr val="bg1"/>
          </a:solidFill>
          <a:latin typeface="Arial" pitchFamily="34" charset="0"/>
          <a:ea typeface="ＭＳ Ｐゴシック" charset="-128"/>
          <a:cs typeface="ＭＳ Ｐゴシック" charset="-128"/>
        </a:defRPr>
      </a:lvl5pPr>
      <a:lvl6pPr marL="457200" algn="l" rtl="0" eaLnBrk="1" fontAlgn="base" hangingPunct="1">
        <a:lnSpc>
          <a:spcPct val="85000"/>
        </a:lnSpc>
        <a:spcBef>
          <a:spcPct val="0"/>
        </a:spcBef>
        <a:spcAft>
          <a:spcPct val="0"/>
        </a:spcAft>
        <a:defRPr sz="3000">
          <a:solidFill>
            <a:schemeClr val="bg1"/>
          </a:solidFill>
          <a:latin typeface="Arial" pitchFamily="34" charset="0"/>
        </a:defRPr>
      </a:lvl6pPr>
      <a:lvl7pPr marL="914400" algn="l" rtl="0" eaLnBrk="1" fontAlgn="base" hangingPunct="1">
        <a:lnSpc>
          <a:spcPct val="85000"/>
        </a:lnSpc>
        <a:spcBef>
          <a:spcPct val="0"/>
        </a:spcBef>
        <a:spcAft>
          <a:spcPct val="0"/>
        </a:spcAft>
        <a:defRPr sz="3000">
          <a:solidFill>
            <a:schemeClr val="bg1"/>
          </a:solidFill>
          <a:latin typeface="Arial" pitchFamily="34" charset="0"/>
        </a:defRPr>
      </a:lvl7pPr>
      <a:lvl8pPr marL="1371600" algn="l" rtl="0" eaLnBrk="1" fontAlgn="base" hangingPunct="1">
        <a:lnSpc>
          <a:spcPct val="85000"/>
        </a:lnSpc>
        <a:spcBef>
          <a:spcPct val="0"/>
        </a:spcBef>
        <a:spcAft>
          <a:spcPct val="0"/>
        </a:spcAft>
        <a:defRPr sz="3000">
          <a:solidFill>
            <a:schemeClr val="bg1"/>
          </a:solidFill>
          <a:latin typeface="Arial" pitchFamily="34" charset="0"/>
        </a:defRPr>
      </a:lvl8pPr>
      <a:lvl9pPr marL="1828800" algn="l" rtl="0" eaLnBrk="1" fontAlgn="base" hangingPunct="1">
        <a:lnSpc>
          <a:spcPct val="85000"/>
        </a:lnSpc>
        <a:spcBef>
          <a:spcPct val="0"/>
        </a:spcBef>
        <a:spcAft>
          <a:spcPct val="0"/>
        </a:spcAft>
        <a:defRPr sz="3000">
          <a:solidFill>
            <a:schemeClr val="bg1"/>
          </a:solidFill>
          <a:latin typeface="Arial" pitchFamily="34" charset="0"/>
        </a:defRPr>
      </a:lvl9pPr>
    </p:titleStyle>
    <p:bodyStyle>
      <a:lvl1pPr marL="406400" indent="-406400" algn="l" rtl="0" eaLnBrk="1" fontAlgn="base" hangingPunct="1">
        <a:lnSpc>
          <a:spcPct val="85000"/>
        </a:lnSpc>
        <a:spcBef>
          <a:spcPct val="20000"/>
        </a:spcBef>
        <a:spcAft>
          <a:spcPct val="0"/>
        </a:spcAft>
        <a:buClr>
          <a:srgbClr val="A40303"/>
        </a:buClr>
        <a:buSzPct val="75000"/>
        <a:buFont typeface="Zapf Dingbats" charset="2"/>
        <a:buChar char=""/>
        <a:defRPr sz="2400">
          <a:solidFill>
            <a:schemeClr val="tx1"/>
          </a:solidFill>
          <a:latin typeface="+mn-lt"/>
          <a:ea typeface="ＭＳ Ｐゴシック" charset="-128"/>
          <a:cs typeface="ＭＳ Ｐゴシック" charset="-128"/>
        </a:defRPr>
      </a:lvl1pPr>
      <a:lvl2pPr marL="914400" indent="-393700" algn="l" rtl="0" eaLnBrk="1" fontAlgn="base" hangingPunct="1">
        <a:lnSpc>
          <a:spcPct val="85000"/>
        </a:lnSpc>
        <a:spcBef>
          <a:spcPct val="20000"/>
        </a:spcBef>
        <a:spcAft>
          <a:spcPct val="0"/>
        </a:spcAft>
        <a:buClr>
          <a:srgbClr val="0000FF"/>
        </a:buClr>
        <a:buSzPct val="75000"/>
        <a:buFont typeface="Zapf Dingbats" charset="2"/>
        <a:buChar char=""/>
        <a:defRPr sz="2000">
          <a:solidFill>
            <a:schemeClr val="tx1"/>
          </a:solidFill>
          <a:latin typeface="+mn-lt"/>
          <a:ea typeface="ＭＳ Ｐゴシック" charset="-128"/>
        </a:defRPr>
      </a:lvl2pPr>
      <a:lvl3pPr marL="1371600" indent="-342900" algn="l" rtl="0" eaLnBrk="1" fontAlgn="base" hangingPunct="1">
        <a:lnSpc>
          <a:spcPct val="85000"/>
        </a:lnSpc>
        <a:spcBef>
          <a:spcPct val="20000"/>
        </a:spcBef>
        <a:spcAft>
          <a:spcPct val="0"/>
        </a:spcAft>
        <a:buClr>
          <a:srgbClr val="560CA4"/>
        </a:buClr>
        <a:buSzPct val="75000"/>
        <a:buFont typeface="Zapf Dingbats" charset="2"/>
        <a:buChar char=""/>
        <a:defRPr sz="2000">
          <a:solidFill>
            <a:schemeClr val="tx1"/>
          </a:solidFill>
          <a:latin typeface="+mn-lt"/>
          <a:ea typeface="ＭＳ Ｐゴシック" charset="-128"/>
        </a:defRPr>
      </a:lvl3pPr>
      <a:lvl4pPr marL="1828800" indent="-342900" algn="l" rtl="0" eaLnBrk="1" fontAlgn="base" hangingPunct="1">
        <a:lnSpc>
          <a:spcPct val="85000"/>
        </a:lnSpc>
        <a:spcBef>
          <a:spcPct val="20000"/>
        </a:spcBef>
        <a:spcAft>
          <a:spcPct val="0"/>
        </a:spcAft>
        <a:buChar char="–"/>
        <a:defRPr sz="2000">
          <a:solidFill>
            <a:schemeClr val="tx1"/>
          </a:solidFill>
          <a:latin typeface="+mn-lt"/>
          <a:ea typeface="ＭＳ Ｐゴシック" charset="-128"/>
        </a:defRPr>
      </a:lvl4pPr>
      <a:lvl5pPr marL="2286000" indent="-342900" algn="l" rtl="0" eaLnBrk="1" fontAlgn="base" hangingPunct="1">
        <a:lnSpc>
          <a:spcPct val="85000"/>
        </a:lnSpc>
        <a:spcBef>
          <a:spcPct val="20000"/>
        </a:spcBef>
        <a:spcAft>
          <a:spcPct val="0"/>
        </a:spcAft>
        <a:buChar char="»"/>
        <a:defRPr>
          <a:solidFill>
            <a:schemeClr val="tx1"/>
          </a:solidFill>
          <a:latin typeface="+mn-lt"/>
          <a:ea typeface="ＭＳ Ｐゴシック" charset="-128"/>
        </a:defRPr>
      </a:lvl5pPr>
      <a:lvl6pPr marL="2743200" indent="-342900" algn="l" rtl="0" eaLnBrk="1" fontAlgn="base" hangingPunct="1">
        <a:lnSpc>
          <a:spcPct val="85000"/>
        </a:lnSpc>
        <a:spcBef>
          <a:spcPct val="20000"/>
        </a:spcBef>
        <a:spcAft>
          <a:spcPct val="0"/>
        </a:spcAft>
        <a:buChar char="»"/>
        <a:defRPr>
          <a:solidFill>
            <a:schemeClr val="tx1"/>
          </a:solidFill>
          <a:latin typeface="+mn-lt"/>
        </a:defRPr>
      </a:lvl6pPr>
      <a:lvl7pPr marL="3200400" indent="-342900" algn="l" rtl="0" eaLnBrk="1" fontAlgn="base" hangingPunct="1">
        <a:lnSpc>
          <a:spcPct val="85000"/>
        </a:lnSpc>
        <a:spcBef>
          <a:spcPct val="20000"/>
        </a:spcBef>
        <a:spcAft>
          <a:spcPct val="0"/>
        </a:spcAft>
        <a:buChar char="»"/>
        <a:defRPr>
          <a:solidFill>
            <a:schemeClr val="tx1"/>
          </a:solidFill>
          <a:latin typeface="+mn-lt"/>
        </a:defRPr>
      </a:lvl7pPr>
      <a:lvl8pPr marL="3657600" indent="-342900" algn="l" rtl="0" eaLnBrk="1" fontAlgn="base" hangingPunct="1">
        <a:lnSpc>
          <a:spcPct val="85000"/>
        </a:lnSpc>
        <a:spcBef>
          <a:spcPct val="20000"/>
        </a:spcBef>
        <a:spcAft>
          <a:spcPct val="0"/>
        </a:spcAft>
        <a:buChar char="»"/>
        <a:defRPr>
          <a:solidFill>
            <a:schemeClr val="tx1"/>
          </a:solidFill>
          <a:latin typeface="+mn-lt"/>
        </a:defRPr>
      </a:lvl8pPr>
      <a:lvl9pPr marL="4114800" indent="-342900" algn="l" rtl="0" eaLnBrk="1" fontAlgn="base" hangingPunct="1">
        <a:lnSpc>
          <a:spcPct val="85000"/>
        </a:lnSpc>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cce.nas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563" y="5516563"/>
            <a:ext cx="6632980" cy="519112"/>
          </a:xfrm>
        </p:spPr>
        <p:txBody>
          <a:bodyPr>
            <a:normAutofit fontScale="90000"/>
          </a:bodyPr>
          <a:lstStyle/>
          <a:p>
            <a:r>
              <a:rPr lang="en-US" dirty="0" smtClean="0"/>
              <a:t>NASA-TE Modeling Working Group		</a:t>
            </a:r>
            <a:endParaRPr lang="en-US" dirty="0"/>
          </a:p>
        </p:txBody>
      </p:sp>
      <p:sp>
        <p:nvSpPr>
          <p:cNvPr id="3" name="Subtitle 2"/>
          <p:cNvSpPr>
            <a:spLocks noGrp="1"/>
          </p:cNvSpPr>
          <p:nvPr>
            <p:ph type="subTitle" idx="1"/>
          </p:nvPr>
        </p:nvSpPr>
        <p:spPr>
          <a:xfrm>
            <a:off x="699833" y="6093173"/>
            <a:ext cx="6137275" cy="350837"/>
          </a:xfrm>
        </p:spPr>
        <p:txBody>
          <a:bodyPr>
            <a:noAutofit/>
          </a:bodyPr>
          <a:lstStyle/>
          <a:p>
            <a:pPr>
              <a:buNone/>
            </a:pPr>
            <a:r>
              <a:rPr lang="en-US" sz="1600" dirty="0" smtClean="0"/>
              <a:t>TE Meeting</a:t>
            </a:r>
          </a:p>
          <a:p>
            <a:pPr>
              <a:buNone/>
            </a:pPr>
            <a:r>
              <a:rPr lang="en-US" sz="1600" dirty="0" smtClean="0"/>
              <a:t>October 6,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LAMB_diagra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46941" y="847002"/>
            <a:ext cx="5807570" cy="4352122"/>
          </a:xfrm>
          <a:prstGeom prst="rect">
            <a:avLst/>
          </a:prstGeom>
        </p:spPr>
      </p:pic>
      <p:sp>
        <p:nvSpPr>
          <p:cNvPr id="3" name="Title 2"/>
          <p:cNvSpPr>
            <a:spLocks noGrp="1"/>
          </p:cNvSpPr>
          <p:nvPr>
            <p:ph type="title"/>
          </p:nvPr>
        </p:nvSpPr>
        <p:spPr/>
        <p:txBody>
          <a:bodyPr/>
          <a:lstStyle/>
          <a:p>
            <a:r>
              <a:rPr lang="en-US" dirty="0" smtClean="0"/>
              <a:t>Model-data Inter-comparison</a:t>
            </a:r>
            <a:endParaRPr lang="en-US" dirty="0"/>
          </a:p>
        </p:txBody>
      </p:sp>
      <p:sp>
        <p:nvSpPr>
          <p:cNvPr id="6" name="Content Placeholder 5"/>
          <p:cNvSpPr>
            <a:spLocks noGrp="1"/>
          </p:cNvSpPr>
          <p:nvPr>
            <p:ph idx="1"/>
          </p:nvPr>
        </p:nvSpPr>
        <p:spPr>
          <a:xfrm>
            <a:off x="250638" y="5221536"/>
            <a:ext cx="8235950" cy="1442229"/>
          </a:xfrm>
        </p:spPr>
        <p:txBody>
          <a:bodyPr>
            <a:normAutofit fontScale="85000" lnSpcReduction="20000"/>
          </a:bodyPr>
          <a:lstStyle/>
          <a:p>
            <a:r>
              <a:rPr lang="en-US" sz="2400" b="1" dirty="0" smtClean="0"/>
              <a:t>ILAMB and MIPS, such as </a:t>
            </a:r>
            <a:r>
              <a:rPr lang="en-US" sz="2400" b="1" dirty="0" err="1" smtClean="0"/>
              <a:t>MsTMIP</a:t>
            </a:r>
            <a:r>
              <a:rPr lang="en-US" sz="2400" b="1" dirty="0"/>
              <a:t>,</a:t>
            </a:r>
            <a:r>
              <a:rPr lang="en-US" sz="2400" b="1" dirty="0" smtClean="0"/>
              <a:t> </a:t>
            </a:r>
            <a:r>
              <a:rPr lang="en-US" sz="2400" dirty="0"/>
              <a:t>w</a:t>
            </a:r>
            <a:r>
              <a:rPr lang="en-US" sz="2400" dirty="0" smtClean="0"/>
              <a:t>orking to </a:t>
            </a:r>
            <a:r>
              <a:rPr lang="en-US" sz="2400" dirty="0"/>
              <a:t>d</a:t>
            </a:r>
            <a:r>
              <a:rPr lang="en-US" sz="2400" dirty="0" smtClean="0"/>
              <a:t>evelop </a:t>
            </a:r>
            <a:r>
              <a:rPr lang="en-US" sz="2400" dirty="0"/>
              <a:t>community-accepted </a:t>
            </a:r>
            <a:r>
              <a:rPr lang="en-US" sz="2400" dirty="0" smtClean="0"/>
              <a:t>benchmarks to assess land </a:t>
            </a:r>
            <a:r>
              <a:rPr lang="en-US" sz="2400" dirty="0"/>
              <a:t>model </a:t>
            </a:r>
            <a:r>
              <a:rPr lang="en-US" sz="2400" dirty="0" smtClean="0"/>
              <a:t>performance</a:t>
            </a:r>
          </a:p>
          <a:p>
            <a:r>
              <a:rPr lang="en-US" sz="2400" b="1" dirty="0" smtClean="0"/>
              <a:t>ILAMB and </a:t>
            </a:r>
            <a:r>
              <a:rPr lang="en-US" sz="2400" b="1" dirty="0" err="1" smtClean="0"/>
              <a:t>DataOne</a:t>
            </a:r>
            <a:r>
              <a:rPr lang="en-US" sz="2400" b="1" dirty="0" smtClean="0"/>
              <a:t> goal: </a:t>
            </a:r>
            <a:r>
              <a:rPr lang="en-US" sz="2400" dirty="0" smtClean="0"/>
              <a:t>strengthen </a:t>
            </a:r>
            <a:r>
              <a:rPr lang="en-US" sz="2400" dirty="0"/>
              <a:t>linkages between experimental, monitoring, remote sensing, and climate modeling </a:t>
            </a:r>
            <a:r>
              <a:rPr lang="en-US" sz="2400" dirty="0" smtClean="0"/>
              <a:t>communities</a:t>
            </a:r>
            <a:endParaRPr lang="en-US" sz="2400" dirty="0"/>
          </a:p>
        </p:txBody>
      </p:sp>
      <p:sp>
        <p:nvSpPr>
          <p:cNvPr id="9" name="TextBox 8"/>
          <p:cNvSpPr txBox="1"/>
          <p:nvPr/>
        </p:nvSpPr>
        <p:spPr>
          <a:xfrm>
            <a:off x="3158181" y="4534928"/>
            <a:ext cx="3684878" cy="307777"/>
          </a:xfrm>
          <a:prstGeom prst="rect">
            <a:avLst/>
          </a:prstGeom>
          <a:solidFill>
            <a:schemeClr val="bg1"/>
          </a:solidFill>
        </p:spPr>
        <p:txBody>
          <a:bodyPr wrap="square" rtlCol="0">
            <a:spAutoFit/>
          </a:bodyPr>
          <a:lstStyle/>
          <a:p>
            <a:r>
              <a:rPr lang="en-US" sz="1400" b="1" dirty="0" err="1" smtClean="0"/>
              <a:t>MsTMIP</a:t>
            </a:r>
            <a:r>
              <a:rPr lang="en-US" sz="1400" b="1" dirty="0" smtClean="0"/>
              <a:t>; TRENDY; CMIP5; LBA-DMIP</a:t>
            </a:r>
            <a:endParaRPr lang="en-US" sz="1400" b="1" dirty="0"/>
          </a:p>
        </p:txBody>
      </p:sp>
      <p:sp>
        <p:nvSpPr>
          <p:cNvPr id="11" name="TextBox 10"/>
          <p:cNvSpPr txBox="1"/>
          <p:nvPr/>
        </p:nvSpPr>
        <p:spPr>
          <a:xfrm>
            <a:off x="171322" y="2488199"/>
            <a:ext cx="1811867" cy="923330"/>
          </a:xfrm>
          <a:prstGeom prst="rect">
            <a:avLst/>
          </a:prstGeom>
          <a:noFill/>
        </p:spPr>
        <p:txBody>
          <a:bodyPr wrap="square" rtlCol="0">
            <a:spAutoFit/>
          </a:bodyPr>
          <a:lstStyle/>
          <a:p>
            <a:pPr algn="ctr"/>
            <a:r>
              <a:rPr lang="en-US" dirty="0" smtClean="0"/>
              <a:t>e.g., </a:t>
            </a:r>
            <a:r>
              <a:rPr lang="en-US" dirty="0" err="1" smtClean="0"/>
              <a:t>DataOne</a:t>
            </a:r>
            <a:r>
              <a:rPr lang="en-US" dirty="0" smtClean="0"/>
              <a:t> ILAMB working group</a:t>
            </a:r>
            <a:endParaRPr lang="en-US" dirty="0"/>
          </a:p>
        </p:txBody>
      </p:sp>
    </p:spTree>
    <p:extLst>
      <p:ext uri="{BB962C8B-B14F-4D97-AF65-F5344CB8AC3E}">
        <p14:creationId xmlns:p14="http://schemas.microsoft.com/office/powerpoint/2010/main" xmlns="" val="38807624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a:t>
            </a:r>
            <a:endParaRPr lang="en-US" dirty="0"/>
          </a:p>
        </p:txBody>
      </p:sp>
      <p:sp>
        <p:nvSpPr>
          <p:cNvPr id="3" name="Content Placeholder 2"/>
          <p:cNvSpPr>
            <a:spLocks noGrp="1"/>
          </p:cNvSpPr>
          <p:nvPr>
            <p:ph idx="1"/>
          </p:nvPr>
        </p:nvSpPr>
        <p:spPr/>
        <p:txBody>
          <a:bodyPr/>
          <a:lstStyle/>
          <a:p>
            <a:r>
              <a:rPr lang="en-US" dirty="0" smtClean="0"/>
              <a:t>Hold series of </a:t>
            </a:r>
            <a:r>
              <a:rPr lang="en-US" dirty="0" err="1" smtClean="0"/>
              <a:t>telecons</a:t>
            </a:r>
            <a:endParaRPr lang="en-US" dirty="0" smtClean="0"/>
          </a:p>
          <a:p>
            <a:r>
              <a:rPr lang="en-US" dirty="0" smtClean="0"/>
              <a:t>Work on data/data services priorities together with Data WG</a:t>
            </a:r>
          </a:p>
          <a:p>
            <a:r>
              <a:rPr lang="en-US" dirty="0" smtClean="0"/>
              <a:t>Establish 3 sub-working groups:</a:t>
            </a:r>
          </a:p>
          <a:p>
            <a:pPr lvl="1"/>
            <a:r>
              <a:rPr lang="en-US" dirty="0" smtClean="0"/>
              <a:t>Model-data inter-comparison</a:t>
            </a:r>
          </a:p>
          <a:p>
            <a:pPr lvl="1"/>
            <a:r>
              <a:rPr lang="en-US" dirty="0" smtClean="0"/>
              <a:t>Up-scaling</a:t>
            </a:r>
          </a:p>
          <a:p>
            <a:pPr lvl="1"/>
            <a:r>
              <a:rPr lang="en-US" dirty="0" smtClean="0"/>
              <a:t>Data continuity</a:t>
            </a:r>
          </a:p>
          <a:p>
            <a:r>
              <a:rPr lang="en-US" i="1" dirty="0" smtClean="0"/>
              <a:t>Finalize input on data priorities</a:t>
            </a:r>
          </a:p>
          <a:p>
            <a:r>
              <a:rPr lang="en-US" i="1" dirty="0" smtClean="0"/>
              <a:t>Continue work of sub-WGs</a:t>
            </a:r>
          </a:p>
          <a:p>
            <a:r>
              <a:rPr lang="en-US" i="1" dirty="0" smtClean="0"/>
              <a:t>Hold WG </a:t>
            </a:r>
            <a:r>
              <a:rPr lang="en-US" i="1" dirty="0" err="1" smtClean="0"/>
              <a:t>telecons</a:t>
            </a:r>
            <a:r>
              <a:rPr lang="en-US" i="1" dirty="0" smtClean="0"/>
              <a:t>, ~quarterly</a:t>
            </a:r>
          </a:p>
          <a:p>
            <a:r>
              <a:rPr lang="en-US" i="1" dirty="0" smtClean="0"/>
              <a:t>Establish WG project page</a:t>
            </a:r>
          </a:p>
          <a:p>
            <a:r>
              <a:rPr lang="en-US" i="1" dirty="0" smtClean="0"/>
              <a:t>Consider tighter relationship to Data-WG</a:t>
            </a:r>
          </a:p>
          <a:p>
            <a:r>
              <a:rPr lang="en-US" i="1" dirty="0" smtClean="0"/>
              <a:t>…</a:t>
            </a:r>
            <a:endParaRPr lang="en-US" i="1" dirty="0"/>
          </a:p>
        </p:txBody>
      </p:sp>
    </p:spTree>
    <p:extLst>
      <p:ext uri="{BB962C8B-B14F-4D97-AF65-F5344CB8AC3E}">
        <p14:creationId xmlns:p14="http://schemas.microsoft.com/office/powerpoint/2010/main" xmlns="" val="42507435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Should the working group continue, shrink, grow, change?</a:t>
            </a:r>
          </a:p>
          <a:p>
            <a:r>
              <a:rPr lang="en-US" dirty="0" smtClean="0"/>
              <a:t>How can inter-pi/project communication be enhanced?</a:t>
            </a:r>
          </a:p>
          <a:p>
            <a:r>
              <a:rPr lang="en-US" dirty="0" smtClean="0"/>
              <a:t>How can the WG increase it’s effectiveness?</a:t>
            </a:r>
          </a:p>
          <a:p>
            <a:r>
              <a:rPr lang="en-US" dirty="0" smtClean="0"/>
              <a:t>Is it time for the development of a community model?</a:t>
            </a:r>
          </a:p>
          <a:p>
            <a:r>
              <a:rPr lang="en-US" dirty="0" smtClean="0"/>
              <a:t>How can modeling be pulled forward to major role in field </a:t>
            </a:r>
            <a:r>
              <a:rPr lang="en-US" dirty="0"/>
              <a:t>c</a:t>
            </a:r>
            <a:r>
              <a:rPr lang="en-US" dirty="0" smtClean="0"/>
              <a:t>ampaign design, operation, and synthesis?</a:t>
            </a:r>
          </a:p>
          <a:p>
            <a:r>
              <a:rPr lang="en-US" dirty="0" smtClean="0"/>
              <a:t>Has our ability to observe ecosystems exceeded the availability of other critical data sets needed to interpret the measurements (e.g. climate, soils, LU)?</a:t>
            </a:r>
          </a:p>
          <a:p>
            <a:r>
              <a:rPr lang="en-US" dirty="0" smtClean="0"/>
              <a:t>What are the lessons from past MIPS, are there missing MIPS?</a:t>
            </a:r>
          </a:p>
          <a:p>
            <a:r>
              <a:rPr lang="en-US" dirty="0" smtClean="0"/>
              <a:t>How do we prepare to move from MIPs to DAs?</a:t>
            </a:r>
          </a:p>
          <a:p>
            <a:endParaRPr lang="en-US" dirty="0" smtClean="0"/>
          </a:p>
          <a:p>
            <a:pPr marL="0" indent="0">
              <a:buNone/>
            </a:pPr>
            <a:endParaRPr lang="en-US" dirty="0"/>
          </a:p>
        </p:txBody>
      </p:sp>
    </p:spTree>
    <p:extLst>
      <p:ext uri="{BB962C8B-B14F-4D97-AF65-F5344CB8AC3E}">
        <p14:creationId xmlns:p14="http://schemas.microsoft.com/office/powerpoint/2010/main" xmlns="" val="9128322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a:t>
            </a:r>
            <a:endParaRPr lang="en-US" dirty="0"/>
          </a:p>
        </p:txBody>
      </p:sp>
      <p:sp>
        <p:nvSpPr>
          <p:cNvPr id="3" name="Content Placeholder 2"/>
          <p:cNvSpPr>
            <a:spLocks noGrp="1"/>
          </p:cNvSpPr>
          <p:nvPr>
            <p:ph idx="1"/>
          </p:nvPr>
        </p:nvSpPr>
        <p:spPr>
          <a:xfrm>
            <a:off x="308879" y="1369284"/>
            <a:ext cx="4761983" cy="4823842"/>
          </a:xfrm>
        </p:spPr>
        <p:txBody>
          <a:bodyPr>
            <a:noAutofit/>
          </a:bodyPr>
          <a:lstStyle/>
          <a:p>
            <a:pPr>
              <a:lnSpc>
                <a:spcPct val="100000"/>
              </a:lnSpc>
              <a:spcBef>
                <a:spcPts val="0"/>
              </a:spcBef>
              <a:buClr>
                <a:schemeClr val="tx1"/>
              </a:buClr>
              <a:buSzPct val="100000"/>
              <a:buFont typeface="Wingdings" charset="2"/>
              <a:buChar char="§"/>
            </a:pPr>
            <a:r>
              <a:rPr lang="en-US" sz="1600" dirty="0" smtClean="0"/>
              <a:t>Berry, Joseph		Carnegie</a:t>
            </a:r>
          </a:p>
          <a:p>
            <a:pPr>
              <a:lnSpc>
                <a:spcPct val="100000"/>
              </a:lnSpc>
              <a:spcBef>
                <a:spcPts val="0"/>
              </a:spcBef>
              <a:buClr>
                <a:schemeClr val="tx1"/>
              </a:buClr>
              <a:buSzPct val="100000"/>
              <a:buFont typeface="Wingdings" charset="2"/>
              <a:buChar char="§"/>
            </a:pPr>
            <a:r>
              <a:rPr lang="en-US" sz="1600" dirty="0" err="1" smtClean="0"/>
              <a:t>Buermann</a:t>
            </a:r>
            <a:r>
              <a:rPr lang="en-US" sz="1600" dirty="0" smtClean="0"/>
              <a:t>, Wolfgang	UCLA</a:t>
            </a:r>
          </a:p>
          <a:p>
            <a:pPr>
              <a:lnSpc>
                <a:spcPct val="100000"/>
              </a:lnSpc>
              <a:spcBef>
                <a:spcPts val="0"/>
              </a:spcBef>
              <a:buClr>
                <a:schemeClr val="tx1"/>
              </a:buClr>
              <a:buSzPct val="100000"/>
              <a:buFont typeface="Wingdings" charset="2"/>
              <a:buChar char="§"/>
            </a:pPr>
            <a:r>
              <a:rPr lang="en-US" sz="1600" dirty="0" err="1" smtClean="0"/>
              <a:t>Collatz</a:t>
            </a:r>
            <a:r>
              <a:rPr lang="en-US" sz="1600" dirty="0" smtClean="0"/>
              <a:t>, George		NASA GSFC </a:t>
            </a:r>
          </a:p>
          <a:p>
            <a:pPr>
              <a:lnSpc>
                <a:spcPct val="100000"/>
              </a:lnSpc>
              <a:spcBef>
                <a:spcPts val="0"/>
              </a:spcBef>
              <a:buClr>
                <a:schemeClr val="tx1"/>
              </a:buClr>
              <a:buSzPct val="100000"/>
              <a:buFont typeface="Wingdings" charset="2"/>
              <a:buChar char="§"/>
            </a:pPr>
            <a:r>
              <a:rPr lang="en-US" sz="1600" dirty="0" smtClean="0"/>
              <a:t>Davis, Kenneth 	Penn State </a:t>
            </a:r>
          </a:p>
          <a:p>
            <a:pPr>
              <a:lnSpc>
                <a:spcPct val="100000"/>
              </a:lnSpc>
              <a:spcBef>
                <a:spcPts val="0"/>
              </a:spcBef>
              <a:buClr>
                <a:schemeClr val="tx1"/>
              </a:buClr>
              <a:buSzPct val="100000"/>
              <a:buFont typeface="Wingdings" charset="2"/>
              <a:buChar char="§"/>
            </a:pPr>
            <a:r>
              <a:rPr lang="en-US" sz="1600" dirty="0" smtClean="0"/>
              <a:t>Denning, Scott	 	CSU</a:t>
            </a:r>
          </a:p>
          <a:p>
            <a:pPr>
              <a:lnSpc>
                <a:spcPct val="100000"/>
              </a:lnSpc>
              <a:spcBef>
                <a:spcPts val="0"/>
              </a:spcBef>
              <a:buClr>
                <a:schemeClr val="tx1"/>
              </a:buClr>
              <a:buSzPct val="100000"/>
              <a:buFont typeface="Wingdings" charset="2"/>
              <a:buChar char="§"/>
            </a:pPr>
            <a:r>
              <a:rPr lang="en-US" sz="1600" dirty="0" smtClean="0"/>
              <a:t>Fung, Inez	 	Berkeley </a:t>
            </a:r>
          </a:p>
          <a:p>
            <a:pPr>
              <a:lnSpc>
                <a:spcPct val="100000"/>
              </a:lnSpc>
              <a:spcBef>
                <a:spcPts val="0"/>
              </a:spcBef>
              <a:buClr>
                <a:schemeClr val="tx1"/>
              </a:buClr>
              <a:buSzPct val="100000"/>
              <a:buFont typeface="Wingdings" charset="2"/>
              <a:buChar char="§"/>
            </a:pPr>
            <a:r>
              <a:rPr lang="en-US" sz="1600" dirty="0" smtClean="0"/>
              <a:t>Gower, </a:t>
            </a:r>
            <a:r>
              <a:rPr lang="en-US" sz="1600" dirty="0" err="1" smtClean="0"/>
              <a:t>Stith</a:t>
            </a:r>
            <a:r>
              <a:rPr lang="en-US" sz="1600" dirty="0" smtClean="0"/>
              <a:t> 		U. Wisconsin </a:t>
            </a:r>
          </a:p>
          <a:p>
            <a:pPr>
              <a:lnSpc>
                <a:spcPct val="100000"/>
              </a:lnSpc>
              <a:spcBef>
                <a:spcPts val="0"/>
              </a:spcBef>
              <a:buClr>
                <a:schemeClr val="tx1"/>
              </a:buClr>
              <a:buSzPct val="100000"/>
              <a:buFont typeface="Wingdings" charset="2"/>
              <a:buChar char="§"/>
            </a:pPr>
            <a:r>
              <a:rPr lang="en-US" sz="1600" dirty="0" err="1" smtClean="0"/>
              <a:t>Hanan</a:t>
            </a:r>
            <a:r>
              <a:rPr lang="en-US" sz="1600" dirty="0" smtClean="0"/>
              <a:t>, Niall	 	CSU</a:t>
            </a:r>
          </a:p>
          <a:p>
            <a:pPr>
              <a:lnSpc>
                <a:spcPct val="100000"/>
              </a:lnSpc>
              <a:spcBef>
                <a:spcPts val="0"/>
              </a:spcBef>
              <a:buClr>
                <a:schemeClr val="tx1"/>
              </a:buClr>
              <a:buSzPct val="100000"/>
              <a:buFont typeface="Wingdings" charset="2"/>
              <a:buChar char="§"/>
            </a:pPr>
            <a:r>
              <a:rPr lang="en-US" sz="1600" dirty="0" smtClean="0"/>
              <a:t>Hoffman</a:t>
            </a:r>
            <a:r>
              <a:rPr lang="en-US" sz="1600" smtClean="0"/>
              <a:t>, Forrest	ORNL</a:t>
            </a:r>
          </a:p>
          <a:p>
            <a:pPr>
              <a:lnSpc>
                <a:spcPct val="100000"/>
              </a:lnSpc>
              <a:spcBef>
                <a:spcPts val="0"/>
              </a:spcBef>
              <a:buClr>
                <a:schemeClr val="tx1"/>
              </a:buClr>
              <a:buSzPct val="100000"/>
              <a:buFont typeface="Wingdings" charset="2"/>
              <a:buChar char="§"/>
            </a:pPr>
            <a:r>
              <a:rPr lang="en-US" sz="1600" dirty="0" smtClean="0"/>
              <a:t>Hollinger, David	USDA Forest Serv. </a:t>
            </a:r>
          </a:p>
          <a:p>
            <a:pPr>
              <a:lnSpc>
                <a:spcPct val="100000"/>
              </a:lnSpc>
              <a:spcBef>
                <a:spcPts val="0"/>
              </a:spcBef>
              <a:buClr>
                <a:schemeClr val="tx1"/>
              </a:buClr>
              <a:buSzPct val="100000"/>
              <a:buFont typeface="Wingdings" charset="2"/>
              <a:buChar char="§"/>
            </a:pPr>
            <a:r>
              <a:rPr lang="en-US" sz="1600" dirty="0" smtClean="0"/>
              <a:t>Houghton, Richard 	WHRC	</a:t>
            </a:r>
          </a:p>
          <a:p>
            <a:pPr>
              <a:lnSpc>
                <a:spcPct val="100000"/>
              </a:lnSpc>
              <a:spcBef>
                <a:spcPts val="0"/>
              </a:spcBef>
              <a:buClr>
                <a:schemeClr val="tx1"/>
              </a:buClr>
              <a:buSzPct val="100000"/>
              <a:buFont typeface="Wingdings" charset="2"/>
              <a:buChar char="§"/>
            </a:pPr>
            <a:r>
              <a:rPr lang="en-US" sz="1600" dirty="0" err="1" smtClean="0"/>
              <a:t>Huntzinger</a:t>
            </a:r>
            <a:r>
              <a:rPr lang="en-US" sz="1600" dirty="0" smtClean="0"/>
              <a:t>, Deborah	U. Michigan </a:t>
            </a:r>
          </a:p>
          <a:p>
            <a:pPr>
              <a:lnSpc>
                <a:spcPct val="100000"/>
              </a:lnSpc>
              <a:spcBef>
                <a:spcPts val="0"/>
              </a:spcBef>
              <a:buClr>
                <a:schemeClr val="tx1"/>
              </a:buClr>
              <a:buSzPct val="100000"/>
              <a:buFont typeface="Wingdings" charset="2"/>
              <a:buChar char="§"/>
            </a:pPr>
            <a:r>
              <a:rPr lang="en-US" sz="1600" dirty="0" smtClean="0"/>
              <a:t>Hurtt, George  (Chair)	U. Maryland </a:t>
            </a:r>
          </a:p>
          <a:p>
            <a:pPr>
              <a:lnSpc>
                <a:spcPct val="100000"/>
              </a:lnSpc>
              <a:spcBef>
                <a:spcPts val="0"/>
              </a:spcBef>
              <a:buClr>
                <a:schemeClr val="tx1"/>
              </a:buClr>
              <a:buSzPct val="100000"/>
              <a:buFont typeface="Wingdings" charset="2"/>
              <a:buChar char="§"/>
            </a:pPr>
            <a:r>
              <a:rPr lang="en-US" sz="1600" dirty="0" err="1" smtClean="0"/>
              <a:t>Kawa</a:t>
            </a:r>
            <a:r>
              <a:rPr lang="en-US" sz="1600" dirty="0" smtClean="0"/>
              <a:t>, Stephan 	NASA GSFC </a:t>
            </a:r>
          </a:p>
          <a:p>
            <a:pPr>
              <a:lnSpc>
                <a:spcPct val="100000"/>
              </a:lnSpc>
              <a:spcBef>
                <a:spcPts val="0"/>
              </a:spcBef>
              <a:buClr>
                <a:schemeClr val="tx1"/>
              </a:buClr>
              <a:buSzPct val="100000"/>
              <a:buFont typeface="Wingdings" charset="2"/>
              <a:buChar char="§"/>
            </a:pPr>
            <a:r>
              <a:rPr lang="en-US" sz="1600" dirty="0" smtClean="0"/>
              <a:t>Kimball, John	 	U. Montana </a:t>
            </a:r>
          </a:p>
          <a:p>
            <a:pPr>
              <a:lnSpc>
                <a:spcPct val="100000"/>
              </a:lnSpc>
              <a:spcBef>
                <a:spcPts val="0"/>
              </a:spcBef>
              <a:buClr>
                <a:schemeClr val="tx1"/>
              </a:buClr>
              <a:buSzPct val="100000"/>
              <a:buFont typeface="Wingdings" charset="2"/>
              <a:buChar char="§"/>
            </a:pPr>
            <a:r>
              <a:rPr lang="en-US" sz="1600" dirty="0" smtClean="0"/>
              <a:t>Li, </a:t>
            </a:r>
            <a:r>
              <a:rPr lang="en-US" sz="1600" dirty="0" err="1" smtClean="0"/>
              <a:t>Changsheng</a:t>
            </a:r>
            <a:r>
              <a:rPr lang="en-US" sz="1600" dirty="0" smtClean="0"/>
              <a:t>	UNH</a:t>
            </a:r>
          </a:p>
          <a:p>
            <a:pPr>
              <a:lnSpc>
                <a:spcPct val="100000"/>
              </a:lnSpc>
              <a:spcBef>
                <a:spcPts val="0"/>
              </a:spcBef>
              <a:buClr>
                <a:schemeClr val="tx1"/>
              </a:buClr>
              <a:buSzPct val="100000"/>
              <a:buFont typeface="Wingdings" charset="2"/>
              <a:buChar char="§"/>
            </a:pPr>
            <a:r>
              <a:rPr lang="en-US" sz="1600" dirty="0" smtClean="0"/>
              <a:t>Moorcroft, Paul	 	Harvard</a:t>
            </a:r>
          </a:p>
        </p:txBody>
      </p:sp>
      <p:sp>
        <p:nvSpPr>
          <p:cNvPr id="4" name="Rectangle 3"/>
          <p:cNvSpPr/>
          <p:nvPr/>
        </p:nvSpPr>
        <p:spPr>
          <a:xfrm>
            <a:off x="4887941" y="1377531"/>
            <a:ext cx="4572000" cy="3785652"/>
          </a:xfrm>
          <a:prstGeom prst="rect">
            <a:avLst/>
          </a:prstGeom>
        </p:spPr>
        <p:txBody>
          <a:bodyPr wrap="square">
            <a:spAutoFit/>
          </a:bodyPr>
          <a:lstStyle/>
          <a:p>
            <a:pPr>
              <a:buFont typeface="Wingdings" charset="2"/>
              <a:buChar char="§"/>
            </a:pPr>
            <a:r>
              <a:rPr lang="en-US" sz="1600" dirty="0" smtClean="0"/>
              <a:t>    Moore, David	 	Neon Inc </a:t>
            </a:r>
          </a:p>
          <a:p>
            <a:pPr>
              <a:buFont typeface="Wingdings" charset="2"/>
              <a:buChar char="§"/>
            </a:pPr>
            <a:r>
              <a:rPr lang="en-US" sz="1600" dirty="0" smtClean="0"/>
              <a:t>    </a:t>
            </a:r>
            <a:r>
              <a:rPr lang="en-US" sz="1600" dirty="0" err="1" smtClean="0"/>
              <a:t>Ojima</a:t>
            </a:r>
            <a:r>
              <a:rPr lang="en-US" sz="1600" dirty="0" smtClean="0"/>
              <a:t>, Dennis	 	Heinz Center</a:t>
            </a:r>
          </a:p>
          <a:p>
            <a:pPr>
              <a:buFont typeface="Wingdings" charset="2"/>
              <a:buChar char="§"/>
            </a:pPr>
            <a:r>
              <a:rPr lang="en-US" sz="1600" dirty="0" smtClean="0"/>
              <a:t>    </a:t>
            </a:r>
            <a:r>
              <a:rPr lang="en-US" sz="1600" dirty="0" err="1" smtClean="0"/>
              <a:t>Ollinger</a:t>
            </a:r>
            <a:r>
              <a:rPr lang="en-US" sz="1600" dirty="0" smtClean="0"/>
              <a:t>, Scott	 	UNH</a:t>
            </a:r>
          </a:p>
          <a:p>
            <a:pPr>
              <a:buFont typeface="Wingdings" charset="2"/>
              <a:buChar char="§"/>
            </a:pPr>
            <a:r>
              <a:rPr lang="en-US" sz="1600" dirty="0" smtClean="0"/>
              <a:t>    Potter, Christopher	NASA ARC </a:t>
            </a:r>
          </a:p>
          <a:p>
            <a:pPr>
              <a:buFont typeface="Wingdings" charset="2"/>
              <a:buChar char="§"/>
            </a:pPr>
            <a:r>
              <a:rPr lang="en-US" sz="1600" dirty="0" smtClean="0"/>
              <a:t>    Prince, Stephen 		UMD</a:t>
            </a:r>
          </a:p>
          <a:p>
            <a:pPr>
              <a:buFont typeface="Wingdings" charset="2"/>
              <a:buChar char="§"/>
            </a:pPr>
            <a:r>
              <a:rPr lang="en-US" sz="1600" dirty="0" smtClean="0"/>
              <a:t>    </a:t>
            </a:r>
            <a:r>
              <a:rPr lang="en-US" sz="1600" dirty="0" err="1" smtClean="0"/>
              <a:t>Randerson</a:t>
            </a:r>
            <a:r>
              <a:rPr lang="en-US" sz="1600" dirty="0" smtClean="0"/>
              <a:t>, James	UC Irvine</a:t>
            </a:r>
          </a:p>
          <a:p>
            <a:pPr>
              <a:buFont typeface="Wingdings" charset="2"/>
              <a:buChar char="§"/>
            </a:pPr>
            <a:r>
              <a:rPr lang="en-US" sz="1600" dirty="0" smtClean="0"/>
              <a:t>    Running, Steven		U. Montana </a:t>
            </a:r>
          </a:p>
          <a:p>
            <a:pPr>
              <a:buFont typeface="Wingdings" charset="2"/>
              <a:buChar char="§"/>
            </a:pPr>
            <a:r>
              <a:rPr lang="en-US" sz="1600" dirty="0" smtClean="0"/>
              <a:t>    Schaefer, Kevin		NSIDC</a:t>
            </a:r>
          </a:p>
          <a:p>
            <a:pPr>
              <a:buFont typeface="Wingdings" charset="2"/>
              <a:buChar char="§"/>
            </a:pPr>
            <a:r>
              <a:rPr lang="en-US" sz="1600" dirty="0" smtClean="0"/>
              <a:t>    Thornton, Peter		ORNL</a:t>
            </a:r>
          </a:p>
          <a:p>
            <a:pPr>
              <a:buFont typeface="Wingdings" charset="2"/>
              <a:buChar char="§"/>
            </a:pPr>
            <a:r>
              <a:rPr lang="en-US" sz="1600" dirty="0" smtClean="0"/>
              <a:t>    </a:t>
            </a:r>
            <a:r>
              <a:rPr lang="en-US" sz="1600" dirty="0" err="1" smtClean="0"/>
              <a:t>Treuhaft</a:t>
            </a:r>
            <a:r>
              <a:rPr lang="en-US" sz="1600" dirty="0" smtClean="0"/>
              <a:t>, Robert		JPL</a:t>
            </a:r>
          </a:p>
          <a:p>
            <a:pPr>
              <a:buFont typeface="Wingdings" charset="2"/>
              <a:buChar char="§"/>
            </a:pPr>
            <a:r>
              <a:rPr lang="en-US" sz="1600" dirty="0" smtClean="0"/>
              <a:t>    Turner, David	       	OSU</a:t>
            </a:r>
          </a:p>
          <a:p>
            <a:pPr>
              <a:buFont typeface="Wingdings" charset="2"/>
              <a:buChar char="§"/>
            </a:pPr>
            <a:r>
              <a:rPr lang="en-US" sz="1600" dirty="0" smtClean="0"/>
              <a:t>    West, </a:t>
            </a:r>
            <a:r>
              <a:rPr lang="en-US" sz="1600" dirty="0" err="1" smtClean="0"/>
              <a:t>Tristram</a:t>
            </a:r>
            <a:r>
              <a:rPr lang="en-US" sz="1600" dirty="0" smtClean="0"/>
              <a:t>         	JGCRI</a:t>
            </a:r>
          </a:p>
          <a:p>
            <a:pPr>
              <a:buFont typeface="Wingdings" charset="2"/>
              <a:buChar char="§"/>
            </a:pPr>
            <a:r>
              <a:rPr lang="en-US" sz="1600" dirty="0" smtClean="0"/>
              <a:t>    Wolf, Adam	 		Carnegie</a:t>
            </a:r>
          </a:p>
          <a:p>
            <a:pPr>
              <a:buFont typeface="Wingdings" charset="2"/>
              <a:buChar char="§"/>
            </a:pPr>
            <a:r>
              <a:rPr lang="en-US" sz="1600" dirty="0" smtClean="0"/>
              <a:t>    Xiao, </a:t>
            </a:r>
            <a:r>
              <a:rPr lang="en-US" sz="1600" dirty="0" err="1" smtClean="0"/>
              <a:t>Xiangming</a:t>
            </a:r>
            <a:r>
              <a:rPr lang="en-US" sz="1600" dirty="0" smtClean="0"/>
              <a:t>		U. Oklahoma </a:t>
            </a:r>
          </a:p>
          <a:p>
            <a:pPr>
              <a:buFont typeface="Wingdings" charset="2"/>
              <a:buChar char="§"/>
            </a:pPr>
            <a:r>
              <a:rPr lang="en-US" sz="1600" dirty="0" smtClean="0"/>
              <a:t>    </a:t>
            </a:r>
            <a:r>
              <a:rPr lang="en-US" sz="1600" dirty="0" err="1" smtClean="0"/>
              <a:t>Xue</a:t>
            </a:r>
            <a:r>
              <a:rPr lang="en-US" sz="1600" dirty="0" smtClean="0"/>
              <a:t>, </a:t>
            </a:r>
            <a:r>
              <a:rPr lang="en-US" sz="1600" dirty="0" err="1" smtClean="0"/>
              <a:t>Yongkang</a:t>
            </a:r>
            <a:r>
              <a:rPr lang="en-US" sz="1600" dirty="0" smtClean="0"/>
              <a:t>		UCLA </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lnSpc>
                <a:spcPct val="100000"/>
              </a:lnSpc>
            </a:pPr>
            <a:r>
              <a:rPr lang="en-US" dirty="0" smtClean="0"/>
              <a:t>TE Working Groups: </a:t>
            </a:r>
          </a:p>
          <a:p>
            <a:pPr lvl="1">
              <a:lnSpc>
                <a:spcPct val="100000"/>
              </a:lnSpc>
            </a:pPr>
            <a:r>
              <a:rPr lang="en-US" dirty="0" smtClean="0"/>
              <a:t>http://</a:t>
            </a:r>
            <a:r>
              <a:rPr lang="en-US" dirty="0" err="1" smtClean="0"/>
              <a:t>cce.nasa.gov/terrestrial_ecology/wkg_groups.html</a:t>
            </a:r>
            <a:endParaRPr lang="en-US" dirty="0" smtClean="0"/>
          </a:p>
          <a:p>
            <a:pPr>
              <a:lnSpc>
                <a:spcPct val="100000"/>
              </a:lnSpc>
            </a:pPr>
            <a:r>
              <a:rPr lang="en-US" dirty="0" smtClean="0"/>
              <a:t>TE Modeling Working Group Charter: </a:t>
            </a:r>
          </a:p>
          <a:p>
            <a:pPr lvl="1">
              <a:lnSpc>
                <a:spcPct val="100000"/>
              </a:lnSpc>
            </a:pPr>
            <a:r>
              <a:rPr lang="en-US" dirty="0" smtClean="0"/>
              <a:t>http://</a:t>
            </a:r>
            <a:r>
              <a:rPr lang="en-US" dirty="0" err="1" smtClean="0"/>
              <a:t>cce.nasa.gov/terrestrial_ecology/WGmodeling.html</a:t>
            </a:r>
            <a:endParaRPr lang="en-US" dirty="0" smtClean="0"/>
          </a:p>
          <a:p>
            <a:pPr>
              <a:lnSpc>
                <a:spcPct val="100000"/>
              </a:lnSpc>
            </a:pPr>
            <a:r>
              <a:rPr lang="en-US" dirty="0" smtClean="0"/>
              <a:t>TE Modeling Working Group Membership list:</a:t>
            </a:r>
          </a:p>
          <a:p>
            <a:pPr lvl="1">
              <a:lnSpc>
                <a:spcPct val="100000"/>
              </a:lnSpc>
            </a:pPr>
            <a:r>
              <a:rPr lang="en-US" dirty="0" err="1" smtClean="0"/>
              <a:t>http://cce.nasa.gov/cgi-bin/terrestrial_ecology/wg_members.pl?pgid</a:t>
            </a:r>
            <a:r>
              <a:rPr lang="en-US" dirty="0" smtClean="0"/>
              <a:t>=519</a:t>
            </a:r>
          </a:p>
          <a:p>
            <a:pPr>
              <a:lnSpc>
                <a:spcPct val="100000"/>
              </a:lnSpc>
            </a:pPr>
            <a:r>
              <a:rPr lang="en-US" dirty="0" smtClean="0"/>
              <a:t>TE Modeling Working Group Email list:</a:t>
            </a:r>
          </a:p>
          <a:p>
            <a:pPr lvl="1">
              <a:lnSpc>
                <a:spcPct val="100000"/>
              </a:lnSpc>
            </a:pPr>
            <a:r>
              <a:rPr lang="en-US" dirty="0" err="1" smtClean="0"/>
              <a:t>te_wg_modeling@cce.nasa.gov</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a:t>
            </a:r>
            <a:endParaRPr lang="en-US" dirty="0"/>
          </a:p>
        </p:txBody>
      </p:sp>
      <p:sp>
        <p:nvSpPr>
          <p:cNvPr id="3" name="Content Placeholder 2"/>
          <p:cNvSpPr>
            <a:spLocks noGrp="1"/>
          </p:cNvSpPr>
          <p:nvPr>
            <p:ph idx="1"/>
          </p:nvPr>
        </p:nvSpPr>
        <p:spPr/>
        <p:txBody>
          <a:bodyPr>
            <a:normAutofit fontScale="70000" lnSpcReduction="20000"/>
          </a:bodyPr>
          <a:lstStyle/>
          <a:p>
            <a:pPr>
              <a:lnSpc>
                <a:spcPct val="110000"/>
              </a:lnSpc>
            </a:pPr>
            <a:r>
              <a:rPr lang="en-US" dirty="0"/>
              <a:t>The Modeling Working Group will consider ways to improve/advance modeling activities within the TE program. The initial focus will be on how to target and maximize resources to fully exploit current modeling capabilities as well as identifying new activities and resource needs</a:t>
            </a:r>
            <a:r>
              <a:rPr lang="en-US" dirty="0" smtClean="0"/>
              <a:t>.</a:t>
            </a:r>
          </a:p>
          <a:p>
            <a:pPr>
              <a:lnSpc>
                <a:spcPct val="110000"/>
              </a:lnSpc>
            </a:pPr>
            <a:r>
              <a:rPr lang="en-US" dirty="0" smtClean="0"/>
              <a:t>Recommendations </a:t>
            </a:r>
            <a:r>
              <a:rPr lang="en-US" dirty="0"/>
              <a:t>from the WG should include clear indication of priorities</a:t>
            </a:r>
            <a:r>
              <a:rPr lang="en-US" dirty="0" smtClean="0"/>
              <a:t>.</a:t>
            </a:r>
          </a:p>
          <a:p>
            <a:pPr>
              <a:lnSpc>
                <a:spcPct val="110000"/>
              </a:lnSpc>
            </a:pPr>
            <a:r>
              <a:rPr lang="en-US" dirty="0" smtClean="0"/>
              <a:t>The </a:t>
            </a:r>
            <a:r>
              <a:rPr lang="en-US" dirty="0"/>
              <a:t>Modeling WG should have connections with other </a:t>
            </a:r>
            <a:r>
              <a:rPr lang="en-US" dirty="0" err="1"/>
              <a:t>WGs</a:t>
            </a:r>
            <a:r>
              <a:rPr lang="en-US" dirty="0"/>
              <a:t> including the Data Products WG and the Field Campaigns WG</a:t>
            </a:r>
            <a:r>
              <a:rPr lang="en-US" dirty="0" smtClean="0"/>
              <a:t>.</a:t>
            </a:r>
          </a:p>
          <a:p>
            <a:pPr>
              <a:lnSpc>
                <a:spcPct val="110000"/>
              </a:lnSpc>
            </a:pPr>
            <a:r>
              <a:rPr lang="en-US" dirty="0" smtClean="0"/>
              <a:t>Provided an issue is relevant to TE modeling science and of importance to the TE community (e.g. identified at a recent TE workshop), the WG will have the ability identify a new issue for its consideration and develop the agenda to address it. </a:t>
            </a:r>
          </a:p>
          <a:p>
            <a:pPr>
              <a:lnSpc>
                <a:spcPct val="110000"/>
              </a:lnSpc>
            </a:pPr>
            <a:r>
              <a:rPr lang="en-US" dirty="0" smtClean="0"/>
              <a:t>Details regarding the operations of the WG will be determined by the WG in consultation with the CC&amp;E Office and the TE Program Manger. Recommendations from the WG will be conveyed to the CC&amp;E Office and the TE Program Manager for their consideration and potential implementation. Recommendations will be shared with the broad TE community through the TE Web site and other appropriate means.	</a:t>
            </a:r>
          </a:p>
          <a:p>
            <a:endParaRPr lang="en-US" dirty="0" smtClean="0">
              <a:hlinkClick r:id="rId2"/>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Charter (continued)</a:t>
            </a:r>
            <a:endParaRPr lang="en-US" dirty="0"/>
          </a:p>
        </p:txBody>
      </p:sp>
      <p:sp>
        <p:nvSpPr>
          <p:cNvPr id="3" name="Content Placeholder 2"/>
          <p:cNvSpPr>
            <a:spLocks noGrp="1"/>
          </p:cNvSpPr>
          <p:nvPr>
            <p:ph idx="1"/>
          </p:nvPr>
        </p:nvSpPr>
        <p:spPr/>
        <p:txBody>
          <a:bodyPr>
            <a:normAutofit/>
          </a:bodyPr>
          <a:lstStyle/>
          <a:p>
            <a:pPr>
              <a:lnSpc>
                <a:spcPct val="110000"/>
              </a:lnSpc>
            </a:pPr>
            <a:r>
              <a:rPr lang="en-US" dirty="0" smtClean="0"/>
              <a:t>Specific suggestions of issues to consider by this WG might include but are not limited to: </a:t>
            </a:r>
          </a:p>
          <a:p>
            <a:pPr lvl="1">
              <a:lnSpc>
                <a:spcPct val="110000"/>
              </a:lnSpc>
            </a:pPr>
            <a:r>
              <a:rPr lang="en-US" b="1" u="sng" dirty="0" smtClean="0"/>
              <a:t>Model </a:t>
            </a:r>
            <a:r>
              <a:rPr lang="en-US" b="1" u="sng" dirty="0" err="1" smtClean="0"/>
              <a:t>intercomparisons</a:t>
            </a:r>
            <a:r>
              <a:rPr lang="en-US" b="1" u="sng" dirty="0" smtClean="0"/>
              <a:t>. </a:t>
            </a:r>
            <a:r>
              <a:rPr lang="en-US" dirty="0" smtClean="0"/>
              <a:t>What lessons from previous and current ongoing model </a:t>
            </a:r>
            <a:r>
              <a:rPr lang="en-US" dirty="0" err="1" smtClean="0"/>
              <a:t>intercomparison</a:t>
            </a:r>
            <a:r>
              <a:rPr lang="en-US" dirty="0" smtClean="0"/>
              <a:t> efforts can be used to identify useful </a:t>
            </a:r>
            <a:r>
              <a:rPr lang="en-US" dirty="0" err="1" smtClean="0"/>
              <a:t>intercomparisons</a:t>
            </a:r>
            <a:r>
              <a:rPr lang="en-US" dirty="0" smtClean="0"/>
              <a:t> in the future and frameworks for implementation? </a:t>
            </a:r>
          </a:p>
          <a:p>
            <a:pPr lvl="1">
              <a:lnSpc>
                <a:spcPct val="110000"/>
              </a:lnSpc>
            </a:pPr>
            <a:r>
              <a:rPr lang="en-US" b="1" u="sng" dirty="0" smtClean="0"/>
              <a:t>Infrastructural needs for modeling. </a:t>
            </a:r>
            <a:r>
              <a:rPr lang="en-US" dirty="0" smtClean="0"/>
              <a:t>Can common community standards for data be identified? What are the needs for centralized hardware and/or software?</a:t>
            </a:r>
          </a:p>
          <a:p>
            <a:pPr lvl="1">
              <a:lnSpc>
                <a:spcPct val="110000"/>
              </a:lnSpc>
            </a:pPr>
            <a:r>
              <a:rPr lang="en-US" b="1" u="sng" dirty="0" smtClean="0"/>
              <a:t>Identification of data products for driving and evaluating models.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Formulation</a:t>
            </a:r>
            <a:endParaRPr lang="en-US" dirty="0"/>
          </a:p>
        </p:txBody>
      </p:sp>
      <p:sp>
        <p:nvSpPr>
          <p:cNvPr id="3" name="Content Placeholder 2"/>
          <p:cNvSpPr>
            <a:spLocks noGrp="1"/>
          </p:cNvSpPr>
          <p:nvPr>
            <p:ph idx="1"/>
          </p:nvPr>
        </p:nvSpPr>
        <p:spPr/>
        <p:txBody>
          <a:bodyPr/>
          <a:lstStyle/>
          <a:p>
            <a:pPr>
              <a:buNone/>
            </a:pPr>
            <a:endParaRPr lang="en-US" dirty="0" smtClean="0"/>
          </a:p>
          <a:p>
            <a:pPr>
              <a:lnSpc>
                <a:spcPct val="100000"/>
              </a:lnSpc>
            </a:pPr>
            <a:r>
              <a:rPr lang="en-US" dirty="0" smtClean="0"/>
              <a:t>What specific issues does the group want to address?</a:t>
            </a:r>
          </a:p>
          <a:p>
            <a:pPr>
              <a:lnSpc>
                <a:spcPct val="100000"/>
              </a:lnSpc>
            </a:pPr>
            <a:r>
              <a:rPr lang="en-US" dirty="0" smtClean="0"/>
              <a:t>How does the group want to organize itself to address these issues?</a:t>
            </a:r>
          </a:p>
          <a:p>
            <a:pPr>
              <a:lnSpc>
                <a:spcPct val="100000"/>
              </a:lnSpc>
            </a:pPr>
            <a:r>
              <a:rPr lang="en-US" dirty="0" smtClean="0"/>
              <a:t>What is the timeframe for addressing these issues?</a:t>
            </a:r>
          </a:p>
          <a:p>
            <a:pPr>
              <a:lnSpc>
                <a:spcPct val="100000"/>
              </a:lnSpc>
            </a:pPr>
            <a:r>
              <a:rPr lang="en-US" dirty="0" smtClean="0"/>
              <a:t>How can we help ensure that what we do has the greatest positive impact possible?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What new data products would advance TE research goals? (Data WG)</a:t>
            </a:r>
            <a:r>
              <a:rPr lang="en-US" sz="2800" dirty="0" smtClean="0"/>
              <a:t>	</a:t>
            </a:r>
          </a:p>
        </p:txBody>
      </p:sp>
      <p:sp>
        <p:nvSpPr>
          <p:cNvPr id="5" name="Rectangle 4"/>
          <p:cNvSpPr/>
          <p:nvPr/>
        </p:nvSpPr>
        <p:spPr>
          <a:xfrm>
            <a:off x="181567" y="1143000"/>
            <a:ext cx="8806747" cy="5262978"/>
          </a:xfrm>
          <a:prstGeom prst="rect">
            <a:avLst/>
          </a:prstGeom>
        </p:spPr>
        <p:txBody>
          <a:bodyPr wrap="square">
            <a:spAutoFit/>
          </a:bodyPr>
          <a:lstStyle/>
          <a:p>
            <a:pPr>
              <a:buClr>
                <a:srgbClr val="800000"/>
              </a:buClr>
              <a:buFont typeface="Wingdings" charset="2"/>
              <a:buChar char=""/>
            </a:pPr>
            <a:endParaRPr lang="en-US" sz="1200" dirty="0" smtClean="0"/>
          </a:p>
          <a:p>
            <a:pPr>
              <a:buClr>
                <a:srgbClr val="800000"/>
              </a:buClr>
              <a:buFont typeface="Wingdings" charset="2"/>
              <a:buChar char=""/>
            </a:pPr>
            <a:r>
              <a:rPr lang="en-US" sz="1200" dirty="0" smtClean="0"/>
              <a:t> 	Global re-GAP data set, incorporating LIDAR</a:t>
            </a:r>
          </a:p>
          <a:p>
            <a:pPr>
              <a:buClr>
                <a:srgbClr val="800000"/>
              </a:buClr>
              <a:buFont typeface="Wingdings" charset="2"/>
              <a:buChar char=""/>
            </a:pPr>
            <a:r>
              <a:rPr lang="en-US" sz="1200" dirty="0" smtClean="0"/>
              <a:t> 	High spatial and temporal resolution climate and soil data, Global coverage.</a:t>
            </a:r>
          </a:p>
          <a:p>
            <a:pPr>
              <a:buClr>
                <a:srgbClr val="800000"/>
              </a:buClr>
              <a:buFont typeface="Wingdings" charset="2"/>
              <a:buChar char=""/>
            </a:pPr>
            <a:r>
              <a:rPr lang="en-US" sz="1200" dirty="0" smtClean="0"/>
              <a:t> 	Data publications containing raw data produced in funded projects, as well as that used in journal articles, so that others 	can use data for other purposes.</a:t>
            </a:r>
          </a:p>
          <a:p>
            <a:pPr>
              <a:buClr>
                <a:srgbClr val="800000"/>
              </a:buClr>
              <a:buFont typeface="Wingdings" charset="2"/>
              <a:buChar char=""/>
            </a:pPr>
            <a:r>
              <a:rPr lang="en-US" sz="1200" dirty="0" smtClean="0"/>
              <a:t> 	High spatial (30-m) and temporal resolution (every 3 to 5 years) Land Cover (</a:t>
            </a:r>
            <a:r>
              <a:rPr lang="en-US" sz="1200" dirty="0" err="1" smtClean="0"/>
              <a:t>LandSat</a:t>
            </a:r>
            <a:r>
              <a:rPr lang="en-US" sz="1200" dirty="0" smtClean="0"/>
              <a:t> based).</a:t>
            </a:r>
          </a:p>
          <a:p>
            <a:pPr>
              <a:buClr>
                <a:srgbClr val="800000"/>
              </a:buClr>
              <a:buFont typeface="Wingdings" charset="2"/>
              <a:buChar char=""/>
            </a:pPr>
            <a:r>
              <a:rPr lang="en-US" sz="1200" dirty="0" smtClean="0"/>
              <a:t> 	High spatial resolution remote sensing products that match better with cropland data layers (e.g., MODIS at 250-m; crops 	at 30-m (TM-type) resolution).  Option 1:  Fusing MODIS and </a:t>
            </a:r>
            <a:r>
              <a:rPr lang="en-US" sz="1200" dirty="0" err="1" smtClean="0"/>
              <a:t>LandSat</a:t>
            </a:r>
            <a:r>
              <a:rPr lang="en-US" sz="1200" dirty="0" smtClean="0"/>
              <a:t> to downscale MODIS. Option 2:  </a:t>
            </a:r>
            <a:r>
              <a:rPr lang="en-US" sz="1200" dirty="0" err="1" smtClean="0"/>
              <a:t>LandSat</a:t>
            </a:r>
            <a:r>
              <a:rPr lang="en-US" sz="1200" dirty="0" smtClean="0"/>
              <a:t> and 	Spot to obtain higher temporal resolution (seasonal).</a:t>
            </a:r>
          </a:p>
          <a:p>
            <a:pPr>
              <a:buClr>
                <a:srgbClr val="800000"/>
              </a:buClr>
              <a:buFont typeface="Wingdings" charset="2"/>
              <a:buChar char=""/>
            </a:pPr>
            <a:r>
              <a:rPr lang="en-US" sz="1200" dirty="0" smtClean="0"/>
              <a:t> 	Data set of leaf-level </a:t>
            </a:r>
            <a:r>
              <a:rPr lang="en-US" sz="1200" dirty="0" err="1" smtClean="0"/>
              <a:t>hyperspectral</a:t>
            </a:r>
            <a:r>
              <a:rPr lang="en-US" sz="1200" dirty="0" smtClean="0"/>
              <a:t> optical properties (full spectrum; biogeochemical content) and soil reflectivity.  	</a:t>
            </a:r>
            <a:r>
              <a:rPr lang="en-US" sz="1200" dirty="0" err="1" smtClean="0"/>
              <a:t>Hyperspectral</a:t>
            </a:r>
            <a:r>
              <a:rPr lang="en-US" sz="1200" dirty="0" smtClean="0"/>
              <a:t> Reference Library, along with contextual information.    Standard measurement techniques.</a:t>
            </a:r>
          </a:p>
          <a:p>
            <a:pPr>
              <a:buClr>
                <a:srgbClr val="800000"/>
              </a:buClr>
              <a:buFont typeface="Wingdings" charset="2"/>
              <a:buChar char=""/>
            </a:pPr>
            <a:r>
              <a:rPr lang="en-US" sz="1200" dirty="0" smtClean="0"/>
              <a:t> 	Recommend that accuracy and uncertainty be fully characterized and included with each product (integral part of the 	data product) for remote sensing and ground-based  (in situ) data.  </a:t>
            </a:r>
          </a:p>
          <a:p>
            <a:pPr>
              <a:buClr>
                <a:srgbClr val="800000"/>
              </a:buClr>
              <a:buFont typeface="Wingdings" charset="2"/>
              <a:buChar char=""/>
            </a:pPr>
            <a:r>
              <a:rPr lang="en-US" sz="1200" dirty="0" smtClean="0"/>
              <a:t> 	Multi-faceted product containing height, biomass, and age.  (Combining many existing products (LIDAR, LEDAPS)).</a:t>
            </a:r>
          </a:p>
          <a:p>
            <a:pPr>
              <a:buClr>
                <a:srgbClr val="800000"/>
              </a:buClr>
              <a:buFont typeface="Wingdings" charset="2"/>
              <a:buChar char=""/>
            </a:pPr>
            <a:r>
              <a:rPr lang="en-US" sz="1200" dirty="0" smtClean="0"/>
              <a:t> 	Global database of ground-based in situ validation data for remote sensing products.  Forest inventory data (e.g., height, 	biomass, and age).  For </a:t>
            </a:r>
            <a:r>
              <a:rPr lang="en-US" sz="1200" dirty="0" err="1" smtClean="0"/>
              <a:t>DESDynI</a:t>
            </a:r>
            <a:r>
              <a:rPr lang="en-US" sz="1200" dirty="0" smtClean="0"/>
              <a:t>.</a:t>
            </a:r>
          </a:p>
          <a:p>
            <a:pPr>
              <a:buClr>
                <a:srgbClr val="800000"/>
              </a:buClr>
              <a:buFont typeface="Wingdings" charset="2"/>
              <a:buChar char=""/>
            </a:pPr>
            <a:r>
              <a:rPr lang="en-US" sz="1200" dirty="0" smtClean="0"/>
              <a:t> 	Improve the spatial representativeness of ground-based validation data.  Match ground-based spatial resolution with that 	of the 	satellite data.</a:t>
            </a:r>
          </a:p>
          <a:p>
            <a:pPr>
              <a:buClr>
                <a:srgbClr val="800000"/>
              </a:buClr>
              <a:buFont typeface="Wingdings" charset="2"/>
              <a:buChar char=""/>
            </a:pPr>
            <a:r>
              <a:rPr lang="en-US" sz="1200" dirty="0" smtClean="0"/>
              <a:t> 	Gridded species richness and occurrence data to look at biodiversity (??at xx-km resolution??).  Plants and animals 	(</a:t>
            </a:r>
            <a:r>
              <a:rPr lang="en-US" sz="1200" dirty="0" err="1" smtClean="0"/>
              <a:t>eBird</a:t>
            </a:r>
            <a:r>
              <a:rPr lang="en-US" sz="1200" dirty="0" smtClean="0"/>
              <a:t> database). (</a:t>
            </a:r>
            <a:r>
              <a:rPr lang="en-US" sz="1200" dirty="0" err="1" smtClean="0"/>
              <a:t>PPBio</a:t>
            </a:r>
            <a:r>
              <a:rPr lang="en-US" sz="1200" dirty="0" smtClean="0"/>
              <a:t>-INPA in Amazonia)</a:t>
            </a:r>
          </a:p>
          <a:p>
            <a:pPr>
              <a:buClr>
                <a:srgbClr val="800000"/>
              </a:buClr>
              <a:buFont typeface="Wingdings" charset="2"/>
              <a:buChar char=""/>
            </a:pPr>
            <a:r>
              <a:rPr lang="en-US" sz="1200" dirty="0" smtClean="0"/>
              <a:t> 	Continued support for existing PI data products (e.g., </a:t>
            </a:r>
            <a:r>
              <a:rPr lang="en-US" sz="1200" dirty="0" err="1" smtClean="0"/>
              <a:t>Kellndorfer</a:t>
            </a:r>
            <a:r>
              <a:rPr lang="en-US" sz="1200" dirty="0" smtClean="0"/>
              <a:t>, GFED, MODIS-for-NACP, etc.).</a:t>
            </a:r>
          </a:p>
          <a:p>
            <a:pPr>
              <a:buClr>
                <a:srgbClr val="800000"/>
              </a:buClr>
              <a:buFont typeface="Wingdings" charset="2"/>
              <a:buChar char=""/>
            </a:pPr>
            <a:r>
              <a:rPr lang="en-US" sz="1200" dirty="0" smtClean="0"/>
              <a:t> 	Temporal integration of data from multiple sources into a consistent / cohesive long-term data record (includes 	calibration / recalibration). For example, dynamics of inland waters, cloud corrected global irradiance, atmospheric optical 	properties, in addition to the existing MEASURES products (</a:t>
            </a:r>
            <a:r>
              <a:rPr lang="en-US" sz="1200" dirty="0" err="1" smtClean="0"/>
              <a:t>landsat</a:t>
            </a:r>
            <a:r>
              <a:rPr lang="en-US" sz="1200" dirty="0" smtClean="0"/>
              <a:t>, NDVI, etc.).</a:t>
            </a:r>
          </a:p>
          <a:p>
            <a:pPr>
              <a:buClr>
                <a:srgbClr val="800000"/>
              </a:buClr>
              <a:buFont typeface="Wingdings" charset="2"/>
              <a:buChar char=""/>
            </a:pPr>
            <a:r>
              <a:rPr lang="en-US" sz="1200" dirty="0" smtClean="0"/>
              <a:t> 	High-spatial resolution soil data for use in hydrologic models </a:t>
            </a:r>
          </a:p>
          <a:p>
            <a:pPr>
              <a:buClr>
                <a:srgbClr val="800000"/>
              </a:buClr>
              <a:buFont typeface="Wingdings" charset="2"/>
              <a:buChar char=""/>
            </a:pPr>
            <a:r>
              <a:rPr lang="en-US" sz="1200" dirty="0" smtClean="0"/>
              <a:t> 	Ancillary data to support interpretation of data from new NASA sensors (e.g., </a:t>
            </a:r>
            <a:r>
              <a:rPr lang="en-US" sz="1200" dirty="0" err="1" smtClean="0"/>
              <a:t>DESDnyI</a:t>
            </a:r>
            <a:r>
              <a:rPr lang="en-US" sz="1200" dirty="0" smtClean="0"/>
              <a:t>)</a:t>
            </a:r>
          </a:p>
          <a:p>
            <a:pPr>
              <a:buClr>
                <a:srgbClr val="800000"/>
              </a:buClr>
              <a:buFont typeface="Wingdings" charset="2"/>
              <a:buChar char=""/>
            </a:pPr>
            <a:r>
              <a:rPr lang="en-US" sz="1200" dirty="0" smtClean="0"/>
              <a:t> 	Data products for evaluating and improving model performance</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t>How could the TE program invest resources to make data sets easier to prepare (Field campaign data sets) access, manipulate, and combine with other sources of information and/or models? (DATA WG)</a:t>
            </a:r>
            <a:endParaRPr lang="en-US" sz="1600"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US" dirty="0" smtClean="0"/>
              <a:t>Single portal that enables exploration and access to Earth Science data including visualization; data are readily integrated.</a:t>
            </a:r>
          </a:p>
          <a:p>
            <a:pPr>
              <a:lnSpc>
                <a:spcPct val="120000"/>
              </a:lnSpc>
            </a:pPr>
            <a:r>
              <a:rPr lang="en-US" dirty="0" smtClean="0"/>
              <a:t>Data coordinator to act as a liaison between investigator and data center; make it easier for investigator to compile and submit data to a data repository.  Responsible for seeing that data from PI gets into the archive in a suitable form and well documented.</a:t>
            </a:r>
          </a:p>
          <a:p>
            <a:pPr>
              <a:lnSpc>
                <a:spcPct val="120000"/>
              </a:lnSpc>
            </a:pPr>
            <a:r>
              <a:rPr lang="en-US" dirty="0" smtClean="0"/>
              <a:t>Require a policy to make data readily available 12 months after collection in a standard format to facilitate use (and metadata readily available after 30 days).</a:t>
            </a:r>
          </a:p>
          <a:p>
            <a:pPr>
              <a:lnSpc>
                <a:spcPct val="120000"/>
              </a:lnSpc>
            </a:pPr>
            <a:r>
              <a:rPr lang="en-US" dirty="0" smtClean="0"/>
              <a:t>NASA could facilitating the expeditious preparation of data and metadata for sharing, including preparing data products in a standard formats with standard variables.</a:t>
            </a:r>
          </a:p>
          <a:p>
            <a:pPr>
              <a:lnSpc>
                <a:spcPct val="120000"/>
              </a:lnSpc>
            </a:pPr>
            <a:r>
              <a:rPr lang="en-US" dirty="0" smtClean="0"/>
              <a:t>Develop tutorials/ curricula / class room material on how to access and use data products.</a:t>
            </a:r>
          </a:p>
          <a:p>
            <a:pPr>
              <a:lnSpc>
                <a:spcPct val="120000"/>
              </a:lnSpc>
            </a:pPr>
            <a:r>
              <a:rPr lang="en-US" dirty="0" smtClean="0"/>
              <a:t>Develop tutorials/ curricula / class room material tutorials on how to prepare data to share.</a:t>
            </a:r>
          </a:p>
          <a:p>
            <a:pPr>
              <a:lnSpc>
                <a:spcPct val="120000"/>
              </a:lnSpc>
            </a:pPr>
            <a:r>
              <a:rPr lang="en-US" dirty="0" smtClean="0"/>
              <a:t>Obtaining large volume data in an efficient manner (faster internet transfer rates)</a:t>
            </a:r>
          </a:p>
          <a:p>
            <a:pPr>
              <a:lnSpc>
                <a:spcPct val="120000"/>
              </a:lnSpc>
            </a:pPr>
            <a:r>
              <a:rPr lang="en-US" dirty="0" smtClean="0"/>
              <a:t>Extract and integrate multiple remote sensing products for a small area over time (AVHRR, MODIS, LEDAPS (reflectance and disturbance), </a:t>
            </a:r>
            <a:r>
              <a:rPr lang="en-US" dirty="0" err="1" smtClean="0"/>
              <a:t>LandSat</a:t>
            </a:r>
            <a:r>
              <a:rPr lang="en-US" dirty="0" smtClean="0"/>
              <a:t>, etc.).</a:t>
            </a:r>
          </a:p>
          <a:p>
            <a:pPr>
              <a:lnSpc>
                <a:spcPct val="120000"/>
              </a:lnSpc>
            </a:pPr>
            <a:r>
              <a:rPr lang="en-US" dirty="0" smtClean="0"/>
              <a:t>Additional methods to access data in time centric methods.</a:t>
            </a:r>
          </a:p>
          <a:p>
            <a:pPr>
              <a:lnSpc>
                <a:spcPct val="120000"/>
              </a:lnSpc>
            </a:pPr>
            <a:r>
              <a:rPr lang="en-US" dirty="0" smtClean="0"/>
              <a:t>Tools to propagate uncertainty (in </a:t>
            </a:r>
            <a:r>
              <a:rPr lang="en-US" dirty="0" err="1" smtClean="0"/>
              <a:t>quadrature</a:t>
            </a:r>
            <a:r>
              <a:rPr lang="en-US" dirty="0" smtClean="0"/>
              <a:t>)</a:t>
            </a:r>
          </a:p>
          <a:p>
            <a:pPr>
              <a:lnSpc>
                <a:spcPct val="120000"/>
              </a:lnSpc>
            </a:pPr>
            <a:r>
              <a:rPr lang="en-US" dirty="0" smtClean="0"/>
              <a:t>Community standards for TE-relevant variables and data files</a:t>
            </a:r>
          </a:p>
          <a:p>
            <a:pPr>
              <a:lnSpc>
                <a:spcPct val="120000"/>
              </a:lnSpc>
            </a:pPr>
            <a:r>
              <a:rPr lang="en-US" dirty="0" smtClean="0"/>
              <a:t>Timely access to airborne data</a:t>
            </a:r>
          </a:p>
          <a:p>
            <a:pPr>
              <a:lnSpc>
                <a:spcPct val="120000"/>
              </a:lnSpc>
            </a:pPr>
            <a:r>
              <a:rPr lang="en-US" dirty="0" smtClean="0"/>
              <a:t>Tools to discover and visualize data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499437"/>
            <a:ext cx="9144000" cy="6432531"/>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i="0" u="sng" strike="noStrike" cap="none" normalizeH="0" baseline="0" dirty="0" smtClean="0">
                <a:ln>
                  <a:noFill/>
                </a:ln>
                <a:solidFill>
                  <a:schemeClr val="tx1"/>
                </a:solidFill>
                <a:effectLst/>
                <a:ea typeface="Cambria" pitchFamily="18" charset="0"/>
                <a:cs typeface="Times New Roman" pitchFamily="18" charset="0"/>
              </a:rPr>
              <a:t>Terrestrial Carbon Flux </a:t>
            </a:r>
            <a:r>
              <a:rPr kumimoji="0" lang="en-US" i="0" u="sng" strike="noStrike" cap="none" normalizeH="0" baseline="0" dirty="0" err="1" smtClean="0">
                <a:ln>
                  <a:noFill/>
                </a:ln>
                <a:solidFill>
                  <a:schemeClr val="tx1"/>
                </a:solidFill>
                <a:effectLst/>
                <a:ea typeface="Cambria" pitchFamily="18" charset="0"/>
                <a:cs typeface="Times New Roman" pitchFamily="18" charset="0"/>
              </a:rPr>
              <a:t>Upscaling</a:t>
            </a:r>
            <a:r>
              <a:rPr kumimoji="0" lang="en-US" i="0" u="sng" strike="noStrike" cap="none" normalizeH="0" baseline="0" dirty="0" smtClean="0">
                <a:ln>
                  <a:noFill/>
                </a:ln>
                <a:solidFill>
                  <a:schemeClr val="tx1"/>
                </a:solidFill>
                <a:effectLst/>
                <a:ea typeface="Cambria" pitchFamily="18" charset="0"/>
                <a:cs typeface="Times New Roman" pitchFamily="18" charset="0"/>
              </a:rPr>
              <a:t> Synthesis Effort</a:t>
            </a:r>
            <a:endParaRPr kumimoji="0" lang="en-US" b="1" i="0" u="none" strike="noStrike" cap="none" normalizeH="0" baseline="0" dirty="0" smtClean="0">
              <a:ln>
                <a:noFill/>
              </a:ln>
              <a:solidFill>
                <a:schemeClr val="tx1"/>
              </a:solidFill>
              <a:effectLst/>
              <a:ea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Cambria" pitchFamily="18" charset="0"/>
                <a:cs typeface="Times New Roman" pitchFamily="18" charset="0"/>
              </a:rPr>
              <a:t>Mission: </a:t>
            </a:r>
            <a:r>
              <a:rPr kumimoji="0" lang="en-US" b="0" i="0" u="none" strike="noStrike" cap="none" normalizeH="0" baseline="0" dirty="0" smtClean="0">
                <a:ln>
                  <a:noFill/>
                </a:ln>
                <a:solidFill>
                  <a:schemeClr val="tx1"/>
                </a:solidFill>
                <a:effectLst/>
                <a:ea typeface="Cambria" pitchFamily="18" charset="0"/>
                <a:cs typeface="Times New Roman" pitchFamily="18" charset="0"/>
              </a:rPr>
              <a:t>To organize a research team and engage in discussing a multi-group experiment to test the terrestrial carbon flux </a:t>
            </a:r>
            <a:r>
              <a:rPr kumimoji="0" lang="en-US" b="0" i="0" u="none" strike="noStrike" cap="none" normalizeH="0" baseline="0" dirty="0" err="1" smtClean="0">
                <a:ln>
                  <a:noFill/>
                </a:ln>
                <a:solidFill>
                  <a:schemeClr val="tx1"/>
                </a:solidFill>
                <a:effectLst/>
                <a:ea typeface="Cambria" pitchFamily="18" charset="0"/>
                <a:cs typeface="Times New Roman" pitchFamily="18" charset="0"/>
              </a:rPr>
              <a:t>upscaling</a:t>
            </a:r>
            <a:r>
              <a:rPr kumimoji="0" lang="en-US" b="0" i="0" u="none" strike="noStrike" cap="none" normalizeH="0" baseline="0" dirty="0" smtClean="0">
                <a:ln>
                  <a:noFill/>
                </a:ln>
                <a:solidFill>
                  <a:schemeClr val="tx1"/>
                </a:solidFill>
                <a:effectLst/>
                <a:ea typeface="Cambria" pitchFamily="18" charset="0"/>
                <a:cs typeface="Times New Roman" pitchFamily="18" charset="0"/>
              </a:rPr>
              <a:t> methods. </a:t>
            </a:r>
            <a:endParaRPr lang="en-US" b="1" dirty="0" smtClean="0">
              <a:ea typeface="Cambria" pitchFamily="18" charset="0"/>
              <a:cs typeface="Times New Roman" pitchFamily="18" charset="0"/>
            </a:endParaRPr>
          </a:p>
          <a:p>
            <a:pPr marL="457200" lvl="0" indent="-457200" eaLnBrk="0" fontAlgn="base" hangingPunct="0">
              <a:spcBef>
                <a:spcPct val="0"/>
              </a:spcBef>
              <a:spcAft>
                <a:spcPct val="0"/>
              </a:spcAft>
            </a:pPr>
            <a:r>
              <a:rPr kumimoji="0" lang="en-US" b="1" i="0" u="none" strike="noStrike" cap="none" normalizeH="0" baseline="0" dirty="0" smtClean="0">
                <a:ln>
                  <a:noFill/>
                </a:ln>
                <a:solidFill>
                  <a:schemeClr val="tx1"/>
                </a:solidFill>
                <a:effectLst/>
                <a:ea typeface="Cambria" pitchFamily="18" charset="0"/>
                <a:cs typeface="Times New Roman" pitchFamily="18" charset="0"/>
              </a:rPr>
              <a:t>Meeting objective</a:t>
            </a:r>
            <a:r>
              <a:rPr kumimoji="0" lang="en-US" b="0" i="0" u="none" strike="noStrike" cap="none" normalizeH="0" baseline="0" dirty="0" smtClean="0">
                <a:ln>
                  <a:noFill/>
                </a:ln>
                <a:solidFill>
                  <a:schemeClr val="tx1"/>
                </a:solidFill>
                <a:effectLst/>
                <a:ea typeface="Cambria" pitchFamily="18" charset="0"/>
                <a:cs typeface="Times New Roman" pitchFamily="18" charset="0"/>
              </a:rPr>
              <a:t>:</a:t>
            </a:r>
            <a:r>
              <a:rPr kumimoji="0" lang="en-US" b="0" i="0" u="none" strike="noStrike" cap="none" normalizeH="0" dirty="0" smtClean="0">
                <a:ln>
                  <a:noFill/>
                </a:ln>
                <a:solidFill>
                  <a:schemeClr val="tx1"/>
                </a:solidFill>
                <a:effectLst/>
                <a:ea typeface="Cambria" pitchFamily="18" charset="0"/>
                <a:cs typeface="Times New Roman" pitchFamily="18" charset="0"/>
              </a:rPr>
              <a:t> </a:t>
            </a:r>
            <a:r>
              <a:rPr kumimoji="0" lang="en-US" b="0" i="0" u="none" strike="noStrike" cap="none" normalizeH="0" baseline="0" dirty="0" smtClean="0">
                <a:ln>
                  <a:noFill/>
                </a:ln>
                <a:solidFill>
                  <a:schemeClr val="tx1"/>
                </a:solidFill>
                <a:effectLst/>
                <a:ea typeface="Cambria" pitchFamily="18" charset="0"/>
                <a:cs typeface="Times New Roman" pitchFamily="18" charset="0"/>
              </a:rPr>
              <a:t>Discuss developing a proposal or organizing a working group for model</a:t>
            </a:r>
            <a:r>
              <a:rPr kumimoji="0" lang="en-US" b="0" i="0" u="none" strike="noStrike" cap="none" normalizeH="0" dirty="0" smtClean="0">
                <a:ln>
                  <a:noFill/>
                </a:ln>
                <a:solidFill>
                  <a:schemeClr val="tx1"/>
                </a:solidFill>
                <a:effectLst/>
                <a:ea typeface="Cambria" pitchFamily="18" charset="0"/>
                <a:cs typeface="Times New Roman" pitchFamily="18" charset="0"/>
              </a:rPr>
              <a:t> </a:t>
            </a:r>
            <a:r>
              <a:rPr kumimoji="0" lang="en-US" b="0" i="0" u="none" strike="noStrike" cap="none" normalizeH="0" baseline="0" dirty="0" err="1" smtClean="0">
                <a:ln>
                  <a:noFill/>
                </a:ln>
                <a:solidFill>
                  <a:schemeClr val="tx1"/>
                </a:solidFill>
                <a:effectLst/>
                <a:ea typeface="Cambria" pitchFamily="18" charset="0"/>
                <a:cs typeface="Times New Roman" pitchFamily="18" charset="0"/>
              </a:rPr>
              <a:t>intercomparison</a:t>
            </a:r>
            <a:r>
              <a:rPr kumimoji="0" lang="en-US" b="0" i="0" u="none" strike="noStrike" cap="none" normalizeH="0" baseline="0" dirty="0" smtClean="0">
                <a:ln>
                  <a:noFill/>
                </a:ln>
                <a:solidFill>
                  <a:schemeClr val="tx1"/>
                </a:solidFill>
                <a:effectLst/>
                <a:ea typeface="Cambria" pitchFamily="18" charset="0"/>
                <a:cs typeface="Times New Roman" pitchFamily="18" charset="0"/>
              </a:rPr>
              <a:t> and synthesis effort to address the terrestrial carbon</a:t>
            </a:r>
            <a:r>
              <a:rPr kumimoji="0" lang="en-US" b="0" i="0" u="none" strike="noStrike" cap="none" normalizeH="0" dirty="0" smtClean="0">
                <a:ln>
                  <a:noFill/>
                </a:ln>
                <a:solidFill>
                  <a:schemeClr val="tx1"/>
                </a:solidFill>
                <a:effectLst/>
                <a:ea typeface="Cambria" pitchFamily="18" charset="0"/>
                <a:cs typeface="Times New Roman" pitchFamily="18" charset="0"/>
              </a:rPr>
              <a:t> </a:t>
            </a:r>
            <a:r>
              <a:rPr kumimoji="0" lang="en-US" b="0" i="0" u="none" strike="noStrike" cap="none" normalizeH="0" baseline="0" dirty="0" err="1" smtClean="0">
                <a:ln>
                  <a:noFill/>
                </a:ln>
                <a:solidFill>
                  <a:schemeClr val="tx1"/>
                </a:solidFill>
                <a:effectLst/>
                <a:ea typeface="Cambria" pitchFamily="18" charset="0"/>
                <a:cs typeface="Times New Roman" pitchFamily="18" charset="0"/>
              </a:rPr>
              <a:t>upscaling</a:t>
            </a:r>
            <a:r>
              <a:rPr kumimoji="0" lang="en-US" b="0" i="0" u="none" strike="noStrike" cap="none" normalizeH="0" baseline="0" dirty="0" smtClean="0">
                <a:ln>
                  <a:noFill/>
                </a:ln>
                <a:solidFill>
                  <a:schemeClr val="tx1"/>
                </a:solidFill>
                <a:effectLst/>
                <a:ea typeface="Cambria" pitchFamily="18" charset="0"/>
                <a:cs typeface="Times New Roman" pitchFamily="18" charset="0"/>
              </a:rPr>
              <a:t> question. </a:t>
            </a:r>
            <a:r>
              <a:rPr kumimoji="0" lang="en-US" b="0" i="0" u="none" strike="noStrike" cap="none" normalizeH="0" baseline="0" dirty="0" smtClean="0">
                <a:ln>
                  <a:noFill/>
                </a:ln>
                <a:solidFill>
                  <a:srgbClr val="0000FF"/>
                </a:solidFill>
                <a:effectLst/>
                <a:ea typeface="Cambria" pitchFamily="18" charset="0"/>
                <a:cs typeface="Times New Roman" pitchFamily="18" charset="0"/>
              </a:rPr>
              <a:t>We’re </a:t>
            </a:r>
            <a:r>
              <a:rPr lang="en-US" dirty="0" smtClean="0">
                <a:solidFill>
                  <a:srgbClr val="0000FF"/>
                </a:solidFill>
                <a:ea typeface="Cambria" pitchFamily="18" charset="0"/>
                <a:cs typeface="Times New Roman" pitchFamily="18" charset="0"/>
              </a:rPr>
              <a:t>considering to submit a proposal.  </a:t>
            </a:r>
            <a:r>
              <a:rPr lang="en-US" dirty="0" err="1" smtClean="0">
                <a:solidFill>
                  <a:srgbClr val="0000FF"/>
                </a:solidFill>
                <a:ea typeface="Cambria" pitchFamily="18" charset="0"/>
                <a:cs typeface="Times New Roman" pitchFamily="18" charset="0"/>
              </a:rPr>
              <a:t>MsTMIP</a:t>
            </a:r>
            <a:r>
              <a:rPr lang="en-US" dirty="0" smtClean="0">
                <a:solidFill>
                  <a:srgbClr val="0000FF"/>
                </a:solidFill>
                <a:ea typeface="Cambria" pitchFamily="18" charset="0"/>
                <a:cs typeface="Times New Roman" pitchFamily="18" charset="0"/>
              </a:rPr>
              <a:t> style.  Late October deadline, ROSES.</a:t>
            </a:r>
            <a:r>
              <a:rPr lang="en-US" dirty="0" smtClean="0">
                <a:ea typeface="Cambria" pitchFamily="18" charset="0"/>
                <a:cs typeface="Times New Roman" pitchFamily="18" charset="0"/>
              </a:rPr>
              <a:t> </a:t>
            </a:r>
          </a:p>
          <a:p>
            <a:pPr marL="457200" lvl="0" indent="-457200" eaLnBrk="0" fontAlgn="base" hangingPunct="0">
              <a:spcBef>
                <a:spcPct val="0"/>
              </a:spcBef>
              <a:spcAft>
                <a:spcPct val="0"/>
              </a:spcAft>
            </a:pPr>
            <a:r>
              <a:rPr lang="en-US" b="1" dirty="0" smtClean="0">
                <a:ea typeface="Cambria" pitchFamily="18" charset="0"/>
                <a:cs typeface="Times New Roman" pitchFamily="18" charset="0"/>
              </a:rPr>
              <a:t>Motivation: </a:t>
            </a:r>
            <a:r>
              <a:rPr lang="en-US" dirty="0" smtClean="0">
                <a:ea typeface="Cambria" pitchFamily="18" charset="0"/>
                <a:cs typeface="Times New Roman" pitchFamily="18" charset="0"/>
              </a:rPr>
              <a:t>Several flux-tower based flux maps have been created.  What are the differences among these products? What causes them?  Global/continental products:  Jung/Beer, Xiao, Hilton (in prep), Turner (in prep).  Regional products (among many?):  Moore (ACME); </a:t>
            </a:r>
            <a:r>
              <a:rPr lang="en-US" dirty="0" err="1" smtClean="0">
                <a:ea typeface="Cambria" pitchFamily="18" charset="0"/>
                <a:cs typeface="Times New Roman" pitchFamily="18" charset="0"/>
              </a:rPr>
              <a:t>Naithani</a:t>
            </a:r>
            <a:r>
              <a:rPr lang="en-US" dirty="0" smtClean="0">
                <a:ea typeface="Cambria" pitchFamily="18" charset="0"/>
                <a:cs typeface="Times New Roman" pitchFamily="18" charset="0"/>
              </a:rPr>
              <a:t>/Xiao (</a:t>
            </a:r>
            <a:r>
              <a:rPr lang="en-US" dirty="0" err="1" smtClean="0">
                <a:ea typeface="Cambria" pitchFamily="18" charset="0"/>
                <a:cs typeface="Times New Roman" pitchFamily="18" charset="0"/>
              </a:rPr>
              <a:t>ChEAS</a:t>
            </a:r>
            <a:r>
              <a:rPr lang="en-US" dirty="0" smtClean="0">
                <a:ea typeface="Cambria" pitchFamily="18" charset="0"/>
                <a:cs typeface="Times New Roman" pitchFamily="18" charset="0"/>
              </a:rPr>
              <a:t>).</a:t>
            </a:r>
          </a:p>
          <a:p>
            <a:pPr marL="457200" lvl="0" indent="-457200" eaLnBrk="0" fontAlgn="base" hangingPunct="0">
              <a:spcBef>
                <a:spcPct val="0"/>
              </a:spcBef>
              <a:spcAft>
                <a:spcPct val="0"/>
              </a:spcAft>
            </a:pPr>
            <a:r>
              <a:rPr lang="en-US" b="1" dirty="0" smtClean="0">
                <a:ea typeface="Cambria" pitchFamily="18" charset="0"/>
                <a:cs typeface="Times New Roman" pitchFamily="18" charset="0"/>
              </a:rPr>
              <a:t>Research questions:</a:t>
            </a:r>
          </a:p>
          <a:p>
            <a:pPr marL="457200" lvl="0" indent="-457200" eaLnBrk="0" fontAlgn="base" hangingPunct="0">
              <a:spcBef>
                <a:spcPct val="0"/>
              </a:spcBef>
              <a:spcAft>
                <a:spcPct val="0"/>
              </a:spcAft>
              <a:buFontTx/>
              <a:buAutoNum type="arabicPeriod"/>
            </a:pPr>
            <a:r>
              <a:rPr lang="en-US" dirty="0" smtClean="0">
                <a:ea typeface="Cambria" pitchFamily="18" charset="0"/>
                <a:cs typeface="Times New Roman" pitchFamily="18" charset="0"/>
              </a:rPr>
              <a:t>How much does spatial resolution in…driver data and model resolution…influence </a:t>
            </a:r>
            <a:r>
              <a:rPr lang="en-US" dirty="0" err="1" smtClean="0">
                <a:ea typeface="Cambria" pitchFamily="18" charset="0"/>
                <a:cs typeface="Times New Roman" pitchFamily="18" charset="0"/>
              </a:rPr>
              <a:t>upscaled</a:t>
            </a:r>
            <a:r>
              <a:rPr lang="en-US" dirty="0" smtClean="0">
                <a:ea typeface="Cambria" pitchFamily="18" charset="0"/>
                <a:cs typeface="Times New Roman" pitchFamily="18" charset="0"/>
              </a:rPr>
              <a:t> flux estimates?  </a:t>
            </a:r>
            <a:r>
              <a:rPr lang="en-US" dirty="0" smtClean="0">
                <a:solidFill>
                  <a:srgbClr val="0000FF"/>
                </a:solidFill>
                <a:ea typeface="Cambria" pitchFamily="18" charset="0"/>
                <a:cs typeface="Times New Roman" pitchFamily="18" charset="0"/>
              </a:rPr>
              <a:t>Uncertainty</a:t>
            </a:r>
            <a:r>
              <a:rPr lang="en-US" dirty="0" smtClean="0">
                <a:ea typeface="Cambria" pitchFamily="18" charset="0"/>
                <a:cs typeface="Times New Roman" pitchFamily="18" charset="0"/>
              </a:rPr>
              <a:t> in </a:t>
            </a:r>
            <a:r>
              <a:rPr lang="en-US" dirty="0" err="1" smtClean="0">
                <a:ea typeface="Cambria" pitchFamily="18" charset="0"/>
                <a:cs typeface="Times New Roman" pitchFamily="18" charset="0"/>
              </a:rPr>
              <a:t>upscaled</a:t>
            </a:r>
            <a:r>
              <a:rPr lang="en-US" dirty="0" smtClean="0">
                <a:ea typeface="Cambria" pitchFamily="18" charset="0"/>
                <a:cs typeface="Times New Roman" pitchFamily="18" charset="0"/>
              </a:rPr>
              <a:t> fluxes?</a:t>
            </a:r>
          </a:p>
          <a:p>
            <a:pPr marL="457200" lvl="0" indent="-457200" eaLnBrk="0" fontAlgn="base" hangingPunct="0">
              <a:spcBef>
                <a:spcPct val="0"/>
              </a:spcBef>
              <a:spcAft>
                <a:spcPct val="0"/>
              </a:spcAft>
              <a:buFontTx/>
              <a:buAutoNum type="arabicPeriod"/>
            </a:pPr>
            <a:r>
              <a:rPr lang="en-US" dirty="0" smtClean="0">
                <a:ea typeface="Cambria" pitchFamily="18" charset="0"/>
                <a:cs typeface="Times New Roman" pitchFamily="18" charset="0"/>
              </a:rPr>
              <a:t>What is the best way to divide the landscape into maps? Species, </a:t>
            </a:r>
            <a:r>
              <a:rPr lang="en-US" dirty="0" err="1" smtClean="0">
                <a:ea typeface="Cambria" pitchFamily="18" charset="0"/>
                <a:cs typeface="Times New Roman" pitchFamily="18" charset="0"/>
              </a:rPr>
              <a:t>pfts</a:t>
            </a:r>
            <a:r>
              <a:rPr lang="en-US" dirty="0" smtClean="0">
                <a:ea typeface="Cambria" pitchFamily="18" charset="0"/>
                <a:cs typeface="Times New Roman" pitchFamily="18" charset="0"/>
              </a:rPr>
              <a:t>, stand ages, … ?</a:t>
            </a:r>
          </a:p>
          <a:p>
            <a:pPr marL="457200" lvl="0" indent="-457200" eaLnBrk="0" fontAlgn="base" hangingPunct="0">
              <a:spcBef>
                <a:spcPct val="0"/>
              </a:spcBef>
              <a:spcAft>
                <a:spcPct val="0"/>
              </a:spcAft>
              <a:buFontTx/>
              <a:buAutoNum type="arabicPeriod"/>
            </a:pPr>
            <a:r>
              <a:rPr lang="en-US" dirty="0" smtClean="0">
                <a:ea typeface="Cambria" pitchFamily="18" charset="0"/>
                <a:cs typeface="Times New Roman" pitchFamily="18" charset="0"/>
              </a:rPr>
              <a:t>Can we assess (more comprehensively) the “representativeness” of the input data (flux towers at present) used to create the flux maps?</a:t>
            </a:r>
          </a:p>
          <a:p>
            <a:pPr marL="457200" lvl="0" indent="-457200" eaLnBrk="0" fontAlgn="base" hangingPunct="0">
              <a:spcBef>
                <a:spcPct val="0"/>
              </a:spcBef>
              <a:spcAft>
                <a:spcPct val="0"/>
              </a:spcAft>
            </a:pPr>
            <a:r>
              <a:rPr lang="en-US" b="1" dirty="0" smtClean="0">
                <a:ea typeface="Cambria" pitchFamily="18" charset="0"/>
                <a:cs typeface="Times New Roman" pitchFamily="18" charset="0"/>
              </a:rPr>
              <a:t>Group list created. </a:t>
            </a:r>
            <a:r>
              <a:rPr lang="en-US" dirty="0" err="1" smtClean="0">
                <a:ea typeface="Cambria" pitchFamily="18" charset="0"/>
                <a:cs typeface="Times New Roman" pitchFamily="18" charset="0"/>
              </a:rPr>
              <a:t>Kusum</a:t>
            </a:r>
            <a:r>
              <a:rPr lang="en-US" dirty="0" smtClean="0">
                <a:ea typeface="Cambria" pitchFamily="18" charset="0"/>
                <a:cs typeface="Times New Roman" pitchFamily="18" charset="0"/>
              </a:rPr>
              <a:t> </a:t>
            </a:r>
            <a:r>
              <a:rPr lang="en-US" dirty="0" err="1" smtClean="0">
                <a:ea typeface="Cambria" pitchFamily="18" charset="0"/>
                <a:cs typeface="Times New Roman" pitchFamily="18" charset="0"/>
              </a:rPr>
              <a:t>Naithani</a:t>
            </a:r>
            <a:r>
              <a:rPr lang="en-US" dirty="0" smtClean="0">
                <a:ea typeface="Cambria" pitchFamily="18" charset="0"/>
                <a:cs typeface="Times New Roman" pitchFamily="18" charset="0"/>
              </a:rPr>
              <a:t>, Penn State, leading for the present, with assistance from Davis and </a:t>
            </a:r>
            <a:r>
              <a:rPr lang="en-US" dirty="0" err="1" smtClean="0">
                <a:ea typeface="Cambria" pitchFamily="18" charset="0"/>
                <a:cs typeface="Times New Roman" pitchFamily="18" charset="0"/>
              </a:rPr>
              <a:t>Smithwick</a:t>
            </a:r>
            <a:r>
              <a:rPr lang="en-US" dirty="0" smtClean="0">
                <a:ea typeface="Cambria" pitchFamily="18" charset="0"/>
                <a:cs typeface="Times New Roman" pitchFamily="18" charset="0"/>
              </a:rPr>
              <a:t>.  Open to any interested parties for discussion.  Possible late October proposal.</a:t>
            </a: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endParaRPr lang="en-US" sz="2000" dirty="0" smtClean="0">
              <a:solidFill>
                <a:srgbClr val="0000FF"/>
              </a:solidFill>
              <a:ea typeface="Cambria"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endParaRPr kumimoji="0" lang="en-US" sz="2000" b="0" i="0" u="none" strike="noStrike" cap="none" normalizeH="0" baseline="0" dirty="0" smtClean="0">
              <a:ln>
                <a:noFill/>
              </a:ln>
              <a:solidFill>
                <a:srgbClr val="0000FF"/>
              </a:solidFill>
              <a:effectLst/>
              <a:ea typeface="Cambria" pitchFamily="18" charset="0"/>
              <a:cs typeface="Times New Roman" pitchFamily="18" charset="0"/>
            </a:endParaRPr>
          </a:p>
        </p:txBody>
      </p:sp>
      <p:sp>
        <p:nvSpPr>
          <p:cNvPr id="2" name="Title 1"/>
          <p:cNvSpPr>
            <a:spLocks noGrp="1"/>
          </p:cNvSpPr>
          <p:nvPr>
            <p:ph type="title"/>
          </p:nvPr>
        </p:nvSpPr>
        <p:spPr/>
        <p:txBody>
          <a:bodyPr/>
          <a:lstStyle/>
          <a:p>
            <a:r>
              <a:rPr lang="en-US" dirty="0" smtClean="0"/>
              <a:t>Up-scaling</a:t>
            </a:r>
            <a:endParaRPr lang="en-US" dirty="0"/>
          </a:p>
        </p:txBody>
      </p:sp>
    </p:spTree>
    <p:extLst>
      <p:ext uri="{BB962C8B-B14F-4D97-AF65-F5344CB8AC3E}">
        <p14:creationId xmlns:p14="http://schemas.microsoft.com/office/powerpoint/2010/main" xmlns="" val="267474616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33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33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NASA_TE1.pot</Template>
  <TotalTime>223</TotalTime>
  <Words>1103</Words>
  <Application>Microsoft Office PowerPoint</Application>
  <PresentationFormat>On-screen Show (4:3)</PresentationFormat>
  <Paragraphs>132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Blank</vt:lpstr>
      <vt:lpstr>NASA-TE Modeling Working Group  </vt:lpstr>
      <vt:lpstr>Membership</vt:lpstr>
      <vt:lpstr>Resources</vt:lpstr>
      <vt:lpstr>Charter</vt:lpstr>
      <vt:lpstr>Charter (continued)</vt:lpstr>
      <vt:lpstr>Formulation</vt:lpstr>
      <vt:lpstr>What new data products would advance TE research goals? (Data WG) </vt:lpstr>
      <vt:lpstr>How could the TE program invest resources to make data sets easier to prepare (Field campaign data sets) access, manipulate, and combine with other sources of information and/or models? (DATA WG)</vt:lpstr>
      <vt:lpstr>Up-scaling</vt:lpstr>
      <vt:lpstr>Model-data Inter-comparison</vt:lpstr>
      <vt:lpstr>Actions</vt:lpstr>
      <vt:lpstr>Discussion</vt:lpstr>
    </vt:vector>
  </TitlesOfParts>
  <Company>UMCP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NASA-TE Modeling Working Group  </dc:title>
  <dc:creator>George Hurtt</dc:creator>
  <cp:lastModifiedBy> </cp:lastModifiedBy>
  <cp:revision>51</cp:revision>
  <dcterms:created xsi:type="dcterms:W3CDTF">2010-10-20T21:28:07Z</dcterms:created>
  <dcterms:modified xsi:type="dcterms:W3CDTF">2011-10-13T20:24:12Z</dcterms:modified>
</cp:coreProperties>
</file>