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26" r:id="rId2"/>
    <p:sldId id="315" r:id="rId3"/>
    <p:sldId id="291" r:id="rId4"/>
    <p:sldId id="303" r:id="rId5"/>
    <p:sldId id="304" r:id="rId6"/>
    <p:sldId id="290" r:id="rId7"/>
    <p:sldId id="328" r:id="rId8"/>
    <p:sldId id="325" r:id="rId9"/>
    <p:sldId id="321" r:id="rId10"/>
    <p:sldId id="310" r:id="rId11"/>
    <p:sldId id="324" r:id="rId12"/>
    <p:sldId id="322" r:id="rId13"/>
    <p:sldId id="323" r:id="rId14"/>
    <p:sldId id="309" r:id="rId15"/>
    <p:sldId id="313" r:id="rId16"/>
    <p:sldId id="314" r:id="rId17"/>
    <p:sldId id="312" r:id="rId18"/>
    <p:sldId id="316" r:id="rId19"/>
    <p:sldId id="307" r:id="rId20"/>
    <p:sldId id="296" r:id="rId21"/>
    <p:sldId id="317" r:id="rId22"/>
    <p:sldId id="327" r:id="rId23"/>
    <p:sldId id="308" r:id="rId24"/>
    <p:sldId id="311" r:id="rId25"/>
  </p:sldIdLst>
  <p:sldSz cx="9144000" cy="6858000" type="screen4x3"/>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7" autoAdjust="0"/>
    <p:restoredTop sz="90468" autoAdjust="0"/>
  </p:normalViewPr>
  <p:slideViewPr>
    <p:cSldViewPr>
      <p:cViewPr>
        <p:scale>
          <a:sx n="60" d="100"/>
          <a:sy n="60" d="100"/>
        </p:scale>
        <p:origin x="-570" y="-89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49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CBBE44-54E3-4C90-BE2E-71776E185037}" type="datetimeFigureOut">
              <a:rPr lang="en-US" smtClean="0"/>
              <a:pPr/>
              <a:t>10/13/2011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F17171-A8D0-4390-8F41-4F3CA5C61410}" type="slidenum">
              <a:rPr lang="en-US" smtClean="0"/>
              <a:pPr/>
              <a:t>‹#›</a:t>
            </a:fld>
            <a:endParaRPr lang="en-US"/>
          </a:p>
        </p:txBody>
      </p:sp>
    </p:spTree>
    <p:extLst>
      <p:ext uri="{BB962C8B-B14F-4D97-AF65-F5344CB8AC3E}">
        <p14:creationId xmlns="" xmlns:p14="http://schemas.microsoft.com/office/powerpoint/2010/main" val="2896781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800AC32-938E-448D-8FF6-9CD884C6EF0E}" type="slidenum">
              <a:rPr lang="en-US" smtClean="0"/>
              <a:pPr/>
              <a:t>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800AC32-938E-448D-8FF6-9CD884C6EF0E}" type="slidenum">
              <a:rPr lang="en-US" smtClean="0"/>
              <a:pPr/>
              <a:t>3</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800AC32-938E-448D-8FF6-9CD884C6EF0E}" type="slidenum">
              <a:rPr lang="en-US" smtClean="0"/>
              <a:pPr/>
              <a:t>6</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dirty="0" smtClean="0"/>
              <a:t>Broad concepts for TG – showing</a:t>
            </a:r>
            <a:r>
              <a:rPr lang="en-US" baseline="0" dirty="0" smtClean="0"/>
              <a:t> linkages between global change process, biotic and biophysical processes, and TG goods and services, all mediated via TG structure and function</a:t>
            </a:r>
          </a:p>
          <a:p>
            <a:pPr eaLnBrk="1" hangingPunct="1"/>
            <a:r>
              <a:rPr lang="en-US" baseline="0" dirty="0" smtClean="0"/>
              <a:t>G</a:t>
            </a:r>
            <a:r>
              <a:rPr lang="en-US" dirty="0" smtClean="0"/>
              <a:t>lobally</a:t>
            </a:r>
            <a:r>
              <a:rPr lang="en-US" baseline="0" dirty="0" smtClean="0"/>
              <a:t> diverse</a:t>
            </a:r>
            <a:r>
              <a:rPr lang="en-US" dirty="0" smtClean="0"/>
              <a:t> suites of global change/biophysical/Social-ecological conditions – different role of humans etc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800AC32-938E-448D-8FF6-9CD884C6EF0E}" type="slidenum">
              <a:rPr lang="en-US" smtClean="0"/>
              <a:pPr/>
              <a:t>7</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dirty="0" smtClean="0"/>
              <a:t>Broad concepts for TG – showing</a:t>
            </a:r>
            <a:r>
              <a:rPr lang="en-US" baseline="0" dirty="0" smtClean="0"/>
              <a:t> linkages between global change process, biotic and biophysical processes, and TG goods and services, all mediated via TG structure and function</a:t>
            </a:r>
          </a:p>
          <a:p>
            <a:pPr eaLnBrk="1" hangingPunct="1"/>
            <a:r>
              <a:rPr lang="en-US" baseline="0" dirty="0" smtClean="0"/>
              <a:t>G</a:t>
            </a:r>
            <a:r>
              <a:rPr lang="en-US" dirty="0" smtClean="0"/>
              <a:t>lobally</a:t>
            </a:r>
            <a:r>
              <a:rPr lang="en-US" baseline="0" dirty="0" smtClean="0"/>
              <a:t> diverse</a:t>
            </a:r>
            <a:r>
              <a:rPr lang="en-US" dirty="0" smtClean="0"/>
              <a:t> suites of global change/biophysical/Social-ecological conditions – different role of humans 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800AC32-938E-448D-8FF6-9CD884C6EF0E}" type="slidenum">
              <a:rPr lang="en-US" smtClean="0"/>
              <a:pPr/>
              <a:t>8</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NASA aims to develop earth observation systems for management of the earth system to the benefit of mankind. This is particularly pertinent in tree-grass systems that often support economically and politically marginalized rural communities.  </a:t>
            </a:r>
          </a:p>
          <a:p>
            <a:endParaRPr lang="en-US" dirty="0"/>
          </a:p>
        </p:txBody>
      </p:sp>
      <p:sp>
        <p:nvSpPr>
          <p:cNvPr id="4" name="Slide Number Placeholder 3"/>
          <p:cNvSpPr>
            <a:spLocks noGrp="1"/>
          </p:cNvSpPr>
          <p:nvPr>
            <p:ph type="sldNum" sz="quarter" idx="10"/>
          </p:nvPr>
        </p:nvSpPr>
        <p:spPr/>
        <p:txBody>
          <a:bodyPr/>
          <a:lstStyle/>
          <a:p>
            <a:fld id="{40F17171-A8D0-4390-8F41-4F3CA5C61410}"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800AC32-938E-448D-8FF6-9CD884C6EF0E}" type="slidenum">
              <a:rPr lang="en-US" smtClean="0"/>
              <a:pPr/>
              <a:t>20</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800AC32-938E-448D-8FF6-9CD884C6EF0E}" type="slidenum">
              <a:rPr lang="en-US" smtClean="0"/>
              <a:pPr/>
              <a:t>21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5DFA148-92AC-4AFD-9316-E013D0A56674}" type="datetimeFigureOut">
              <a:rPr lang="en-US" smtClean="0"/>
              <a:pPr/>
              <a:t>10/13/2011</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4E0BEFDA-8B24-479B-AAE4-2DEE368D558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DFA148-92AC-4AFD-9316-E013D0A56674}" type="datetimeFigureOut">
              <a:rPr lang="en-US" smtClean="0"/>
              <a:pPr/>
              <a:t>10/13/2011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BEFDA-8B24-479B-AAE4-2DEE368D558D}"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5DFA148-92AC-4AFD-9316-E013D0A56674}" type="datetimeFigureOut">
              <a:rPr lang="en-US" smtClean="0"/>
              <a:pPr/>
              <a:t>10/13/2011</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E0BEFDA-8B24-479B-AAE4-2DEE368D558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5DFA148-92AC-4AFD-9316-E013D0A56674}" type="datetimeFigureOut">
              <a:rPr lang="en-US" smtClean="0"/>
              <a:pPr/>
              <a:t>10/13/2011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E0BEFDA-8B24-479B-AAE4-2DEE368D558D}"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5DFA148-92AC-4AFD-9316-E013D0A56674}" type="datetimeFigureOut">
              <a:rPr lang="en-US" smtClean="0"/>
              <a:pPr/>
              <a:t>10/13/2011</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4E0BEFDA-8B24-479B-AAE4-2DEE368D558D}"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5DFA148-92AC-4AFD-9316-E013D0A56674}" type="datetimeFigureOut">
              <a:rPr lang="en-US" smtClean="0"/>
              <a:pPr/>
              <a:t>10/13/2011</a:t>
            </a:fld>
            <a:endParaRPr lang="en-US"/>
          </a:p>
        </p:txBody>
      </p:sp>
      <p:sp>
        <p:nvSpPr>
          <p:cNvPr id="10" name="Slide Number Placeholder 9"/>
          <p:cNvSpPr>
            <a:spLocks noGrp="1"/>
          </p:cNvSpPr>
          <p:nvPr>
            <p:ph type="sldNum" sz="quarter" idx="16"/>
          </p:nvPr>
        </p:nvSpPr>
        <p:spPr/>
        <p:txBody>
          <a:bodyPr rtlCol="0"/>
          <a:lstStyle/>
          <a:p>
            <a:fld id="{4E0BEFDA-8B24-479B-AAE4-2DEE368D558D}"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5DFA148-92AC-4AFD-9316-E013D0A56674}" type="datetimeFigureOut">
              <a:rPr lang="en-US" smtClean="0"/>
              <a:pPr/>
              <a:t>10/13/2011</a:t>
            </a:fld>
            <a:endParaRPr lang="en-US"/>
          </a:p>
        </p:txBody>
      </p:sp>
      <p:sp>
        <p:nvSpPr>
          <p:cNvPr id="12" name="Slide Number Placeholder 11"/>
          <p:cNvSpPr>
            <a:spLocks noGrp="1"/>
          </p:cNvSpPr>
          <p:nvPr>
            <p:ph type="sldNum" sz="quarter" idx="16"/>
          </p:nvPr>
        </p:nvSpPr>
        <p:spPr/>
        <p:txBody>
          <a:bodyPr rtlCol="0"/>
          <a:lstStyle/>
          <a:p>
            <a:fld id="{4E0BEFDA-8B24-479B-AAE4-2DEE368D558D}"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5DFA148-92AC-4AFD-9316-E013D0A56674}" type="datetimeFigureOut">
              <a:rPr lang="en-US" smtClean="0"/>
              <a:pPr/>
              <a:t>10/13/2011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E0BEFDA-8B24-479B-AAE4-2DEE368D558D}"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DFA148-92AC-4AFD-9316-E013D0A56674}" type="datetimeFigureOut">
              <a:rPr lang="en-US" smtClean="0"/>
              <a:pPr/>
              <a:t>10/13/2011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E0BEFDA-8B24-479B-AAE4-2DEE368D558D}"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5DFA148-92AC-4AFD-9316-E013D0A56674}" type="datetimeFigureOut">
              <a:rPr lang="en-US" smtClean="0"/>
              <a:pPr/>
              <a:t>10/13/2011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E0BEFDA-8B24-479B-AAE4-2DEE368D558D}"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C5DFA148-92AC-4AFD-9316-E013D0A56674}" type="datetimeFigureOut">
              <a:rPr lang="en-US" smtClean="0"/>
              <a:pPr/>
              <a:t>10/13/2011</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E0BEFDA-8B24-479B-AAE4-2DEE368D558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5DFA148-92AC-4AFD-9316-E013D0A56674}" type="datetimeFigureOut">
              <a:rPr lang="en-US" smtClean="0"/>
              <a:pPr/>
              <a:t>10/13/2011</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E0BEFDA-8B24-479B-AAE4-2DEE368D558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nrel.colostate.edu/projects/sr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eg"/><Relationship Id="rId16"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685800" y="1250"/>
            <a:ext cx="8001000" cy="1446550"/>
          </a:xfrm>
          <a:prstGeom prst="rect">
            <a:avLst/>
          </a:prstGeom>
          <a:noFill/>
        </p:spPr>
        <p:txBody>
          <a:bodyPr wrap="square" rtlCol="0">
            <a:spAutoFit/>
          </a:bodyPr>
          <a:lstStyle/>
          <a:p>
            <a:pPr algn="ctr"/>
            <a:r>
              <a:rPr lang="en-US" sz="4400" b="1" dirty="0" smtClean="0">
                <a:solidFill>
                  <a:srgbClr val="0070C0"/>
                </a:solidFill>
              </a:rPr>
              <a:t>The </a:t>
            </a:r>
            <a:r>
              <a:rPr lang="en-US" sz="4000" b="1" dirty="0" smtClean="0">
                <a:solidFill>
                  <a:srgbClr val="0070C0"/>
                </a:solidFill>
              </a:rPr>
              <a:t>NASA</a:t>
            </a:r>
            <a:r>
              <a:rPr lang="en-US" sz="4400" b="1" dirty="0" smtClean="0">
                <a:solidFill>
                  <a:srgbClr val="0070C0"/>
                </a:solidFill>
              </a:rPr>
              <a:t> Terrestrial Ecology </a:t>
            </a:r>
            <a:r>
              <a:rPr lang="en-US" sz="4400" b="1" i="1" dirty="0" smtClean="0">
                <a:solidFill>
                  <a:srgbClr val="0070C0"/>
                </a:solidFill>
              </a:rPr>
              <a:t>Tree-Grass</a:t>
            </a:r>
            <a:r>
              <a:rPr lang="en-US" sz="4400" b="1" dirty="0" smtClean="0">
                <a:solidFill>
                  <a:srgbClr val="0070C0"/>
                </a:solidFill>
              </a:rPr>
              <a:t> Project (Scoping Study)</a:t>
            </a:r>
            <a:endParaRPr lang="en-US" sz="4400" b="1" i="1" dirty="0">
              <a:solidFill>
                <a:srgbClr val="0070C0"/>
              </a:solidFill>
              <a:latin typeface="+mj-lt"/>
            </a:endParaRPr>
          </a:p>
        </p:txBody>
      </p:sp>
      <p:sp>
        <p:nvSpPr>
          <p:cNvPr id="7" name="Subtitle 2"/>
          <p:cNvSpPr txBox="1">
            <a:spLocks/>
          </p:cNvSpPr>
          <p:nvPr/>
        </p:nvSpPr>
        <p:spPr>
          <a:xfrm>
            <a:off x="381000" y="5867400"/>
            <a:ext cx="8458200" cy="838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400" dirty="0" smtClean="0">
                <a:solidFill>
                  <a:srgbClr val="0070C0"/>
                </a:solidFill>
              </a:rPr>
              <a:t>Niall Hanan, Michael Hill &amp; Scoping Study Participants</a:t>
            </a:r>
          </a:p>
          <a:p>
            <a:pPr marL="0" indent="0" algn="ctr">
              <a:buNone/>
            </a:pPr>
            <a:r>
              <a:rPr lang="en-US" sz="2400" dirty="0" smtClean="0"/>
              <a:t>NASA TE Workshop, October 6, 2011</a:t>
            </a:r>
          </a:p>
        </p:txBody>
      </p:sp>
      <p:sp>
        <p:nvSpPr>
          <p:cNvPr id="5" name="TextBox 4"/>
          <p:cNvSpPr txBox="1"/>
          <p:nvPr/>
        </p:nvSpPr>
        <p:spPr>
          <a:xfrm>
            <a:off x="457200" y="3810000"/>
            <a:ext cx="8382000" cy="1754326"/>
          </a:xfrm>
          <a:prstGeom prst="rect">
            <a:avLst/>
          </a:prstGeom>
          <a:noFill/>
        </p:spPr>
        <p:txBody>
          <a:bodyPr wrap="square" rtlCol="0">
            <a:spAutoFit/>
          </a:bodyPr>
          <a:lstStyle/>
          <a:p>
            <a:pPr algn="ctr"/>
            <a:r>
              <a:rPr lang="en-US" sz="3600" dirty="0" smtClean="0"/>
              <a:t>“Challenges and Opportunities in Remote Sensing of Global Savannas: A Scoping Study for a New TE Field Campaign”</a:t>
            </a:r>
            <a:endParaRPr lang="en-US" sz="4000" dirty="0" smtClean="0"/>
          </a:p>
        </p:txBody>
      </p:sp>
      <p:pic>
        <p:nvPicPr>
          <p:cNvPr id="1026" name="Picture 2"/>
          <p:cNvPicPr>
            <a:picLocks noChangeAspect="1" noChangeArrowheads="1"/>
          </p:cNvPicPr>
          <p:nvPr/>
        </p:nvPicPr>
        <p:blipFill>
          <a:blip r:embed="rId3" cstate="print"/>
          <a:srcRect/>
          <a:stretch>
            <a:fillRect/>
          </a:stretch>
        </p:blipFill>
        <p:spPr bwMode="auto">
          <a:xfrm>
            <a:off x="3095625" y="1600200"/>
            <a:ext cx="3000375" cy="2286000"/>
          </a:xfrm>
          <a:prstGeom prst="rect">
            <a:avLst/>
          </a:prstGeom>
          <a:noFill/>
          <a:ln w="9525">
            <a:noFill/>
            <a:miter lim="800000"/>
            <a:headEnd/>
            <a:tailEnd/>
          </a:ln>
          <a:effectLst/>
        </p:spPr>
      </p:pic>
      <p:pic>
        <p:nvPicPr>
          <p:cNvPr id="8" name="Picture 7" descr="NASA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 y="5861685"/>
            <a:ext cx="1066800" cy="920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8883723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990600"/>
          </a:xfrm>
        </p:spPr>
        <p:txBody>
          <a:bodyPr>
            <a:normAutofit/>
          </a:bodyPr>
          <a:lstStyle/>
          <a:p>
            <a:pPr algn="ctr"/>
            <a:r>
              <a:rPr lang="en-US" i="1" u="sng" dirty="0" smtClean="0">
                <a:solidFill>
                  <a:srgbClr val="0033CC"/>
                </a:solidFill>
              </a:rPr>
              <a:t>Tree-Grass</a:t>
            </a:r>
            <a:r>
              <a:rPr lang="en-US" u="sng" dirty="0" smtClean="0">
                <a:solidFill>
                  <a:srgbClr val="0033CC"/>
                </a:solidFill>
              </a:rPr>
              <a:t> Science Framework</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604838" y="1616537"/>
            <a:ext cx="5110162" cy="5164453"/>
          </a:xfrm>
          <a:prstGeom prst="rect">
            <a:avLst/>
          </a:prstGeom>
          <a:noFill/>
          <a:ln w="9525">
            <a:noFill/>
            <a:miter lim="800000"/>
            <a:headEnd/>
            <a:tailEnd/>
          </a:ln>
          <a:effectLst/>
        </p:spPr>
      </p:pic>
      <p:sp>
        <p:nvSpPr>
          <p:cNvPr id="4" name="TextBox 28"/>
          <p:cNvSpPr txBox="1">
            <a:spLocks noChangeArrowheads="1"/>
          </p:cNvSpPr>
          <p:nvPr/>
        </p:nvSpPr>
        <p:spPr bwMode="auto">
          <a:xfrm>
            <a:off x="5943600" y="3658612"/>
            <a:ext cx="3048000" cy="3046988"/>
          </a:xfrm>
          <a:prstGeom prst="rect">
            <a:avLst/>
          </a:prstGeom>
          <a:noFill/>
          <a:ln w="9525">
            <a:noFill/>
            <a:miter lim="800000"/>
            <a:headEnd/>
            <a:tailEnd/>
          </a:ln>
        </p:spPr>
        <p:txBody>
          <a:bodyPr wrap="square">
            <a:spAutoFit/>
          </a:bodyPr>
          <a:lstStyle/>
          <a:p>
            <a:r>
              <a:rPr lang="en-US" sz="2400" i="1" dirty="0" smtClean="0"/>
              <a:t>Tree-Grass</a:t>
            </a:r>
            <a:r>
              <a:rPr lang="en-US" sz="2400" dirty="0" smtClean="0"/>
              <a:t> </a:t>
            </a:r>
            <a:r>
              <a:rPr lang="en-US" sz="2400" dirty="0"/>
              <a:t>science framework showing key science questions, </a:t>
            </a:r>
            <a:r>
              <a:rPr lang="en-US" sz="2400" i="1" dirty="0"/>
              <a:t>TG</a:t>
            </a:r>
            <a:r>
              <a:rPr lang="en-US" sz="2400" dirty="0"/>
              <a:t> Science Themes, Earth Observation (</a:t>
            </a:r>
            <a:r>
              <a:rPr lang="en-US" sz="2400" dirty="0" err="1"/>
              <a:t>EO</a:t>
            </a:r>
            <a:r>
              <a:rPr lang="en-US" sz="2400" dirty="0"/>
              <a:t>)-</a:t>
            </a:r>
            <a:r>
              <a:rPr lang="en-US" sz="2400" dirty="0" smtClean="0"/>
              <a:t>Science </a:t>
            </a:r>
            <a:r>
              <a:rPr lang="en-US" sz="2400" dirty="0"/>
              <a:t>Focal Areas and emergent </a:t>
            </a:r>
            <a:r>
              <a:rPr lang="en-US" sz="2400" i="1" dirty="0"/>
              <a:t>Tree-Grass</a:t>
            </a:r>
            <a:r>
              <a:rPr lang="en-US" sz="2400" dirty="0"/>
              <a:t> applications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normAutofit/>
          </a:bodyPr>
          <a:lstStyle/>
          <a:p>
            <a:pPr algn="ctr"/>
            <a:r>
              <a:rPr lang="en-US" i="1" dirty="0" smtClean="0">
                <a:solidFill>
                  <a:srgbClr val="0070C0"/>
                </a:solidFill>
                <a:latin typeface="+mn-lt"/>
              </a:rPr>
              <a:t>TG</a:t>
            </a:r>
            <a:r>
              <a:rPr lang="en-US" dirty="0" smtClean="0">
                <a:solidFill>
                  <a:srgbClr val="0070C0"/>
                </a:solidFill>
                <a:latin typeface="+mn-lt"/>
              </a:rPr>
              <a:t> Science Themes</a:t>
            </a:r>
            <a:endParaRPr lang="en-US" dirty="0">
              <a:solidFill>
                <a:srgbClr val="0070C0"/>
              </a:solidFill>
              <a:latin typeface="+mn-lt"/>
            </a:endParaRPr>
          </a:p>
        </p:txBody>
      </p:sp>
      <p:pic>
        <p:nvPicPr>
          <p:cNvPr id="4" name="Picture 2"/>
          <p:cNvPicPr>
            <a:picLocks noChangeAspect="1" noChangeArrowheads="1"/>
          </p:cNvPicPr>
          <p:nvPr/>
        </p:nvPicPr>
        <p:blipFill>
          <a:blip r:embed="rId2" cstate="print"/>
          <a:srcRect/>
          <a:stretch>
            <a:fillRect/>
          </a:stretch>
        </p:blipFill>
        <p:spPr bwMode="auto">
          <a:xfrm>
            <a:off x="228600" y="2226137"/>
            <a:ext cx="3678383" cy="3717463"/>
          </a:xfrm>
          <a:prstGeom prst="rect">
            <a:avLst/>
          </a:prstGeom>
          <a:noFill/>
          <a:ln w="9525">
            <a:noFill/>
            <a:miter lim="800000"/>
            <a:headEnd/>
            <a:tailEnd/>
          </a:ln>
          <a:effectLst/>
        </p:spPr>
      </p:pic>
      <p:sp>
        <p:nvSpPr>
          <p:cNvPr id="5" name="Left Arrow 4"/>
          <p:cNvSpPr/>
          <p:nvPr/>
        </p:nvSpPr>
        <p:spPr>
          <a:xfrm>
            <a:off x="4038600" y="3581400"/>
            <a:ext cx="533400" cy="3810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TextBox 5"/>
          <p:cNvSpPr txBox="1"/>
          <p:nvPr/>
        </p:nvSpPr>
        <p:spPr>
          <a:xfrm>
            <a:off x="4114800" y="5150584"/>
            <a:ext cx="5029200" cy="1631216"/>
          </a:xfrm>
          <a:prstGeom prst="rect">
            <a:avLst/>
          </a:prstGeom>
          <a:noFill/>
        </p:spPr>
        <p:txBody>
          <a:bodyPr wrap="square" rtlCol="0">
            <a:spAutoFit/>
          </a:bodyPr>
          <a:lstStyle/>
          <a:p>
            <a:r>
              <a:rPr lang="en-US" sz="2000" dirty="0" smtClean="0"/>
              <a:t>Science Themes explore the continuum of biophysical, ecological and social-ecological interactions in tree-grass regions and how they will respond to, and feedback on, the earth system and societal wellbeing.</a:t>
            </a:r>
            <a:endParaRPr lang="en-US" sz="2000" dirty="0"/>
          </a:p>
        </p:txBody>
      </p:sp>
      <p:sp>
        <p:nvSpPr>
          <p:cNvPr id="7" name="TextBox 6"/>
          <p:cNvSpPr txBox="1"/>
          <p:nvPr/>
        </p:nvSpPr>
        <p:spPr>
          <a:xfrm>
            <a:off x="4724400" y="1557531"/>
            <a:ext cx="4114800" cy="3431709"/>
          </a:xfrm>
          <a:prstGeom prst="rect">
            <a:avLst/>
          </a:prstGeom>
          <a:noFill/>
        </p:spPr>
        <p:txBody>
          <a:bodyPr wrap="square" rtlCol="0">
            <a:spAutoFit/>
          </a:bodyPr>
          <a:lstStyle/>
          <a:p>
            <a:r>
              <a:rPr lang="en-US" sz="2400" i="1" u="sng" dirty="0" smtClean="0"/>
              <a:t>TG</a:t>
            </a:r>
            <a:r>
              <a:rPr lang="en-US" sz="2400" u="sng" dirty="0" smtClean="0"/>
              <a:t> Science Themes</a:t>
            </a:r>
          </a:p>
          <a:p>
            <a:pPr marL="457200" indent="-457200">
              <a:spcBef>
                <a:spcPts val="600"/>
              </a:spcBef>
              <a:buFont typeface="+mj-lt"/>
              <a:buAutoNum type="arabicParenR"/>
            </a:pPr>
            <a:r>
              <a:rPr lang="en-US" sz="2400" dirty="0" smtClean="0"/>
              <a:t>Land surface-atmosphere interactions</a:t>
            </a:r>
          </a:p>
          <a:p>
            <a:pPr marL="457200" indent="-457200">
              <a:spcBef>
                <a:spcPts val="600"/>
              </a:spcBef>
              <a:buFont typeface="+mj-lt"/>
              <a:buAutoNum type="arabicParenR"/>
            </a:pPr>
            <a:r>
              <a:rPr lang="en-US" sz="2400" dirty="0" smtClean="0"/>
              <a:t>Global carbon cycle</a:t>
            </a:r>
          </a:p>
          <a:p>
            <a:pPr marL="457200" indent="-457200">
              <a:spcBef>
                <a:spcPts val="600"/>
              </a:spcBef>
              <a:buFont typeface="+mj-lt"/>
              <a:buAutoNum type="arabicParenR"/>
            </a:pPr>
            <a:r>
              <a:rPr lang="en-US" sz="2400" dirty="0" smtClean="0"/>
              <a:t>Water resources</a:t>
            </a:r>
          </a:p>
          <a:p>
            <a:pPr marL="457200" indent="-457200">
              <a:spcBef>
                <a:spcPts val="600"/>
              </a:spcBef>
              <a:buFont typeface="+mj-lt"/>
              <a:buAutoNum type="arabicParenR"/>
            </a:pPr>
            <a:r>
              <a:rPr lang="en-US" sz="2400" dirty="0" smtClean="0"/>
              <a:t>Degradation  &amp; shrub encroachment</a:t>
            </a:r>
          </a:p>
          <a:p>
            <a:pPr marL="457200" indent="-457200">
              <a:spcBef>
                <a:spcPts val="600"/>
              </a:spcBef>
              <a:buFont typeface="+mj-lt"/>
              <a:buAutoNum type="arabicParenR"/>
            </a:pPr>
            <a:r>
              <a:rPr lang="en-US" sz="2400" dirty="0" smtClean="0"/>
              <a:t>“Goods and Services”</a:t>
            </a:r>
          </a:p>
        </p:txBody>
      </p:sp>
      <p:sp>
        <p:nvSpPr>
          <p:cNvPr id="8" name="TextBox 7"/>
          <p:cNvSpPr txBox="1"/>
          <p:nvPr/>
        </p:nvSpPr>
        <p:spPr>
          <a:xfrm>
            <a:off x="685800" y="1778913"/>
            <a:ext cx="2723118" cy="430887"/>
          </a:xfrm>
          <a:prstGeom prst="rect">
            <a:avLst/>
          </a:prstGeom>
          <a:noFill/>
        </p:spPr>
        <p:txBody>
          <a:bodyPr wrap="none" rtlCol="0">
            <a:spAutoFit/>
          </a:bodyPr>
          <a:lstStyle/>
          <a:p>
            <a:r>
              <a:rPr lang="en-US" sz="2200" i="1" dirty="0" smtClean="0"/>
              <a:t>TG</a:t>
            </a:r>
            <a:r>
              <a:rPr lang="en-US" sz="2200" dirty="0" smtClean="0"/>
              <a:t> Science Framework</a:t>
            </a:r>
            <a:endParaRPr lang="en-US" sz="22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normAutofit/>
          </a:bodyPr>
          <a:lstStyle/>
          <a:p>
            <a:pPr algn="ctr"/>
            <a:r>
              <a:rPr lang="en-US" i="1" dirty="0" smtClean="0">
                <a:solidFill>
                  <a:srgbClr val="0070C0"/>
                </a:solidFill>
                <a:latin typeface="+mn-lt"/>
              </a:rPr>
              <a:t>TG</a:t>
            </a:r>
            <a:r>
              <a:rPr lang="en-US" dirty="0" smtClean="0">
                <a:solidFill>
                  <a:srgbClr val="0070C0"/>
                </a:solidFill>
                <a:latin typeface="+mn-lt"/>
              </a:rPr>
              <a:t> Earth Observation Focal Areas</a:t>
            </a:r>
            <a:endParaRPr lang="en-US" dirty="0">
              <a:solidFill>
                <a:srgbClr val="0070C0"/>
              </a:solidFill>
              <a:latin typeface="+mn-lt"/>
            </a:endParaRPr>
          </a:p>
        </p:txBody>
      </p:sp>
      <p:pic>
        <p:nvPicPr>
          <p:cNvPr id="4" name="Picture 2"/>
          <p:cNvPicPr>
            <a:picLocks noChangeAspect="1" noChangeArrowheads="1"/>
          </p:cNvPicPr>
          <p:nvPr/>
        </p:nvPicPr>
        <p:blipFill>
          <a:blip r:embed="rId2" cstate="print"/>
          <a:srcRect/>
          <a:stretch>
            <a:fillRect/>
          </a:stretch>
        </p:blipFill>
        <p:spPr bwMode="auto">
          <a:xfrm>
            <a:off x="228600" y="2226137"/>
            <a:ext cx="3678383" cy="3717463"/>
          </a:xfrm>
          <a:prstGeom prst="rect">
            <a:avLst/>
          </a:prstGeom>
          <a:noFill/>
          <a:ln w="9525">
            <a:noFill/>
            <a:miter lim="800000"/>
            <a:headEnd/>
            <a:tailEnd/>
          </a:ln>
          <a:effectLst/>
        </p:spPr>
      </p:pic>
      <p:sp>
        <p:nvSpPr>
          <p:cNvPr id="5" name="Left Arrow 4"/>
          <p:cNvSpPr/>
          <p:nvPr/>
        </p:nvSpPr>
        <p:spPr>
          <a:xfrm>
            <a:off x="4038600" y="4419600"/>
            <a:ext cx="533400" cy="3810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TextBox 5"/>
          <p:cNvSpPr txBox="1"/>
          <p:nvPr/>
        </p:nvSpPr>
        <p:spPr>
          <a:xfrm>
            <a:off x="5105400" y="4419600"/>
            <a:ext cx="3810000" cy="2308324"/>
          </a:xfrm>
          <a:prstGeom prst="rect">
            <a:avLst/>
          </a:prstGeom>
          <a:noFill/>
        </p:spPr>
        <p:txBody>
          <a:bodyPr wrap="square" rtlCol="0">
            <a:spAutoFit/>
          </a:bodyPr>
          <a:lstStyle/>
          <a:p>
            <a:r>
              <a:rPr lang="en-US" sz="2400" dirty="0" err="1" smtClean="0"/>
              <a:t>EO</a:t>
            </a:r>
            <a:r>
              <a:rPr lang="en-US" sz="2400" dirty="0" smtClean="0"/>
              <a:t> Focal Areas will enhance measurement and modeling capabilities to better contribute to </a:t>
            </a:r>
            <a:r>
              <a:rPr lang="en-US" sz="2400" i="1" dirty="0" smtClean="0"/>
              <a:t>TG</a:t>
            </a:r>
            <a:r>
              <a:rPr lang="en-US" sz="2400" dirty="0" smtClean="0"/>
              <a:t> Science Themes and address Key Questions</a:t>
            </a:r>
            <a:r>
              <a:rPr lang="en-US" sz="2000" dirty="0" smtClean="0"/>
              <a:t> </a:t>
            </a:r>
            <a:endParaRPr lang="en-US" sz="2000" dirty="0"/>
          </a:p>
        </p:txBody>
      </p:sp>
      <p:sp>
        <p:nvSpPr>
          <p:cNvPr id="7" name="TextBox 6"/>
          <p:cNvSpPr txBox="1"/>
          <p:nvPr/>
        </p:nvSpPr>
        <p:spPr>
          <a:xfrm>
            <a:off x="4953000" y="1676400"/>
            <a:ext cx="4038600" cy="2608406"/>
          </a:xfrm>
          <a:prstGeom prst="rect">
            <a:avLst/>
          </a:prstGeom>
          <a:noFill/>
        </p:spPr>
        <p:txBody>
          <a:bodyPr wrap="square" rtlCol="0">
            <a:spAutoFit/>
          </a:bodyPr>
          <a:lstStyle/>
          <a:p>
            <a:r>
              <a:rPr lang="en-US" sz="2800" u="sng" dirty="0" err="1" smtClean="0"/>
              <a:t>EO</a:t>
            </a:r>
            <a:r>
              <a:rPr lang="en-US" sz="2800" u="sng" dirty="0" smtClean="0"/>
              <a:t> Focal Areas</a:t>
            </a:r>
          </a:p>
          <a:p>
            <a:pPr>
              <a:spcBef>
                <a:spcPts val="600"/>
              </a:spcBef>
            </a:pPr>
            <a:r>
              <a:rPr lang="en-US" sz="2400" dirty="0" smtClean="0"/>
              <a:t>“Challenge &amp; Opportunity”</a:t>
            </a:r>
          </a:p>
          <a:p>
            <a:pPr marL="457200" indent="-457200">
              <a:spcBef>
                <a:spcPts val="900"/>
              </a:spcBef>
              <a:buFont typeface="+mj-lt"/>
              <a:buAutoNum type="arabicParenR"/>
            </a:pPr>
            <a:r>
              <a:rPr lang="en-US" sz="2800" dirty="0" smtClean="0"/>
              <a:t>Remote sensing science</a:t>
            </a:r>
          </a:p>
          <a:p>
            <a:pPr marL="457200" indent="-457200">
              <a:spcBef>
                <a:spcPts val="900"/>
              </a:spcBef>
              <a:buFont typeface="+mj-lt"/>
              <a:buAutoNum type="arabicParenR"/>
            </a:pPr>
            <a:r>
              <a:rPr lang="en-US" sz="2800" dirty="0" smtClean="0"/>
              <a:t>Modeling</a:t>
            </a:r>
          </a:p>
          <a:p>
            <a:pPr marL="457200" indent="-457200">
              <a:spcBef>
                <a:spcPts val="900"/>
              </a:spcBef>
              <a:buFont typeface="+mj-lt"/>
              <a:buAutoNum type="arabicParenR"/>
            </a:pPr>
            <a:r>
              <a:rPr lang="en-US" sz="2800" dirty="0" smtClean="0"/>
              <a:t>Data assimilation</a:t>
            </a:r>
          </a:p>
        </p:txBody>
      </p:sp>
      <p:sp>
        <p:nvSpPr>
          <p:cNvPr id="9" name="TextBox 8"/>
          <p:cNvSpPr txBox="1"/>
          <p:nvPr/>
        </p:nvSpPr>
        <p:spPr>
          <a:xfrm>
            <a:off x="685800" y="1778913"/>
            <a:ext cx="2723118" cy="430887"/>
          </a:xfrm>
          <a:prstGeom prst="rect">
            <a:avLst/>
          </a:prstGeom>
          <a:noFill/>
        </p:spPr>
        <p:txBody>
          <a:bodyPr wrap="none" rtlCol="0">
            <a:spAutoFit/>
          </a:bodyPr>
          <a:lstStyle/>
          <a:p>
            <a:r>
              <a:rPr lang="en-US" sz="2200" i="1" dirty="0" smtClean="0"/>
              <a:t>TG</a:t>
            </a:r>
            <a:r>
              <a:rPr lang="en-US" sz="2200" dirty="0" smtClean="0"/>
              <a:t> Science Framework</a:t>
            </a:r>
            <a:endParaRPr lang="en-US" sz="22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378952" cy="990600"/>
          </a:xfrm>
        </p:spPr>
        <p:txBody>
          <a:bodyPr>
            <a:normAutofit/>
          </a:bodyPr>
          <a:lstStyle/>
          <a:p>
            <a:pPr algn="ctr"/>
            <a:r>
              <a:rPr lang="en-US" i="1" dirty="0" smtClean="0">
                <a:solidFill>
                  <a:srgbClr val="0070C0"/>
                </a:solidFill>
              </a:rPr>
              <a:t>TG</a:t>
            </a:r>
            <a:r>
              <a:rPr lang="en-US" dirty="0" smtClean="0">
                <a:solidFill>
                  <a:srgbClr val="0070C0"/>
                </a:solidFill>
              </a:rPr>
              <a:t> Interdisciplinary Applications</a:t>
            </a:r>
            <a:endParaRPr lang="en-US" dirty="0">
              <a:solidFill>
                <a:srgbClr val="0070C0"/>
              </a:solidFill>
            </a:endParaRPr>
          </a:p>
        </p:txBody>
      </p:sp>
      <p:sp>
        <p:nvSpPr>
          <p:cNvPr id="3" name="Content Placeholder 2"/>
          <p:cNvSpPr>
            <a:spLocks noGrp="1"/>
          </p:cNvSpPr>
          <p:nvPr>
            <p:ph sz="quarter" idx="1"/>
          </p:nvPr>
        </p:nvSpPr>
        <p:spPr>
          <a:xfrm>
            <a:off x="4038600" y="1676400"/>
            <a:ext cx="5105400" cy="5029200"/>
          </a:xfrm>
        </p:spPr>
        <p:txBody>
          <a:bodyPr>
            <a:noAutofit/>
          </a:bodyPr>
          <a:lstStyle/>
          <a:p>
            <a:pPr marL="457200" lvl="1">
              <a:spcBef>
                <a:spcPts val="300"/>
              </a:spcBef>
              <a:buFont typeface="Wingdings" pitchFamily="2" charset="2"/>
              <a:buChar char="Ø"/>
            </a:pPr>
            <a:r>
              <a:rPr lang="en-US" sz="2400" dirty="0" smtClean="0"/>
              <a:t>monitor trends in tree-grass function, sustainability &amp; vulnerability; </a:t>
            </a:r>
          </a:p>
          <a:p>
            <a:pPr marL="457200" lvl="1">
              <a:spcBef>
                <a:spcPts val="300"/>
              </a:spcBef>
              <a:buFont typeface="Wingdings" pitchFamily="2" charset="2"/>
              <a:buChar char="Ø"/>
            </a:pPr>
            <a:r>
              <a:rPr lang="en-US" sz="2400" dirty="0" smtClean="0"/>
              <a:t>provide integrated predictions of changing tree-grass roles in the earth system;</a:t>
            </a:r>
          </a:p>
          <a:p>
            <a:pPr marL="457200" lvl="1">
              <a:spcBef>
                <a:spcPts val="300"/>
              </a:spcBef>
              <a:buFont typeface="Wingdings" pitchFamily="2" charset="2"/>
              <a:buChar char="Ø"/>
            </a:pPr>
            <a:r>
              <a:rPr lang="en-US" sz="2400" dirty="0" smtClean="0"/>
              <a:t>assess impacts and trade-offs in provision of goods &amp; services with changing climate and land use;  </a:t>
            </a:r>
          </a:p>
          <a:p>
            <a:pPr marL="457200" lvl="1">
              <a:spcBef>
                <a:spcPts val="300"/>
              </a:spcBef>
              <a:buFont typeface="Wingdings" pitchFamily="2" charset="2"/>
              <a:buChar char="Ø"/>
            </a:pPr>
            <a:r>
              <a:rPr lang="en-US" sz="2400" dirty="0" smtClean="0"/>
              <a:t>contribute to local, national and international management; </a:t>
            </a:r>
          </a:p>
          <a:p>
            <a:pPr marL="457200" lvl="1">
              <a:spcBef>
                <a:spcPts val="300"/>
              </a:spcBef>
              <a:buFont typeface="Wingdings" pitchFamily="2" charset="2"/>
              <a:buChar char="Ø"/>
            </a:pPr>
            <a:r>
              <a:rPr lang="en-US" sz="2400" dirty="0" smtClean="0"/>
              <a:t>benefit poor &amp; vulnerable human populations that rely on tree-grass ecosystems</a:t>
            </a:r>
          </a:p>
        </p:txBody>
      </p:sp>
      <p:pic>
        <p:nvPicPr>
          <p:cNvPr id="4" name="Picture 2"/>
          <p:cNvPicPr>
            <a:picLocks noChangeAspect="1" noChangeArrowheads="1"/>
          </p:cNvPicPr>
          <p:nvPr/>
        </p:nvPicPr>
        <p:blipFill>
          <a:blip r:embed="rId3" cstate="print"/>
          <a:srcRect/>
          <a:stretch>
            <a:fillRect/>
          </a:stretch>
        </p:blipFill>
        <p:spPr bwMode="auto">
          <a:xfrm>
            <a:off x="228600" y="2226137"/>
            <a:ext cx="3678383" cy="3717463"/>
          </a:xfrm>
          <a:prstGeom prst="rect">
            <a:avLst/>
          </a:prstGeom>
          <a:noFill/>
          <a:ln w="9525">
            <a:noFill/>
            <a:miter lim="800000"/>
            <a:headEnd/>
            <a:tailEnd/>
          </a:ln>
          <a:effectLst/>
        </p:spPr>
      </p:pic>
      <p:sp>
        <p:nvSpPr>
          <p:cNvPr id="5" name="Left Arrow 4"/>
          <p:cNvSpPr/>
          <p:nvPr/>
        </p:nvSpPr>
        <p:spPr>
          <a:xfrm>
            <a:off x="3962400" y="5257800"/>
            <a:ext cx="533400" cy="3810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TextBox 6"/>
          <p:cNvSpPr txBox="1"/>
          <p:nvPr/>
        </p:nvSpPr>
        <p:spPr>
          <a:xfrm>
            <a:off x="685800" y="1778913"/>
            <a:ext cx="2723118" cy="430887"/>
          </a:xfrm>
          <a:prstGeom prst="rect">
            <a:avLst/>
          </a:prstGeom>
          <a:noFill/>
        </p:spPr>
        <p:txBody>
          <a:bodyPr wrap="none" rtlCol="0">
            <a:spAutoFit/>
          </a:bodyPr>
          <a:lstStyle/>
          <a:p>
            <a:r>
              <a:rPr lang="en-US" sz="2200" i="1" dirty="0" smtClean="0"/>
              <a:t>TG</a:t>
            </a:r>
            <a:r>
              <a:rPr lang="en-US" sz="2200" dirty="0" smtClean="0"/>
              <a:t> Science Framework</a:t>
            </a:r>
            <a:endParaRPr lang="en-US" sz="22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143000"/>
            <a:ext cx="861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153400" cy="990600"/>
          </a:xfrm>
        </p:spPr>
        <p:txBody>
          <a:bodyPr>
            <a:normAutofit/>
          </a:bodyPr>
          <a:lstStyle/>
          <a:p>
            <a:pPr algn="ctr"/>
            <a:r>
              <a:rPr lang="en-US" i="1" u="sng" dirty="0" smtClean="0">
                <a:solidFill>
                  <a:srgbClr val="0033CC"/>
                </a:solidFill>
              </a:rPr>
              <a:t>Tree-Grass</a:t>
            </a:r>
            <a:r>
              <a:rPr lang="en-US" u="sng" dirty="0" smtClean="0">
                <a:solidFill>
                  <a:srgbClr val="0033CC"/>
                </a:solidFill>
              </a:rPr>
              <a:t> Implementation Strategy</a:t>
            </a:r>
            <a:endParaRPr lang="en-US" dirty="0"/>
          </a:p>
        </p:txBody>
      </p:sp>
      <p:sp>
        <p:nvSpPr>
          <p:cNvPr id="6" name="TextBox 5"/>
          <p:cNvSpPr txBox="1"/>
          <p:nvPr/>
        </p:nvSpPr>
        <p:spPr>
          <a:xfrm>
            <a:off x="152400" y="6248400"/>
            <a:ext cx="8992655" cy="461665"/>
          </a:xfrm>
          <a:prstGeom prst="rect">
            <a:avLst/>
          </a:prstGeom>
          <a:noFill/>
        </p:spPr>
        <p:txBody>
          <a:bodyPr wrap="none" rtlCol="0">
            <a:spAutoFit/>
          </a:bodyPr>
          <a:lstStyle/>
          <a:p>
            <a:r>
              <a:rPr lang="en-US" sz="2400" dirty="0" smtClean="0"/>
              <a:t>Proposed implementation strategy for the </a:t>
            </a:r>
            <a:r>
              <a:rPr lang="en-US" sz="2400" i="1" dirty="0" smtClean="0"/>
              <a:t>Tree-Grass</a:t>
            </a:r>
            <a:r>
              <a:rPr lang="en-US" sz="2400" dirty="0" smtClean="0"/>
              <a:t> research program</a:t>
            </a:r>
          </a:p>
        </p:txBody>
      </p:sp>
      <p:pic>
        <p:nvPicPr>
          <p:cNvPr id="1026" name="Picture 2"/>
          <p:cNvPicPr>
            <a:picLocks noChangeAspect="1" noChangeArrowheads="1"/>
          </p:cNvPicPr>
          <p:nvPr/>
        </p:nvPicPr>
        <p:blipFill>
          <a:blip r:embed="rId2" cstate="print"/>
          <a:srcRect/>
          <a:stretch>
            <a:fillRect/>
          </a:stretch>
        </p:blipFill>
        <p:spPr bwMode="auto">
          <a:xfrm>
            <a:off x="533400" y="924476"/>
            <a:ext cx="7924800" cy="5247724"/>
          </a:xfrm>
          <a:prstGeom prst="rect">
            <a:avLst/>
          </a:prstGeom>
          <a:solidFill>
            <a:schemeClr val="bg1"/>
          </a:solid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rmAutofit fontScale="90000"/>
          </a:bodyPr>
          <a:lstStyle/>
          <a:p>
            <a:pPr algn="ctr"/>
            <a:r>
              <a:rPr lang="en-US" b="1" i="1" dirty="0" smtClean="0">
                <a:solidFill>
                  <a:srgbClr val="0070C0"/>
                </a:solidFill>
              </a:rPr>
              <a:t>TG </a:t>
            </a:r>
            <a:r>
              <a:rPr lang="en-US" b="1" dirty="0" smtClean="0">
                <a:solidFill>
                  <a:srgbClr val="0070C0"/>
                </a:solidFill>
              </a:rPr>
              <a:t>Phase 2 - Field Campaign</a:t>
            </a:r>
            <a:br>
              <a:rPr lang="en-US" b="1" dirty="0" smtClean="0">
                <a:solidFill>
                  <a:srgbClr val="0070C0"/>
                </a:solidFill>
              </a:rPr>
            </a:br>
            <a:r>
              <a:rPr lang="en-US" b="1" i="1" dirty="0" smtClean="0">
                <a:solidFill>
                  <a:srgbClr val="0070C0"/>
                </a:solidFill>
              </a:rPr>
              <a:t>Intensive</a:t>
            </a:r>
            <a:r>
              <a:rPr lang="en-US" b="1" dirty="0" smtClean="0">
                <a:solidFill>
                  <a:srgbClr val="0070C0"/>
                </a:solidFill>
              </a:rPr>
              <a:t> field sites</a:t>
            </a:r>
            <a:endParaRPr lang="en-US" b="1" dirty="0">
              <a:solidFill>
                <a:srgbClr val="0070C0"/>
              </a:solidFill>
            </a:endParaRPr>
          </a:p>
        </p:txBody>
      </p:sp>
      <p:grpSp>
        <p:nvGrpSpPr>
          <p:cNvPr id="4" name="Group 5"/>
          <p:cNvGrpSpPr>
            <a:grpSpLocks/>
          </p:cNvGrpSpPr>
          <p:nvPr/>
        </p:nvGrpSpPr>
        <p:grpSpPr bwMode="auto">
          <a:xfrm>
            <a:off x="533400" y="1752600"/>
            <a:ext cx="5638799" cy="4876800"/>
            <a:chOff x="13716000" y="15849600"/>
            <a:chExt cx="6400800" cy="5105400"/>
          </a:xfrm>
        </p:grpSpPr>
        <p:pic>
          <p:nvPicPr>
            <p:cNvPr id="5" name="Picture 34"/>
            <p:cNvPicPr>
              <a:picLocks noChangeAspect="1" noChangeArrowheads="1"/>
            </p:cNvPicPr>
            <p:nvPr/>
          </p:nvPicPr>
          <p:blipFill>
            <a:blip r:embed="rId2" cstate="print"/>
            <a:srcRect/>
            <a:stretch>
              <a:fillRect/>
            </a:stretch>
          </p:blipFill>
          <p:spPr bwMode="auto">
            <a:xfrm>
              <a:off x="13716000" y="15849600"/>
              <a:ext cx="6400800" cy="4510395"/>
            </a:xfrm>
            <a:prstGeom prst="rect">
              <a:avLst/>
            </a:prstGeom>
            <a:noFill/>
            <a:ln w="9525">
              <a:noFill/>
              <a:miter lim="800000"/>
              <a:headEnd/>
              <a:tailEnd/>
            </a:ln>
            <a:effectLst/>
          </p:spPr>
        </p:pic>
        <p:sp>
          <p:nvSpPr>
            <p:cNvPr id="6" name="TextBox 5"/>
            <p:cNvSpPr txBox="1"/>
            <p:nvPr/>
          </p:nvSpPr>
          <p:spPr>
            <a:xfrm>
              <a:off x="13716000" y="20000913"/>
              <a:ext cx="3124200" cy="954087"/>
            </a:xfrm>
            <a:prstGeom prst="rect">
              <a:avLst/>
            </a:prstGeom>
            <a:solidFill>
              <a:schemeClr val="bg1"/>
            </a:solidFill>
            <a:ln>
              <a:solidFill>
                <a:schemeClr val="tx1"/>
              </a:solidFill>
            </a:ln>
          </p:spPr>
          <p:txBody>
            <a:bodyPr>
              <a:spAutoFit/>
            </a:bodyPr>
            <a:lstStyle/>
            <a:p>
              <a:pPr>
                <a:defRPr/>
              </a:pPr>
              <a:r>
                <a:rPr lang="en-US" sz="1400" u="sng" dirty="0"/>
                <a:t>Candidate Intensive Study Regions</a:t>
              </a:r>
            </a:p>
            <a:p>
              <a:pPr indent="-91440">
                <a:buFontTx/>
                <a:buAutoNum type="arabicParenBoth"/>
                <a:defRPr/>
              </a:pPr>
              <a:r>
                <a:rPr lang="en-US" sz="1400" dirty="0"/>
                <a:t>Tree-grass transect</a:t>
              </a:r>
            </a:p>
            <a:p>
              <a:pPr indent="-91440">
                <a:buFontTx/>
                <a:buAutoNum type="arabicParenBoth"/>
                <a:defRPr/>
              </a:pPr>
              <a:r>
                <a:rPr lang="en-US" sz="1400" dirty="0"/>
                <a:t>Shrub-grass transect</a:t>
              </a:r>
            </a:p>
            <a:p>
              <a:pPr indent="-91440">
                <a:buFontTx/>
                <a:buAutoNum type="arabicParenBoth"/>
                <a:defRPr/>
              </a:pPr>
              <a:r>
                <a:rPr lang="en-US" sz="1400" dirty="0"/>
                <a:t>Hot-cold desert-</a:t>
              </a:r>
              <a:r>
                <a:rPr lang="en-US" sz="1400" dirty="0" err="1"/>
                <a:t>shrublands</a:t>
              </a:r>
              <a:endParaRPr lang="en-US" sz="1400" dirty="0"/>
            </a:p>
          </p:txBody>
        </p:sp>
      </p:grpSp>
      <p:sp>
        <p:nvSpPr>
          <p:cNvPr id="7" name="TextBox 2"/>
          <p:cNvSpPr txBox="1">
            <a:spLocks noChangeArrowheads="1"/>
          </p:cNvSpPr>
          <p:nvPr/>
        </p:nvSpPr>
        <p:spPr bwMode="auto">
          <a:xfrm>
            <a:off x="6248400" y="1765280"/>
            <a:ext cx="2743200" cy="3785652"/>
          </a:xfrm>
          <a:prstGeom prst="rect">
            <a:avLst/>
          </a:prstGeom>
          <a:noFill/>
          <a:ln w="9525">
            <a:noFill/>
            <a:miter lim="800000"/>
            <a:headEnd/>
            <a:tailEnd/>
          </a:ln>
        </p:spPr>
        <p:txBody>
          <a:bodyPr wrap="square">
            <a:spAutoFit/>
          </a:bodyPr>
          <a:lstStyle/>
          <a:p>
            <a:r>
              <a:rPr lang="en-US" sz="2000" u="sng" dirty="0"/>
              <a:t>Intensive Site Strategy</a:t>
            </a:r>
            <a:r>
              <a:rPr lang="en-US" sz="2000" dirty="0"/>
              <a:t>: Intensive sites with detailed process studies will address </a:t>
            </a:r>
            <a:r>
              <a:rPr lang="en-US" sz="2000" i="1" dirty="0"/>
              <a:t>TG</a:t>
            </a:r>
            <a:r>
              <a:rPr lang="en-US" sz="2000" dirty="0"/>
              <a:t> Science Themes and </a:t>
            </a:r>
            <a:r>
              <a:rPr lang="en-US" sz="2000" dirty="0" err="1"/>
              <a:t>EO</a:t>
            </a:r>
            <a:r>
              <a:rPr lang="en-US" sz="2000" dirty="0"/>
              <a:t> Focal Areas. </a:t>
            </a:r>
            <a:endParaRPr lang="en-US" sz="2000" dirty="0" smtClean="0"/>
          </a:p>
          <a:p>
            <a:r>
              <a:rPr lang="en-US" sz="2000" dirty="0" smtClean="0"/>
              <a:t>NASA </a:t>
            </a:r>
            <a:r>
              <a:rPr lang="en-US" sz="2000" dirty="0"/>
              <a:t>concentration in North America, with possible additional </a:t>
            </a:r>
            <a:r>
              <a:rPr lang="en-US" sz="2000" i="1" dirty="0"/>
              <a:t>Intensive Sites </a:t>
            </a:r>
            <a:r>
              <a:rPr lang="en-US" sz="2000" dirty="0"/>
              <a:t>supported in collaboration with international </a:t>
            </a:r>
            <a:r>
              <a:rPr lang="en-US" sz="2000" dirty="0" smtClean="0"/>
              <a:t>partners</a:t>
            </a:r>
            <a:endParaRPr lang="en-US" sz="20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rmAutofit fontScale="90000"/>
          </a:bodyPr>
          <a:lstStyle/>
          <a:p>
            <a:pPr algn="ctr"/>
            <a:r>
              <a:rPr lang="en-US" b="1" i="1" dirty="0" smtClean="0">
                <a:solidFill>
                  <a:srgbClr val="0070C0"/>
                </a:solidFill>
              </a:rPr>
              <a:t>TG</a:t>
            </a:r>
            <a:r>
              <a:rPr lang="en-US" b="1" dirty="0" smtClean="0">
                <a:solidFill>
                  <a:srgbClr val="0070C0"/>
                </a:solidFill>
              </a:rPr>
              <a:t> Phase 2 - Field Campaign</a:t>
            </a:r>
            <a:br>
              <a:rPr lang="en-US" b="1" dirty="0" smtClean="0">
                <a:solidFill>
                  <a:srgbClr val="0070C0"/>
                </a:solidFill>
              </a:rPr>
            </a:br>
            <a:r>
              <a:rPr lang="en-US" b="1" i="1" dirty="0" smtClean="0">
                <a:solidFill>
                  <a:srgbClr val="0070C0"/>
                </a:solidFill>
              </a:rPr>
              <a:t>Distributed</a:t>
            </a:r>
            <a:r>
              <a:rPr lang="en-US" b="1" dirty="0" smtClean="0">
                <a:solidFill>
                  <a:srgbClr val="0070C0"/>
                </a:solidFill>
              </a:rPr>
              <a:t> field sites</a:t>
            </a:r>
            <a:endParaRPr lang="en-US" b="1" dirty="0">
              <a:solidFill>
                <a:srgbClr val="0070C0"/>
              </a:solidFill>
            </a:endParaRPr>
          </a:p>
        </p:txBody>
      </p:sp>
      <p:pic>
        <p:nvPicPr>
          <p:cNvPr id="4" name="Picture 38"/>
          <p:cNvPicPr>
            <a:picLocks noChangeAspect="1" noChangeArrowheads="1"/>
          </p:cNvPicPr>
          <p:nvPr/>
        </p:nvPicPr>
        <p:blipFill>
          <a:blip r:embed="rId2" cstate="print"/>
          <a:srcRect/>
          <a:stretch>
            <a:fillRect/>
          </a:stretch>
        </p:blipFill>
        <p:spPr bwMode="auto">
          <a:xfrm>
            <a:off x="488313" y="1600200"/>
            <a:ext cx="8350887" cy="3810000"/>
          </a:xfrm>
          <a:prstGeom prst="rect">
            <a:avLst/>
          </a:prstGeom>
          <a:noFill/>
          <a:ln w="9525">
            <a:noFill/>
            <a:miter lim="800000"/>
            <a:headEnd/>
            <a:tailEnd/>
          </a:ln>
          <a:effectLst/>
        </p:spPr>
      </p:pic>
      <p:sp>
        <p:nvSpPr>
          <p:cNvPr id="5" name="TextBox 40"/>
          <p:cNvSpPr txBox="1">
            <a:spLocks noChangeArrowheads="1"/>
          </p:cNvSpPr>
          <p:nvPr/>
        </p:nvSpPr>
        <p:spPr bwMode="auto">
          <a:xfrm>
            <a:off x="457200" y="5486400"/>
            <a:ext cx="8458200" cy="1323439"/>
          </a:xfrm>
          <a:prstGeom prst="rect">
            <a:avLst/>
          </a:prstGeom>
          <a:noFill/>
          <a:ln w="9525">
            <a:noFill/>
            <a:miter lim="800000"/>
            <a:headEnd/>
            <a:tailEnd/>
          </a:ln>
        </p:spPr>
        <p:txBody>
          <a:bodyPr wrap="square">
            <a:spAutoFit/>
          </a:bodyPr>
          <a:lstStyle/>
          <a:p>
            <a:r>
              <a:rPr lang="en-US" sz="2000" u="sng" dirty="0"/>
              <a:t>Distributed Site Strategy</a:t>
            </a:r>
            <a:r>
              <a:rPr lang="en-US" sz="2000" dirty="0"/>
              <a:t>: Globally distributed, low intensity measurement sites, will sample climatic, biotic and anthropogenic diversity for parameterization, calibration and validation of </a:t>
            </a:r>
            <a:r>
              <a:rPr lang="en-US" sz="2000" i="1" dirty="0"/>
              <a:t>TG</a:t>
            </a:r>
            <a:r>
              <a:rPr lang="en-US" sz="2000" dirty="0"/>
              <a:t> technologies and models in global tree-grass systems (modest logistical/financial investment)</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i="1" dirty="0" smtClean="0">
                <a:solidFill>
                  <a:srgbClr val="0070C0"/>
                </a:solidFill>
              </a:rPr>
              <a:t>Tree-Grass</a:t>
            </a:r>
            <a:r>
              <a:rPr lang="en-US" b="1" dirty="0" smtClean="0">
                <a:solidFill>
                  <a:srgbClr val="0070C0"/>
                </a:solidFill>
              </a:rPr>
              <a:t> Deliverables</a:t>
            </a:r>
            <a:endParaRPr lang="en-US" b="1" dirty="0">
              <a:solidFill>
                <a:srgbClr val="0070C0"/>
              </a:solidFill>
            </a:endParaRPr>
          </a:p>
        </p:txBody>
      </p:sp>
      <p:sp>
        <p:nvSpPr>
          <p:cNvPr id="3" name="Content Placeholder 2"/>
          <p:cNvSpPr>
            <a:spLocks noGrp="1"/>
          </p:cNvSpPr>
          <p:nvPr>
            <p:ph sz="quarter" idx="1"/>
          </p:nvPr>
        </p:nvSpPr>
        <p:spPr>
          <a:xfrm>
            <a:off x="304800" y="1676400"/>
            <a:ext cx="8534400" cy="4953000"/>
          </a:xfrm>
        </p:spPr>
        <p:txBody>
          <a:bodyPr>
            <a:noAutofit/>
          </a:bodyPr>
          <a:lstStyle/>
          <a:p>
            <a:pPr marL="0" indent="0">
              <a:spcBef>
                <a:spcPts val="1200"/>
              </a:spcBef>
              <a:spcAft>
                <a:spcPts val="600"/>
              </a:spcAft>
              <a:buFont typeface="Wingdings" pitchFamily="2" charset="2"/>
              <a:buChar char="Ø"/>
            </a:pPr>
            <a:r>
              <a:rPr lang="en-AU" sz="2600" dirty="0" smtClean="0">
                <a:latin typeface="Book Antiqua" pitchFamily="18" charset="0"/>
                <a:cs typeface="Times New Roman" pitchFamily="18" charset="0"/>
              </a:rPr>
              <a:t>Revolutionize </a:t>
            </a:r>
            <a:r>
              <a:rPr lang="en-AU" sz="2600" dirty="0" err="1" smtClean="0">
                <a:latin typeface="Book Antiqua" pitchFamily="18" charset="0"/>
                <a:cs typeface="Times New Roman" pitchFamily="18" charset="0"/>
              </a:rPr>
              <a:t>EO</a:t>
            </a:r>
            <a:r>
              <a:rPr lang="en-AU" sz="2600" dirty="0" smtClean="0">
                <a:latin typeface="Book Antiqua" pitchFamily="18" charset="0"/>
                <a:cs typeface="Times New Roman" pitchFamily="18" charset="0"/>
              </a:rPr>
              <a:t> science through improved consideration of woody-herbaceous functional groups in remote sensing and modelling of terrestrial ecosystems</a:t>
            </a:r>
          </a:p>
          <a:p>
            <a:pPr marL="0" indent="0">
              <a:spcBef>
                <a:spcPts val="1200"/>
              </a:spcBef>
              <a:spcAft>
                <a:spcPts val="600"/>
              </a:spcAft>
              <a:buFont typeface="Wingdings" pitchFamily="2" charset="2"/>
              <a:buChar char="Ø"/>
            </a:pPr>
            <a:r>
              <a:rPr lang="en-AU" sz="2600" dirty="0" smtClean="0">
                <a:latin typeface="Book Antiqua" pitchFamily="18" charset="0"/>
                <a:cs typeface="Times New Roman" pitchFamily="18" charset="0"/>
              </a:rPr>
              <a:t>Transform our ability to use satellite data &amp; earth system models for the sustainable management of tree-grass systems in the face of changing climate, land use &amp; human populations</a:t>
            </a:r>
          </a:p>
          <a:p>
            <a:pPr marL="0" indent="0">
              <a:spcBef>
                <a:spcPts val="1200"/>
              </a:spcBef>
              <a:spcAft>
                <a:spcPts val="600"/>
              </a:spcAft>
              <a:buFont typeface="Wingdings" pitchFamily="2" charset="2"/>
              <a:buChar char="Ø"/>
            </a:pPr>
            <a:r>
              <a:rPr lang="en-AU" sz="2600" dirty="0" smtClean="0">
                <a:latin typeface="Book Antiqua" pitchFamily="18" charset="0"/>
                <a:cs typeface="Times New Roman" pitchFamily="18" charset="0"/>
              </a:rPr>
              <a:t>Engage and inspire next generation earth scientists, and enhance public appreciation of the crucial role NASA technologies can play in understanding &amp; managing the earth system</a:t>
            </a:r>
            <a:endParaRPr lang="en-US" sz="2600" dirty="0" smtClean="0">
              <a:latin typeface="Book Antiqua" pitchFamily="18" charset="0"/>
              <a:cs typeface="Times New Roman" pitchFamily="18" charset="0"/>
            </a:endParaRPr>
          </a:p>
        </p:txBody>
      </p:sp>
      <p:pic>
        <p:nvPicPr>
          <p:cNvPr id="4" name="Picture 2"/>
          <p:cNvPicPr>
            <a:picLocks noChangeAspect="1" noChangeArrowheads="1"/>
          </p:cNvPicPr>
          <p:nvPr/>
        </p:nvPicPr>
        <p:blipFill>
          <a:blip r:embed="rId2" cstate="print"/>
          <a:srcRect b="7895"/>
          <a:stretch>
            <a:fillRect/>
          </a:stretch>
        </p:blipFill>
        <p:spPr bwMode="auto">
          <a:xfrm>
            <a:off x="76200" y="152400"/>
            <a:ext cx="1476375" cy="1036053"/>
          </a:xfrm>
          <a:prstGeom prst="rect">
            <a:avLst/>
          </a:prstGeom>
          <a:noFill/>
          <a:ln w="9525">
            <a:noFill/>
            <a:miter lim="800000"/>
            <a:headEnd/>
            <a:tailEnd/>
          </a:ln>
          <a:effectLst/>
        </p:spPr>
      </p:pic>
      <p:pic>
        <p:nvPicPr>
          <p:cNvPr id="5" name="Picture 4" descr="NAS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01000" y="152400"/>
            <a:ext cx="1066800" cy="920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rgbClr val="0070C0"/>
                </a:solidFill>
              </a:rPr>
              <a:t>Tree-Grass</a:t>
            </a:r>
            <a:r>
              <a:rPr lang="en-US" b="1" dirty="0" smtClean="0">
                <a:solidFill>
                  <a:srgbClr val="0070C0"/>
                </a:solidFill>
              </a:rPr>
              <a:t> Innovations</a:t>
            </a:r>
            <a:endParaRPr lang="en-US" b="1" dirty="0">
              <a:solidFill>
                <a:srgbClr val="0070C0"/>
              </a:solidFill>
            </a:endParaRPr>
          </a:p>
        </p:txBody>
      </p:sp>
      <p:sp>
        <p:nvSpPr>
          <p:cNvPr id="3" name="Content Placeholder 2"/>
          <p:cNvSpPr>
            <a:spLocks noGrp="1"/>
          </p:cNvSpPr>
          <p:nvPr>
            <p:ph sz="quarter" idx="1"/>
          </p:nvPr>
        </p:nvSpPr>
        <p:spPr>
          <a:xfrm>
            <a:off x="304800" y="1676400"/>
            <a:ext cx="8461248" cy="5029200"/>
          </a:xfrm>
        </p:spPr>
        <p:txBody>
          <a:bodyPr>
            <a:noAutofit/>
          </a:bodyPr>
          <a:lstStyle/>
          <a:p>
            <a:pPr lvl="1">
              <a:spcBef>
                <a:spcPts val="1200"/>
              </a:spcBef>
            </a:pPr>
            <a:r>
              <a:rPr lang="en-US" sz="3200" dirty="0" smtClean="0"/>
              <a:t>Interdisciplinary emphasis (5 </a:t>
            </a:r>
            <a:r>
              <a:rPr lang="en-US" sz="3200" i="1" dirty="0" smtClean="0"/>
              <a:t>TG</a:t>
            </a:r>
            <a:r>
              <a:rPr lang="en-US" sz="3200" dirty="0" smtClean="0"/>
              <a:t> Science Themes spanning biophysics to socio-ecological ‘goods and services’)</a:t>
            </a:r>
          </a:p>
          <a:p>
            <a:pPr lvl="1">
              <a:spcBef>
                <a:spcPts val="1200"/>
              </a:spcBef>
            </a:pPr>
            <a:r>
              <a:rPr lang="en-US" sz="3200" dirty="0" smtClean="0"/>
              <a:t>Human dimensions and disturbance as central components of research</a:t>
            </a:r>
          </a:p>
          <a:p>
            <a:pPr lvl="1">
              <a:spcBef>
                <a:spcPts val="1200"/>
              </a:spcBef>
            </a:pPr>
            <a:r>
              <a:rPr lang="en-US" sz="3200" dirty="0" smtClean="0"/>
              <a:t>Focus on RS science, model improvements and data assimilation (3 </a:t>
            </a:r>
            <a:r>
              <a:rPr lang="en-US" sz="3200" i="1" dirty="0" smtClean="0"/>
              <a:t>TG</a:t>
            </a:r>
            <a:r>
              <a:rPr lang="en-US" sz="3200" dirty="0" smtClean="0"/>
              <a:t> Research Foci)</a:t>
            </a:r>
          </a:p>
          <a:p>
            <a:pPr lvl="1">
              <a:spcBef>
                <a:spcPts val="1200"/>
              </a:spcBef>
            </a:pPr>
            <a:r>
              <a:rPr lang="en-US" sz="3200" dirty="0" smtClean="0"/>
              <a:t>Intensive and globally distributed sampling strategies</a:t>
            </a:r>
          </a:p>
        </p:txBody>
      </p:sp>
      <p:pic>
        <p:nvPicPr>
          <p:cNvPr id="4" name="Picture 2"/>
          <p:cNvPicPr>
            <a:picLocks noChangeAspect="1" noChangeArrowheads="1"/>
          </p:cNvPicPr>
          <p:nvPr/>
        </p:nvPicPr>
        <p:blipFill>
          <a:blip r:embed="rId2" cstate="print"/>
          <a:srcRect b="7895"/>
          <a:stretch>
            <a:fillRect/>
          </a:stretch>
        </p:blipFill>
        <p:spPr bwMode="auto">
          <a:xfrm>
            <a:off x="76200" y="152400"/>
            <a:ext cx="1476375" cy="1036053"/>
          </a:xfrm>
          <a:prstGeom prst="rect">
            <a:avLst/>
          </a:prstGeom>
          <a:noFill/>
          <a:ln w="9525">
            <a:noFill/>
            <a:miter lim="800000"/>
            <a:headEnd/>
            <a:tailEnd/>
          </a:ln>
          <a:effectLst/>
        </p:spPr>
      </p:pic>
      <p:pic>
        <p:nvPicPr>
          <p:cNvPr id="5" name="Picture 4" descr="NASA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01000" y="152400"/>
            <a:ext cx="1066800" cy="920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0" y="4343400"/>
            <a:ext cx="3578352" cy="2133600"/>
          </a:xfrm>
        </p:spPr>
        <p:txBody>
          <a:bodyPr>
            <a:normAutofit lnSpcReduction="10000"/>
          </a:bodyPr>
          <a:lstStyle/>
          <a:p>
            <a:pPr marL="0" indent="0">
              <a:buNone/>
            </a:pPr>
            <a:r>
              <a:rPr lang="en-US" sz="2400" dirty="0" smtClean="0"/>
              <a:t>Edited book reviews ecology, modeling, remote sensing and human dimensions in global savanna and “tree-grass” systems</a:t>
            </a:r>
            <a:endParaRPr lang="en-US" sz="2400" dirty="0"/>
          </a:p>
        </p:txBody>
      </p:sp>
      <p:pic>
        <p:nvPicPr>
          <p:cNvPr id="1026" name="Picture 2"/>
          <p:cNvPicPr>
            <a:picLocks noChangeAspect="1" noChangeArrowheads="1"/>
          </p:cNvPicPr>
          <p:nvPr/>
        </p:nvPicPr>
        <p:blipFill>
          <a:blip r:embed="rId2" cstate="print"/>
          <a:srcRect l="44858" t="6919" b="10702"/>
          <a:stretch>
            <a:fillRect/>
          </a:stretch>
        </p:blipFill>
        <p:spPr bwMode="auto">
          <a:xfrm>
            <a:off x="685799" y="1600200"/>
            <a:ext cx="4502303" cy="4800600"/>
          </a:xfrm>
          <a:prstGeom prst="rect">
            <a:avLst/>
          </a:prstGeom>
          <a:noFill/>
          <a:ln w="9525">
            <a:noFill/>
            <a:miter lim="800000"/>
            <a:headEnd/>
            <a:tailEnd/>
          </a:ln>
          <a:effectLst/>
        </p:spPr>
      </p:pic>
      <p:sp>
        <p:nvSpPr>
          <p:cNvPr id="5" name="TextBox 4"/>
          <p:cNvSpPr txBox="1"/>
          <p:nvPr/>
        </p:nvSpPr>
        <p:spPr>
          <a:xfrm>
            <a:off x="381000" y="228600"/>
            <a:ext cx="8305800" cy="769441"/>
          </a:xfrm>
          <a:prstGeom prst="rect">
            <a:avLst/>
          </a:prstGeom>
          <a:noFill/>
        </p:spPr>
        <p:txBody>
          <a:bodyPr wrap="square" rtlCol="0">
            <a:spAutoFit/>
          </a:bodyPr>
          <a:lstStyle/>
          <a:p>
            <a:pPr algn="ctr"/>
            <a:r>
              <a:rPr lang="en-US" sz="4400" b="1" i="1" dirty="0" smtClean="0">
                <a:solidFill>
                  <a:srgbClr val="0070C0"/>
                </a:solidFill>
                <a:latin typeface="+mj-lt"/>
              </a:rPr>
              <a:t>Recent</a:t>
            </a:r>
            <a:r>
              <a:rPr lang="en-US" sz="4000" b="1" i="1" dirty="0" smtClean="0">
                <a:solidFill>
                  <a:srgbClr val="0070C0"/>
                </a:solidFill>
                <a:latin typeface="+mj-lt"/>
              </a:rPr>
              <a:t> Savanna Book</a:t>
            </a:r>
          </a:p>
        </p:txBody>
      </p:sp>
      <p:sp>
        <p:nvSpPr>
          <p:cNvPr id="6" name="TextBox 5"/>
          <p:cNvSpPr txBox="1"/>
          <p:nvPr/>
        </p:nvSpPr>
        <p:spPr>
          <a:xfrm>
            <a:off x="2316462" y="6400800"/>
            <a:ext cx="1722138" cy="369332"/>
          </a:xfrm>
          <a:prstGeom prst="rect">
            <a:avLst/>
          </a:prstGeom>
          <a:noFill/>
        </p:spPr>
        <p:txBody>
          <a:bodyPr wrap="none" rtlCol="0">
            <a:spAutoFit/>
          </a:bodyPr>
          <a:lstStyle/>
          <a:p>
            <a:r>
              <a:rPr lang="en-US" dirty="0" err="1" smtClean="0"/>
              <a:t>CRC</a:t>
            </a:r>
            <a:r>
              <a:rPr lang="en-US" dirty="0" smtClean="0"/>
              <a:t> Press, 2011</a:t>
            </a:r>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normAutofit/>
          </a:bodyPr>
          <a:lstStyle/>
          <a:p>
            <a:pPr algn="ctr"/>
            <a:r>
              <a:rPr lang="en-US" sz="4000" dirty="0" smtClean="0">
                <a:solidFill>
                  <a:srgbClr val="0070C0"/>
                </a:solidFill>
              </a:rPr>
              <a:t>Thoughts from yesterday…</a:t>
            </a:r>
            <a:endParaRPr lang="en-US" sz="4000" dirty="0">
              <a:solidFill>
                <a:srgbClr val="0070C0"/>
              </a:solidFill>
            </a:endParaRPr>
          </a:p>
        </p:txBody>
      </p:sp>
      <p:sp>
        <p:nvSpPr>
          <p:cNvPr id="3" name="Content Placeholder 2"/>
          <p:cNvSpPr>
            <a:spLocks noGrp="1"/>
          </p:cNvSpPr>
          <p:nvPr>
            <p:ph sz="quarter" idx="1"/>
          </p:nvPr>
        </p:nvSpPr>
        <p:spPr>
          <a:xfrm>
            <a:off x="457200" y="1600200"/>
            <a:ext cx="8308848" cy="5105400"/>
          </a:xfrm>
        </p:spPr>
        <p:txBody>
          <a:bodyPr>
            <a:noAutofit/>
          </a:bodyPr>
          <a:lstStyle/>
          <a:p>
            <a:pPr>
              <a:buFont typeface="Wingdings" pitchFamily="2" charset="2"/>
              <a:buChar char="Ø"/>
            </a:pPr>
            <a:r>
              <a:rPr lang="en-US" sz="3200" dirty="0" smtClean="0"/>
              <a:t>Piers Sellers: “Where are the weak spots…?” and “Where are our blind spots…?”</a:t>
            </a:r>
          </a:p>
          <a:p>
            <a:pPr lvl="1">
              <a:buFont typeface="Wingdings" pitchFamily="2" charset="2"/>
              <a:buChar char="Ø"/>
            </a:pPr>
            <a:r>
              <a:rPr lang="en-US" sz="2800" dirty="0" smtClean="0"/>
              <a:t>Remote sensing: Vegetation canopies are </a:t>
            </a:r>
            <a:r>
              <a:rPr lang="en-US" sz="2800" u="sng" dirty="0" smtClean="0"/>
              <a:t>not</a:t>
            </a:r>
            <a:r>
              <a:rPr lang="en-US" sz="2800" dirty="0" smtClean="0"/>
              <a:t> homogeneous (horizontally or vertically)</a:t>
            </a:r>
          </a:p>
          <a:p>
            <a:pPr lvl="1">
              <a:buFont typeface="Wingdings" pitchFamily="2" charset="2"/>
              <a:buChar char="Ø"/>
            </a:pPr>
            <a:r>
              <a:rPr lang="en-US" sz="2800" dirty="0" smtClean="0"/>
              <a:t>Modeling: ditto, vegetation canopies are </a:t>
            </a:r>
            <a:r>
              <a:rPr lang="en-US" sz="2800" u="sng" dirty="0" smtClean="0"/>
              <a:t>not</a:t>
            </a:r>
            <a:r>
              <a:rPr lang="en-US" sz="2800" dirty="0" smtClean="0"/>
              <a:t> homogeneous…</a:t>
            </a:r>
          </a:p>
          <a:p>
            <a:pPr>
              <a:buFont typeface="Wingdings" pitchFamily="2" charset="2"/>
              <a:buChar char="Ø"/>
            </a:pPr>
            <a:r>
              <a:rPr lang="en-US" sz="3200" dirty="0" smtClean="0"/>
              <a:t>More from Piers: “Comfort zones…”</a:t>
            </a:r>
          </a:p>
          <a:p>
            <a:pPr lvl="1">
              <a:buFont typeface="Wingdings" pitchFamily="2" charset="2"/>
              <a:buChar char="Ø"/>
            </a:pPr>
            <a:r>
              <a:rPr lang="en-US" sz="2800" u="sng" dirty="0" smtClean="0">
                <a:solidFill>
                  <a:srgbClr val="FF0000"/>
                </a:solidFill>
              </a:rPr>
              <a:t>Must</a:t>
            </a:r>
            <a:r>
              <a:rPr lang="en-US" sz="2800" dirty="0" smtClean="0">
                <a:solidFill>
                  <a:srgbClr val="FF0000"/>
                </a:solidFill>
              </a:rPr>
              <a:t> RS and modeling of the land surface be limited to aggregate descriptors (e.g. aggregate LAI, </a:t>
            </a:r>
            <a:r>
              <a:rPr lang="en-US" sz="2800" i="1" dirty="0" err="1" smtClean="0">
                <a:solidFill>
                  <a:srgbClr val="FF0000"/>
                </a:solidFill>
              </a:rPr>
              <a:t>f</a:t>
            </a:r>
            <a:r>
              <a:rPr lang="en-US" sz="2800" i="1" baseline="-25000" dirty="0" err="1" smtClean="0">
                <a:solidFill>
                  <a:srgbClr val="FF0000"/>
                </a:solidFill>
              </a:rPr>
              <a:t>PAR</a:t>
            </a:r>
            <a:r>
              <a:rPr lang="en-US" sz="2800" dirty="0" smtClean="0">
                <a:solidFill>
                  <a:srgbClr val="FF0000"/>
                </a:solidFill>
              </a:rPr>
              <a:t>, etc.)…?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228600"/>
            <a:ext cx="8305800" cy="707886"/>
          </a:xfrm>
          <a:prstGeom prst="rect">
            <a:avLst/>
          </a:prstGeom>
          <a:noFill/>
        </p:spPr>
        <p:txBody>
          <a:bodyPr wrap="square" rtlCol="0">
            <a:spAutoFit/>
          </a:bodyPr>
          <a:lstStyle/>
          <a:p>
            <a:pPr algn="ctr"/>
            <a:r>
              <a:rPr lang="en-US" sz="4000" b="1" i="1" dirty="0" smtClean="0">
                <a:solidFill>
                  <a:srgbClr val="0070C0"/>
                </a:solidFill>
                <a:latin typeface="+mj-lt"/>
              </a:rPr>
              <a:t>Done – Thanks!</a:t>
            </a:r>
            <a:endParaRPr lang="en-US" sz="4000" b="1" dirty="0">
              <a:solidFill>
                <a:srgbClr val="0070C0"/>
              </a:solidFill>
              <a:latin typeface="+mj-lt"/>
            </a:endParaRPr>
          </a:p>
        </p:txBody>
      </p:sp>
      <p:sp>
        <p:nvSpPr>
          <p:cNvPr id="9" name="Rectangle 8"/>
          <p:cNvSpPr/>
          <p:nvPr/>
        </p:nvSpPr>
        <p:spPr>
          <a:xfrm>
            <a:off x="1219200" y="1524000"/>
            <a:ext cx="6781800" cy="1815882"/>
          </a:xfrm>
          <a:prstGeom prst="rect">
            <a:avLst/>
          </a:prstGeom>
        </p:spPr>
        <p:txBody>
          <a:bodyPr wrap="square">
            <a:spAutoFit/>
          </a:bodyPr>
          <a:lstStyle/>
          <a:p>
            <a:pPr algn="ctr"/>
            <a:r>
              <a:rPr lang="en-US" sz="2400" dirty="0" smtClean="0">
                <a:latin typeface="Book Antiqua" pitchFamily="18" charset="0"/>
                <a:cs typeface="Times New Roman" pitchFamily="18" charset="0"/>
              </a:rPr>
              <a:t>Draft </a:t>
            </a:r>
            <a:r>
              <a:rPr lang="en-US" sz="2400" i="1" dirty="0" smtClean="0">
                <a:latin typeface="Book Antiqua" pitchFamily="18" charset="0"/>
                <a:cs typeface="Times New Roman" pitchFamily="18" charset="0"/>
              </a:rPr>
              <a:t>TG</a:t>
            </a:r>
            <a:r>
              <a:rPr lang="en-US" sz="2400" dirty="0" smtClean="0">
                <a:latin typeface="Book Antiqua" pitchFamily="18" charset="0"/>
                <a:cs typeface="Times New Roman" pitchFamily="18" charset="0"/>
              </a:rPr>
              <a:t> White Paper Available for Review at</a:t>
            </a:r>
          </a:p>
          <a:p>
            <a:pPr algn="ctr"/>
            <a:r>
              <a:rPr lang="en-US" sz="2400" dirty="0" err="1" smtClean="0">
                <a:solidFill>
                  <a:schemeClr val="tx1">
                    <a:lumMod val="95000"/>
                    <a:lumOff val="5000"/>
                  </a:schemeClr>
                </a:solidFill>
                <a:latin typeface="Book Antiqua" pitchFamily="18" charset="0"/>
                <a:cs typeface="Times New Roman" pitchFamily="18" charset="0"/>
                <a:hlinkClick r:id="rId3"/>
              </a:rPr>
              <a:t>http://www.nrel.colostate.edu/projects/srs/</a:t>
            </a:r>
            <a:endParaRPr lang="en-US" sz="2400" dirty="0" smtClean="0">
              <a:solidFill>
                <a:schemeClr val="tx1">
                  <a:lumMod val="95000"/>
                  <a:lumOff val="5000"/>
                </a:schemeClr>
              </a:solidFill>
              <a:latin typeface="Book Antiqua" pitchFamily="18" charset="0"/>
              <a:cs typeface="Times New Roman" pitchFamily="18" charset="0"/>
            </a:endParaRPr>
          </a:p>
          <a:p>
            <a:pPr algn="ctr"/>
            <a:endParaRPr lang="en-US" sz="1600" dirty="0" smtClean="0">
              <a:latin typeface="Book Antiqua" pitchFamily="18" charset="0"/>
              <a:cs typeface="Times New Roman" pitchFamily="18" charset="0"/>
            </a:endParaRPr>
          </a:p>
          <a:p>
            <a:pPr algn="ctr"/>
            <a:r>
              <a:rPr lang="en-US" sz="2400" dirty="0" smtClean="0">
                <a:latin typeface="Book Antiqua" pitchFamily="18" charset="0"/>
                <a:cs typeface="Times New Roman" pitchFamily="18" charset="0"/>
              </a:rPr>
              <a:t>Or web-search &lt;Savanna Remote Sensing&gt;</a:t>
            </a:r>
          </a:p>
          <a:p>
            <a:pPr algn="ctr"/>
            <a:endParaRPr lang="en-US" sz="2400" dirty="0" smtClean="0">
              <a:latin typeface="Book Antiqua" pitchFamily="18" charset="0"/>
              <a:cs typeface="Times New Roman" pitchFamily="18" charset="0"/>
            </a:endParaRPr>
          </a:p>
        </p:txBody>
      </p:sp>
      <p:pic>
        <p:nvPicPr>
          <p:cNvPr id="10" name="Picture 4" descr="154"/>
          <p:cNvPicPr>
            <a:picLocks noChangeAspect="1" noChangeArrowheads="1"/>
          </p:cNvPicPr>
          <p:nvPr/>
        </p:nvPicPr>
        <p:blipFill>
          <a:blip r:embed="rId4" cstate="print"/>
          <a:srcRect/>
          <a:stretch>
            <a:fillRect/>
          </a:stretch>
        </p:blipFill>
        <p:spPr bwMode="auto">
          <a:xfrm>
            <a:off x="2590800" y="3638550"/>
            <a:ext cx="4191000" cy="3143250"/>
          </a:xfrm>
          <a:prstGeom prst="rect">
            <a:avLst/>
          </a:prstGeom>
          <a:noFill/>
          <a:ln w="9525">
            <a:noFill/>
            <a:miter lim="800000"/>
            <a:headEnd/>
            <a:tailEnd/>
          </a:ln>
        </p:spPr>
      </p:pic>
      <p:sp>
        <p:nvSpPr>
          <p:cNvPr id="11" name="TextBox 10"/>
          <p:cNvSpPr txBox="1"/>
          <p:nvPr/>
        </p:nvSpPr>
        <p:spPr>
          <a:xfrm>
            <a:off x="7086601" y="5782270"/>
            <a:ext cx="1905000" cy="923330"/>
          </a:xfrm>
          <a:prstGeom prst="rect">
            <a:avLst/>
          </a:prstGeom>
          <a:noFill/>
        </p:spPr>
        <p:txBody>
          <a:bodyPr wrap="square" rtlCol="0">
            <a:spAutoFit/>
          </a:bodyPr>
          <a:lstStyle/>
          <a:p>
            <a:r>
              <a:rPr lang="en-US" dirty="0" smtClean="0"/>
              <a:t>Fulani pastoralists in the West African </a:t>
            </a:r>
            <a:r>
              <a:rPr lang="en-US" dirty="0" err="1" smtClean="0"/>
              <a:t>sahel</a:t>
            </a:r>
            <a:endParaRPr lang="en-US" dirty="0"/>
          </a:p>
        </p:txBody>
      </p:sp>
      <p:pic>
        <p:nvPicPr>
          <p:cNvPr id="6" name="Picture 2"/>
          <p:cNvPicPr>
            <a:picLocks noChangeAspect="1" noChangeArrowheads="1"/>
          </p:cNvPicPr>
          <p:nvPr/>
        </p:nvPicPr>
        <p:blipFill>
          <a:blip r:embed="rId5" cstate="print"/>
          <a:srcRect b="7895"/>
          <a:stretch>
            <a:fillRect/>
          </a:stretch>
        </p:blipFill>
        <p:spPr bwMode="auto">
          <a:xfrm>
            <a:off x="76200" y="152400"/>
            <a:ext cx="1476375" cy="1036053"/>
          </a:xfrm>
          <a:prstGeom prst="rect">
            <a:avLst/>
          </a:prstGeom>
          <a:noFill/>
          <a:ln w="9525">
            <a:noFill/>
            <a:miter lim="800000"/>
            <a:headEnd/>
            <a:tailEnd/>
          </a:ln>
          <a:effectLst/>
        </p:spPr>
      </p:pic>
      <p:pic>
        <p:nvPicPr>
          <p:cNvPr id="8" name="Picture 7" descr="NASAlogo"/>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001000" y="152400"/>
            <a:ext cx="1066800" cy="920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p:nvSpPr>
        <p:spPr>
          <a:xfrm>
            <a:off x="0" y="6172200"/>
            <a:ext cx="2538837" cy="369332"/>
          </a:xfrm>
          <a:prstGeom prst="rect">
            <a:avLst/>
          </a:prstGeom>
          <a:noFill/>
        </p:spPr>
        <p:txBody>
          <a:bodyPr wrap="none" rtlCol="0">
            <a:spAutoFit/>
          </a:bodyPr>
          <a:lstStyle/>
          <a:p>
            <a:r>
              <a:rPr lang="en-US" dirty="0" err="1" smtClean="0"/>
              <a:t>Niall.Hanan@sdstate.edu</a:t>
            </a:r>
            <a:endParaRPr lang="en-US" dirty="0"/>
          </a:p>
        </p:txBody>
      </p:sp>
    </p:spTree>
    <p:extLst>
      <p:ext uri="{BB962C8B-B14F-4D97-AF65-F5344CB8AC3E}">
        <p14:creationId xmlns="" xmlns:p14="http://schemas.microsoft.com/office/powerpoint/2010/main" val="8176692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90600" y="1600200"/>
            <a:ext cx="7315200" cy="32197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1"/>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066" r="2900" b="11935"/>
          <a:stretch/>
        </p:blipFill>
        <p:spPr bwMode="auto">
          <a:xfrm>
            <a:off x="228597" y="4724399"/>
            <a:ext cx="4313537" cy="1987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19"/>
          <p:cNvSpPr txBox="1">
            <a:spLocks noChangeArrowheads="1"/>
          </p:cNvSpPr>
          <p:nvPr/>
        </p:nvSpPr>
        <p:spPr bwMode="auto">
          <a:xfrm>
            <a:off x="4572000" y="5036403"/>
            <a:ext cx="421076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900">
                <a:solidFill>
                  <a:schemeClr val="tx1"/>
                </a:solidFill>
                <a:latin typeface="Arial" charset="0"/>
              </a:defRPr>
            </a:lvl1pPr>
            <a:lvl2pPr marL="742950" indent="-285750" eaLnBrk="0" hangingPunct="0">
              <a:defRPr sz="8900">
                <a:solidFill>
                  <a:schemeClr val="tx1"/>
                </a:solidFill>
                <a:latin typeface="Arial" charset="0"/>
              </a:defRPr>
            </a:lvl2pPr>
            <a:lvl3pPr marL="1143000" indent="-228600" eaLnBrk="0" hangingPunct="0">
              <a:defRPr sz="8900">
                <a:solidFill>
                  <a:schemeClr val="tx1"/>
                </a:solidFill>
                <a:latin typeface="Arial" charset="0"/>
              </a:defRPr>
            </a:lvl3pPr>
            <a:lvl4pPr marL="1600200" indent="-228600" eaLnBrk="0" hangingPunct="0">
              <a:defRPr sz="8900">
                <a:solidFill>
                  <a:schemeClr val="tx1"/>
                </a:solidFill>
                <a:latin typeface="Arial" charset="0"/>
              </a:defRPr>
            </a:lvl4pPr>
            <a:lvl5pPr marL="2057400" indent="-228600" eaLnBrk="0" hangingPunct="0">
              <a:defRPr sz="8900">
                <a:solidFill>
                  <a:schemeClr val="tx1"/>
                </a:solidFill>
                <a:latin typeface="Arial" charset="0"/>
              </a:defRPr>
            </a:lvl5pPr>
            <a:lvl6pPr marL="2514600" indent="-228600" eaLnBrk="0" fontAlgn="base" hangingPunct="0">
              <a:spcBef>
                <a:spcPct val="0"/>
              </a:spcBef>
              <a:spcAft>
                <a:spcPct val="0"/>
              </a:spcAft>
              <a:defRPr sz="8900">
                <a:solidFill>
                  <a:schemeClr val="tx1"/>
                </a:solidFill>
                <a:latin typeface="Arial" charset="0"/>
              </a:defRPr>
            </a:lvl6pPr>
            <a:lvl7pPr marL="2971800" indent="-228600" eaLnBrk="0" fontAlgn="base" hangingPunct="0">
              <a:spcBef>
                <a:spcPct val="0"/>
              </a:spcBef>
              <a:spcAft>
                <a:spcPct val="0"/>
              </a:spcAft>
              <a:defRPr sz="8900">
                <a:solidFill>
                  <a:schemeClr val="tx1"/>
                </a:solidFill>
                <a:latin typeface="Arial" charset="0"/>
              </a:defRPr>
            </a:lvl7pPr>
            <a:lvl8pPr marL="3429000" indent="-228600" eaLnBrk="0" fontAlgn="base" hangingPunct="0">
              <a:spcBef>
                <a:spcPct val="0"/>
              </a:spcBef>
              <a:spcAft>
                <a:spcPct val="0"/>
              </a:spcAft>
              <a:defRPr sz="8900">
                <a:solidFill>
                  <a:schemeClr val="tx1"/>
                </a:solidFill>
                <a:latin typeface="Arial" charset="0"/>
              </a:defRPr>
            </a:lvl8pPr>
            <a:lvl9pPr marL="3886200" indent="-228600" eaLnBrk="0" fontAlgn="base" hangingPunct="0">
              <a:spcBef>
                <a:spcPct val="0"/>
              </a:spcBef>
              <a:spcAft>
                <a:spcPct val="0"/>
              </a:spcAft>
              <a:defRPr sz="8900">
                <a:solidFill>
                  <a:schemeClr val="tx1"/>
                </a:solidFill>
                <a:latin typeface="Arial" charset="0"/>
              </a:defRPr>
            </a:lvl9pPr>
          </a:lstStyle>
          <a:p>
            <a:pPr eaLnBrk="1" hangingPunct="1"/>
            <a:r>
              <a:rPr lang="en-US" sz="2000" b="1" dirty="0" smtClean="0"/>
              <a:t>Global </a:t>
            </a:r>
            <a:r>
              <a:rPr lang="en-US" sz="2000" b="1" dirty="0"/>
              <a:t>distribution of tree-grass mixtures based on classification of MODIS Vegetation Continuous Field </a:t>
            </a:r>
            <a:r>
              <a:rPr lang="en-US" sz="2000" b="1" dirty="0" smtClean="0"/>
              <a:t>data </a:t>
            </a:r>
            <a:endParaRPr lang="en-US" sz="2000" b="1" dirty="0"/>
          </a:p>
        </p:txBody>
      </p:sp>
      <p:sp>
        <p:nvSpPr>
          <p:cNvPr id="7" name="TextBox 6"/>
          <p:cNvSpPr txBox="1"/>
          <p:nvPr/>
        </p:nvSpPr>
        <p:spPr>
          <a:xfrm>
            <a:off x="1676400" y="48161"/>
            <a:ext cx="6172200" cy="1323439"/>
          </a:xfrm>
          <a:prstGeom prst="rect">
            <a:avLst/>
          </a:prstGeom>
          <a:noFill/>
        </p:spPr>
        <p:txBody>
          <a:bodyPr wrap="square" rtlCol="0">
            <a:spAutoFit/>
          </a:bodyPr>
          <a:lstStyle/>
          <a:p>
            <a:pPr algn="ctr"/>
            <a:r>
              <a:rPr lang="en-US" sz="4000" b="1" dirty="0" smtClean="0">
                <a:solidFill>
                  <a:srgbClr val="0070C0"/>
                </a:solidFill>
                <a:latin typeface="+mj-lt"/>
              </a:rPr>
              <a:t>The Global Importance of Tree-Grass Systems</a:t>
            </a:r>
            <a:endParaRPr lang="en-US" sz="4000" b="1" dirty="0">
              <a:solidFill>
                <a:srgbClr val="0070C0"/>
              </a:solidFill>
              <a:latin typeface="+mj-lt"/>
            </a:endParaRPr>
          </a:p>
        </p:txBody>
      </p:sp>
    </p:spTree>
    <p:extLst>
      <p:ext uri="{BB962C8B-B14F-4D97-AF65-F5344CB8AC3E}">
        <p14:creationId xmlns="" xmlns:p14="http://schemas.microsoft.com/office/powerpoint/2010/main" val="19784928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TG</a:t>
            </a:r>
            <a:r>
              <a:rPr lang="en-US" dirty="0" smtClean="0"/>
              <a:t> Science Theme &amp; Models</a:t>
            </a:r>
            <a:endParaRPr lang="en-US" dirty="0"/>
          </a:p>
        </p:txBody>
      </p:sp>
      <p:pic>
        <p:nvPicPr>
          <p:cNvPr id="5126" name="Picture 6"/>
          <p:cNvPicPr>
            <a:picLocks noChangeAspect="1" noChangeArrowheads="1"/>
          </p:cNvPicPr>
          <p:nvPr/>
        </p:nvPicPr>
        <p:blipFill>
          <a:blip r:embed="rId2" cstate="print"/>
          <a:srcRect l="10266" r="3363" b="12245"/>
          <a:stretch>
            <a:fillRect/>
          </a:stretch>
        </p:blipFill>
        <p:spPr bwMode="auto">
          <a:xfrm>
            <a:off x="304800" y="2590800"/>
            <a:ext cx="8610600" cy="3276600"/>
          </a:xfrm>
          <a:prstGeom prst="rect">
            <a:avLst/>
          </a:prstGeom>
          <a:noFill/>
          <a:ln w="9525">
            <a:noFill/>
            <a:miter lim="800000"/>
            <a:headEnd/>
            <a:tailEnd/>
          </a:ln>
          <a:effectLst/>
        </p:spPr>
      </p:pic>
      <p:sp>
        <p:nvSpPr>
          <p:cNvPr id="10" name="TextBox 9"/>
          <p:cNvSpPr txBox="1"/>
          <p:nvPr/>
        </p:nvSpPr>
        <p:spPr>
          <a:xfrm>
            <a:off x="304800" y="1524000"/>
            <a:ext cx="8458200" cy="1323439"/>
          </a:xfrm>
          <a:prstGeom prst="rect">
            <a:avLst/>
          </a:prstGeom>
          <a:noFill/>
        </p:spPr>
        <p:txBody>
          <a:bodyPr wrap="square" rtlCol="0">
            <a:spAutoFit/>
          </a:bodyPr>
          <a:lstStyle/>
          <a:p>
            <a:r>
              <a:rPr lang="en-US" sz="2000" b="1" dirty="0" smtClean="0"/>
              <a:t>Relationships between earth system model classes and </a:t>
            </a:r>
            <a:r>
              <a:rPr lang="en-US" sz="2000" b="1" i="1" dirty="0" smtClean="0"/>
              <a:t>Tree-Grass</a:t>
            </a:r>
            <a:r>
              <a:rPr lang="en-US" sz="2000" b="1" dirty="0" smtClean="0"/>
              <a:t> (</a:t>
            </a:r>
            <a:r>
              <a:rPr lang="en-US" sz="2000" b="1" i="1" dirty="0" smtClean="0"/>
              <a:t>TG</a:t>
            </a:r>
            <a:r>
              <a:rPr lang="en-US" sz="2000" b="1" dirty="0" smtClean="0"/>
              <a:t>) Science Themes </a:t>
            </a:r>
            <a:r>
              <a:rPr lang="en-US" sz="2000" i="1" dirty="0" smtClean="0"/>
              <a:t>(X/+ symbols indicate primary/secondary importance of a model class in a TG Theme)</a:t>
            </a:r>
            <a:endParaRPr lang="en-US" sz="2000" dirty="0" smtClean="0"/>
          </a:p>
          <a:p>
            <a:endParaRPr lang="en-US" sz="2000" dirty="0"/>
          </a:p>
        </p:txBody>
      </p:sp>
      <p:sp>
        <p:nvSpPr>
          <p:cNvPr id="11" name="TextBox 10"/>
          <p:cNvSpPr txBox="1"/>
          <p:nvPr/>
        </p:nvSpPr>
        <p:spPr>
          <a:xfrm>
            <a:off x="381000" y="5858470"/>
            <a:ext cx="8458200" cy="923330"/>
          </a:xfrm>
          <a:prstGeom prst="rect">
            <a:avLst/>
          </a:prstGeom>
          <a:noFill/>
        </p:spPr>
        <p:txBody>
          <a:bodyPr wrap="square" rtlCol="0">
            <a:spAutoFit/>
          </a:bodyPr>
          <a:lstStyle/>
          <a:p>
            <a:r>
              <a:rPr lang="en-US" dirty="0" smtClean="0"/>
              <a:t>Model Classes : </a:t>
            </a:r>
            <a:r>
              <a:rPr lang="en-US" i="1" dirty="0" smtClean="0"/>
              <a:t>TG</a:t>
            </a:r>
            <a:r>
              <a:rPr lang="en-US" dirty="0" smtClean="0"/>
              <a:t>-</a:t>
            </a:r>
            <a:r>
              <a:rPr lang="en-US" dirty="0" err="1" smtClean="0"/>
              <a:t>LSM</a:t>
            </a:r>
            <a:r>
              <a:rPr lang="en-US" dirty="0" smtClean="0"/>
              <a:t> = Land surface models adapted for tree-grass systems; </a:t>
            </a:r>
            <a:r>
              <a:rPr lang="en-US" i="1" dirty="0" smtClean="0"/>
              <a:t>TG-</a:t>
            </a:r>
            <a:r>
              <a:rPr lang="en-US" dirty="0" err="1" smtClean="0"/>
              <a:t>DVM</a:t>
            </a:r>
            <a:r>
              <a:rPr lang="en-US" dirty="0" smtClean="0"/>
              <a:t> = Dynamic vegetation models; </a:t>
            </a:r>
            <a:r>
              <a:rPr lang="en-US" i="1" dirty="0" smtClean="0"/>
              <a:t>TG-</a:t>
            </a:r>
            <a:r>
              <a:rPr lang="en-US" dirty="0" err="1" smtClean="0"/>
              <a:t>BGC</a:t>
            </a:r>
            <a:r>
              <a:rPr lang="en-US" dirty="0" smtClean="0"/>
              <a:t> = Biogeochemical cycle models; </a:t>
            </a:r>
            <a:r>
              <a:rPr lang="en-US" i="1" dirty="0" smtClean="0"/>
              <a:t>TG-</a:t>
            </a:r>
            <a:r>
              <a:rPr lang="en-US" dirty="0" err="1" smtClean="0"/>
              <a:t>SIM</a:t>
            </a:r>
            <a:r>
              <a:rPr lang="en-US" dirty="0" smtClean="0"/>
              <a:t> = Spatially interactive models; </a:t>
            </a:r>
            <a:r>
              <a:rPr lang="en-US" i="1" dirty="0" smtClean="0"/>
              <a:t>TG-</a:t>
            </a:r>
            <a:r>
              <a:rPr lang="en-US" dirty="0" err="1" smtClean="0"/>
              <a:t>G&amp;S</a:t>
            </a:r>
            <a:r>
              <a:rPr lang="en-US" dirty="0" smtClean="0"/>
              <a:t> = Goods and services models.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5" descr="nm_tower_biome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38400" y="1361545"/>
            <a:ext cx="4229100" cy="365369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1"/>
          <p:cNvSpPr>
            <a:spLocks noGrp="1"/>
          </p:cNvSpPr>
          <p:nvPr>
            <p:ph type="title"/>
          </p:nvPr>
        </p:nvSpPr>
        <p:spPr>
          <a:xfrm>
            <a:off x="457200" y="76200"/>
            <a:ext cx="8229600" cy="914400"/>
          </a:xfrm>
          <a:solidFill>
            <a:schemeClr val="dk1">
              <a:alpha val="36000"/>
            </a:schemeClr>
          </a:solidFill>
        </p:spPr>
        <p:style>
          <a:lnRef idx="3">
            <a:schemeClr val="lt1"/>
          </a:lnRef>
          <a:fillRef idx="1">
            <a:schemeClr val="dk1"/>
          </a:fillRef>
          <a:effectRef idx="1">
            <a:schemeClr val="dk1"/>
          </a:effectRef>
          <a:fontRef idx="minor">
            <a:schemeClr val="lt1"/>
          </a:fontRef>
        </p:style>
        <p:txBody>
          <a:bodyPr>
            <a:normAutofit/>
          </a:bodyPr>
          <a:lstStyle/>
          <a:p>
            <a:r>
              <a:rPr lang="en-US" sz="2800" dirty="0" smtClean="0"/>
              <a:t>New Mexico Elevation Gradient</a:t>
            </a:r>
            <a:br>
              <a:rPr lang="en-US" sz="2800" dirty="0" smtClean="0"/>
            </a:br>
            <a:r>
              <a:rPr lang="en-US" sz="1800" dirty="0" smtClean="0"/>
              <a:t>eddy covariance sites</a:t>
            </a:r>
            <a:endParaRPr lang="en-US" sz="2800" dirty="0"/>
          </a:p>
        </p:txBody>
      </p:sp>
      <p:pic>
        <p:nvPicPr>
          <p:cNvPr id="3074" name="Picture 2" descr="C:\Users\Marcy\AppData\Local\Temp\DSCN018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9800" y="5232643"/>
            <a:ext cx="2184280" cy="1638210"/>
          </a:xfrm>
          <a:prstGeom prst="rect">
            <a:avLst/>
          </a:prstGeom>
          <a:noFill/>
          <a:ln w="28575">
            <a:solidFill>
              <a:schemeClr val="accent6"/>
            </a:solidFill>
          </a:ln>
          <a:extLst>
            <a:ext uri="{909E8E84-426E-40DD-AFC4-6F175D3DCCD1}">
              <a14:hiddenFill xmlns="" xmlns:a14="http://schemas.microsoft.com/office/drawing/2010/main">
                <a:solidFill>
                  <a:srgbClr val="FFFFFF"/>
                </a:solidFill>
              </a14:hiddenFill>
            </a:ext>
          </a:extLst>
        </p:spPr>
      </p:pic>
      <p:pic>
        <p:nvPicPr>
          <p:cNvPr id="3075" name="Picture 3" descr="C:\Users\Marcy\AppData\Local\Temp\DSCN0275.jpe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14658" y="5232643"/>
            <a:ext cx="2167142" cy="1625357"/>
          </a:xfrm>
          <a:prstGeom prst="rect">
            <a:avLst/>
          </a:prstGeom>
          <a:noFill/>
          <a:ln w="28575">
            <a:solidFill>
              <a:srgbClr val="C00000"/>
            </a:solidFill>
          </a:ln>
          <a:extLst>
            <a:ext uri="{909E8E84-426E-40DD-AFC4-6F175D3DCCD1}">
              <a14:hiddenFill xmlns="" xmlns:a14="http://schemas.microsoft.com/office/drawing/2010/main">
                <a:solidFill>
                  <a:srgbClr val="FFFFFF"/>
                </a:solidFill>
              </a14:hiddenFill>
            </a:ext>
          </a:extLst>
        </p:spPr>
      </p:pic>
      <p:cxnSp>
        <p:nvCxnSpPr>
          <p:cNvPr id="12" name="Straight Arrow Connector 11"/>
          <p:cNvCxnSpPr/>
          <p:nvPr/>
        </p:nvCxnSpPr>
        <p:spPr>
          <a:xfrm>
            <a:off x="3721105" y="3136640"/>
            <a:ext cx="1231895" cy="18925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5" name="Picture 10"/>
          <p:cNvPicPr>
            <a:picLocks noChangeArrowheads="1"/>
          </p:cNvPicPr>
          <p:nvPr/>
        </p:nvPicPr>
        <p:blipFill>
          <a:blip r:embed="rId5" cstate="print">
            <a:extLst>
              <a:ext uri="{28A0092B-C50C-407E-A947-70E740481C1C}">
                <a14:useLocalDpi xmlns="" xmlns:a14="http://schemas.microsoft.com/office/drawing/2010/main" val="0"/>
              </a:ext>
            </a:extLst>
          </a:blip>
          <a:srcRect t="24467" r="5928" b="7152"/>
          <a:stretch>
            <a:fillRect/>
          </a:stretch>
        </p:blipFill>
        <p:spPr bwMode="auto">
          <a:xfrm>
            <a:off x="6781800" y="3396868"/>
            <a:ext cx="2278432" cy="1707614"/>
          </a:xfrm>
          <a:prstGeom prst="rect">
            <a:avLst/>
          </a:prstGeom>
          <a:noFill/>
          <a:ln w="28575">
            <a:solidFill>
              <a:srgbClr val="92D05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4157667" y="3086104"/>
            <a:ext cx="2509833" cy="9968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flipV="1">
            <a:off x="3970663" y="3086104"/>
            <a:ext cx="2696837" cy="380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flipH="1">
            <a:off x="2438400" y="2133600"/>
            <a:ext cx="13716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a:off x="2438400" y="2200275"/>
            <a:ext cx="1323971" cy="14579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4"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807746" y="5394167"/>
            <a:ext cx="716667" cy="4080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5"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255469" y="1071548"/>
            <a:ext cx="593131" cy="452452"/>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9"/>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717649" y="1066895"/>
            <a:ext cx="433102" cy="4571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 name="Picture 10"/>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024914" y="5914572"/>
            <a:ext cx="1676400" cy="377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8" name="Picture 11"/>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40524" y="1064086"/>
            <a:ext cx="1336672" cy="2974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 name="Picture 12"/>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961283" y="5289252"/>
            <a:ext cx="617834" cy="6178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688324" y="1066800"/>
            <a:ext cx="292876" cy="3037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3133725" y="3136640"/>
            <a:ext cx="587380" cy="19568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081" name="Picture 9"/>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084248" y="6368295"/>
            <a:ext cx="496476" cy="428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9"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77200" y="6339114"/>
            <a:ext cx="593131" cy="452452"/>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11" descr="Picture 5"/>
          <p:cNvPicPr preferRelativeResize="0">
            <a:picLocks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6781800" y="1553028"/>
            <a:ext cx="2349344" cy="1731322"/>
          </a:xfrm>
          <a:prstGeom prst="rect">
            <a:avLst/>
          </a:prstGeom>
          <a:noFill/>
          <a:ln w="38100">
            <a:solidFill>
              <a:schemeClr val="accent3">
                <a:lumMod val="50000"/>
              </a:schemeClr>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286000" y="5257800"/>
            <a:ext cx="2051052"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Desert grassland 1596 m</a:t>
            </a:r>
            <a:endParaRPr lang="en-US" sz="1400" dirty="0"/>
          </a:p>
        </p:txBody>
      </p:sp>
      <p:sp>
        <p:nvSpPr>
          <p:cNvPr id="28" name="TextBox 27"/>
          <p:cNvSpPr txBox="1"/>
          <p:nvPr/>
        </p:nvSpPr>
        <p:spPr>
          <a:xfrm>
            <a:off x="4666597" y="5290392"/>
            <a:ext cx="2051052"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Desert </a:t>
            </a:r>
            <a:r>
              <a:rPr lang="en-US" sz="1400" dirty="0" err="1" smtClean="0"/>
              <a:t>shrubland</a:t>
            </a:r>
            <a:r>
              <a:rPr lang="en-US" sz="1400" dirty="0" smtClean="0"/>
              <a:t> 1605 m</a:t>
            </a:r>
            <a:endParaRPr lang="en-US" sz="1400" dirty="0"/>
          </a:p>
        </p:txBody>
      </p:sp>
      <p:sp>
        <p:nvSpPr>
          <p:cNvPr id="29" name="TextBox 28"/>
          <p:cNvSpPr txBox="1"/>
          <p:nvPr/>
        </p:nvSpPr>
        <p:spPr>
          <a:xfrm>
            <a:off x="6895490" y="3397460"/>
            <a:ext cx="2051052"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Juniper savanna 1926 m</a:t>
            </a:r>
            <a:endParaRPr lang="en-US" sz="1400" dirty="0"/>
          </a:p>
        </p:txBody>
      </p:sp>
      <p:sp>
        <p:nvSpPr>
          <p:cNvPr id="30" name="TextBox 29"/>
          <p:cNvSpPr txBox="1"/>
          <p:nvPr/>
        </p:nvSpPr>
        <p:spPr>
          <a:xfrm>
            <a:off x="6870558" y="1553028"/>
            <a:ext cx="2051052"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err="1" smtClean="0"/>
              <a:t>Piñon</a:t>
            </a:r>
            <a:r>
              <a:rPr lang="en-US" sz="1400" dirty="0" smtClean="0"/>
              <a:t>-juniper 2126 m</a:t>
            </a:r>
            <a:endParaRPr lang="en-US" sz="1400" dirty="0"/>
          </a:p>
        </p:txBody>
      </p:sp>
      <p:grpSp>
        <p:nvGrpSpPr>
          <p:cNvPr id="3" name="Group 4"/>
          <p:cNvGrpSpPr/>
          <p:nvPr/>
        </p:nvGrpSpPr>
        <p:grpSpPr>
          <a:xfrm>
            <a:off x="6580" y="3341752"/>
            <a:ext cx="2286000" cy="1751760"/>
            <a:chOff x="6580" y="3341752"/>
            <a:chExt cx="2286000" cy="1751760"/>
          </a:xfrm>
        </p:grpSpPr>
        <p:pic>
          <p:nvPicPr>
            <p:cNvPr id="32" name="Picture 9"/>
            <p:cNvPicPr>
              <a:picLocks noChangeArrowheads="1"/>
            </p:cNvPicPr>
            <p:nvPr/>
          </p:nvPicPr>
          <p:blipFill>
            <a:blip r:embed="rId15" cstate="print"/>
            <a:srcRect/>
            <a:stretch>
              <a:fillRect/>
            </a:stretch>
          </p:blipFill>
          <p:spPr bwMode="auto">
            <a:xfrm>
              <a:off x="6580" y="3341752"/>
              <a:ext cx="2286000" cy="1751760"/>
            </a:xfrm>
            <a:prstGeom prst="rect">
              <a:avLst/>
            </a:prstGeom>
            <a:noFill/>
            <a:ln w="28575" cap="sq">
              <a:solidFill>
                <a:schemeClr val="tx2">
                  <a:lumMod val="60000"/>
                  <a:lumOff val="40000"/>
                </a:schemeClr>
              </a:solidFill>
              <a:miter lim="800000"/>
              <a:headEnd/>
              <a:tailEnd/>
            </a:ln>
            <a:effectLst>
              <a:outerShdw dist="38100" sx="1000" sy="1000" algn="tl" rotWithShape="0">
                <a:schemeClr val="bg1"/>
              </a:outerShdw>
            </a:effectLst>
          </p:spPr>
        </p:pic>
        <p:sp>
          <p:nvSpPr>
            <p:cNvPr id="31" name="TextBox 30"/>
            <p:cNvSpPr txBox="1"/>
            <p:nvPr/>
          </p:nvSpPr>
          <p:spPr>
            <a:xfrm>
              <a:off x="50202" y="3374562"/>
              <a:ext cx="2051052"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Ponderosa pine 2486 m</a:t>
              </a:r>
              <a:endParaRPr lang="en-US" sz="1400" dirty="0"/>
            </a:p>
          </p:txBody>
        </p:sp>
      </p:grpSp>
      <p:grpSp>
        <p:nvGrpSpPr>
          <p:cNvPr id="5" name="Group 2"/>
          <p:cNvGrpSpPr/>
          <p:nvPr/>
        </p:nvGrpSpPr>
        <p:grpSpPr>
          <a:xfrm>
            <a:off x="6580" y="1524000"/>
            <a:ext cx="2286000" cy="1714500"/>
            <a:chOff x="6580" y="1524000"/>
            <a:chExt cx="2286000" cy="1714500"/>
          </a:xfrm>
        </p:grpSpPr>
        <p:pic>
          <p:nvPicPr>
            <p:cNvPr id="33" name="Picture 7"/>
            <p:cNvPicPr>
              <a:picLocks noChangeArrowheads="1"/>
            </p:cNvPicPr>
            <p:nvPr/>
          </p:nvPicPr>
          <p:blipFill>
            <a:blip r:embed="rId16" cstate="print"/>
            <a:srcRect/>
            <a:stretch>
              <a:fillRect/>
            </a:stretch>
          </p:blipFill>
          <p:spPr bwMode="auto">
            <a:xfrm>
              <a:off x="6580" y="1524000"/>
              <a:ext cx="2286000" cy="1714500"/>
            </a:xfrm>
            <a:prstGeom prst="rect">
              <a:avLst/>
            </a:prstGeom>
            <a:noFill/>
            <a:ln w="28575" cap="sq">
              <a:solidFill>
                <a:schemeClr val="tx2"/>
              </a:solidFill>
              <a:miter lim="800000"/>
              <a:headEnd/>
              <a:tailEnd/>
            </a:ln>
            <a:effectLst>
              <a:outerShdw dist="38100" sx="1000" sy="1000" algn="tl" rotWithShape="0">
                <a:schemeClr val="bg1"/>
              </a:outerShdw>
            </a:effectLst>
          </p:spPr>
        </p:pic>
        <p:sp>
          <p:nvSpPr>
            <p:cNvPr id="40" name="TextBox 39"/>
            <p:cNvSpPr txBox="1"/>
            <p:nvPr/>
          </p:nvSpPr>
          <p:spPr>
            <a:xfrm>
              <a:off x="50202" y="1553028"/>
              <a:ext cx="2051052"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Subalpine conifer 3049 m</a:t>
              </a:r>
              <a:endParaRPr lang="en-US" sz="1400" dirty="0"/>
            </a:p>
          </p:txBody>
        </p:sp>
      </p:grpSp>
    </p:spTree>
    <p:extLst>
      <p:ext uri="{BB962C8B-B14F-4D97-AF65-F5344CB8AC3E}">
        <p14:creationId xmlns="" xmlns:p14="http://schemas.microsoft.com/office/powerpoint/2010/main" val="253272026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09600" y="1600201"/>
            <a:ext cx="7958148" cy="4038600"/>
          </a:xfrm>
          <a:prstGeom prst="rect">
            <a:avLst/>
          </a:prstGeom>
          <a:noFill/>
          <a:ln w="9525">
            <a:noFill/>
            <a:miter lim="800000"/>
            <a:headEnd/>
            <a:tailEnd/>
          </a:ln>
          <a:effectLst/>
        </p:spPr>
      </p:pic>
      <p:sp>
        <p:nvSpPr>
          <p:cNvPr id="5" name="TextBox 4"/>
          <p:cNvSpPr txBox="1"/>
          <p:nvPr/>
        </p:nvSpPr>
        <p:spPr>
          <a:xfrm>
            <a:off x="304800" y="5715000"/>
            <a:ext cx="6172200" cy="1015663"/>
          </a:xfrm>
          <a:prstGeom prst="rect">
            <a:avLst/>
          </a:prstGeom>
          <a:noFill/>
        </p:spPr>
        <p:txBody>
          <a:bodyPr wrap="square">
            <a:spAutoFit/>
          </a:bodyPr>
          <a:lstStyle/>
          <a:p>
            <a:pPr marL="457200">
              <a:defRPr/>
            </a:pPr>
            <a:r>
              <a:rPr lang="en-US" sz="2000" b="1" dirty="0" err="1" smtClean="0"/>
              <a:t>GRFP</a:t>
            </a:r>
            <a:r>
              <a:rPr lang="en-US" sz="2000" b="1" dirty="0" smtClean="0"/>
              <a:t> </a:t>
            </a:r>
            <a:r>
              <a:rPr lang="en-US" sz="2000" b="1" dirty="0"/>
              <a:t>= Graduate Research Fellowship Program</a:t>
            </a:r>
          </a:p>
          <a:p>
            <a:pPr marL="457200">
              <a:defRPr/>
            </a:pPr>
            <a:r>
              <a:rPr lang="en-US" sz="2000" b="1" dirty="0"/>
              <a:t>E4S = Earth System Science Summer Schools</a:t>
            </a:r>
          </a:p>
          <a:p>
            <a:pPr marL="457200">
              <a:defRPr/>
            </a:pPr>
            <a:r>
              <a:rPr lang="en-US" sz="2000" b="1" dirty="0"/>
              <a:t>TTAP = Technology Transfer &amp; Adoption Program</a:t>
            </a:r>
          </a:p>
        </p:txBody>
      </p:sp>
      <p:sp>
        <p:nvSpPr>
          <p:cNvPr id="6" name="Title 1"/>
          <p:cNvSpPr>
            <a:spLocks noGrp="1"/>
          </p:cNvSpPr>
          <p:nvPr>
            <p:ph type="title"/>
          </p:nvPr>
        </p:nvSpPr>
        <p:spPr>
          <a:xfrm>
            <a:off x="457200" y="228600"/>
            <a:ext cx="8153400" cy="990600"/>
          </a:xfrm>
        </p:spPr>
        <p:txBody>
          <a:bodyPr>
            <a:normAutofit/>
          </a:bodyPr>
          <a:lstStyle/>
          <a:p>
            <a:pPr algn="ctr"/>
            <a:r>
              <a:rPr lang="en-US" i="1" u="sng" dirty="0" smtClean="0">
                <a:solidFill>
                  <a:srgbClr val="0033CC"/>
                </a:solidFill>
              </a:rPr>
              <a:t>Tree-Grass</a:t>
            </a:r>
            <a:r>
              <a:rPr lang="en-US" u="sng" dirty="0" smtClean="0">
                <a:solidFill>
                  <a:srgbClr val="0033CC"/>
                </a:solidFill>
              </a:rPr>
              <a:t> Education &amp; Outreach</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90600" y="1600200"/>
            <a:ext cx="7315200" cy="32197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1"/>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066" r="2900" b="11935"/>
          <a:stretch/>
        </p:blipFill>
        <p:spPr bwMode="auto">
          <a:xfrm>
            <a:off x="228597" y="4724399"/>
            <a:ext cx="4313537" cy="1987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19"/>
          <p:cNvSpPr txBox="1">
            <a:spLocks noChangeArrowheads="1"/>
          </p:cNvSpPr>
          <p:nvPr/>
        </p:nvSpPr>
        <p:spPr bwMode="auto">
          <a:xfrm>
            <a:off x="4572000" y="5036403"/>
            <a:ext cx="421076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900">
                <a:solidFill>
                  <a:schemeClr val="tx1"/>
                </a:solidFill>
                <a:latin typeface="Arial" charset="0"/>
              </a:defRPr>
            </a:lvl1pPr>
            <a:lvl2pPr marL="742950" indent="-285750" eaLnBrk="0" hangingPunct="0">
              <a:defRPr sz="8900">
                <a:solidFill>
                  <a:schemeClr val="tx1"/>
                </a:solidFill>
                <a:latin typeface="Arial" charset="0"/>
              </a:defRPr>
            </a:lvl2pPr>
            <a:lvl3pPr marL="1143000" indent="-228600" eaLnBrk="0" hangingPunct="0">
              <a:defRPr sz="8900">
                <a:solidFill>
                  <a:schemeClr val="tx1"/>
                </a:solidFill>
                <a:latin typeface="Arial" charset="0"/>
              </a:defRPr>
            </a:lvl3pPr>
            <a:lvl4pPr marL="1600200" indent="-228600" eaLnBrk="0" hangingPunct="0">
              <a:defRPr sz="8900">
                <a:solidFill>
                  <a:schemeClr val="tx1"/>
                </a:solidFill>
                <a:latin typeface="Arial" charset="0"/>
              </a:defRPr>
            </a:lvl4pPr>
            <a:lvl5pPr marL="2057400" indent="-228600" eaLnBrk="0" hangingPunct="0">
              <a:defRPr sz="8900">
                <a:solidFill>
                  <a:schemeClr val="tx1"/>
                </a:solidFill>
                <a:latin typeface="Arial" charset="0"/>
              </a:defRPr>
            </a:lvl5pPr>
            <a:lvl6pPr marL="2514600" indent="-228600" eaLnBrk="0" fontAlgn="base" hangingPunct="0">
              <a:spcBef>
                <a:spcPct val="0"/>
              </a:spcBef>
              <a:spcAft>
                <a:spcPct val="0"/>
              </a:spcAft>
              <a:defRPr sz="8900">
                <a:solidFill>
                  <a:schemeClr val="tx1"/>
                </a:solidFill>
                <a:latin typeface="Arial" charset="0"/>
              </a:defRPr>
            </a:lvl6pPr>
            <a:lvl7pPr marL="2971800" indent="-228600" eaLnBrk="0" fontAlgn="base" hangingPunct="0">
              <a:spcBef>
                <a:spcPct val="0"/>
              </a:spcBef>
              <a:spcAft>
                <a:spcPct val="0"/>
              </a:spcAft>
              <a:defRPr sz="8900">
                <a:solidFill>
                  <a:schemeClr val="tx1"/>
                </a:solidFill>
                <a:latin typeface="Arial" charset="0"/>
              </a:defRPr>
            </a:lvl7pPr>
            <a:lvl8pPr marL="3429000" indent="-228600" eaLnBrk="0" fontAlgn="base" hangingPunct="0">
              <a:spcBef>
                <a:spcPct val="0"/>
              </a:spcBef>
              <a:spcAft>
                <a:spcPct val="0"/>
              </a:spcAft>
              <a:defRPr sz="8900">
                <a:solidFill>
                  <a:schemeClr val="tx1"/>
                </a:solidFill>
                <a:latin typeface="Arial" charset="0"/>
              </a:defRPr>
            </a:lvl8pPr>
            <a:lvl9pPr marL="3886200" indent="-228600" eaLnBrk="0" fontAlgn="base" hangingPunct="0">
              <a:spcBef>
                <a:spcPct val="0"/>
              </a:spcBef>
              <a:spcAft>
                <a:spcPct val="0"/>
              </a:spcAft>
              <a:defRPr sz="8900">
                <a:solidFill>
                  <a:schemeClr val="tx1"/>
                </a:solidFill>
                <a:latin typeface="Arial" charset="0"/>
              </a:defRPr>
            </a:lvl9pPr>
          </a:lstStyle>
          <a:p>
            <a:pPr eaLnBrk="1" hangingPunct="1"/>
            <a:r>
              <a:rPr lang="en-US" sz="2000" b="1" dirty="0" smtClean="0"/>
              <a:t>Global </a:t>
            </a:r>
            <a:r>
              <a:rPr lang="en-US" sz="2000" b="1" dirty="0"/>
              <a:t>distribution of tree-grass mixtures based on classification of MODIS Vegetation Continuous Field </a:t>
            </a:r>
            <a:r>
              <a:rPr lang="en-US" sz="2000" b="1" dirty="0" smtClean="0"/>
              <a:t>data </a:t>
            </a:r>
            <a:endParaRPr lang="en-US" sz="2000" b="1" dirty="0"/>
          </a:p>
        </p:txBody>
      </p:sp>
      <p:sp>
        <p:nvSpPr>
          <p:cNvPr id="7" name="TextBox 6"/>
          <p:cNvSpPr txBox="1"/>
          <p:nvPr/>
        </p:nvSpPr>
        <p:spPr>
          <a:xfrm>
            <a:off x="1600200" y="1250"/>
            <a:ext cx="6172200" cy="1446550"/>
          </a:xfrm>
          <a:prstGeom prst="rect">
            <a:avLst/>
          </a:prstGeom>
          <a:noFill/>
        </p:spPr>
        <p:txBody>
          <a:bodyPr wrap="square" rtlCol="0">
            <a:spAutoFit/>
          </a:bodyPr>
          <a:lstStyle/>
          <a:p>
            <a:pPr algn="ctr"/>
            <a:r>
              <a:rPr lang="en-US" sz="4400" b="1" dirty="0" smtClean="0">
                <a:solidFill>
                  <a:srgbClr val="0070C0"/>
                </a:solidFill>
                <a:latin typeface="+mj-lt"/>
              </a:rPr>
              <a:t>The Global Importance of Tree-Grass Systems</a:t>
            </a:r>
            <a:endParaRPr lang="en-US" sz="4400" b="1" dirty="0">
              <a:solidFill>
                <a:srgbClr val="0070C0"/>
              </a:solidFill>
              <a:latin typeface="+mj-lt"/>
            </a:endParaRPr>
          </a:p>
        </p:txBody>
      </p:sp>
    </p:spTree>
    <p:extLst>
      <p:ext uri="{BB962C8B-B14F-4D97-AF65-F5344CB8AC3E}">
        <p14:creationId xmlns="" xmlns:p14="http://schemas.microsoft.com/office/powerpoint/2010/main" val="19784928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7593" y="762000"/>
            <a:ext cx="9181593" cy="4775381"/>
          </a:xfrm>
          <a:prstGeom prst="rect">
            <a:avLst/>
          </a:prstGeom>
          <a:noFill/>
          <a:ln w="9525">
            <a:noFill/>
            <a:miter lim="800000"/>
            <a:headEnd/>
            <a:tailEnd/>
          </a:ln>
          <a:effectLst/>
        </p:spPr>
      </p:pic>
      <p:sp>
        <p:nvSpPr>
          <p:cNvPr id="5" name="TextBox 4"/>
          <p:cNvSpPr txBox="1"/>
          <p:nvPr/>
        </p:nvSpPr>
        <p:spPr>
          <a:xfrm>
            <a:off x="76200" y="5581471"/>
            <a:ext cx="8915400" cy="1200329"/>
          </a:xfrm>
          <a:prstGeom prst="rect">
            <a:avLst/>
          </a:prstGeom>
          <a:noFill/>
        </p:spPr>
        <p:txBody>
          <a:bodyPr wrap="square">
            <a:spAutoFit/>
          </a:bodyPr>
          <a:lstStyle/>
          <a:p>
            <a:pPr>
              <a:defRPr/>
            </a:pPr>
            <a:r>
              <a:rPr lang="en-US" dirty="0" smtClean="0">
                <a:latin typeface="+mn-lt"/>
              </a:rPr>
              <a:t>Globally </a:t>
            </a:r>
            <a:r>
              <a:rPr lang="en-US" dirty="0">
                <a:latin typeface="+mn-lt"/>
              </a:rPr>
              <a:t>diverse tree-grass vegetation associations, with regions typically classified as “savanna” in the upper row, and regions typically </a:t>
            </a:r>
            <a:r>
              <a:rPr lang="en-US" u="sng" dirty="0">
                <a:latin typeface="+mn-lt"/>
              </a:rPr>
              <a:t>not</a:t>
            </a:r>
            <a:r>
              <a:rPr lang="en-US" dirty="0">
                <a:latin typeface="+mn-lt"/>
              </a:rPr>
              <a:t> classified as savanna in the lower row. </a:t>
            </a:r>
          </a:p>
          <a:p>
            <a:pPr>
              <a:defRPr/>
            </a:pPr>
            <a:r>
              <a:rPr lang="en-US" sz="1200" dirty="0">
                <a:latin typeface="+mn-lt"/>
              </a:rPr>
              <a:t>(a) Sahel of Mali, West Africa (Photo: F </a:t>
            </a:r>
            <a:r>
              <a:rPr lang="en-US" sz="1200" dirty="0" err="1">
                <a:latin typeface="+mn-lt"/>
              </a:rPr>
              <a:t>Dembele</a:t>
            </a:r>
            <a:r>
              <a:rPr lang="en-US" sz="1200" dirty="0">
                <a:latin typeface="+mn-lt"/>
              </a:rPr>
              <a:t>); (b) Northern Territory savannas, Australia (Photo: A Marks); (c) </a:t>
            </a:r>
            <a:r>
              <a:rPr lang="en-US" sz="1200" dirty="0" err="1">
                <a:latin typeface="+mn-lt"/>
              </a:rPr>
              <a:t>Cerrado</a:t>
            </a:r>
            <a:r>
              <a:rPr lang="en-US" sz="1200" dirty="0">
                <a:latin typeface="+mn-lt"/>
              </a:rPr>
              <a:t>, Brazil (Photo: M Bustamante); (d) Edwards plateau </a:t>
            </a:r>
            <a:r>
              <a:rPr lang="en-US" sz="1200" dirty="0" err="1">
                <a:latin typeface="+mn-lt"/>
              </a:rPr>
              <a:t>shrublands</a:t>
            </a:r>
            <a:r>
              <a:rPr lang="en-US" sz="1200" dirty="0">
                <a:latin typeface="+mn-lt"/>
              </a:rPr>
              <a:t>, Texas (Photo: MJ Hill);  (e) Oklahoma oak woodlands (Photo: J Burton); (f) Dry deciduous woodlands of southern Western Ghats, India (Photo: J </a:t>
            </a:r>
            <a:r>
              <a:rPr lang="en-US" sz="1200" dirty="0" err="1">
                <a:latin typeface="+mn-lt"/>
              </a:rPr>
              <a:t>Ratnam</a:t>
            </a:r>
            <a:r>
              <a:rPr lang="en-US" sz="1200" dirty="0">
                <a:latin typeface="+mn-lt"/>
              </a:rPr>
              <a:t>).</a:t>
            </a:r>
          </a:p>
        </p:txBody>
      </p:sp>
      <p:sp>
        <p:nvSpPr>
          <p:cNvPr id="6" name="TextBox 5"/>
          <p:cNvSpPr txBox="1"/>
          <p:nvPr/>
        </p:nvSpPr>
        <p:spPr>
          <a:xfrm>
            <a:off x="1676400" y="48161"/>
            <a:ext cx="6172200" cy="769441"/>
          </a:xfrm>
          <a:prstGeom prst="rect">
            <a:avLst/>
          </a:prstGeom>
          <a:noFill/>
        </p:spPr>
        <p:txBody>
          <a:bodyPr wrap="square" rtlCol="0">
            <a:spAutoFit/>
          </a:bodyPr>
          <a:lstStyle/>
          <a:p>
            <a:pPr algn="ctr"/>
            <a:r>
              <a:rPr lang="en-US" sz="4400" b="1" dirty="0" smtClean="0">
                <a:solidFill>
                  <a:srgbClr val="0070C0"/>
                </a:solidFill>
                <a:latin typeface="+mj-lt"/>
              </a:rPr>
              <a:t>Tree-Grass Systems</a:t>
            </a:r>
            <a:endParaRPr lang="en-US" sz="4400" b="1" dirty="0">
              <a:solidFill>
                <a:srgbClr val="0070C0"/>
              </a:solidFill>
              <a:latin typeface="+mj-l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524000"/>
            <a:ext cx="8537448" cy="5105400"/>
          </a:xfrm>
        </p:spPr>
        <p:txBody>
          <a:bodyPr>
            <a:noAutofit/>
          </a:bodyPr>
          <a:lstStyle/>
          <a:p>
            <a:pPr>
              <a:buNone/>
            </a:pPr>
            <a:r>
              <a:rPr lang="en-US" sz="2400" b="1" i="1" dirty="0" smtClean="0">
                <a:solidFill>
                  <a:srgbClr val="0070C0"/>
                </a:solidFill>
              </a:rPr>
              <a:t>Tree-grass systems are:</a:t>
            </a:r>
            <a:endParaRPr lang="en-US" sz="2400" dirty="0" smtClean="0"/>
          </a:p>
          <a:p>
            <a:pPr lvl="0">
              <a:spcBef>
                <a:spcPts val="300"/>
              </a:spcBef>
            </a:pPr>
            <a:r>
              <a:rPr lang="en-US" sz="2400" dirty="0" smtClean="0"/>
              <a:t>Functionally radically different:</a:t>
            </a:r>
          </a:p>
          <a:p>
            <a:pPr lvl="1">
              <a:spcBef>
                <a:spcPts val="0"/>
              </a:spcBef>
            </a:pPr>
            <a:r>
              <a:rPr lang="en-US" sz="2100" dirty="0" smtClean="0"/>
              <a:t>Heterogeneity, land-atmosphere, fire, </a:t>
            </a:r>
            <a:r>
              <a:rPr lang="en-US" sz="2100" dirty="0" err="1" smtClean="0"/>
              <a:t>herbivory</a:t>
            </a:r>
            <a:r>
              <a:rPr lang="en-US" sz="2100" dirty="0" smtClean="0"/>
              <a:t>, human dimensions… </a:t>
            </a:r>
          </a:p>
          <a:p>
            <a:pPr lvl="0">
              <a:spcBef>
                <a:spcPts val="300"/>
              </a:spcBef>
            </a:pPr>
            <a:r>
              <a:rPr lang="en-US" sz="2400" dirty="0" smtClean="0"/>
              <a:t>Sensitive to climate change and centers of land-use change:</a:t>
            </a:r>
          </a:p>
          <a:p>
            <a:pPr lvl="1">
              <a:spcBef>
                <a:spcPts val="0"/>
              </a:spcBef>
            </a:pPr>
            <a:r>
              <a:rPr lang="en-US" sz="2000" i="1" dirty="0" smtClean="0"/>
              <a:t>likely radical transformation in the coming decades</a:t>
            </a:r>
            <a:endParaRPr lang="en-US" sz="2000" dirty="0" smtClean="0"/>
          </a:p>
          <a:p>
            <a:pPr lvl="0">
              <a:spcBef>
                <a:spcPts val="300"/>
              </a:spcBef>
            </a:pPr>
            <a:r>
              <a:rPr lang="en-US" sz="2400" dirty="0" smtClean="0"/>
              <a:t>Regionally &amp; globally significant areas: </a:t>
            </a:r>
          </a:p>
          <a:p>
            <a:pPr lvl="1">
              <a:spcBef>
                <a:spcPts val="0"/>
              </a:spcBef>
            </a:pPr>
            <a:r>
              <a:rPr lang="en-US" sz="2000" i="1" dirty="0" smtClean="0"/>
              <a:t>transformation will significantly impact the earth system, via changes in energy flows, hydrological and biogeochemical cycles</a:t>
            </a:r>
            <a:endParaRPr lang="en-US" sz="2000" dirty="0" smtClean="0"/>
          </a:p>
          <a:p>
            <a:pPr lvl="0">
              <a:spcBef>
                <a:spcPts val="300"/>
              </a:spcBef>
            </a:pPr>
            <a:r>
              <a:rPr lang="en-US" sz="2400" dirty="0" smtClean="0"/>
              <a:t>Globally vital centers of livestock &amp; grain production for often poor and marginalized populations: </a:t>
            </a:r>
          </a:p>
          <a:p>
            <a:pPr lvl="1">
              <a:spcBef>
                <a:spcPts val="0"/>
              </a:spcBef>
            </a:pPr>
            <a:r>
              <a:rPr lang="en-US" sz="2000" i="1" dirty="0" smtClean="0"/>
              <a:t>change will impact human livelihoods, food security, economic and ecological sustainability</a:t>
            </a:r>
            <a:r>
              <a:rPr lang="en-US" sz="2000" dirty="0" smtClean="0"/>
              <a:t> </a:t>
            </a:r>
          </a:p>
          <a:p>
            <a:pPr>
              <a:spcBef>
                <a:spcPts val="300"/>
              </a:spcBef>
            </a:pPr>
            <a:r>
              <a:rPr lang="en-US" sz="2400" dirty="0" smtClean="0"/>
              <a:t>Structurally &amp; functionally more complex than many other biomes:</a:t>
            </a:r>
          </a:p>
          <a:p>
            <a:pPr lvl="1">
              <a:spcBef>
                <a:spcPts val="0"/>
              </a:spcBef>
            </a:pPr>
            <a:r>
              <a:rPr lang="en-US" sz="2000" dirty="0" smtClean="0"/>
              <a:t>capabilities developed in </a:t>
            </a:r>
            <a:r>
              <a:rPr lang="en-US" sz="2000" i="1" dirty="0" smtClean="0"/>
              <a:t>TG</a:t>
            </a:r>
            <a:r>
              <a:rPr lang="en-US" sz="2000" dirty="0" smtClean="0"/>
              <a:t> should be relevant to other terrestrial systems (“if we can solve </a:t>
            </a:r>
            <a:r>
              <a:rPr lang="en-US" sz="2000" dirty="0" err="1" smtClean="0"/>
              <a:t>EO</a:t>
            </a:r>
            <a:r>
              <a:rPr lang="en-US" sz="2000" dirty="0" smtClean="0"/>
              <a:t> challenges in tree-grass … the rest will be easy”)</a:t>
            </a:r>
            <a:endParaRPr lang="en-US" sz="2000" dirty="0"/>
          </a:p>
        </p:txBody>
      </p:sp>
      <p:sp>
        <p:nvSpPr>
          <p:cNvPr id="4" name="TextBox 3"/>
          <p:cNvSpPr txBox="1"/>
          <p:nvPr/>
        </p:nvSpPr>
        <p:spPr>
          <a:xfrm>
            <a:off x="457200" y="282714"/>
            <a:ext cx="8305800" cy="769441"/>
          </a:xfrm>
          <a:prstGeom prst="rect">
            <a:avLst/>
          </a:prstGeom>
          <a:noFill/>
        </p:spPr>
        <p:txBody>
          <a:bodyPr wrap="square" rtlCol="0">
            <a:spAutoFit/>
          </a:bodyPr>
          <a:lstStyle/>
          <a:p>
            <a:pPr algn="ctr"/>
            <a:r>
              <a:rPr lang="en-US" sz="4400" b="1" i="1" dirty="0" smtClean="0">
                <a:solidFill>
                  <a:srgbClr val="0070C0"/>
                </a:solidFill>
                <a:latin typeface="+mj-lt"/>
              </a:rPr>
              <a:t>Why Tree-Grass?</a:t>
            </a:r>
            <a:endParaRPr lang="en-US" sz="4400" b="1" dirty="0">
              <a:solidFill>
                <a:srgbClr val="0070C0"/>
              </a:solidFill>
              <a:latin typeface="+mj-l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276671"/>
            <a:ext cx="8610600" cy="707886"/>
          </a:xfrm>
          <a:prstGeom prst="rect">
            <a:avLst/>
          </a:prstGeom>
          <a:noFill/>
        </p:spPr>
        <p:txBody>
          <a:bodyPr wrap="square" rtlCol="0">
            <a:spAutoFit/>
          </a:bodyPr>
          <a:lstStyle/>
          <a:p>
            <a:pPr algn="ctr"/>
            <a:r>
              <a:rPr lang="en-US" sz="2000" b="1" dirty="0" smtClean="0"/>
              <a:t>Conceptual </a:t>
            </a:r>
            <a:r>
              <a:rPr lang="en-US" sz="2000" b="1" dirty="0"/>
              <a:t>diagram for </a:t>
            </a:r>
            <a:r>
              <a:rPr lang="en-US" sz="2000" b="1" dirty="0" smtClean="0"/>
              <a:t>global tree-grass systems</a:t>
            </a:r>
            <a:r>
              <a:rPr lang="en-US" sz="2000" b="1" dirty="0"/>
              <a:t>, showing drivers of change, ecosystem processes and provision of goods and </a:t>
            </a:r>
            <a:r>
              <a:rPr lang="en-US" sz="2000" b="1" dirty="0" smtClean="0"/>
              <a:t>services</a:t>
            </a:r>
            <a:endParaRPr lang="en-US" sz="2000" dirty="0"/>
          </a:p>
        </p:txBody>
      </p:sp>
      <p:sp>
        <p:nvSpPr>
          <p:cNvPr id="7" name="TextBox 6"/>
          <p:cNvSpPr txBox="1"/>
          <p:nvPr/>
        </p:nvSpPr>
        <p:spPr>
          <a:xfrm>
            <a:off x="457200" y="228600"/>
            <a:ext cx="8305800" cy="769441"/>
          </a:xfrm>
          <a:prstGeom prst="rect">
            <a:avLst/>
          </a:prstGeom>
          <a:noFill/>
        </p:spPr>
        <p:txBody>
          <a:bodyPr wrap="square" rtlCol="0">
            <a:spAutoFit/>
          </a:bodyPr>
          <a:lstStyle/>
          <a:p>
            <a:pPr algn="ctr"/>
            <a:r>
              <a:rPr lang="en-US" sz="4400" b="1" i="1" dirty="0" smtClean="0">
                <a:solidFill>
                  <a:srgbClr val="0070C0"/>
                </a:solidFill>
              </a:rPr>
              <a:t>Tree-Grass Concepts</a:t>
            </a:r>
            <a:endParaRPr lang="en-US" sz="4400" b="1" dirty="0">
              <a:solidFill>
                <a:srgbClr val="0070C0"/>
              </a:solidFill>
            </a:endParaRPr>
          </a:p>
        </p:txBody>
      </p:sp>
      <p:pic>
        <p:nvPicPr>
          <p:cNvPr id="1026" name="Picture 2"/>
          <p:cNvPicPr>
            <a:picLocks noChangeAspect="1" noChangeArrowheads="1"/>
          </p:cNvPicPr>
          <p:nvPr/>
        </p:nvPicPr>
        <p:blipFill>
          <a:blip r:embed="rId3" cstate="print"/>
          <a:srcRect l="20230" r="20090"/>
          <a:stretch>
            <a:fillRect/>
          </a:stretch>
        </p:blipFill>
        <p:spPr bwMode="auto">
          <a:xfrm>
            <a:off x="2362200" y="1590675"/>
            <a:ext cx="4495800" cy="3743325"/>
          </a:xfrm>
          <a:prstGeom prst="rect">
            <a:avLst/>
          </a:prstGeom>
          <a:noFill/>
          <a:ln w="9525">
            <a:noFill/>
            <a:miter lim="800000"/>
            <a:headEnd/>
            <a:tailEnd/>
          </a:ln>
          <a:effectLst/>
        </p:spPr>
      </p:pic>
    </p:spTree>
    <p:extLst>
      <p:ext uri="{BB962C8B-B14F-4D97-AF65-F5344CB8AC3E}">
        <p14:creationId xmlns="" xmlns:p14="http://schemas.microsoft.com/office/powerpoint/2010/main" val="31380091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276671"/>
            <a:ext cx="8610600" cy="1323439"/>
          </a:xfrm>
          <a:prstGeom prst="rect">
            <a:avLst/>
          </a:prstGeom>
          <a:noFill/>
        </p:spPr>
        <p:txBody>
          <a:bodyPr wrap="square" rtlCol="0">
            <a:spAutoFit/>
          </a:bodyPr>
          <a:lstStyle/>
          <a:p>
            <a:pPr algn="ctr"/>
            <a:r>
              <a:rPr lang="en-US" sz="2000" b="1" dirty="0" smtClean="0"/>
              <a:t>Conceptual </a:t>
            </a:r>
            <a:r>
              <a:rPr lang="en-US" sz="2000" b="1" dirty="0"/>
              <a:t>diagram for </a:t>
            </a:r>
            <a:r>
              <a:rPr lang="en-US" sz="2000" b="1" dirty="0" smtClean="0"/>
              <a:t>global tree-grass systems</a:t>
            </a:r>
            <a:r>
              <a:rPr lang="en-US" sz="2000" b="1" dirty="0"/>
              <a:t>, showing drivers of change, ecosystem processes and provision of goods and services (center</a:t>
            </a:r>
            <a:r>
              <a:rPr lang="en-US" sz="2000" b="1" dirty="0" smtClean="0"/>
              <a:t>) </a:t>
            </a:r>
          </a:p>
          <a:p>
            <a:pPr algn="ctr"/>
            <a:r>
              <a:rPr lang="en-US" sz="2000" b="1" dirty="0" smtClean="0">
                <a:solidFill>
                  <a:srgbClr val="FF0000"/>
                </a:solidFill>
              </a:rPr>
              <a:t>and </a:t>
            </a:r>
            <a:r>
              <a:rPr lang="en-US" sz="2000" b="1" dirty="0">
                <a:solidFill>
                  <a:srgbClr val="FF0000"/>
                </a:solidFill>
              </a:rPr>
              <a:t>interactions between global change, biophysical and social-ecological domains (left</a:t>
            </a:r>
            <a:r>
              <a:rPr lang="en-US" sz="2000" b="1" dirty="0" smtClean="0">
                <a:solidFill>
                  <a:srgbClr val="FF0000"/>
                </a:solidFill>
              </a:rPr>
              <a:t>)</a:t>
            </a:r>
            <a:endParaRPr lang="en-US" sz="2000" dirty="0">
              <a:solidFill>
                <a:srgbClr val="FF0000"/>
              </a:solidFill>
            </a:endParaRPr>
          </a:p>
        </p:txBody>
      </p:sp>
      <p:sp>
        <p:nvSpPr>
          <p:cNvPr id="7" name="TextBox 6"/>
          <p:cNvSpPr txBox="1"/>
          <p:nvPr/>
        </p:nvSpPr>
        <p:spPr>
          <a:xfrm>
            <a:off x="457200" y="228600"/>
            <a:ext cx="8305800" cy="769441"/>
          </a:xfrm>
          <a:prstGeom prst="rect">
            <a:avLst/>
          </a:prstGeom>
          <a:noFill/>
        </p:spPr>
        <p:txBody>
          <a:bodyPr wrap="square" rtlCol="0">
            <a:spAutoFit/>
          </a:bodyPr>
          <a:lstStyle/>
          <a:p>
            <a:pPr algn="ctr"/>
            <a:r>
              <a:rPr lang="en-US" sz="4400" b="1" i="1" dirty="0" smtClean="0">
                <a:solidFill>
                  <a:srgbClr val="0070C0"/>
                </a:solidFill>
              </a:rPr>
              <a:t>Tree-Grass Concepts</a:t>
            </a:r>
            <a:endParaRPr lang="en-US" sz="4400" b="1" dirty="0">
              <a:solidFill>
                <a:srgbClr val="0070C0"/>
              </a:solidFill>
            </a:endParaRPr>
          </a:p>
        </p:txBody>
      </p:sp>
      <p:pic>
        <p:nvPicPr>
          <p:cNvPr id="1026" name="Picture 2"/>
          <p:cNvPicPr>
            <a:picLocks noChangeAspect="1" noChangeArrowheads="1"/>
          </p:cNvPicPr>
          <p:nvPr/>
        </p:nvPicPr>
        <p:blipFill>
          <a:blip r:embed="rId3" cstate="print"/>
          <a:srcRect r="20090"/>
          <a:stretch>
            <a:fillRect/>
          </a:stretch>
        </p:blipFill>
        <p:spPr bwMode="auto">
          <a:xfrm>
            <a:off x="838200" y="1590675"/>
            <a:ext cx="6019800" cy="3743325"/>
          </a:xfrm>
          <a:prstGeom prst="rect">
            <a:avLst/>
          </a:prstGeom>
          <a:noFill/>
          <a:ln w="9525">
            <a:noFill/>
            <a:miter lim="800000"/>
            <a:headEnd/>
            <a:tailEnd/>
          </a:ln>
          <a:effectLst/>
        </p:spPr>
      </p:pic>
    </p:spTree>
    <p:extLst>
      <p:ext uri="{BB962C8B-B14F-4D97-AF65-F5344CB8AC3E}">
        <p14:creationId xmlns="" xmlns:p14="http://schemas.microsoft.com/office/powerpoint/2010/main" val="313800910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276671"/>
            <a:ext cx="8610600" cy="1015663"/>
          </a:xfrm>
          <a:prstGeom prst="rect">
            <a:avLst/>
          </a:prstGeom>
          <a:noFill/>
        </p:spPr>
        <p:txBody>
          <a:bodyPr wrap="square" rtlCol="0">
            <a:spAutoFit/>
          </a:bodyPr>
          <a:lstStyle/>
          <a:p>
            <a:pPr algn="ctr"/>
            <a:r>
              <a:rPr lang="en-US" sz="2000" b="1" dirty="0" smtClean="0"/>
              <a:t>Conceptual </a:t>
            </a:r>
            <a:r>
              <a:rPr lang="en-US" sz="2000" b="1" dirty="0"/>
              <a:t>diagram for </a:t>
            </a:r>
            <a:r>
              <a:rPr lang="en-US" sz="2000" b="1" dirty="0" smtClean="0"/>
              <a:t>global tree-grass systems</a:t>
            </a:r>
            <a:r>
              <a:rPr lang="en-US" sz="2000" b="1" dirty="0"/>
              <a:t>, showing drivers of change, ecosystem processes and provision of goods and services (center), interactions between global change, biophysical and social-ecological domains (left</a:t>
            </a:r>
            <a:r>
              <a:rPr lang="en-US" sz="2000" b="1" dirty="0" smtClean="0"/>
              <a:t>)</a:t>
            </a:r>
            <a:endParaRPr lang="en-US" sz="2000" dirty="0"/>
          </a:p>
        </p:txBody>
      </p:sp>
      <p:sp>
        <p:nvSpPr>
          <p:cNvPr id="7" name="TextBox 6"/>
          <p:cNvSpPr txBox="1"/>
          <p:nvPr/>
        </p:nvSpPr>
        <p:spPr>
          <a:xfrm>
            <a:off x="457200" y="228600"/>
            <a:ext cx="8305800" cy="769441"/>
          </a:xfrm>
          <a:prstGeom prst="rect">
            <a:avLst/>
          </a:prstGeom>
          <a:noFill/>
        </p:spPr>
        <p:txBody>
          <a:bodyPr wrap="square" rtlCol="0">
            <a:spAutoFit/>
          </a:bodyPr>
          <a:lstStyle/>
          <a:p>
            <a:pPr algn="ctr"/>
            <a:r>
              <a:rPr lang="en-US" sz="4400" b="1" i="1" dirty="0" smtClean="0">
                <a:solidFill>
                  <a:srgbClr val="0070C0"/>
                </a:solidFill>
              </a:rPr>
              <a:t>Tree-Grass Concepts</a:t>
            </a:r>
            <a:endParaRPr lang="en-US" sz="4400" b="1" dirty="0">
              <a:solidFill>
                <a:srgbClr val="0070C0"/>
              </a:solidFill>
            </a:endParaRPr>
          </a:p>
        </p:txBody>
      </p:sp>
      <p:pic>
        <p:nvPicPr>
          <p:cNvPr id="1026" name="Picture 2"/>
          <p:cNvPicPr>
            <a:picLocks noChangeAspect="1" noChangeArrowheads="1"/>
          </p:cNvPicPr>
          <p:nvPr/>
        </p:nvPicPr>
        <p:blipFill>
          <a:blip r:embed="rId3" cstate="print"/>
          <a:srcRect/>
          <a:stretch>
            <a:fillRect/>
          </a:stretch>
        </p:blipFill>
        <p:spPr bwMode="auto">
          <a:xfrm>
            <a:off x="838200" y="1590675"/>
            <a:ext cx="7533248" cy="3743325"/>
          </a:xfrm>
          <a:prstGeom prst="rect">
            <a:avLst/>
          </a:prstGeom>
          <a:noFill/>
          <a:ln w="9525">
            <a:noFill/>
            <a:miter lim="800000"/>
            <a:headEnd/>
            <a:tailEnd/>
          </a:ln>
          <a:effectLst/>
        </p:spPr>
      </p:pic>
      <p:sp>
        <p:nvSpPr>
          <p:cNvPr id="6" name="TextBox 5"/>
          <p:cNvSpPr txBox="1"/>
          <p:nvPr/>
        </p:nvSpPr>
        <p:spPr>
          <a:xfrm>
            <a:off x="1676400" y="6248400"/>
            <a:ext cx="5809988" cy="369332"/>
          </a:xfrm>
          <a:prstGeom prst="rect">
            <a:avLst/>
          </a:prstGeom>
          <a:noFill/>
        </p:spPr>
        <p:txBody>
          <a:bodyPr wrap="none" rtlCol="0">
            <a:spAutoFit/>
          </a:bodyPr>
          <a:lstStyle/>
          <a:p>
            <a:r>
              <a:rPr lang="en-US" b="1" dirty="0" smtClean="0">
                <a:solidFill>
                  <a:srgbClr val="FF0000"/>
                </a:solidFill>
              </a:rPr>
              <a:t>and key science questions for the </a:t>
            </a:r>
            <a:r>
              <a:rPr lang="en-US" b="1" i="1" dirty="0" smtClean="0">
                <a:solidFill>
                  <a:srgbClr val="FF0000"/>
                </a:solidFill>
              </a:rPr>
              <a:t>Tree-Grass</a:t>
            </a:r>
            <a:r>
              <a:rPr lang="en-US" b="1" dirty="0" smtClean="0">
                <a:solidFill>
                  <a:srgbClr val="FF0000"/>
                </a:solidFill>
              </a:rPr>
              <a:t> activity (right).</a:t>
            </a:r>
            <a:endParaRPr lang="en-US" dirty="0">
              <a:solidFill>
                <a:srgbClr val="FF0000"/>
              </a:solidFill>
            </a:endParaRPr>
          </a:p>
        </p:txBody>
      </p:sp>
    </p:spTree>
    <p:extLst>
      <p:ext uri="{BB962C8B-B14F-4D97-AF65-F5344CB8AC3E}">
        <p14:creationId xmlns="" xmlns:p14="http://schemas.microsoft.com/office/powerpoint/2010/main" val="313800910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lstStyle/>
          <a:p>
            <a:pPr algn="ctr"/>
            <a:r>
              <a:rPr lang="en-US" b="1" i="1" dirty="0" smtClean="0">
                <a:solidFill>
                  <a:srgbClr val="0070C0"/>
                </a:solidFill>
                <a:latin typeface="+mn-lt"/>
              </a:rPr>
              <a:t>TG</a:t>
            </a:r>
            <a:r>
              <a:rPr lang="en-US" b="1" dirty="0" smtClean="0">
                <a:solidFill>
                  <a:srgbClr val="0070C0"/>
                </a:solidFill>
                <a:latin typeface="+mn-lt"/>
              </a:rPr>
              <a:t> Key Science Questions</a:t>
            </a:r>
            <a:endParaRPr lang="en-US" b="1" dirty="0">
              <a:solidFill>
                <a:srgbClr val="0070C0"/>
              </a:solidFill>
              <a:latin typeface="+mn-lt"/>
            </a:endParaRPr>
          </a:p>
        </p:txBody>
      </p:sp>
      <p:sp>
        <p:nvSpPr>
          <p:cNvPr id="3" name="Content Placeholder 2"/>
          <p:cNvSpPr>
            <a:spLocks noGrp="1"/>
          </p:cNvSpPr>
          <p:nvPr>
            <p:ph sz="quarter" idx="1"/>
          </p:nvPr>
        </p:nvSpPr>
        <p:spPr>
          <a:xfrm>
            <a:off x="612648" y="1752600"/>
            <a:ext cx="8153400" cy="4495800"/>
          </a:xfrm>
        </p:spPr>
        <p:txBody>
          <a:bodyPr>
            <a:noAutofit/>
          </a:bodyPr>
          <a:lstStyle/>
          <a:p>
            <a:pPr lvl="0">
              <a:spcAft>
                <a:spcPts val="900"/>
              </a:spcAft>
              <a:buFont typeface="Wingdings" pitchFamily="2" charset="2"/>
              <a:buChar char="Ø"/>
            </a:pPr>
            <a:r>
              <a:rPr lang="en-US" sz="2400" dirty="0" smtClean="0"/>
              <a:t>How are climate change and land-use altering the structure, function and productivity of tree-grass systems at landscape, regional and global scales? </a:t>
            </a:r>
          </a:p>
          <a:p>
            <a:pPr lvl="0">
              <a:spcAft>
                <a:spcPts val="900"/>
              </a:spcAft>
              <a:buFont typeface="Wingdings" pitchFamily="2" charset="2"/>
              <a:buChar char="Ø"/>
            </a:pPr>
            <a:r>
              <a:rPr lang="en-US" sz="2400" dirty="0" smtClean="0"/>
              <a:t>How will changes in tree-grass structure, function and productivity interact in the earth system and feed-back on the major cycles of carbon, water and nutrients and energy flows? </a:t>
            </a:r>
          </a:p>
          <a:p>
            <a:pPr lvl="0">
              <a:spcAft>
                <a:spcPts val="900"/>
              </a:spcAft>
              <a:buFont typeface="Wingdings" pitchFamily="2" charset="2"/>
              <a:buChar char="Ø"/>
            </a:pPr>
            <a:r>
              <a:rPr lang="en-US" sz="2400" dirty="0" smtClean="0"/>
              <a:t>How will global change and biophysical interactions in tree-grass systems impact human wellbeing, food security and sustainability into the future? Conversely, what is the potential of savannas for global change mitigation, and can human populations in savanna regions benefit from this potential?</a:t>
            </a:r>
            <a:endParaRPr lang="en-US" sz="2400"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ranshumance, natural resources and conflict in the Sahel: a pilot project&amp;quot;&quot;/&gt;&lt;property id=&quot;20307&quot; value=&quot;256&quot;/&gt;&lt;/object&gt;&lt;object type=&quot;3&quot; unique_id=&quot;10044&quot;&gt;&lt;property id=&quot;20148&quot; value=&quot;5&quot;/&gt;&lt;property id=&quot;20300&quot; value=&quot;Slide 3 - &amp;quot;Background – Sahelian Transhumance&amp;quot;&quot;/&gt;&lt;property id=&quot;20307&quot; value=&quot;257&quot;/&gt;&lt;/object&gt;&lt;object type=&quot;3&quot; unique_id=&quot;10045&quot;&gt;&lt;property id=&quot;20148&quot; value=&quot;5&quot;/&gt;&lt;property id=&quot;20300&quot; value=&quot;Slide 6 - &amp;quot;Project Plan&amp;quot;&quot;/&gt;&lt;property id=&quot;20307&quot; value=&quot;259&quot;/&gt;&lt;/object&gt;&lt;object type=&quot;3&quot; unique_id=&quot;10046&quot;&gt;&lt;property id=&quot;20148&quot; value=&quot;5&quot;/&gt;&lt;property id=&quot;20300&quot; value=&quot;Slide 7 - &amp;quot;Pilot Project: Objectives &amp;quot;&quot;/&gt;&lt;property id=&quot;20307&quot; value=&quot;261&quot;/&gt;&lt;/object&gt;&lt;object type=&quot;3&quot; unique_id=&quot;10097&quot;&gt;&lt;property id=&quot;20148&quot; value=&quot;5&quot;/&gt;&lt;property id=&quot;20300&quot; value=&quot;Slide 9 - &amp;quot;Pilot Project: Process&amp;quot;&quot;/&gt;&lt;property id=&quot;20307&quot; value=&quot;263&quot;/&gt;&lt;/object&gt;&lt;object type=&quot;3&quot; unique_id=&quot;10098&quot;&gt;&lt;property id=&quot;20148&quot; value=&quot;5&quot;/&gt;&lt;property id=&quot;20300&quot; value=&quot;Slide 11 - &amp;quot;Pilot Project: Outcomes&amp;quot;&quot;/&gt;&lt;property id=&quot;20307&quot; value=&quot;264&quot;/&gt;&lt;/object&gt;&lt;object type=&quot;3&quot; unique_id=&quot;10099&quot;&gt;&lt;property id=&quot;20148&quot; value=&quot;5&quot;/&gt;&lt;property id=&quot;20300&quot; value=&quot;Slide 12 - &amp;quot;Pilot Project: Impact&amp;quot;&quot;/&gt;&lt;property id=&quot;20307&quot; value=&quot;265&quot;/&gt;&lt;/object&gt;&lt;object type=&quot;3&quot; unique_id=&quot;10331&quot;&gt;&lt;property id=&quot;20148&quot; value=&quot;5&quot;/&gt;&lt;property id=&quot;20300&quot; value=&quot;Slide 2 - &amp;quot;Team&amp;quot;&quot;/&gt;&lt;property id=&quot;20307&quot; value=&quot;267&quot;/&gt;&lt;/object&gt;&lt;object type=&quot;3&quot; unique_id=&quot;10332&quot;&gt;&lt;property id=&quot;20148&quot; value=&quot;5&quot;/&gt;&lt;property id=&quot;20300&quot; value=&quot;Slide 13 - &amp;quot;Future proposal&amp;quot;&quot;/&gt;&lt;property id=&quot;20307&quot; value=&quot;268&quot;/&gt;&lt;/object&gt;&lt;object type=&quot;3&quot; unique_id=&quot;10396&quot;&gt;&lt;property id=&quot;20148&quot; value=&quot;5&quot;/&gt;&lt;property id=&quot;20300&quot; value=&quot;Slide 5 - &amp;quot;Agriculture and Transhumance Conflicts&amp;quot;&quot;/&gt;&lt;property id=&quot;20307&quot; value=&quot;269&quot;/&gt;&lt;/object&gt;&lt;object type=&quot;3&quot; unique_id=&quot;10488&quot;&gt;&lt;property id=&quot;20148&quot; value=&quot;5&quot;/&gt;&lt;property id=&quot;20300&quot; value=&quot;Slide 4 - &amp;quot;Agriculture and Transhumance Conflicts&amp;quot;&quot;/&gt;&lt;property id=&quot;20307&quot; value=&quot;270&quot;/&gt;&lt;/object&gt;&lt;object type=&quot;3&quot; unique_id=&quot;10626&quot;&gt;&lt;property id=&quot;20148&quot; value=&quot;5&quot;/&gt;&lt;property id=&quot;20300&quot; value=&quot;Slide 8 - &amp;quot;Pilot Project: Process&amp;quot;&quot;/&gt;&lt;property id=&quot;20307&quot; value=&quot;271&quot;/&gt;&lt;/object&gt;&lt;object type=&quot;3&quot; unique_id=&quot;10627&quot;&gt;&lt;property id=&quot;20148&quot; value=&quot;5&quot;/&gt;&lt;property id=&quot;20300&quot; value=&quot;Slide 10 - &amp;quot;Pilot Project: Process&amp;quot;&quot;/&gt;&lt;property id=&quot;20307&quot; value=&quot;272&quot;/&gt;&lt;/object&gt;&lt;object type=&quot;3&quot; unique_id=&quot;10733&quot;&gt;&lt;property id=&quot;20148&quot; value=&quot;5&quot;/&gt;&lt;property id=&quot;20300&quot; value=&quot;Slide 14 - &amp;quot;Comparison of dystrophic to eutrophic savanna&amp;quot;&quot;/&gt;&lt;property id=&quot;20307&quot; value=&quot;273&quot;/&gt;&lt;/objec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10752</TotalTime>
  <Words>1364</Words>
  <Application>Microsoft Office PowerPoint</Application>
  <PresentationFormat>On-screen Show (4:3)</PresentationFormat>
  <Paragraphs>124</Paragraphs>
  <Slides>24</Slides>
  <Notes>8</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Median</vt:lpstr>
      <vt:lpstr>Slide 1</vt:lpstr>
      <vt:lpstr>Thoughts from yesterday…</vt:lpstr>
      <vt:lpstr>Slide 3</vt:lpstr>
      <vt:lpstr>Slide 4</vt:lpstr>
      <vt:lpstr>Slide 5</vt:lpstr>
      <vt:lpstr>Slide 6</vt:lpstr>
      <vt:lpstr>Slide 7</vt:lpstr>
      <vt:lpstr>Slide 8</vt:lpstr>
      <vt:lpstr>TG Key Science Questions</vt:lpstr>
      <vt:lpstr>Tree-Grass Science Framework</vt:lpstr>
      <vt:lpstr>TG Science Themes</vt:lpstr>
      <vt:lpstr>TG Earth Observation Focal Areas</vt:lpstr>
      <vt:lpstr>TG Interdisciplinary Applications</vt:lpstr>
      <vt:lpstr>Tree-Grass Implementation Strategy</vt:lpstr>
      <vt:lpstr>TG Phase 2 - Field Campaign Intensive field sites</vt:lpstr>
      <vt:lpstr>TG Phase 2 - Field Campaign Distributed field sites</vt:lpstr>
      <vt:lpstr>Tree-Grass Deliverables</vt:lpstr>
      <vt:lpstr>Tree-Grass Innovations</vt:lpstr>
      <vt:lpstr>Slide 19</vt:lpstr>
      <vt:lpstr>Slide 20</vt:lpstr>
      <vt:lpstr>Slide 21</vt:lpstr>
      <vt:lpstr>TG Science Theme &amp; Models</vt:lpstr>
      <vt:lpstr>New Mexico Elevation Gradient eddy covariance sites</vt:lpstr>
      <vt:lpstr>Tree-Grass Education &amp; Outreach</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Transhumance, natural resources and conflict in the Sahel: a pilot project</dc:title>
  <dc:creator>lara</dc:creator>
  <cp:lastModifiedBy> </cp:lastModifiedBy>
  <cp:revision>102</cp:revision>
  <dcterms:created xsi:type="dcterms:W3CDTF">2010-10-18T19:13:17Z</dcterms:created>
  <dcterms:modified xsi:type="dcterms:W3CDTF">2011-10-13T20:26:41Z</dcterms:modified>
</cp:coreProperties>
</file>