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57" r:id="rId5"/>
    <p:sldId id="258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4496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90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AEA708-52E4-4D1F-A41D-D97CCE11383C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13316" name="Placeholder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FE9738-C970-4A58-B810-E899BFE2D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ＭＳ Ｐゴシック" pitchFamily="-7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-72" charset="0"/>
        <a:ea typeface="ＭＳ Ｐゴシック" pitchFamily="-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Placeholder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1B59B-3FB9-42D7-A47E-B651B7030E82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143B6-8D48-41A7-8CFD-BDCCBF04C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24656-C25C-4816-A9FB-82853D8FE704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2DAA0-2B20-49B2-90FC-CA825553F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34067-A65A-4963-A536-E7934A1B0F66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C522B-4991-49CE-84F2-3AC3B9FC5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21FF1-64D8-43AD-9198-D622EF9A5337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11EA5-EA96-437F-808E-6BA9ECBC2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226F1-8690-4EDF-8741-C4CE833A3CA2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F3FE1-88F9-4884-99F2-BF489C22A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A4126-1A41-47B3-B87E-4F4A086ECB24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4B992-EC54-473B-B706-6899BE3D8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03904-C00B-4FC5-B4E9-6CF1A2D90DDB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7176-BD06-4667-90EF-ED62E7044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EA52-3EF8-4CDB-BDF0-D7ED202CB66A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575D-E31B-4E03-9EE3-B0725D023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35751-8DD6-4E58-80D8-80AE75B8DDF7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AC298-FAB7-4389-A312-3ED55921C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1B331-FA63-479D-8036-DF1A344DEAAD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4EE1A-6013-4083-A1C9-D618D9C94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A3901-CFB5-468B-8A58-3690CA282064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1C59E-558A-4765-A2F1-C915981EF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47A1839-5EF6-4632-9281-1CB6BF877865}" type="datetime1">
              <a:rPr lang="en-US"/>
              <a:pPr>
                <a:defRPr/>
              </a:pPr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2992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666666"/>
                </a:solidFill>
                <a:latin typeface="Calibri" pitchFamily="-72" charset="0"/>
              </a:defRPr>
            </a:lvl1pPr>
          </a:lstStyle>
          <a:p>
            <a:pPr>
              <a:defRPr/>
            </a:pPr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47541F-3058-48E2-BB45-8960CA929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3"/>
          <p:cNvSpPr>
            <a:spLocks noChangeShapeType="1"/>
          </p:cNvSpPr>
          <p:nvPr userDrawn="1"/>
        </p:nvSpPr>
        <p:spPr bwMode="auto">
          <a:xfrm>
            <a:off x="541338" y="1058863"/>
            <a:ext cx="7010400" cy="0"/>
          </a:xfrm>
          <a:prstGeom prst="line">
            <a:avLst/>
          </a:prstGeom>
          <a:noFill/>
          <a:ln w="25400">
            <a:solidFill>
              <a:srgbClr val="043968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defTabSz="914400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028" name="Line 4"/>
          <p:cNvSpPr>
            <a:spLocks noChangeShapeType="1"/>
          </p:cNvSpPr>
          <p:nvPr userDrawn="1"/>
        </p:nvSpPr>
        <p:spPr bwMode="auto">
          <a:xfrm>
            <a:off x="5189538" y="6242050"/>
            <a:ext cx="3403600" cy="0"/>
          </a:xfrm>
          <a:prstGeom prst="line">
            <a:avLst/>
          </a:prstGeom>
          <a:noFill/>
          <a:ln w="25400">
            <a:solidFill>
              <a:srgbClr val="043968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defTabSz="914400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5078413" y="6299200"/>
            <a:ext cx="3430587" cy="0"/>
          </a:xfrm>
          <a:prstGeom prst="line">
            <a:avLst/>
          </a:prstGeom>
          <a:noFill/>
          <a:ln w="25400">
            <a:solidFill>
              <a:srgbClr val="043968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defTabSz="914400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charset="0"/>
              <a:ea typeface="ＭＳ Ｐゴシック" charset="0"/>
              <a:cs typeface="+mn-cs"/>
            </a:endParaRPr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>
            <a:off x="415925" y="1108075"/>
            <a:ext cx="7010400" cy="0"/>
          </a:xfrm>
          <a:prstGeom prst="line">
            <a:avLst/>
          </a:prstGeom>
          <a:noFill/>
          <a:ln w="25400">
            <a:solidFill>
              <a:srgbClr val="043968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defTabSz="914400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charset="0"/>
              <a:ea typeface="ＭＳ Ｐゴシック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/>
              <a:t>Review of ABoVE Scoping Study</a:t>
            </a:r>
            <a:endParaRPr lang="en-US" sz="4000"/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xfrm>
            <a:off x="457200" y="1322388"/>
            <a:ext cx="8469313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228600" algn="l"/>
              </a:tabLst>
            </a:pPr>
            <a:r>
              <a:rPr lang="en-US" sz="2400"/>
              <a:t>The NASA Terrestrial Ecology Program requested community input on the Arctic-Boreal Vulnerability Experiment (ABoVE) plan.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228600" algn="l"/>
              </a:tabLst>
            </a:pPr>
            <a:r>
              <a:rPr lang="en-US" sz="2400"/>
              <a:t> 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228600" algn="l"/>
              </a:tabLst>
            </a:pPr>
            <a:r>
              <a:rPr lang="en-US" sz="2400"/>
              <a:t>Comments were sought from the research community regarding: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228600" algn="l"/>
              </a:tabLst>
            </a:pPr>
            <a:r>
              <a:rPr lang="en-US" sz="2400"/>
              <a:t>	1) The scientific value, importance and priority of the research questions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228600" algn="l"/>
              </a:tabLst>
            </a:pPr>
            <a:r>
              <a:rPr lang="en-US" sz="2400"/>
              <a:t>	2) The appropriateness of the scientific implementation approach and methods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228600" algn="l"/>
              </a:tabLst>
            </a:pPr>
            <a:r>
              <a:rPr lang="en-US" sz="280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16386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b="1"/>
              <a:t>Review of ABoVE Scoping Study</a:t>
            </a:r>
            <a:endParaRPr lang="en-US" sz="4000"/>
          </a:p>
        </p:txBody>
      </p:sp>
      <p:sp>
        <p:nvSpPr>
          <p:cNvPr id="16387" name="Content Placeholder 4"/>
          <p:cNvSpPr>
            <a:spLocks noGrp="1"/>
          </p:cNvSpPr>
          <p:nvPr>
            <p:ph idx="4294967295"/>
          </p:nvPr>
        </p:nvSpPr>
        <p:spPr>
          <a:xfrm>
            <a:off x="457200" y="1279525"/>
            <a:ext cx="8469313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pitchFamily="-72" charset="0"/>
              <a:buNone/>
              <a:tabLst>
                <a:tab pos="457200" algn="l"/>
              </a:tabLst>
            </a:pPr>
            <a:r>
              <a:rPr lang="en-US" sz="2400"/>
              <a:t>The Field Campaign Working Group met as a panel to consider the community comments, their own comments, and prepare an integrated statement.</a:t>
            </a:r>
          </a:p>
          <a:p>
            <a:pPr marL="609600" indent="-609600" eaLnBrk="1" hangingPunct="1">
              <a:lnSpc>
                <a:spcPct val="80000"/>
              </a:lnSpc>
              <a:buFont typeface="Arial" pitchFamily="-72" charset="0"/>
              <a:buNone/>
              <a:tabLst>
                <a:tab pos="457200" algn="l"/>
              </a:tabLst>
            </a:pPr>
            <a:r>
              <a:rPr lang="en-US" sz="2400"/>
              <a:t>  The panel was charged with evaluating/commenting on:</a:t>
            </a:r>
          </a:p>
          <a:p>
            <a:pPr marL="609600" indent="-609600" eaLnBrk="1" hangingPunct="1">
              <a:lnSpc>
                <a:spcPct val="80000"/>
              </a:lnSpc>
              <a:buFont typeface="Arial" pitchFamily="-72" charset="0"/>
              <a:buNone/>
              <a:tabLst>
                <a:tab pos="457200" algn="l"/>
              </a:tabLst>
            </a:pPr>
            <a:r>
              <a:rPr lang="en-US" sz="2800"/>
              <a:t>	</a:t>
            </a:r>
            <a:r>
              <a:rPr lang="en-US" sz="2000"/>
              <a:t>1)  The scientific value, importance and priority of the research questions  </a:t>
            </a:r>
          </a:p>
          <a:p>
            <a:pPr marL="609600" indent="-609600" eaLnBrk="1" hangingPunct="1">
              <a:lnSpc>
                <a:spcPct val="80000"/>
              </a:lnSpc>
              <a:buFont typeface="Arial" pitchFamily="-72" charset="0"/>
              <a:buNone/>
              <a:tabLst>
                <a:tab pos="457200" algn="l"/>
              </a:tabLst>
            </a:pPr>
            <a:r>
              <a:rPr lang="en-US" sz="2000"/>
              <a:t>	2)  The appropriateness of the scientific implementation approach and methods  </a:t>
            </a:r>
          </a:p>
          <a:p>
            <a:pPr marL="609600" indent="-609600" eaLnBrk="1" hangingPunct="1">
              <a:lnSpc>
                <a:spcPct val="80000"/>
              </a:lnSpc>
              <a:buFont typeface="Arial" pitchFamily="-72" charset="0"/>
              <a:buNone/>
              <a:tabLst>
                <a:tab pos="457200" algn="l"/>
              </a:tabLst>
            </a:pPr>
            <a:r>
              <a:rPr lang="en-US" sz="2000"/>
              <a:t>	3)  Feasibility </a:t>
            </a:r>
          </a:p>
          <a:p>
            <a:pPr marL="609600" indent="-609600" eaLnBrk="1" hangingPunct="1">
              <a:lnSpc>
                <a:spcPct val="80000"/>
              </a:lnSpc>
              <a:buFont typeface="Arial" pitchFamily="-72" charset="0"/>
              <a:buNone/>
              <a:tabLst>
                <a:tab pos="457200" algn="l"/>
              </a:tabLst>
            </a:pPr>
            <a:r>
              <a:rPr lang="en-US" sz="2000"/>
              <a:t>		a) the probability of success in achieving its scientific goals and objectives </a:t>
            </a:r>
          </a:p>
          <a:p>
            <a:pPr marL="609600" indent="-609600" eaLnBrk="1" hangingPunct="1">
              <a:lnSpc>
                <a:spcPct val="80000"/>
              </a:lnSpc>
              <a:buFont typeface="Arial" pitchFamily="-72" charset="0"/>
              <a:buNone/>
              <a:tabLst>
                <a:tab pos="457200" algn="l"/>
              </a:tabLst>
            </a:pPr>
            <a:r>
              <a:rPr lang="en-US" sz="2000"/>
              <a:t>		b) the implementation plan (e.g., logistics, cost, management)</a:t>
            </a:r>
          </a:p>
          <a:p>
            <a:pPr marL="609600" indent="-609600" eaLnBrk="1" hangingPunct="1">
              <a:lnSpc>
                <a:spcPct val="80000"/>
              </a:lnSpc>
              <a:buFont typeface="Arial" pitchFamily="-72" charset="0"/>
              <a:buNone/>
              <a:tabLst>
                <a:tab pos="457200" algn="l"/>
              </a:tabLst>
            </a:pPr>
            <a:r>
              <a:rPr lang="en-US" sz="2000"/>
              <a:t>	4) 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1843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b="1"/>
              <a:t>Review of ABoVE Scoping Study</a:t>
            </a:r>
            <a:endParaRPr lang="en-US" sz="4000"/>
          </a:p>
        </p:txBody>
      </p:sp>
      <p:sp>
        <p:nvSpPr>
          <p:cNvPr id="1843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290638"/>
            <a:ext cx="8469313" cy="452596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Aft>
                <a:spcPct val="20000"/>
              </a:spcAft>
              <a:buFont typeface="Arial" pitchFamily="-72" charset="0"/>
              <a:buNone/>
              <a:tabLst>
                <a:tab pos="282575" algn="l"/>
              </a:tabLst>
            </a:pPr>
            <a:r>
              <a:rPr lang="en-US" sz="2400"/>
              <a:t>The panel was asked to rate the proposed field campaign as to its readiness to proceed by selecting one of the following categories:</a:t>
            </a:r>
            <a:endParaRPr lang="en-US" sz="2000"/>
          </a:p>
          <a:p>
            <a:pPr marL="457200" indent="-457200" eaLnBrk="1" hangingPunct="1">
              <a:lnSpc>
                <a:spcPct val="80000"/>
              </a:lnSpc>
              <a:buFont typeface="Arial" pitchFamily="-72" charset="0"/>
              <a:buNone/>
              <a:tabLst>
                <a:tab pos="282575" algn="l"/>
              </a:tabLst>
            </a:pPr>
            <a:r>
              <a:rPr lang="en-US" sz="2000"/>
              <a:t>	1) This field campaign is of high merit and ready to move into implementation (ready for a solicitation, securing partners, planning field infrastructure).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-72" charset="0"/>
              <a:buNone/>
              <a:tabLst>
                <a:tab pos="282575" algn="l"/>
              </a:tabLst>
            </a:pPr>
            <a:r>
              <a:rPr lang="en-US" sz="2000"/>
              <a:t>	2) This field campaign is of potential high merit, but needs further study/planning.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-72" charset="0"/>
              <a:buNone/>
              <a:tabLst>
                <a:tab pos="282575" algn="l"/>
              </a:tabLst>
            </a:pPr>
            <a:r>
              <a:rPr lang="en-US" sz="2000"/>
              <a:t>	3) This field campaign should not be pursued further.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-72" charset="0"/>
              <a:buNone/>
              <a:tabLst>
                <a:tab pos="282575" algn="l"/>
              </a:tabLst>
            </a:pPr>
            <a:r>
              <a:rPr lang="en-US" sz="2800"/>
              <a:t> 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-72" charset="0"/>
              <a:buNone/>
              <a:tabLst>
                <a:tab pos="282575" algn="l"/>
              </a:tabLst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/>
              <a:t>Recommendations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338263"/>
            <a:ext cx="8229600" cy="452596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Arial" pitchFamily="-72" charset="0"/>
              <a:buNone/>
              <a:tabLst>
                <a:tab pos="228600" algn="l"/>
              </a:tabLst>
            </a:pPr>
            <a:r>
              <a:rPr lang="en-US" sz="2200" b="1"/>
              <a:t>RATING:  1.5   </a:t>
            </a:r>
            <a:r>
              <a:rPr lang="en-US" sz="2200"/>
              <a:t>The panel assessment fell between the top two choices.</a:t>
            </a:r>
            <a:r>
              <a:rPr lang="en-US" sz="2200" b="1"/>
              <a:t>  </a:t>
            </a:r>
            <a:r>
              <a:rPr lang="en-US" sz="2200"/>
              <a:t>This study is of high merit, but requires a modest amount of further study/planning before being ready for partnership discussions and more detailed planning of the study design. 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-72" charset="0"/>
              <a:buNone/>
              <a:tabLst>
                <a:tab pos="228600" algn="l"/>
              </a:tabLst>
            </a:pPr>
            <a:r>
              <a:rPr lang="en-US" sz="2200"/>
              <a:t> 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-72" charset="0"/>
              <a:buNone/>
              <a:tabLst>
                <a:tab pos="228600" algn="l"/>
              </a:tabLst>
            </a:pPr>
            <a:r>
              <a:rPr lang="en-US" sz="2200" b="1"/>
              <a:t>Recommendations:</a:t>
            </a:r>
            <a:r>
              <a:rPr lang="en-US" sz="2200"/>
              <a:t>  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-72" charset="0"/>
              <a:buNone/>
              <a:tabLst>
                <a:tab pos="228600" algn="l"/>
              </a:tabLst>
            </a:pPr>
            <a:r>
              <a:rPr lang="en-US" sz="2200"/>
              <a:t>	NASA should move ahead with this field campaign concept, but consider broadening its scientific scope to allow for a more whole-system (land-ocean-atmosphere-humans), integrative study of change in the Northern High Latitudes (NHL).  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-72" charset="0"/>
              <a:buNone/>
              <a:tabLst>
                <a:tab pos="228600" algn="l"/>
              </a:tabLst>
            </a:pPr>
            <a:r>
              <a:rPr lang="en-US" sz="2200"/>
              <a:t>	A single, compelling overarching goal statement that makes clear the societal relevance of the study is needed.  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-72" charset="0"/>
              <a:buNone/>
              <a:tabLst>
                <a:tab pos="228600" algn="l"/>
              </a:tabLst>
            </a:pPr>
            <a:r>
              <a:rPr lang="en-US" sz="2200"/>
              <a:t>	For these reasons, a bit more study and planning are needed.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-72" charset="0"/>
              <a:buNone/>
              <a:tabLst>
                <a:tab pos="228600" algn="l"/>
              </a:tabLst>
            </a:pP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/>
              <a:t>Next Steps</a:t>
            </a:r>
            <a:endParaRPr lang="en-US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25888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568325" algn="l"/>
              </a:tabLst>
            </a:pPr>
            <a:r>
              <a:rPr lang="en-US" sz="2200" b="1"/>
              <a:t>In parallel:</a:t>
            </a:r>
            <a:endParaRPr lang="en-US" sz="2200"/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568325" algn="l"/>
              </a:tabLst>
            </a:pPr>
            <a:r>
              <a:rPr lang="en-US" sz="2200"/>
              <a:t>Revise the Executive Summary and Science Questions to respond to review findings.   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568325" algn="l"/>
              </a:tabLst>
            </a:pPr>
            <a:r>
              <a:rPr lang="en-US" sz="2200"/>
              <a:t>	- Need an over-arching top-level, clear statement of the goals and objectives and expected payoffs from the field campaign.  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568325" algn="l"/>
              </a:tabLst>
            </a:pPr>
            <a:r>
              <a:rPr lang="en-US" sz="2200"/>
              <a:t>	- Clear and compelling justifications of the scientific priority for the study and its societal benefits will be key to the success of this campaign.  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568325" algn="l"/>
              </a:tabLst>
            </a:pPr>
            <a:r>
              <a:rPr lang="en-US" sz="2200"/>
              <a:t>	- Consult with the ABoVE authors on the revisions.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568325" algn="l"/>
              </a:tabLst>
            </a:pPr>
            <a:r>
              <a:rPr lang="en-US" sz="2200"/>
              <a:t>A small workshop might be appropriate for developing this next statement of vision and science.  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568325" algn="l"/>
              </a:tabLst>
            </a:pPr>
            <a:r>
              <a:rPr lang="en-US" sz="2200"/>
              <a:t>	- Include experts on societal issues/contributions 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568325" algn="l"/>
              </a:tabLst>
            </a:pPr>
            <a:r>
              <a:rPr lang="en-US" sz="2200"/>
              <a:t>	- Could be accomplished within 2 months.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568325" algn="l"/>
              </a:tabLst>
            </a:pPr>
            <a:r>
              <a:rPr lang="en-US" sz="2200"/>
              <a:t> 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568325" algn="l"/>
              </a:tabLst>
            </a:pP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b="1"/>
              <a:t>Next Steps</a:t>
            </a:r>
            <a:endParaRPr lang="en-US"/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5888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200"/>
              <a:t>Begin discussions with program management colleagues about potential interests in joining a multi-disciplinary field campaign.  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200"/>
              <a:t>	- Start with colleagues at NASA HQ and within the U.S. Government.  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200"/>
              <a:t>	- Don’t go beyond potential interests or initiate discussions with programs outside the U.S. until the revised Executive Summary is available to share with them.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200"/>
              <a:t>Capture detailed comments from the Web and email inputs so they are available for further planning. (</a:t>
            </a:r>
            <a:r>
              <a:rPr lang="en-US" sz="2200" i="1"/>
              <a:t>Requires seeking permission from those who submitted the comments.</a:t>
            </a:r>
            <a:r>
              <a:rPr lang="en-US" sz="2200"/>
              <a:t>)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200"/>
              <a:t> 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Next Steps</a:t>
            </a:r>
            <a:endParaRPr lang="en-US" b="1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2430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684213" algn="l"/>
              </a:tabLst>
            </a:pPr>
            <a:r>
              <a:rPr lang="en-US" sz="2200" b="1"/>
              <a:t>Next:</a:t>
            </a:r>
            <a:r>
              <a:rPr lang="en-US" sz="2200"/>
              <a:t> 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684213" algn="l"/>
              </a:tabLst>
            </a:pPr>
            <a:r>
              <a:rPr lang="en-US" sz="2200"/>
              <a:t>Develop a plan for advancing into implementation: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684213" algn="l"/>
              </a:tabLst>
            </a:pPr>
            <a:r>
              <a:rPr lang="en-US" sz="2200"/>
              <a:t>	</a:t>
            </a:r>
            <a:r>
              <a:rPr lang="en-US" sz="2000"/>
              <a:t>- Produce a pre-solicitation science plan for the field campaign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684213" algn="l"/>
              </a:tabLst>
            </a:pPr>
            <a:r>
              <a:rPr lang="en-US" sz="2000"/>
              <a:t>	- Recommend a series of coordinated workshops, white papers and interagency meetings to refine the plan and foster broader buy-in.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684213" algn="l"/>
              </a:tabLst>
            </a:pPr>
            <a:r>
              <a:rPr lang="en-US" sz="2200"/>
              <a:t>Secure partners and commitments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684213" algn="l"/>
              </a:tabLst>
            </a:pPr>
            <a:r>
              <a:rPr lang="en-US" sz="2200"/>
              <a:t>Decide what to solicit and when to solicit 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684213" algn="l"/>
              </a:tabLst>
            </a:pPr>
            <a:r>
              <a:rPr lang="en-US" sz="2200"/>
              <a:t>	</a:t>
            </a:r>
            <a:r>
              <a:rPr lang="en-US" sz="2000"/>
              <a:t>- Should a Science Definition Team be solicited or appointed to develop pre-solicitation science plan?  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684213" algn="l"/>
              </a:tabLst>
            </a:pPr>
            <a:r>
              <a:rPr lang="en-US" sz="2000"/>
              <a:t>	- How much in advance of any field activities should the modeling be solicited?  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684213" algn="l"/>
              </a:tabLst>
            </a:pPr>
            <a:r>
              <a:rPr lang="en-US" sz="2000"/>
              <a:t>	- Should we invest in model development (models optimized for NHL systems with permafrost, snow/ice; consider a “community model”)?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684213" algn="l"/>
              </a:tabLst>
            </a:pPr>
            <a:r>
              <a:rPr lang="en-US" sz="2000"/>
              <a:t>	- Do we need to invest in data mining from recent campaigns/studies?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  <a:tabLst>
                <a:tab pos="684213" algn="l"/>
              </a:tabLst>
            </a:pP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TE Workshop - October 6, 2011</a:t>
            </a:r>
            <a:endParaRPr lang="en-US">
              <a:solidFill>
                <a:srgbClr val="898989"/>
              </a:solidFill>
            </a:endParaRPr>
          </a:p>
        </p:txBody>
      </p:sp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Next Steps</a:t>
            </a:r>
            <a:endParaRPr lang="en-US" b="1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430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200"/>
              <a:t>Conduct a more comprehensive survey of recent and current activities in the region relevant to goals/objectives and needs.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r>
              <a:rPr lang="en-US" sz="2200"/>
              <a:t>	- Evaluate existing field infrastructure and current studies in the region that can be leveraged for this campaign versus new work.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Arial" pitchFamily="-72" charset="0"/>
              <a:buNone/>
            </a:pPr>
            <a:r>
              <a:rPr lang="en-US" sz="2200"/>
              <a:t>Define a management structure that allows for multidisciplinary, multinational partnerships within a well-coordinated remote sensing, field, analysis, and modeling program.</a:t>
            </a:r>
          </a:p>
          <a:p>
            <a:pPr eaLnBrk="1" hangingPunct="1">
              <a:lnSpc>
                <a:spcPct val="80000"/>
              </a:lnSpc>
              <a:buFont typeface="Arial" pitchFamily="-72" charset="0"/>
              <a:buNone/>
            </a:pP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270</Words>
  <Application>Microsoft Office PowerPoint</Application>
  <PresentationFormat>On-screen Show (4:3)</PresentationFormat>
  <Paragraphs>68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Review of ABoVE Scoping Study</vt:lpstr>
      <vt:lpstr>Review of ABoVE Scoping Study</vt:lpstr>
      <vt:lpstr>Review of ABoVE Scoping Study</vt:lpstr>
      <vt:lpstr>Recommendations</vt:lpstr>
      <vt:lpstr>Next Steps</vt:lpstr>
      <vt:lpstr>Next Steps</vt:lpstr>
      <vt:lpstr>Next Steps</vt:lpstr>
      <vt:lpstr>Next Steps</vt:lpstr>
    </vt:vector>
  </TitlesOfParts>
  <Company>NASA Code 614.4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ABoVE Scoping Study Report and Recommended Next Steps </dc:title>
  <dc:creator>Karl Huemmrich</dc:creator>
  <cp:lastModifiedBy> </cp:lastModifiedBy>
  <cp:revision>17</cp:revision>
  <dcterms:created xsi:type="dcterms:W3CDTF">2011-09-30T19:20:06Z</dcterms:created>
  <dcterms:modified xsi:type="dcterms:W3CDTF">2011-10-13T20:17:42Z</dcterms:modified>
</cp:coreProperties>
</file>