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61" r:id="rId3"/>
    <p:sldId id="264" r:id="rId4"/>
    <p:sldId id="267" r:id="rId5"/>
    <p:sldId id="258" r:id="rId6"/>
    <p:sldId id="271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9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951301-7F56-4F42-BF9A-8AA9A4C49456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14340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559537-DBFB-4EBC-883F-976E736E7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/>
          <p:cNvCxnSpPr/>
          <p:nvPr userDrawn="1"/>
        </p:nvCxnSpPr>
        <p:spPr bwMode="auto">
          <a:xfrm>
            <a:off x="223838" y="2882899"/>
            <a:ext cx="7543800" cy="1588"/>
          </a:xfrm>
          <a:prstGeom prst="line">
            <a:avLst/>
          </a:prstGeom>
          <a:solidFill>
            <a:schemeClr val="accent1"/>
          </a:solidFill>
          <a:ln w="53975" cap="flat" cmpd="sng" algn="ctr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  <a:gs pos="31000">
                  <a:schemeClr val="accent2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57200" y="1138238"/>
            <a:ext cx="0" cy="349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87350" y="1281113"/>
            <a:ext cx="0" cy="3484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30722" name="Title Placeholder 1"/>
          <p:cNvSpPr>
            <a:spLocks noGrp="1"/>
          </p:cNvSpPr>
          <p:nvPr>
            <p:ph type="ctrTitle"/>
          </p:nvPr>
        </p:nvSpPr>
        <p:spPr>
          <a:xfrm>
            <a:off x="606425" y="19304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C49262-D853-40DE-8A98-96E90840BFA8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FD1551-63C9-4D88-A579-6030BBFA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F1E5-1AEB-4B98-A16E-C0502C67007A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78FCD-8165-4FA5-91F2-AFDD1AC6F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E70F-4C51-4EEC-B1C0-C1C372E5DB9A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B7B2-DEB5-4C2B-B85F-26C3E898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6F824-B6E2-4B72-B752-291CCDDB3A32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EE126-F1CF-426F-86E0-C76B5D2E5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9933-E94E-45A9-B6A7-E67629C9BAE9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FDE0-1F12-490A-8508-F8D99AB8D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50416-3BF9-4F6E-A6FF-976C930CE282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A145-9096-4C63-B887-596EFA5C9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CFCA-F657-4A7F-9EBF-F44DF25B49BD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8888-0319-4183-B8D1-6A14A2566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AE7B-DAA0-40CF-8D58-4AA6AAB7F473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43DA-5C79-47C7-A75A-8D387D52C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055E3-6CB3-43A4-AE3A-8FD41454BD21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B0A90-0CE8-42FA-ADE7-AAC12072E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AC38-1721-40EF-97BB-2E59129D88D3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8594-EB66-4282-A63D-D1B0B1414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AB6F-B6C8-4023-B254-4D158EC73221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4298-D583-47D8-896A-CC798D950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1AC6-524F-45AD-B0AD-77041567F55C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3E97-6320-43D8-A805-6F7BF1777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2850"/>
            <a:ext cx="8229600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0D16EC-02D6-42C1-B7CF-EB1E713329F7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7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3DCDAD-C780-4A8E-BE81-C85959C52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2" name="Straight Connector 4"/>
          <p:cNvCxnSpPr/>
          <p:nvPr userDrawn="1"/>
        </p:nvCxnSpPr>
        <p:spPr bwMode="auto">
          <a:xfrm>
            <a:off x="284163" y="1001712"/>
            <a:ext cx="7543800" cy="1588"/>
          </a:xfrm>
          <a:prstGeom prst="line">
            <a:avLst/>
          </a:prstGeom>
          <a:solidFill>
            <a:schemeClr val="accent1"/>
          </a:solidFill>
          <a:ln w="53975" cap="flat" cmpd="sng" algn="ctr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  <a:gs pos="31000">
                  <a:schemeClr val="accent2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274638"/>
            <a:ext cx="0" cy="505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87350" y="403225"/>
            <a:ext cx="0" cy="5053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Field Campaigns Working Group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791200" y="5848350"/>
            <a:ext cx="2928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Fred Huemmrich</a:t>
            </a:r>
          </a:p>
          <a:p>
            <a:r>
              <a:rPr lang="en-US" sz="1600"/>
              <a:t>TE Workshop October 6, 2011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5743575" y="5832475"/>
            <a:ext cx="3065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570538" y="5746750"/>
            <a:ext cx="3065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FCWG Members</a:t>
            </a:r>
          </a:p>
        </p:txBody>
      </p:sp>
      <p:sp>
        <p:nvSpPr>
          <p:cNvPr id="17410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 smtClean="0"/>
              <a:t>Working Group Members:</a:t>
            </a:r>
            <a:endParaRPr lang="en-US" sz="1000" smtClean="0"/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1000" smtClean="0"/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Bruce Cook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Patrick Crill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Eric Davidson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Peter Griffith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Dan Hodkinson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Fred Huemmrich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Alfredo Huete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Michael Palace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Ted Raab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Jeff Richey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Crystal Schaaf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Guoqing Sun</a:t>
            </a:r>
          </a:p>
          <a:p>
            <a:pPr marL="37931725" lvl="1" indent="-37474525" eaLnBrk="1" hangingPunct="1">
              <a:lnSpc>
                <a:spcPct val="80000"/>
              </a:lnSpc>
              <a:spcBef>
                <a:spcPct val="10000"/>
              </a:spcBef>
              <a:buFont typeface="Arial" pitchFamily="-72" charset="0"/>
              <a:buNone/>
            </a:pPr>
            <a:r>
              <a:rPr lang="en-US" sz="2000" smtClean="0"/>
              <a:t>Adam Wolf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FCWG Focus</a:t>
            </a:r>
          </a:p>
        </p:txBody>
      </p:sp>
      <p:sp>
        <p:nvSpPr>
          <p:cNvPr id="19458" name="Rectangle 102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/>
              <a:t>The Field Campaigns Working Group has focused on two areas: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/>
              <a:t>	1. Suggest approaches to coordinate field activities of ongoing, primarily individual research studies sponsored by TE.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/>
              <a:t>	2. Support the review of field campaign scoping-studies</a:t>
            </a:r>
          </a:p>
          <a:p>
            <a:pPr eaLnBrk="1" hangingPunct="1">
              <a:buFont typeface="Arial" pitchFamily="-72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Campaigns</a:t>
            </a:r>
          </a:p>
        </p:txBody>
      </p:sp>
      <p:sp>
        <p:nvSpPr>
          <p:cNvPr id="21506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-72" charset="0"/>
              <a:buNone/>
            </a:pPr>
            <a:r>
              <a:rPr lang="en-US"/>
              <a:t>What are the advantages of large field campaigns?</a:t>
            </a:r>
          </a:p>
          <a:p>
            <a:pPr>
              <a:buFont typeface="Arial" pitchFamily="-72" charset="0"/>
              <a:buNone/>
            </a:pPr>
            <a:r>
              <a:rPr lang="en-US"/>
              <a:t>How can we enhance those virtues within the framework of existing PI lead field work?</a:t>
            </a:r>
          </a:p>
          <a:p>
            <a:pPr lvl="1"/>
            <a:r>
              <a:rPr lang="en-US"/>
              <a:t>Multiple measurements co-located in space and time - increasing the number of synergistic studies</a:t>
            </a:r>
          </a:p>
          <a:p>
            <a:pPr lvl="1"/>
            <a:r>
              <a:rPr lang="en-US"/>
              <a:t>Fosters cross-disciplinary collaborations</a:t>
            </a:r>
          </a:p>
          <a:p>
            <a:pPr lvl="1"/>
            <a:r>
              <a:rPr lang="en-US"/>
              <a:t>Helps student training and professional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Recommendations</a:t>
            </a:r>
          </a:p>
        </p:txBody>
      </p:sp>
      <p:sp>
        <p:nvSpPr>
          <p:cNvPr id="225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Develop ways to notify the community of upcoming field work by TE funded investigators with the thought that other teams could join in 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A dating service for investigators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To be successful may need staff support to contact PIs and organize a database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May require incentives to collaboration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Should also encourage collaborations between field studies and modelers at an early stage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If successful, may want to approach other agencies about joining in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International collaborations are important and should be encouraged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Recommendations</a:t>
            </a:r>
          </a:p>
        </p:txBody>
      </p:sp>
      <p:sp>
        <p:nvSpPr>
          <p:cNvPr id="24578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Support collaborations for field studies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Small grants for students who are not part of the organizing group to take part in existing field campaigns</a:t>
            </a:r>
          </a:p>
          <a:p>
            <a:pPr marL="511175" indent="-511175">
              <a:lnSpc>
                <a:spcPct val="80000"/>
              </a:lnSpc>
              <a:buFont typeface="Arial" pitchFamily="-72" charset="0"/>
              <a:buNone/>
            </a:pPr>
            <a:r>
              <a:rPr lang="en-US" sz="1600" smtClean="0"/>
              <a:t>	</a:t>
            </a:r>
            <a:r>
              <a:rPr lang="en-US" sz="2400" smtClean="0"/>
              <a:t>- Creation of Research Coordination Networks (RCN) where groups of investigators are supported to communicate and coordinate their research, training and educational activities across disciplinary, organizational, geographic and international boundaries.</a:t>
            </a:r>
          </a:p>
          <a:p>
            <a:pPr marL="511175" indent="-511175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Small grants for students to present field work results at workshops and meetings.</a:t>
            </a:r>
          </a:p>
          <a:p>
            <a:pPr marL="511175" indent="-511175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Encourage longer-term studies at field sites</a:t>
            </a:r>
          </a:p>
          <a:p>
            <a:pPr marL="511175" indent="-511175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develop longer time series</a:t>
            </a:r>
          </a:p>
          <a:p>
            <a:pPr marL="511175" indent="-511175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blend in new and/or improved measurements</a:t>
            </a:r>
          </a:p>
          <a:p>
            <a:pPr marL="511175" indent="-511175"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Recommendations</a:t>
            </a:r>
          </a:p>
        </p:txBody>
      </p:sp>
      <p:sp>
        <p:nvSpPr>
          <p:cNvPr id="26626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Data archival and sharing of those data are critically important</a:t>
            </a:r>
            <a:endParaRPr lang="en-US" sz="1000" smtClean="0"/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400" smtClean="0"/>
              <a:t>	- A staff position at a data center who would proactively work with investigators to help organize and q/a their data and prepare documentation for archive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- Provide satellite data extractions in text form (like the existing MODIS cut-outs) for other satellite data, such as AVHRR and Landsat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- Also gridded met data (daymet)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- model outputs (and inputs)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- accelerate access to new satellite products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- We support the effort to acquire commercial high-spatial resolution 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Campaigns Working Group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-72" charset="0"/>
              <a:buNone/>
            </a:pPr>
            <a:r>
              <a:rPr lang="en-US"/>
              <a:t>We recommend continuation of the FCWG to support the review of the second field campaign scoping-study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168</Words>
  <Application>Microsoft Office PowerPoint</Application>
  <PresentationFormat>On-screen Show (4:3)</PresentationFormat>
  <Paragraphs>56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Field Campaigns Working Group</vt:lpstr>
      <vt:lpstr>FCWG Members</vt:lpstr>
      <vt:lpstr>FCWG Focus</vt:lpstr>
      <vt:lpstr>Field Campaigns</vt:lpstr>
      <vt:lpstr>Recommendations</vt:lpstr>
      <vt:lpstr>Recommendations</vt:lpstr>
      <vt:lpstr>Recommendations</vt:lpstr>
      <vt:lpstr>Field Campaigns Working Group</vt:lpstr>
    </vt:vector>
  </TitlesOfParts>
  <Company>NASA Code 614.4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Campaigns Working Group</dc:title>
  <dc:creator>Karl Huemmrich</dc:creator>
  <cp:lastModifiedBy> </cp:lastModifiedBy>
  <cp:revision>30</cp:revision>
  <dcterms:created xsi:type="dcterms:W3CDTF">2011-09-30T19:10:30Z</dcterms:created>
  <dcterms:modified xsi:type="dcterms:W3CDTF">2011-10-13T20:22:49Z</dcterms:modified>
</cp:coreProperties>
</file>