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383" r:id="rId2"/>
    <p:sldMasterId id="2147484385" r:id="rId3"/>
    <p:sldMasterId id="2147484389" r:id="rId4"/>
  </p:sldMasterIdLst>
  <p:notesMasterIdLst>
    <p:notesMasterId r:id="rId24"/>
  </p:notesMasterIdLst>
  <p:handoutMasterIdLst>
    <p:handoutMasterId r:id="rId25"/>
  </p:handoutMasterIdLst>
  <p:sldIdLst>
    <p:sldId id="851" r:id="rId5"/>
    <p:sldId id="852" r:id="rId6"/>
    <p:sldId id="853" r:id="rId7"/>
    <p:sldId id="854" r:id="rId8"/>
    <p:sldId id="871" r:id="rId9"/>
    <p:sldId id="872" r:id="rId10"/>
    <p:sldId id="873" r:id="rId11"/>
    <p:sldId id="866" r:id="rId12"/>
    <p:sldId id="863" r:id="rId13"/>
    <p:sldId id="864" r:id="rId14"/>
    <p:sldId id="865" r:id="rId15"/>
    <p:sldId id="856" r:id="rId16"/>
    <p:sldId id="858" r:id="rId17"/>
    <p:sldId id="859" r:id="rId18"/>
    <p:sldId id="862" r:id="rId19"/>
    <p:sldId id="875" r:id="rId20"/>
    <p:sldId id="867" r:id="rId21"/>
    <p:sldId id="870" r:id="rId22"/>
    <p:sldId id="874" r:id="rId23"/>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ＭＳ Ｐゴシック" charset="-128"/>
        <a:cs typeface="+mn-cs"/>
      </a:defRPr>
    </a:lvl1pPr>
    <a:lvl2pPr marL="457200" algn="l" rtl="0" fontAlgn="base">
      <a:spcBef>
        <a:spcPct val="0"/>
      </a:spcBef>
      <a:spcAft>
        <a:spcPct val="0"/>
      </a:spcAft>
      <a:defRPr sz="1400" kern="1200">
        <a:solidFill>
          <a:schemeClr val="tx1"/>
        </a:solidFill>
        <a:latin typeface="Arial" charset="0"/>
        <a:ea typeface="ＭＳ Ｐゴシック" charset="-128"/>
        <a:cs typeface="+mn-cs"/>
      </a:defRPr>
    </a:lvl2pPr>
    <a:lvl3pPr marL="914400" algn="l" rtl="0" fontAlgn="base">
      <a:spcBef>
        <a:spcPct val="0"/>
      </a:spcBef>
      <a:spcAft>
        <a:spcPct val="0"/>
      </a:spcAft>
      <a:defRPr sz="1400" kern="1200">
        <a:solidFill>
          <a:schemeClr val="tx1"/>
        </a:solidFill>
        <a:latin typeface="Arial" charset="0"/>
        <a:ea typeface="ＭＳ Ｐゴシック" charset="-128"/>
        <a:cs typeface="+mn-cs"/>
      </a:defRPr>
    </a:lvl3pPr>
    <a:lvl4pPr marL="1371600" algn="l" rtl="0" fontAlgn="base">
      <a:spcBef>
        <a:spcPct val="0"/>
      </a:spcBef>
      <a:spcAft>
        <a:spcPct val="0"/>
      </a:spcAft>
      <a:defRPr sz="1400" kern="1200">
        <a:solidFill>
          <a:schemeClr val="tx1"/>
        </a:solidFill>
        <a:latin typeface="Arial" charset="0"/>
        <a:ea typeface="ＭＳ Ｐゴシック" charset="-128"/>
        <a:cs typeface="+mn-cs"/>
      </a:defRPr>
    </a:lvl4pPr>
    <a:lvl5pPr marL="1828800" algn="l" rtl="0" fontAlgn="base">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bayah"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6FF"/>
    <a:srgbClr val="F0F1CD"/>
    <a:srgbClr val="25B2E2"/>
    <a:srgbClr val="FFFFCC"/>
    <a:srgbClr val="DDDDDD"/>
    <a:srgbClr val="A16B35"/>
    <a:srgbClr val="0099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5" autoAdjust="0"/>
    <p:restoredTop sz="94660"/>
  </p:normalViewPr>
  <p:slideViewPr>
    <p:cSldViewPr snapToGrid="0" snapToObjects="1">
      <p:cViewPr varScale="1">
        <p:scale>
          <a:sx n="80" d="100"/>
          <a:sy n="80" d="100"/>
        </p:scale>
        <p:origin x="-78" y="-570"/>
      </p:cViewPr>
      <p:guideLst>
        <p:guide orient="horz" pos="409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8499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mn-ea"/>
                <a:cs typeface="+mn-cs"/>
              </a:defRPr>
            </a:lvl1pPr>
          </a:lstStyle>
          <a:p>
            <a:pPr>
              <a:defRPr/>
            </a:pPr>
            <a:endParaRPr lang="en-US"/>
          </a:p>
        </p:txBody>
      </p:sp>
      <p:sp>
        <p:nvSpPr>
          <p:cNvPr id="8499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8499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F16A27-4C58-4856-8F0F-41018F99A733}" type="slidenum">
              <a:rPr lang="en-US"/>
              <a:pPr>
                <a:defRPr/>
              </a:pPr>
              <a:t>‹#›</a:t>
            </a:fld>
            <a:endParaRPr lang="en-US"/>
          </a:p>
        </p:txBody>
      </p:sp>
    </p:spTree>
    <p:extLst>
      <p:ext uri="{BB962C8B-B14F-4D97-AF65-F5344CB8AC3E}">
        <p14:creationId xmlns:p14="http://schemas.microsoft.com/office/powerpoint/2010/main" xmlns="" val="189901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1" charset="0"/>
                <a:ea typeface="+mn-ea"/>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328AF3B-33C2-426C-BC53-702BBE1C0616}" type="slidenum">
              <a:rPr lang="en-US"/>
              <a:pPr>
                <a:defRPr/>
              </a:pPr>
              <a:t>‹#›</a:t>
            </a:fld>
            <a:endParaRPr lang="en-US"/>
          </a:p>
        </p:txBody>
      </p:sp>
    </p:spTree>
    <p:extLst>
      <p:ext uri="{BB962C8B-B14F-4D97-AF65-F5344CB8AC3E}">
        <p14:creationId xmlns:p14="http://schemas.microsoft.com/office/powerpoint/2010/main" xmlns="" val="311781566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Times" charset="0"/>
                <a:ea typeface="ＭＳ Ｐゴシック" charset="0"/>
                <a:cs typeface="ＭＳ Ｐゴシック" charset="0"/>
              </a:defRPr>
            </a:lvl1pPr>
            <a:lvl2pPr marL="742950" indent="-285750">
              <a:defRPr sz="1400">
                <a:solidFill>
                  <a:schemeClr val="tx1"/>
                </a:solidFill>
                <a:latin typeface="Times" charset="0"/>
                <a:ea typeface="ＭＳ Ｐゴシック" charset="0"/>
              </a:defRPr>
            </a:lvl2pPr>
            <a:lvl3pPr marL="1143000" indent="-228600">
              <a:defRPr sz="1400">
                <a:solidFill>
                  <a:schemeClr val="tx1"/>
                </a:solidFill>
                <a:latin typeface="Times" charset="0"/>
                <a:ea typeface="ＭＳ Ｐゴシック" charset="0"/>
              </a:defRPr>
            </a:lvl3pPr>
            <a:lvl4pPr marL="1600200" indent="-228600">
              <a:defRPr sz="1400">
                <a:solidFill>
                  <a:schemeClr val="tx1"/>
                </a:solidFill>
                <a:latin typeface="Times" charset="0"/>
                <a:ea typeface="ＭＳ Ｐゴシック" charset="0"/>
              </a:defRPr>
            </a:lvl4pPr>
            <a:lvl5pPr marL="2057400" indent="-228600">
              <a:defRPr sz="1400">
                <a:solidFill>
                  <a:schemeClr val="tx1"/>
                </a:solidFill>
                <a:latin typeface="Times" charset="0"/>
                <a:ea typeface="ＭＳ Ｐゴシック" charset="0"/>
              </a:defRPr>
            </a:lvl5pPr>
            <a:lvl6pPr marL="2514600" indent="-228600" eaLnBrk="0" fontAlgn="base" hangingPunct="0">
              <a:spcBef>
                <a:spcPct val="0"/>
              </a:spcBef>
              <a:spcAft>
                <a:spcPct val="0"/>
              </a:spcAft>
              <a:defRPr sz="1400">
                <a:solidFill>
                  <a:schemeClr val="tx1"/>
                </a:solidFill>
                <a:latin typeface="Times" charset="0"/>
                <a:ea typeface="ＭＳ Ｐゴシック" charset="0"/>
              </a:defRPr>
            </a:lvl6pPr>
            <a:lvl7pPr marL="2971800" indent="-228600" eaLnBrk="0" fontAlgn="base" hangingPunct="0">
              <a:spcBef>
                <a:spcPct val="0"/>
              </a:spcBef>
              <a:spcAft>
                <a:spcPct val="0"/>
              </a:spcAft>
              <a:defRPr sz="1400">
                <a:solidFill>
                  <a:schemeClr val="tx1"/>
                </a:solidFill>
                <a:latin typeface="Times" charset="0"/>
                <a:ea typeface="ＭＳ Ｐゴシック" charset="0"/>
              </a:defRPr>
            </a:lvl7pPr>
            <a:lvl8pPr marL="3429000" indent="-228600" eaLnBrk="0" fontAlgn="base" hangingPunct="0">
              <a:spcBef>
                <a:spcPct val="0"/>
              </a:spcBef>
              <a:spcAft>
                <a:spcPct val="0"/>
              </a:spcAft>
              <a:defRPr sz="1400">
                <a:solidFill>
                  <a:schemeClr val="tx1"/>
                </a:solidFill>
                <a:latin typeface="Times" charset="0"/>
                <a:ea typeface="ＭＳ Ｐゴシック" charset="0"/>
              </a:defRPr>
            </a:lvl8pPr>
            <a:lvl9pPr marL="3886200" indent="-228600" eaLnBrk="0" fontAlgn="base" hangingPunct="0">
              <a:spcBef>
                <a:spcPct val="0"/>
              </a:spcBef>
              <a:spcAft>
                <a:spcPct val="0"/>
              </a:spcAft>
              <a:defRPr sz="1400">
                <a:solidFill>
                  <a:schemeClr val="tx1"/>
                </a:solidFill>
                <a:latin typeface="Times" charset="0"/>
                <a:ea typeface="ＭＳ Ｐゴシック" charset="0"/>
              </a:defRPr>
            </a:lvl9pPr>
          </a:lstStyle>
          <a:p>
            <a:fld id="{B269210D-6B01-EB40-ADA6-7E70FE4D8B7D}" type="slidenum">
              <a:rPr lang="en-US" sz="1200">
                <a:solidFill>
                  <a:srgbClr val="000000"/>
                </a:solidFill>
              </a:rPr>
              <a:pPr/>
              <a:t>5</a:t>
            </a:fld>
            <a:endParaRPr lang="en-US" sz="1200">
              <a:solidFill>
                <a:srgbClr val="000000"/>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err="1" smtClean="0">
                <a:latin typeface="Arial" charset="0"/>
                <a:ea typeface="ＭＳ Ｐゴシック" charset="0"/>
                <a:cs typeface="ＭＳ Ｐゴシック" charset="0"/>
              </a:rPr>
              <a:t>DESDynI</a:t>
            </a:r>
            <a:r>
              <a:rPr lang="en-US" dirty="0" smtClean="0">
                <a:latin typeface="Arial" charset="0"/>
                <a:ea typeface="ＭＳ Ｐゴシック" charset="0"/>
                <a:cs typeface="ＭＳ Ｐゴシック" charset="0"/>
              </a:rPr>
              <a:t> is the second radar of the DS missions.  </a:t>
            </a:r>
            <a:r>
              <a:rPr lang="en-US" dirty="0" err="1" smtClean="0">
                <a:latin typeface="Arial" charset="0"/>
                <a:ea typeface="ＭＳ Ｐゴシック" charset="0"/>
                <a:cs typeface="ＭＳ Ｐゴシック" charset="0"/>
              </a:rPr>
              <a:t>DESDynI</a:t>
            </a:r>
            <a:r>
              <a:rPr lang="en-US" dirty="0" smtClean="0">
                <a:latin typeface="Arial" charset="0"/>
                <a:ea typeface="ＭＳ Ｐゴシック" charset="0"/>
                <a:cs typeface="ＭＳ Ｐゴシック" charset="0"/>
              </a:rPr>
              <a:t> is</a:t>
            </a:r>
            <a:r>
              <a:rPr lang="en-US" baseline="0" dirty="0" smtClean="0">
                <a:latin typeface="Arial" charset="0"/>
                <a:ea typeface="ＭＳ Ｐゴシック" charset="0"/>
                <a:cs typeface="ＭＳ Ｐゴシック" charset="0"/>
              </a:rPr>
              <a:t> a mission with ambitious science requirements in three distinct science disciplines as the name implies, and as such, we’ve been having some difficulty getting it off the ground.  In its current form, </a:t>
            </a:r>
            <a:r>
              <a:rPr lang="en-US" baseline="0" dirty="0" err="1" smtClean="0">
                <a:latin typeface="Arial" charset="0"/>
                <a:ea typeface="ＭＳ Ｐゴシック" charset="0"/>
                <a:cs typeface="ＭＳ Ｐゴシック" charset="0"/>
              </a:rPr>
              <a:t>DESDynI</a:t>
            </a:r>
            <a:r>
              <a:rPr lang="en-US" baseline="0" dirty="0" smtClean="0">
                <a:latin typeface="Arial" charset="0"/>
                <a:ea typeface="ＭＳ Ｐゴシック" charset="0"/>
                <a:cs typeface="ＭＳ Ｐゴシック" charset="0"/>
              </a:rPr>
              <a:t> is </a:t>
            </a:r>
            <a:r>
              <a:rPr lang="en-US" dirty="0" smtClean="0">
                <a:latin typeface="Arial" charset="0"/>
                <a:ea typeface="ＭＳ Ｐゴシック" charset="0"/>
                <a:cs typeface="ＭＳ Ｐゴシック" charset="0"/>
              </a:rPr>
              <a:t>an L-band  </a:t>
            </a:r>
            <a:r>
              <a:rPr lang="en-US" dirty="0" err="1">
                <a:latin typeface="Arial" charset="0"/>
                <a:ea typeface="ＭＳ Ｐゴシック" charset="0"/>
                <a:cs typeface="ＭＳ Ｐゴシック" charset="0"/>
              </a:rPr>
              <a:t>polarimetric</a:t>
            </a:r>
            <a:r>
              <a:rPr lang="en-US" dirty="0">
                <a:latin typeface="Arial" charset="0"/>
                <a:ea typeface="ＭＳ Ｐゴシック" charset="0"/>
                <a:cs typeface="ＭＳ Ｐゴシック" charset="0"/>
              </a:rPr>
              <a:t> repeat pass </a:t>
            </a:r>
            <a:r>
              <a:rPr lang="en-US" dirty="0" smtClean="0">
                <a:latin typeface="Arial" charset="0"/>
                <a:ea typeface="ＭＳ Ｐゴシック" charset="0"/>
                <a:cs typeface="ＭＳ Ｐゴシック" charset="0"/>
              </a:rPr>
              <a:t>SAR mission.</a:t>
            </a:r>
            <a:r>
              <a:rPr lang="en-US" baseline="0" dirty="0" smtClean="0">
                <a:latin typeface="Arial" charset="0"/>
                <a:ea typeface="ＭＳ Ｐゴシック" charset="0"/>
                <a:cs typeface="ＭＳ Ｐゴシック" charset="0"/>
              </a:rPr>
              <a:t>  We are currently studying a wide range of parameters for the design.  We have been enjoying a strong technical partnership with DLR on technique and technology development, and have been exploring the exciting possibility of flying two such spacecraft in Tandem with them.  </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p:spPr>
        <p:txBody>
          <a:bodyPr/>
          <a:lstStyle/>
          <a:p>
            <a:endParaRPr lang="en-US">
              <a:latin typeface="Arial" charset="0"/>
            </a:endParaRPr>
          </a:p>
        </p:txBody>
      </p:sp>
      <p:sp>
        <p:nvSpPr>
          <p:cNvPr id="60420" name="Slide Number Placeholder 3"/>
          <p:cNvSpPr>
            <a:spLocks noGrp="1"/>
          </p:cNvSpPr>
          <p:nvPr>
            <p:ph type="sldNum" sz="quarter" idx="5"/>
          </p:nvPr>
        </p:nvSpPr>
        <p:spPr/>
        <p:txBody>
          <a:bodyPr/>
          <a:lstStyle/>
          <a:p>
            <a:pPr>
              <a:defRPr/>
            </a:pPr>
            <a:fld id="{ADDA5D17-4848-3244-AD03-0B9E963F47F3}" type="slidenum">
              <a:rPr lang="en-US" smtClean="0">
                <a:solidFill>
                  <a:prstClr val="black"/>
                </a:solidFill>
              </a:rPr>
              <a:pPr>
                <a:defRPr/>
              </a:pPr>
              <a:t>6</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42647-AFB2-47D7-B635-4D4BC21D7307}"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42647-AFB2-47D7-B635-4D4BC21D7307}"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9F6BD13-C548-442D-BEB3-0371F8453289}" type="slidenum">
              <a:rPr lang="en-US" smtClean="0">
                <a:solidFill>
                  <a:srgbClr val="000000"/>
                </a:solidFill>
              </a:rPr>
              <a:pPr>
                <a:defRPr/>
              </a:pPr>
              <a:t>16</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tif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33" descr="meatball"/>
          <p:cNvPicPr>
            <a:picLocks noChangeAspect="1" noChangeArrowheads="1"/>
          </p:cNvPicPr>
          <p:nvPr userDrawn="1"/>
        </p:nvPicPr>
        <p:blipFill>
          <a:blip r:embed="rId2">
            <a:clrChange>
              <a:clrFrom>
                <a:srgbClr val="FFFFFF"/>
              </a:clrFrom>
              <a:clrTo>
                <a:srgbClr val="FFFFFF">
                  <a:alpha val="0"/>
                </a:srgbClr>
              </a:clrTo>
            </a:clrChange>
            <a:lum contrast="-24000"/>
          </a:blip>
          <a:srcRect/>
          <a:stretch>
            <a:fillRect/>
          </a:stretch>
        </p:blipFill>
        <p:spPr bwMode="auto">
          <a:xfrm>
            <a:off x="8458200" y="6213475"/>
            <a:ext cx="635000" cy="525463"/>
          </a:xfrm>
          <a:prstGeom prst="rect">
            <a:avLst/>
          </a:prstGeom>
          <a:noFill/>
          <a:ln w="9525">
            <a:noFill/>
            <a:miter lim="800000"/>
            <a:headEnd/>
            <a:tailEnd/>
          </a:ln>
        </p:spPr>
      </p:pic>
      <p:sp>
        <p:nvSpPr>
          <p:cNvPr id="756739" name="Rectangle 3"/>
          <p:cNvSpPr>
            <a:spLocks noGrp="1" noChangeArrowheads="1"/>
          </p:cNvSpPr>
          <p:nvPr>
            <p:ph type="ctrTitle"/>
          </p:nvPr>
        </p:nvSpPr>
        <p:spPr>
          <a:xfrm>
            <a:off x="685800" y="1415506"/>
            <a:ext cx="7772400" cy="1143000"/>
          </a:xfrm>
        </p:spPr>
        <p:txBody>
          <a:bodyPr/>
          <a:lstStyle>
            <a:lvl1pPr>
              <a:defRPr sz="3400"/>
            </a:lvl1pPr>
          </a:lstStyle>
          <a:p>
            <a:endParaRPr lang="en-US" dirty="0"/>
          </a:p>
        </p:txBody>
      </p:sp>
      <p:sp>
        <p:nvSpPr>
          <p:cNvPr id="756740" name="Rectangle 4"/>
          <p:cNvSpPr>
            <a:spLocks noGrp="1" noChangeArrowheads="1"/>
          </p:cNvSpPr>
          <p:nvPr>
            <p:ph type="subTitle" idx="1"/>
          </p:nvPr>
        </p:nvSpPr>
        <p:spPr>
          <a:xfrm>
            <a:off x="1458193" y="2786584"/>
            <a:ext cx="6400800" cy="1463675"/>
          </a:xfrm>
        </p:spPr>
        <p:txBody>
          <a:bodyPr/>
          <a:lstStyle>
            <a:lvl1pPr marL="0" indent="0" algn="ctr">
              <a:buFont typeface="Wingdings" pitchFamily="-106" charset="2"/>
              <a:buNone/>
              <a:defRPr baseline="0"/>
            </a:lvl1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CAC5853-4702-4A1C-B53C-49D879CACB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14300"/>
            <a:ext cx="2090738" cy="6029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638" y="114300"/>
            <a:ext cx="6122987" cy="602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CC30DAD-0832-45DD-93A0-E938B85205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366871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Arial"/>
            </a:endParaRPr>
          </a:p>
        </p:txBody>
      </p:sp>
      <p:pic>
        <p:nvPicPr>
          <p:cNvPr id="5" name="Picture 35" descr="Earth"/>
          <p:cNvPicPr>
            <a:picLocks noChangeAspect="1" noChangeArrowheads="1"/>
          </p:cNvPicPr>
          <p:nvPr userDrawn="1"/>
        </p:nvPicPr>
        <p:blipFill>
          <a:blip r:embed="rId2">
            <a:extLst>
              <a:ext uri="{28A0092B-C50C-407E-A947-70E740481C1C}">
                <a14:useLocalDpi xmlns:a14="http://schemas.microsoft.com/office/drawing/2010/main" xmlns="" val="0"/>
              </a:ext>
            </a:extLst>
          </a:blip>
          <a:srcRect l="26842" b="70914"/>
          <a:stretch>
            <a:fillRect/>
          </a:stretch>
        </p:blipFill>
        <p:spPr bwMode="auto">
          <a:xfrm>
            <a:off x="11113" y="84138"/>
            <a:ext cx="9020175" cy="358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33" descr="meatball"/>
          <p:cNvPicPr>
            <a:picLocks noChangeAspect="1" noChangeArrowheads="1"/>
          </p:cNvPicPr>
          <p:nvPr userDrawn="1"/>
        </p:nvPicPr>
        <p:blipFill>
          <a:blip r:embed="rId3">
            <a:clrChange>
              <a:clrFrom>
                <a:srgbClr val="FFFFFF"/>
              </a:clrFrom>
              <a:clrTo>
                <a:srgbClr val="FFFFFF">
                  <a:alpha val="0"/>
                </a:srgbClr>
              </a:clrTo>
            </a:clrChange>
            <a:lum contrast="-24000"/>
            <a:extLst>
              <a:ext uri="{28A0092B-C50C-407E-A947-70E740481C1C}">
                <a14:useLocalDpi xmlns:a14="http://schemas.microsoft.com/office/drawing/2010/main" xmlns="" val="0"/>
              </a:ext>
            </a:extLst>
          </a:blip>
          <a:srcRect/>
          <a:stretch>
            <a:fillRect/>
          </a:stretch>
        </p:blipFill>
        <p:spPr bwMode="auto">
          <a:xfrm>
            <a:off x="8458200" y="6213475"/>
            <a:ext cx="63500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Untitled-1.png"/>
          <p:cNvPicPr>
            <a:picLocks noChangeAspect="1"/>
          </p:cNvPicPr>
          <p:nvPr userDrawn="1"/>
        </p:nvPicPr>
        <p:blipFill>
          <a:blip r:embed="rId4">
            <a:extLst>
              <a:ext uri="{28A0092B-C50C-407E-A947-70E740481C1C}">
                <a14:useLocalDpi xmlns:a14="http://schemas.microsoft.com/office/drawing/2010/main" xmlns="" val="0"/>
              </a:ext>
            </a:extLst>
          </a:blip>
          <a:srcRect b="29115"/>
          <a:stretch>
            <a:fillRect/>
          </a:stretch>
        </p:blipFill>
        <p:spPr bwMode="auto">
          <a:xfrm>
            <a:off x="215900" y="677863"/>
            <a:ext cx="8712200" cy="299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7" descr="InSAR-J_CropSm"/>
          <p:cNvPicPr>
            <a:picLocks noChangeAspect="1" noChangeArrowheads="1"/>
          </p:cNvPicPr>
          <p:nvPr userDrawn="1"/>
        </p:nvPicPr>
        <p:blipFill>
          <a:blip r:embed="rId5">
            <a:extLst>
              <a:ext uri="{28A0092B-C50C-407E-A947-70E740481C1C}">
                <a14:useLocalDpi xmlns:a14="http://schemas.microsoft.com/office/drawing/2010/main" xmlns="" val="0"/>
              </a:ext>
            </a:extLst>
          </a:blip>
          <a:srcRect l="7651" t="11981"/>
          <a:stretch>
            <a:fillRect/>
          </a:stretch>
        </p:blipFill>
        <p:spPr bwMode="auto">
          <a:xfrm rot="21134871">
            <a:off x="2697163" y="892175"/>
            <a:ext cx="3327400" cy="316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6739" name="Rectangle 3"/>
          <p:cNvSpPr>
            <a:spLocks noGrp="1" noChangeArrowheads="1"/>
          </p:cNvSpPr>
          <p:nvPr>
            <p:ph type="ctrTitle"/>
          </p:nvPr>
        </p:nvSpPr>
        <p:spPr>
          <a:xfrm>
            <a:off x="685800" y="3676650"/>
            <a:ext cx="7772400" cy="1143000"/>
          </a:xfrm>
        </p:spPr>
        <p:txBody>
          <a:bodyPr/>
          <a:lstStyle>
            <a:lvl1pPr>
              <a:defRPr sz="3400"/>
            </a:lvl1pPr>
          </a:lstStyle>
          <a:p>
            <a:r>
              <a:rPr lang="en-US"/>
              <a:t>Click to edit Master title style</a:t>
            </a:r>
          </a:p>
        </p:txBody>
      </p:sp>
      <p:sp>
        <p:nvSpPr>
          <p:cNvPr id="756740" name="Rectangle 4"/>
          <p:cNvSpPr>
            <a:spLocks noGrp="1" noChangeArrowheads="1"/>
          </p:cNvSpPr>
          <p:nvPr>
            <p:ph type="subTitle" idx="1"/>
          </p:nvPr>
        </p:nvSpPr>
        <p:spPr>
          <a:xfrm>
            <a:off x="1371600" y="4941888"/>
            <a:ext cx="6400800" cy="1463675"/>
          </a:xfrm>
        </p:spPr>
        <p:txBody>
          <a:bodyPr/>
          <a:lstStyle>
            <a:lvl1pPr marL="0" indent="0" algn="ctr">
              <a:buFont typeface="Wingdings" pitchFamily="-106" charset="2"/>
              <a:buNone/>
              <a:defRPr/>
            </a:lvl1pPr>
          </a:lstStyle>
          <a:p>
            <a:r>
              <a:rPr lang="en-US"/>
              <a:t>Click to edit Master subtitle style</a:t>
            </a:r>
          </a:p>
        </p:txBody>
      </p:sp>
    </p:spTree>
    <p:extLst>
      <p:ext uri="{BB962C8B-B14F-4D97-AF65-F5344CB8AC3E}">
        <p14:creationId xmlns:p14="http://schemas.microsoft.com/office/powerpoint/2010/main" xmlns="" val="1223449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20"/>
          <p:cNvSpPr>
            <a:spLocks noChangeArrowheads="1"/>
          </p:cNvSpPr>
          <p:nvPr userDrawn="1"/>
        </p:nvSpPr>
        <p:spPr bwMode="auto">
          <a:xfrm>
            <a:off x="0" y="0"/>
            <a:ext cx="4559300" cy="4089400"/>
          </a:xfrm>
          <a:prstGeom prst="parallelogram">
            <a:avLst>
              <a:gd name="adj" fmla="val 27873"/>
            </a:avLst>
          </a:prstGeom>
          <a:solidFill>
            <a:schemeClr val="bg1"/>
          </a:solidFill>
          <a:ln w="9525">
            <a:noFill/>
            <a:miter lim="800000"/>
            <a:headEnd/>
            <a:tailEnd/>
          </a:ln>
          <a:effectLst/>
        </p:spPr>
        <p:txBody>
          <a:bodyPr wrap="none" anchor="ctr"/>
          <a:lstStyle/>
          <a:p>
            <a:pPr>
              <a:defRPr/>
            </a:pPr>
            <a:endParaRPr lang="en-US">
              <a:solidFill>
                <a:srgbClr val="000000"/>
              </a:solidFill>
              <a:latin typeface="Arial" pitchFamily="-106" charset="0"/>
              <a:ea typeface="ＭＳ Ｐゴシック" pitchFamily="-110" charset="-128"/>
            </a:endParaRPr>
          </a:p>
        </p:txBody>
      </p:sp>
      <p:pic>
        <p:nvPicPr>
          <p:cNvPr id="16" name="Picture 7" descr="meatball best"/>
          <p:cNvPicPr>
            <a:picLocks noChangeAspect="1" noChangeArrowheads="1"/>
          </p:cNvPicPr>
          <p:nvPr userDrawn="1"/>
        </p:nvPicPr>
        <p:blipFill>
          <a:blip r:embed="rId2"/>
          <a:srcRect/>
          <a:stretch>
            <a:fillRect/>
          </a:stretch>
        </p:blipFill>
        <p:spPr bwMode="auto">
          <a:xfrm>
            <a:off x="7994650" y="95250"/>
            <a:ext cx="973138" cy="817563"/>
          </a:xfrm>
          <a:prstGeom prst="rect">
            <a:avLst/>
          </a:prstGeom>
          <a:noFill/>
          <a:ln w="9525">
            <a:noFill/>
            <a:miter lim="800000"/>
            <a:headEnd/>
            <a:tailEnd/>
          </a:ln>
        </p:spPr>
      </p:pic>
      <p:pic>
        <p:nvPicPr>
          <p:cNvPr id="17" name="Picture 48" descr="Untitled-2"/>
          <p:cNvPicPr>
            <a:picLocks noChangeAspect="1" noChangeArrowheads="1"/>
          </p:cNvPicPr>
          <p:nvPr userDrawn="1"/>
        </p:nvPicPr>
        <p:blipFill>
          <a:blip r:embed="rId3"/>
          <a:srcRect/>
          <a:stretch>
            <a:fillRect/>
          </a:stretch>
        </p:blipFill>
        <p:spPr bwMode="auto">
          <a:xfrm>
            <a:off x="877888" y="938213"/>
            <a:ext cx="7400925" cy="282575"/>
          </a:xfrm>
          <a:prstGeom prst="rect">
            <a:avLst/>
          </a:prstGeom>
          <a:noFill/>
          <a:ln w="9525">
            <a:noFill/>
            <a:miter lim="800000"/>
            <a:headEnd/>
            <a:tailEnd/>
          </a:ln>
        </p:spPr>
      </p:pic>
      <p:sp>
        <p:nvSpPr>
          <p:cNvPr id="756739" name="Rectangle 3"/>
          <p:cNvSpPr>
            <a:spLocks noGrp="1" noChangeArrowheads="1"/>
          </p:cNvSpPr>
          <p:nvPr>
            <p:ph type="ctrTitle"/>
          </p:nvPr>
        </p:nvSpPr>
        <p:spPr>
          <a:xfrm>
            <a:off x="719137" y="1465264"/>
            <a:ext cx="7680325" cy="583670"/>
          </a:xfrm>
        </p:spPr>
        <p:txBody>
          <a:bodyPr/>
          <a:lstStyle>
            <a:lvl1pPr algn="l">
              <a:defRPr sz="4000">
                <a:solidFill>
                  <a:srgbClr val="0033CC"/>
                </a:solidFill>
                <a:effectLst/>
              </a:defRPr>
            </a:lvl1pPr>
          </a:lstStyle>
          <a:p>
            <a:r>
              <a:rPr lang="en-US" dirty="0"/>
              <a:t>Click to edit Master title style</a:t>
            </a:r>
          </a:p>
        </p:txBody>
      </p:sp>
      <p:sp>
        <p:nvSpPr>
          <p:cNvPr id="756740" name="Rectangle 4"/>
          <p:cNvSpPr>
            <a:spLocks noGrp="1" noChangeArrowheads="1"/>
          </p:cNvSpPr>
          <p:nvPr>
            <p:ph type="subTitle" idx="1"/>
          </p:nvPr>
        </p:nvSpPr>
        <p:spPr>
          <a:xfrm>
            <a:off x="1358900" y="4735513"/>
            <a:ext cx="6400800" cy="450321"/>
          </a:xfrm>
        </p:spPr>
        <p:txBody>
          <a:bodyPr/>
          <a:lstStyle>
            <a:lvl1pPr marL="0" indent="0" algn="ctr">
              <a:buFont typeface="Wingdings" pitchFamily="-106" charset="2"/>
              <a:buNone/>
              <a:defRPr sz="2400" b="0" i="0" baseline="0">
                <a:latin typeface="Arial" pitchFamily="34" charset="0"/>
              </a:defRPr>
            </a:lvl1pPr>
          </a:lstStyle>
          <a:p>
            <a:r>
              <a:rPr lang="en-US" dirty="0"/>
              <a:t>Click to edit Master subtitle style</a:t>
            </a:r>
          </a:p>
        </p:txBody>
      </p:sp>
      <p:pic>
        <p:nvPicPr>
          <p:cNvPr id="8" name="Picture 7" descr="desdyni_logo.tiff"/>
          <p:cNvPicPr>
            <a:picLocks noChangeAspect="1"/>
          </p:cNvPicPr>
          <p:nvPr userDrawn="1"/>
        </p:nvPicPr>
        <p:blipFill>
          <a:blip r:embed="rId4"/>
          <a:stretch>
            <a:fillRect/>
          </a:stretch>
        </p:blipFill>
        <p:spPr>
          <a:xfrm>
            <a:off x="88900" y="114300"/>
            <a:ext cx="1130300" cy="785933"/>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67531" y="1137476"/>
            <a:ext cx="7983537" cy="5120449"/>
          </a:xfrm>
        </p:spPr>
        <p:txBody>
          <a:bodyPr/>
          <a:lstStyle>
            <a:lvl1pPr>
              <a:buClrTx/>
              <a:buSzPct val="125000"/>
              <a:buFont typeface="Arial" pitchFamily="34" charset="0"/>
              <a:buChar char="•"/>
              <a:defRPr baseline="0"/>
            </a:lvl1pPr>
            <a:lvl2pPr>
              <a:buClrTx/>
              <a:buSzPct val="110000"/>
              <a:buFont typeface="Arial" pitchFamily="34" charset="0"/>
              <a:buChar char="–"/>
              <a:defRPr baseline="0"/>
            </a:lvl2pPr>
            <a:lvl3pPr>
              <a:buClrTx/>
              <a:buSzPct val="110000"/>
              <a:buFont typeface="Arial Unicode MS" pitchFamily="34" charset="-128"/>
              <a:buChar char="+"/>
              <a:defRPr baseline="0"/>
            </a:lvl3pPr>
            <a:lvl4pPr>
              <a:buFont typeface="Courier New" pitchFamily="49" charset="0"/>
              <a:buChar char="o"/>
              <a:defRPr baseline="0"/>
            </a:lvl4pPr>
            <a:lvl5pPr>
              <a:buSzPct val="110000"/>
              <a:buFont typeface="Wingdings" pitchFamily="2" charset="2"/>
              <a:buChar cha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xfrm>
            <a:off x="8362950" y="6519863"/>
            <a:ext cx="715963" cy="284162"/>
          </a:xfrm>
        </p:spPr>
        <p:txBody>
          <a:bodyPr/>
          <a:lstStyle>
            <a:lvl1pPr>
              <a:defRPr/>
            </a:lvl1pPr>
          </a:lstStyle>
          <a:p>
            <a:r>
              <a:rPr lang="en-US" dirty="0" smtClean="0">
                <a:solidFill>
                  <a:srgbClr val="000000"/>
                </a:solidFill>
              </a:rPr>
              <a:t> </a:t>
            </a:r>
            <a:fld id="{629D9D0A-843E-415A-8F07-E23D66B007C8}" type="slidenum">
              <a:rPr lang="en-US" smtClean="0">
                <a:solidFill>
                  <a:srgbClr val="000000"/>
                </a:solidFill>
              </a: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477251" y="6551613"/>
            <a:ext cx="604838"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DACE5A5-9D0D-48AD-BB54-A7A881E78D7C}" type="slidenum">
              <a:rPr lang="en-US" smtClean="0">
                <a:solidFill>
                  <a:srgbClr val="000000"/>
                </a:solidFill>
                <a:ea typeface="ＭＳ Ｐゴシック" charset="-128"/>
              </a:rPr>
              <a:pPr>
                <a:defRPr/>
              </a:pPr>
              <a:t>‹#›</a:t>
            </a:fld>
            <a:endParaRPr lang="en-US" dirty="0">
              <a:solidFill>
                <a:srgbClr val="000000"/>
              </a:solidFill>
              <a:ea typeface="ＭＳ Ｐゴシック" charset="-128"/>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6065212-1939-463D-89CB-40EE8D0495CF}"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F8B2789E-C6D3-49C7-B2AA-15EE7AB53308}"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84F2E1E-26AD-4CF4-8D36-0A85A017A153}"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42266EC5-96DF-4441-842F-1E01302181CE}"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3D5CADE-D257-4FE0-B900-A0057958193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3053FE36-B581-4F7B-A611-D671E05016C5}"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BEBD019-73DA-46C5-A108-BD2B0F1850C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ABBAD981-7AE6-45A3-BEAB-D144C560408E}"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5A53C5D9-A9D7-498C-811C-1D6A178A3566}"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onstantia"/>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onstanti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Constantia"/>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Constantia"/>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3104B5A-4B1C-48D9-950D-E7C872B3E20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0958097-7EDD-43E2-8970-C4D61EE2066C}"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5813B6B-0252-44B9-B0D5-CA10B1B4AD19}"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948B2D7A-D6DC-40C4-9D76-B64FC270482E}"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5163"/>
            <a:ext cx="4038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8" name="Slide Number Placeholder 17"/>
          <p:cNvSpPr>
            <a:spLocks noGrp="1"/>
          </p:cNvSpPr>
          <p:nvPr>
            <p:ph type="sldNum" sz="quarter" idx="12"/>
          </p:nvPr>
        </p:nvSpPr>
        <p:spPr/>
        <p:txBody>
          <a:bodyPr/>
          <a:lstStyle>
            <a:lvl1pPr>
              <a:defRPr/>
            </a:lvl1pPr>
          </a:lstStyle>
          <a:p>
            <a:pPr>
              <a:defRPr/>
            </a:pPr>
            <a:fld id="{7F30B063-EA92-4FBD-82B2-01281ACFAF6D}"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25DA67A-3B06-4C8F-8B17-96DA5D8E54C4}"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5970851-8D3D-4283-95AA-0E53C96430F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8600" cy="4389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5163"/>
            <a:ext cx="4038600" cy="2117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05288"/>
            <a:ext cx="40386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8" name="Slide Number Placeholder 17"/>
          <p:cNvSpPr>
            <a:spLocks noGrp="1"/>
          </p:cNvSpPr>
          <p:nvPr>
            <p:ph type="sldNum" sz="quarter" idx="12"/>
          </p:nvPr>
        </p:nvSpPr>
        <p:spPr/>
        <p:txBody>
          <a:bodyPr/>
          <a:lstStyle>
            <a:lvl1pPr>
              <a:defRPr/>
            </a:lvl1pPr>
          </a:lstStyle>
          <a:p>
            <a:pPr>
              <a:defRPr/>
            </a:pPr>
            <a:fld id="{69D9D42C-E516-4657-B6D0-9B36DA14ED3A}" type="slidenum">
              <a:rPr lang="en-US">
                <a:solidFill>
                  <a:srgbClr val="04617B">
                    <a:shade val="90000"/>
                  </a:srgbClr>
                </a:solidFill>
              </a:rPr>
              <a:pPr>
                <a:def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638" y="1047750"/>
            <a:ext cx="4106862"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7900" y="1047750"/>
            <a:ext cx="4106863"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8BA6C61-D1AD-410F-9BBA-94518041E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15CE690-BCF5-468D-B6A9-4C6FD8D6A0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DACE5A5-9D0D-48AD-BB54-A7A881E78D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4E441FE-53CA-4C11-9601-4A45812FBBF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BF6F9C6-7326-467D-91E2-EA31DE66167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601075" y="6551613"/>
            <a:ext cx="481013" cy="30638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6CF1FB8-1A5D-4B3E-A0C3-8C90D69225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7.tif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28638" y="1047750"/>
            <a:ext cx="8366125"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2"/>
          <p:cNvSpPr>
            <a:spLocks noGrp="1" noChangeArrowheads="1"/>
          </p:cNvSpPr>
          <p:nvPr>
            <p:ph type="title"/>
          </p:nvPr>
        </p:nvSpPr>
        <p:spPr bwMode="auto">
          <a:xfrm>
            <a:off x="574675" y="114300"/>
            <a:ext cx="82724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28" name="Picture 18" descr="Untitled-2"/>
          <p:cNvPicPr>
            <a:picLocks noChangeAspect="1" noChangeArrowheads="1"/>
          </p:cNvPicPr>
          <p:nvPr/>
        </p:nvPicPr>
        <p:blipFill>
          <a:blip r:embed="rId13"/>
          <a:srcRect/>
          <a:stretch>
            <a:fillRect/>
          </a:stretch>
        </p:blipFill>
        <p:spPr bwMode="auto">
          <a:xfrm>
            <a:off x="704850" y="758825"/>
            <a:ext cx="8012113" cy="282575"/>
          </a:xfrm>
          <a:prstGeom prst="rect">
            <a:avLst/>
          </a:prstGeom>
          <a:noFill/>
          <a:ln w="9525">
            <a:noFill/>
            <a:miter lim="800000"/>
            <a:headEnd/>
            <a:tailEnd/>
          </a:ln>
        </p:spPr>
      </p:pic>
      <p:sp>
        <p:nvSpPr>
          <p:cNvPr id="1066" name="AutoShape 42"/>
          <p:cNvSpPr>
            <a:spLocks noChangeArrowheads="1"/>
          </p:cNvSpPr>
          <p:nvPr userDrawn="1"/>
        </p:nvSpPr>
        <p:spPr bwMode="auto">
          <a:xfrm flipH="1">
            <a:off x="46038" y="6134100"/>
            <a:ext cx="517525" cy="244475"/>
          </a:xfrm>
          <a:prstGeom prst="rtTriangle">
            <a:avLst/>
          </a:prstGeom>
          <a:solidFill>
            <a:schemeClr val="bg1"/>
          </a:solidFill>
          <a:ln w="9525">
            <a:noFill/>
            <a:miter lim="800000"/>
            <a:headEnd/>
            <a:tailEnd/>
          </a:ln>
          <a:effectLst/>
        </p:spPr>
        <p:txBody>
          <a:bodyPr wrap="none" anchor="ctr"/>
          <a:lstStyle/>
          <a:p>
            <a:pPr>
              <a:defRPr/>
            </a:pPr>
            <a:endParaRPr lang="en-US">
              <a:latin typeface="Arial" pitchFamily="-111" charset="0"/>
              <a:ea typeface="+mn-ea"/>
            </a:endParaRPr>
          </a:p>
        </p:txBody>
      </p:sp>
      <p:pic>
        <p:nvPicPr>
          <p:cNvPr id="16" name="Picture 7" descr="meatball best"/>
          <p:cNvPicPr>
            <a:picLocks noChangeAspect="1" noChangeArrowheads="1"/>
          </p:cNvPicPr>
          <p:nvPr userDrawn="1"/>
        </p:nvPicPr>
        <p:blipFill>
          <a:blip r:embed="rId14"/>
          <a:srcRect/>
          <a:stretch>
            <a:fillRect/>
          </a:stretch>
        </p:blipFill>
        <p:spPr bwMode="auto">
          <a:xfrm>
            <a:off x="8259763" y="82550"/>
            <a:ext cx="819150" cy="687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iming>
    <p:tnLst>
      <p:par>
        <p:cTn id="1" dur="indefinite" restart="never" nodeType="tmRoot"/>
      </p:par>
    </p:tnLst>
  </p:timing>
  <p:hf hdr="0" dt="0"/>
  <p:txStyles>
    <p:titleStyle>
      <a:lvl1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2pPr>
      <a:lvl3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3pPr>
      <a:lvl4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4pPr>
      <a:lvl5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5pPr>
      <a:lvl6pPr marL="4572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6pPr>
      <a:lvl7pPr marL="9144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7pPr>
      <a:lvl8pPr marL="13716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8pPr>
      <a:lvl9pPr marL="18288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9pPr>
    </p:titleStyle>
    <p:bodyStyle>
      <a:lvl1pPr marL="231775" indent="-231775" algn="l" rtl="0" eaLnBrk="0" fontAlgn="base" hangingPunct="0">
        <a:spcBef>
          <a:spcPct val="20000"/>
        </a:spcBef>
        <a:spcAft>
          <a:spcPct val="0"/>
        </a:spcAft>
        <a:buClr>
          <a:srgbClr val="FF0000"/>
        </a:buClr>
        <a:buSzPct val="150000"/>
        <a:buFont typeface="Lucida Grande"/>
        <a:buChar char="■"/>
        <a:defRPr sz="2000" b="1">
          <a:solidFill>
            <a:schemeClr val="tx1"/>
          </a:solidFill>
          <a:latin typeface="+mn-lt"/>
          <a:ea typeface="ＭＳ Ｐゴシック" charset="-128"/>
          <a:cs typeface="ＭＳ Ｐゴシック" charset="-128"/>
        </a:defRPr>
      </a:lvl1pPr>
      <a:lvl2pPr marL="630238" indent="-284163" algn="l" rtl="0" eaLnBrk="0" fontAlgn="base" hangingPunct="0">
        <a:spcBef>
          <a:spcPct val="20000"/>
        </a:spcBef>
        <a:spcAft>
          <a:spcPct val="0"/>
        </a:spcAft>
        <a:buClr>
          <a:srgbClr val="0000FF"/>
        </a:buClr>
        <a:buSzPct val="120000"/>
        <a:buFont typeface="Wingdings" charset="2"/>
        <a:buChar char="§"/>
        <a:defRPr b="1" i="0">
          <a:solidFill>
            <a:schemeClr val="tx1"/>
          </a:solidFill>
          <a:latin typeface="+mn-lt"/>
          <a:ea typeface="ＭＳ Ｐゴシック" pitchFamily="-106" charset="-128"/>
        </a:defRPr>
      </a:lvl2pPr>
      <a:lvl3pPr marL="973138" indent="-228600" algn="l" rtl="0" eaLnBrk="0" fontAlgn="base" hangingPunct="0">
        <a:spcBef>
          <a:spcPct val="20000"/>
        </a:spcBef>
        <a:spcAft>
          <a:spcPct val="0"/>
        </a:spcAft>
        <a:buClr>
          <a:srgbClr val="359E11"/>
        </a:buClr>
        <a:buSzPct val="75000"/>
        <a:buFont typeface="Wingdings" charset="2"/>
        <a:buChar char=""/>
        <a:defRPr sz="1600" b="1">
          <a:solidFill>
            <a:schemeClr val="tx1"/>
          </a:solidFill>
          <a:latin typeface="+mn-lt"/>
          <a:ea typeface="ＭＳ Ｐゴシック" pitchFamily="-106" charset="-128"/>
        </a:defRPr>
      </a:lvl3pPr>
      <a:lvl4pPr marL="1371600" indent="-284163" algn="l" rtl="0" eaLnBrk="0" fontAlgn="base" hangingPunct="0">
        <a:spcBef>
          <a:spcPct val="20000"/>
        </a:spcBef>
        <a:spcAft>
          <a:spcPct val="0"/>
        </a:spcAft>
        <a:buFont typeface="Wingdings" charset="2"/>
        <a:buChar char="Ø"/>
        <a:defRPr sz="1600">
          <a:solidFill>
            <a:schemeClr val="tx1"/>
          </a:solidFill>
          <a:latin typeface="+mn-lt"/>
          <a:ea typeface="ＭＳ Ｐゴシック" pitchFamily="-106" charset="-128"/>
        </a:defRPr>
      </a:lvl4pPr>
      <a:lvl5pPr marL="1657350" indent="-171450" algn="l" rtl="0" eaLnBrk="0" fontAlgn="base" hangingPunct="0">
        <a:spcBef>
          <a:spcPct val="20000"/>
        </a:spcBef>
        <a:spcAft>
          <a:spcPct val="0"/>
        </a:spcAft>
        <a:buFont typeface="Wingdings" charset="2"/>
        <a:buChar char="Ø"/>
        <a:defRPr sz="1200">
          <a:solidFill>
            <a:schemeClr val="tx1"/>
          </a:solidFill>
          <a:latin typeface="+mn-lt"/>
          <a:ea typeface="ＭＳ Ｐゴシック" pitchFamily="-106" charset="-128"/>
        </a:defRPr>
      </a:lvl5pPr>
      <a:lvl6pPr marL="21145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6pPr>
      <a:lvl7pPr marL="25717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7pPr>
      <a:lvl8pPr marL="30289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8pPr>
      <a:lvl9pPr marL="34861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528638" y="1047750"/>
            <a:ext cx="8366125" cy="509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2"/>
          <p:cNvSpPr>
            <a:spLocks noGrp="1" noChangeArrowheads="1"/>
          </p:cNvSpPr>
          <p:nvPr>
            <p:ph type="title"/>
          </p:nvPr>
        </p:nvSpPr>
        <p:spPr bwMode="auto">
          <a:xfrm>
            <a:off x="574675" y="114300"/>
            <a:ext cx="8272463" cy="561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7172" name="Picture 18" descr="Untitled-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4850" y="758825"/>
            <a:ext cx="8012113"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36" descr="desdyni_front"/>
          <p:cNvPicPr>
            <a:picLocks noChangeAspect="1" noChangeArrowheads="1"/>
          </p:cNvPicPr>
          <p:nvPr userDrawn="1"/>
        </p:nvPicPr>
        <p:blipFill>
          <a:blip r:embed="rId4">
            <a:extLst>
              <a:ext uri="{28A0092B-C50C-407E-A947-70E740481C1C}">
                <a14:useLocalDpi xmlns:a14="http://schemas.microsoft.com/office/drawing/2010/main" xmlns="" val="0"/>
              </a:ext>
            </a:extLst>
          </a:blip>
          <a:srcRect l="15686" t="33022" r="23323" b="24242"/>
          <a:stretch>
            <a:fillRect/>
          </a:stretch>
        </p:blipFill>
        <p:spPr bwMode="auto">
          <a:xfrm>
            <a:off x="4763" y="5649913"/>
            <a:ext cx="52387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AutoShape 42"/>
          <p:cNvSpPr>
            <a:spLocks noChangeArrowheads="1"/>
          </p:cNvSpPr>
          <p:nvPr userDrawn="1"/>
        </p:nvSpPr>
        <p:spPr bwMode="auto">
          <a:xfrm flipH="1">
            <a:off x="46038" y="6134100"/>
            <a:ext cx="517525" cy="244475"/>
          </a:xfrm>
          <a:prstGeom prst="rtTriangle">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pic>
        <p:nvPicPr>
          <p:cNvPr id="7175" name="Picture 40" descr="meatball"/>
          <p:cNvPicPr>
            <a:picLocks noChangeAspect="1" noChangeArrowheads="1"/>
          </p:cNvPicPr>
          <p:nvPr userDrawn="1"/>
        </p:nvPicPr>
        <p:blipFill>
          <a:blip r:embed="rId5">
            <a:clrChange>
              <a:clrFrom>
                <a:srgbClr val="FFFFFF"/>
              </a:clrFrom>
              <a:clrTo>
                <a:srgbClr val="FFFFFF">
                  <a:alpha val="0"/>
                </a:srgbClr>
              </a:clrTo>
            </a:clrChange>
            <a:lum contrast="-36000"/>
            <a:extLst>
              <a:ext uri="{28A0092B-C50C-407E-A947-70E740481C1C}">
                <a14:useLocalDpi xmlns:a14="http://schemas.microsoft.com/office/drawing/2010/main" xmlns="" val="0"/>
              </a:ext>
            </a:extLst>
          </a:blip>
          <a:srcRect/>
          <a:stretch>
            <a:fillRect/>
          </a:stretch>
        </p:blipFill>
        <p:spPr bwMode="auto">
          <a:xfrm>
            <a:off x="36513" y="6327775"/>
            <a:ext cx="5524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31" descr="ssa-airsar"/>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11113" y="5035550"/>
            <a:ext cx="539751" cy="61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34" descr="lidarMapping01"/>
          <p:cNvPicPr>
            <a:picLocks noChangeAspect="1" noChangeArrowheads="1"/>
          </p:cNvPicPr>
          <p:nvPr userDrawn="1"/>
        </p:nvPicPr>
        <p:blipFill>
          <a:blip r:embed="rId7">
            <a:clrChange>
              <a:clrFrom>
                <a:srgbClr val="010101"/>
              </a:clrFrom>
              <a:clrTo>
                <a:srgbClr val="010101">
                  <a:alpha val="0"/>
                </a:srgbClr>
              </a:clrTo>
            </a:clrChange>
            <a:lum contrast="-36000"/>
            <a:extLst>
              <a:ext uri="{28A0092B-C50C-407E-A947-70E740481C1C}">
                <a14:useLocalDpi xmlns:a14="http://schemas.microsoft.com/office/drawing/2010/main" xmlns="" val="0"/>
              </a:ext>
            </a:extLst>
          </a:blip>
          <a:srcRect l="64665" t="23871" b="14833"/>
          <a:stretch>
            <a:fillRect/>
          </a:stretch>
        </p:blipFill>
        <p:spPr bwMode="auto">
          <a:xfrm>
            <a:off x="-33338" y="4506913"/>
            <a:ext cx="596901"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39"/>
          <p:cNvPicPr>
            <a:picLocks noChangeAspect="1" noChangeArrowheads="1"/>
          </p:cNvPicPr>
          <p:nvPr userDrawn="1"/>
        </p:nvPicPr>
        <p:blipFill>
          <a:blip r:embed="rId8">
            <a:extLst>
              <a:ext uri="{28A0092B-C50C-407E-A947-70E740481C1C}">
                <a14:useLocalDpi xmlns:a14="http://schemas.microsoft.com/office/drawing/2010/main" xmlns="" val="0"/>
              </a:ext>
            </a:extLst>
          </a:blip>
          <a:srcRect l="14792" r="11249" b="18645"/>
          <a:stretch>
            <a:fillRect/>
          </a:stretch>
        </p:blipFill>
        <p:spPr bwMode="auto">
          <a:xfrm>
            <a:off x="0" y="2062163"/>
            <a:ext cx="54292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40"/>
          <p:cNvPicPr>
            <a:picLocks noChangeAspect="1" noChangeArrowheads="1"/>
          </p:cNvPicPr>
          <p:nvPr userDrawn="1"/>
        </p:nvPicPr>
        <p:blipFill>
          <a:blip r:embed="rId9">
            <a:extLst>
              <a:ext uri="{28A0092B-C50C-407E-A947-70E740481C1C}">
                <a14:useLocalDpi xmlns:a14="http://schemas.microsoft.com/office/drawing/2010/main" xmlns="" val="0"/>
              </a:ext>
            </a:extLst>
          </a:blip>
          <a:srcRect l="39999"/>
          <a:stretch>
            <a:fillRect/>
          </a:stretch>
        </p:blipFill>
        <p:spPr bwMode="auto">
          <a:xfrm>
            <a:off x="0" y="1384300"/>
            <a:ext cx="542925"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41"/>
          <p:cNvPicPr>
            <a:picLocks noChangeAspect="1" noChangeArrowheads="1"/>
          </p:cNvPicPr>
          <p:nvPr userDrawn="1"/>
        </p:nvPicPr>
        <p:blipFill>
          <a:blip r:embed="rId10">
            <a:lum contrast="18000"/>
            <a:extLst>
              <a:ext uri="{28A0092B-C50C-407E-A947-70E740481C1C}">
                <a14:useLocalDpi xmlns:a14="http://schemas.microsoft.com/office/drawing/2010/main" xmlns="" val="0"/>
              </a:ext>
            </a:extLst>
          </a:blip>
          <a:srcRect l="15384" r="7692"/>
          <a:stretch>
            <a:fillRect/>
          </a:stretch>
        </p:blipFill>
        <p:spPr bwMode="auto">
          <a:xfrm>
            <a:off x="0" y="746125"/>
            <a:ext cx="542925" cy="65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1" name="Picture 42"/>
          <p:cNvPicPr>
            <a:picLocks noChangeAspect="1" noChangeArrowheads="1"/>
          </p:cNvPicPr>
          <p:nvPr userDrawn="1"/>
        </p:nvPicPr>
        <p:blipFill>
          <a:blip r:embed="rId11">
            <a:extLst>
              <a:ext uri="{28A0092B-C50C-407E-A947-70E740481C1C}">
                <a14:useLocalDpi xmlns:a14="http://schemas.microsoft.com/office/drawing/2010/main" xmlns="" val="0"/>
              </a:ext>
            </a:extLst>
          </a:blip>
          <a:srcRect r="1234"/>
          <a:stretch>
            <a:fillRect/>
          </a:stretch>
        </p:blipFill>
        <p:spPr bwMode="auto">
          <a:xfrm>
            <a:off x="0" y="0"/>
            <a:ext cx="542925"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43" descr="GW-oil-pump"/>
          <p:cNvPicPr>
            <a:picLocks noChangeAspect="1" noChangeArrowheads="1"/>
          </p:cNvPicPr>
          <p:nvPr userDrawn="1"/>
        </p:nvPicPr>
        <p:blipFill>
          <a:blip r:embed="rId12">
            <a:extLst>
              <a:ext uri="{28A0092B-C50C-407E-A947-70E740481C1C}">
                <a14:useLocalDpi xmlns:a14="http://schemas.microsoft.com/office/drawing/2010/main" xmlns="" val="0"/>
              </a:ext>
            </a:extLst>
          </a:blip>
          <a:srcRect l="10527" r="36842"/>
          <a:stretch>
            <a:fillRect/>
          </a:stretch>
        </p:blipFill>
        <p:spPr bwMode="auto">
          <a:xfrm>
            <a:off x="0" y="3825875"/>
            <a:ext cx="542925"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44" descr="dvcommonwealthglacier400"/>
          <p:cNvPicPr>
            <a:picLocks noChangeAspect="1" noChangeArrowheads="1"/>
          </p:cNvPicPr>
          <p:nvPr userDrawn="1"/>
        </p:nvPicPr>
        <p:blipFill>
          <a:blip r:embed="rId13">
            <a:extLst>
              <a:ext uri="{28A0092B-C50C-407E-A947-70E740481C1C}">
                <a14:useLocalDpi xmlns:a14="http://schemas.microsoft.com/office/drawing/2010/main" xmlns="" val="0"/>
              </a:ext>
            </a:extLst>
          </a:blip>
          <a:srcRect l="46249"/>
          <a:stretch>
            <a:fillRect/>
          </a:stretch>
        </p:blipFill>
        <p:spPr bwMode="auto">
          <a:xfrm>
            <a:off x="0" y="2662238"/>
            <a:ext cx="542925" cy="515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4" name="Picture 45"/>
          <p:cNvPicPr>
            <a:picLocks noChangeAspect="1" noChangeArrowheads="1"/>
          </p:cNvPicPr>
          <p:nvPr userDrawn="1"/>
        </p:nvPicPr>
        <p:blipFill>
          <a:blip r:embed="rId14">
            <a:lum contrast="6000"/>
            <a:extLst>
              <a:ext uri="{28A0092B-C50C-407E-A947-70E740481C1C}">
                <a14:useLocalDpi xmlns:a14="http://schemas.microsoft.com/office/drawing/2010/main" xmlns="" val="0"/>
              </a:ext>
            </a:extLst>
          </a:blip>
          <a:srcRect l="21500" r="24748"/>
          <a:stretch>
            <a:fillRect/>
          </a:stretch>
        </p:blipFill>
        <p:spPr bwMode="auto">
          <a:xfrm>
            <a:off x="0" y="3171825"/>
            <a:ext cx="542925" cy="66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95020194"/>
      </p:ext>
    </p:extLst>
  </p:cSld>
  <p:clrMap bg1="lt1" tx1="dk1" bg2="lt2" tx2="dk2" accent1="accent1" accent2="accent2" accent3="accent3" accent4="accent4" accent5="accent5" accent6="accent6" hlink="hlink" folHlink="folHlink"/>
  <p:sldLayoutIdLst>
    <p:sldLayoutId id="2147484384" r:id="rId1"/>
  </p:sldLayoutIdLst>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2pPr>
      <a:lvl3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3pPr>
      <a:lvl4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4pPr>
      <a:lvl5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charset="-128"/>
          <a:cs typeface="ＭＳ Ｐゴシック" charset="-128"/>
        </a:defRPr>
      </a:lvl5pPr>
      <a:lvl6pPr marL="4572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6pPr>
      <a:lvl7pPr marL="9144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7pPr>
      <a:lvl8pPr marL="13716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8pPr>
      <a:lvl9pPr marL="18288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9pPr>
    </p:titleStyle>
    <p:bodyStyle>
      <a:lvl1pPr marL="231775" indent="-231775" algn="l" rtl="0" eaLnBrk="0" fontAlgn="base" hangingPunct="0">
        <a:spcBef>
          <a:spcPct val="20000"/>
        </a:spcBef>
        <a:spcAft>
          <a:spcPct val="0"/>
        </a:spcAft>
        <a:buClr>
          <a:srgbClr val="AD26B1"/>
        </a:buClr>
        <a:buSzPct val="75000"/>
        <a:buFont typeface="Wingdings" charset="0"/>
        <a:buChar char=""/>
        <a:defRPr sz="2000">
          <a:solidFill>
            <a:schemeClr val="tx1"/>
          </a:solidFill>
          <a:latin typeface="+mn-lt"/>
          <a:ea typeface="ＭＳ Ｐゴシック" charset="-128"/>
          <a:cs typeface="ＭＳ Ｐゴシック" charset="-128"/>
        </a:defRPr>
      </a:lvl1pPr>
      <a:lvl2pPr marL="630238" indent="-284163" algn="l" rtl="0" eaLnBrk="0" fontAlgn="base" hangingPunct="0">
        <a:spcBef>
          <a:spcPct val="20000"/>
        </a:spcBef>
        <a:spcAft>
          <a:spcPct val="0"/>
        </a:spcAft>
        <a:buClr>
          <a:srgbClr val="B00C04"/>
        </a:buClr>
        <a:buSzPct val="75000"/>
        <a:buFont typeface="Wingdings" charset="0"/>
        <a:buChar char="q"/>
        <a:defRPr i="1">
          <a:solidFill>
            <a:schemeClr val="tx1"/>
          </a:solidFill>
          <a:latin typeface="+mn-lt"/>
          <a:ea typeface="ＭＳ Ｐゴシック" pitchFamily="-106" charset="-128"/>
        </a:defRPr>
      </a:lvl2pPr>
      <a:lvl3pPr marL="973138" indent="-228600" algn="l" rtl="0" eaLnBrk="0" fontAlgn="base" hangingPunct="0">
        <a:spcBef>
          <a:spcPct val="20000"/>
        </a:spcBef>
        <a:spcAft>
          <a:spcPct val="0"/>
        </a:spcAft>
        <a:buClr>
          <a:srgbClr val="359E11"/>
        </a:buClr>
        <a:buSzPct val="75000"/>
        <a:buFont typeface="Wingdings" charset="0"/>
        <a:buChar char=""/>
        <a:defRPr sz="1600">
          <a:solidFill>
            <a:schemeClr val="tx1"/>
          </a:solidFill>
          <a:latin typeface="+mn-lt"/>
          <a:ea typeface="ＭＳ Ｐゴシック" pitchFamily="-106" charset="-128"/>
        </a:defRPr>
      </a:lvl3pPr>
      <a:lvl4pPr marL="1371600" indent="-284163" algn="l" rtl="0" eaLnBrk="0" fontAlgn="base" hangingPunct="0">
        <a:spcBef>
          <a:spcPct val="20000"/>
        </a:spcBef>
        <a:spcAft>
          <a:spcPct val="0"/>
        </a:spcAft>
        <a:buFont typeface="Wingdings" charset="0"/>
        <a:buChar char="Ø"/>
        <a:defRPr sz="1400">
          <a:solidFill>
            <a:schemeClr val="tx1"/>
          </a:solidFill>
          <a:latin typeface="+mn-lt"/>
          <a:ea typeface="ＭＳ Ｐゴシック" pitchFamily="-106" charset="-128"/>
        </a:defRPr>
      </a:lvl4pPr>
      <a:lvl5pPr marL="1657350" indent="-171450" algn="l" rtl="0" eaLnBrk="0" fontAlgn="base" hangingPunct="0">
        <a:spcBef>
          <a:spcPct val="20000"/>
        </a:spcBef>
        <a:spcAft>
          <a:spcPct val="0"/>
        </a:spcAft>
        <a:buFont typeface="Wingdings" charset="0"/>
        <a:buChar char="Ø"/>
        <a:defRPr sz="1200">
          <a:solidFill>
            <a:schemeClr val="tx1"/>
          </a:solidFill>
          <a:latin typeface="+mn-lt"/>
          <a:ea typeface="ＭＳ Ｐゴシック" pitchFamily="-106" charset="-128"/>
        </a:defRPr>
      </a:lvl5pPr>
      <a:lvl6pPr marL="21145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6pPr>
      <a:lvl7pPr marL="25717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7pPr>
      <a:lvl8pPr marL="30289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8pPr>
      <a:lvl9pPr marL="34861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6613" y="265113"/>
            <a:ext cx="7513637" cy="504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88963" y="998538"/>
            <a:ext cx="7983537" cy="5367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324600" y="6519863"/>
            <a:ext cx="2754313" cy="28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lvl1pPr>
          </a:lstStyle>
          <a:p>
            <a:fld id="{ED260844-9411-4490-B567-6E1A6DA7FDD9}" type="slidenum">
              <a:rPr lang="en-US" smtClean="0">
                <a:solidFill>
                  <a:srgbClr val="000000"/>
                </a:solidFill>
                <a:ea typeface="ＭＳ Ｐゴシック" pitchFamily="-110" charset="-128"/>
              </a:rPr>
              <a:pPr/>
              <a:t>‹#›</a:t>
            </a:fld>
            <a:endParaRPr lang="en-US" dirty="0">
              <a:solidFill>
                <a:srgbClr val="000000"/>
              </a:solidFill>
              <a:ea typeface="ＭＳ Ｐゴシック" pitchFamily="-110" charset="-128"/>
            </a:endParaRPr>
          </a:p>
        </p:txBody>
      </p:sp>
      <p:pic>
        <p:nvPicPr>
          <p:cNvPr id="1029" name="Picture 18" descr="Untitled-2"/>
          <p:cNvPicPr>
            <a:picLocks noChangeAspect="1" noChangeArrowheads="1"/>
          </p:cNvPicPr>
          <p:nvPr/>
        </p:nvPicPr>
        <p:blipFill>
          <a:blip r:embed="rId5"/>
          <a:srcRect/>
          <a:stretch>
            <a:fillRect/>
          </a:stretch>
        </p:blipFill>
        <p:spPr bwMode="auto">
          <a:xfrm>
            <a:off x="876593" y="785104"/>
            <a:ext cx="7400925" cy="282575"/>
          </a:xfrm>
          <a:prstGeom prst="rect">
            <a:avLst/>
          </a:prstGeom>
          <a:noFill/>
          <a:ln w="9525">
            <a:noFill/>
            <a:miter lim="800000"/>
            <a:headEnd/>
            <a:tailEnd/>
          </a:ln>
        </p:spPr>
      </p:pic>
      <p:pic>
        <p:nvPicPr>
          <p:cNvPr id="1037" name="Picture 7" descr="meatball best"/>
          <p:cNvPicPr>
            <a:picLocks noChangeAspect="1" noChangeArrowheads="1"/>
          </p:cNvPicPr>
          <p:nvPr/>
        </p:nvPicPr>
        <p:blipFill>
          <a:blip r:embed="rId6"/>
          <a:srcRect/>
          <a:stretch>
            <a:fillRect/>
          </a:stretch>
        </p:blipFill>
        <p:spPr bwMode="auto">
          <a:xfrm>
            <a:off x="8259763" y="82550"/>
            <a:ext cx="819150" cy="687388"/>
          </a:xfrm>
          <a:prstGeom prst="rect">
            <a:avLst/>
          </a:prstGeom>
          <a:noFill/>
          <a:ln w="9525">
            <a:noFill/>
            <a:miter lim="800000"/>
            <a:headEnd/>
            <a:tailEnd/>
          </a:ln>
        </p:spPr>
      </p:pic>
      <p:pic>
        <p:nvPicPr>
          <p:cNvPr id="8" name="Picture 7" descr="desdyni_logo.tiff"/>
          <p:cNvPicPr>
            <a:picLocks noChangeAspect="1"/>
          </p:cNvPicPr>
          <p:nvPr userDrawn="1"/>
        </p:nvPicPr>
        <p:blipFill>
          <a:blip r:embed="rId7"/>
          <a:stretch>
            <a:fillRect/>
          </a:stretch>
        </p:blipFill>
        <p:spPr>
          <a:xfrm>
            <a:off x="63500" y="88901"/>
            <a:ext cx="927100" cy="644642"/>
          </a:xfrm>
          <a:prstGeom prst="rect">
            <a:avLst/>
          </a:prstGeom>
        </p:spPr>
      </p:pic>
    </p:spTree>
  </p:cSld>
  <p:clrMap bg1="lt1" tx1="dk1" bg2="lt2" tx2="dk2" accent1="accent1" accent2="accent2" accent3="accent3" accent4="accent4" accent5="accent5" accent6="accent6" hlink="hlink" folHlink="folHlink"/>
  <p:sldLayoutIdLst>
    <p:sldLayoutId id="2147484386" r:id="rId1"/>
    <p:sldLayoutId id="2147484387" r:id="rId2"/>
    <p:sldLayoutId id="2147484388"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2600" b="1">
          <a:solidFill>
            <a:srgbClr val="0033CC"/>
          </a:solidFill>
          <a:effectLst>
            <a:outerShdw blurRad="38100" dist="38100" dir="2700000" algn="tl">
              <a:srgbClr val="DDDDDD"/>
            </a:outerShdw>
          </a:effectLst>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6pPr>
      <a:lvl7pPr marL="9144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7pPr>
      <a:lvl8pPr marL="13716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8pPr>
      <a:lvl9pPr marL="1828800" algn="ctr" rtl="0" fontAlgn="base">
        <a:spcBef>
          <a:spcPct val="0"/>
        </a:spcBef>
        <a:spcAft>
          <a:spcPct val="0"/>
        </a:spcAft>
        <a:defRPr sz="2600" b="1">
          <a:solidFill>
            <a:srgbClr val="0033CC"/>
          </a:solidFill>
          <a:effectLst>
            <a:outerShdw blurRad="38100" dist="38100" dir="2700000" algn="tl">
              <a:srgbClr val="DDDDDD"/>
            </a:outerShdw>
          </a:effectLst>
          <a:latin typeface="Arial" pitchFamily="-106" charset="0"/>
        </a:defRPr>
      </a:lvl9pPr>
    </p:titleStyle>
    <p:bodyStyle>
      <a:lvl1pPr marL="231775" indent="-231775" algn="l" rtl="0" eaLnBrk="0" fontAlgn="base" hangingPunct="0">
        <a:spcBef>
          <a:spcPct val="20000"/>
        </a:spcBef>
        <a:spcAft>
          <a:spcPct val="0"/>
        </a:spcAft>
        <a:buClrTx/>
        <a:buSzPct val="125000"/>
        <a:buFont typeface="Arial" pitchFamily="34" charset="0"/>
        <a:buChar char="•"/>
        <a:defRPr sz="2000" baseline="0">
          <a:solidFill>
            <a:schemeClr val="tx1"/>
          </a:solidFill>
          <a:latin typeface="Arial" pitchFamily="34" charset="0"/>
          <a:ea typeface="ＭＳ Ｐゴシック" pitchFamily="-106" charset="-128"/>
          <a:cs typeface="ＭＳ Ｐゴシック" pitchFamily="-106" charset="-128"/>
        </a:defRPr>
      </a:lvl1pPr>
      <a:lvl2pPr marL="630238" indent="-284163" algn="l" rtl="0" eaLnBrk="0" fontAlgn="base" hangingPunct="0">
        <a:spcBef>
          <a:spcPct val="20000"/>
        </a:spcBef>
        <a:spcAft>
          <a:spcPct val="0"/>
        </a:spcAft>
        <a:buClrTx/>
        <a:buSzPct val="110000"/>
        <a:buFont typeface="Arial" pitchFamily="34" charset="0"/>
        <a:buChar char="–"/>
        <a:defRPr b="0" i="0" baseline="0">
          <a:solidFill>
            <a:schemeClr val="tx1"/>
          </a:solidFill>
          <a:latin typeface="Arial" pitchFamily="34" charset="0"/>
          <a:ea typeface="ＭＳ Ｐゴシック" pitchFamily="-106" charset="-128"/>
          <a:cs typeface="ＭＳ Ｐゴシック"/>
        </a:defRPr>
      </a:lvl2pPr>
      <a:lvl3pPr marL="973138" indent="-228600" algn="l" rtl="0" eaLnBrk="0" fontAlgn="base" hangingPunct="0">
        <a:spcBef>
          <a:spcPct val="20000"/>
        </a:spcBef>
        <a:spcAft>
          <a:spcPct val="0"/>
        </a:spcAft>
        <a:buClrTx/>
        <a:buSzPct val="110000"/>
        <a:buFont typeface="Arial Unicode MS" pitchFamily="34" charset="-128"/>
        <a:buChar char="+"/>
        <a:defRPr sz="1600" baseline="0">
          <a:solidFill>
            <a:schemeClr val="tx1"/>
          </a:solidFill>
          <a:latin typeface="Arial" pitchFamily="34" charset="0"/>
          <a:ea typeface="ＭＳ Ｐゴシック" pitchFamily="-106" charset="-128"/>
          <a:cs typeface="ＭＳ Ｐゴシック"/>
        </a:defRPr>
      </a:lvl3pPr>
      <a:lvl4pPr marL="1371600" indent="-284163" algn="l" rtl="0" eaLnBrk="0" fontAlgn="base" hangingPunct="0">
        <a:spcBef>
          <a:spcPct val="20000"/>
        </a:spcBef>
        <a:spcAft>
          <a:spcPct val="0"/>
        </a:spcAft>
        <a:buFont typeface="Courier New" pitchFamily="49" charset="0"/>
        <a:buChar char="o"/>
        <a:defRPr sz="1400" baseline="0">
          <a:solidFill>
            <a:schemeClr val="tx1"/>
          </a:solidFill>
          <a:latin typeface="Arial" pitchFamily="34" charset="0"/>
          <a:ea typeface="ＭＳ Ｐゴシック" pitchFamily="-106" charset="-128"/>
          <a:cs typeface="ＭＳ Ｐゴシック"/>
        </a:defRPr>
      </a:lvl4pPr>
      <a:lvl5pPr marL="1657350" indent="-171450" algn="l" rtl="0" eaLnBrk="0" fontAlgn="base" hangingPunct="0">
        <a:spcBef>
          <a:spcPct val="20000"/>
        </a:spcBef>
        <a:spcAft>
          <a:spcPct val="0"/>
        </a:spcAft>
        <a:buSzPct val="110000"/>
        <a:buFont typeface="Wingdings" pitchFamily="2" charset="2"/>
        <a:buChar char="§"/>
        <a:defRPr sz="1200" baseline="0">
          <a:solidFill>
            <a:schemeClr val="tx1"/>
          </a:solidFill>
          <a:latin typeface="Arial" pitchFamily="34" charset="0"/>
          <a:ea typeface="ＭＳ Ｐゴシック" pitchFamily="-106" charset="-128"/>
          <a:cs typeface="ＭＳ Ｐゴシック"/>
        </a:defRPr>
      </a:lvl5pPr>
      <a:lvl6pPr marL="21145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6pPr>
      <a:lvl7pPr marL="25717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7pPr>
      <a:lvl8pPr marL="30289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8pPr>
      <a:lvl9pPr marL="34861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Constantia"/>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sz="1800">
              <a:solidFill>
                <a:prstClr val="black"/>
              </a:solidFill>
              <a:latin typeface="Constantia"/>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solidFill>
                <a:srgbClr val="04617B">
                  <a:shade val="90000"/>
                </a:srgbClr>
              </a:solidFill>
              <a:ea typeface="+mn-e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solidFill>
                <a:srgbClr val="04617B">
                  <a:shade val="90000"/>
                </a:srgbClr>
              </a:solidFill>
              <a:ea typeface="+mn-e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19FDCF0C-E641-4DEA-948B-DE69D4A2935F}" type="slidenum">
              <a:rPr lang="en-US">
                <a:solidFill>
                  <a:srgbClr val="04617B">
                    <a:shade val="90000"/>
                  </a:srgbClr>
                </a:solidFill>
                <a:ea typeface="+mn-ea"/>
              </a:rPr>
              <a:pPr>
                <a:defRPr/>
              </a:pPr>
              <a:t>‹#›</a:t>
            </a:fld>
            <a:endParaRPr lang="en-US">
              <a:solidFill>
                <a:srgbClr val="04617B">
                  <a:shade val="90000"/>
                </a:srgbClr>
              </a:solidFill>
              <a:ea typeface="+mn-ea"/>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hangingPunct="0">
                <a:defRPr/>
              </a:pPr>
              <a:endParaRPr lang="en-US" sz="1800">
                <a:solidFill>
                  <a:prstClr val="black"/>
                </a:solidFill>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hangingPunct="0">
                <a:defRPr/>
              </a:pPr>
              <a:endParaRPr lang="en-US" sz="1800">
                <a:solidFill>
                  <a:prstClr val="black"/>
                </a:solidFill>
                <a:ea typeface="+mn-ea"/>
              </a:endParaRPr>
            </a:p>
          </p:txBody>
        </p:sp>
      </p:grpSp>
    </p:spTree>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44.jpeg"/><Relationship Id="rId1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slideLayout" Target="../slideLayouts/slideLayout6.xml"/><Relationship Id="rId16" Type="http://schemas.openxmlformats.org/officeDocument/2006/relationships/image" Target="../media/image47.jpeg"/><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42.png"/><Relationship Id="rId5" Type="http://schemas.openxmlformats.org/officeDocument/2006/relationships/image" Target="../media/image8.png"/><Relationship Id="rId15" Type="http://schemas.openxmlformats.org/officeDocument/2006/relationships/image" Target="../media/image46.jpeg"/><Relationship Id="rId10"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12.jpeg"/><Relationship Id="rId1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SCF1863"/>
          <p:cNvPicPr>
            <a:picLocks noChangeAspect="1" noChangeArrowheads="1"/>
          </p:cNvPicPr>
          <p:nvPr/>
        </p:nvPicPr>
        <p:blipFill>
          <a:blip r:embed="rId2"/>
          <a:srcRect/>
          <a:stretch>
            <a:fillRect/>
          </a:stretch>
        </p:blipFill>
        <p:spPr bwMode="auto">
          <a:xfrm>
            <a:off x="0" y="37903"/>
            <a:ext cx="9144000" cy="6858000"/>
          </a:xfrm>
          <a:prstGeom prst="rect">
            <a:avLst/>
          </a:prstGeom>
          <a:noFill/>
        </p:spPr>
      </p:pic>
      <p:sp>
        <p:nvSpPr>
          <p:cNvPr id="5" name="Title 4"/>
          <p:cNvSpPr>
            <a:spLocks noGrp="1"/>
          </p:cNvSpPr>
          <p:nvPr>
            <p:ph type="ctrTitle"/>
          </p:nvPr>
        </p:nvSpPr>
        <p:spPr>
          <a:xfrm>
            <a:off x="715806" y="3102859"/>
            <a:ext cx="7772400" cy="1143000"/>
          </a:xfrm>
          <a:noFill/>
        </p:spPr>
        <p:txBody>
          <a:bodyPr/>
          <a:lstStyle/>
          <a:p>
            <a:r>
              <a:rPr lang="en-US" dirty="0" smtClean="0">
                <a:solidFill>
                  <a:srgbClr val="FFFF00"/>
                </a:solidFill>
                <a:effectLst/>
              </a:rPr>
              <a:t>Ecosystem</a:t>
            </a:r>
            <a:r>
              <a:rPr lang="en-US" dirty="0" smtClean="0">
                <a:solidFill>
                  <a:srgbClr val="FFFF00"/>
                </a:solidFill>
              </a:rPr>
              <a:t> </a:t>
            </a:r>
            <a:r>
              <a:rPr lang="en-US" dirty="0">
                <a:solidFill>
                  <a:srgbClr val="FFFF00"/>
                </a:solidFill>
                <a:effectLst/>
              </a:rPr>
              <a:t>Structure Working </a:t>
            </a:r>
            <a:r>
              <a:rPr lang="en-US" dirty="0" smtClean="0">
                <a:solidFill>
                  <a:srgbClr val="FFFF00"/>
                </a:solidFill>
                <a:effectLst/>
              </a:rPr>
              <a:t>Group</a:t>
            </a:r>
            <a:r>
              <a:rPr lang="en-US" dirty="0">
                <a:solidFill>
                  <a:srgbClr val="FFFF00"/>
                </a:solidFill>
                <a:effectLst/>
              </a:rPr>
              <a:t/>
            </a:r>
            <a:br>
              <a:rPr lang="en-US" dirty="0">
                <a:solidFill>
                  <a:srgbClr val="FFFF00"/>
                </a:solidFill>
                <a:effectLst/>
              </a:rPr>
            </a:br>
            <a:r>
              <a:rPr lang="en-US" sz="2400" dirty="0" smtClean="0">
                <a:solidFill>
                  <a:srgbClr val="FFFF00"/>
                </a:solidFill>
                <a:effectLst/>
              </a:rPr>
              <a:t>Report to the Terrestrial Ecology Business Meeting</a:t>
            </a:r>
            <a:br>
              <a:rPr lang="en-US" sz="2400" dirty="0" smtClean="0">
                <a:solidFill>
                  <a:srgbClr val="FFFF00"/>
                </a:solidFill>
                <a:effectLst/>
              </a:rPr>
            </a:br>
            <a:r>
              <a:rPr lang="en-US" sz="2400" dirty="0" smtClean="0">
                <a:solidFill>
                  <a:srgbClr val="FFFF00"/>
                </a:solidFill>
                <a:effectLst/>
              </a:rPr>
              <a:t/>
            </a:r>
            <a:br>
              <a:rPr lang="en-US" sz="2400" dirty="0" smtClean="0">
                <a:solidFill>
                  <a:srgbClr val="FFFF00"/>
                </a:solidFill>
                <a:effectLst/>
              </a:rPr>
            </a:br>
            <a:r>
              <a:rPr lang="en-US" sz="1600" dirty="0" smtClean="0">
                <a:solidFill>
                  <a:srgbClr val="FFFF00"/>
                </a:solidFill>
                <a:effectLst/>
              </a:rPr>
              <a:t>October 6, 2011</a:t>
            </a:r>
            <a:br>
              <a:rPr lang="en-US" sz="1600" dirty="0" smtClean="0">
                <a:solidFill>
                  <a:srgbClr val="FFFF00"/>
                </a:solidFill>
                <a:effectLst/>
              </a:rPr>
            </a:br>
            <a:endParaRPr lang="en-US" sz="1600" dirty="0">
              <a:solidFill>
                <a:srgbClr val="FFFF00"/>
              </a:solidFill>
              <a:effectLst/>
            </a:endParaRPr>
          </a:p>
        </p:txBody>
      </p:sp>
      <p:sp>
        <p:nvSpPr>
          <p:cNvPr id="6" name="Subtitle 5"/>
          <p:cNvSpPr>
            <a:spLocks noGrp="1"/>
          </p:cNvSpPr>
          <p:nvPr>
            <p:ph type="subTitle" idx="1"/>
          </p:nvPr>
        </p:nvSpPr>
        <p:spPr>
          <a:xfrm>
            <a:off x="1154089" y="5096375"/>
            <a:ext cx="6760437" cy="1463675"/>
          </a:xfrm>
        </p:spPr>
        <p:txBody>
          <a:bodyPr/>
          <a:lstStyle/>
          <a:p>
            <a:r>
              <a:rPr lang="en-US" b="1" dirty="0" smtClean="0">
                <a:solidFill>
                  <a:srgbClr val="FFFF00"/>
                </a:solidFill>
              </a:rPr>
              <a:t>Ralph Dubayah</a:t>
            </a:r>
          </a:p>
          <a:p>
            <a:r>
              <a:rPr lang="en-US" sz="1600" b="1" i="1" dirty="0" smtClean="0">
                <a:solidFill>
                  <a:srgbClr val="FFFF00"/>
                </a:solidFill>
              </a:rPr>
              <a:t>University of Maryland, College Park</a:t>
            </a:r>
            <a:endParaRPr lang="en-US" sz="1600" b="1" i="1" dirty="0">
              <a:solidFill>
                <a:srgbClr val="FFFF00"/>
              </a:solidFill>
            </a:endParaRPr>
          </a:p>
          <a:p>
            <a:r>
              <a:rPr lang="en-US" b="1" dirty="0">
                <a:solidFill>
                  <a:srgbClr val="FFFF00"/>
                </a:solidFill>
              </a:rPr>
              <a:t>Forrest </a:t>
            </a:r>
            <a:r>
              <a:rPr lang="en-US" b="1" dirty="0" smtClean="0">
                <a:solidFill>
                  <a:srgbClr val="FFFF00"/>
                </a:solidFill>
              </a:rPr>
              <a:t>Hall</a:t>
            </a:r>
          </a:p>
          <a:p>
            <a:r>
              <a:rPr lang="en-US" sz="1600" b="1" i="1" dirty="0" smtClean="0">
                <a:solidFill>
                  <a:srgbClr val="FFFF00"/>
                </a:solidFill>
              </a:rPr>
              <a:t>University of Maryland, Baltimore Campus &amp; NASA/GSFC</a:t>
            </a:r>
            <a:endParaRPr lang="en-US" sz="1600" b="1" i="1" dirty="0">
              <a:solidFill>
                <a:srgbClr val="FFFF00"/>
              </a:solidFill>
            </a:endParaRPr>
          </a:p>
        </p:txBody>
      </p:sp>
      <p:sp>
        <p:nvSpPr>
          <p:cNvPr id="4" name="Slide Number Placeholder 3"/>
          <p:cNvSpPr>
            <a:spLocks noGrp="1"/>
          </p:cNvSpPr>
          <p:nvPr>
            <p:ph type="sldNum" sz="quarter" idx="4294967295"/>
          </p:nvPr>
        </p:nvSpPr>
        <p:spPr>
          <a:xfrm>
            <a:off x="8662988" y="6551613"/>
            <a:ext cx="481012" cy="306387"/>
          </a:xfrm>
          <a:prstGeom prst="rect">
            <a:avLst/>
          </a:prstGeom>
        </p:spPr>
        <p:txBody>
          <a:bodyPr/>
          <a:lstStyle/>
          <a:p>
            <a:pPr>
              <a:defRPr/>
            </a:pPr>
            <a:fld id="{43D5CADE-D257-4FE0-B900-A0057958193A}" type="slidenum">
              <a:rPr lang="en-US" smtClean="0"/>
              <a:pPr>
                <a:defRPr/>
              </a:pPr>
              <a:t>1</a:t>
            </a:fld>
            <a:endParaRPr lang="en-US"/>
          </a:p>
        </p:txBody>
      </p:sp>
      <p:sp>
        <p:nvSpPr>
          <p:cNvPr id="2" name="TextBox 1"/>
          <p:cNvSpPr txBox="1"/>
          <p:nvPr/>
        </p:nvSpPr>
        <p:spPr>
          <a:xfrm>
            <a:off x="1875991" y="442733"/>
            <a:ext cx="184666"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866966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NASAIce_small.jpg"/>
          <p:cNvPicPr>
            <a:picLocks noChangeAspect="1"/>
          </p:cNvPicPr>
          <p:nvPr/>
        </p:nvPicPr>
        <p:blipFill>
          <a:blip r:embed="rId2" cstate="print">
            <a:lum bright="10000"/>
          </a:blip>
          <a:stretch>
            <a:fillRect/>
          </a:stretch>
        </p:blipFill>
        <p:spPr>
          <a:xfrm>
            <a:off x="0" y="0"/>
            <a:ext cx="9144000" cy="6857238"/>
          </a:xfrm>
          <a:prstGeom prst="rect">
            <a:avLst/>
          </a:prstGeom>
        </p:spPr>
      </p:pic>
      <p:sp>
        <p:nvSpPr>
          <p:cNvPr id="45111" name="TextBox 7"/>
          <p:cNvSpPr txBox="1">
            <a:spLocks noChangeArrowheads="1"/>
          </p:cNvSpPr>
          <p:nvPr/>
        </p:nvSpPr>
        <p:spPr bwMode="auto">
          <a:xfrm>
            <a:off x="964723" y="478830"/>
            <a:ext cx="7140575" cy="523220"/>
          </a:xfrm>
          <a:prstGeom prst="rect">
            <a:avLst/>
          </a:prstGeom>
          <a:noFill/>
          <a:ln w="9525">
            <a:noFill/>
            <a:miter lim="800000"/>
            <a:headEnd/>
            <a:tailEnd/>
          </a:ln>
        </p:spPr>
        <p:txBody>
          <a:bodyPr>
            <a:prstTxWarp prst="textNoShape">
              <a:avLst/>
            </a:prstTxWarp>
            <a:spAutoFit/>
          </a:bodyPr>
          <a:lstStyle/>
          <a:p>
            <a:pPr algn="ctr"/>
            <a:r>
              <a:rPr lang="en-US" sz="2800" b="1" dirty="0">
                <a:solidFill>
                  <a:srgbClr val="376092"/>
                </a:solidFill>
              </a:rPr>
              <a:t>ICESat-2 </a:t>
            </a:r>
            <a:r>
              <a:rPr lang="en-US" sz="2800" b="1" dirty="0" smtClean="0">
                <a:solidFill>
                  <a:srgbClr val="376092"/>
                </a:solidFill>
              </a:rPr>
              <a:t>Simulated Data Algorithm Results</a:t>
            </a:r>
            <a:endParaRPr lang="en-US" sz="2800" b="1" dirty="0">
              <a:solidFill>
                <a:srgbClr val="376092"/>
              </a:solidFill>
            </a:endParaRPr>
          </a:p>
        </p:txBody>
      </p:sp>
      <p:pic>
        <p:nvPicPr>
          <p:cNvPr id="57" name="Picture 56" descr="ThinProfile_4B.tif"/>
          <p:cNvPicPr>
            <a:picLocks noChangeAspect="1"/>
          </p:cNvPicPr>
          <p:nvPr/>
        </p:nvPicPr>
        <p:blipFill>
          <a:blip r:embed="rId3" cstate="print"/>
          <a:stretch>
            <a:fillRect/>
          </a:stretch>
        </p:blipFill>
        <p:spPr>
          <a:xfrm>
            <a:off x="0" y="5486400"/>
            <a:ext cx="9144000" cy="1216328"/>
          </a:xfrm>
          <a:prstGeom prst="rect">
            <a:avLst/>
          </a:prstGeom>
        </p:spPr>
      </p:pic>
      <p:sp>
        <p:nvSpPr>
          <p:cNvPr id="58" name="TextBox 57"/>
          <p:cNvSpPr txBox="1"/>
          <p:nvPr/>
        </p:nvSpPr>
        <p:spPr>
          <a:xfrm>
            <a:off x="50800" y="6603036"/>
            <a:ext cx="5686172" cy="307777"/>
          </a:xfrm>
          <a:prstGeom prst="rect">
            <a:avLst/>
          </a:prstGeom>
          <a:noFill/>
        </p:spPr>
        <p:txBody>
          <a:bodyPr wrap="none" rtlCol="0">
            <a:spAutoFit/>
          </a:bodyPr>
          <a:lstStyle/>
          <a:p>
            <a:r>
              <a:rPr lang="en-US" sz="1400" dirty="0" smtClean="0"/>
              <a:t>Sigma Space, Smithsonian Environmental Research Center, September 2009</a:t>
            </a:r>
            <a:endParaRPr lang="en-US" sz="1400" dirty="0"/>
          </a:p>
        </p:txBody>
      </p:sp>
      <p:sp>
        <p:nvSpPr>
          <p:cNvPr id="59" name="TextBox 58"/>
          <p:cNvSpPr txBox="1"/>
          <p:nvPr/>
        </p:nvSpPr>
        <p:spPr>
          <a:xfrm>
            <a:off x="0" y="5491188"/>
            <a:ext cx="1540017" cy="369332"/>
          </a:xfrm>
          <a:prstGeom prst="rect">
            <a:avLst/>
          </a:prstGeom>
          <a:noFill/>
        </p:spPr>
        <p:txBody>
          <a:bodyPr wrap="none" rtlCol="0">
            <a:spAutoFit/>
          </a:bodyPr>
          <a:lstStyle/>
          <a:p>
            <a:r>
              <a:rPr lang="en-US" dirty="0" smtClean="0">
                <a:solidFill>
                  <a:srgbClr val="FFFF00"/>
                </a:solidFill>
              </a:rPr>
              <a:t>Airborne data:</a:t>
            </a:r>
            <a:endParaRPr lang="en-US" dirty="0">
              <a:solidFill>
                <a:srgbClr val="FFFF00"/>
              </a:solidFill>
            </a:endParaRPr>
          </a:p>
        </p:txBody>
      </p:sp>
      <p:grpSp>
        <p:nvGrpSpPr>
          <p:cNvPr id="18" name="Group 17"/>
          <p:cNvGrpSpPr/>
          <p:nvPr/>
        </p:nvGrpSpPr>
        <p:grpSpPr>
          <a:xfrm>
            <a:off x="4648200" y="2081639"/>
            <a:ext cx="3886200" cy="3276600"/>
            <a:chOff x="4800600" y="1447800"/>
            <a:chExt cx="4023360" cy="3550920"/>
          </a:xfrm>
        </p:grpSpPr>
        <p:pic>
          <p:nvPicPr>
            <p:cNvPr id="15" name="Picture 14" descr="Footpath25_withnoise_TEX_SERC_V2cap1r1p9_sb0-5-s2.dat_wnoise_uz2_ESTfit.jpg"/>
            <p:cNvPicPr>
              <a:picLocks noChangeAspect="1"/>
            </p:cNvPicPr>
            <p:nvPr/>
          </p:nvPicPr>
          <p:blipFill>
            <a:blip r:embed="rId4" cstate="print"/>
            <a:srcRect l="4000" t="5333" r="8000"/>
            <a:stretch>
              <a:fillRect/>
            </a:stretch>
          </p:blipFill>
          <p:spPr>
            <a:xfrm>
              <a:off x="4800600" y="1752600"/>
              <a:ext cx="4023360" cy="3246120"/>
            </a:xfrm>
            <a:prstGeom prst="rect">
              <a:avLst/>
            </a:prstGeom>
          </p:spPr>
        </p:pic>
        <p:sp>
          <p:nvSpPr>
            <p:cNvPr id="63" name="TextBox 62"/>
            <p:cNvSpPr txBox="1"/>
            <p:nvPr/>
          </p:nvSpPr>
          <p:spPr>
            <a:xfrm>
              <a:off x="5181600" y="1447800"/>
              <a:ext cx="3352800" cy="369332"/>
            </a:xfrm>
            <a:prstGeom prst="rect">
              <a:avLst/>
            </a:prstGeom>
            <a:solidFill>
              <a:schemeClr val="bg1"/>
            </a:solidFill>
          </p:spPr>
          <p:txBody>
            <a:bodyPr wrap="square" rtlCol="0">
              <a:spAutoFit/>
            </a:bodyPr>
            <a:lstStyle/>
            <a:p>
              <a:r>
                <a:rPr lang="en-US" dirty="0" smtClean="0"/>
                <a:t>U. Texas – Hybrid Kalman filter</a:t>
              </a:r>
              <a:endParaRPr lang="en-US" dirty="0"/>
            </a:p>
          </p:txBody>
        </p:sp>
        <p:sp>
          <p:nvSpPr>
            <p:cNvPr id="64" name="TextBox 63"/>
            <p:cNvSpPr txBox="1"/>
            <p:nvPr/>
          </p:nvSpPr>
          <p:spPr>
            <a:xfrm>
              <a:off x="6858000" y="4267200"/>
              <a:ext cx="1295400" cy="253916"/>
            </a:xfrm>
            <a:prstGeom prst="rect">
              <a:avLst/>
            </a:prstGeom>
            <a:solidFill>
              <a:schemeClr val="bg1"/>
            </a:solidFill>
          </p:spPr>
          <p:txBody>
            <a:bodyPr wrap="square" rtlCol="0">
              <a:spAutoFit/>
            </a:bodyPr>
            <a:lstStyle/>
            <a:p>
              <a:r>
                <a:rPr lang="en-US" sz="1050" dirty="0" smtClean="0"/>
                <a:t>Ground RMS 1.9 m</a:t>
              </a:r>
              <a:endParaRPr lang="en-US" sz="1050" dirty="0"/>
            </a:p>
          </p:txBody>
        </p:sp>
        <p:sp>
          <p:nvSpPr>
            <p:cNvPr id="66" name="TextBox 65"/>
            <p:cNvSpPr txBox="1"/>
            <p:nvPr/>
          </p:nvSpPr>
          <p:spPr>
            <a:xfrm>
              <a:off x="5562600" y="2133600"/>
              <a:ext cx="1905000" cy="253916"/>
            </a:xfrm>
            <a:prstGeom prst="rect">
              <a:avLst/>
            </a:prstGeom>
            <a:solidFill>
              <a:schemeClr val="bg1"/>
            </a:solidFill>
          </p:spPr>
          <p:txBody>
            <a:bodyPr wrap="square" rtlCol="0">
              <a:spAutoFit/>
            </a:bodyPr>
            <a:lstStyle/>
            <a:p>
              <a:r>
                <a:rPr lang="en-US" sz="1050" dirty="0" smtClean="0"/>
                <a:t>Canopy Height RMS 3.9 m</a:t>
              </a:r>
              <a:endParaRPr lang="en-US" sz="1050" dirty="0"/>
            </a:p>
          </p:txBody>
        </p:sp>
      </p:grpSp>
      <p:grpSp>
        <p:nvGrpSpPr>
          <p:cNvPr id="17" name="Group 16"/>
          <p:cNvGrpSpPr/>
          <p:nvPr/>
        </p:nvGrpSpPr>
        <p:grpSpPr>
          <a:xfrm>
            <a:off x="304800" y="2115707"/>
            <a:ext cx="3886200" cy="3265833"/>
            <a:chOff x="304800" y="1459468"/>
            <a:chExt cx="4023360" cy="3539252"/>
          </a:xfrm>
        </p:grpSpPr>
        <p:pic>
          <p:nvPicPr>
            <p:cNvPr id="16" name="Picture 15" descr="Footpath25_withnoise_ML_SERC_V3_SEG05_S2_UZ2_LU_PARTPARAM05.jpg"/>
            <p:cNvPicPr>
              <a:picLocks noChangeAspect="1"/>
            </p:cNvPicPr>
            <p:nvPr/>
          </p:nvPicPr>
          <p:blipFill>
            <a:blip r:embed="rId5" cstate="print"/>
            <a:srcRect l="4000" t="5333" r="8000"/>
            <a:stretch>
              <a:fillRect/>
            </a:stretch>
          </p:blipFill>
          <p:spPr>
            <a:xfrm>
              <a:off x="304800" y="1752600"/>
              <a:ext cx="4023360" cy="3246120"/>
            </a:xfrm>
            <a:prstGeom prst="rect">
              <a:avLst/>
            </a:prstGeom>
          </p:spPr>
        </p:pic>
        <p:sp>
          <p:nvSpPr>
            <p:cNvPr id="62" name="TextBox 61"/>
            <p:cNvSpPr txBox="1"/>
            <p:nvPr/>
          </p:nvSpPr>
          <p:spPr>
            <a:xfrm>
              <a:off x="533400" y="1459468"/>
              <a:ext cx="3581400" cy="369332"/>
            </a:xfrm>
            <a:prstGeom prst="rect">
              <a:avLst/>
            </a:prstGeom>
            <a:solidFill>
              <a:schemeClr val="bg1"/>
            </a:solidFill>
          </p:spPr>
          <p:txBody>
            <a:bodyPr wrap="square" rtlCol="0">
              <a:spAutoFit/>
            </a:bodyPr>
            <a:lstStyle/>
            <a:p>
              <a:r>
                <a:rPr lang="en-US" dirty="0" smtClean="0"/>
                <a:t>Col. State – </a:t>
              </a:r>
              <a:r>
                <a:rPr lang="en-US" dirty="0" err="1" smtClean="0"/>
                <a:t>Multiscale</a:t>
              </a:r>
              <a:r>
                <a:rPr lang="en-US" dirty="0" smtClean="0"/>
                <a:t> Curvature</a:t>
              </a:r>
              <a:endParaRPr lang="en-US" dirty="0"/>
            </a:p>
          </p:txBody>
        </p:sp>
        <p:sp>
          <p:nvSpPr>
            <p:cNvPr id="65" name="TextBox 64"/>
            <p:cNvSpPr txBox="1"/>
            <p:nvPr/>
          </p:nvSpPr>
          <p:spPr>
            <a:xfrm>
              <a:off x="2209800" y="4267200"/>
              <a:ext cx="1295400" cy="253916"/>
            </a:xfrm>
            <a:prstGeom prst="rect">
              <a:avLst/>
            </a:prstGeom>
            <a:solidFill>
              <a:schemeClr val="bg1"/>
            </a:solidFill>
          </p:spPr>
          <p:txBody>
            <a:bodyPr wrap="square" rtlCol="0">
              <a:spAutoFit/>
            </a:bodyPr>
            <a:lstStyle/>
            <a:p>
              <a:r>
                <a:rPr lang="en-US" sz="1050" dirty="0" smtClean="0"/>
                <a:t>Ground RMS 1.8m</a:t>
              </a:r>
              <a:endParaRPr lang="en-US" sz="1050" dirty="0"/>
            </a:p>
          </p:txBody>
        </p:sp>
        <p:sp>
          <p:nvSpPr>
            <p:cNvPr id="67" name="TextBox 66"/>
            <p:cNvSpPr txBox="1"/>
            <p:nvPr/>
          </p:nvSpPr>
          <p:spPr>
            <a:xfrm>
              <a:off x="990600" y="2057400"/>
              <a:ext cx="1828800" cy="253916"/>
            </a:xfrm>
            <a:prstGeom prst="rect">
              <a:avLst/>
            </a:prstGeom>
            <a:solidFill>
              <a:schemeClr val="bg1"/>
            </a:solidFill>
          </p:spPr>
          <p:txBody>
            <a:bodyPr wrap="square" rtlCol="0">
              <a:spAutoFit/>
            </a:bodyPr>
            <a:lstStyle/>
            <a:p>
              <a:r>
                <a:rPr lang="en-US" sz="1050" dirty="0" smtClean="0"/>
                <a:t>Canopy Height  RMS 4.0 m</a:t>
              </a:r>
              <a:endParaRPr lang="en-US" sz="1050" dirty="0"/>
            </a:p>
          </p:txBody>
        </p:sp>
      </p:grpSp>
      <p:sp>
        <p:nvSpPr>
          <p:cNvPr id="19" name="TextBox 18"/>
          <p:cNvSpPr txBox="1"/>
          <p:nvPr/>
        </p:nvSpPr>
        <p:spPr>
          <a:xfrm>
            <a:off x="356772" y="1490339"/>
            <a:ext cx="8305800" cy="523220"/>
          </a:xfrm>
          <a:prstGeom prst="rect">
            <a:avLst/>
          </a:prstGeom>
          <a:solidFill>
            <a:schemeClr val="bg1"/>
          </a:solidFill>
        </p:spPr>
        <p:txBody>
          <a:bodyPr wrap="square" rtlCol="0">
            <a:spAutoFit/>
          </a:bodyPr>
          <a:lstStyle/>
          <a:p>
            <a:r>
              <a:rPr lang="en-US" dirty="0" smtClean="0">
                <a:latin typeface="Calibri"/>
                <a:cs typeface="Calibri"/>
              </a:rPr>
              <a:t>Results from two different methodologies. Residuals were computed between simulated “ICESat-2” (i.e. down-sampled) ground/canopy height estimates  (RED) and full-rate </a:t>
            </a:r>
            <a:r>
              <a:rPr lang="en-US" dirty="0" err="1" smtClean="0">
                <a:latin typeface="Calibri"/>
                <a:cs typeface="Calibri"/>
              </a:rPr>
              <a:t>micropulse</a:t>
            </a:r>
            <a:r>
              <a:rPr lang="en-US" dirty="0" smtClean="0">
                <a:latin typeface="Calibri"/>
                <a:cs typeface="Calibri"/>
              </a:rPr>
              <a:t> data (i.e. truth) (BLUE). </a:t>
            </a:r>
            <a:endParaRPr lang="en-US" dirty="0">
              <a:latin typeface="Calibri"/>
              <a:cs typeface="Calibri"/>
            </a:endParaRPr>
          </a:p>
        </p:txBody>
      </p:sp>
      <p:sp>
        <p:nvSpPr>
          <p:cNvPr id="20" name="TextBox 19"/>
          <p:cNvSpPr txBox="1"/>
          <p:nvPr/>
        </p:nvSpPr>
        <p:spPr>
          <a:xfrm>
            <a:off x="5181600" y="4828401"/>
            <a:ext cx="976806" cy="276999"/>
          </a:xfrm>
          <a:prstGeom prst="rect">
            <a:avLst/>
          </a:prstGeom>
          <a:solidFill>
            <a:schemeClr val="bg1"/>
          </a:solidFill>
        </p:spPr>
        <p:txBody>
          <a:bodyPr wrap="none" rtlCol="0">
            <a:spAutoFit/>
          </a:bodyPr>
          <a:lstStyle/>
          <a:p>
            <a:r>
              <a:rPr lang="en-US" sz="1200" dirty="0" smtClean="0"/>
              <a:t>SERC –Line 5</a:t>
            </a:r>
            <a:endParaRPr lang="en-US" sz="1200" dirty="0"/>
          </a:p>
        </p:txBody>
      </p:sp>
      <p:sp>
        <p:nvSpPr>
          <p:cNvPr id="21" name="TextBox 20"/>
          <p:cNvSpPr txBox="1"/>
          <p:nvPr/>
        </p:nvSpPr>
        <p:spPr>
          <a:xfrm>
            <a:off x="762000" y="4800600"/>
            <a:ext cx="976806" cy="276999"/>
          </a:xfrm>
          <a:prstGeom prst="rect">
            <a:avLst/>
          </a:prstGeom>
          <a:solidFill>
            <a:schemeClr val="bg1"/>
          </a:solidFill>
        </p:spPr>
        <p:txBody>
          <a:bodyPr wrap="none" rtlCol="0">
            <a:spAutoFit/>
          </a:bodyPr>
          <a:lstStyle/>
          <a:p>
            <a:r>
              <a:rPr lang="en-US" sz="1200" dirty="0" smtClean="0"/>
              <a:t>SERC –Line 5</a:t>
            </a:r>
            <a:endParaRPr lang="en-US" sz="1200" dirty="0"/>
          </a:p>
        </p:txBody>
      </p:sp>
    </p:spTree>
    <p:extLst>
      <p:ext uri="{BB962C8B-B14F-4D97-AF65-F5344CB8AC3E}">
        <p14:creationId xmlns:p14="http://schemas.microsoft.com/office/powerpoint/2010/main" xmlns="" val="41103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NASAIce_small.jpg"/>
          <p:cNvPicPr>
            <a:picLocks noChangeAspect="1"/>
          </p:cNvPicPr>
          <p:nvPr/>
        </p:nvPicPr>
        <p:blipFill>
          <a:blip r:embed="rId2" cstate="print">
            <a:lum bright="10000"/>
          </a:blip>
          <a:stretch>
            <a:fillRect/>
          </a:stretch>
        </p:blipFill>
        <p:spPr>
          <a:xfrm>
            <a:off x="0" y="0"/>
            <a:ext cx="9144000" cy="6857238"/>
          </a:xfrm>
          <a:prstGeom prst="rect">
            <a:avLst/>
          </a:prstGeom>
        </p:spPr>
      </p:pic>
      <p:sp>
        <p:nvSpPr>
          <p:cNvPr id="45111" name="TextBox 7"/>
          <p:cNvSpPr txBox="1">
            <a:spLocks noChangeArrowheads="1"/>
          </p:cNvSpPr>
          <p:nvPr/>
        </p:nvSpPr>
        <p:spPr bwMode="auto">
          <a:xfrm>
            <a:off x="964723" y="478830"/>
            <a:ext cx="7140575" cy="523220"/>
          </a:xfrm>
          <a:prstGeom prst="rect">
            <a:avLst/>
          </a:prstGeom>
          <a:noFill/>
          <a:ln w="9525">
            <a:noFill/>
            <a:miter lim="800000"/>
            <a:headEnd/>
            <a:tailEnd/>
          </a:ln>
        </p:spPr>
        <p:txBody>
          <a:bodyPr>
            <a:prstTxWarp prst="textNoShape">
              <a:avLst/>
            </a:prstTxWarp>
            <a:spAutoFit/>
          </a:bodyPr>
          <a:lstStyle/>
          <a:p>
            <a:pPr algn="ctr"/>
            <a:r>
              <a:rPr lang="en-US" sz="2800" b="1" dirty="0">
                <a:solidFill>
                  <a:srgbClr val="376092"/>
                </a:solidFill>
              </a:rPr>
              <a:t>ICESat-2 </a:t>
            </a:r>
            <a:r>
              <a:rPr lang="en-US" sz="2800" b="1" dirty="0" smtClean="0">
                <a:solidFill>
                  <a:srgbClr val="376092"/>
                </a:solidFill>
              </a:rPr>
              <a:t>Moving Forward</a:t>
            </a:r>
            <a:endParaRPr lang="en-US" sz="2800" b="1" dirty="0">
              <a:solidFill>
                <a:srgbClr val="376092"/>
              </a:solidFill>
            </a:endParaRPr>
          </a:p>
        </p:txBody>
      </p:sp>
      <p:sp>
        <p:nvSpPr>
          <p:cNvPr id="8" name="TextBox 7"/>
          <p:cNvSpPr txBox="1"/>
          <p:nvPr/>
        </p:nvSpPr>
        <p:spPr>
          <a:xfrm>
            <a:off x="277970" y="1571685"/>
            <a:ext cx="8366496" cy="4524315"/>
          </a:xfrm>
          <a:prstGeom prst="rect">
            <a:avLst/>
          </a:prstGeom>
          <a:noFill/>
        </p:spPr>
        <p:txBody>
          <a:bodyPr wrap="square" rtlCol="0">
            <a:spAutoFit/>
          </a:bodyPr>
          <a:lstStyle/>
          <a:p>
            <a:r>
              <a:rPr lang="en-US" sz="2400" dirty="0" smtClean="0">
                <a:solidFill>
                  <a:srgbClr val="376092"/>
                </a:solidFill>
              </a:rPr>
              <a:t>ICESat-2 launch date currently targeted as April 2016</a:t>
            </a:r>
          </a:p>
          <a:p>
            <a:endParaRPr lang="en-US" sz="2400" dirty="0" smtClean="0">
              <a:solidFill>
                <a:srgbClr val="376092"/>
              </a:solidFill>
            </a:endParaRPr>
          </a:p>
          <a:p>
            <a:r>
              <a:rPr lang="en-US" sz="2400" dirty="0" smtClean="0">
                <a:solidFill>
                  <a:srgbClr val="376092"/>
                </a:solidFill>
              </a:rPr>
              <a:t>The ICESat-2 satellite will be off-nadir pointed over non-polar areas (~60S </a:t>
            </a:r>
            <a:r>
              <a:rPr lang="en-US" sz="2400" dirty="0" smtClean="0">
                <a:solidFill>
                  <a:srgbClr val="376092"/>
                </a:solidFill>
                <a:sym typeface="Wingdings" pitchFamily="2" charset="2"/>
              </a:rPr>
              <a:t> 60N) to increase the spatial density of measurements in terrestrial ecosystems.</a:t>
            </a:r>
            <a:endParaRPr lang="en-US" sz="2400" dirty="0" smtClean="0">
              <a:solidFill>
                <a:srgbClr val="376092"/>
              </a:solidFill>
            </a:endParaRPr>
          </a:p>
          <a:p>
            <a:endParaRPr lang="en-US" sz="2400" dirty="0" smtClean="0">
              <a:solidFill>
                <a:srgbClr val="376092"/>
              </a:solidFill>
            </a:endParaRPr>
          </a:p>
          <a:p>
            <a:r>
              <a:rPr lang="en-US" sz="2400" dirty="0" smtClean="0">
                <a:solidFill>
                  <a:srgbClr val="376092"/>
                </a:solidFill>
              </a:rPr>
              <a:t>The </a:t>
            </a:r>
            <a:r>
              <a:rPr lang="en-US" sz="2400" dirty="0">
                <a:solidFill>
                  <a:srgbClr val="376092"/>
                </a:solidFill>
              </a:rPr>
              <a:t>ICESat-2 </a:t>
            </a:r>
            <a:r>
              <a:rPr lang="en-US" sz="2400" dirty="0" smtClean="0">
                <a:solidFill>
                  <a:srgbClr val="376092"/>
                </a:solidFill>
              </a:rPr>
              <a:t>SDT team will soon develop the Algorithm Theoretical Basis Documents (ATBDs) for the Vegetation/Land data products</a:t>
            </a:r>
          </a:p>
          <a:p>
            <a:pPr lvl="0"/>
            <a:endParaRPr lang="en-US" sz="2400" dirty="0" smtClean="0">
              <a:solidFill>
                <a:srgbClr val="376092"/>
              </a:solidFill>
            </a:endParaRPr>
          </a:p>
          <a:p>
            <a:pPr lvl="0"/>
            <a:endParaRPr lang="en-US" sz="2400" dirty="0" smtClean="0">
              <a:solidFill>
                <a:srgbClr val="376092"/>
              </a:solidFill>
            </a:endParaRPr>
          </a:p>
          <a:p>
            <a:endParaRPr lang="en-US" sz="2400" dirty="0">
              <a:solidFill>
                <a:srgbClr val="376092"/>
              </a:solidFill>
            </a:endParaRPr>
          </a:p>
        </p:txBody>
      </p:sp>
    </p:spTree>
    <p:extLst>
      <p:ext uri="{BB962C8B-B14F-4D97-AF65-F5344CB8AC3E}">
        <p14:creationId xmlns:p14="http://schemas.microsoft.com/office/powerpoint/2010/main" xmlns="" val="263548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RSE Special Issue on </a:t>
            </a:r>
            <a:r>
              <a:rPr lang="en-US" dirty="0" err="1" smtClean="0"/>
              <a:t>DESDynI</a:t>
            </a:r>
            <a:endParaRPr lang="en-US" dirty="0"/>
          </a:p>
        </p:txBody>
      </p:sp>
      <p:sp>
        <p:nvSpPr>
          <p:cNvPr id="3" name="Content Placeholder 2"/>
          <p:cNvSpPr>
            <a:spLocks noGrp="1"/>
          </p:cNvSpPr>
          <p:nvPr>
            <p:ph idx="1"/>
          </p:nvPr>
        </p:nvSpPr>
        <p:spPr>
          <a:xfrm>
            <a:off x="528638" y="1047750"/>
            <a:ext cx="8366125" cy="728051"/>
          </a:xfrm>
        </p:spPr>
        <p:txBody>
          <a:bodyPr/>
          <a:lstStyle/>
          <a:p>
            <a:r>
              <a:rPr lang="en-US" dirty="0"/>
              <a:t>18 papers: Biomass, Veg Structure, Biodiversity</a:t>
            </a:r>
          </a:p>
          <a:p>
            <a:pPr lvl="1"/>
            <a:r>
              <a:rPr lang="en-US" dirty="0"/>
              <a:t>Overview, 5 </a:t>
            </a:r>
            <a:r>
              <a:rPr lang="en-US" dirty="0" err="1"/>
              <a:t>Lidar</a:t>
            </a:r>
            <a:r>
              <a:rPr lang="en-US" dirty="0"/>
              <a:t>, 6 Radar, 4 sensor fusion, 2 </a:t>
            </a:r>
            <a:r>
              <a:rPr lang="en-US" i="1" dirty="0" smtClean="0"/>
              <a:t>in situ</a:t>
            </a:r>
            <a:r>
              <a:rPr lang="en-US" dirty="0" smtClean="0"/>
              <a:t> </a:t>
            </a:r>
            <a:r>
              <a:rPr lang="en-US" dirty="0"/>
              <a:t>methods</a:t>
            </a:r>
          </a:p>
          <a:p>
            <a:pPr marL="346075" lvl="1" indent="0">
              <a:buNone/>
            </a:pPr>
            <a:endParaRPr lang="en-US" dirty="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12</a:t>
            </a:fld>
            <a:endParaRPr lang="en-US"/>
          </a:p>
        </p:txBody>
      </p:sp>
      <p:pic>
        <p:nvPicPr>
          <p:cNvPr id="5" name="Picture 4" descr="Biomass and Biodiversity Reqts.png"/>
          <p:cNvPicPr>
            <a:picLocks noChangeAspect="1"/>
          </p:cNvPicPr>
          <p:nvPr/>
        </p:nvPicPr>
        <p:blipFill rotWithShape="1">
          <a:blip r:embed="rId2"/>
          <a:srcRect b="37071"/>
          <a:stretch/>
        </p:blipFill>
        <p:spPr>
          <a:xfrm>
            <a:off x="887795" y="1928201"/>
            <a:ext cx="3479644" cy="2395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shot 2011-09-27 at 5.02.46 PM.png"/>
          <p:cNvPicPr>
            <a:picLocks noChangeAspect="1"/>
          </p:cNvPicPr>
          <p:nvPr/>
        </p:nvPicPr>
        <p:blipFill>
          <a:blip r:embed="rId3"/>
          <a:stretch>
            <a:fillRect/>
          </a:stretch>
        </p:blipFill>
        <p:spPr>
          <a:xfrm>
            <a:off x="4953269" y="4418853"/>
            <a:ext cx="3533808" cy="2378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 shot 2011-09-27 at 5.23.50 PM.png"/>
          <p:cNvPicPr>
            <a:picLocks noChangeAspect="1"/>
          </p:cNvPicPr>
          <p:nvPr/>
        </p:nvPicPr>
        <p:blipFill rotWithShape="1">
          <a:blip r:embed="rId4"/>
          <a:srcRect t="8781" r="3219"/>
          <a:stretch/>
        </p:blipFill>
        <p:spPr>
          <a:xfrm>
            <a:off x="887795" y="4418854"/>
            <a:ext cx="3479644" cy="2349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591448" y="6218764"/>
            <a:ext cx="2262158" cy="338554"/>
          </a:xfrm>
          <a:prstGeom prst="rect">
            <a:avLst/>
          </a:prstGeom>
          <a:solidFill>
            <a:schemeClr val="bg1"/>
          </a:solidFill>
        </p:spPr>
        <p:txBody>
          <a:bodyPr wrap="none" rtlCol="0">
            <a:spAutoFit/>
          </a:bodyPr>
          <a:lstStyle/>
          <a:p>
            <a:r>
              <a:rPr lang="en-US" sz="1600" b="1" dirty="0" smtClean="0"/>
              <a:t>Slope effects on </a:t>
            </a:r>
            <a:r>
              <a:rPr lang="en-US" sz="1600" b="1" dirty="0" err="1" smtClean="0"/>
              <a:t>lidar</a:t>
            </a:r>
            <a:endParaRPr lang="en-US" sz="1600" b="1" dirty="0"/>
          </a:p>
        </p:txBody>
      </p:sp>
      <p:sp>
        <p:nvSpPr>
          <p:cNvPr id="9" name="TextBox 8"/>
          <p:cNvSpPr txBox="1"/>
          <p:nvPr/>
        </p:nvSpPr>
        <p:spPr>
          <a:xfrm>
            <a:off x="1388368" y="2826662"/>
            <a:ext cx="2465238" cy="338554"/>
          </a:xfrm>
          <a:prstGeom prst="rect">
            <a:avLst/>
          </a:prstGeom>
          <a:solidFill>
            <a:schemeClr val="bg1"/>
          </a:solidFill>
        </p:spPr>
        <p:txBody>
          <a:bodyPr wrap="none" rtlCol="0">
            <a:spAutoFit/>
          </a:bodyPr>
          <a:lstStyle/>
          <a:p>
            <a:r>
              <a:rPr lang="en-US" sz="1600" b="1" dirty="0" smtClean="0"/>
              <a:t>Biomass Requirements</a:t>
            </a:r>
            <a:endParaRPr lang="en-US" sz="1600" b="1" dirty="0"/>
          </a:p>
        </p:txBody>
      </p:sp>
      <p:sp>
        <p:nvSpPr>
          <p:cNvPr id="10" name="TextBox 9"/>
          <p:cNvSpPr txBox="1"/>
          <p:nvPr/>
        </p:nvSpPr>
        <p:spPr>
          <a:xfrm>
            <a:off x="6438249" y="4488343"/>
            <a:ext cx="1986341" cy="338554"/>
          </a:xfrm>
          <a:prstGeom prst="rect">
            <a:avLst/>
          </a:prstGeom>
          <a:noFill/>
        </p:spPr>
        <p:txBody>
          <a:bodyPr wrap="none" rtlCol="0">
            <a:spAutoFit/>
          </a:bodyPr>
          <a:lstStyle/>
          <a:p>
            <a:r>
              <a:rPr lang="en-US" sz="1600" b="1" dirty="0" smtClean="0"/>
              <a:t>Structure &amp; Stress </a:t>
            </a:r>
            <a:endParaRPr lang="en-US" sz="1600" b="1" dirty="0"/>
          </a:p>
        </p:txBody>
      </p:sp>
      <p:sp>
        <p:nvSpPr>
          <p:cNvPr id="11" name="TextBox 10"/>
          <p:cNvSpPr txBox="1"/>
          <p:nvPr/>
        </p:nvSpPr>
        <p:spPr>
          <a:xfrm>
            <a:off x="4762366" y="2377946"/>
            <a:ext cx="4084772" cy="1200328"/>
          </a:xfrm>
          <a:prstGeom prst="rect">
            <a:avLst/>
          </a:prstGeom>
          <a:noFill/>
          <a:ln>
            <a:solidFill>
              <a:srgbClr val="4F81BD"/>
            </a:solidFill>
          </a:ln>
          <a:effectLst>
            <a:outerShdw blurRad="50800" dist="38100" dir="2700000" algn="tl" rotWithShape="0">
              <a:srgbClr val="000000">
                <a:alpha val="43000"/>
              </a:srgbClr>
            </a:outerShdw>
          </a:effectLst>
        </p:spPr>
        <p:txBody>
          <a:bodyPr wrap="none" rtlCol="0">
            <a:spAutoFit/>
          </a:bodyPr>
          <a:lstStyle/>
          <a:p>
            <a:pPr algn="ctr"/>
            <a:r>
              <a:rPr lang="en-US" sz="2400" dirty="0" smtClean="0"/>
              <a:t>A Few Highlights</a:t>
            </a:r>
          </a:p>
          <a:p>
            <a:pPr algn="ctr"/>
            <a:r>
              <a:rPr lang="en-US" sz="2400" dirty="0" smtClean="0"/>
              <a:t>From </a:t>
            </a:r>
          </a:p>
          <a:p>
            <a:pPr algn="ctr"/>
            <a:r>
              <a:rPr lang="en-US" sz="2400" dirty="0" err="1" smtClean="0"/>
              <a:t>DESDynI</a:t>
            </a:r>
            <a:r>
              <a:rPr lang="en-US" sz="2400" dirty="0" smtClean="0"/>
              <a:t> RSE Special Issue</a:t>
            </a:r>
            <a:endParaRPr lang="en-US" sz="2400" dirty="0"/>
          </a:p>
        </p:txBody>
      </p:sp>
    </p:spTree>
    <p:extLst>
      <p:ext uri="{BB962C8B-B14F-4D97-AF65-F5344CB8AC3E}">
        <p14:creationId xmlns:p14="http://schemas.microsoft.com/office/powerpoint/2010/main" xmlns="" val="2912352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Publications: JGR-A </a:t>
            </a:r>
            <a:r>
              <a:rPr lang="en-US" dirty="0" err="1" smtClean="0"/>
              <a:t>DESDynI</a:t>
            </a:r>
            <a:r>
              <a:rPr lang="en-US" dirty="0" smtClean="0"/>
              <a:t> Special Issue</a:t>
            </a:r>
            <a:endParaRPr lang="en-US" dirty="0"/>
          </a:p>
        </p:txBody>
      </p:sp>
      <p:sp>
        <p:nvSpPr>
          <p:cNvPr id="4" name="Content Placeholder 3"/>
          <p:cNvSpPr>
            <a:spLocks noGrp="1"/>
          </p:cNvSpPr>
          <p:nvPr>
            <p:ph idx="1"/>
          </p:nvPr>
        </p:nvSpPr>
        <p:spPr>
          <a:xfrm>
            <a:off x="528638" y="1047750"/>
            <a:ext cx="8366125" cy="2137763"/>
          </a:xfrm>
        </p:spPr>
        <p:txBody>
          <a:bodyPr/>
          <a:lstStyle/>
          <a:p>
            <a:r>
              <a:rPr lang="en-US" dirty="0"/>
              <a:t>12 </a:t>
            </a:r>
            <a:r>
              <a:rPr lang="en-US" dirty="0" smtClean="0"/>
              <a:t>Papers</a:t>
            </a:r>
          </a:p>
          <a:p>
            <a:pPr lvl="1"/>
            <a:r>
              <a:rPr lang="en-US" dirty="0" smtClean="0"/>
              <a:t> </a:t>
            </a:r>
            <a:r>
              <a:rPr lang="en-US" dirty="0"/>
              <a:t>Biomass, </a:t>
            </a:r>
            <a:r>
              <a:rPr lang="en-US" dirty="0" smtClean="0"/>
              <a:t>biodiversity and vegetation structure</a:t>
            </a:r>
            <a:endParaRPr lang="en-US" dirty="0"/>
          </a:p>
          <a:p>
            <a:pPr lvl="1"/>
            <a:r>
              <a:rPr lang="en-US" dirty="0"/>
              <a:t>4 review papers </a:t>
            </a:r>
          </a:p>
          <a:p>
            <a:pPr lvl="2"/>
            <a:r>
              <a:rPr lang="en-US" dirty="0"/>
              <a:t>(remote sensing, biomass, structure, disturbance and regrowth) </a:t>
            </a:r>
          </a:p>
          <a:p>
            <a:pPr lvl="1"/>
            <a:r>
              <a:rPr lang="en-US" dirty="0" smtClean="0"/>
              <a:t>8 papers </a:t>
            </a:r>
            <a:r>
              <a:rPr lang="en-US" dirty="0" err="1" smtClean="0"/>
              <a:t>lidar</a:t>
            </a:r>
            <a:r>
              <a:rPr lang="en-US" dirty="0" smtClean="0"/>
              <a:t>, radar, fusion, requirements, </a:t>
            </a:r>
            <a:r>
              <a:rPr lang="en-US" dirty="0" err="1" smtClean="0"/>
              <a:t>etc</a:t>
            </a:r>
            <a:endParaRPr lang="en-US" dirty="0" smtClean="0"/>
          </a:p>
          <a:p>
            <a:pPr lvl="2"/>
            <a:r>
              <a:rPr lang="en-US" dirty="0" smtClean="0"/>
              <a:t>Biodiversity requirements, biomass dynamics, radar/</a:t>
            </a:r>
            <a:r>
              <a:rPr lang="en-US" dirty="0" err="1" smtClean="0"/>
              <a:t>lidar</a:t>
            </a:r>
            <a:r>
              <a:rPr lang="en-US" dirty="0" smtClean="0"/>
              <a:t> fusion, waveform validation, GLAS/Landsat fusion, </a:t>
            </a:r>
            <a:r>
              <a:rPr lang="en-US" dirty="0" err="1" smtClean="0"/>
              <a:t>etc</a:t>
            </a:r>
            <a:endParaRPr lang="en-US" dirty="0"/>
          </a:p>
        </p:txBody>
      </p:sp>
      <p:sp>
        <p:nvSpPr>
          <p:cNvPr id="2" name="Slide Number Placeholder 1"/>
          <p:cNvSpPr>
            <a:spLocks noGrp="1"/>
          </p:cNvSpPr>
          <p:nvPr>
            <p:ph type="sldNum" sz="quarter" idx="10"/>
          </p:nvPr>
        </p:nvSpPr>
        <p:spPr/>
        <p:txBody>
          <a:bodyPr/>
          <a:lstStyle/>
          <a:p>
            <a:pPr>
              <a:defRPr/>
            </a:pPr>
            <a:fld id="{A4E441FE-53CA-4C11-9601-4A45812FBBFF}" type="slidenum">
              <a:rPr lang="en-US" smtClean="0"/>
              <a:pPr>
                <a:defRPr/>
              </a:pPr>
              <a:t>13</a:t>
            </a:fld>
            <a:endParaRPr lang="en-US"/>
          </a:p>
        </p:txBody>
      </p:sp>
      <p:pic>
        <p:nvPicPr>
          <p:cNvPr id="5" name="Picture 4" descr="Kellendorfer et al.png"/>
          <p:cNvPicPr>
            <a:picLocks noChangeAspect="1"/>
          </p:cNvPicPr>
          <p:nvPr/>
        </p:nvPicPr>
        <p:blipFill rotWithShape="1">
          <a:blip r:embed="rId2"/>
          <a:srcRect t="45351" b="6630"/>
          <a:stretch/>
        </p:blipFill>
        <p:spPr>
          <a:xfrm>
            <a:off x="247999" y="3344578"/>
            <a:ext cx="2571750" cy="3293131"/>
          </a:xfrm>
          <a:prstGeom prst="rect">
            <a:avLst/>
          </a:prstGeom>
        </p:spPr>
      </p:pic>
      <p:pic>
        <p:nvPicPr>
          <p:cNvPr id="6" name="Picture 5" descr="LVIS Echidna.png"/>
          <p:cNvPicPr>
            <a:picLocks noChangeAspect="1"/>
          </p:cNvPicPr>
          <p:nvPr/>
        </p:nvPicPr>
        <p:blipFill rotWithShape="1">
          <a:blip r:embed="rId3"/>
          <a:srcRect b="16902"/>
          <a:stretch/>
        </p:blipFill>
        <p:spPr>
          <a:xfrm>
            <a:off x="2670274" y="3333815"/>
            <a:ext cx="2402278" cy="3217798"/>
          </a:xfrm>
          <a:prstGeom prst="rect">
            <a:avLst/>
          </a:prstGeom>
        </p:spPr>
      </p:pic>
      <p:pic>
        <p:nvPicPr>
          <p:cNvPr id="7" name="Picture 6" descr="Biomass Change La Selva.png"/>
          <p:cNvPicPr>
            <a:picLocks noChangeAspect="1"/>
          </p:cNvPicPr>
          <p:nvPr/>
        </p:nvPicPr>
        <p:blipFill rotWithShape="1">
          <a:blip r:embed="rId4"/>
          <a:srcRect t="5256" b="11704"/>
          <a:stretch/>
        </p:blipFill>
        <p:spPr>
          <a:xfrm>
            <a:off x="5218386" y="3333815"/>
            <a:ext cx="3135154" cy="2128486"/>
          </a:xfrm>
          <a:prstGeom prst="rect">
            <a:avLst/>
          </a:prstGeom>
        </p:spPr>
      </p:pic>
      <p:pic>
        <p:nvPicPr>
          <p:cNvPr id="9" name="Picture 8" descr="Screen shot 2011-09-27 at 4.36.50 PM.png"/>
          <p:cNvPicPr>
            <a:picLocks noChangeAspect="1"/>
          </p:cNvPicPr>
          <p:nvPr/>
        </p:nvPicPr>
        <p:blipFill rotWithShape="1">
          <a:blip r:embed="rId5"/>
          <a:srcRect l="1711" t="8070" r="3405" b="27553"/>
          <a:stretch/>
        </p:blipFill>
        <p:spPr>
          <a:xfrm>
            <a:off x="5191622" y="5426671"/>
            <a:ext cx="3655516" cy="1431329"/>
          </a:xfrm>
          <a:prstGeom prst="rect">
            <a:avLst/>
          </a:prstGeom>
        </p:spPr>
      </p:pic>
    </p:spTree>
    <p:extLst>
      <p:ext uri="{BB962C8B-B14F-4D97-AF65-F5344CB8AC3E}">
        <p14:creationId xmlns:p14="http://schemas.microsoft.com/office/powerpoint/2010/main" xmlns="" val="3709113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Activities: California &amp; East Coast</a:t>
            </a:r>
            <a:endParaRPr lang="en-US" dirty="0"/>
          </a:p>
        </p:txBody>
      </p:sp>
      <p:sp>
        <p:nvSpPr>
          <p:cNvPr id="3" name="Content Placeholder 2"/>
          <p:cNvSpPr>
            <a:spLocks noGrp="1"/>
          </p:cNvSpPr>
          <p:nvPr>
            <p:ph idx="1"/>
          </p:nvPr>
        </p:nvSpPr>
        <p:spPr/>
        <p:txBody>
          <a:bodyPr/>
          <a:lstStyle/>
          <a:p>
            <a:r>
              <a:rPr lang="en-US" dirty="0" smtClean="0"/>
              <a:t>California Sierra Nevada (2008)</a:t>
            </a:r>
          </a:p>
          <a:p>
            <a:pPr lvl="1"/>
            <a:r>
              <a:rPr lang="en-US" dirty="0" smtClean="0"/>
              <a:t>Revisit of 1 ha plots (1999/2000)</a:t>
            </a:r>
          </a:p>
          <a:p>
            <a:pPr lvl="1"/>
            <a:r>
              <a:rPr lang="en-US" dirty="0" smtClean="0"/>
              <a:t>~25 1 ha biomass plots (2008)</a:t>
            </a:r>
          </a:p>
          <a:p>
            <a:pPr lvl="2"/>
            <a:r>
              <a:rPr lang="en-US" dirty="0" smtClean="0"/>
              <a:t>Stem-maps for 30 m plots</a:t>
            </a:r>
          </a:p>
          <a:p>
            <a:pPr lvl="1"/>
            <a:r>
              <a:rPr lang="en-US" dirty="0" smtClean="0"/>
              <a:t>UAVSAR, LVIS, discrete return </a:t>
            </a:r>
            <a:r>
              <a:rPr lang="en-US" dirty="0" err="1" smtClean="0"/>
              <a:t>lidar</a:t>
            </a:r>
            <a:r>
              <a:rPr lang="en-US" dirty="0" smtClean="0"/>
              <a:t> (DRL)</a:t>
            </a:r>
          </a:p>
          <a:p>
            <a:pPr lvl="1"/>
            <a:endParaRPr lang="en-US" dirty="0"/>
          </a:p>
          <a:p>
            <a:r>
              <a:rPr lang="en-US" dirty="0" smtClean="0"/>
              <a:t>East Coast (2009)</a:t>
            </a:r>
          </a:p>
          <a:p>
            <a:pPr lvl="1"/>
            <a:r>
              <a:rPr lang="en-US" dirty="0" smtClean="0"/>
              <a:t>Legacy </a:t>
            </a:r>
            <a:r>
              <a:rPr lang="en-US" dirty="0"/>
              <a:t>sites with existing field and remotely-sensed data</a:t>
            </a:r>
          </a:p>
          <a:p>
            <a:pPr lvl="2"/>
            <a:r>
              <a:rPr lang="en-US" dirty="0"/>
              <a:t>Hubbard Brook and Bartlett </a:t>
            </a:r>
            <a:r>
              <a:rPr lang="en-US" dirty="0" smtClean="0"/>
              <a:t>EF, Howland, Harvard, </a:t>
            </a:r>
            <a:r>
              <a:rPr lang="en-US" dirty="0" err="1" smtClean="0"/>
              <a:t>etc</a:t>
            </a:r>
            <a:endParaRPr lang="en-US" dirty="0"/>
          </a:p>
          <a:p>
            <a:pPr lvl="1"/>
            <a:r>
              <a:rPr lang="en-US" dirty="0" smtClean="0"/>
              <a:t>Additional </a:t>
            </a:r>
            <a:r>
              <a:rPr lang="en-US" dirty="0"/>
              <a:t>PI-led activity in Quebec &amp; Costa Rica (</a:t>
            </a:r>
            <a:r>
              <a:rPr lang="en-US" dirty="0" err="1"/>
              <a:t>Simard</a:t>
            </a:r>
            <a:r>
              <a:rPr lang="en-US" dirty="0"/>
              <a:t>)</a:t>
            </a:r>
          </a:p>
          <a:p>
            <a:pPr lvl="1"/>
            <a:r>
              <a:rPr lang="en-US" dirty="0"/>
              <a:t>New 1 ha and prism plots </a:t>
            </a:r>
            <a:endParaRPr lang="en-US" dirty="0" smtClean="0"/>
          </a:p>
          <a:p>
            <a:pPr lvl="1"/>
            <a:r>
              <a:rPr lang="en-US" dirty="0" smtClean="0"/>
              <a:t>UAVSAR</a:t>
            </a:r>
            <a:r>
              <a:rPr lang="en-US" dirty="0"/>
              <a:t>, LVIS, </a:t>
            </a:r>
            <a:r>
              <a:rPr lang="en-US" dirty="0" smtClean="0"/>
              <a:t>DRL at sites </a:t>
            </a:r>
            <a:endParaRPr lang="en-US" dirty="0"/>
          </a:p>
          <a:p>
            <a:pPr lvl="1"/>
            <a:r>
              <a:rPr lang="en-US" dirty="0"/>
              <a:t>Time-series of </a:t>
            </a:r>
            <a:r>
              <a:rPr lang="en-US" dirty="0" err="1"/>
              <a:t>lidar</a:t>
            </a:r>
            <a:r>
              <a:rPr lang="en-US" dirty="0"/>
              <a:t> data at some </a:t>
            </a:r>
            <a:r>
              <a:rPr lang="en-US" dirty="0" smtClean="0"/>
              <a:t>sites</a:t>
            </a:r>
          </a:p>
          <a:p>
            <a:pPr lvl="1"/>
            <a:endParaRPr lang="en-US" dirty="0"/>
          </a:p>
          <a:p>
            <a:r>
              <a:rPr lang="en-US" i="1" dirty="0"/>
              <a:t>Data archived and </a:t>
            </a:r>
            <a:r>
              <a:rPr lang="en-US" i="1" dirty="0" smtClean="0"/>
              <a:t>available</a:t>
            </a:r>
            <a:endParaRPr lang="en-US" i="1" dirty="0"/>
          </a:p>
          <a:p>
            <a:endParaRPr lang="en-US" dirty="0" smtClean="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14</a:t>
            </a:fld>
            <a:endParaRPr lang="en-US"/>
          </a:p>
        </p:txBody>
      </p:sp>
    </p:spTree>
    <p:extLst>
      <p:ext uri="{BB962C8B-B14F-4D97-AF65-F5344CB8AC3E}">
        <p14:creationId xmlns:p14="http://schemas.microsoft.com/office/powerpoint/2010/main" xmlns="" val="5006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5" name="Rectangle 21"/>
          <p:cNvSpPr>
            <a:spLocks noGrp="1" noChangeArrowheads="1"/>
          </p:cNvSpPr>
          <p:nvPr>
            <p:ph type="title"/>
          </p:nvPr>
        </p:nvSpPr>
        <p:spPr/>
        <p:txBody>
          <a:bodyPr/>
          <a:lstStyle/>
          <a:p>
            <a:pPr>
              <a:defRPr/>
            </a:pPr>
            <a:r>
              <a:rPr lang="en-US" dirty="0" smtClean="0">
                <a:latin typeface="Arial" charset="0"/>
                <a:ea typeface="ＭＳ Ｐゴシック" charset="0"/>
                <a:cs typeface="ＭＳ Ｐゴシック" charset="0"/>
              </a:rPr>
              <a:t>Hubbard Brook Remote Sensing</a:t>
            </a:r>
            <a:endParaRPr lang="en-US" dirty="0">
              <a:latin typeface="Arial" charset="0"/>
              <a:ea typeface="ＭＳ Ｐゴシック" charset="0"/>
              <a:cs typeface="ＭＳ Ｐゴシック" charset="0"/>
            </a:endParaRPr>
          </a:p>
        </p:txBody>
      </p:sp>
      <p:sp>
        <p:nvSpPr>
          <p:cNvPr id="81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425FDDB-0BA4-B145-9B00-DD9C6BF0E6B5}" type="slidenum">
              <a:rPr lang="en-US" sz="1200">
                <a:latin typeface="Arial" charset="0"/>
              </a:rPr>
              <a:pPr/>
              <a:t>15</a:t>
            </a:fld>
            <a:endParaRPr lang="en-US" sz="1200">
              <a:latin typeface="Arial" charset="0"/>
            </a:endParaRPr>
          </a:p>
        </p:txBody>
      </p:sp>
      <p:grpSp>
        <p:nvGrpSpPr>
          <p:cNvPr id="8196" name="Group 2"/>
          <p:cNvGrpSpPr>
            <a:grpSpLocks/>
          </p:cNvGrpSpPr>
          <p:nvPr/>
        </p:nvGrpSpPr>
        <p:grpSpPr bwMode="auto">
          <a:xfrm>
            <a:off x="1022350" y="679450"/>
            <a:ext cx="7400925" cy="284163"/>
            <a:chOff x="0" y="0"/>
            <a:chExt cx="5180" cy="197"/>
          </a:xfrm>
        </p:grpSpPr>
        <p:sp>
          <p:nvSpPr>
            <p:cNvPr id="8224" name="Rectangle 3"/>
            <p:cNvSpPr>
              <a:spLocks/>
            </p:cNvSpPr>
            <p:nvPr/>
          </p:nvSpPr>
          <p:spPr bwMode="auto">
            <a:xfrm>
              <a:off x="0" y="0"/>
              <a:ext cx="5180" cy="19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eaLnBrk="0" hangingPunct="0"/>
              <a:endParaRPr lang="en-US"/>
            </a:p>
          </p:txBody>
        </p:sp>
        <p:pic>
          <p:nvPicPr>
            <p:cNvPr id="8225" name="Picture 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180" cy="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19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l="14421" r="11249" b="19014"/>
          <a:stretch>
            <a:fillRect/>
          </a:stretch>
        </p:blipFill>
        <p:spPr bwMode="auto">
          <a:xfrm>
            <a:off x="0" y="2917825"/>
            <a:ext cx="765175" cy="8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xmlns="" val="0"/>
              </a:ext>
            </a:extLst>
          </a:blip>
          <a:srcRect l="39600"/>
          <a:stretch>
            <a:fillRect/>
          </a:stretch>
        </p:blipFill>
        <p:spPr bwMode="auto">
          <a:xfrm>
            <a:off x="0" y="1949450"/>
            <a:ext cx="765175"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7"/>
          <p:cNvPicPr>
            <a:picLocks noChangeAspect="1" noChangeArrowheads="1"/>
          </p:cNvPicPr>
          <p:nvPr/>
        </p:nvPicPr>
        <p:blipFill>
          <a:blip r:embed="rId6">
            <a:lum contrast="8000"/>
            <a:extLst>
              <a:ext uri="{28A0092B-C50C-407E-A947-70E740481C1C}">
                <a14:useLocalDpi xmlns:a14="http://schemas.microsoft.com/office/drawing/2010/main" xmlns="" val="0"/>
              </a:ext>
            </a:extLst>
          </a:blip>
          <a:srcRect l="14941" r="8046" b="383"/>
          <a:stretch>
            <a:fillRect/>
          </a:stretch>
        </p:blipFill>
        <p:spPr bwMode="auto">
          <a:xfrm>
            <a:off x="0" y="1050925"/>
            <a:ext cx="765175"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8"/>
          <p:cNvPicPr>
            <a:picLocks noChangeAspect="1" noChangeArrowheads="1"/>
          </p:cNvPicPr>
          <p:nvPr/>
        </p:nvPicPr>
        <p:blipFill>
          <a:blip r:embed="rId7">
            <a:extLst>
              <a:ext uri="{28A0092B-C50C-407E-A947-70E740481C1C}">
                <a14:useLocalDpi xmlns:a14="http://schemas.microsoft.com/office/drawing/2010/main" xmlns="" val="0"/>
              </a:ext>
            </a:extLst>
          </a:blip>
          <a:srcRect r="740" b="240"/>
          <a:stretch>
            <a:fillRect/>
          </a:stretch>
        </p:blipFill>
        <p:spPr bwMode="auto">
          <a:xfrm>
            <a:off x="0" y="0"/>
            <a:ext cx="765175"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9"/>
          <p:cNvPicPr>
            <a:picLocks noChangeAspect="1" noChangeArrowheads="1"/>
          </p:cNvPicPr>
          <p:nvPr/>
        </p:nvPicPr>
        <p:blipFill>
          <a:blip r:embed="rId8">
            <a:extLst>
              <a:ext uri="{28A0092B-C50C-407E-A947-70E740481C1C}">
                <a14:useLocalDpi xmlns:a14="http://schemas.microsoft.com/office/drawing/2010/main" xmlns="" val="0"/>
              </a:ext>
            </a:extLst>
          </a:blip>
          <a:srcRect l="10236" r="37007" b="261"/>
          <a:stretch>
            <a:fillRect/>
          </a:stretch>
        </p:blipFill>
        <p:spPr bwMode="auto">
          <a:xfrm>
            <a:off x="0" y="5397500"/>
            <a:ext cx="765175" cy="96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0"/>
          <p:cNvPicPr>
            <a:picLocks noChangeAspect="1" noChangeArrowheads="1"/>
          </p:cNvPicPr>
          <p:nvPr/>
        </p:nvPicPr>
        <p:blipFill>
          <a:blip r:embed="rId9">
            <a:extLst>
              <a:ext uri="{28A0092B-C50C-407E-A947-70E740481C1C}">
                <a14:useLocalDpi xmlns:a14="http://schemas.microsoft.com/office/drawing/2010/main" xmlns="" val="0"/>
              </a:ext>
            </a:extLst>
          </a:blip>
          <a:srcRect l="45956" b="525"/>
          <a:stretch>
            <a:fillRect/>
          </a:stretch>
        </p:blipFill>
        <p:spPr bwMode="auto">
          <a:xfrm>
            <a:off x="0" y="3751263"/>
            <a:ext cx="765175"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Picture 11"/>
          <p:cNvPicPr>
            <a:picLocks noChangeAspect="1" noChangeArrowheads="1"/>
          </p:cNvPicPr>
          <p:nvPr/>
        </p:nvPicPr>
        <p:blipFill>
          <a:blip r:embed="rId10">
            <a:lum contrast="2000"/>
            <a:extLst>
              <a:ext uri="{28A0092B-C50C-407E-A947-70E740481C1C}">
                <a14:useLocalDpi xmlns:a14="http://schemas.microsoft.com/office/drawing/2010/main" xmlns="" val="0"/>
              </a:ext>
            </a:extLst>
          </a:blip>
          <a:srcRect l="21768" r="24210"/>
          <a:stretch>
            <a:fillRect/>
          </a:stretch>
        </p:blipFill>
        <p:spPr bwMode="auto">
          <a:xfrm>
            <a:off x="0" y="4473575"/>
            <a:ext cx="765175"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4" name="Rectangle 12"/>
          <p:cNvSpPr>
            <a:spLocks/>
          </p:cNvSpPr>
          <p:nvPr/>
        </p:nvSpPr>
        <p:spPr bwMode="auto">
          <a:xfrm>
            <a:off x="0" y="6359525"/>
            <a:ext cx="777875" cy="4984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p>
            <a:pPr algn="ctr" eaLnBrk="0" hangingPunct="0"/>
            <a:endParaRPr lang="en-US"/>
          </a:p>
        </p:txBody>
      </p:sp>
      <p:pic>
        <p:nvPicPr>
          <p:cNvPr id="8205" name="Picture 1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0" y="2917825"/>
            <a:ext cx="765175" cy="84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6" name="Picture 14"/>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1949450"/>
            <a:ext cx="76517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7" name="Picture 15"/>
          <p:cNvPicPr>
            <a:picLocks noChangeAspect="1" noChangeArrowheads="1"/>
          </p:cNvPicPr>
          <p:nvPr/>
        </p:nvPicPr>
        <p:blipFill>
          <a:blip r:embed="rId13">
            <a:lum contrast="8000"/>
            <a:extLst>
              <a:ext uri="{28A0092B-C50C-407E-A947-70E740481C1C}">
                <a14:useLocalDpi xmlns:a14="http://schemas.microsoft.com/office/drawing/2010/main" xmlns="" val="0"/>
              </a:ext>
            </a:extLst>
          </a:blip>
          <a:srcRect/>
          <a:stretch>
            <a:fillRect/>
          </a:stretch>
        </p:blipFill>
        <p:spPr bwMode="auto">
          <a:xfrm>
            <a:off x="0" y="1050925"/>
            <a:ext cx="765175" cy="92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8" name="Picture 16"/>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765175" cy="105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9" name="Picture 17"/>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5397500"/>
            <a:ext cx="765175" cy="966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0" name="Picture 18"/>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3751263"/>
            <a:ext cx="765175" cy="72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11" name="Picture 19"/>
          <p:cNvPicPr>
            <a:picLocks noChangeAspect="1" noChangeArrowheads="1"/>
          </p:cNvPicPr>
          <p:nvPr/>
        </p:nvPicPr>
        <p:blipFill>
          <a:blip r:embed="rId17">
            <a:lum contrast="2000"/>
            <a:extLst>
              <a:ext uri="{28A0092B-C50C-407E-A947-70E740481C1C}">
                <a14:useLocalDpi xmlns:a14="http://schemas.microsoft.com/office/drawing/2010/main" xmlns="" val="0"/>
              </a:ext>
            </a:extLst>
          </a:blip>
          <a:srcRect/>
          <a:stretch>
            <a:fillRect/>
          </a:stretch>
        </p:blipFill>
        <p:spPr bwMode="auto">
          <a:xfrm>
            <a:off x="0" y="4473575"/>
            <a:ext cx="765175"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84" name="Rectangle 20"/>
          <p:cNvSpPr>
            <a:spLocks/>
          </p:cNvSpPr>
          <p:nvPr/>
        </p:nvSpPr>
        <p:spPr bwMode="auto">
          <a:xfrm>
            <a:off x="0" y="6361113"/>
            <a:ext cx="777875" cy="490537"/>
          </a:xfrm>
          <a:prstGeom prst="rect">
            <a:avLst/>
          </a:prstGeom>
          <a:solidFill>
            <a:schemeClr val="accent1"/>
          </a:solidFill>
          <a:ln w="9525" cap="flat">
            <a:noFill/>
            <a:miter lim="800000"/>
            <a:headEnd type="none" w="med" len="med"/>
            <a:tailEnd type="none" w="med" len="med"/>
          </a:ln>
        </p:spPr>
        <p:txBody>
          <a:bodyPr lIns="34290" tIns="34290" rIns="34290" bIns="34290" anchor="ctr"/>
          <a:lstStyle/>
          <a:p>
            <a:pPr algn="ctr" eaLnBrk="0" hangingPunct="0">
              <a:defRPr/>
            </a:pPr>
            <a:r>
              <a:rPr lang="en-US" sz="1300" b="1">
                <a:solidFill>
                  <a:srgbClr val="FFFFCC"/>
                </a:solidFill>
                <a:effectLst>
                  <a:outerShdw blurRad="38100" dist="38100" dir="2700000" algn="tl">
                    <a:srgbClr val="000000"/>
                  </a:outerShdw>
                </a:effectLst>
                <a:latin typeface="Arial" charset="0"/>
                <a:cs typeface="Arial" charset="0"/>
                <a:sym typeface="Arial" charset="0"/>
              </a:rPr>
              <a:t>DESDynI</a:t>
            </a:r>
          </a:p>
        </p:txBody>
      </p:sp>
      <p:grpSp>
        <p:nvGrpSpPr>
          <p:cNvPr id="3" name="Group 43"/>
          <p:cNvGrpSpPr>
            <a:grpSpLocks/>
          </p:cNvGrpSpPr>
          <p:nvPr/>
        </p:nvGrpSpPr>
        <p:grpSpPr bwMode="auto">
          <a:xfrm>
            <a:off x="623888" y="899041"/>
            <a:ext cx="8377237" cy="6056312"/>
            <a:chOff x="766529" y="800934"/>
            <a:chExt cx="8377471" cy="6057066"/>
          </a:xfrm>
        </p:grpSpPr>
        <p:sp>
          <p:nvSpPr>
            <p:cNvPr id="43" name="Rectangle 42"/>
            <p:cNvSpPr/>
            <p:nvPr/>
          </p:nvSpPr>
          <p:spPr>
            <a:xfrm>
              <a:off x="766529" y="800934"/>
              <a:ext cx="8377471" cy="60570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solidFill>
                  <a:srgbClr val="FFFFFF"/>
                </a:solidFill>
                <a:latin typeface="Arial" charset="0"/>
                <a:ea typeface="ＭＳ Ｐゴシック" charset="0"/>
                <a:cs typeface="ＭＳ Ｐゴシック" charset="0"/>
              </a:endParaRPr>
            </a:p>
          </p:txBody>
        </p:sp>
        <p:grpSp>
          <p:nvGrpSpPr>
            <p:cNvPr id="8219" name="Group 37"/>
            <p:cNvGrpSpPr>
              <a:grpSpLocks/>
            </p:cNvGrpSpPr>
            <p:nvPr/>
          </p:nvGrpSpPr>
          <p:grpSpPr bwMode="auto">
            <a:xfrm>
              <a:off x="995459" y="908559"/>
              <a:ext cx="7825339" cy="5809421"/>
              <a:chOff x="858172" y="897117"/>
              <a:chExt cx="7745894" cy="5809421"/>
            </a:xfrm>
          </p:grpSpPr>
          <p:pic>
            <p:nvPicPr>
              <p:cNvPr id="8220" name="Picture 38" descr="Slide1.TIF"/>
              <p:cNvPicPr>
                <a:picLocks noChangeAspect="1"/>
              </p:cNvPicPr>
              <p:nvPr/>
            </p:nvPicPr>
            <p:blipFill>
              <a:blip r:embed="rId18">
                <a:extLst>
                  <a:ext uri="{28A0092B-C50C-407E-A947-70E740481C1C}">
                    <a14:useLocalDpi xmlns:a14="http://schemas.microsoft.com/office/drawing/2010/main" xmlns="" val="0"/>
                  </a:ext>
                </a:extLst>
              </a:blip>
              <a:srcRect/>
              <a:stretch>
                <a:fillRect/>
              </a:stretch>
            </p:blipFill>
            <p:spPr bwMode="auto">
              <a:xfrm>
                <a:off x="858172" y="897117"/>
                <a:ext cx="7745894" cy="5809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21" name="TextBox 39"/>
              <p:cNvSpPr txBox="1">
                <a:spLocks noChangeArrowheads="1"/>
              </p:cNvSpPr>
              <p:nvPr/>
            </p:nvSpPr>
            <p:spPr bwMode="auto">
              <a:xfrm>
                <a:off x="1684422" y="949849"/>
                <a:ext cx="2083713" cy="6461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latin typeface="Arial" charset="0"/>
                  </a:rPr>
                  <a:t>LVIS Waveform Lidar</a:t>
                </a:r>
              </a:p>
            </p:txBody>
          </p:sp>
          <p:sp>
            <p:nvSpPr>
              <p:cNvPr id="8222" name="TextBox 40"/>
              <p:cNvSpPr txBox="1">
                <a:spLocks noChangeArrowheads="1"/>
              </p:cNvSpPr>
              <p:nvPr/>
            </p:nvSpPr>
            <p:spPr bwMode="auto">
              <a:xfrm>
                <a:off x="5578419" y="953024"/>
                <a:ext cx="2962140" cy="6461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latin typeface="Arial" charset="0"/>
                  </a:rPr>
                  <a:t>Small Footprint Discrete Return Lidar</a:t>
                </a:r>
              </a:p>
            </p:txBody>
          </p:sp>
          <p:sp>
            <p:nvSpPr>
              <p:cNvPr id="8223" name="TextBox 41"/>
              <p:cNvSpPr txBox="1">
                <a:spLocks noChangeArrowheads="1"/>
              </p:cNvSpPr>
              <p:nvPr/>
            </p:nvSpPr>
            <p:spPr bwMode="auto">
              <a:xfrm>
                <a:off x="3769705" y="3423481"/>
                <a:ext cx="1381285" cy="36993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latin typeface="Arial" charset="0"/>
                  </a:rPr>
                  <a:t>UAVSAR</a:t>
                </a:r>
              </a:p>
            </p:txBody>
          </p:sp>
        </p:grpSp>
      </p:grpSp>
    </p:spTree>
    <p:custDataLst>
      <p:tags r:id="rId1"/>
    </p:custDataLst>
    <p:extLst>
      <p:ext uri="{BB962C8B-B14F-4D97-AF65-F5344CB8AC3E}">
        <p14:creationId xmlns:p14="http://schemas.microsoft.com/office/powerpoint/2010/main" xmlns="" val="759888974"/>
      </p:ext>
    </p:extLst>
  </p:cSld>
  <p:clrMapOvr>
    <a:masterClrMapping/>
  </p:clrMapOvr>
  <p:transition advTm="6318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lstStyle/>
          <a:p>
            <a:r>
              <a:rPr lang="en-US" dirty="0" smtClean="0"/>
              <a:t>Echidna</a:t>
            </a:r>
            <a:r>
              <a:rPr lang="en-US" altLang="zh-CN" b="1" baseline="30000" dirty="0" smtClean="0"/>
              <a:t>®</a:t>
            </a:r>
            <a:r>
              <a:rPr lang="en-US" dirty="0" smtClean="0"/>
              <a:t> and DWEL</a:t>
            </a:r>
            <a:endParaRPr lang="en-US" dirty="0"/>
          </a:p>
        </p:txBody>
      </p:sp>
      <p:sp>
        <p:nvSpPr>
          <p:cNvPr id="3" name="Content Placeholder 2"/>
          <p:cNvSpPr>
            <a:spLocks noGrp="1"/>
          </p:cNvSpPr>
          <p:nvPr>
            <p:ph idx="1"/>
          </p:nvPr>
        </p:nvSpPr>
        <p:spPr>
          <a:xfrm>
            <a:off x="76200" y="868363"/>
            <a:ext cx="9067800" cy="4389437"/>
          </a:xfrm>
        </p:spPr>
        <p:txBody>
          <a:bodyPr/>
          <a:lstStyle/>
          <a:p>
            <a:r>
              <a:rPr lang="en-US" dirty="0" smtClean="0"/>
              <a:t>Echidna </a:t>
            </a:r>
            <a:r>
              <a:rPr lang="en-US" altLang="zh-CN" b="1" baseline="30000" dirty="0" smtClean="0"/>
              <a:t>®  </a:t>
            </a:r>
            <a:r>
              <a:rPr lang="en-US" altLang="zh-CN" dirty="0" smtClean="0"/>
              <a:t>Full Waveform </a:t>
            </a:r>
            <a:r>
              <a:rPr lang="en-US" altLang="zh-CN" dirty="0" err="1" smtClean="0"/>
              <a:t>Lidar</a:t>
            </a:r>
            <a:endParaRPr lang="en-US" altLang="zh-CN" dirty="0" smtClean="0"/>
          </a:p>
          <a:p>
            <a:pPr lvl="1"/>
            <a:r>
              <a:rPr lang="en-US" altLang="zh-CN" dirty="0" smtClean="0"/>
              <a:t>1064nm, 4 </a:t>
            </a:r>
            <a:r>
              <a:rPr lang="en-US" altLang="zh-CN" dirty="0" err="1" smtClean="0"/>
              <a:t>mrad</a:t>
            </a:r>
            <a:r>
              <a:rPr lang="en-US" altLang="zh-CN" dirty="0" smtClean="0"/>
              <a:t> resolution</a:t>
            </a:r>
          </a:p>
          <a:p>
            <a:pPr lvl="1"/>
            <a:r>
              <a:rPr lang="en-US" dirty="0" smtClean="0"/>
              <a:t>US Deployments with NASA support</a:t>
            </a:r>
          </a:p>
          <a:p>
            <a:pPr lvl="2"/>
            <a:r>
              <a:rPr lang="en-US" dirty="0" smtClean="0"/>
              <a:t>Harvard, Howland, and Bartlett Forests</a:t>
            </a:r>
          </a:p>
          <a:p>
            <a:pPr lvl="2">
              <a:buNone/>
            </a:pPr>
            <a:r>
              <a:rPr lang="en-US" dirty="0" smtClean="0"/>
              <a:t>	(2007, 2009, 2010)</a:t>
            </a:r>
          </a:p>
          <a:p>
            <a:pPr lvl="2"/>
            <a:r>
              <a:rPr lang="en-US" dirty="0" smtClean="0"/>
              <a:t>Sierra National Forest (2008)</a:t>
            </a:r>
          </a:p>
          <a:p>
            <a:r>
              <a:rPr lang="en-US" dirty="0" smtClean="0"/>
              <a:t>DWEL: Dual Wavelength Echidna</a:t>
            </a:r>
            <a:r>
              <a:rPr lang="en-US" altLang="zh-CN" b="1" baseline="30000" dirty="0" smtClean="0"/>
              <a:t>®</a:t>
            </a:r>
            <a:r>
              <a:rPr lang="en-US" dirty="0" smtClean="0"/>
              <a:t> </a:t>
            </a:r>
            <a:r>
              <a:rPr lang="en-US" dirty="0" err="1" smtClean="0"/>
              <a:t>Lidar</a:t>
            </a:r>
            <a:endParaRPr lang="en-US" dirty="0" smtClean="0"/>
          </a:p>
          <a:p>
            <a:pPr lvl="1"/>
            <a:r>
              <a:rPr lang="en-US" dirty="0" smtClean="0"/>
              <a:t>Full Waveform Echidna Heritage </a:t>
            </a:r>
          </a:p>
          <a:p>
            <a:pPr lvl="1"/>
            <a:r>
              <a:rPr lang="en-US" dirty="0" smtClean="0"/>
              <a:t>1064 and 1550nm (separation of foliage and woody returns)</a:t>
            </a:r>
          </a:p>
          <a:p>
            <a:pPr lvl="1"/>
            <a:r>
              <a:rPr lang="en-US" dirty="0" smtClean="0"/>
              <a:t>Improved angular resolution (2mrad)</a:t>
            </a:r>
          </a:p>
          <a:p>
            <a:pPr lvl="1"/>
            <a:r>
              <a:rPr lang="en-US" dirty="0" smtClean="0"/>
              <a:t>Under development at BU with NSF support</a:t>
            </a:r>
          </a:p>
          <a:p>
            <a:pPr lvl="2"/>
            <a:r>
              <a:rPr lang="en-US" dirty="0" smtClean="0"/>
              <a:t>In collaboration with CSIRO</a:t>
            </a:r>
          </a:p>
          <a:p>
            <a:pPr lvl="1"/>
            <a:r>
              <a:rPr lang="en-US" dirty="0" smtClean="0"/>
              <a:t>Currently undergoing integration and testing</a:t>
            </a:r>
          </a:p>
        </p:txBody>
      </p:sp>
      <p:pic>
        <p:nvPicPr>
          <p:cNvPr id="6" name="Picture 171"/>
          <p:cNvPicPr>
            <a:picLocks noChangeAspect="1" noChangeArrowheads="1"/>
          </p:cNvPicPr>
          <p:nvPr/>
        </p:nvPicPr>
        <p:blipFill>
          <a:blip r:embed="rId3" cstate="print"/>
          <a:srcRect/>
          <a:stretch>
            <a:fillRect/>
          </a:stretch>
        </p:blipFill>
        <p:spPr bwMode="auto">
          <a:xfrm>
            <a:off x="6553200" y="1"/>
            <a:ext cx="2590800" cy="3612664"/>
          </a:xfrm>
          <a:prstGeom prst="rect">
            <a:avLst/>
          </a:prstGeom>
          <a:noFill/>
          <a:ln w="9525">
            <a:noFill/>
            <a:round/>
            <a:headEnd/>
            <a:tailEnd/>
          </a:ln>
        </p:spPr>
      </p:pic>
      <p:pic>
        <p:nvPicPr>
          <p:cNvPr id="7" name="Picture 10"/>
          <p:cNvPicPr>
            <a:picLocks noChangeAspect="1" noChangeArrowheads="1"/>
          </p:cNvPicPr>
          <p:nvPr/>
        </p:nvPicPr>
        <p:blipFill>
          <a:blip r:embed="rId4" cstate="print"/>
          <a:srcRect/>
          <a:stretch>
            <a:fillRect/>
          </a:stretch>
        </p:blipFill>
        <p:spPr bwMode="auto">
          <a:xfrm>
            <a:off x="7173912" y="5151359"/>
            <a:ext cx="1970088" cy="1706641"/>
          </a:xfrm>
          <a:prstGeom prst="rect">
            <a:avLst/>
          </a:prstGeom>
          <a:noFill/>
          <a:ln w="9525">
            <a:noFill/>
            <a:round/>
            <a:headEnd/>
            <a:tailEnd/>
          </a:ln>
        </p:spPr>
      </p:pic>
      <p:pic>
        <p:nvPicPr>
          <p:cNvPr id="8" name="Picture 84" descr="hemlock_favd_new.tif"/>
          <p:cNvPicPr>
            <a:picLocks noChangeAspect="1"/>
          </p:cNvPicPr>
          <p:nvPr/>
        </p:nvPicPr>
        <p:blipFill>
          <a:blip r:embed="rId5" cstate="print"/>
          <a:srcRect l="5846" t="4404" r="6091" b="28651"/>
          <a:stretch>
            <a:fillRect/>
          </a:stretch>
        </p:blipFill>
        <p:spPr bwMode="auto">
          <a:xfrm>
            <a:off x="76199" y="868363"/>
            <a:ext cx="7898905" cy="56211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Activities with Europeans</a:t>
            </a:r>
            <a:endParaRPr lang="en-US" dirty="0"/>
          </a:p>
        </p:txBody>
      </p:sp>
      <p:sp>
        <p:nvSpPr>
          <p:cNvPr id="4" name="Content Placeholder 3"/>
          <p:cNvSpPr>
            <a:spLocks noGrp="1"/>
          </p:cNvSpPr>
          <p:nvPr>
            <p:ph idx="1"/>
          </p:nvPr>
        </p:nvSpPr>
        <p:spPr>
          <a:xfrm>
            <a:off x="528638" y="940131"/>
            <a:ext cx="8366125" cy="5095875"/>
          </a:xfrm>
        </p:spPr>
        <p:txBody>
          <a:bodyPr/>
          <a:lstStyle/>
          <a:p>
            <a:r>
              <a:rPr lang="en-US" dirty="0" smtClean="0"/>
              <a:t>Joint Ecosystem Structure Science Meeting</a:t>
            </a:r>
          </a:p>
          <a:p>
            <a:pPr lvl="1"/>
            <a:r>
              <a:rPr lang="en-US" dirty="0" smtClean="0"/>
              <a:t>Planning to begin this fall</a:t>
            </a:r>
          </a:p>
          <a:p>
            <a:pPr lvl="1"/>
            <a:r>
              <a:rPr lang="en-US" dirty="0" smtClean="0"/>
              <a:t>Exchange of ideas and mutual understanding on:</a:t>
            </a:r>
          </a:p>
          <a:p>
            <a:pPr lvl="2"/>
            <a:r>
              <a:rPr lang="en-US" dirty="0" smtClean="0"/>
              <a:t>Existing research activities and advances</a:t>
            </a:r>
          </a:p>
          <a:p>
            <a:pPr lvl="2"/>
            <a:r>
              <a:rPr lang="en-US" dirty="0" smtClean="0"/>
              <a:t>Potential mission development and deployment</a:t>
            </a:r>
          </a:p>
          <a:p>
            <a:pPr lvl="3"/>
            <a:r>
              <a:rPr lang="en-US" dirty="0" smtClean="0"/>
              <a:t>E.g. TANDEM-L &amp; BIOMASS</a:t>
            </a:r>
          </a:p>
          <a:p>
            <a:pPr lvl="2"/>
            <a:r>
              <a:rPr lang="en-US" dirty="0" smtClean="0"/>
              <a:t>Applications and science requirements of each community</a:t>
            </a:r>
          </a:p>
          <a:p>
            <a:pPr marL="744538" lvl="2" indent="0">
              <a:buNone/>
            </a:pPr>
            <a:endParaRPr lang="en-US" dirty="0" smtClean="0"/>
          </a:p>
          <a:p>
            <a:r>
              <a:rPr lang="en-US" dirty="0" smtClean="0"/>
              <a:t>Joint Ecosystem Structure Field Experiment</a:t>
            </a:r>
          </a:p>
          <a:p>
            <a:pPr lvl="1"/>
            <a:r>
              <a:rPr lang="en-US" dirty="0" smtClean="0"/>
              <a:t>Europeans promoting potential of </a:t>
            </a:r>
            <a:r>
              <a:rPr lang="en-US" dirty="0" err="1" smtClean="0"/>
              <a:t>PolInSAR</a:t>
            </a:r>
            <a:endParaRPr lang="en-US" dirty="0" smtClean="0"/>
          </a:p>
          <a:p>
            <a:pPr lvl="2"/>
            <a:r>
              <a:rPr lang="en-US" dirty="0" smtClean="0"/>
              <a:t>Lack of published studies, availability of field and aircraft data hinder mutual advancement</a:t>
            </a:r>
          </a:p>
          <a:p>
            <a:pPr lvl="1"/>
            <a:r>
              <a:rPr lang="en-US" dirty="0" smtClean="0"/>
              <a:t>Suggest development of joint field experiment to test efficacy of remote sensing techniques for derivation of ecosystem structure</a:t>
            </a:r>
          </a:p>
          <a:p>
            <a:pPr lvl="1"/>
            <a:r>
              <a:rPr lang="en-US" dirty="0" smtClean="0"/>
              <a:t>Potentially help inform </a:t>
            </a:r>
            <a:r>
              <a:rPr lang="en-US" dirty="0" err="1" smtClean="0"/>
              <a:t>DESDynI</a:t>
            </a:r>
            <a:r>
              <a:rPr lang="en-US" dirty="0" smtClean="0"/>
              <a:t>-R partnerships (BIOMASS &amp; TANDEM-L)</a:t>
            </a:r>
          </a:p>
        </p:txBody>
      </p:sp>
      <p:sp>
        <p:nvSpPr>
          <p:cNvPr id="3" name="Slide Number Placeholder 2"/>
          <p:cNvSpPr>
            <a:spLocks noGrp="1"/>
          </p:cNvSpPr>
          <p:nvPr>
            <p:ph type="sldNum" sz="quarter" idx="10"/>
          </p:nvPr>
        </p:nvSpPr>
        <p:spPr/>
        <p:txBody>
          <a:bodyPr/>
          <a:lstStyle/>
          <a:p>
            <a:pPr>
              <a:defRPr/>
            </a:pPr>
            <a:fld id="{FDACE5A5-9D0D-48AD-BB54-A7A881E78D7C}" type="slidenum">
              <a:rPr lang="en-US" smtClean="0"/>
              <a:pPr>
                <a:defRPr/>
              </a:pPr>
              <a:t>17</a:t>
            </a:fld>
            <a:endParaRPr lang="en-US"/>
          </a:p>
        </p:txBody>
      </p:sp>
      <p:sp>
        <p:nvSpPr>
          <p:cNvPr id="5" name="TextBox 4"/>
          <p:cNvSpPr txBox="1"/>
          <p:nvPr/>
        </p:nvSpPr>
        <p:spPr>
          <a:xfrm>
            <a:off x="1151576" y="6072922"/>
            <a:ext cx="6939445" cy="400110"/>
          </a:xfrm>
          <a:prstGeom prst="rect">
            <a:avLst/>
          </a:prstGeom>
          <a:solidFill>
            <a:srgbClr val="0000FF"/>
          </a:solidFill>
        </p:spPr>
        <p:txBody>
          <a:bodyPr wrap="none" rtlCol="0">
            <a:spAutoFit/>
          </a:bodyPr>
          <a:lstStyle/>
          <a:p>
            <a:pPr marL="0" lvl="1"/>
            <a:r>
              <a:rPr lang="en-US" sz="2000" b="1" i="1" dirty="0">
                <a:solidFill>
                  <a:srgbClr val="FFFF00"/>
                </a:solidFill>
              </a:rPr>
              <a:t>Please attend the </a:t>
            </a:r>
            <a:r>
              <a:rPr lang="en-US" sz="2000" b="1" i="1" dirty="0" err="1">
                <a:solidFill>
                  <a:srgbClr val="FFFF00"/>
                </a:solidFill>
              </a:rPr>
              <a:t>PolInSAR</a:t>
            </a:r>
            <a:r>
              <a:rPr lang="en-US" sz="2000" b="1" i="1" dirty="0">
                <a:solidFill>
                  <a:srgbClr val="FFFF00"/>
                </a:solidFill>
              </a:rPr>
              <a:t> meeting tomorrow </a:t>
            </a:r>
            <a:r>
              <a:rPr lang="en-US" sz="2000" b="1" i="1" dirty="0" smtClean="0">
                <a:solidFill>
                  <a:srgbClr val="FFFF00"/>
                </a:solidFill>
              </a:rPr>
              <a:t>morning</a:t>
            </a:r>
            <a:endParaRPr lang="en-US" sz="2000" b="1" i="1" dirty="0">
              <a:solidFill>
                <a:srgbClr val="FFFF00"/>
              </a:solidFill>
            </a:endParaRPr>
          </a:p>
        </p:txBody>
      </p:sp>
    </p:spTree>
    <p:extLst>
      <p:ext uri="{BB962C8B-B14F-4D97-AF65-F5344CB8AC3E}">
        <p14:creationId xmlns:p14="http://schemas.microsoft.com/office/powerpoint/2010/main" xmlns="" val="3528708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 </a:t>
            </a:r>
            <a:r>
              <a:rPr lang="en-US" dirty="0" err="1" smtClean="0"/>
              <a:t>ForestSat</a:t>
            </a:r>
            <a:r>
              <a:rPr lang="en-US" dirty="0" smtClean="0"/>
              <a:t> 2012</a:t>
            </a:r>
            <a:endParaRPr lang="en-US" dirty="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18</a:t>
            </a:fld>
            <a:endParaRPr lang="en-US"/>
          </a:p>
        </p:txBody>
      </p:sp>
      <p:pic>
        <p:nvPicPr>
          <p:cNvPr id="5" name="Picture 4"/>
          <p:cNvPicPr>
            <a:picLocks noChangeAspect="1"/>
          </p:cNvPicPr>
          <p:nvPr/>
        </p:nvPicPr>
        <p:blipFill>
          <a:blip r:embed="rId2"/>
          <a:stretch>
            <a:fillRect/>
          </a:stretch>
        </p:blipFill>
        <p:spPr>
          <a:xfrm>
            <a:off x="574675" y="908665"/>
            <a:ext cx="8348982" cy="3771347"/>
          </a:xfrm>
          <a:prstGeom prst="rect">
            <a:avLst/>
          </a:prstGeom>
        </p:spPr>
      </p:pic>
      <p:sp>
        <p:nvSpPr>
          <p:cNvPr id="6" name="Content Placeholder 5"/>
          <p:cNvSpPr>
            <a:spLocks noGrp="1"/>
          </p:cNvSpPr>
          <p:nvPr>
            <p:ph idx="1"/>
          </p:nvPr>
        </p:nvSpPr>
        <p:spPr>
          <a:xfrm>
            <a:off x="481013" y="4929195"/>
            <a:ext cx="8366125" cy="5095875"/>
          </a:xfrm>
        </p:spPr>
        <p:txBody>
          <a:bodyPr/>
          <a:lstStyle/>
          <a:p>
            <a:r>
              <a:rPr lang="en-US" dirty="0" smtClean="0"/>
              <a:t>Promote scientifically-based understanding of how remote sensing describes and monitors forested systems</a:t>
            </a:r>
          </a:p>
          <a:p>
            <a:pPr lvl="1"/>
            <a:r>
              <a:rPr lang="en-US" dirty="0" smtClean="0"/>
              <a:t>Fifth conference, first outside of western Europe</a:t>
            </a:r>
          </a:p>
          <a:p>
            <a:pPr lvl="1"/>
            <a:r>
              <a:rPr lang="en-US" dirty="0" smtClean="0"/>
              <a:t>Contact Warren Cohen</a:t>
            </a:r>
          </a:p>
        </p:txBody>
      </p:sp>
    </p:spTree>
    <p:extLst>
      <p:ext uri="{BB962C8B-B14F-4D97-AF65-F5344CB8AC3E}">
        <p14:creationId xmlns:p14="http://schemas.microsoft.com/office/powerpoint/2010/main" xmlns="" val="4283734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 </a:t>
            </a:r>
            <a:r>
              <a:rPr lang="en-US" dirty="0" err="1" smtClean="0"/>
              <a:t>SilviLaser</a:t>
            </a:r>
            <a:r>
              <a:rPr lang="en-US" dirty="0" smtClean="0"/>
              <a:t> 2012</a:t>
            </a:r>
            <a:endParaRPr lang="en-US" dirty="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19</a:t>
            </a:fld>
            <a:endParaRPr lang="en-US"/>
          </a:p>
        </p:txBody>
      </p:sp>
      <p:sp>
        <p:nvSpPr>
          <p:cNvPr id="6" name="Content Placeholder 5"/>
          <p:cNvSpPr>
            <a:spLocks noGrp="1"/>
          </p:cNvSpPr>
          <p:nvPr>
            <p:ph idx="1"/>
          </p:nvPr>
        </p:nvSpPr>
        <p:spPr>
          <a:xfrm>
            <a:off x="481013" y="4929195"/>
            <a:ext cx="8366125" cy="5095875"/>
          </a:xfrm>
        </p:spPr>
        <p:txBody>
          <a:bodyPr/>
          <a:lstStyle/>
          <a:p>
            <a:r>
              <a:rPr lang="en-US" dirty="0" smtClean="0"/>
              <a:t>Premier conference on remote sensing of forest structure</a:t>
            </a:r>
          </a:p>
          <a:p>
            <a:pPr lvl="1"/>
            <a:r>
              <a:rPr lang="en-US" dirty="0" smtClean="0"/>
              <a:t>Held in conjunction with </a:t>
            </a:r>
            <a:r>
              <a:rPr lang="en-US" dirty="0" err="1" smtClean="0"/>
              <a:t>ForestSat</a:t>
            </a:r>
            <a:r>
              <a:rPr lang="en-US" dirty="0" smtClean="0"/>
              <a:t> (immediately follows)</a:t>
            </a:r>
          </a:p>
          <a:p>
            <a:pPr lvl="1"/>
            <a:r>
              <a:rPr lang="en-US" dirty="0" smtClean="0"/>
              <a:t>Contact Mike </a:t>
            </a:r>
            <a:r>
              <a:rPr lang="en-US" dirty="0" err="1" smtClean="0"/>
              <a:t>Wulder</a:t>
            </a:r>
            <a:r>
              <a:rPr lang="en-US" dirty="0" smtClean="0"/>
              <a:t> or Nicholas Coops</a:t>
            </a:r>
          </a:p>
        </p:txBody>
      </p:sp>
      <p:pic>
        <p:nvPicPr>
          <p:cNvPr id="3" name="Picture 2"/>
          <p:cNvPicPr>
            <a:picLocks noChangeAspect="1"/>
          </p:cNvPicPr>
          <p:nvPr/>
        </p:nvPicPr>
        <p:blipFill rotWithShape="1">
          <a:blip r:embed="rId2"/>
          <a:srcRect t="3384" b="14968"/>
          <a:stretch/>
        </p:blipFill>
        <p:spPr>
          <a:xfrm>
            <a:off x="897437" y="893235"/>
            <a:ext cx="6941512" cy="3896056"/>
          </a:xfrm>
          <a:prstGeom prst="rect">
            <a:avLst/>
          </a:prstGeom>
        </p:spPr>
      </p:pic>
    </p:spTree>
    <p:extLst>
      <p:ext uri="{BB962C8B-B14F-4D97-AF65-F5344CB8AC3E}">
        <p14:creationId xmlns:p14="http://schemas.microsoft.com/office/powerpoint/2010/main" xmlns="" val="2229828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US" dirty="0"/>
          </a:p>
        </p:txBody>
      </p:sp>
      <p:sp>
        <p:nvSpPr>
          <p:cNvPr id="6" name="Content Placeholder 5"/>
          <p:cNvSpPr>
            <a:spLocks noGrp="1"/>
          </p:cNvSpPr>
          <p:nvPr>
            <p:ph idx="1"/>
          </p:nvPr>
        </p:nvSpPr>
        <p:spPr/>
        <p:txBody>
          <a:bodyPr/>
          <a:lstStyle/>
          <a:p>
            <a:r>
              <a:rPr lang="en-US" dirty="0" smtClean="0"/>
              <a:t>Overview of ESWG</a:t>
            </a:r>
          </a:p>
          <a:p>
            <a:endParaRPr lang="en-US" dirty="0" smtClean="0"/>
          </a:p>
          <a:p>
            <a:r>
              <a:rPr lang="en-US" dirty="0" smtClean="0"/>
              <a:t>Mission Development and Support</a:t>
            </a:r>
          </a:p>
          <a:p>
            <a:endParaRPr lang="en-US" dirty="0" smtClean="0"/>
          </a:p>
          <a:p>
            <a:r>
              <a:rPr lang="en-US" dirty="0" smtClean="0"/>
              <a:t>Field Activities</a:t>
            </a:r>
          </a:p>
          <a:p>
            <a:endParaRPr lang="en-US" dirty="0" smtClean="0"/>
          </a:p>
          <a:p>
            <a:r>
              <a:rPr lang="en-US" dirty="0" smtClean="0"/>
              <a:t>Publications on Ecosystem Structure Requirements and Science</a:t>
            </a:r>
          </a:p>
          <a:p>
            <a:endParaRPr lang="en-US" dirty="0" smtClean="0"/>
          </a:p>
          <a:p>
            <a:r>
              <a:rPr lang="en-US" dirty="0" smtClean="0"/>
              <a:t>Potential Activities with European Scientists</a:t>
            </a:r>
          </a:p>
          <a:p>
            <a:endParaRPr lang="en-US" dirty="0" smtClean="0"/>
          </a:p>
          <a:p>
            <a:r>
              <a:rPr lang="en-US" dirty="0" smtClean="0"/>
              <a:t>Upcoming Meetings</a:t>
            </a:r>
          </a:p>
          <a:p>
            <a:pPr lvl="1"/>
            <a:endParaRPr lang="en-US" dirty="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2</a:t>
            </a:fld>
            <a:endParaRPr lang="en-US"/>
          </a:p>
        </p:txBody>
      </p:sp>
    </p:spTree>
    <p:extLst>
      <p:ext uri="{BB962C8B-B14F-4D97-AF65-F5344CB8AC3E}">
        <p14:creationId xmlns:p14="http://schemas.microsoft.com/office/powerpoint/2010/main" xmlns="" val="187400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ESWG</a:t>
            </a:r>
            <a:endParaRPr lang="en-US" dirty="0"/>
          </a:p>
        </p:txBody>
      </p:sp>
      <p:sp>
        <p:nvSpPr>
          <p:cNvPr id="3" name="Content Placeholder 2"/>
          <p:cNvSpPr>
            <a:spLocks noGrp="1"/>
          </p:cNvSpPr>
          <p:nvPr>
            <p:ph idx="1"/>
          </p:nvPr>
        </p:nvSpPr>
        <p:spPr/>
        <p:txBody>
          <a:bodyPr/>
          <a:lstStyle/>
          <a:p>
            <a:pPr>
              <a:spcAft>
                <a:spcPts val="600"/>
              </a:spcAft>
            </a:pPr>
            <a:r>
              <a:rPr lang="en-US" dirty="0" smtClean="0"/>
              <a:t>ESWG meets on as needed basis </a:t>
            </a:r>
          </a:p>
          <a:p>
            <a:r>
              <a:rPr lang="en-US" dirty="0" smtClean="0"/>
              <a:t>Teleconferences about once per month (with large gaps)</a:t>
            </a:r>
          </a:p>
          <a:p>
            <a:pPr lvl="1"/>
            <a:r>
              <a:rPr lang="en-US" dirty="0" smtClean="0"/>
              <a:t>Membership comprised mostly of TE scientists actively engaged in remote sensing of structure</a:t>
            </a:r>
          </a:p>
          <a:p>
            <a:r>
              <a:rPr lang="en-US" dirty="0" smtClean="0"/>
              <a:t>Provides community guidance and input to TE program manager</a:t>
            </a:r>
          </a:p>
          <a:p>
            <a:pPr lvl="1"/>
            <a:r>
              <a:rPr lang="en-US" dirty="0"/>
              <a:t>G</a:t>
            </a:r>
            <a:r>
              <a:rPr lang="en-US" dirty="0" smtClean="0"/>
              <a:t>uidance on mission science requirements</a:t>
            </a:r>
          </a:p>
          <a:p>
            <a:pPr lvl="1"/>
            <a:r>
              <a:rPr lang="en-US" dirty="0" smtClean="0"/>
              <a:t>Assistance developing and executing field experiments in support of TE goals</a:t>
            </a:r>
          </a:p>
          <a:p>
            <a:pPr lvl="1"/>
            <a:r>
              <a:rPr lang="en-US" dirty="0" smtClean="0"/>
              <a:t>Ad hoc analyses in support of specific TE objectives as asked</a:t>
            </a:r>
          </a:p>
          <a:p>
            <a:pPr lvl="2"/>
            <a:r>
              <a:rPr lang="en-US" dirty="0" smtClean="0"/>
              <a:t>e.g. effects of off-nadir pointing on </a:t>
            </a:r>
            <a:r>
              <a:rPr lang="en-US" dirty="0" err="1" smtClean="0"/>
              <a:t>lidar</a:t>
            </a:r>
            <a:endParaRPr lang="en-US" dirty="0" smtClean="0"/>
          </a:p>
          <a:p>
            <a:pPr>
              <a:lnSpc>
                <a:spcPct val="110000"/>
              </a:lnSpc>
            </a:pPr>
            <a:r>
              <a:rPr lang="en-US" dirty="0" smtClean="0"/>
              <a:t>Updates to TE program on funded and unfunded activities of relevance to ecosystem structure</a:t>
            </a:r>
          </a:p>
          <a:p>
            <a:pPr>
              <a:lnSpc>
                <a:spcPct val="110000"/>
              </a:lnSpc>
            </a:pPr>
            <a:r>
              <a:rPr lang="en-US" dirty="0"/>
              <a:t>F</a:t>
            </a:r>
            <a:r>
              <a:rPr lang="en-US" dirty="0" smtClean="0"/>
              <a:t>orum for interchange of ideas</a:t>
            </a:r>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3</a:t>
            </a:fld>
            <a:endParaRPr lang="en-US"/>
          </a:p>
        </p:txBody>
      </p:sp>
    </p:spTree>
    <p:extLst>
      <p:ext uri="{BB962C8B-B14F-4D97-AF65-F5344CB8AC3E}">
        <p14:creationId xmlns:p14="http://schemas.microsoft.com/office/powerpoint/2010/main" xmlns="" val="1398618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DESDynI</a:t>
            </a:r>
            <a:r>
              <a:rPr lang="en-US" dirty="0" smtClean="0"/>
              <a:t> Status and Activities</a:t>
            </a:r>
            <a:endParaRPr lang="en-US" dirty="0"/>
          </a:p>
        </p:txBody>
      </p:sp>
      <p:sp>
        <p:nvSpPr>
          <p:cNvPr id="3" name="Content Placeholder 2"/>
          <p:cNvSpPr>
            <a:spLocks noGrp="1"/>
          </p:cNvSpPr>
          <p:nvPr>
            <p:ph idx="1"/>
          </p:nvPr>
        </p:nvSpPr>
        <p:spPr/>
        <p:txBody>
          <a:bodyPr/>
          <a:lstStyle/>
          <a:p>
            <a:r>
              <a:rPr lang="en-US" dirty="0" smtClean="0"/>
              <a:t>ESWG and </a:t>
            </a:r>
            <a:r>
              <a:rPr lang="en-US" dirty="0" err="1" smtClean="0"/>
              <a:t>DESDynI</a:t>
            </a:r>
            <a:r>
              <a:rPr lang="en-US" dirty="0" smtClean="0"/>
              <a:t> Science Steering Group (DSSG) undertook many activities for </a:t>
            </a:r>
            <a:r>
              <a:rPr lang="en-US" dirty="0" err="1" smtClean="0"/>
              <a:t>DESDynI</a:t>
            </a:r>
            <a:endParaRPr lang="en-US" dirty="0" smtClean="0"/>
          </a:p>
          <a:p>
            <a:pPr lvl="1"/>
            <a:r>
              <a:rPr lang="en-US" dirty="0" smtClean="0"/>
              <a:t>Evaluation of one vs. two platforms</a:t>
            </a:r>
          </a:p>
          <a:p>
            <a:pPr lvl="1"/>
            <a:r>
              <a:rPr lang="en-US" dirty="0" smtClean="0"/>
              <a:t>Evaluation of combined ICESAT-2/</a:t>
            </a:r>
            <a:r>
              <a:rPr lang="en-US" dirty="0" err="1" smtClean="0"/>
              <a:t>DESDynI</a:t>
            </a:r>
            <a:r>
              <a:rPr lang="en-US" dirty="0" smtClean="0"/>
              <a:t> </a:t>
            </a:r>
            <a:r>
              <a:rPr lang="en-US" dirty="0" err="1" smtClean="0"/>
              <a:t>lidar</a:t>
            </a:r>
            <a:r>
              <a:rPr lang="en-US" dirty="0" smtClean="0"/>
              <a:t> (</a:t>
            </a:r>
            <a:r>
              <a:rPr lang="en-US" dirty="0" err="1" smtClean="0"/>
              <a:t>LIVEx</a:t>
            </a:r>
            <a:r>
              <a:rPr lang="en-US" dirty="0" smtClean="0"/>
              <a:t>)</a:t>
            </a:r>
          </a:p>
          <a:p>
            <a:pPr lvl="1"/>
            <a:r>
              <a:rPr lang="en-US" dirty="0" smtClean="0"/>
              <a:t>Planning and execution of airborne field experiments and algorithm assessment</a:t>
            </a:r>
          </a:p>
          <a:p>
            <a:pPr lvl="1"/>
            <a:r>
              <a:rPr lang="en-US" dirty="0" smtClean="0"/>
              <a:t>Development of Level 1 Science requirements</a:t>
            </a:r>
          </a:p>
          <a:p>
            <a:pPr lvl="1"/>
            <a:r>
              <a:rPr lang="en-US" dirty="0" smtClean="0"/>
              <a:t>Publication of two special issues (RSE &amp; JGR-A)</a:t>
            </a:r>
          </a:p>
          <a:p>
            <a:pPr lvl="1"/>
            <a:r>
              <a:rPr lang="en-US" dirty="0" smtClean="0"/>
              <a:t>Publication of two papers on requirements (biomass &amp; biodiversity</a:t>
            </a:r>
          </a:p>
          <a:p>
            <a:pPr marL="346075" lvl="1" indent="0">
              <a:buNone/>
            </a:pPr>
            <a:endParaRPr lang="en-US" dirty="0" smtClean="0"/>
          </a:p>
          <a:p>
            <a:r>
              <a:rPr lang="en-US" dirty="0"/>
              <a:t>President’s FY12 Budget Proposal (February 2011) reset </a:t>
            </a:r>
            <a:r>
              <a:rPr lang="en-US" dirty="0" err="1" smtClean="0"/>
              <a:t>DESDynI</a:t>
            </a:r>
            <a:endParaRPr lang="en-US" dirty="0"/>
          </a:p>
          <a:p>
            <a:pPr lvl="1"/>
            <a:r>
              <a:rPr lang="en-US" dirty="0" err="1"/>
              <a:t>Lidar</a:t>
            </a:r>
            <a:r>
              <a:rPr lang="en-US" dirty="0"/>
              <a:t> </a:t>
            </a:r>
            <a:r>
              <a:rPr lang="en-US" dirty="0" smtClean="0"/>
              <a:t>segment deleted (NASA should seek contribution)</a:t>
            </a:r>
          </a:p>
          <a:p>
            <a:pPr lvl="1"/>
            <a:r>
              <a:rPr lang="en-US" dirty="0" smtClean="0"/>
              <a:t>Radar </a:t>
            </a:r>
            <a:r>
              <a:rPr lang="en-US" dirty="0"/>
              <a:t>mission to be implemented more </a:t>
            </a:r>
            <a:r>
              <a:rPr lang="en-US" dirty="0" smtClean="0"/>
              <a:t>affordably</a:t>
            </a:r>
          </a:p>
          <a:p>
            <a:pPr marL="346075" lvl="1" indent="0">
              <a:buNone/>
            </a:pPr>
            <a:endParaRPr lang="en-US" dirty="0" smtClean="0"/>
          </a:p>
          <a:p>
            <a:r>
              <a:rPr lang="en-US" dirty="0" smtClean="0"/>
              <a:t>Mission now called </a:t>
            </a:r>
            <a:r>
              <a:rPr lang="en-US" dirty="0" err="1" smtClean="0"/>
              <a:t>DESDynI</a:t>
            </a:r>
            <a:r>
              <a:rPr lang="en-US" dirty="0" smtClean="0"/>
              <a:t>-R</a:t>
            </a:r>
          </a:p>
          <a:p>
            <a:pPr lvl="1"/>
            <a:endParaRPr lang="en-US" dirty="0"/>
          </a:p>
          <a:p>
            <a:endParaRPr lang="en-US" dirty="0"/>
          </a:p>
        </p:txBody>
      </p:sp>
      <p:sp>
        <p:nvSpPr>
          <p:cNvPr id="4" name="Slide Number Placeholder 3"/>
          <p:cNvSpPr>
            <a:spLocks noGrp="1"/>
          </p:cNvSpPr>
          <p:nvPr>
            <p:ph type="sldNum" sz="quarter" idx="10"/>
          </p:nvPr>
        </p:nvSpPr>
        <p:spPr/>
        <p:txBody>
          <a:bodyPr/>
          <a:lstStyle/>
          <a:p>
            <a:pPr>
              <a:defRPr/>
            </a:pPr>
            <a:fld id="{43D5CADE-D257-4FE0-B900-A0057958193A}" type="slidenum">
              <a:rPr lang="en-US" smtClean="0"/>
              <a:pPr>
                <a:defRPr/>
              </a:pPr>
              <a:t>4</a:t>
            </a:fld>
            <a:endParaRPr lang="en-US"/>
          </a:p>
        </p:txBody>
      </p:sp>
    </p:spTree>
    <p:extLst>
      <p:ext uri="{BB962C8B-B14F-4D97-AF65-F5344CB8AC3E}">
        <p14:creationId xmlns:p14="http://schemas.microsoft.com/office/powerpoint/2010/main" xmlns="" val="4017081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l="33891" t="26962" r="43358" b="1656"/>
          <a:stretch>
            <a:fillRect/>
          </a:stretch>
        </p:blipFill>
        <p:spPr bwMode="auto">
          <a:xfrm flipH="1">
            <a:off x="1101725" y="3810000"/>
            <a:ext cx="1441450"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3172" name="Rectangle 4"/>
          <p:cNvSpPr>
            <a:spLocks noGrp="1" noChangeArrowheads="1"/>
          </p:cNvSpPr>
          <p:nvPr>
            <p:ph type="ctrTitle"/>
          </p:nvPr>
        </p:nvSpPr>
        <p:spPr>
          <a:xfrm>
            <a:off x="0" y="0"/>
            <a:ext cx="9056688" cy="850900"/>
          </a:xfrm>
        </p:spPr>
        <p:txBody>
          <a:bodyPr/>
          <a:lstStyle/>
          <a:p>
            <a:pPr eaLnBrk="1" hangingPunct="1">
              <a:defRPr/>
            </a:pPr>
            <a:r>
              <a:rPr lang="en-GB" dirty="0">
                <a:solidFill>
                  <a:srgbClr val="FFFFFF"/>
                </a:solidFill>
                <a:latin typeface="Arial" charset="0"/>
                <a:ea typeface="ＭＳ Ｐゴシック" charset="0"/>
                <a:cs typeface="ＭＳ Ｐゴシック" charset="0"/>
              </a:rPr>
              <a:t>NASA’s </a:t>
            </a:r>
            <a:r>
              <a:rPr lang="en-GB" dirty="0" smtClean="0">
                <a:solidFill>
                  <a:srgbClr val="FFFFFF"/>
                </a:solidFill>
                <a:latin typeface="Arial" charset="0"/>
                <a:ea typeface="ＭＳ Ｐゴシック" charset="0"/>
                <a:cs typeface="ＭＳ Ｐゴシック" charset="0"/>
              </a:rPr>
              <a:t>Proposed </a:t>
            </a:r>
            <a:r>
              <a:rPr lang="en-GB" dirty="0" err="1" smtClean="0">
                <a:solidFill>
                  <a:srgbClr val="FFFFFF"/>
                </a:solidFill>
                <a:latin typeface="Arial" charset="0"/>
                <a:ea typeface="ＭＳ Ｐゴシック" charset="0"/>
                <a:cs typeface="ＭＳ Ｐゴシック" charset="0"/>
              </a:rPr>
              <a:t>DESDynI</a:t>
            </a:r>
            <a:r>
              <a:rPr lang="en-GB" dirty="0">
                <a:solidFill>
                  <a:srgbClr val="FFFFFF"/>
                </a:solidFill>
                <a:latin typeface="Arial" charset="0"/>
                <a:ea typeface="ＭＳ Ｐゴシック" charset="0"/>
                <a:cs typeface="ＭＳ Ｐゴシック" charset="0"/>
              </a:rPr>
              <a:t>* </a:t>
            </a:r>
            <a:r>
              <a:rPr lang="en-GB" dirty="0" smtClean="0">
                <a:solidFill>
                  <a:srgbClr val="FFFFFF"/>
                </a:solidFill>
                <a:latin typeface="Arial" charset="0"/>
                <a:ea typeface="ＭＳ Ｐゴシック" charset="0"/>
                <a:cs typeface="ＭＳ Ｐゴシック" charset="0"/>
              </a:rPr>
              <a:t>Mission </a:t>
            </a:r>
            <a:endParaRPr lang="en-US" sz="2400" dirty="0">
              <a:solidFill>
                <a:srgbClr val="FFFFFF"/>
              </a:solidFill>
              <a:latin typeface="Arial" charset="0"/>
              <a:ea typeface="ＭＳ Ｐゴシック" charset="0"/>
              <a:cs typeface="ＭＳ Ｐゴシック" charset="0"/>
            </a:endParaRPr>
          </a:p>
        </p:txBody>
      </p:sp>
      <p:sp>
        <p:nvSpPr>
          <p:cNvPr id="27651" name="Rectangle 33"/>
          <p:cNvSpPr>
            <a:spLocks noChangeArrowheads="1"/>
          </p:cNvSpPr>
          <p:nvPr/>
        </p:nvSpPr>
        <p:spPr bwMode="auto">
          <a:xfrm>
            <a:off x="31750" y="6340475"/>
            <a:ext cx="64770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69963" eaLnBrk="0" hangingPunct="0"/>
            <a:r>
              <a:rPr lang="en-US" sz="1600" b="1" dirty="0">
                <a:solidFill>
                  <a:srgbClr val="990033"/>
                </a:solidFill>
                <a:latin typeface="Calibri" charset="0"/>
                <a:ea typeface="ＭＳ Ｐゴシック" charset="0"/>
                <a:cs typeface="ＭＳ Ｐゴシック" charset="0"/>
              </a:rPr>
              <a:t>*DESDynI - Deformation, Ecosystem Structure, and Dynamics of Ice</a:t>
            </a:r>
          </a:p>
        </p:txBody>
      </p:sp>
      <p:sp>
        <p:nvSpPr>
          <p:cNvPr id="27652" name="TextBox 10"/>
          <p:cNvSpPr txBox="1">
            <a:spLocks noChangeArrowheads="1"/>
          </p:cNvSpPr>
          <p:nvPr/>
        </p:nvSpPr>
        <p:spPr bwMode="auto">
          <a:xfrm>
            <a:off x="3416300" y="4089400"/>
            <a:ext cx="513715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400">
                <a:solidFill>
                  <a:schemeClr val="tx1"/>
                </a:solidFill>
                <a:latin typeface="Times" charset="0"/>
                <a:ea typeface="ＭＳ Ｐゴシック" charset="0"/>
                <a:cs typeface="ＭＳ Ｐゴシック" charset="0"/>
              </a:defRPr>
            </a:lvl1pPr>
            <a:lvl2pPr marL="742950" indent="-285750">
              <a:defRPr sz="1400">
                <a:solidFill>
                  <a:schemeClr val="tx1"/>
                </a:solidFill>
                <a:latin typeface="Times" charset="0"/>
                <a:ea typeface="ＭＳ Ｐゴシック" charset="0"/>
              </a:defRPr>
            </a:lvl2pPr>
            <a:lvl3pPr marL="1143000" indent="-228600">
              <a:defRPr sz="1400">
                <a:solidFill>
                  <a:schemeClr val="tx1"/>
                </a:solidFill>
                <a:latin typeface="Times" charset="0"/>
                <a:ea typeface="ＭＳ Ｐゴシック" charset="0"/>
              </a:defRPr>
            </a:lvl3pPr>
            <a:lvl4pPr marL="1600200" indent="-228600">
              <a:defRPr sz="1400">
                <a:solidFill>
                  <a:schemeClr val="tx1"/>
                </a:solidFill>
                <a:latin typeface="Times" charset="0"/>
                <a:ea typeface="ＭＳ Ｐゴシック" charset="0"/>
              </a:defRPr>
            </a:lvl4pPr>
            <a:lvl5pPr marL="2057400" indent="-228600">
              <a:defRPr sz="1400">
                <a:solidFill>
                  <a:schemeClr val="tx1"/>
                </a:solidFill>
                <a:latin typeface="Times" charset="0"/>
                <a:ea typeface="ＭＳ Ｐゴシック" charset="0"/>
              </a:defRPr>
            </a:lvl5pPr>
            <a:lvl6pPr marL="2514600" indent="-228600" eaLnBrk="0" fontAlgn="base" hangingPunct="0">
              <a:spcBef>
                <a:spcPct val="0"/>
              </a:spcBef>
              <a:spcAft>
                <a:spcPct val="0"/>
              </a:spcAft>
              <a:defRPr sz="1400">
                <a:solidFill>
                  <a:schemeClr val="tx1"/>
                </a:solidFill>
                <a:latin typeface="Times" charset="0"/>
                <a:ea typeface="ＭＳ Ｐゴシック" charset="0"/>
              </a:defRPr>
            </a:lvl6pPr>
            <a:lvl7pPr marL="2971800" indent="-228600" eaLnBrk="0" fontAlgn="base" hangingPunct="0">
              <a:spcBef>
                <a:spcPct val="0"/>
              </a:spcBef>
              <a:spcAft>
                <a:spcPct val="0"/>
              </a:spcAft>
              <a:defRPr sz="1400">
                <a:solidFill>
                  <a:schemeClr val="tx1"/>
                </a:solidFill>
                <a:latin typeface="Times" charset="0"/>
                <a:ea typeface="ＭＳ Ｐゴシック" charset="0"/>
              </a:defRPr>
            </a:lvl7pPr>
            <a:lvl8pPr marL="3429000" indent="-228600" eaLnBrk="0" fontAlgn="base" hangingPunct="0">
              <a:spcBef>
                <a:spcPct val="0"/>
              </a:spcBef>
              <a:spcAft>
                <a:spcPct val="0"/>
              </a:spcAft>
              <a:defRPr sz="1400">
                <a:solidFill>
                  <a:schemeClr val="tx1"/>
                </a:solidFill>
                <a:latin typeface="Times" charset="0"/>
                <a:ea typeface="ＭＳ Ｐゴシック" charset="0"/>
              </a:defRPr>
            </a:lvl8pPr>
            <a:lvl9pPr marL="3886200" indent="-228600" eaLnBrk="0" fontAlgn="base" hangingPunct="0">
              <a:spcBef>
                <a:spcPct val="0"/>
              </a:spcBef>
              <a:spcAft>
                <a:spcPct val="0"/>
              </a:spcAft>
              <a:defRPr sz="1400">
                <a:solidFill>
                  <a:schemeClr val="tx1"/>
                </a:solidFill>
                <a:latin typeface="Times" charset="0"/>
                <a:ea typeface="ＭＳ Ｐゴシック" charset="0"/>
              </a:defRPr>
            </a:lvl9pPr>
          </a:lstStyle>
          <a:p>
            <a:r>
              <a:rPr lang="en-US" sz="1600" dirty="0" smtClean="0">
                <a:solidFill>
                  <a:srgbClr val="000000"/>
                </a:solidFill>
                <a:latin typeface="Arial" charset="0"/>
              </a:rPr>
              <a:t>Radar designs for proposed DESDynI mission being </a:t>
            </a:r>
            <a:r>
              <a:rPr lang="en-US" sz="1600" dirty="0">
                <a:solidFill>
                  <a:srgbClr val="000000"/>
                </a:solidFill>
                <a:latin typeface="Arial" charset="0"/>
              </a:rPr>
              <a:t>studied in pre-Phase A</a:t>
            </a:r>
          </a:p>
          <a:p>
            <a:endParaRPr lang="en-US" sz="1600" dirty="0">
              <a:solidFill>
                <a:srgbClr val="000000"/>
              </a:solidFill>
              <a:latin typeface="Arial" charset="0"/>
            </a:endParaRPr>
          </a:p>
          <a:p>
            <a:r>
              <a:rPr lang="en-US" sz="1600" dirty="0">
                <a:solidFill>
                  <a:srgbClr val="000000"/>
                </a:solidFill>
                <a:latin typeface="Arial" charset="0"/>
              </a:rPr>
              <a:t>L-band </a:t>
            </a:r>
            <a:r>
              <a:rPr lang="en-US" sz="1600" dirty="0" smtClean="0">
                <a:solidFill>
                  <a:srgbClr val="000000"/>
                </a:solidFill>
                <a:latin typeface="Arial" charset="0"/>
              </a:rPr>
              <a:t>5-80 </a:t>
            </a:r>
            <a:r>
              <a:rPr lang="en-US" sz="1600" dirty="0">
                <a:solidFill>
                  <a:srgbClr val="000000"/>
                </a:solidFill>
                <a:latin typeface="Arial" charset="0"/>
              </a:rPr>
              <a:t>MHz BW Quad-pol Radar </a:t>
            </a:r>
          </a:p>
          <a:p>
            <a:r>
              <a:rPr lang="en-US" sz="1600" dirty="0">
                <a:solidFill>
                  <a:srgbClr val="000000"/>
                </a:solidFill>
                <a:latin typeface="Arial" charset="0"/>
              </a:rPr>
              <a:t>9-15 m mesh reflector</a:t>
            </a:r>
          </a:p>
          <a:p>
            <a:r>
              <a:rPr lang="en-US" sz="1600" dirty="0">
                <a:solidFill>
                  <a:srgbClr val="000000"/>
                </a:solidFill>
                <a:latin typeface="Arial" charset="0"/>
              </a:rPr>
              <a:t>12-24 element transmit and receive array</a:t>
            </a:r>
          </a:p>
          <a:p>
            <a:r>
              <a:rPr lang="en-US" sz="1600" dirty="0">
                <a:solidFill>
                  <a:srgbClr val="000000"/>
                </a:solidFill>
                <a:latin typeface="Arial" charset="0"/>
              </a:rPr>
              <a:t>12-24 dual-pol receive channels</a:t>
            </a:r>
          </a:p>
          <a:p>
            <a:r>
              <a:rPr lang="en-US" sz="1600" dirty="0">
                <a:solidFill>
                  <a:srgbClr val="000000"/>
                </a:solidFill>
                <a:latin typeface="Arial" charset="0"/>
              </a:rPr>
              <a:t>180-360 km swath, full res, full-pol</a:t>
            </a:r>
          </a:p>
          <a:p>
            <a:r>
              <a:rPr lang="en-US" sz="1600" dirty="0">
                <a:solidFill>
                  <a:srgbClr val="000000"/>
                </a:solidFill>
                <a:latin typeface="Arial" charset="0"/>
              </a:rPr>
              <a:t>Better than -25 dB NES0 at 20 MHz </a:t>
            </a:r>
            <a:r>
              <a:rPr lang="en-US" sz="1600" dirty="0" smtClean="0">
                <a:solidFill>
                  <a:srgbClr val="000000"/>
                </a:solidFill>
                <a:latin typeface="Arial" charset="0"/>
              </a:rPr>
              <a:t>BW</a:t>
            </a:r>
            <a:endParaRPr lang="en-US" sz="1600" dirty="0">
              <a:solidFill>
                <a:srgbClr val="000000"/>
              </a:solidFill>
              <a:latin typeface="Arial" charset="0"/>
            </a:endParaRPr>
          </a:p>
        </p:txBody>
      </p:sp>
      <p:cxnSp>
        <p:nvCxnSpPr>
          <p:cNvPr id="13" name="Straight Arrow Connector 12"/>
          <p:cNvCxnSpPr/>
          <p:nvPr/>
        </p:nvCxnSpPr>
        <p:spPr>
          <a:xfrm flipH="1" flipV="1">
            <a:off x="2374900" y="4381500"/>
            <a:ext cx="1016000" cy="584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p:nvPr/>
        </p:nvCxnSpPr>
        <p:spPr>
          <a:xfrm flipH="1" flipV="1">
            <a:off x="2006600" y="5384800"/>
            <a:ext cx="1371600"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flipV="1">
            <a:off x="581025" y="5124450"/>
            <a:ext cx="603250" cy="3365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656" name="Rectangle 28"/>
          <p:cNvSpPr>
            <a:spLocks noChangeArrowheads="1"/>
          </p:cNvSpPr>
          <p:nvPr/>
        </p:nvSpPr>
        <p:spPr bwMode="auto">
          <a:xfrm>
            <a:off x="31750" y="5588000"/>
            <a:ext cx="1152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solidFill>
                  <a:srgbClr val="000000"/>
                </a:solidFill>
                <a:ea typeface="ＭＳ Ｐゴシック" charset="0"/>
                <a:cs typeface="ＭＳ Ｐゴシック" charset="0"/>
              </a:rPr>
              <a:t> TDRSS downlink</a:t>
            </a:r>
          </a:p>
        </p:txBody>
      </p:sp>
      <p:sp>
        <p:nvSpPr>
          <p:cNvPr id="10" name="TextBox 9"/>
          <p:cNvSpPr txBox="1"/>
          <p:nvPr/>
        </p:nvSpPr>
        <p:spPr>
          <a:xfrm>
            <a:off x="2914650" y="6611779"/>
            <a:ext cx="3381375" cy="246221"/>
          </a:xfrm>
          <a:prstGeom prst="rect">
            <a:avLst/>
          </a:prstGeom>
          <a:noFill/>
        </p:spPr>
        <p:txBody>
          <a:bodyPr wrap="square" rtlCol="0">
            <a:spAutoFit/>
          </a:bodyPr>
          <a:lstStyle/>
          <a:p>
            <a:pPr eaLnBrk="0" hangingPunct="0"/>
            <a:r>
              <a:rPr lang="en-US" sz="1000" dirty="0" smtClean="0">
                <a:solidFill>
                  <a:srgbClr val="000000"/>
                </a:solidFill>
                <a:latin typeface="Times" charset="0"/>
                <a:ea typeface="ＭＳ Ｐゴシック" charset="0"/>
                <a:cs typeface="ＭＳ Ｐゴシック" charset="0"/>
              </a:rPr>
              <a:t>Pre-decisional – for Planning and Discussion Purposes Only</a:t>
            </a:r>
            <a:endParaRPr lang="en-US" sz="1000" dirty="0">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xmlns="" val="3964969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bwMode="auto">
          <a:xfrm>
            <a:off x="567988" y="4725988"/>
            <a:ext cx="2647950" cy="1922462"/>
          </a:xfrm>
          <a:prstGeom prst="rect">
            <a:avLst/>
          </a:prstGeom>
          <a:solidFill>
            <a:srgbClr val="FFEDE0"/>
          </a:solidFill>
          <a:ln w="9525" cap="flat" cmpd="sng" algn="ctr">
            <a:noFill/>
            <a:prstDash val="solid"/>
            <a:round/>
            <a:headEnd type="none" w="med" len="med"/>
            <a:tailEnd type="non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58" name="Rectangle 57"/>
          <p:cNvSpPr/>
          <p:nvPr/>
        </p:nvSpPr>
        <p:spPr bwMode="auto">
          <a:xfrm>
            <a:off x="574338" y="2801938"/>
            <a:ext cx="2647950" cy="1920875"/>
          </a:xfrm>
          <a:prstGeom prst="rect">
            <a:avLst/>
          </a:prstGeom>
          <a:solidFill>
            <a:schemeClr val="accent1"/>
          </a:solidFill>
          <a:ln w="9525" cap="flat" cmpd="sng" algn="ctr">
            <a:noFill/>
            <a:prstDash val="solid"/>
            <a:round/>
            <a:headEnd type="none" w="med" len="med"/>
            <a:tailEnd type="non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57" name="Rectangle 56"/>
          <p:cNvSpPr/>
          <p:nvPr/>
        </p:nvSpPr>
        <p:spPr bwMode="auto">
          <a:xfrm>
            <a:off x="567988" y="931863"/>
            <a:ext cx="2647950" cy="1920875"/>
          </a:xfrm>
          <a:prstGeom prst="rect">
            <a:avLst/>
          </a:prstGeom>
          <a:solidFill>
            <a:srgbClr val="CCFFCC"/>
          </a:solidFill>
          <a:ln w="9525" cap="flat" cmpd="sng" algn="ctr">
            <a:noFill/>
            <a:prstDash val="solid"/>
            <a:round/>
            <a:headEnd type="none" w="med" len="med"/>
            <a:tailEnd type="none" w="med" len="med"/>
          </a:ln>
          <a:effectLst/>
        </p:spPr>
        <p:txBody>
          <a:bodyPr anchor="ctr">
            <a:prstTxWarp prst="textNoShape">
              <a:avLst/>
            </a:prstTxWarp>
          </a:bodyPr>
          <a:lstStyle/>
          <a:p>
            <a:pPr>
              <a:defRPr/>
            </a:pPr>
            <a:r>
              <a:rPr lang="en-US" dirty="0" smtClean="0">
                <a:solidFill>
                  <a:srgbClr val="000000"/>
                </a:solidFill>
                <a:effectLst>
                  <a:outerShdw blurRad="38100" dist="38100" dir="2700000" algn="tl">
                    <a:srgbClr val="000000">
                      <a:alpha val="43137"/>
                    </a:srgbClr>
                  </a:outerShdw>
                </a:effectLst>
              </a:rPr>
              <a:t> </a:t>
            </a:r>
            <a:endParaRPr lang="en-US" dirty="0">
              <a:solidFill>
                <a:srgbClr val="000000"/>
              </a:solidFill>
              <a:effectLst>
                <a:outerShdw blurRad="38100" dist="38100" dir="2700000" algn="tl">
                  <a:srgbClr val="000000">
                    <a:alpha val="43137"/>
                  </a:srgbClr>
                </a:outerShdw>
              </a:effectLst>
            </a:endParaRPr>
          </a:p>
        </p:txBody>
      </p:sp>
      <p:sp>
        <p:nvSpPr>
          <p:cNvPr id="59397" name="Title 35"/>
          <p:cNvSpPr>
            <a:spLocks noGrp="1"/>
          </p:cNvSpPr>
          <p:nvPr>
            <p:ph type="title"/>
          </p:nvPr>
        </p:nvSpPr>
        <p:spPr>
          <a:xfrm>
            <a:off x="836613" y="24852"/>
            <a:ext cx="7513637" cy="504825"/>
          </a:xfrm>
        </p:spPr>
        <p:txBody>
          <a:bodyPr/>
          <a:lstStyle/>
          <a:p>
            <a:pPr>
              <a:defRPr/>
            </a:pPr>
            <a:r>
              <a:rPr lang="en-US" sz="2400" dirty="0" smtClean="0"/>
              <a:t>January 2011 MCR </a:t>
            </a:r>
            <a:r>
              <a:rPr lang="en-US" sz="2400" dirty="0" err="1" smtClean="0"/>
              <a:t>DESDynI</a:t>
            </a:r>
            <a:r>
              <a:rPr lang="en-US" sz="2400" dirty="0" smtClean="0"/>
              <a:t> Concept</a:t>
            </a:r>
          </a:p>
        </p:txBody>
      </p:sp>
      <p:sp>
        <p:nvSpPr>
          <p:cNvPr id="17415" name="Rectangle 28"/>
          <p:cNvSpPr>
            <a:spLocks noChangeAspect="1" noChangeArrowheads="1"/>
          </p:cNvSpPr>
          <p:nvPr/>
        </p:nvSpPr>
        <p:spPr bwMode="auto">
          <a:xfrm>
            <a:off x="4074775" y="1925638"/>
            <a:ext cx="631825" cy="244475"/>
          </a:xfrm>
          <a:prstGeom prst="rect">
            <a:avLst/>
          </a:prstGeom>
          <a:noFill/>
          <a:ln w="9525">
            <a:noFill/>
            <a:miter lim="800000"/>
            <a:headEnd/>
            <a:tailEnd/>
          </a:ln>
        </p:spPr>
        <p:txBody>
          <a:bodyPr wrap="none" lIns="45720" rIns="82296">
            <a:prstTxWarp prst="textNoShape">
              <a:avLst/>
            </a:prstTxWarp>
            <a:spAutoFit/>
          </a:bodyPr>
          <a:lstStyle/>
          <a:p>
            <a:pPr marL="36513" defTabSz="822325"/>
            <a:r>
              <a:rPr lang="en-US" sz="1000">
                <a:solidFill>
                  <a:srgbClr val="FFF7BD"/>
                </a:solidFill>
                <a:latin typeface="Palatino" charset="0"/>
                <a:sym typeface="Palatino" charset="0"/>
              </a:rPr>
              <a:t>Biomass</a:t>
            </a:r>
          </a:p>
        </p:txBody>
      </p:sp>
      <p:sp>
        <p:nvSpPr>
          <p:cNvPr id="17416" name="Rectangle 32"/>
          <p:cNvSpPr>
            <a:spLocks noChangeAspect="1" noChangeArrowheads="1"/>
          </p:cNvSpPr>
          <p:nvPr/>
        </p:nvSpPr>
        <p:spPr bwMode="auto">
          <a:xfrm>
            <a:off x="1068050" y="1846263"/>
            <a:ext cx="1030288" cy="244475"/>
          </a:xfrm>
          <a:prstGeom prst="rect">
            <a:avLst/>
          </a:prstGeom>
          <a:noFill/>
          <a:ln w="9525">
            <a:noFill/>
            <a:miter lim="800000"/>
            <a:headEnd/>
            <a:tailEnd/>
          </a:ln>
        </p:spPr>
        <p:txBody>
          <a:bodyPr wrap="none" lIns="45720" rIns="82296">
            <a:prstTxWarp prst="textNoShape">
              <a:avLst/>
            </a:prstTxWarp>
            <a:spAutoFit/>
          </a:bodyPr>
          <a:lstStyle/>
          <a:p>
            <a:pPr marL="36513" defTabSz="822325"/>
            <a:r>
              <a:rPr lang="en-US" sz="1000">
                <a:solidFill>
                  <a:srgbClr val="FFF7BD"/>
                </a:solidFill>
                <a:latin typeface="Palatino" charset="0"/>
                <a:sym typeface="Palatino" charset="0"/>
              </a:rPr>
              <a:t>Canopy Height</a:t>
            </a:r>
            <a:endParaRPr lang="en-US" sz="800">
              <a:solidFill>
                <a:srgbClr val="FFF7BD"/>
              </a:solidFill>
              <a:latin typeface="Palatino" charset="0"/>
              <a:sym typeface="Palatino" charset="0"/>
            </a:endParaRPr>
          </a:p>
        </p:txBody>
      </p:sp>
      <p:pic>
        <p:nvPicPr>
          <p:cNvPr id="17417" name="Picture 38" descr="Insert Y_WAISVel"/>
          <p:cNvPicPr>
            <a:picLocks noChangeAspect="1" noChangeArrowheads="1"/>
          </p:cNvPicPr>
          <p:nvPr/>
        </p:nvPicPr>
        <p:blipFill>
          <a:blip r:embed="rId3"/>
          <a:srcRect/>
          <a:stretch>
            <a:fillRect/>
          </a:stretch>
        </p:blipFill>
        <p:spPr bwMode="auto">
          <a:xfrm>
            <a:off x="1128206" y="2900040"/>
            <a:ext cx="1591184" cy="1195869"/>
          </a:xfrm>
          <a:prstGeom prst="rect">
            <a:avLst/>
          </a:prstGeom>
          <a:noFill/>
          <a:ln w="9525">
            <a:noFill/>
            <a:miter lim="800000"/>
            <a:headEnd/>
            <a:tailEnd/>
          </a:ln>
        </p:spPr>
      </p:pic>
      <p:sp>
        <p:nvSpPr>
          <p:cNvPr id="17418" name="Text Box 5"/>
          <p:cNvSpPr txBox="1">
            <a:spLocks noChangeArrowheads="1"/>
          </p:cNvSpPr>
          <p:nvPr/>
        </p:nvSpPr>
        <p:spPr bwMode="auto">
          <a:xfrm>
            <a:off x="567988" y="6011863"/>
            <a:ext cx="2627312" cy="646112"/>
          </a:xfrm>
          <a:prstGeom prst="rect">
            <a:avLst/>
          </a:prstGeom>
          <a:noFill/>
          <a:ln w="9525">
            <a:noFill/>
            <a:miter lim="800000"/>
            <a:headEnd/>
            <a:tailEnd/>
          </a:ln>
        </p:spPr>
        <p:txBody>
          <a:bodyPr wrap="square">
            <a:prstTxWarp prst="textNoShape">
              <a:avLst/>
            </a:prstTxWarp>
            <a:spAutoFit/>
          </a:bodyPr>
          <a:lstStyle/>
          <a:p>
            <a:pPr marL="114300" lvl="1" eaLnBrk="0" hangingPunct="0">
              <a:buSzPct val="80000"/>
            </a:pPr>
            <a:r>
              <a:rPr lang="en-US" sz="1200" dirty="0">
                <a:solidFill>
                  <a:srgbClr val="000000"/>
                </a:solidFill>
                <a:latin typeface="Arial Bold" charset="0"/>
              </a:rPr>
              <a:t>Surface Deformation</a:t>
            </a:r>
          </a:p>
          <a:p>
            <a:pPr marL="114300" lvl="1" eaLnBrk="0" hangingPunct="0">
              <a:buSzPct val="80000"/>
            </a:pPr>
            <a:r>
              <a:rPr lang="en-US" sz="1200" dirty="0">
                <a:solidFill>
                  <a:srgbClr val="000000"/>
                </a:solidFill>
                <a:latin typeface="Arial Bold" charset="0"/>
              </a:rPr>
              <a:t>Geo-Hazards</a:t>
            </a:r>
          </a:p>
          <a:p>
            <a:pPr marL="114300" lvl="1" eaLnBrk="0" hangingPunct="0">
              <a:buSzPct val="80000"/>
              <a:buFont typeface="Wingdings" charset="2"/>
              <a:buNone/>
            </a:pPr>
            <a:r>
              <a:rPr lang="en-US" sz="1200" dirty="0">
                <a:solidFill>
                  <a:srgbClr val="000000"/>
                </a:solidFill>
                <a:latin typeface="Arial Bold" charset="0"/>
              </a:rPr>
              <a:t>Water Resource Management</a:t>
            </a:r>
          </a:p>
        </p:txBody>
      </p:sp>
      <p:sp>
        <p:nvSpPr>
          <p:cNvPr id="17419" name="Text Box 5"/>
          <p:cNvSpPr txBox="1">
            <a:spLocks noChangeArrowheads="1"/>
          </p:cNvSpPr>
          <p:nvPr/>
        </p:nvSpPr>
        <p:spPr bwMode="auto">
          <a:xfrm>
            <a:off x="567988" y="4067056"/>
            <a:ext cx="2627312" cy="646113"/>
          </a:xfrm>
          <a:prstGeom prst="rect">
            <a:avLst/>
          </a:prstGeom>
          <a:noFill/>
          <a:ln w="9525">
            <a:noFill/>
            <a:miter lim="800000"/>
            <a:headEnd/>
            <a:tailEnd/>
          </a:ln>
        </p:spPr>
        <p:txBody>
          <a:bodyPr wrap="square">
            <a:prstTxWarp prst="textNoShape">
              <a:avLst/>
            </a:prstTxWarp>
            <a:spAutoFit/>
          </a:bodyPr>
          <a:lstStyle/>
          <a:p>
            <a:pPr marL="114300" lvl="1" eaLnBrk="0" hangingPunct="0">
              <a:buSzPct val="80000"/>
              <a:buFont typeface="Wingdings" charset="2"/>
              <a:buNone/>
            </a:pPr>
            <a:r>
              <a:rPr lang="en-US" sz="1200" dirty="0">
                <a:solidFill>
                  <a:srgbClr val="000000"/>
                </a:solidFill>
                <a:latin typeface="Arial Bold" charset="0"/>
              </a:rPr>
              <a:t>Ice velocity, thickness</a:t>
            </a:r>
          </a:p>
          <a:p>
            <a:pPr marL="114300" lvl="1" eaLnBrk="0" hangingPunct="0">
              <a:buSzPct val="80000"/>
              <a:buFont typeface="Wingdings" charset="2"/>
              <a:buNone/>
            </a:pPr>
            <a:r>
              <a:rPr lang="en-US" sz="1200" dirty="0">
                <a:solidFill>
                  <a:srgbClr val="000000"/>
                </a:solidFill>
                <a:latin typeface="Arial Bold" charset="0"/>
              </a:rPr>
              <a:t>Response of ice sheets to climate change &amp; sea level rise</a:t>
            </a:r>
          </a:p>
        </p:txBody>
      </p:sp>
      <p:sp>
        <p:nvSpPr>
          <p:cNvPr id="17447" name="Text Box 5"/>
          <p:cNvSpPr txBox="1">
            <a:spLocks noChangeArrowheads="1"/>
          </p:cNvSpPr>
          <p:nvPr/>
        </p:nvSpPr>
        <p:spPr bwMode="auto">
          <a:xfrm>
            <a:off x="567988" y="2226599"/>
            <a:ext cx="2709863" cy="646096"/>
          </a:xfrm>
          <a:prstGeom prst="rect">
            <a:avLst/>
          </a:prstGeom>
          <a:noFill/>
          <a:ln w="9525">
            <a:noFill/>
            <a:miter lim="800000"/>
            <a:headEnd/>
            <a:tailEnd/>
          </a:ln>
        </p:spPr>
        <p:txBody>
          <a:bodyPr wrap="square">
            <a:prstTxWarp prst="textNoShape">
              <a:avLst/>
            </a:prstTxWarp>
            <a:spAutoFit/>
          </a:bodyPr>
          <a:lstStyle/>
          <a:p>
            <a:pPr marL="114300" lvl="1" eaLnBrk="0" hangingPunct="0">
              <a:buSzPct val="80000"/>
              <a:buFont typeface="Wingdings" charset="2"/>
              <a:buNone/>
            </a:pPr>
            <a:r>
              <a:rPr lang="en-US" sz="1200" dirty="0">
                <a:solidFill>
                  <a:srgbClr val="000000"/>
                </a:solidFill>
                <a:latin typeface="Arial Bold" charset="0"/>
              </a:rPr>
              <a:t>Biomass, Vegetation Structure,</a:t>
            </a:r>
          </a:p>
          <a:p>
            <a:pPr marL="114300" lvl="1" eaLnBrk="0" hangingPunct="0">
              <a:buSzPct val="80000"/>
              <a:buFont typeface="Wingdings" charset="2"/>
              <a:buNone/>
            </a:pPr>
            <a:r>
              <a:rPr lang="en-US" sz="1200" dirty="0">
                <a:solidFill>
                  <a:srgbClr val="000000"/>
                </a:solidFill>
                <a:latin typeface="Arial Bold" charset="0"/>
              </a:rPr>
              <a:t>Effects of changing climate on habitats and CO</a:t>
            </a:r>
            <a:r>
              <a:rPr lang="en-US" sz="1200" baseline="-25000" dirty="0">
                <a:solidFill>
                  <a:srgbClr val="000000"/>
                </a:solidFill>
                <a:latin typeface="Arial Bold" charset="0"/>
              </a:rPr>
              <a:t>2,</a:t>
            </a:r>
            <a:r>
              <a:rPr lang="en-US" sz="1200" dirty="0">
                <a:solidFill>
                  <a:srgbClr val="000000"/>
                </a:solidFill>
                <a:latin typeface="Arial Bold" charset="0"/>
              </a:rPr>
              <a:t>, disturbance</a:t>
            </a:r>
          </a:p>
        </p:txBody>
      </p:sp>
      <p:grpSp>
        <p:nvGrpSpPr>
          <p:cNvPr id="2" name="Group 31"/>
          <p:cNvGrpSpPr>
            <a:grpSpLocks/>
          </p:cNvGrpSpPr>
          <p:nvPr/>
        </p:nvGrpSpPr>
        <p:grpSpPr bwMode="auto">
          <a:xfrm>
            <a:off x="3866813" y="5180013"/>
            <a:ext cx="2620962" cy="1504160"/>
            <a:chOff x="3398838" y="3832225"/>
            <a:chExt cx="2620962" cy="1504160"/>
          </a:xfrm>
        </p:grpSpPr>
        <p:pic>
          <p:nvPicPr>
            <p:cNvPr id="17438" name="Picture 6" descr="InSAR_measure2"/>
            <p:cNvPicPr>
              <a:picLocks noChangeAspect="1" noChangeArrowheads="1"/>
            </p:cNvPicPr>
            <p:nvPr/>
          </p:nvPicPr>
          <p:blipFill>
            <a:blip r:embed="rId4"/>
            <a:srcRect b="9115"/>
            <a:stretch>
              <a:fillRect/>
            </a:stretch>
          </p:blipFill>
          <p:spPr bwMode="auto">
            <a:xfrm>
              <a:off x="3398838" y="3967163"/>
              <a:ext cx="2620962" cy="1369222"/>
            </a:xfrm>
            <a:prstGeom prst="rect">
              <a:avLst/>
            </a:prstGeom>
            <a:noFill/>
            <a:ln w="9525">
              <a:noFill/>
              <a:miter lim="800000"/>
              <a:headEnd/>
              <a:tailEnd/>
            </a:ln>
          </p:spPr>
        </p:pic>
        <p:sp>
          <p:nvSpPr>
            <p:cNvPr id="17439" name="Rectangle 53"/>
            <p:cNvSpPr>
              <a:spLocks noChangeArrowheads="1"/>
            </p:cNvSpPr>
            <p:nvPr/>
          </p:nvSpPr>
          <p:spPr bwMode="auto">
            <a:xfrm>
              <a:off x="3505200" y="3937000"/>
              <a:ext cx="914400" cy="152400"/>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rgbClr val="000000"/>
                </a:solidFill>
                <a:latin typeface="Calibri" charset="0"/>
              </a:endParaRPr>
            </a:p>
          </p:txBody>
        </p:sp>
        <p:sp>
          <p:nvSpPr>
            <p:cNvPr id="17440" name="Rectangle 54"/>
            <p:cNvSpPr>
              <a:spLocks noChangeArrowheads="1"/>
            </p:cNvSpPr>
            <p:nvPr/>
          </p:nvSpPr>
          <p:spPr bwMode="auto">
            <a:xfrm>
              <a:off x="4724400" y="3949700"/>
              <a:ext cx="914400" cy="152400"/>
            </a:xfrm>
            <a:prstGeom prst="rect">
              <a:avLst/>
            </a:prstGeom>
            <a:solidFill>
              <a:schemeClr val="bg1"/>
            </a:solidFill>
            <a:ln w="9525">
              <a:noFill/>
              <a:miter lim="800000"/>
              <a:headEnd/>
              <a:tailEnd/>
            </a:ln>
          </p:spPr>
          <p:txBody>
            <a:bodyPr wrap="none" anchor="ctr">
              <a:prstTxWarp prst="textNoShape">
                <a:avLst/>
              </a:prstTxWarp>
            </a:bodyPr>
            <a:lstStyle/>
            <a:p>
              <a:endParaRPr lang="en-US">
                <a:solidFill>
                  <a:srgbClr val="000000"/>
                </a:solidFill>
                <a:latin typeface="Calibri" charset="0"/>
              </a:endParaRPr>
            </a:p>
          </p:txBody>
        </p:sp>
        <p:sp>
          <p:nvSpPr>
            <p:cNvPr id="17441" name="Rectangle 52"/>
            <p:cNvSpPr>
              <a:spLocks noChangeArrowheads="1"/>
            </p:cNvSpPr>
            <p:nvPr/>
          </p:nvSpPr>
          <p:spPr bwMode="auto">
            <a:xfrm>
              <a:off x="4724400" y="3832225"/>
              <a:ext cx="587375" cy="244475"/>
            </a:xfrm>
            <a:prstGeom prst="rect">
              <a:avLst/>
            </a:prstGeom>
            <a:noFill/>
            <a:ln w="9525">
              <a:noFill/>
              <a:miter lim="800000"/>
              <a:headEnd/>
              <a:tailEnd/>
            </a:ln>
          </p:spPr>
          <p:txBody>
            <a:bodyPr wrap="none">
              <a:prstTxWarp prst="textNoShape">
                <a:avLst/>
              </a:prstTxWarp>
              <a:spAutoFit/>
            </a:bodyPr>
            <a:lstStyle/>
            <a:p>
              <a:r>
                <a:rPr lang="en-US" sz="1000">
                  <a:solidFill>
                    <a:srgbClr val="000000"/>
                  </a:solidFill>
                  <a:latin typeface="Arial Bold" charset="0"/>
                </a:rPr>
                <a:t>Pass 2</a:t>
              </a:r>
            </a:p>
          </p:txBody>
        </p:sp>
        <p:sp>
          <p:nvSpPr>
            <p:cNvPr id="17442" name="Rectangle 51"/>
            <p:cNvSpPr>
              <a:spLocks noChangeArrowheads="1"/>
            </p:cNvSpPr>
            <p:nvPr/>
          </p:nvSpPr>
          <p:spPr bwMode="auto">
            <a:xfrm>
              <a:off x="3524250" y="3832225"/>
              <a:ext cx="587375" cy="244475"/>
            </a:xfrm>
            <a:prstGeom prst="rect">
              <a:avLst/>
            </a:prstGeom>
            <a:noFill/>
            <a:ln w="9525">
              <a:noFill/>
              <a:miter lim="800000"/>
              <a:headEnd/>
              <a:tailEnd/>
            </a:ln>
          </p:spPr>
          <p:txBody>
            <a:bodyPr wrap="none">
              <a:prstTxWarp prst="textNoShape">
                <a:avLst/>
              </a:prstTxWarp>
              <a:spAutoFit/>
            </a:bodyPr>
            <a:lstStyle/>
            <a:p>
              <a:r>
                <a:rPr lang="en-US" sz="1000">
                  <a:solidFill>
                    <a:srgbClr val="000000"/>
                  </a:solidFill>
                  <a:latin typeface="Arial Bold" charset="0"/>
                </a:rPr>
                <a:t>Pass 1</a:t>
              </a:r>
            </a:p>
          </p:txBody>
        </p:sp>
      </p:grpSp>
      <p:sp>
        <p:nvSpPr>
          <p:cNvPr id="17422" name="Text Box 111"/>
          <p:cNvSpPr txBox="1">
            <a:spLocks noChangeArrowheads="1"/>
          </p:cNvSpPr>
          <p:nvPr/>
        </p:nvSpPr>
        <p:spPr bwMode="auto">
          <a:xfrm>
            <a:off x="3838240" y="2915707"/>
            <a:ext cx="2157662" cy="338554"/>
          </a:xfrm>
          <a:prstGeom prst="rect">
            <a:avLst/>
          </a:prstGeom>
          <a:noFill/>
          <a:ln w="9525">
            <a:noFill/>
            <a:miter lim="800000"/>
            <a:headEnd/>
            <a:tailEnd/>
          </a:ln>
        </p:spPr>
        <p:txBody>
          <a:bodyPr wrap="none">
            <a:prstTxWarp prst="textNoShape">
              <a:avLst/>
            </a:prstTxWarp>
            <a:spAutoFit/>
          </a:bodyPr>
          <a:lstStyle/>
          <a:p>
            <a:pPr eaLnBrk="0" hangingPunct="0"/>
            <a:r>
              <a:rPr lang="en-US" sz="1600" u="sng" dirty="0" err="1">
                <a:solidFill>
                  <a:srgbClr val="800000"/>
                </a:solidFill>
                <a:latin typeface="Arial Narrow" charset="0"/>
              </a:rPr>
              <a:t>Multibeam</a:t>
            </a:r>
            <a:r>
              <a:rPr lang="en-US" sz="1600" u="sng" dirty="0" smtClean="0">
                <a:solidFill>
                  <a:srgbClr val="800000"/>
                </a:solidFill>
                <a:latin typeface="Arial Narrow" charset="0"/>
              </a:rPr>
              <a:t> Profiling </a:t>
            </a:r>
            <a:r>
              <a:rPr lang="en-US" sz="1600" u="sng" dirty="0">
                <a:solidFill>
                  <a:srgbClr val="800000"/>
                </a:solidFill>
                <a:latin typeface="Arial Narrow" charset="0"/>
              </a:rPr>
              <a:t>LIDAR</a:t>
            </a:r>
          </a:p>
        </p:txBody>
      </p:sp>
      <p:sp>
        <p:nvSpPr>
          <p:cNvPr id="17423" name="Text Box 112"/>
          <p:cNvSpPr txBox="1">
            <a:spLocks noChangeArrowheads="1"/>
          </p:cNvSpPr>
          <p:nvPr/>
        </p:nvSpPr>
        <p:spPr bwMode="auto">
          <a:xfrm>
            <a:off x="3793788" y="969963"/>
            <a:ext cx="2166937" cy="338137"/>
          </a:xfrm>
          <a:prstGeom prst="rect">
            <a:avLst/>
          </a:prstGeom>
          <a:noFill/>
          <a:ln w="9525">
            <a:noFill/>
            <a:miter lim="800000"/>
            <a:headEnd/>
            <a:tailEnd/>
          </a:ln>
        </p:spPr>
        <p:txBody>
          <a:bodyPr wrap="none">
            <a:prstTxWarp prst="textNoShape">
              <a:avLst/>
            </a:prstTxWarp>
            <a:spAutoFit/>
          </a:bodyPr>
          <a:lstStyle/>
          <a:p>
            <a:pPr eaLnBrk="0" hangingPunct="0"/>
            <a:r>
              <a:rPr lang="en-US" sz="1600" u="sng" dirty="0">
                <a:solidFill>
                  <a:srgbClr val="800000"/>
                </a:solidFill>
                <a:latin typeface="Arial Narrow" charset="0"/>
              </a:rPr>
              <a:t>L-band </a:t>
            </a:r>
            <a:r>
              <a:rPr lang="en-US" sz="1600" u="sng" dirty="0" err="1">
                <a:solidFill>
                  <a:srgbClr val="800000"/>
                </a:solidFill>
                <a:latin typeface="Arial Narrow" charset="0"/>
              </a:rPr>
              <a:t>Polarimetric</a:t>
            </a:r>
            <a:r>
              <a:rPr lang="en-US" sz="1600" u="sng" dirty="0">
                <a:solidFill>
                  <a:srgbClr val="800000"/>
                </a:solidFill>
                <a:latin typeface="Arial Narrow" charset="0"/>
              </a:rPr>
              <a:t> SAR</a:t>
            </a:r>
          </a:p>
        </p:txBody>
      </p:sp>
      <p:sp>
        <p:nvSpPr>
          <p:cNvPr id="17425" name="Rectangle 30"/>
          <p:cNvSpPr>
            <a:spLocks noChangeArrowheads="1"/>
          </p:cNvSpPr>
          <p:nvPr/>
        </p:nvSpPr>
        <p:spPr bwMode="auto">
          <a:xfrm>
            <a:off x="3711238" y="4856163"/>
            <a:ext cx="2344737" cy="338137"/>
          </a:xfrm>
          <a:prstGeom prst="rect">
            <a:avLst/>
          </a:prstGeom>
          <a:noFill/>
          <a:ln w="9525">
            <a:noFill/>
            <a:miter lim="800000"/>
            <a:headEnd/>
            <a:tailEnd/>
          </a:ln>
        </p:spPr>
        <p:txBody>
          <a:bodyPr wrap="none">
            <a:prstTxWarp prst="textNoShape">
              <a:avLst/>
            </a:prstTxWarp>
            <a:spAutoFit/>
          </a:bodyPr>
          <a:lstStyle/>
          <a:p>
            <a:pPr eaLnBrk="0" hangingPunct="0"/>
            <a:r>
              <a:rPr lang="en-US" sz="1600" u="sng">
                <a:solidFill>
                  <a:srgbClr val="800000"/>
                </a:solidFill>
                <a:latin typeface="Arial Narrow" charset="0"/>
              </a:rPr>
              <a:t>L-band Repeat Pass InSAR</a:t>
            </a:r>
          </a:p>
        </p:txBody>
      </p:sp>
      <p:pic>
        <p:nvPicPr>
          <p:cNvPr id="17426"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465550" y="1846263"/>
            <a:ext cx="2482850" cy="4081462"/>
          </a:xfrm>
          <a:prstGeom prst="rect">
            <a:avLst/>
          </a:prstGeom>
          <a:solidFill>
            <a:srgbClr val="FFEDE0"/>
          </a:solidFill>
          <a:ln w="9525">
            <a:noFill/>
            <a:miter lim="800000"/>
            <a:headEnd/>
            <a:tailEnd/>
          </a:ln>
        </p:spPr>
      </p:pic>
      <p:pic>
        <p:nvPicPr>
          <p:cNvPr id="17427" name="Picture 34" descr="lidar.jpg"/>
          <p:cNvPicPr>
            <a:picLocks noChangeAspect="1"/>
          </p:cNvPicPr>
          <p:nvPr/>
        </p:nvPicPr>
        <p:blipFill>
          <a:blip r:embed="rId6"/>
          <a:srcRect/>
          <a:stretch>
            <a:fillRect/>
          </a:stretch>
        </p:blipFill>
        <p:spPr bwMode="auto">
          <a:xfrm rot="2524933">
            <a:off x="6327438" y="3171825"/>
            <a:ext cx="530225" cy="942975"/>
          </a:xfrm>
          <a:prstGeom prst="rect">
            <a:avLst/>
          </a:prstGeom>
          <a:noFill/>
          <a:ln w="9525">
            <a:noFill/>
            <a:miter lim="800000"/>
            <a:headEnd/>
            <a:tailEnd/>
          </a:ln>
        </p:spPr>
      </p:pic>
      <p:sp>
        <p:nvSpPr>
          <p:cNvPr id="52" name="Freeform 51"/>
          <p:cNvSpPr/>
          <p:nvPr/>
        </p:nvSpPr>
        <p:spPr bwMode="auto">
          <a:xfrm>
            <a:off x="3208000" y="1308100"/>
            <a:ext cx="674688" cy="284163"/>
          </a:xfrm>
          <a:custGeom>
            <a:avLst/>
            <a:gdLst>
              <a:gd name="connsiteX0" fmla="*/ 0 w 584200"/>
              <a:gd name="connsiteY0" fmla="*/ 228600 h 232833"/>
              <a:gd name="connsiteX1" fmla="*/ 215900 w 584200"/>
              <a:gd name="connsiteY1" fmla="*/ 215900 h 232833"/>
              <a:gd name="connsiteX2" fmla="*/ 419100 w 584200"/>
              <a:gd name="connsiteY2" fmla="*/ 127000 h 232833"/>
              <a:gd name="connsiteX3" fmla="*/ 584200 w 584200"/>
              <a:gd name="connsiteY3" fmla="*/ 0 h 232833"/>
            </a:gdLst>
            <a:ahLst/>
            <a:cxnLst>
              <a:cxn ang="0">
                <a:pos x="connsiteX0" y="connsiteY0"/>
              </a:cxn>
              <a:cxn ang="0">
                <a:pos x="connsiteX1" y="connsiteY1"/>
              </a:cxn>
              <a:cxn ang="0">
                <a:pos x="connsiteX2" y="connsiteY2"/>
              </a:cxn>
              <a:cxn ang="0">
                <a:pos x="connsiteX3" y="connsiteY3"/>
              </a:cxn>
            </a:cxnLst>
            <a:rect l="l" t="t" r="r" b="b"/>
            <a:pathLst>
              <a:path w="584200" h="232833">
                <a:moveTo>
                  <a:pt x="0" y="228600"/>
                </a:moveTo>
                <a:cubicBezTo>
                  <a:pt x="73025" y="230716"/>
                  <a:pt x="146050" y="232833"/>
                  <a:pt x="215900" y="215900"/>
                </a:cubicBezTo>
                <a:cubicBezTo>
                  <a:pt x="285750" y="198967"/>
                  <a:pt x="357717" y="162983"/>
                  <a:pt x="419100" y="127000"/>
                </a:cubicBezTo>
                <a:cubicBezTo>
                  <a:pt x="480483" y="91017"/>
                  <a:pt x="584200" y="0"/>
                  <a:pt x="584200" y="0"/>
                </a:cubicBezTo>
              </a:path>
            </a:pathLst>
          </a:custGeom>
          <a:noFill/>
          <a:ln w="28575" cap="flat" cmpd="sng" algn="ctr">
            <a:solidFill>
              <a:srgbClr val="008000"/>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53" name="Freeform 52"/>
          <p:cNvSpPr/>
          <p:nvPr/>
        </p:nvSpPr>
        <p:spPr bwMode="auto">
          <a:xfrm flipV="1">
            <a:off x="3208000" y="1719263"/>
            <a:ext cx="854075" cy="1103312"/>
          </a:xfrm>
          <a:custGeom>
            <a:avLst/>
            <a:gdLst>
              <a:gd name="connsiteX0" fmla="*/ 0 w 584200"/>
              <a:gd name="connsiteY0" fmla="*/ 228600 h 232833"/>
              <a:gd name="connsiteX1" fmla="*/ 215900 w 584200"/>
              <a:gd name="connsiteY1" fmla="*/ 215900 h 232833"/>
              <a:gd name="connsiteX2" fmla="*/ 419100 w 584200"/>
              <a:gd name="connsiteY2" fmla="*/ 127000 h 232833"/>
              <a:gd name="connsiteX3" fmla="*/ 584200 w 584200"/>
              <a:gd name="connsiteY3" fmla="*/ 0 h 232833"/>
            </a:gdLst>
            <a:ahLst/>
            <a:cxnLst>
              <a:cxn ang="0">
                <a:pos x="connsiteX0" y="connsiteY0"/>
              </a:cxn>
              <a:cxn ang="0">
                <a:pos x="connsiteX1" y="connsiteY1"/>
              </a:cxn>
              <a:cxn ang="0">
                <a:pos x="connsiteX2" y="connsiteY2"/>
              </a:cxn>
              <a:cxn ang="0">
                <a:pos x="connsiteX3" y="connsiteY3"/>
              </a:cxn>
            </a:cxnLst>
            <a:rect l="l" t="t" r="r" b="b"/>
            <a:pathLst>
              <a:path w="584200" h="232833">
                <a:moveTo>
                  <a:pt x="0" y="228600"/>
                </a:moveTo>
                <a:cubicBezTo>
                  <a:pt x="73025" y="230716"/>
                  <a:pt x="146050" y="232833"/>
                  <a:pt x="215900" y="215900"/>
                </a:cubicBezTo>
                <a:cubicBezTo>
                  <a:pt x="285750" y="198967"/>
                  <a:pt x="357717" y="162983"/>
                  <a:pt x="419100" y="127000"/>
                </a:cubicBezTo>
                <a:cubicBezTo>
                  <a:pt x="480483" y="91017"/>
                  <a:pt x="584200" y="0"/>
                  <a:pt x="584200" y="0"/>
                </a:cubicBezTo>
              </a:path>
            </a:pathLst>
          </a:custGeom>
          <a:noFill/>
          <a:ln w="28575" cap="flat" cmpd="sng" algn="ctr">
            <a:solidFill>
              <a:srgbClr val="008000"/>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56" name="Freeform 55"/>
          <p:cNvSpPr/>
          <p:nvPr/>
        </p:nvSpPr>
        <p:spPr bwMode="auto">
          <a:xfrm>
            <a:off x="3208000" y="5178425"/>
            <a:ext cx="585788" cy="296863"/>
          </a:xfrm>
          <a:custGeom>
            <a:avLst/>
            <a:gdLst>
              <a:gd name="connsiteX0" fmla="*/ 0 w 584200"/>
              <a:gd name="connsiteY0" fmla="*/ 228600 h 232833"/>
              <a:gd name="connsiteX1" fmla="*/ 215900 w 584200"/>
              <a:gd name="connsiteY1" fmla="*/ 215900 h 232833"/>
              <a:gd name="connsiteX2" fmla="*/ 419100 w 584200"/>
              <a:gd name="connsiteY2" fmla="*/ 127000 h 232833"/>
              <a:gd name="connsiteX3" fmla="*/ 584200 w 584200"/>
              <a:gd name="connsiteY3" fmla="*/ 0 h 232833"/>
            </a:gdLst>
            <a:ahLst/>
            <a:cxnLst>
              <a:cxn ang="0">
                <a:pos x="connsiteX0" y="connsiteY0"/>
              </a:cxn>
              <a:cxn ang="0">
                <a:pos x="connsiteX1" y="connsiteY1"/>
              </a:cxn>
              <a:cxn ang="0">
                <a:pos x="connsiteX2" y="connsiteY2"/>
              </a:cxn>
              <a:cxn ang="0">
                <a:pos x="connsiteX3" y="connsiteY3"/>
              </a:cxn>
            </a:cxnLst>
            <a:rect l="l" t="t" r="r" b="b"/>
            <a:pathLst>
              <a:path w="584200" h="232833">
                <a:moveTo>
                  <a:pt x="0" y="228600"/>
                </a:moveTo>
                <a:cubicBezTo>
                  <a:pt x="73025" y="230716"/>
                  <a:pt x="146050" y="232833"/>
                  <a:pt x="215900" y="215900"/>
                </a:cubicBezTo>
                <a:cubicBezTo>
                  <a:pt x="285750" y="198967"/>
                  <a:pt x="357717" y="162983"/>
                  <a:pt x="419100" y="127000"/>
                </a:cubicBezTo>
                <a:cubicBezTo>
                  <a:pt x="480483" y="91017"/>
                  <a:pt x="584200" y="0"/>
                  <a:pt x="584200" y="0"/>
                </a:cubicBezTo>
              </a:path>
            </a:pathLst>
          </a:custGeom>
          <a:noFill/>
          <a:ln w="28575" cap="flat" cmpd="sng" algn="ctr">
            <a:solidFill>
              <a:srgbClr val="FF0000"/>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61" name="Freeform 60"/>
          <p:cNvSpPr/>
          <p:nvPr/>
        </p:nvSpPr>
        <p:spPr bwMode="auto">
          <a:xfrm>
            <a:off x="6598900" y="5937250"/>
            <a:ext cx="762000" cy="400050"/>
          </a:xfrm>
          <a:custGeom>
            <a:avLst/>
            <a:gdLst>
              <a:gd name="connsiteX0" fmla="*/ 0 w 1092200"/>
              <a:gd name="connsiteY0" fmla="*/ 1219200 h 1219200"/>
              <a:gd name="connsiteX1" fmla="*/ 177800 w 1092200"/>
              <a:gd name="connsiteY1" fmla="*/ 1193800 h 1219200"/>
              <a:gd name="connsiteX2" fmla="*/ 381000 w 1092200"/>
              <a:gd name="connsiteY2" fmla="*/ 1092200 h 1219200"/>
              <a:gd name="connsiteX3" fmla="*/ 736600 w 1092200"/>
              <a:gd name="connsiteY3" fmla="*/ 774700 h 1219200"/>
              <a:gd name="connsiteX4" fmla="*/ 977900 w 1092200"/>
              <a:gd name="connsiteY4" fmla="*/ 381000 h 1219200"/>
              <a:gd name="connsiteX5" fmla="*/ 1092200 w 10922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1219200">
                <a:moveTo>
                  <a:pt x="0" y="1219200"/>
                </a:moveTo>
                <a:cubicBezTo>
                  <a:pt x="57150" y="1217083"/>
                  <a:pt x="114300" y="1214967"/>
                  <a:pt x="177800" y="1193800"/>
                </a:cubicBezTo>
                <a:cubicBezTo>
                  <a:pt x="241300" y="1172633"/>
                  <a:pt x="287867" y="1162050"/>
                  <a:pt x="381000" y="1092200"/>
                </a:cubicBezTo>
                <a:cubicBezTo>
                  <a:pt x="474133" y="1022350"/>
                  <a:pt x="637117" y="893233"/>
                  <a:pt x="736600" y="774700"/>
                </a:cubicBezTo>
                <a:cubicBezTo>
                  <a:pt x="836083" y="656167"/>
                  <a:pt x="918633" y="510117"/>
                  <a:pt x="977900" y="381000"/>
                </a:cubicBezTo>
                <a:cubicBezTo>
                  <a:pt x="1037167" y="251883"/>
                  <a:pt x="1092200" y="0"/>
                  <a:pt x="1092200" y="0"/>
                </a:cubicBezTo>
              </a:path>
            </a:pathLst>
          </a:custGeom>
          <a:noFill/>
          <a:ln w="38100" cap="flat" cmpd="sng" algn="ctr">
            <a:solidFill>
              <a:srgbClr val="800000"/>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62" name="Freeform 61"/>
          <p:cNvSpPr/>
          <p:nvPr/>
        </p:nvSpPr>
        <p:spPr bwMode="auto">
          <a:xfrm flipV="1">
            <a:off x="6370300" y="1208088"/>
            <a:ext cx="876300" cy="511175"/>
          </a:xfrm>
          <a:custGeom>
            <a:avLst/>
            <a:gdLst>
              <a:gd name="connsiteX0" fmla="*/ 0 w 1092200"/>
              <a:gd name="connsiteY0" fmla="*/ 1219200 h 1219200"/>
              <a:gd name="connsiteX1" fmla="*/ 177800 w 1092200"/>
              <a:gd name="connsiteY1" fmla="*/ 1193800 h 1219200"/>
              <a:gd name="connsiteX2" fmla="*/ 381000 w 1092200"/>
              <a:gd name="connsiteY2" fmla="*/ 1092200 h 1219200"/>
              <a:gd name="connsiteX3" fmla="*/ 736600 w 1092200"/>
              <a:gd name="connsiteY3" fmla="*/ 774700 h 1219200"/>
              <a:gd name="connsiteX4" fmla="*/ 977900 w 1092200"/>
              <a:gd name="connsiteY4" fmla="*/ 381000 h 1219200"/>
              <a:gd name="connsiteX5" fmla="*/ 1092200 w 1092200"/>
              <a:gd name="connsiteY5"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00" h="1219200">
                <a:moveTo>
                  <a:pt x="0" y="1219200"/>
                </a:moveTo>
                <a:cubicBezTo>
                  <a:pt x="57150" y="1217083"/>
                  <a:pt x="114300" y="1214967"/>
                  <a:pt x="177800" y="1193800"/>
                </a:cubicBezTo>
                <a:cubicBezTo>
                  <a:pt x="241300" y="1172633"/>
                  <a:pt x="287867" y="1162050"/>
                  <a:pt x="381000" y="1092200"/>
                </a:cubicBezTo>
                <a:cubicBezTo>
                  <a:pt x="474133" y="1022350"/>
                  <a:pt x="637117" y="893233"/>
                  <a:pt x="736600" y="774700"/>
                </a:cubicBezTo>
                <a:cubicBezTo>
                  <a:pt x="836083" y="656167"/>
                  <a:pt x="918633" y="510117"/>
                  <a:pt x="977900" y="381000"/>
                </a:cubicBezTo>
                <a:cubicBezTo>
                  <a:pt x="1037167" y="251883"/>
                  <a:pt x="1092200" y="0"/>
                  <a:pt x="1092200" y="0"/>
                </a:cubicBezTo>
              </a:path>
            </a:pathLst>
          </a:custGeom>
          <a:noFill/>
          <a:ln w="38100" cap="flat" cmpd="sng" algn="ctr">
            <a:solidFill>
              <a:srgbClr val="800000"/>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17436" name="TextBox 62"/>
          <p:cNvSpPr txBox="1">
            <a:spLocks noChangeArrowheads="1"/>
          </p:cNvSpPr>
          <p:nvPr/>
        </p:nvSpPr>
        <p:spPr bwMode="auto">
          <a:xfrm>
            <a:off x="-38223500" y="4530673"/>
            <a:ext cx="47189700" cy="1384995"/>
          </a:xfrm>
          <a:prstGeom prst="rect">
            <a:avLst/>
          </a:prstGeom>
          <a:noFill/>
          <a:ln w="9525">
            <a:noFill/>
            <a:miter lim="800000"/>
            <a:headEnd/>
            <a:tailEnd/>
          </a:ln>
        </p:spPr>
        <p:txBody>
          <a:bodyPr wrap="none">
            <a:prstTxWarp prst="textNoShape">
              <a:avLst/>
            </a:prstTxWarp>
            <a:spAutoFit/>
          </a:bodyPr>
          <a:lstStyle/>
          <a:p>
            <a:pPr algn="r"/>
            <a:r>
              <a:rPr lang="en-US" sz="1200" dirty="0" smtClean="0">
                <a:solidFill>
                  <a:srgbClr val="000000"/>
                </a:solidFill>
              </a:rPr>
              <a:t>13 day </a:t>
            </a:r>
            <a:r>
              <a:rPr lang="en-US" sz="1200" dirty="0">
                <a:solidFill>
                  <a:srgbClr val="000000"/>
                </a:solidFill>
              </a:rPr>
              <a:t>repeat</a:t>
            </a:r>
            <a:endParaRPr lang="en-US" sz="1200" dirty="0" smtClean="0">
              <a:solidFill>
                <a:srgbClr val="000000"/>
              </a:solidFill>
            </a:endParaRPr>
          </a:p>
          <a:p>
            <a:pPr algn="r"/>
            <a:r>
              <a:rPr lang="en-US" sz="1200" dirty="0" smtClean="0">
                <a:solidFill>
                  <a:srgbClr val="000000"/>
                </a:solidFill>
              </a:rPr>
              <a:t>~600 </a:t>
            </a:r>
            <a:r>
              <a:rPr lang="en-US" sz="1200" dirty="0">
                <a:solidFill>
                  <a:srgbClr val="000000"/>
                </a:solidFill>
              </a:rPr>
              <a:t>km orbit</a:t>
            </a:r>
          </a:p>
          <a:p>
            <a:pPr algn="r"/>
            <a:r>
              <a:rPr lang="en-US" sz="1200" dirty="0" smtClean="0">
                <a:solidFill>
                  <a:srgbClr val="000000"/>
                </a:solidFill>
              </a:rPr>
              <a:t>250-500 </a:t>
            </a:r>
            <a:r>
              <a:rPr lang="en-US" sz="1200" dirty="0" err="1">
                <a:solidFill>
                  <a:srgbClr val="000000"/>
                </a:solidFill>
              </a:rPr>
              <a:t>m</a:t>
            </a:r>
            <a:r>
              <a:rPr lang="en-US" sz="1200" dirty="0" smtClean="0">
                <a:solidFill>
                  <a:srgbClr val="000000"/>
                </a:solidFill>
              </a:rPr>
              <a:t> orbit control</a:t>
            </a:r>
          </a:p>
          <a:p>
            <a:pPr algn="r"/>
            <a:r>
              <a:rPr lang="en-US" sz="1200" dirty="0" smtClean="0">
                <a:solidFill>
                  <a:srgbClr val="000000"/>
                </a:solidFill>
              </a:rPr>
              <a:t>220 </a:t>
            </a:r>
            <a:r>
              <a:rPr lang="en-US" sz="1200" dirty="0">
                <a:solidFill>
                  <a:srgbClr val="000000"/>
                </a:solidFill>
              </a:rPr>
              <a:t>km </a:t>
            </a:r>
            <a:r>
              <a:rPr lang="en-US" sz="1200" dirty="0" smtClean="0">
                <a:solidFill>
                  <a:srgbClr val="000000"/>
                </a:solidFill>
              </a:rPr>
              <a:t>swath</a:t>
            </a:r>
          </a:p>
          <a:p>
            <a:pPr algn="r"/>
            <a:r>
              <a:rPr lang="en-US" sz="1200" dirty="0" smtClean="0">
                <a:solidFill>
                  <a:srgbClr val="000000"/>
                </a:solidFill>
              </a:rPr>
              <a:t>Full resolution over swath </a:t>
            </a:r>
          </a:p>
          <a:p>
            <a:pPr algn="r"/>
            <a:r>
              <a:rPr lang="en-US" sz="1200" dirty="0" smtClean="0">
                <a:solidFill>
                  <a:srgbClr val="000000"/>
                </a:solidFill>
              </a:rPr>
              <a:t>5,20+5,40,80 MHz modes</a:t>
            </a:r>
          </a:p>
          <a:p>
            <a:pPr algn="r"/>
            <a:r>
              <a:rPr lang="en-US" sz="1200" dirty="0" smtClean="0">
                <a:solidFill>
                  <a:srgbClr val="000000"/>
                </a:solidFill>
              </a:rPr>
              <a:t>SP, DP, QQP, QP modes</a:t>
            </a:r>
          </a:p>
        </p:txBody>
      </p:sp>
      <p:pic>
        <p:nvPicPr>
          <p:cNvPr id="40" name="Picture 39" descr="haiti.jpg"/>
          <p:cNvPicPr>
            <a:picLocks noChangeAspect="1"/>
          </p:cNvPicPr>
          <p:nvPr/>
        </p:nvPicPr>
        <p:blipFill>
          <a:blip r:embed="rId7"/>
          <a:stretch>
            <a:fillRect/>
          </a:stretch>
        </p:blipFill>
        <p:spPr>
          <a:xfrm>
            <a:off x="1100984" y="4816902"/>
            <a:ext cx="1628100" cy="1223882"/>
          </a:xfrm>
          <a:prstGeom prst="rect">
            <a:avLst/>
          </a:prstGeom>
        </p:spPr>
      </p:pic>
      <p:sp>
        <p:nvSpPr>
          <p:cNvPr id="47" name="TextBox 63"/>
          <p:cNvSpPr txBox="1">
            <a:spLocks noChangeArrowheads="1"/>
          </p:cNvSpPr>
          <p:nvPr/>
        </p:nvSpPr>
        <p:spPr bwMode="auto">
          <a:xfrm>
            <a:off x="6000346" y="2699620"/>
            <a:ext cx="1134295" cy="830997"/>
          </a:xfrm>
          <a:prstGeom prst="rect">
            <a:avLst/>
          </a:prstGeom>
          <a:noFill/>
          <a:ln w="9525">
            <a:noFill/>
            <a:miter lim="800000"/>
            <a:headEnd/>
            <a:tailEnd/>
          </a:ln>
        </p:spPr>
        <p:txBody>
          <a:bodyPr wrap="none">
            <a:prstTxWarp prst="textNoShape">
              <a:avLst/>
            </a:prstTxWarp>
            <a:spAutoFit/>
          </a:bodyPr>
          <a:lstStyle/>
          <a:p>
            <a:r>
              <a:rPr lang="en-US" sz="1200" dirty="0">
                <a:solidFill>
                  <a:srgbClr val="000000"/>
                </a:solidFill>
              </a:rPr>
              <a:t>91-day </a:t>
            </a:r>
            <a:r>
              <a:rPr lang="en-US" sz="1200" dirty="0" smtClean="0">
                <a:solidFill>
                  <a:srgbClr val="000000"/>
                </a:solidFill>
              </a:rPr>
              <a:t>repeat</a:t>
            </a:r>
          </a:p>
          <a:p>
            <a:r>
              <a:rPr lang="en-US" sz="1200" dirty="0" smtClean="0">
                <a:solidFill>
                  <a:srgbClr val="000000"/>
                </a:solidFill>
              </a:rPr>
              <a:t>~370 </a:t>
            </a:r>
            <a:r>
              <a:rPr lang="en-US" sz="1200" dirty="0">
                <a:solidFill>
                  <a:srgbClr val="000000"/>
                </a:solidFill>
              </a:rPr>
              <a:t>km orbit</a:t>
            </a:r>
          </a:p>
          <a:p>
            <a:r>
              <a:rPr lang="en-US" sz="1200" dirty="0">
                <a:solidFill>
                  <a:srgbClr val="000000"/>
                </a:solidFill>
              </a:rPr>
              <a:t>25 </a:t>
            </a:r>
            <a:r>
              <a:rPr lang="en-US" sz="1200" dirty="0" err="1">
                <a:solidFill>
                  <a:srgbClr val="000000"/>
                </a:solidFill>
              </a:rPr>
              <a:t>m</a:t>
            </a:r>
            <a:r>
              <a:rPr lang="en-US" sz="1200" dirty="0">
                <a:solidFill>
                  <a:srgbClr val="000000"/>
                </a:solidFill>
              </a:rPr>
              <a:t> spot</a:t>
            </a:r>
          </a:p>
          <a:p>
            <a:r>
              <a:rPr lang="en-US" sz="1200" dirty="0">
                <a:solidFill>
                  <a:srgbClr val="000000"/>
                </a:solidFill>
              </a:rPr>
              <a:t>5 beams</a:t>
            </a:r>
          </a:p>
        </p:txBody>
      </p:sp>
      <p:pic>
        <p:nvPicPr>
          <p:cNvPr id="51" name="Picture 30" descr="ssa-airsar"/>
          <p:cNvPicPr>
            <a:picLocks noChangeAspect="1" noChangeArrowheads="1"/>
          </p:cNvPicPr>
          <p:nvPr/>
        </p:nvPicPr>
        <p:blipFill>
          <a:blip r:embed="rId8"/>
          <a:srcRect/>
          <a:stretch>
            <a:fillRect/>
          </a:stretch>
        </p:blipFill>
        <p:spPr bwMode="auto">
          <a:xfrm>
            <a:off x="4145616" y="1282700"/>
            <a:ext cx="1411883" cy="1613580"/>
          </a:xfrm>
          <a:prstGeom prst="rect">
            <a:avLst/>
          </a:prstGeom>
          <a:noFill/>
          <a:ln w="9525">
            <a:noFill/>
            <a:miter lim="800000"/>
            <a:headEnd/>
            <a:tailEnd/>
          </a:ln>
        </p:spPr>
      </p:pic>
      <p:pic>
        <p:nvPicPr>
          <p:cNvPr id="60" name="Picture 59" descr="Slide1.jpg"/>
          <p:cNvPicPr>
            <a:picLocks noChangeAspect="1"/>
          </p:cNvPicPr>
          <p:nvPr/>
        </p:nvPicPr>
        <p:blipFill>
          <a:blip r:embed="rId9"/>
          <a:stretch>
            <a:fillRect/>
          </a:stretch>
        </p:blipFill>
        <p:spPr>
          <a:xfrm>
            <a:off x="1116371" y="1016610"/>
            <a:ext cx="1612713" cy="1209532"/>
          </a:xfrm>
          <a:prstGeom prst="rect">
            <a:avLst/>
          </a:prstGeom>
        </p:spPr>
      </p:pic>
      <p:pic>
        <p:nvPicPr>
          <p:cNvPr id="37" name="Picture 36" descr="Slide1.jpg"/>
          <p:cNvPicPr>
            <a:picLocks noChangeAspect="1"/>
          </p:cNvPicPr>
          <p:nvPr/>
        </p:nvPicPr>
        <p:blipFill>
          <a:blip r:embed="rId10"/>
          <a:stretch>
            <a:fillRect/>
          </a:stretch>
        </p:blipFill>
        <p:spPr>
          <a:xfrm>
            <a:off x="3906500" y="3359150"/>
            <a:ext cx="2171700" cy="1194435"/>
          </a:xfrm>
          <a:prstGeom prst="rect">
            <a:avLst/>
          </a:prstGeom>
        </p:spPr>
      </p:pic>
      <p:sp>
        <p:nvSpPr>
          <p:cNvPr id="38" name="Freeform 37"/>
          <p:cNvSpPr/>
          <p:nvPr/>
        </p:nvSpPr>
        <p:spPr bwMode="auto">
          <a:xfrm>
            <a:off x="3219113" y="3273425"/>
            <a:ext cx="674687" cy="284163"/>
          </a:xfrm>
          <a:custGeom>
            <a:avLst/>
            <a:gdLst>
              <a:gd name="connsiteX0" fmla="*/ 0 w 584200"/>
              <a:gd name="connsiteY0" fmla="*/ 228600 h 232833"/>
              <a:gd name="connsiteX1" fmla="*/ 215900 w 584200"/>
              <a:gd name="connsiteY1" fmla="*/ 215900 h 232833"/>
              <a:gd name="connsiteX2" fmla="*/ 419100 w 584200"/>
              <a:gd name="connsiteY2" fmla="*/ 127000 h 232833"/>
              <a:gd name="connsiteX3" fmla="*/ 584200 w 584200"/>
              <a:gd name="connsiteY3" fmla="*/ 0 h 232833"/>
            </a:gdLst>
            <a:ahLst/>
            <a:cxnLst>
              <a:cxn ang="0">
                <a:pos x="connsiteX0" y="connsiteY0"/>
              </a:cxn>
              <a:cxn ang="0">
                <a:pos x="connsiteX1" y="connsiteY1"/>
              </a:cxn>
              <a:cxn ang="0">
                <a:pos x="connsiteX2" y="connsiteY2"/>
              </a:cxn>
              <a:cxn ang="0">
                <a:pos x="connsiteX3" y="connsiteY3"/>
              </a:cxn>
            </a:cxnLst>
            <a:rect l="l" t="t" r="r" b="b"/>
            <a:pathLst>
              <a:path w="584200" h="232833">
                <a:moveTo>
                  <a:pt x="0" y="228600"/>
                </a:moveTo>
                <a:cubicBezTo>
                  <a:pt x="73025" y="230716"/>
                  <a:pt x="146050" y="232833"/>
                  <a:pt x="215900" y="215900"/>
                </a:cubicBezTo>
                <a:cubicBezTo>
                  <a:pt x="285750" y="198967"/>
                  <a:pt x="357717" y="162983"/>
                  <a:pt x="419100" y="127000"/>
                </a:cubicBezTo>
                <a:cubicBezTo>
                  <a:pt x="480483" y="91017"/>
                  <a:pt x="584200" y="0"/>
                  <a:pt x="584200" y="0"/>
                </a:cubicBezTo>
              </a:path>
            </a:pathLst>
          </a:custGeom>
          <a:noFill/>
          <a:ln w="28575" cap="flat" cmpd="sng" algn="ctr">
            <a:solidFill>
              <a:srgbClr val="0000CC"/>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39" name="Freeform 38"/>
          <p:cNvSpPr/>
          <p:nvPr/>
        </p:nvSpPr>
        <p:spPr bwMode="auto">
          <a:xfrm flipV="1">
            <a:off x="3225463" y="3684588"/>
            <a:ext cx="579437" cy="900112"/>
          </a:xfrm>
          <a:custGeom>
            <a:avLst/>
            <a:gdLst>
              <a:gd name="connsiteX0" fmla="*/ 0 w 584200"/>
              <a:gd name="connsiteY0" fmla="*/ 228600 h 232833"/>
              <a:gd name="connsiteX1" fmla="*/ 215900 w 584200"/>
              <a:gd name="connsiteY1" fmla="*/ 215900 h 232833"/>
              <a:gd name="connsiteX2" fmla="*/ 419100 w 584200"/>
              <a:gd name="connsiteY2" fmla="*/ 127000 h 232833"/>
              <a:gd name="connsiteX3" fmla="*/ 584200 w 584200"/>
              <a:gd name="connsiteY3" fmla="*/ 0 h 232833"/>
            </a:gdLst>
            <a:ahLst/>
            <a:cxnLst>
              <a:cxn ang="0">
                <a:pos x="connsiteX0" y="connsiteY0"/>
              </a:cxn>
              <a:cxn ang="0">
                <a:pos x="connsiteX1" y="connsiteY1"/>
              </a:cxn>
              <a:cxn ang="0">
                <a:pos x="connsiteX2" y="connsiteY2"/>
              </a:cxn>
              <a:cxn ang="0">
                <a:pos x="connsiteX3" y="connsiteY3"/>
              </a:cxn>
            </a:cxnLst>
            <a:rect l="l" t="t" r="r" b="b"/>
            <a:pathLst>
              <a:path w="584200" h="232833">
                <a:moveTo>
                  <a:pt x="0" y="228600"/>
                </a:moveTo>
                <a:cubicBezTo>
                  <a:pt x="73025" y="230716"/>
                  <a:pt x="146050" y="232833"/>
                  <a:pt x="215900" y="215900"/>
                </a:cubicBezTo>
                <a:cubicBezTo>
                  <a:pt x="285750" y="198967"/>
                  <a:pt x="357717" y="162983"/>
                  <a:pt x="419100" y="127000"/>
                </a:cubicBezTo>
                <a:cubicBezTo>
                  <a:pt x="480483" y="91017"/>
                  <a:pt x="584200" y="0"/>
                  <a:pt x="584200" y="0"/>
                </a:cubicBezTo>
              </a:path>
            </a:pathLst>
          </a:custGeom>
          <a:noFill/>
          <a:ln w="28575" cap="flat" cmpd="sng" algn="ctr">
            <a:solidFill>
              <a:srgbClr val="0000CC"/>
            </a:solidFill>
            <a:prstDash val="solid"/>
            <a:round/>
            <a:headEnd type="none" w="med" len="med"/>
            <a:tailEnd type="triangle" w="med" len="med"/>
          </a:ln>
          <a:effectLst/>
        </p:spPr>
        <p:txBody>
          <a:bodyPr anchor="ctr">
            <a:prstTxWarp prst="textNoShape">
              <a:avLst/>
            </a:prstTxWarp>
          </a:bodyPr>
          <a:lstStyle/>
          <a:p>
            <a:pPr>
              <a:defRPr/>
            </a:pPr>
            <a:endParaRPr lang="en-US">
              <a:solidFill>
                <a:srgbClr val="000000"/>
              </a:solidFill>
              <a:effectLst>
                <a:outerShdw blurRad="38100" dist="38100" dir="2700000" algn="tl">
                  <a:srgbClr val="000000">
                    <a:alpha val="43137"/>
                  </a:srgbClr>
                </a:outerShdw>
              </a:effectLst>
            </a:endParaRPr>
          </a:p>
        </p:txBody>
      </p:sp>
      <p:sp>
        <p:nvSpPr>
          <p:cNvPr id="41" name="TextBox 40"/>
          <p:cNvSpPr txBox="1"/>
          <p:nvPr/>
        </p:nvSpPr>
        <p:spPr>
          <a:xfrm>
            <a:off x="52880" y="1338647"/>
            <a:ext cx="1075326" cy="523220"/>
          </a:xfrm>
          <a:prstGeom prst="rect">
            <a:avLst/>
          </a:prstGeom>
          <a:solidFill>
            <a:srgbClr val="92D050"/>
          </a:solidFill>
        </p:spPr>
        <p:txBody>
          <a:bodyPr wrap="square" rtlCol="0">
            <a:spAutoFit/>
          </a:bodyPr>
          <a:lstStyle/>
          <a:p>
            <a:r>
              <a:rPr lang="en-US" dirty="0" smtClean="0">
                <a:solidFill>
                  <a:srgbClr val="000000"/>
                </a:solidFill>
                <a:latin typeface="Marker Felt"/>
                <a:cs typeface="Marker Felt"/>
              </a:rPr>
              <a:t>Ecosystem Structure</a:t>
            </a:r>
            <a:endParaRPr lang="en-US" dirty="0">
              <a:solidFill>
                <a:srgbClr val="000000"/>
              </a:solidFill>
              <a:latin typeface="Marker Felt"/>
              <a:cs typeface="Marker Felt"/>
            </a:endParaRPr>
          </a:p>
        </p:txBody>
      </p:sp>
      <p:sp>
        <p:nvSpPr>
          <p:cNvPr id="42" name="TextBox 41"/>
          <p:cNvSpPr txBox="1"/>
          <p:nvPr/>
        </p:nvSpPr>
        <p:spPr>
          <a:xfrm>
            <a:off x="52881" y="3331595"/>
            <a:ext cx="1073006" cy="307777"/>
          </a:xfrm>
          <a:prstGeom prst="rect">
            <a:avLst/>
          </a:prstGeom>
          <a:solidFill>
            <a:srgbClr val="00B0F0"/>
          </a:solidFill>
        </p:spPr>
        <p:txBody>
          <a:bodyPr wrap="none" rtlCol="0">
            <a:spAutoFit/>
          </a:bodyPr>
          <a:lstStyle/>
          <a:p>
            <a:r>
              <a:rPr lang="en-US" dirty="0" smtClean="0">
                <a:solidFill>
                  <a:srgbClr val="000000"/>
                </a:solidFill>
                <a:latin typeface="Marker Felt"/>
                <a:cs typeface="Marker Felt"/>
              </a:rPr>
              <a:t>Cryosphere</a:t>
            </a:r>
            <a:endParaRPr lang="en-US" dirty="0">
              <a:solidFill>
                <a:srgbClr val="000000"/>
              </a:solidFill>
              <a:latin typeface="Marker Felt"/>
              <a:cs typeface="Marker Felt"/>
            </a:endParaRPr>
          </a:p>
        </p:txBody>
      </p:sp>
      <p:sp>
        <p:nvSpPr>
          <p:cNvPr id="43" name="TextBox 42"/>
          <p:cNvSpPr txBox="1"/>
          <p:nvPr/>
        </p:nvSpPr>
        <p:spPr>
          <a:xfrm>
            <a:off x="52881" y="5232400"/>
            <a:ext cx="1049666" cy="307777"/>
          </a:xfrm>
          <a:prstGeom prst="rect">
            <a:avLst/>
          </a:prstGeom>
          <a:solidFill>
            <a:srgbClr val="FBB48D"/>
          </a:solidFill>
        </p:spPr>
        <p:txBody>
          <a:bodyPr wrap="none" rtlCol="0">
            <a:spAutoFit/>
          </a:bodyPr>
          <a:lstStyle/>
          <a:p>
            <a:r>
              <a:rPr lang="en-US" dirty="0" smtClean="0">
                <a:solidFill>
                  <a:srgbClr val="000000"/>
                </a:solidFill>
                <a:latin typeface="Marker Felt"/>
                <a:cs typeface="Marker Felt"/>
              </a:rPr>
              <a:t>Solid Earth</a:t>
            </a:r>
            <a:endParaRPr lang="en-US" dirty="0">
              <a:solidFill>
                <a:srgbClr val="000000"/>
              </a:solidFill>
              <a:latin typeface="Marker Felt"/>
              <a:cs typeface="Marker Felt"/>
            </a:endParaRPr>
          </a:p>
        </p:txBody>
      </p:sp>
      <p:sp>
        <p:nvSpPr>
          <p:cNvPr id="44" name="TextBox 43"/>
          <p:cNvSpPr txBox="1"/>
          <p:nvPr/>
        </p:nvSpPr>
        <p:spPr>
          <a:xfrm>
            <a:off x="7576800" y="3195638"/>
            <a:ext cx="1357477" cy="430887"/>
          </a:xfrm>
          <a:prstGeom prst="rect">
            <a:avLst/>
          </a:prstGeom>
          <a:noFill/>
        </p:spPr>
        <p:txBody>
          <a:bodyPr wrap="square" rtlCol="0">
            <a:spAutoFit/>
          </a:bodyPr>
          <a:lstStyle/>
          <a:p>
            <a:r>
              <a:rPr lang="en-US" sz="1100" dirty="0" smtClean="0">
                <a:solidFill>
                  <a:srgbClr val="000000"/>
                </a:solidFill>
              </a:rPr>
              <a:t>Two spacecraft not at same scale</a:t>
            </a:r>
            <a:endParaRPr lang="en-US" sz="1100" dirty="0">
              <a:solidFill>
                <a:srgbClr val="000000"/>
              </a:solidFill>
            </a:endParaRPr>
          </a:p>
        </p:txBody>
      </p:sp>
      <p:sp>
        <p:nvSpPr>
          <p:cNvPr id="45" name="Slide Number Placeholder 44"/>
          <p:cNvSpPr>
            <a:spLocks noGrp="1"/>
          </p:cNvSpPr>
          <p:nvPr>
            <p:ph type="sldNum" sz="quarter" idx="10"/>
          </p:nvPr>
        </p:nvSpPr>
        <p:spPr/>
        <p:txBody>
          <a:bodyPr/>
          <a:lstStyle/>
          <a:p>
            <a:pPr>
              <a:defRPr/>
            </a:pPr>
            <a:r>
              <a:rPr lang="en-US" smtClean="0">
                <a:solidFill>
                  <a:srgbClr val="000000"/>
                </a:solidFill>
                <a:ea typeface="ＭＳ Ｐゴシック" charset="-128"/>
              </a:rPr>
              <a:t>3 -</a:t>
            </a:r>
            <a:fld id="{FDACE5A5-9D0D-48AD-BB54-A7A881E78D7C}" type="slidenum">
              <a:rPr lang="en-US" smtClean="0">
                <a:solidFill>
                  <a:srgbClr val="000000"/>
                </a:solidFill>
                <a:ea typeface="ＭＳ Ｐゴシック" charset="-128"/>
              </a:rPr>
              <a:pPr>
                <a:defRPr/>
              </a:pPr>
              <a:t>6</a:t>
            </a:fld>
            <a:endParaRPr lang="en-US" dirty="0">
              <a:solidFill>
                <a:srgbClr val="000000"/>
              </a:solidFill>
              <a:ea typeface="ＭＳ Ｐゴシック" charset="-128"/>
            </a:endParaRPr>
          </a:p>
        </p:txBody>
      </p:sp>
      <p:grpSp>
        <p:nvGrpSpPr>
          <p:cNvPr id="13" name="Group 12"/>
          <p:cNvGrpSpPr/>
          <p:nvPr/>
        </p:nvGrpSpPr>
        <p:grpSpPr>
          <a:xfrm>
            <a:off x="1008369" y="390658"/>
            <a:ext cx="7536739" cy="5423268"/>
            <a:chOff x="1008369" y="390658"/>
            <a:chExt cx="7536739" cy="5423268"/>
          </a:xfrm>
        </p:grpSpPr>
        <p:sp>
          <p:nvSpPr>
            <p:cNvPr id="6" name="Oval 5"/>
            <p:cNvSpPr/>
            <p:nvPr/>
          </p:nvSpPr>
          <p:spPr>
            <a:xfrm>
              <a:off x="3857583" y="2943809"/>
              <a:ext cx="1198889" cy="11988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dirty="0" smtClean="0">
                  <a:solidFill>
                    <a:srgbClr val="FF0000"/>
                  </a:solidFill>
                  <a:latin typeface="Arial"/>
                </a:rPr>
                <a:t>?</a:t>
              </a:r>
              <a:endParaRPr lang="en-US" b="1" dirty="0">
                <a:solidFill>
                  <a:srgbClr val="FF0000"/>
                </a:solidFill>
                <a:latin typeface="Arial"/>
              </a:endParaRPr>
            </a:p>
          </p:txBody>
        </p:sp>
        <p:sp>
          <p:nvSpPr>
            <p:cNvPr id="46" name="Oval 45"/>
            <p:cNvSpPr/>
            <p:nvPr/>
          </p:nvSpPr>
          <p:spPr>
            <a:xfrm>
              <a:off x="4888329" y="3333613"/>
              <a:ext cx="1198889" cy="11988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dirty="0" smtClean="0">
                  <a:solidFill>
                    <a:srgbClr val="FF0000"/>
                  </a:solidFill>
                  <a:latin typeface="Arial"/>
                </a:rPr>
                <a:t>?</a:t>
              </a:r>
              <a:endParaRPr lang="en-US" b="1" dirty="0">
                <a:solidFill>
                  <a:srgbClr val="FF0000"/>
                </a:solidFill>
                <a:latin typeface="Arial"/>
              </a:endParaRPr>
            </a:p>
          </p:txBody>
        </p:sp>
        <p:sp>
          <p:nvSpPr>
            <p:cNvPr id="7" name="Rectangle 6"/>
            <p:cNvSpPr/>
            <p:nvPr/>
          </p:nvSpPr>
          <p:spPr>
            <a:xfrm>
              <a:off x="1008369" y="390658"/>
              <a:ext cx="7536739" cy="461665"/>
            </a:xfrm>
            <a:prstGeom prst="rect">
              <a:avLst/>
            </a:prstGeom>
          </p:spPr>
          <p:txBody>
            <a:bodyPr wrap="none">
              <a:spAutoFit/>
            </a:bodyPr>
            <a:lstStyle/>
            <a:p>
              <a:r>
                <a:rPr lang="en-US" sz="2400" b="1" dirty="0">
                  <a:solidFill>
                    <a:srgbClr val="0033CC"/>
                  </a:solidFill>
                  <a:effectLst>
                    <a:outerShdw blurRad="38100" dist="38100" dir="2700000" algn="tl">
                      <a:srgbClr val="DDDDDD"/>
                    </a:outerShdw>
                  </a:effectLst>
                  <a:latin typeface="Arial"/>
                  <a:ea typeface="ＭＳ Ｐゴシック" pitchFamily="-106" charset="-128"/>
                  <a:cs typeface="ＭＳ Ｐゴシック" pitchFamily="-106" charset="-128"/>
                </a:rPr>
                <a:t>Must be </a:t>
              </a:r>
              <a:r>
                <a:rPr lang="en-US" sz="2400" b="1" dirty="0" smtClean="0">
                  <a:solidFill>
                    <a:srgbClr val="0033CC"/>
                  </a:solidFill>
                  <a:effectLst>
                    <a:outerShdw blurRad="38100" dist="38100" dir="2700000" algn="tl">
                      <a:srgbClr val="DDDDDD"/>
                    </a:outerShdw>
                  </a:effectLst>
                  <a:latin typeface="Arial"/>
                  <a:ea typeface="ＭＳ Ｐゴシック" pitchFamily="-106" charset="-128"/>
                  <a:cs typeface="ＭＳ Ｐゴシック" pitchFamily="-106" charset="-128"/>
                </a:rPr>
                <a:t>Re</a:t>
              </a:r>
              <a:r>
                <a:rPr lang="en-US" sz="2400" b="1" dirty="0">
                  <a:solidFill>
                    <a:srgbClr val="0033CC"/>
                  </a:solidFill>
                  <a:effectLst>
                    <a:outerShdw blurRad="38100" dist="38100" dir="2700000" algn="tl">
                      <a:srgbClr val="DDDDDD"/>
                    </a:outerShdw>
                  </a:effectLst>
                  <a:latin typeface="Arial"/>
                  <a:ea typeface="ＭＳ Ｐゴシック" pitchFamily="-106" charset="-128"/>
                  <a:cs typeface="ＭＳ Ｐゴシック" pitchFamily="-106" charset="-128"/>
                </a:rPr>
                <a:t>-thought Due to Current OMB Direction </a:t>
              </a:r>
            </a:p>
          </p:txBody>
        </p:sp>
        <p:sp>
          <p:nvSpPr>
            <p:cNvPr id="48" name="Oval 47"/>
            <p:cNvSpPr/>
            <p:nvPr/>
          </p:nvSpPr>
          <p:spPr>
            <a:xfrm>
              <a:off x="5954684" y="2928114"/>
              <a:ext cx="1198889" cy="11988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dirty="0" smtClean="0">
                  <a:solidFill>
                    <a:srgbClr val="FF0000"/>
                  </a:solidFill>
                  <a:latin typeface="Arial"/>
                </a:rPr>
                <a:t>?</a:t>
              </a:r>
              <a:endParaRPr lang="en-US" b="1" dirty="0">
                <a:solidFill>
                  <a:srgbClr val="FF0000"/>
                </a:solidFill>
                <a:latin typeface="Arial"/>
              </a:endParaRPr>
            </a:p>
          </p:txBody>
        </p:sp>
        <p:sp>
          <p:nvSpPr>
            <p:cNvPr id="10" name="TextBox 9"/>
            <p:cNvSpPr txBox="1"/>
            <p:nvPr/>
          </p:nvSpPr>
          <p:spPr>
            <a:xfrm>
              <a:off x="5656932" y="949616"/>
              <a:ext cx="313044" cy="369332"/>
            </a:xfrm>
            <a:prstGeom prst="rect">
              <a:avLst/>
            </a:prstGeom>
            <a:noFill/>
            <a:effectLst>
              <a:outerShdw blurRad="31750" dist="25400" dir="2700000" algn="tl" rotWithShape="0">
                <a:srgbClr val="000000">
                  <a:alpha val="43000"/>
                </a:srgbClr>
              </a:outerShdw>
            </a:effectLst>
          </p:spPr>
          <p:txBody>
            <a:bodyPr wrap="none" rtlCol="0">
              <a:spAutoFit/>
            </a:bodyPr>
            <a:lstStyle/>
            <a:p>
              <a:pPr algn="ctr"/>
              <a:r>
                <a:rPr lang="en-US" sz="1800" dirty="0" smtClean="0">
                  <a:solidFill>
                    <a:srgbClr val="FF0000"/>
                  </a:solidFill>
                  <a:ea typeface="ＭＳ Ｐゴシック" pitchFamily="-110" charset="-128"/>
                </a:rPr>
                <a:t>?</a:t>
              </a:r>
            </a:p>
          </p:txBody>
        </p:sp>
        <p:sp>
          <p:nvSpPr>
            <p:cNvPr id="54" name="TextBox 53"/>
            <p:cNvSpPr txBox="1"/>
            <p:nvPr/>
          </p:nvSpPr>
          <p:spPr>
            <a:xfrm>
              <a:off x="7554155" y="4995439"/>
              <a:ext cx="313044" cy="369332"/>
            </a:xfrm>
            <a:prstGeom prst="rect">
              <a:avLst/>
            </a:prstGeom>
            <a:noFill/>
            <a:effectLst>
              <a:outerShdw blurRad="31750" dist="25400" dir="2700000" algn="tl" rotWithShape="0">
                <a:srgbClr val="000000">
                  <a:alpha val="43000"/>
                </a:srgbClr>
              </a:outerShdw>
            </a:effectLst>
          </p:spPr>
          <p:txBody>
            <a:bodyPr wrap="none" rtlCol="0">
              <a:spAutoFit/>
            </a:bodyPr>
            <a:lstStyle/>
            <a:p>
              <a:pPr algn="ctr"/>
              <a:r>
                <a:rPr lang="en-US" sz="1800" dirty="0" smtClean="0">
                  <a:solidFill>
                    <a:srgbClr val="FF0000"/>
                  </a:solidFill>
                  <a:ea typeface="ＭＳ Ｐゴシック" pitchFamily="-110" charset="-128"/>
                </a:rPr>
                <a:t>?</a:t>
              </a:r>
            </a:p>
          </p:txBody>
        </p:sp>
        <p:sp>
          <p:nvSpPr>
            <p:cNvPr id="63" name="TextBox 62"/>
            <p:cNvSpPr txBox="1"/>
            <p:nvPr/>
          </p:nvSpPr>
          <p:spPr>
            <a:xfrm>
              <a:off x="7718422" y="4649290"/>
              <a:ext cx="313044" cy="369332"/>
            </a:xfrm>
            <a:prstGeom prst="rect">
              <a:avLst/>
            </a:prstGeom>
            <a:noFill/>
            <a:effectLst>
              <a:outerShdw blurRad="31750" dist="25400" dir="2700000" algn="tl" rotWithShape="0">
                <a:srgbClr val="000000">
                  <a:alpha val="43000"/>
                </a:srgbClr>
              </a:outerShdw>
            </a:effectLst>
          </p:spPr>
          <p:txBody>
            <a:bodyPr wrap="none" rtlCol="0">
              <a:spAutoFit/>
            </a:bodyPr>
            <a:lstStyle/>
            <a:p>
              <a:pPr algn="ctr"/>
              <a:r>
                <a:rPr lang="en-US" sz="1800" dirty="0" smtClean="0">
                  <a:solidFill>
                    <a:srgbClr val="FF0000"/>
                  </a:solidFill>
                  <a:ea typeface="ＭＳ Ｐゴシック" pitchFamily="-110" charset="-128"/>
                </a:rPr>
                <a:t>?</a:t>
              </a:r>
            </a:p>
          </p:txBody>
        </p:sp>
        <p:sp>
          <p:nvSpPr>
            <p:cNvPr id="64" name="TextBox 63"/>
            <p:cNvSpPr txBox="1"/>
            <p:nvPr/>
          </p:nvSpPr>
          <p:spPr>
            <a:xfrm>
              <a:off x="6863818" y="5444594"/>
              <a:ext cx="313044" cy="369332"/>
            </a:xfrm>
            <a:prstGeom prst="rect">
              <a:avLst/>
            </a:prstGeom>
            <a:noFill/>
            <a:effectLst>
              <a:outerShdw blurRad="31750" dist="25400" dir="2700000" algn="tl" rotWithShape="0">
                <a:srgbClr val="000000">
                  <a:alpha val="43000"/>
                </a:srgbClr>
              </a:outerShdw>
            </a:effectLst>
          </p:spPr>
          <p:txBody>
            <a:bodyPr wrap="none" rtlCol="0">
              <a:spAutoFit/>
            </a:bodyPr>
            <a:lstStyle/>
            <a:p>
              <a:pPr algn="ctr"/>
              <a:r>
                <a:rPr lang="en-US" sz="1800" dirty="0" smtClean="0">
                  <a:solidFill>
                    <a:srgbClr val="FF0000"/>
                  </a:solidFill>
                  <a:ea typeface="ＭＳ Ｐゴシック" pitchFamily="-110" charset="-128"/>
                </a:rPr>
                <a:t>?</a:t>
              </a:r>
            </a:p>
          </p:txBody>
        </p:sp>
        <p:sp>
          <p:nvSpPr>
            <p:cNvPr id="65" name="TextBox 64"/>
            <p:cNvSpPr txBox="1"/>
            <p:nvPr/>
          </p:nvSpPr>
          <p:spPr>
            <a:xfrm>
              <a:off x="7716519" y="4481199"/>
              <a:ext cx="313044" cy="369332"/>
            </a:xfrm>
            <a:prstGeom prst="rect">
              <a:avLst/>
            </a:prstGeom>
            <a:noFill/>
            <a:effectLst>
              <a:outerShdw blurRad="31750" dist="25400" dir="2700000" algn="tl" rotWithShape="0">
                <a:srgbClr val="000000">
                  <a:alpha val="43000"/>
                </a:srgbClr>
              </a:outerShdw>
            </a:effectLst>
          </p:spPr>
          <p:txBody>
            <a:bodyPr wrap="none" rtlCol="0">
              <a:spAutoFit/>
            </a:bodyPr>
            <a:lstStyle/>
            <a:p>
              <a:pPr algn="ctr"/>
              <a:r>
                <a:rPr lang="en-US" sz="1800" dirty="0" smtClean="0">
                  <a:solidFill>
                    <a:srgbClr val="FF0000"/>
                  </a:solidFill>
                  <a:ea typeface="ＭＳ Ｐゴシック" pitchFamily="-110" charset="-128"/>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for </a:t>
            </a:r>
            <a:r>
              <a:rPr lang="en-US" dirty="0" err="1" smtClean="0"/>
              <a:t>DESDynI</a:t>
            </a:r>
            <a:endParaRPr lang="en-US" dirty="0"/>
          </a:p>
        </p:txBody>
      </p:sp>
      <p:sp>
        <p:nvSpPr>
          <p:cNvPr id="3" name="Content Placeholder 2"/>
          <p:cNvSpPr>
            <a:spLocks noGrp="1"/>
          </p:cNvSpPr>
          <p:nvPr>
            <p:ph idx="1"/>
          </p:nvPr>
        </p:nvSpPr>
        <p:spPr/>
        <p:txBody>
          <a:bodyPr/>
          <a:lstStyle/>
          <a:p>
            <a:r>
              <a:rPr lang="en-US" b="1" dirty="0" smtClean="0"/>
              <a:t>NASA continues to invest in </a:t>
            </a:r>
            <a:r>
              <a:rPr lang="en-US" b="1" dirty="0" err="1" smtClean="0"/>
              <a:t>DESDynI</a:t>
            </a:r>
            <a:endParaRPr lang="en-US" b="1" dirty="0" smtClean="0"/>
          </a:p>
          <a:p>
            <a:pPr lvl="1"/>
            <a:r>
              <a:rPr lang="en-US" dirty="0" smtClean="0"/>
              <a:t>Competing a Science Definition Team</a:t>
            </a:r>
          </a:p>
          <a:p>
            <a:pPr lvl="1"/>
            <a:r>
              <a:rPr lang="en-US" dirty="0" smtClean="0"/>
              <a:t>Continuing trade studies at JPL</a:t>
            </a:r>
          </a:p>
          <a:p>
            <a:pPr marL="346075" lvl="1" indent="0">
              <a:buNone/>
            </a:pPr>
            <a:endParaRPr lang="en-US" dirty="0" smtClean="0"/>
          </a:p>
          <a:p>
            <a:r>
              <a:rPr lang="en-US" b="1" dirty="0" smtClean="0"/>
              <a:t>NASA currently exploring options for reducing cost</a:t>
            </a:r>
          </a:p>
          <a:p>
            <a:pPr lvl="1"/>
            <a:r>
              <a:rPr lang="en-US" dirty="0" smtClean="0"/>
              <a:t>Reducing number and scope of science requirements levied on </a:t>
            </a:r>
            <a:r>
              <a:rPr lang="en-US" dirty="0" err="1" smtClean="0"/>
              <a:t>DESDynI</a:t>
            </a:r>
            <a:endParaRPr lang="en-US" dirty="0" smtClean="0"/>
          </a:p>
          <a:p>
            <a:pPr lvl="2"/>
            <a:r>
              <a:rPr lang="en-US" dirty="0" err="1" smtClean="0"/>
              <a:t>DESDynI</a:t>
            </a:r>
            <a:r>
              <a:rPr lang="en-US" dirty="0" smtClean="0"/>
              <a:t> in combination with other satellites to approach </a:t>
            </a:r>
            <a:r>
              <a:rPr lang="en-US" dirty="0" err="1" smtClean="0"/>
              <a:t>DESDynI</a:t>
            </a:r>
            <a:r>
              <a:rPr lang="en-US" dirty="0" smtClean="0"/>
              <a:t> requirements</a:t>
            </a:r>
          </a:p>
          <a:p>
            <a:pPr lvl="1"/>
            <a:r>
              <a:rPr lang="en-US" dirty="0" smtClean="0"/>
              <a:t>Find international partners interested in the science and technology</a:t>
            </a:r>
          </a:p>
          <a:p>
            <a:pPr lvl="2"/>
            <a:r>
              <a:rPr lang="en-US" dirty="0" smtClean="0"/>
              <a:t>Ongoing Tandem-L studies with DLR</a:t>
            </a:r>
          </a:p>
          <a:p>
            <a:pPr lvl="2"/>
            <a:r>
              <a:rPr lang="en-US" dirty="0" smtClean="0"/>
              <a:t>Ongoing discussions with several potential partners</a:t>
            </a:r>
          </a:p>
          <a:p>
            <a:pPr lvl="1"/>
            <a:r>
              <a:rPr lang="en-US" dirty="0" smtClean="0"/>
              <a:t>Find domestic partners that would increase utility of </a:t>
            </a:r>
            <a:r>
              <a:rPr lang="en-US" dirty="0" err="1" smtClean="0"/>
              <a:t>DESDynI</a:t>
            </a:r>
            <a:r>
              <a:rPr lang="en-US" dirty="0" smtClean="0"/>
              <a:t> data</a:t>
            </a:r>
          </a:p>
        </p:txBody>
      </p:sp>
      <p:sp>
        <p:nvSpPr>
          <p:cNvPr id="4" name="Slide Number Placeholder 3"/>
          <p:cNvSpPr>
            <a:spLocks noGrp="1"/>
          </p:cNvSpPr>
          <p:nvPr>
            <p:ph type="sldNum" sz="quarter" idx="10"/>
          </p:nvPr>
        </p:nvSpPr>
        <p:spPr/>
        <p:txBody>
          <a:bodyPr/>
          <a:lstStyle/>
          <a:p>
            <a:r>
              <a:rPr lang="en-US" smtClean="0">
                <a:solidFill>
                  <a:srgbClr val="000000"/>
                </a:solidFill>
              </a:rPr>
              <a:t> </a:t>
            </a:r>
            <a:fld id="{629D9D0A-843E-415A-8F07-E23D66B007C8}" type="slidenum">
              <a:rPr lang="en-US" smtClean="0">
                <a:solidFill>
                  <a:srgbClr val="000000"/>
                </a:solidFill>
              </a:rPr>
              <a:pPr/>
              <a:t>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NASAIce_small.jpg"/>
          <p:cNvPicPr>
            <a:picLocks noChangeAspect="1"/>
          </p:cNvPicPr>
          <p:nvPr/>
        </p:nvPicPr>
        <p:blipFill>
          <a:blip r:embed="rId3" cstate="print">
            <a:lum bright="10000"/>
          </a:blip>
          <a:stretch>
            <a:fillRect/>
          </a:stretch>
        </p:blipFill>
        <p:spPr>
          <a:xfrm>
            <a:off x="0" y="0"/>
            <a:ext cx="9144000" cy="6857238"/>
          </a:xfrm>
          <a:prstGeom prst="rect">
            <a:avLst/>
          </a:prstGeom>
        </p:spPr>
      </p:pic>
      <p:sp>
        <p:nvSpPr>
          <p:cNvPr id="45111" name="TextBox 7"/>
          <p:cNvSpPr txBox="1">
            <a:spLocks noChangeArrowheads="1"/>
          </p:cNvSpPr>
          <p:nvPr/>
        </p:nvSpPr>
        <p:spPr bwMode="auto">
          <a:xfrm>
            <a:off x="861474" y="478830"/>
            <a:ext cx="7140575" cy="523220"/>
          </a:xfrm>
          <a:prstGeom prst="rect">
            <a:avLst/>
          </a:prstGeom>
          <a:noFill/>
          <a:ln w="9525">
            <a:noFill/>
            <a:miter lim="800000"/>
            <a:headEnd/>
            <a:tailEnd/>
          </a:ln>
        </p:spPr>
        <p:txBody>
          <a:bodyPr>
            <a:prstTxWarp prst="textNoShape">
              <a:avLst/>
            </a:prstTxWarp>
            <a:spAutoFit/>
          </a:bodyPr>
          <a:lstStyle/>
          <a:p>
            <a:pPr algn="ctr"/>
            <a:r>
              <a:rPr lang="en-US" sz="2800" b="1" dirty="0">
                <a:solidFill>
                  <a:srgbClr val="376092"/>
                </a:solidFill>
              </a:rPr>
              <a:t>ICESat-2 Measurement Concept</a:t>
            </a:r>
          </a:p>
        </p:txBody>
      </p:sp>
      <p:pic>
        <p:nvPicPr>
          <p:cNvPr id="70" name="Picture 2"/>
          <p:cNvPicPr>
            <a:picLocks noChangeAspect="1" noChangeArrowheads="1"/>
          </p:cNvPicPr>
          <p:nvPr/>
        </p:nvPicPr>
        <p:blipFill>
          <a:blip r:embed="rId4" cstate="print"/>
          <a:srcRect/>
          <a:stretch>
            <a:fillRect/>
          </a:stretch>
        </p:blipFill>
        <p:spPr bwMode="auto">
          <a:xfrm>
            <a:off x="953983" y="2919247"/>
            <a:ext cx="7334335" cy="3938753"/>
          </a:xfrm>
          <a:prstGeom prst="rect">
            <a:avLst/>
          </a:prstGeom>
          <a:noFill/>
          <a:ln w="9525">
            <a:noFill/>
            <a:miter lim="800000"/>
            <a:headEnd/>
            <a:tailEnd/>
          </a:ln>
        </p:spPr>
      </p:pic>
      <p:sp>
        <p:nvSpPr>
          <p:cNvPr id="71" name="TextBox 17"/>
          <p:cNvSpPr txBox="1">
            <a:spLocks noChangeArrowheads="1"/>
          </p:cNvSpPr>
          <p:nvPr/>
        </p:nvSpPr>
        <p:spPr bwMode="auto">
          <a:xfrm>
            <a:off x="1030447" y="1965140"/>
            <a:ext cx="3044423" cy="954107"/>
          </a:xfrm>
          <a:prstGeom prst="rect">
            <a:avLst/>
          </a:prstGeom>
          <a:noFill/>
          <a:ln w="9525">
            <a:noFill/>
            <a:miter lim="800000"/>
            <a:headEnd/>
            <a:tailEnd/>
          </a:ln>
        </p:spPr>
        <p:txBody>
          <a:bodyPr wrap="none">
            <a:spAutoFit/>
          </a:bodyPr>
          <a:lstStyle/>
          <a:p>
            <a:r>
              <a:rPr lang="en-US" dirty="0">
                <a:latin typeface="Calibri" pitchFamily="34" charset="0"/>
              </a:rPr>
              <a:t>Original Concept “Analog” Pulsed Laser</a:t>
            </a:r>
          </a:p>
          <a:p>
            <a:r>
              <a:rPr lang="en-US" dirty="0">
                <a:latin typeface="Calibri" pitchFamily="34" charset="0"/>
              </a:rPr>
              <a:t>50 Hz laser repetition rate</a:t>
            </a:r>
          </a:p>
          <a:p>
            <a:r>
              <a:rPr lang="en-US" dirty="0">
                <a:latin typeface="Calibri" pitchFamily="34" charset="0"/>
              </a:rPr>
              <a:t>70 m footprint </a:t>
            </a:r>
          </a:p>
          <a:p>
            <a:r>
              <a:rPr lang="en-US" dirty="0">
                <a:latin typeface="Calibri" pitchFamily="34" charset="0"/>
              </a:rPr>
              <a:t>140 m between </a:t>
            </a:r>
            <a:r>
              <a:rPr lang="en-US" dirty="0" smtClean="0">
                <a:latin typeface="Calibri" pitchFamily="34" charset="0"/>
              </a:rPr>
              <a:t>footprints</a:t>
            </a:r>
            <a:endParaRPr lang="en-US" dirty="0">
              <a:latin typeface="Calibri" pitchFamily="34" charset="0"/>
            </a:endParaRPr>
          </a:p>
        </p:txBody>
      </p:sp>
      <p:sp>
        <p:nvSpPr>
          <p:cNvPr id="72" name="TextBox 18"/>
          <p:cNvSpPr txBox="1">
            <a:spLocks noChangeArrowheads="1"/>
          </p:cNvSpPr>
          <p:nvPr/>
        </p:nvSpPr>
        <p:spPr bwMode="auto">
          <a:xfrm>
            <a:off x="4621151" y="1965140"/>
            <a:ext cx="3086176" cy="954107"/>
          </a:xfrm>
          <a:prstGeom prst="rect">
            <a:avLst/>
          </a:prstGeom>
          <a:noFill/>
          <a:ln w="9525">
            <a:noFill/>
            <a:miter lim="800000"/>
            <a:headEnd/>
            <a:tailEnd/>
          </a:ln>
        </p:spPr>
        <p:txBody>
          <a:bodyPr wrap="none">
            <a:spAutoFit/>
          </a:bodyPr>
          <a:lstStyle/>
          <a:p>
            <a:r>
              <a:rPr lang="en-US" dirty="0">
                <a:latin typeface="Calibri" pitchFamily="34" charset="0"/>
              </a:rPr>
              <a:t>Now </a:t>
            </a:r>
            <a:r>
              <a:rPr lang="en-US" dirty="0">
                <a:latin typeface="Calibri" pitchFamily="34" charset="0"/>
                <a:sym typeface="Wingdings" pitchFamily="2" charset="2"/>
              </a:rPr>
              <a:t></a:t>
            </a:r>
            <a:r>
              <a:rPr lang="en-US" dirty="0">
                <a:latin typeface="Calibri" pitchFamily="34" charset="0"/>
              </a:rPr>
              <a:t> MicroPulsed Laser</a:t>
            </a:r>
          </a:p>
          <a:p>
            <a:r>
              <a:rPr lang="en-US" dirty="0">
                <a:latin typeface="Calibri" pitchFamily="34" charset="0"/>
              </a:rPr>
              <a:t>10 KHz laser repetition rate</a:t>
            </a:r>
          </a:p>
          <a:p>
            <a:r>
              <a:rPr lang="en-US" dirty="0" smtClean="0">
                <a:latin typeface="Calibri" pitchFamily="34" charset="0"/>
              </a:rPr>
              <a:t>1 (or more) </a:t>
            </a:r>
            <a:r>
              <a:rPr lang="en-US" dirty="0">
                <a:latin typeface="Calibri" pitchFamily="34" charset="0"/>
              </a:rPr>
              <a:t>photon from 10 m footprint</a:t>
            </a:r>
          </a:p>
          <a:p>
            <a:r>
              <a:rPr lang="en-US" dirty="0">
                <a:latin typeface="Calibri" pitchFamily="34" charset="0"/>
              </a:rPr>
              <a:t>70 cm between adjacent </a:t>
            </a:r>
            <a:r>
              <a:rPr lang="en-US" dirty="0" smtClean="0">
                <a:latin typeface="Calibri" pitchFamily="34" charset="0"/>
              </a:rPr>
              <a:t>footprints</a:t>
            </a:r>
            <a:endParaRPr lang="en-US" dirty="0">
              <a:latin typeface="Calibri" pitchFamily="34" charset="0"/>
            </a:endParaRPr>
          </a:p>
        </p:txBody>
      </p:sp>
      <p:sp>
        <p:nvSpPr>
          <p:cNvPr id="7" name="Content Placeholder 2"/>
          <p:cNvSpPr txBox="1">
            <a:spLocks/>
          </p:cNvSpPr>
          <p:nvPr/>
        </p:nvSpPr>
        <p:spPr>
          <a:xfrm>
            <a:off x="342789" y="1291846"/>
            <a:ext cx="8366125" cy="1124070"/>
          </a:xfrm>
          <a:prstGeom prst="rect">
            <a:avLst/>
          </a:prstGeom>
        </p:spPr>
        <p:txBody>
          <a:bodyPr/>
          <a:lstStyle>
            <a:lvl1pPr marL="231775" indent="-231775" algn="l" rtl="0" eaLnBrk="0" fontAlgn="base" hangingPunct="0">
              <a:spcBef>
                <a:spcPct val="20000"/>
              </a:spcBef>
              <a:spcAft>
                <a:spcPct val="0"/>
              </a:spcAft>
              <a:buClr>
                <a:srgbClr val="FF0000"/>
              </a:buClr>
              <a:buSzPct val="150000"/>
              <a:buFont typeface="Lucida Grande"/>
              <a:buChar char="■"/>
              <a:defRPr sz="2000" b="1">
                <a:solidFill>
                  <a:schemeClr val="tx1"/>
                </a:solidFill>
                <a:latin typeface="+mn-lt"/>
                <a:ea typeface="ＭＳ Ｐゴシック" charset="-128"/>
                <a:cs typeface="ＭＳ Ｐゴシック" charset="-128"/>
              </a:defRPr>
            </a:lvl1pPr>
            <a:lvl2pPr marL="630238" indent="-284163" algn="l" rtl="0" eaLnBrk="0" fontAlgn="base" hangingPunct="0">
              <a:spcBef>
                <a:spcPct val="20000"/>
              </a:spcBef>
              <a:spcAft>
                <a:spcPct val="0"/>
              </a:spcAft>
              <a:buClr>
                <a:srgbClr val="0000FF"/>
              </a:buClr>
              <a:buSzPct val="120000"/>
              <a:buFont typeface="Wingdings" charset="2"/>
              <a:buChar char="§"/>
              <a:defRPr b="1" i="0">
                <a:solidFill>
                  <a:schemeClr val="tx1"/>
                </a:solidFill>
                <a:latin typeface="+mn-lt"/>
                <a:ea typeface="ＭＳ Ｐゴシック" pitchFamily="-106" charset="-128"/>
              </a:defRPr>
            </a:lvl2pPr>
            <a:lvl3pPr marL="973138" indent="-228600" algn="l" rtl="0" eaLnBrk="0" fontAlgn="base" hangingPunct="0">
              <a:spcBef>
                <a:spcPct val="20000"/>
              </a:spcBef>
              <a:spcAft>
                <a:spcPct val="0"/>
              </a:spcAft>
              <a:buClr>
                <a:srgbClr val="359E11"/>
              </a:buClr>
              <a:buSzPct val="75000"/>
              <a:buFont typeface="Wingdings" charset="2"/>
              <a:buChar char=""/>
              <a:defRPr sz="1600" b="1">
                <a:solidFill>
                  <a:schemeClr val="tx1"/>
                </a:solidFill>
                <a:latin typeface="+mn-lt"/>
                <a:ea typeface="ＭＳ Ｐゴシック" pitchFamily="-106" charset="-128"/>
              </a:defRPr>
            </a:lvl3pPr>
            <a:lvl4pPr marL="1371600" indent="-284163" algn="l" rtl="0" eaLnBrk="0" fontAlgn="base" hangingPunct="0">
              <a:spcBef>
                <a:spcPct val="20000"/>
              </a:spcBef>
              <a:spcAft>
                <a:spcPct val="0"/>
              </a:spcAft>
              <a:buFont typeface="Wingdings" charset="2"/>
              <a:buChar char="Ø"/>
              <a:defRPr sz="1600">
                <a:solidFill>
                  <a:schemeClr val="tx1"/>
                </a:solidFill>
                <a:latin typeface="+mn-lt"/>
                <a:ea typeface="ＭＳ Ｐゴシック" pitchFamily="-106" charset="-128"/>
              </a:defRPr>
            </a:lvl4pPr>
            <a:lvl5pPr marL="1657350" indent="-171450" algn="l" rtl="0" eaLnBrk="0" fontAlgn="base" hangingPunct="0">
              <a:spcBef>
                <a:spcPct val="20000"/>
              </a:spcBef>
              <a:spcAft>
                <a:spcPct val="0"/>
              </a:spcAft>
              <a:buFont typeface="Wingdings" charset="2"/>
              <a:buChar char="Ø"/>
              <a:defRPr sz="1200">
                <a:solidFill>
                  <a:schemeClr val="tx1"/>
                </a:solidFill>
                <a:latin typeface="+mn-lt"/>
                <a:ea typeface="ＭＳ Ｐゴシック" pitchFamily="-106" charset="-128"/>
              </a:defRPr>
            </a:lvl5pPr>
            <a:lvl6pPr marL="21145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6pPr>
            <a:lvl7pPr marL="25717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7pPr>
            <a:lvl8pPr marL="30289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8pPr>
            <a:lvl9pPr marL="3486150" indent="-171450" algn="l" rtl="0" fontAlgn="base">
              <a:spcBef>
                <a:spcPct val="20000"/>
              </a:spcBef>
              <a:spcAft>
                <a:spcPct val="0"/>
              </a:spcAft>
              <a:buFont typeface="Wingdings" pitchFamily="-106" charset="2"/>
              <a:buChar char="Ø"/>
              <a:defRPr sz="1200">
                <a:solidFill>
                  <a:schemeClr val="tx1"/>
                </a:solidFill>
                <a:latin typeface="+mn-lt"/>
                <a:ea typeface="ＭＳ Ｐゴシック" pitchFamily="-106" charset="-128"/>
              </a:defRPr>
            </a:lvl9pPr>
          </a:lstStyle>
          <a:p>
            <a:r>
              <a:rPr lang="en-US" dirty="0" smtClean="0"/>
              <a:t>Current Configuration:</a:t>
            </a:r>
          </a:p>
          <a:p>
            <a:pPr lvl="1"/>
            <a:r>
              <a:rPr lang="en-US" dirty="0" smtClean="0">
                <a:solidFill>
                  <a:srgbClr val="000000"/>
                </a:solidFill>
              </a:rPr>
              <a:t>Single laser pulse, split into 6 beams, 3 km spacing between pair</a:t>
            </a:r>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xmlns="" val="66427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descr="NASAIce_small.jpg"/>
          <p:cNvPicPr>
            <a:picLocks noChangeAspect="1"/>
          </p:cNvPicPr>
          <p:nvPr/>
        </p:nvPicPr>
        <p:blipFill>
          <a:blip r:embed="rId3" cstate="print">
            <a:lum bright="10000"/>
          </a:blip>
          <a:stretch>
            <a:fillRect/>
          </a:stretch>
        </p:blipFill>
        <p:spPr>
          <a:xfrm>
            <a:off x="0" y="0"/>
            <a:ext cx="9144000" cy="6857238"/>
          </a:xfrm>
          <a:prstGeom prst="rect">
            <a:avLst/>
          </a:prstGeom>
        </p:spPr>
      </p:pic>
      <p:sp>
        <p:nvSpPr>
          <p:cNvPr id="45111" name="TextBox 7"/>
          <p:cNvSpPr txBox="1">
            <a:spLocks noChangeArrowheads="1"/>
          </p:cNvSpPr>
          <p:nvPr/>
        </p:nvSpPr>
        <p:spPr bwMode="auto">
          <a:xfrm>
            <a:off x="964723" y="478830"/>
            <a:ext cx="7140575" cy="523220"/>
          </a:xfrm>
          <a:prstGeom prst="rect">
            <a:avLst/>
          </a:prstGeom>
          <a:noFill/>
          <a:ln w="9525">
            <a:noFill/>
            <a:miter lim="800000"/>
            <a:headEnd/>
            <a:tailEnd/>
          </a:ln>
        </p:spPr>
        <p:txBody>
          <a:bodyPr>
            <a:prstTxWarp prst="textNoShape">
              <a:avLst/>
            </a:prstTxWarp>
            <a:spAutoFit/>
          </a:bodyPr>
          <a:lstStyle/>
          <a:p>
            <a:pPr algn="ctr"/>
            <a:r>
              <a:rPr lang="en-US" sz="2800" b="1" dirty="0">
                <a:solidFill>
                  <a:srgbClr val="376092"/>
                </a:solidFill>
              </a:rPr>
              <a:t>ICESat</a:t>
            </a:r>
            <a:r>
              <a:rPr lang="en-US" sz="2800" b="1" dirty="0" smtClean="0">
                <a:solidFill>
                  <a:srgbClr val="376092"/>
                </a:solidFill>
              </a:rPr>
              <a:t>-2 Ecosystems Application</a:t>
            </a:r>
            <a:endParaRPr lang="en-US" sz="2800" b="1" dirty="0">
              <a:solidFill>
                <a:srgbClr val="376092"/>
              </a:solidFill>
            </a:endParaRPr>
          </a:p>
        </p:txBody>
      </p:sp>
      <p:pic>
        <p:nvPicPr>
          <p:cNvPr id="57" name="Picture 56" descr="ThinProfile_4B.tif"/>
          <p:cNvPicPr>
            <a:picLocks noChangeAspect="1"/>
          </p:cNvPicPr>
          <p:nvPr/>
        </p:nvPicPr>
        <p:blipFill>
          <a:blip r:embed="rId4" cstate="print"/>
          <a:stretch>
            <a:fillRect/>
          </a:stretch>
        </p:blipFill>
        <p:spPr>
          <a:xfrm>
            <a:off x="0" y="5486400"/>
            <a:ext cx="9144000" cy="1216328"/>
          </a:xfrm>
          <a:prstGeom prst="rect">
            <a:avLst/>
          </a:prstGeom>
        </p:spPr>
      </p:pic>
      <p:sp>
        <p:nvSpPr>
          <p:cNvPr id="58" name="TextBox 57"/>
          <p:cNvSpPr txBox="1"/>
          <p:nvPr/>
        </p:nvSpPr>
        <p:spPr>
          <a:xfrm>
            <a:off x="50800" y="6603036"/>
            <a:ext cx="5686172" cy="307777"/>
          </a:xfrm>
          <a:prstGeom prst="rect">
            <a:avLst/>
          </a:prstGeom>
          <a:noFill/>
        </p:spPr>
        <p:txBody>
          <a:bodyPr wrap="none" rtlCol="0">
            <a:spAutoFit/>
          </a:bodyPr>
          <a:lstStyle/>
          <a:p>
            <a:r>
              <a:rPr lang="en-US" sz="1400" dirty="0" smtClean="0"/>
              <a:t>Sigma Space, Smithsonian Environmental Research Center, September 2009</a:t>
            </a:r>
            <a:endParaRPr lang="en-US" sz="1400" dirty="0"/>
          </a:p>
        </p:txBody>
      </p:sp>
      <p:sp>
        <p:nvSpPr>
          <p:cNvPr id="59" name="TextBox 58"/>
          <p:cNvSpPr txBox="1"/>
          <p:nvPr/>
        </p:nvSpPr>
        <p:spPr>
          <a:xfrm>
            <a:off x="0" y="5491188"/>
            <a:ext cx="1540017" cy="369332"/>
          </a:xfrm>
          <a:prstGeom prst="rect">
            <a:avLst/>
          </a:prstGeom>
          <a:noFill/>
        </p:spPr>
        <p:txBody>
          <a:bodyPr wrap="none" rtlCol="0">
            <a:spAutoFit/>
          </a:bodyPr>
          <a:lstStyle/>
          <a:p>
            <a:r>
              <a:rPr lang="en-US" dirty="0" smtClean="0">
                <a:solidFill>
                  <a:srgbClr val="FFFF00"/>
                </a:solidFill>
              </a:rPr>
              <a:t>Airborne data:</a:t>
            </a:r>
            <a:endParaRPr lang="en-US" dirty="0">
              <a:solidFill>
                <a:srgbClr val="FFFF00"/>
              </a:solidFill>
            </a:endParaRPr>
          </a:p>
        </p:txBody>
      </p:sp>
      <p:sp>
        <p:nvSpPr>
          <p:cNvPr id="68" name="Content Placeholder 3"/>
          <p:cNvSpPr txBox="1">
            <a:spLocks/>
          </p:cNvSpPr>
          <p:nvPr/>
        </p:nvSpPr>
        <p:spPr>
          <a:xfrm>
            <a:off x="304800" y="1522538"/>
            <a:ext cx="8229600" cy="3730252"/>
          </a:xfrm>
          <a:prstGeom prst="rect">
            <a:avLst/>
          </a:prstGeom>
          <a:noFill/>
        </p:spPr>
        <p:txBody>
          <a:bodyPr>
            <a:spAutoFit/>
          </a:bodyPr>
          <a:lstStyle/>
          <a:p>
            <a:pPr marL="342900" indent="-342900" fontAlgn="auto">
              <a:spcBef>
                <a:spcPct val="20000"/>
              </a:spcBef>
              <a:spcAft>
                <a:spcPts val="1200"/>
              </a:spcAft>
              <a:buFont typeface="Arial" pitchFamily="34" charset="0"/>
              <a:buNone/>
              <a:defRPr/>
            </a:pPr>
            <a:r>
              <a:rPr lang="en-US" sz="2000" b="1" dirty="0" smtClean="0">
                <a:latin typeface="Calibri"/>
                <a:cs typeface="Calibri"/>
              </a:rPr>
              <a:t>	Level 1 Requirement:</a:t>
            </a:r>
          </a:p>
          <a:p>
            <a:pPr marL="342900" indent="-342900" fontAlgn="auto">
              <a:spcBef>
                <a:spcPct val="20000"/>
              </a:spcBef>
              <a:spcAft>
                <a:spcPts val="1200"/>
              </a:spcAft>
              <a:buFont typeface="Arial" pitchFamily="34" charset="0"/>
              <a:buNone/>
              <a:defRPr/>
            </a:pPr>
            <a:r>
              <a:rPr lang="en-US" sz="2000" b="1" dirty="0">
                <a:latin typeface="Calibri"/>
                <a:cs typeface="Calibri"/>
              </a:rPr>
              <a:t>	</a:t>
            </a:r>
            <a:r>
              <a:rPr lang="en-US" sz="2000" b="1" i="1" dirty="0" smtClean="0">
                <a:latin typeface="Calibri"/>
                <a:cs typeface="Calibri"/>
              </a:rPr>
              <a:t>ICESAT</a:t>
            </a:r>
            <a:r>
              <a:rPr lang="en-US" sz="2000" b="1" i="1" dirty="0">
                <a:latin typeface="Calibri"/>
                <a:cs typeface="Calibri"/>
              </a:rPr>
              <a:t>-2 shall produce elevation measurements that enable independent determination of global vegetation height with a ground track spacing of less than </a:t>
            </a:r>
            <a:r>
              <a:rPr lang="en-US" sz="2000" b="1" i="1" dirty="0" smtClean="0">
                <a:latin typeface="Calibri"/>
                <a:cs typeface="Calibri"/>
              </a:rPr>
              <a:t>2 km </a:t>
            </a:r>
            <a:r>
              <a:rPr lang="en-US" sz="2000" b="1" i="1" dirty="0">
                <a:latin typeface="Calibri"/>
                <a:cs typeface="Calibri"/>
              </a:rPr>
              <a:t>over a 2-year </a:t>
            </a:r>
            <a:r>
              <a:rPr lang="en-US" sz="2000" b="1" i="1" dirty="0" smtClean="0">
                <a:latin typeface="Calibri"/>
                <a:cs typeface="Calibri"/>
              </a:rPr>
              <a:t>period</a:t>
            </a:r>
          </a:p>
          <a:p>
            <a:pPr marL="342900" indent="-342900" fontAlgn="auto">
              <a:spcBef>
                <a:spcPct val="20000"/>
              </a:spcBef>
              <a:spcAft>
                <a:spcPts val="1200"/>
              </a:spcAft>
              <a:buFont typeface="Arial" pitchFamily="34" charset="0"/>
              <a:buNone/>
              <a:defRPr/>
            </a:pPr>
            <a:r>
              <a:rPr lang="en-US" sz="2000" dirty="0" smtClean="0">
                <a:latin typeface="+mn-lt"/>
              </a:rPr>
              <a:t>SDT conducting </a:t>
            </a:r>
            <a:r>
              <a:rPr lang="en-US" sz="2000" dirty="0">
                <a:latin typeface="+mn-lt"/>
              </a:rPr>
              <a:t>tests and simulations to </a:t>
            </a:r>
            <a:r>
              <a:rPr lang="en-US" sz="2000" dirty="0" smtClean="0">
                <a:latin typeface="+mn-lt"/>
              </a:rPr>
              <a:t>determine what ICESat</a:t>
            </a:r>
            <a:r>
              <a:rPr lang="en-US" sz="2000" dirty="0">
                <a:latin typeface="+mn-lt"/>
              </a:rPr>
              <a:t>-2 will meet the ecosystem </a:t>
            </a:r>
            <a:r>
              <a:rPr lang="en-US" sz="2000" dirty="0" smtClean="0">
                <a:latin typeface="+mn-lt"/>
              </a:rPr>
              <a:t>science objective.</a:t>
            </a:r>
            <a:endParaRPr lang="en-US" sz="1800" b="1" dirty="0">
              <a:latin typeface="Calibri"/>
              <a:cs typeface="Calibri"/>
            </a:endParaRPr>
          </a:p>
          <a:p>
            <a:pPr marL="457200" indent="-457200" fontAlgn="auto">
              <a:spcBef>
                <a:spcPct val="20000"/>
              </a:spcBef>
              <a:spcAft>
                <a:spcPts val="0"/>
              </a:spcAft>
              <a:buFont typeface="Arial" pitchFamily="34" charset="0"/>
              <a:buAutoNum type="arabicParenR"/>
              <a:defRPr/>
            </a:pPr>
            <a:r>
              <a:rPr lang="en-US" dirty="0" smtClean="0">
                <a:latin typeface="+mn-lt"/>
              </a:rPr>
              <a:t>Using low </a:t>
            </a:r>
            <a:r>
              <a:rPr lang="en-US" dirty="0">
                <a:latin typeface="+mn-lt"/>
              </a:rPr>
              <a:t>altitude airborne Photon Counting flights over Pine Barrens and SERC in October </a:t>
            </a:r>
            <a:r>
              <a:rPr lang="en-US" dirty="0" smtClean="0">
                <a:latin typeface="+mn-lt"/>
              </a:rPr>
              <a:t>2009 </a:t>
            </a:r>
            <a:r>
              <a:rPr lang="en-US" dirty="0">
                <a:latin typeface="+mn-lt"/>
              </a:rPr>
              <a:t>and High altitude flights (MABEL) are planned for Fall 2011</a:t>
            </a:r>
            <a:endParaRPr lang="en-US" sz="2000" dirty="0">
              <a:latin typeface="+mn-lt"/>
            </a:endParaRPr>
          </a:p>
          <a:p>
            <a:pPr marL="457200" indent="-457200" fontAlgn="auto">
              <a:spcBef>
                <a:spcPct val="20000"/>
              </a:spcBef>
              <a:spcAft>
                <a:spcPts val="0"/>
              </a:spcAft>
              <a:buFont typeface="Arial" pitchFamily="34" charset="0"/>
              <a:buAutoNum type="arabicParenR"/>
              <a:defRPr/>
            </a:pPr>
            <a:r>
              <a:rPr lang="en-US" dirty="0" smtClean="0"/>
              <a:t>Data down-sampled to “ICESat-2 like” spacing and solar background noise was added to simulate various noise conditions</a:t>
            </a:r>
            <a:endParaRPr lang="en-US" dirty="0" smtClean="0">
              <a:latin typeface="+mn-lt"/>
            </a:endParaRPr>
          </a:p>
          <a:p>
            <a:pPr marL="457200" indent="-457200">
              <a:spcBef>
                <a:spcPct val="20000"/>
              </a:spcBef>
              <a:spcAft>
                <a:spcPts val="600"/>
              </a:spcAft>
              <a:buFont typeface="+mj-lt"/>
              <a:buAutoNum type="arabicParenR"/>
              <a:defRPr/>
            </a:pPr>
            <a:r>
              <a:rPr lang="en-US" dirty="0" smtClean="0"/>
              <a:t>Develop algorithms to extract ground surface and canopy height in presence of noise</a:t>
            </a:r>
            <a:endParaRPr lang="en-US" dirty="0" smtClean="0">
              <a:latin typeface="+mn-lt"/>
            </a:endParaRPr>
          </a:p>
        </p:txBody>
      </p:sp>
    </p:spTree>
    <p:extLst>
      <p:ext uri="{BB962C8B-B14F-4D97-AF65-F5344CB8AC3E}">
        <p14:creationId xmlns:p14="http://schemas.microsoft.com/office/powerpoint/2010/main" xmlns="" val="1588811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
</p:tagLst>
</file>

<file path=ppt/theme/_rels/theme4.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effectLst>
          <a:outerShdw blurRad="31750" dist="25400" dir="2700000" algn="tl" rotWithShape="0">
            <a:srgbClr val="000000">
              <a:alpha val="43000"/>
            </a:srgbClr>
          </a:outerShdw>
        </a:effectLst>
      </a:spPr>
      <a:bodyPr wrap="none" rtlCol="0">
        <a:spAutoFit/>
      </a:bodyPr>
      <a:lstStyle>
        <a:defPPr algn="ctr">
          <a:defRPr dirty="0" smtClean="0">
            <a:solidFill>
              <a:srgbClr val="00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low">
  <a:themeElements>
    <a:clrScheme name="Custom 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4617B"/>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25348</TotalTime>
  <Words>1282</Words>
  <Application>Microsoft Office PowerPoint</Application>
  <PresentationFormat>On-screen Show (4:3)</PresentationFormat>
  <Paragraphs>238</Paragraphs>
  <Slides>19</Slides>
  <Notes>5</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Default Design</vt:lpstr>
      <vt:lpstr>2_Default Design</vt:lpstr>
      <vt:lpstr>1_Default Design</vt:lpstr>
      <vt:lpstr>Flow</vt:lpstr>
      <vt:lpstr>Ecosystem Structure Working Group Report to the Terrestrial Ecology Business Meeting  October 6, 2011 </vt:lpstr>
      <vt:lpstr>Outline</vt:lpstr>
      <vt:lpstr>Overview of ESWG</vt:lpstr>
      <vt:lpstr>DESDynI Status and Activities</vt:lpstr>
      <vt:lpstr>NASA’s Proposed DESDynI* Mission </vt:lpstr>
      <vt:lpstr>January 2011 MCR DESDynI Concept</vt:lpstr>
      <vt:lpstr>Outlook for DESDynI</vt:lpstr>
      <vt:lpstr>Slide 8</vt:lpstr>
      <vt:lpstr>Slide 9</vt:lpstr>
      <vt:lpstr>Slide 10</vt:lpstr>
      <vt:lpstr>Slide 11</vt:lpstr>
      <vt:lpstr>Publications: RSE Special Issue on DESDynI</vt:lpstr>
      <vt:lpstr>Publications: JGR-A DESDynI Special Issue</vt:lpstr>
      <vt:lpstr>Field Activities: California &amp; East Coast</vt:lpstr>
      <vt:lpstr>Hubbard Brook Remote Sensing</vt:lpstr>
      <vt:lpstr>Echidna® and DWEL</vt:lpstr>
      <vt:lpstr>Potential Activities with Europeans</vt:lpstr>
      <vt:lpstr>Upcoming Meetings: ForestSat 2012</vt:lpstr>
      <vt:lpstr>Upcoming Meetings: SilviLaser 2012</vt:lpstr>
    </vt:vector>
  </TitlesOfParts>
  <Company>PDG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Advanced Earth Science Mission Concept Study for “___” For Bryant Cramer, NASA HQ By ____ ____  December 2006</dc:title>
  <dc:creator>Eisen, Howard J (6700)</dc:creator>
  <cp:lastModifiedBy> </cp:lastModifiedBy>
  <cp:revision>845</cp:revision>
  <cp:lastPrinted>2010-10-15T16:36:30Z</cp:lastPrinted>
  <dcterms:created xsi:type="dcterms:W3CDTF">2010-10-15T15:03:57Z</dcterms:created>
  <dcterms:modified xsi:type="dcterms:W3CDTF">2011-12-14T00:40:26Z</dcterms:modified>
</cp:coreProperties>
</file>