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1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1" r:id="rId3"/>
    <p:sldId id="317" r:id="rId4"/>
    <p:sldId id="311" r:id="rId5"/>
    <p:sldId id="310" r:id="rId6"/>
    <p:sldId id="299" r:id="rId7"/>
    <p:sldId id="312" r:id="rId8"/>
    <p:sldId id="306" r:id="rId9"/>
    <p:sldId id="307" r:id="rId10"/>
    <p:sldId id="325" r:id="rId11"/>
    <p:sldId id="316" r:id="rId12"/>
    <p:sldId id="319" r:id="rId13"/>
    <p:sldId id="320" r:id="rId14"/>
    <p:sldId id="321" r:id="rId15"/>
    <p:sldId id="322" r:id="rId16"/>
    <p:sldId id="323" r:id="rId17"/>
    <p:sldId id="313" r:id="rId18"/>
    <p:sldId id="314" r:id="rId19"/>
    <p:sldId id="315" r:id="rId20"/>
    <p:sldId id="324" r:id="rId21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clrMru>
    <a:srgbClr val="99CCFF"/>
    <a:srgbClr val="FF0000"/>
    <a:srgbClr val="000099"/>
    <a:srgbClr val="6161FF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4275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4275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fld id="{8422441F-3B70-A84C-A3D0-F519642122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5913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2" tIns="46477" rIns="92952" bIns="46477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2" tIns="46477" rIns="92952" bIns="46477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5313"/>
            <a:ext cx="5597525" cy="417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2" tIns="46477" rIns="92952" bIns="46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2" tIns="46477" rIns="92952" bIns="46477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4275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2" tIns="46477" rIns="92952" bIns="46477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1C2B5A68-E3BF-8042-B9EE-C67992DB5F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8100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09EB70D-4D45-D44C-997C-28B1BD810C23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Second</a:t>
            </a:r>
            <a:r>
              <a:rPr lang="en-US" baseline="0" dirty="0" smtClean="0"/>
              <a:t> bullet:  </a:t>
            </a:r>
            <a:r>
              <a:rPr lang="en-US" sz="1400" dirty="0" smtClean="0">
                <a:latin typeface="Verdana" charset="0"/>
                <a:ea typeface="ＭＳ Ｐゴシック" charset="0"/>
              </a:rPr>
              <a:t>This may involve issues associated with data semantics (variable definitions, enforcing consistency), metadata provision, physical formatting, and "high grading" (e.g. improving quality via filtering, gap-filling, </a:t>
            </a:r>
            <a:r>
              <a:rPr lang="en-US" sz="1400" dirty="0" err="1" smtClean="0">
                <a:latin typeface="Verdana" charset="0"/>
                <a:ea typeface="ＭＳ Ｐゴシック" charset="0"/>
              </a:rPr>
              <a:t>etc</a:t>
            </a:r>
            <a:r>
              <a:rPr lang="en-US" sz="1400" dirty="0" smtClean="0">
                <a:latin typeface="Verdana" charset="0"/>
                <a:ea typeface="ＭＳ Ｐゴシック" charset="0"/>
              </a:rPr>
              <a:t>), as well as the availability of software tools and services. –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5A68-E3BF-8042-B9EE-C67992DB5F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5534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Acces</a:t>
            </a:r>
            <a:r>
              <a:rPr lang="en-US" dirty="0" smtClean="0"/>
              <a:t>:  MODIS 4 NACP:</a:t>
            </a:r>
            <a:r>
              <a:rPr lang="en-US" baseline="0" dirty="0" smtClean="0"/>
              <a:t>  smoothed LAI, EVI, and </a:t>
            </a:r>
            <a:r>
              <a:rPr lang="en-US" baseline="0" dirty="0" err="1" smtClean="0"/>
              <a:t>Brdf</a:t>
            </a:r>
            <a:endParaRPr lang="en-US" baseline="0" dirty="0" smtClean="0"/>
          </a:p>
          <a:p>
            <a:r>
              <a:rPr lang="en-US" baseline="0" dirty="0" smtClean="0"/>
              <a:t>Measures:  Vegetation Index and Phenology, WELD</a:t>
            </a:r>
          </a:p>
          <a:p>
            <a:r>
              <a:rPr lang="en-US" baseline="0" dirty="0" smtClean="0"/>
              <a:t>PI-Products:  GFED, North American </a:t>
            </a:r>
            <a:r>
              <a:rPr lang="en-US" baseline="0" smtClean="0"/>
              <a:t>Forest Disturbance, LEDAPS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5A68-E3BF-8042-B9EE-C67992DB5F6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9671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Second</a:t>
            </a:r>
            <a:r>
              <a:rPr lang="en-US" baseline="0" dirty="0" smtClean="0"/>
              <a:t> bullet:  </a:t>
            </a:r>
            <a:r>
              <a:rPr lang="en-US" sz="1400" dirty="0" smtClean="0">
                <a:latin typeface="Verdana" charset="0"/>
                <a:ea typeface="ＭＳ Ｐゴシック" charset="0"/>
              </a:rPr>
              <a:t>This may involve issues associated with data semantics (variable definitions, enforcing consistency), metadata provision, physical formatting, and "high grading" (e.g. improving quality via filtering, gap-filling, </a:t>
            </a:r>
            <a:r>
              <a:rPr lang="en-US" sz="1400" dirty="0" err="1" smtClean="0">
                <a:latin typeface="Verdana" charset="0"/>
                <a:ea typeface="ＭＳ Ｐゴシック" charset="0"/>
              </a:rPr>
              <a:t>etc</a:t>
            </a:r>
            <a:r>
              <a:rPr lang="en-US" sz="1400" dirty="0" smtClean="0">
                <a:latin typeface="Verdana" charset="0"/>
                <a:ea typeface="ＭＳ Ｐゴシック" charset="0"/>
              </a:rPr>
              <a:t>), as well as the availability of software tools and services. –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5A68-E3BF-8042-B9EE-C67992DB5F6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171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248400"/>
            <a:ext cx="2895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Data Breakout Group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0F96DBF-7B55-9944-96BA-0CBC1A819B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121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Breakout Group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E42B1-CBEC-214D-AECD-CE88CE7A21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509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Breakout Group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00810-5811-B04D-AF28-A842CC3833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938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Breakout Group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EA108B-8DBD-8A40-815A-272241978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7810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Breakout Group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53B640-F1FB-2141-BB0F-C07345F483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318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Breakout Group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59BDEE-41B9-A442-BC3A-31D41321D6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934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Breakout Group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0F2DA2-A404-C942-A98D-31B7B2A211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03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Breakout Group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AD0086-284A-AA48-8B05-0E2297F336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299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Breakout Group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3962C5-53B8-8A49-854F-0123F16BD0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875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Breakout Group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BAA5A4-1D9A-BD4B-BAE2-7458DAB5F3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9984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Breakout Group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55C063-E14D-1A48-9513-2FFCCC40BC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810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Data Breakout Group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charset="0"/>
              </a:defRPr>
            </a:lvl1pPr>
          </a:lstStyle>
          <a:p>
            <a:fld id="{3CA441B7-3ACE-F940-A382-84D11753FF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66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0000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rgbClr val="6161FF"/>
        </a:buClr>
        <a:buFont typeface="Wingdings" charset="0"/>
        <a:buChar char="q"/>
        <a:defRPr sz="3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69925" indent="-325438" algn="l" rtl="0" eaLnBrk="0" fontAlgn="base" hangingPunct="0">
        <a:spcBef>
          <a:spcPct val="20000"/>
        </a:spcBef>
        <a:spcAft>
          <a:spcPct val="20000"/>
        </a:spcAft>
        <a:buClr>
          <a:srgbClr val="6161FF"/>
        </a:buClr>
        <a:buFont typeface="Wingdings" charset="0"/>
        <a:buChar char="Ø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022350" indent="-350838" algn="l" rtl="0" eaLnBrk="0" fontAlgn="base" hangingPunct="0">
        <a:spcBef>
          <a:spcPct val="20000"/>
        </a:spcBef>
        <a:spcAft>
          <a:spcPct val="20000"/>
        </a:spcAft>
        <a:buClr>
          <a:srgbClr val="6161FF"/>
        </a:buClr>
        <a:buChar char="•"/>
        <a:defRPr sz="2200">
          <a:solidFill>
            <a:schemeClr val="tx1"/>
          </a:solidFill>
          <a:latin typeface="+mn-lt"/>
          <a:ea typeface="ＭＳ Ｐゴシック" charset="-128"/>
        </a:defRPr>
      </a:lvl3pPr>
      <a:lvl4pPr marL="1339850" indent="-315913" algn="l" rtl="0" eaLnBrk="0" fontAlgn="base" hangingPunct="0">
        <a:spcBef>
          <a:spcPct val="20000"/>
        </a:spcBef>
        <a:spcAft>
          <a:spcPct val="20000"/>
        </a:spcAft>
        <a:buClr>
          <a:srgbClr val="6161FF"/>
        </a:buClr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681163" indent="-339725" algn="l" rtl="0" eaLnBrk="0" fontAlgn="base" hangingPunct="0">
        <a:spcBef>
          <a:spcPct val="20000"/>
        </a:spcBef>
        <a:spcAft>
          <a:spcPct val="20000"/>
        </a:spcAft>
        <a:buClr>
          <a:srgbClr val="6161FF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138363" indent="-339725" algn="l" rtl="0" fontAlgn="base">
        <a:spcBef>
          <a:spcPct val="20000"/>
        </a:spcBef>
        <a:spcAft>
          <a:spcPct val="20000"/>
        </a:spcAft>
        <a:buClr>
          <a:srgbClr val="6161FF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95563" indent="-339725" algn="l" rtl="0" fontAlgn="base">
        <a:spcBef>
          <a:spcPct val="20000"/>
        </a:spcBef>
        <a:spcAft>
          <a:spcPct val="20000"/>
        </a:spcAft>
        <a:buClr>
          <a:srgbClr val="6161FF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052763" indent="-339725" algn="l" rtl="0" fontAlgn="base">
        <a:spcBef>
          <a:spcPct val="20000"/>
        </a:spcBef>
        <a:spcAft>
          <a:spcPct val="20000"/>
        </a:spcAft>
        <a:buClr>
          <a:srgbClr val="6161FF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509963" indent="-339725" algn="l" rtl="0" fontAlgn="base">
        <a:spcBef>
          <a:spcPct val="20000"/>
        </a:spcBef>
        <a:spcAft>
          <a:spcPct val="20000"/>
        </a:spcAft>
        <a:buClr>
          <a:srgbClr val="6161FF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8229600" cy="24384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Verdana" charset="0"/>
                <a:ea typeface="ＭＳ Ｐゴシック" charset="0"/>
                <a:cs typeface="ＭＳ Ｐゴシック" charset="0"/>
              </a:rPr>
              <a:t>Working Group:  </a:t>
            </a:r>
            <a:r>
              <a:rPr lang="en-US" sz="3200" dirty="0">
                <a:latin typeface="Verdana" charset="0"/>
                <a:ea typeface="ＭＳ Ｐゴシック" charset="0"/>
                <a:cs typeface="ＭＳ Ｐゴシック" charset="0"/>
              </a:rPr>
              <a:t/>
            </a:r>
            <a:br>
              <a:rPr lang="en-US" sz="3200" dirty="0">
                <a:latin typeface="Verdana" charset="0"/>
                <a:ea typeface="ＭＳ Ｐゴシック" charset="0"/>
                <a:cs typeface="ＭＳ Ｐゴシック" charset="0"/>
              </a:rPr>
            </a:br>
            <a:r>
              <a:rPr lang="en-US" sz="3200" dirty="0">
                <a:latin typeface="Verdana" charset="0"/>
                <a:ea typeface="ＭＳ Ｐゴシック" charset="0"/>
                <a:cs typeface="ＭＳ Ｐゴシック" charset="0"/>
              </a:rPr>
              <a:t>Data Products and Access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191000"/>
            <a:ext cx="7924800" cy="1828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 dirty="0" smtClean="0">
                <a:latin typeface="Verdana" charset="0"/>
                <a:ea typeface="ＭＳ Ｐゴシック" charset="0"/>
                <a:cs typeface="ＭＳ Ｐゴシック" charset="0"/>
              </a:rPr>
              <a:t>Robert Cook, </a:t>
            </a:r>
            <a:r>
              <a:rPr lang="en-US" sz="1800" dirty="0" smtClean="0">
                <a:latin typeface="Verdana" charset="0"/>
                <a:ea typeface="ＭＳ Ｐゴシック" charset="0"/>
                <a:cs typeface="ＭＳ Ｐゴシック" charset="0"/>
              </a:rPr>
              <a:t>Oak Ridge National Laboratory</a:t>
            </a:r>
            <a:endParaRPr lang="en-US" sz="1800" dirty="0"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 dirty="0" smtClean="0">
                <a:latin typeface="Verdana" charset="0"/>
                <a:ea typeface="ＭＳ Ｐゴシック" charset="0"/>
                <a:cs typeface="ＭＳ Ｐゴシック" charset="0"/>
              </a:rPr>
              <a:t>Terrestrial Ecology Meeting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 smtClean="0">
                <a:latin typeface="Verdana" charset="0"/>
                <a:ea typeface="ＭＳ Ｐゴシック" charset="0"/>
                <a:cs typeface="ＭＳ Ｐゴシック" charset="0"/>
              </a:rPr>
              <a:t>October 6, 2011</a:t>
            </a:r>
            <a:endParaRPr lang="en-US" sz="2400" dirty="0">
              <a:latin typeface="Verdan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How could the </a:t>
            </a:r>
            <a:r>
              <a:rPr lang="en-US" sz="2400" b="1" dirty="0" smtClean="0">
                <a:solidFill>
                  <a:srgbClr val="00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NASA invest </a:t>
            </a:r>
            <a:r>
              <a:rPr lang="en-US" sz="2400" b="1" dirty="0">
                <a:solidFill>
                  <a:srgbClr val="00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resources to make data sets easier to prepare, access, manipulate, and combine with other sources of information </a:t>
            </a:r>
            <a:r>
              <a:rPr lang="en-US" sz="2400" b="1" dirty="0" smtClean="0">
                <a:solidFill>
                  <a:srgbClr val="00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or </a:t>
            </a:r>
            <a:r>
              <a:rPr lang="en-US" sz="2400" b="1" dirty="0">
                <a:solidFill>
                  <a:srgbClr val="00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models?</a:t>
            </a:r>
            <a:br>
              <a:rPr lang="en-US" sz="2400" b="1" dirty="0">
                <a:solidFill>
                  <a:srgbClr val="000000"/>
                </a:solidFill>
                <a:latin typeface="Garamond" charset="0"/>
                <a:ea typeface="ＭＳ Ｐゴシック" charset="0"/>
                <a:cs typeface="ＭＳ Ｐゴシック" charset="0"/>
              </a:rPr>
            </a:br>
            <a:endParaRPr lang="en-US" sz="2400" dirty="0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A0647F3-FA3C-9C4C-947C-1F5AF8CA97A1}" type="slidenum">
              <a:rPr lang="en-US" sz="1200">
                <a:latin typeface="Verdana" charset="0"/>
              </a:rPr>
              <a:pPr eaLnBrk="1" hangingPunct="1"/>
              <a:t>10</a:t>
            </a:fld>
            <a:endParaRPr lang="en-US" sz="1200">
              <a:latin typeface="Verdana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80082066"/>
              </p:ext>
            </p:extLst>
          </p:nvPr>
        </p:nvGraphicFramePr>
        <p:xfrm>
          <a:off x="838200" y="1600200"/>
          <a:ext cx="7315200" cy="4302683"/>
        </p:xfrm>
        <a:graphic>
          <a:graphicData uri="http://schemas.openxmlformats.org/drawingml/2006/table">
            <a:tbl>
              <a:tblPr/>
              <a:tblGrid>
                <a:gridCol w="711200"/>
                <a:gridCol w="6604000"/>
              </a:tblGrid>
              <a:tr h="584928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10849" marR="10849" marT="10846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Description</a:t>
                      </a:r>
                    </a:p>
                  </a:txBody>
                  <a:tcPr marL="10849" marR="10849" marT="10846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6098">
                <a:tc>
                  <a:txBody>
                    <a:bodyPr/>
                    <a:lstStyle/>
                    <a:p>
                      <a:pPr marL="0" indent="0" algn="ctr" fontAlgn="ctr">
                        <a:buFont typeface="Wingdings" charset="2"/>
                        <a:buNone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Wingdings" charset="2"/>
                        <a:buNone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Data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publications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8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Data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liaison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between investigator and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DAAC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3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3</a:t>
                      </a: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Accuracy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and uncertainty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characterized</a:t>
                      </a: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1680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Wingdings" charset="2"/>
                        <a:buNone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Single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portal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 for ex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ploration, access,  &amp; visualization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2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Community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standards (variables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and data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files)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1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Timely access to airborne data</a:t>
                      </a: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7298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Wingdings" charset="2"/>
                        <a:buNone/>
                      </a:pP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Subset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and integrate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multiple remote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sensing products </a:t>
                      </a:r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AVHRR, MODIS, LEDAPS (reflectance and disturbance),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LandSat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, etc.).</a:t>
                      </a: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" y="6324600"/>
            <a:ext cx="2895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>
                <a:latin typeface="Verdana" charset="0"/>
              </a:rPr>
              <a:t>Data WG </a:t>
            </a:r>
          </a:p>
          <a:p>
            <a:pPr eaLnBrk="1" hangingPunct="1"/>
            <a:r>
              <a:rPr lang="en-US" sz="1200" dirty="0" smtClean="0">
                <a:latin typeface="Verdana" charset="0"/>
              </a:rPr>
              <a:t>October 6, 2011</a:t>
            </a:r>
            <a:endParaRPr lang="en-US" sz="12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765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 sz="2800" dirty="0" smtClean="0"/>
              <a:t>Data WG Recommendations (Provisional)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4530725"/>
          </a:xfrm>
        </p:spPr>
        <p:txBody>
          <a:bodyPr/>
          <a:lstStyle/>
          <a:p>
            <a:pPr marL="398463" indent="-398463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400" dirty="0" smtClean="0"/>
              <a:t>TE should develop data products: </a:t>
            </a:r>
          </a:p>
          <a:p>
            <a:pPr marL="795338" lvl="1" indent="-284163" eaLnBrk="1" fontAlgn="ctr" hangingPunct="1">
              <a:spcBef>
                <a:spcPts val="200"/>
              </a:spcBef>
              <a:spcAft>
                <a:spcPts val="200"/>
              </a:spcAft>
            </a:pPr>
            <a:r>
              <a:rPr lang="en-US" sz="2000" dirty="0"/>
              <a:t>High resolution climate data (1-km and 3-hourly)</a:t>
            </a:r>
          </a:p>
          <a:p>
            <a:pPr marL="795338" lvl="1" indent="-284163" eaLnBrk="1" fontAlgn="ctr" hangingPunct="1">
              <a:spcBef>
                <a:spcPts val="200"/>
              </a:spcBef>
              <a:spcAft>
                <a:spcPts val="200"/>
              </a:spcAft>
            </a:pPr>
            <a:r>
              <a:rPr lang="en-US" sz="2000" i="1" dirty="0"/>
              <a:t>In situ </a:t>
            </a:r>
            <a:r>
              <a:rPr lang="en-US" sz="2000" dirty="0"/>
              <a:t>observations for validation </a:t>
            </a:r>
          </a:p>
          <a:p>
            <a:pPr marL="795338" lvl="1" indent="-284163" eaLnBrk="1" fontAlgn="ctr" hangingPunct="1">
              <a:spcBef>
                <a:spcPts val="200"/>
              </a:spcBef>
              <a:spcAft>
                <a:spcPts val="200"/>
              </a:spcAft>
            </a:pPr>
            <a:r>
              <a:rPr lang="en-US" sz="2000" dirty="0"/>
              <a:t>Global land cover  &amp;  history of land-use</a:t>
            </a:r>
          </a:p>
          <a:p>
            <a:pPr marL="795338" lvl="1" indent="-284163" eaLnBrk="1" fontAlgn="ctr" hangingPunct="1">
              <a:spcBef>
                <a:spcPts val="200"/>
              </a:spcBef>
              <a:spcAft>
                <a:spcPts val="200"/>
              </a:spcAft>
            </a:pPr>
            <a:r>
              <a:rPr lang="en-US" sz="2000" dirty="0"/>
              <a:t>Observations to evaluate models (I-LAMB)</a:t>
            </a:r>
          </a:p>
          <a:p>
            <a:pPr marL="795338" lvl="1" indent="-284163" eaLnBrk="1" fontAlgn="ctr" hangingPunct="1">
              <a:spcBef>
                <a:spcPts val="200"/>
              </a:spcBef>
              <a:spcAft>
                <a:spcPts val="200"/>
              </a:spcAft>
            </a:pPr>
            <a:r>
              <a:rPr lang="en-US" sz="2000" dirty="0"/>
              <a:t>Expand temporal coverage of Global Fire </a:t>
            </a:r>
            <a:r>
              <a:rPr lang="en-US" sz="2000" dirty="0" smtClean="0"/>
              <a:t>Emissions</a:t>
            </a:r>
          </a:p>
          <a:p>
            <a:pPr marL="398463" indent="-398463" eaLnBrk="1" fontAlgn="ctr" hangingPunct="1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400" dirty="0" smtClean="0"/>
              <a:t>TE should invest in </a:t>
            </a:r>
          </a:p>
          <a:p>
            <a:pPr marL="795338" lvl="1" indent="-284163" eaLnBrk="1" fontAlgn="ctr" hangingPunct="1">
              <a:spcBef>
                <a:spcPts val="200"/>
              </a:spcBef>
              <a:spcAft>
                <a:spcPts val="200"/>
              </a:spcAft>
            </a:pPr>
            <a:r>
              <a:rPr lang="en-US" sz="2000" dirty="0">
                <a:solidFill>
                  <a:srgbClr val="000000"/>
                </a:solidFill>
              </a:rPr>
              <a:t>Data liaison between investigator and </a:t>
            </a:r>
            <a:r>
              <a:rPr lang="en-US" sz="2000" dirty="0" smtClean="0">
                <a:solidFill>
                  <a:srgbClr val="000000"/>
                </a:solidFill>
              </a:rPr>
              <a:t>DAAC</a:t>
            </a:r>
          </a:p>
          <a:p>
            <a:pPr marL="795338" lvl="1" indent="-284163" eaLnBrk="1" fontAlgn="ctr" hangingPunct="1">
              <a:spcBef>
                <a:spcPts val="200"/>
              </a:spcBef>
              <a:spcAft>
                <a:spcPts val="20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Characterization of accuracy </a:t>
            </a:r>
            <a:r>
              <a:rPr lang="en-US" sz="2000" dirty="0">
                <a:solidFill>
                  <a:srgbClr val="000000"/>
                </a:solidFill>
              </a:rPr>
              <a:t>and </a:t>
            </a:r>
            <a:r>
              <a:rPr lang="en-US" sz="2000" dirty="0" smtClean="0">
                <a:solidFill>
                  <a:srgbClr val="000000"/>
                </a:solidFill>
              </a:rPr>
              <a:t>uncertainty</a:t>
            </a:r>
          </a:p>
          <a:p>
            <a:pPr marL="795338" lvl="1" indent="-284163" eaLnBrk="1" fontAlgn="ctr" hangingPunct="1">
              <a:spcBef>
                <a:spcPts val="200"/>
              </a:spcBef>
              <a:spcAft>
                <a:spcPts val="200"/>
              </a:spcAft>
            </a:pPr>
            <a:r>
              <a:rPr lang="en-US" sz="2000" dirty="0">
                <a:solidFill>
                  <a:srgbClr val="000000"/>
                </a:solidFill>
              </a:rPr>
              <a:t>Community standards (variables and data files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</a:p>
          <a:p>
            <a:pPr marL="795338" lvl="1" indent="-284163" eaLnBrk="1" fontAlgn="ctr" hangingPunct="1">
              <a:spcBef>
                <a:spcPts val="200"/>
              </a:spcBef>
              <a:spcAft>
                <a:spcPts val="20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Timely access to airborne data</a:t>
            </a:r>
          </a:p>
          <a:p>
            <a:pPr marL="398463" indent="-398463" eaLnBrk="1" fontAlgn="ctr" hangingPunct="1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</a:rPr>
              <a:t>Data WG should continue to work closely with Field and Model WG </a:t>
            </a:r>
          </a:p>
          <a:p>
            <a:pPr marL="725488" lvl="1" indent="-398463" eaLnBrk="1" fontAlgn="ctr" hangingPunct="1">
              <a:spcBef>
                <a:spcPts val="200"/>
              </a:spcBef>
              <a:spcAft>
                <a:spcPts val="20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Eventually disband and merge with those two WGs</a:t>
            </a:r>
            <a:endParaRPr lang="en-US" sz="2000" dirty="0">
              <a:solidFill>
                <a:srgbClr val="000000"/>
              </a:solidFill>
            </a:endParaRPr>
          </a:p>
          <a:p>
            <a:pPr lvl="1" eaLnBrk="1" fontAlgn="ctr" hangingPunct="1"/>
            <a:endParaRPr lang="en-US" sz="2400" dirty="0">
              <a:solidFill>
                <a:srgbClr val="000000"/>
              </a:solidFill>
              <a:latin typeface="Garamond"/>
            </a:endParaRPr>
          </a:p>
          <a:p>
            <a:pPr lvl="1" eaLnBrk="1" fontAlgn="ctr" hangingPunct="1"/>
            <a:endParaRPr lang="en-US" sz="2400" dirty="0">
              <a:solidFill>
                <a:srgbClr val="000000"/>
              </a:solidFill>
              <a:latin typeface="Garamond"/>
            </a:endParaRPr>
          </a:p>
          <a:p>
            <a:pPr eaLnBrk="1" fontAlgn="ctr" hangingPunct="1"/>
            <a:endParaRPr lang="en-US" sz="2800" dirty="0" smtClean="0"/>
          </a:p>
          <a:p>
            <a:pPr lvl="1" eaLnBrk="1" fontAlgn="ctr" hangingPunct="1"/>
            <a:endParaRPr lang="en-US" sz="24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108B-8DBD-8A40-815A-272241978C6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" y="6324600"/>
            <a:ext cx="2895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>
                <a:latin typeface="Verdana" charset="0"/>
              </a:rPr>
              <a:t>Data WG </a:t>
            </a:r>
          </a:p>
          <a:p>
            <a:pPr eaLnBrk="1" hangingPunct="1"/>
            <a:r>
              <a:rPr lang="en-US" sz="1200" dirty="0" smtClean="0">
                <a:latin typeface="Verdana" charset="0"/>
              </a:rPr>
              <a:t>October 6, 2011</a:t>
            </a:r>
            <a:endParaRPr lang="en-US" sz="12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848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Breakout Group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108B-8DBD-8A40-815A-272241978C6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163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Additional Material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Breakout Group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108B-8DBD-8A40-815A-272241978C6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79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latin typeface="Verdana" charset="0"/>
                <a:ea typeface="ＭＳ Ｐゴシック" charset="0"/>
                <a:cs typeface="ＭＳ Ｐゴシック" charset="0"/>
              </a:rPr>
              <a:t>Questions Addressed</a:t>
            </a:r>
            <a:endParaRPr lang="en-US" sz="3200" dirty="0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30725"/>
          </a:xfrm>
        </p:spPr>
        <p:txBody>
          <a:bodyPr/>
          <a:lstStyle/>
          <a:p>
            <a:pPr eaLnBrk="1" hangingPunct="1"/>
            <a:r>
              <a:rPr lang="en-US" sz="1900" dirty="0" smtClean="0">
                <a:latin typeface="Verdana" charset="0"/>
                <a:ea typeface="ＭＳ Ｐゴシック" charset="0"/>
              </a:rPr>
              <a:t>What </a:t>
            </a:r>
            <a:r>
              <a:rPr lang="en-US" sz="1900" dirty="0">
                <a:latin typeface="Verdana" charset="0"/>
                <a:ea typeface="ＭＳ Ｐゴシック" charset="0"/>
              </a:rPr>
              <a:t>additional long-term data records need to be created or better supported to advance TE research goals?  </a:t>
            </a:r>
          </a:p>
          <a:p>
            <a:pPr eaLnBrk="1" hangingPunct="1"/>
            <a:r>
              <a:rPr lang="en-US" sz="1900" dirty="0">
                <a:latin typeface="Verdana" charset="0"/>
                <a:ea typeface="ＭＳ Ｐゴシック" charset="0"/>
              </a:rPr>
              <a:t>How could the NASA / TE Program invest resources to make data sets easier to access, manipulate, and combine with other sources of information and/or models?</a:t>
            </a:r>
          </a:p>
          <a:p>
            <a:pPr eaLnBrk="1" hangingPunct="1"/>
            <a:r>
              <a:rPr lang="en-US" sz="1900" dirty="0" smtClean="0">
                <a:latin typeface="Verdana" charset="0"/>
                <a:ea typeface="ＭＳ Ｐゴシック" charset="0"/>
              </a:rPr>
              <a:t>What </a:t>
            </a:r>
            <a:r>
              <a:rPr lang="en-US" sz="1900" dirty="0">
                <a:latin typeface="Verdana" charset="0"/>
                <a:ea typeface="ＭＳ Ｐゴシック" charset="0"/>
              </a:rPr>
              <a:t>are the priorities for maintaining/enhancing existing data products, including standard EOS data sets as well as those derived from PI-led efforts? </a:t>
            </a:r>
          </a:p>
          <a:p>
            <a:pPr eaLnBrk="1" hangingPunct="1"/>
            <a:r>
              <a:rPr lang="en-US" sz="1900" dirty="0" smtClean="0">
                <a:latin typeface="Verdana" charset="0"/>
                <a:ea typeface="ＭＳ Ｐゴシック" charset="0"/>
              </a:rPr>
              <a:t>What </a:t>
            </a:r>
            <a:r>
              <a:rPr lang="en-US" sz="1900" dirty="0">
                <a:latin typeface="Verdana" charset="0"/>
                <a:ea typeface="ＭＳ Ｐゴシック" charset="0"/>
              </a:rPr>
              <a:t>are the priorities for improving access to key "external" (non-NASA) data sources, including international inventory and remote sensing data?  </a:t>
            </a:r>
          </a:p>
          <a:p>
            <a:pPr eaLnBrk="1" hangingPunct="1"/>
            <a:r>
              <a:rPr lang="en-US" sz="1900" dirty="0" smtClean="0">
                <a:latin typeface="Verdana" charset="0"/>
                <a:ea typeface="ＭＳ Ｐゴシック" charset="0"/>
              </a:rPr>
              <a:t>What </a:t>
            </a:r>
            <a:r>
              <a:rPr lang="en-US" sz="1900" dirty="0">
                <a:latin typeface="Verdana" charset="0"/>
                <a:ea typeface="ＭＳ Ｐゴシック" charset="0"/>
              </a:rPr>
              <a:t>are the priorities for new mission and cross-mission data products emerging from the Decadal Survey era</a:t>
            </a:r>
            <a:r>
              <a:rPr lang="en-US" sz="1900" dirty="0" smtClean="0">
                <a:latin typeface="Verdana" charset="0"/>
                <a:ea typeface="ＭＳ Ｐゴシック" charset="0"/>
              </a:rPr>
              <a:t>?</a:t>
            </a:r>
            <a:endParaRPr lang="en-US" dirty="0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latin typeface="Verdana" charset="0"/>
              </a:rPr>
              <a:t>Data WG </a:t>
            </a:r>
          </a:p>
          <a:p>
            <a:pPr eaLnBrk="1" hangingPunct="1"/>
            <a:r>
              <a:rPr lang="en-US" sz="1200">
                <a:latin typeface="Verdana" charset="0"/>
              </a:rPr>
              <a:t>September 4,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68FB5E3-55D8-CA4F-92A2-14E0063B350B}" type="slidenum">
              <a:rPr lang="en-US" sz="1200">
                <a:latin typeface="Verdana" charset="0"/>
              </a:rPr>
              <a:pPr eaLnBrk="1" hangingPunct="1"/>
              <a:t>14</a:t>
            </a:fld>
            <a:endParaRPr lang="en-US" sz="120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0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>
                <a:solidFill>
                  <a:srgbClr val="00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What new data products would advance TE research goals? </a:t>
            </a:r>
            <a:br>
              <a:rPr lang="en-US" sz="2400" b="1">
                <a:solidFill>
                  <a:srgbClr val="000000"/>
                </a:solidFill>
                <a:latin typeface="Garamond" charset="0"/>
                <a:ea typeface="ＭＳ Ｐゴシック" charset="0"/>
                <a:cs typeface="ＭＳ Ｐゴシック" charset="0"/>
              </a:rPr>
            </a:br>
            <a:endParaRPr lang="en-US" sz="2400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WG</a:t>
            </a:r>
            <a:endParaRPr lang="en-US"/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C327AD3-7F6A-AB44-B06D-4F5BC645CFB6}" type="slidenum">
              <a:rPr lang="en-US" sz="1200">
                <a:latin typeface="Verdana" charset="0"/>
              </a:rPr>
              <a:pPr eaLnBrk="1" hangingPunct="1"/>
              <a:t>15</a:t>
            </a:fld>
            <a:endParaRPr lang="en-US" sz="1200">
              <a:latin typeface="Verdana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066800"/>
          <a:ext cx="8153400" cy="4932364"/>
        </p:xfrm>
        <a:graphic>
          <a:graphicData uri="http://schemas.openxmlformats.org/drawingml/2006/table">
            <a:tbl>
              <a:tblPr/>
              <a:tblGrid>
                <a:gridCol w="5165250"/>
                <a:gridCol w="1252182"/>
                <a:gridCol w="1095659"/>
                <a:gridCol w="640309"/>
              </a:tblGrid>
              <a:tr h="486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Description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Votes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from Modeling Group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Votes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from Data Group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Total Votes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0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High spatial and temporal resolution (1-km and 3-hourly) climate, Global coverage. Climate data to include PAR and diurnal variability needed to drive land-surface model/photosynthesis schemes. 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4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4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8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60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Global database of ground-based in situ validation data for remote sensing products.  Forest inventory data (e.g., Height, basal area, biomass, age, crown dimensions of forest study plots globally (validation / evaluation data set). 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3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4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7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Global gridded data on land-cover, land-use, land-use transitions, and land cover changes (past, present, future)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4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2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6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27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Data products for evaluating and improving model performance (I-LAMB parameters) LAI, NPP, CO2 annual cycle (phase &amp; amplitude), energy &amp; CO2 flux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5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 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5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 Expand spatial and temporal coverage: 5.  Global Fire Emissions Dataset – GFED (J.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Randerson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, UCI)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3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2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5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94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High-spatial resolution soil data, including type and depth 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2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3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5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Multi-faceted product containing forest height, biomass, and age.  (Combining many existing products (LIDAR, LEDAPS).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1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4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5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Gridded products that help us understand land management (not just land cover) are important for substantially improving (a) estimates of carbon fluxes, and (b) reducing uncertainty.</a:t>
                      </a:r>
                    </a:p>
                  </a:txBody>
                  <a:tcPr marL="11374" marR="11374" marT="11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2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2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4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High spatial resolution remote sensing products for use with cropland data layers (e.g., MODIS at 250-m; crops at 30-m (TM-type) resolution).   1:  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LandSat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 used to downscale MODIS. 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3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1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4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771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High spatial (30-m) and temporal resolution (every 3 to 5 years) Land Cover and Land Cover Change (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LandSat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 based).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2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2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4</a:t>
                      </a:r>
                    </a:p>
                  </a:txBody>
                  <a:tcPr marL="11374" marR="11374" marT="11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6335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>
                <a:solidFill>
                  <a:srgbClr val="00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How could the NASA's TE program invest resources to make data sets easier to prepare, access, manipulate, and combine with other sources of information and/or models?</a:t>
            </a:r>
            <a:br>
              <a:rPr lang="en-US" sz="2400" b="1">
                <a:solidFill>
                  <a:srgbClr val="000000"/>
                </a:solidFill>
                <a:latin typeface="Garamond" charset="0"/>
                <a:ea typeface="ＭＳ Ｐゴシック" charset="0"/>
                <a:cs typeface="ＭＳ Ｐゴシック" charset="0"/>
              </a:rPr>
            </a:br>
            <a:endParaRPr lang="en-US" sz="2400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WG</a:t>
            </a:r>
            <a:endParaRPr lang="en-US"/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BF50FB-3C01-6147-B9F7-73D8FFE1B0D1}" type="slidenum">
              <a:rPr lang="en-US" sz="1200">
                <a:latin typeface="Verdana" charset="0"/>
              </a:rPr>
              <a:pPr eaLnBrk="1" hangingPunct="1"/>
              <a:t>16</a:t>
            </a:fld>
            <a:endParaRPr lang="en-US" sz="1200">
              <a:latin typeface="Verdana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447800"/>
          <a:ext cx="8305800" cy="4562491"/>
        </p:xfrm>
        <a:graphic>
          <a:graphicData uri="http://schemas.openxmlformats.org/drawingml/2006/table">
            <a:tbl>
              <a:tblPr/>
              <a:tblGrid>
                <a:gridCol w="5101537"/>
                <a:gridCol w="1361812"/>
                <a:gridCol w="1201599"/>
                <a:gridCol w="640852"/>
              </a:tblGrid>
              <a:tr h="4798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Description</a:t>
                      </a:r>
                    </a:p>
                  </a:txBody>
                  <a:tcPr marL="10849" marR="10849" marT="10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Total Votes from Modeling Group</a:t>
                      </a:r>
                    </a:p>
                  </a:txBody>
                  <a:tcPr marL="10849" marR="10849" marT="10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Total Votes from Data Group</a:t>
                      </a:r>
                    </a:p>
                  </a:txBody>
                  <a:tcPr marL="10849" marR="10849" marT="10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Total Votes</a:t>
                      </a:r>
                    </a:p>
                  </a:txBody>
                  <a:tcPr marL="10849" marR="10849" marT="10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66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Data publications containing raw data produced in funded projects, as well as that used in journal articles, so that others can use data for other purposes.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3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4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7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6695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Data coordinator to act as a liaison between investigator and data center; make it easier for investigator to compile and submit data to a data repository.  Responsible for seeing that data from PI gets into the archive in a suitable form and well documented.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3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3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6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6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Require a policy to make data readily available 12 months after collection in a standard format to facilitate use (and metadata readily available after 30 days).</a:t>
                      </a:r>
                    </a:p>
                  </a:txBody>
                  <a:tcPr marR="10849" marT="45709" marB="45709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3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2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5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94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Recommend that accuracy and uncertainty be fully characterized and included with each product (integral part of the data product) for remote sensing and ground-based  (in situ) data. </a:t>
                      </a:r>
                    </a:p>
                  </a:txBody>
                  <a:tcPr marR="10849" marT="45709" marB="45709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4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5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8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Single portal that enables exploration and access to Earth Science data including visualization; data are readily integrated.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2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3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5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99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Community standards for TE-relevant variables and data files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3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4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Timely access to airborne data</a:t>
                      </a:r>
                    </a:p>
                  </a:txBody>
                  <a:tcPr marR="10849" marT="45709" marB="45709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2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3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266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Extract and integrate multiple remote sensing products for a small area over time (AVHRR, MODIS, LEDAPS (reflectance and disturbance), LandSat, etc.).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 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3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3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Tools to propagate uncertainty (in quadrature)</a:t>
                      </a:r>
                    </a:p>
                  </a:txBody>
                  <a:tcPr marR="10849" marT="45709" marB="45709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2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3</a:t>
                      </a:r>
                    </a:p>
                  </a:txBody>
                  <a:tcPr marR="10849" marT="45709" marB="4570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6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Verdana" charset="0"/>
                <a:ea typeface="ＭＳ Ｐゴシック" charset="0"/>
                <a:cs typeface="ＭＳ Ｐゴシック" charset="0"/>
              </a:rPr>
              <a:t>What new data products would advance TE research goals? (1/2)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WG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C51C541-4602-CA4D-A8D0-152D4D5B4FD6}" type="slidenum">
              <a:rPr lang="en-US" sz="1200">
                <a:latin typeface="Verdana" charset="0"/>
              </a:rPr>
              <a:pPr eaLnBrk="1" hangingPunct="1"/>
              <a:t>17</a:t>
            </a:fld>
            <a:endParaRPr lang="en-US" sz="1200">
              <a:latin typeface="Verdana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447800"/>
          <a:ext cx="8534400" cy="4873623"/>
        </p:xfrm>
        <a:graphic>
          <a:graphicData uri="http://schemas.openxmlformats.org/drawingml/2006/table">
            <a:tbl>
              <a:tblPr/>
              <a:tblGrid>
                <a:gridCol w="566167"/>
                <a:gridCol w="7968233"/>
              </a:tblGrid>
              <a:tr h="1871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Global re-GAP data set, incorporating LIDAR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6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 spatial and temporal resolution (1-km and 3-hourly) climate, Global coverage. Climate data to include PAR and diurnal variability needed to drive land-surface model/photosynthesis schemes. 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70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Gridded species richness and occurrence data to look at biodiversity (at 25-km resolution).  Plants and animals (eBird database). (PPBio-INPA in Amazonia)</a:t>
                      </a:r>
                    </a:p>
                  </a:txBody>
                  <a:tcPr marL="4221" marR="4221" marT="4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 spatial (30-m) and temporal resolution (every 3 to 5 years) Land Cover and Land Cover Change (LandSat based).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70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 spatial resolution remote sensing products for use with cropland data layers (e.g., MODIS at 250-m; crops at 30-m (TM-type) resolution).   1:   LandSat used to downscale MODIS. 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 spatial resolution remote sensing products for use with cropland data layers (e.g., MODIS at 250-m; crops at 30-m (TM-type) resolution).   2:  LandSat and Spot combined to obtain higher temporal resolution (seasonal).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528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Hyperspectral Reference Library of leaf-level hyperspectral optical properties (full spectrum; biogeochemical content) and soil reflectivity. Collected using standard measurement techniques; full contextual information. 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Multi-faceted product containing forest height, biomass, and age.  (Combining many existing products (LIDAR, LEDAPS).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5528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Global database of ground-based in situ validation data for remote sensing products.  Forest inventory data (e.g., Height, basal area, biomass, age, crown dimensions of forest study plots globally (validation / evaluation data set). 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Ground-based data to validate remote sensing products (improved spatial representativeness;  match ground-based spatial resolution with that of the satellite data)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1871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Data on fate of harvested products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Global gridded data on land-cover, land-use, land-use transitions, and land cover changes (past, present, future)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508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Verdana" charset="0"/>
                <a:ea typeface="ＭＳ Ｐゴシック" charset="0"/>
                <a:cs typeface="ＭＳ Ｐゴシック" charset="0"/>
              </a:rPr>
              <a:t>What new data products would advance TE research goals? (2/2)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WG</a:t>
            </a: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6DD54B-623D-9C47-B719-38A91D60CD47}" type="slidenum">
              <a:rPr lang="en-US" sz="1200">
                <a:latin typeface="Verdana" charset="0"/>
              </a:rPr>
              <a:pPr eaLnBrk="1" hangingPunct="1"/>
              <a:t>18</a:t>
            </a:fld>
            <a:endParaRPr lang="en-US" sz="1200">
              <a:latin typeface="Verdana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447800"/>
          <a:ext cx="8534400" cy="4343401"/>
        </p:xfrm>
        <a:graphic>
          <a:graphicData uri="http://schemas.openxmlformats.org/drawingml/2006/table">
            <a:tbl>
              <a:tblPr/>
              <a:tblGrid>
                <a:gridCol w="566167"/>
                <a:gridCol w="7968233"/>
              </a:tblGrid>
              <a:tr h="4111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Long-term data records for dynamics of inland waters, cloud corrected global irradiance, atmospheric optical properties, in addition to the existing MEASURES products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landsat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NDVI, etc.).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High-spatial resolution soil data, including type and depth 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79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Global data on soil carbon stocks, litter</a:t>
                      </a:r>
                    </a:p>
                  </a:txBody>
                  <a:tcPr marL="4221" marR="4221" marT="4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Ancillary data to support interpretation of data from new NASA sensors (e.g., DESDnyI)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111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Gridded products that help us understand land management (not just land cover) are important for substantially improving (a) estimates of carbon fluxes, and (b) reducing uncertainty.</a:t>
                      </a:r>
                    </a:p>
                  </a:txBody>
                  <a:tcPr marL="4221" marR="4221" marT="4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Atmospheric tracers((N2O, CO) in addition to CO2 for top-down inversion estimates/constraints.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111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 pools and fluxes for crop production, fertilizer use and efficiency, nitrate leaching and N gas emissions, and nitrogen deposition, with a resolution of 0.5 X 0.5 degree at global scale. </a:t>
                      </a:r>
                    </a:p>
                  </a:txBody>
                  <a:tcPr marL="4221" marR="4221" marT="4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MISR product with atmospheric correction and improved ease-of-use (cf MODIS)</a:t>
                      </a:r>
                    </a:p>
                  </a:txBody>
                  <a:tcPr marL="4221" marR="4221" marT="4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079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LandSat Product with atmospheric correction and georegistration (cf MODIS).  Isn't this WELD?</a:t>
                      </a:r>
                    </a:p>
                  </a:txBody>
                  <a:tcPr marL="4221" marR="4221" marT="4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1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Expand spatial and temporal coverage:  1.  National Biomass and Carbon Dataset (J. Kellendorfer, WHRC)</a:t>
                      </a:r>
                    </a:p>
                  </a:txBody>
                  <a:tcPr marL="4221" marR="4221" marT="4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079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Expand spatial and temporal coverage:  2.  North American ASTER Land Emissivity (S. Hook, JPL)</a:t>
                      </a:r>
                    </a:p>
                  </a:txBody>
                  <a:tcPr marL="4221" marR="4221" marT="4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Expand spatial and temporal coverage: 3.  North American Forest Dynamics (S. Goward, UMD)</a:t>
                      </a:r>
                    </a:p>
                  </a:txBody>
                  <a:tcPr marL="4221" marR="4221" marT="4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079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Expand spatial and temporal coverage:  4. LEDAPS (J. Masek, GSFC)</a:t>
                      </a:r>
                    </a:p>
                  </a:txBody>
                  <a:tcPr marL="4221" marR="4221" marT="4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Expand spatial and temporal coverage:  4.  Global Fire Emissions Dataset – GFED (J. Randerson, UCI)</a:t>
                      </a:r>
                    </a:p>
                  </a:txBody>
                  <a:tcPr marL="4221" marR="4221" marT="4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079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Expand spatial and temporal coverage:  5.  VULCAN Fossil Fuel Emissions (K. Gurney, Purdue)</a:t>
                      </a:r>
                    </a:p>
                  </a:txBody>
                  <a:tcPr marL="4221" marR="4221" marT="4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4221" marR="4221" marT="4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Data products for evaluating and improving model performance (I-LAMB parameters) LAI, NPP, CO2 annual cycle (phase &amp; amplitude), energy &amp; CO2 flux</a:t>
                      </a:r>
                    </a:p>
                  </a:txBody>
                  <a:tcPr marL="4221" marR="4221" marT="4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980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sz="2000">
                <a:latin typeface="Verdana" charset="0"/>
                <a:ea typeface="ＭＳ Ｐゴシック" charset="0"/>
                <a:cs typeface="ＭＳ Ｐゴシック" charset="0"/>
              </a:rPr>
              <a:t>How could the NASA's TE program make data sets easier to prepare, access, manipulate, and combine with other sources of information and/or models?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WG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1D72148-1585-6247-BAC3-E5D6586D2171}" type="slidenum">
              <a:rPr lang="en-US" sz="1200">
                <a:latin typeface="Verdana" charset="0"/>
              </a:rPr>
              <a:pPr eaLnBrk="1" hangingPunct="1"/>
              <a:t>19</a:t>
            </a:fld>
            <a:endParaRPr lang="en-US" sz="1200">
              <a:latin typeface="Verdana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" y="1295400"/>
          <a:ext cx="8839200" cy="4995869"/>
        </p:xfrm>
        <a:graphic>
          <a:graphicData uri="http://schemas.openxmlformats.org/drawingml/2006/table">
            <a:tbl>
              <a:tblPr/>
              <a:tblGrid>
                <a:gridCol w="348432"/>
                <a:gridCol w="1175568"/>
                <a:gridCol w="7315200"/>
              </a:tblGrid>
              <a:tr h="192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Category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9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policy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Require a policy to make data readily available 12 months after collection in a standard format to facilitate use (and metadata readily available after 30 days).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training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Develop tutorials/ curricula / class room material tutorials on how to prepare data to share.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training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Develop tutorials/ curricula / class room material on how to access and use data products.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preparation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Data coordinator to act as a liaison between investigator and data center; make it easier for investigator to compile and submit data to a data repository.  Responsible for seeing that data from PI gets into the archive in a suitable form and well documented.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9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preparation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NASA could facilitating the expeditious preparation of data and metadata for sharing, including preparing data products in a standard formats with standard variables.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preparation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Community standards for TE-relevant variables and data files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preparation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Recommend that accuracy and uncertainty be fully characterized and included with each product (integral part of the data product) for remote sensing and ground-based  (in situ) data. 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discover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Single portal that enables exploration and access to Earth Science data including visualization; data are readily integrated.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discover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Obtaining large volume data in an efficient manner (faster internet transfer rates)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discover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Methods to access data in time centric methods.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discover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Timely access to airborne data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9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discover and integrate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Extract and integrate multiple remote sensing products for a small area over time (AVHRR, MODIS, LEDAPS (reflectance and disturbance), LandSat, etc.).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analysis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Tools to propagate uncertainty (in quadrature)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9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400" marR="9400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archive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Data publications containing raw data produced in funded projects, as well as that used in journal articles, so that others can use data for other purposes.</a:t>
                      </a:r>
                    </a:p>
                  </a:txBody>
                  <a:tcPr marL="9400" marR="9400" marT="9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4418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Major challenges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 smtClean="0"/>
              <a:t>Data stewardship:</a:t>
            </a:r>
          </a:p>
          <a:p>
            <a:pPr marL="687387" lvl="1">
              <a:buFont typeface="Arial"/>
              <a:buChar char="•"/>
            </a:pPr>
            <a:r>
              <a:rPr lang="en-US" sz="2200" dirty="0" smtClean="0"/>
              <a:t>archiving research data and data products; </a:t>
            </a:r>
          </a:p>
          <a:p>
            <a:pPr marL="687387" lvl="1">
              <a:buFont typeface="Arial"/>
              <a:buChar char="•"/>
            </a:pPr>
            <a:r>
              <a:rPr lang="en-US" sz="2200" dirty="0" smtClean="0"/>
              <a:t>creating custom products for priority end uses;</a:t>
            </a:r>
          </a:p>
          <a:p>
            <a:pPr marL="687387" lvl="1">
              <a:buFont typeface="Arial"/>
              <a:buChar char="•"/>
            </a:pPr>
            <a:r>
              <a:rPr lang="en-US" sz="2200" dirty="0" smtClean="0"/>
              <a:t>selecting new products to produce; </a:t>
            </a:r>
          </a:p>
          <a:p>
            <a:pPr marL="687387" lvl="1">
              <a:buFont typeface="Arial"/>
              <a:buChar char="•"/>
            </a:pPr>
            <a:r>
              <a:rPr lang="en-US" sz="2200" dirty="0" smtClean="0"/>
              <a:t>ATBD reviews, and</a:t>
            </a:r>
          </a:p>
          <a:p>
            <a:pPr marL="687387" lvl="1">
              <a:buFont typeface="Arial"/>
              <a:buChar char="•"/>
            </a:pPr>
            <a:r>
              <a:rPr lang="en-US" sz="2200" dirty="0" smtClean="0"/>
              <a:t>setting priorities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Providing appropriate and useful </a:t>
            </a:r>
            <a:r>
              <a:rPr lang="en-US" sz="2200" b="1" dirty="0" smtClean="0"/>
              <a:t>documentation of errors and uncertainties </a:t>
            </a:r>
            <a:r>
              <a:rPr lang="en-US" sz="2200" dirty="0" smtClean="0"/>
              <a:t>associated with our </a:t>
            </a:r>
            <a:r>
              <a:rPr lang="en-US" sz="2200" b="1" dirty="0" smtClean="0"/>
              <a:t>data, data products, analyses, and model results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endParaRPr lang="en-US" sz="2200" dirty="0" smtClean="0"/>
          </a:p>
          <a:p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108B-8DBD-8A40-815A-272241978C6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" y="6324600"/>
            <a:ext cx="2895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>
                <a:latin typeface="Verdana" charset="0"/>
              </a:rPr>
              <a:t>Data WG </a:t>
            </a:r>
          </a:p>
          <a:p>
            <a:pPr eaLnBrk="1" hangingPunct="1"/>
            <a:r>
              <a:rPr lang="en-US" sz="1200" dirty="0" smtClean="0">
                <a:latin typeface="Verdana" charset="0"/>
              </a:rPr>
              <a:t>October 6, 2011</a:t>
            </a:r>
            <a:endParaRPr lang="en-US" sz="12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49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Agenda</a:t>
            </a:r>
          </a:p>
        </p:txBody>
      </p:sp>
      <p:sp>
        <p:nvSpPr>
          <p:cNvPr id="18435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SzPct val="75000"/>
            </a:pP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Introduction</a:t>
            </a:r>
          </a:p>
          <a:p>
            <a:pPr eaLnBrk="1" hangingPunct="1">
              <a:buSzPct val="75000"/>
            </a:pP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WG Goals / Charter</a:t>
            </a:r>
          </a:p>
          <a:p>
            <a:pPr eaLnBrk="1" hangingPunct="1">
              <a:buSzPct val="75000"/>
            </a:pP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Discussion</a:t>
            </a:r>
          </a:p>
          <a:p>
            <a:pPr lvl="1" eaLnBrk="1" hangingPunct="1"/>
            <a:endParaRPr lang="en-US">
              <a:latin typeface="Verdana" charset="0"/>
              <a:ea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04BE47E-1470-DD4C-A615-1990E813836D}" type="slidenum">
              <a:rPr lang="en-US" sz="1200">
                <a:latin typeface="Verdana" charset="0"/>
              </a:rPr>
              <a:pPr eaLnBrk="1" hangingPunct="1"/>
              <a:t>20</a:t>
            </a:fld>
            <a:endParaRPr lang="en-US" sz="1200">
              <a:latin typeface="Verdan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latin typeface="Verdana" charset="0"/>
              </a:rPr>
              <a:t>Data WG </a:t>
            </a:r>
          </a:p>
          <a:p>
            <a:pPr eaLnBrk="1" hangingPunct="1"/>
            <a:r>
              <a:rPr lang="en-US" sz="1200">
                <a:latin typeface="Verdana" charset="0"/>
              </a:rPr>
              <a:t>September 4, 2010</a:t>
            </a:r>
          </a:p>
        </p:txBody>
      </p:sp>
    </p:spTree>
    <p:extLst>
      <p:ext uri="{BB962C8B-B14F-4D97-AF65-F5344CB8AC3E}">
        <p14:creationId xmlns:p14="http://schemas.microsoft.com/office/powerpoint/2010/main" xmlns="" val="39462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Verdana" charset="0"/>
                <a:ea typeface="ＭＳ Ｐゴシック" charset="0"/>
                <a:cs typeface="ＭＳ Ｐゴシック" charset="0"/>
              </a:rPr>
              <a:t>Questions</a:t>
            </a:r>
            <a:endParaRPr lang="en-US" dirty="0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1" name="Content Placeholder 8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 eaLnBrk="1" hangingPunct="1"/>
            <a:r>
              <a:rPr lang="en-US" sz="2400" dirty="0" smtClean="0">
                <a:ea typeface="ＭＳ Ｐゴシック" charset="0"/>
                <a:cs typeface="ＭＳ Ｐゴシック" charset="0"/>
              </a:rPr>
              <a:t>What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data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products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would advance TE research goals?</a:t>
            </a:r>
          </a:p>
          <a:p>
            <a:pPr lvl="2" eaLnBrk="1" hangingPunct="1"/>
            <a:r>
              <a:rPr lang="en-US" sz="1800" dirty="0" smtClean="0">
                <a:ea typeface="ＭＳ Ｐゴシック" charset="0"/>
              </a:rPr>
              <a:t>long</a:t>
            </a:r>
            <a:r>
              <a:rPr lang="en-US" sz="1800" dirty="0">
                <a:ea typeface="ＭＳ Ｐゴシック" charset="0"/>
              </a:rPr>
              <a:t>-term data records that need to be created or better supported </a:t>
            </a:r>
          </a:p>
          <a:p>
            <a:pPr lvl="2" eaLnBrk="1" hangingPunct="1"/>
            <a:r>
              <a:rPr lang="en-US" sz="1800" dirty="0">
                <a:ea typeface="ＭＳ Ｐゴシック" charset="0"/>
              </a:rPr>
              <a:t>enhancing existing data products (EOS and PI-led efforts)</a:t>
            </a:r>
          </a:p>
          <a:p>
            <a:pPr lvl="2" eaLnBrk="1" hangingPunct="1"/>
            <a:r>
              <a:rPr lang="en-US" sz="1800" dirty="0">
                <a:ea typeface="ＭＳ Ｐゴシック" charset="0"/>
              </a:rPr>
              <a:t>new mission and cross-mission data products (current and future)</a:t>
            </a:r>
          </a:p>
          <a:p>
            <a:pPr lvl="2" eaLnBrk="1" hangingPunct="1"/>
            <a:r>
              <a:rPr lang="en-US" sz="1800" dirty="0">
                <a:ea typeface="ＭＳ Ｐゴシック" charset="0"/>
              </a:rPr>
              <a:t>non-NASA data sources?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How 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could 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NASA invest resources to make data sets easier to prepare, access, manipulate, and combine with other sources of information or models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?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</a:t>
            </a:r>
            <a:endParaRPr lang="en-US" sz="2400" dirty="0" smtClean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lvl="2" eaLnBrk="1" hangingPunct="1"/>
            <a:r>
              <a:rPr lang="en-US" sz="18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Investing in the data life cycle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8AB8D2-6B69-8648-92B3-8596C7E4C61F}" type="slidenum">
              <a:rPr lang="en-US" sz="1200">
                <a:latin typeface="Verdana" charset="0"/>
              </a:rPr>
              <a:pPr eaLnBrk="1" hangingPunct="1"/>
              <a:t>3</a:t>
            </a:fld>
            <a:endParaRPr lang="en-US" sz="1200">
              <a:latin typeface="Verdan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>
                <a:latin typeface="Verdana" charset="0"/>
              </a:rPr>
              <a:t>Data WG </a:t>
            </a:r>
          </a:p>
          <a:p>
            <a:pPr eaLnBrk="1" hangingPunct="1"/>
            <a:r>
              <a:rPr lang="en-US" sz="1200" dirty="0" smtClean="0">
                <a:latin typeface="Verdana" charset="0"/>
              </a:rPr>
              <a:t>October 6, 2011</a:t>
            </a:r>
            <a:endParaRPr lang="en-US" sz="12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39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3733800"/>
            <a:ext cx="3124200" cy="1752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28800" y="4114800"/>
            <a:ext cx="381000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7793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16200000">
            <a:off x="1593056" y="4579144"/>
            <a:ext cx="8413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rPr>
              <a:t>MODIS</a:t>
            </a:r>
          </a:p>
        </p:txBody>
      </p:sp>
      <p:sp>
        <p:nvSpPr>
          <p:cNvPr id="5" name="Rectangle 4"/>
          <p:cNvSpPr/>
          <p:nvPr/>
        </p:nvSpPr>
        <p:spPr>
          <a:xfrm>
            <a:off x="2438400" y="4114800"/>
            <a:ext cx="381000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7793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2286794" y="4579144"/>
            <a:ext cx="6731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rPr>
              <a:t>MISR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0" y="4114800"/>
            <a:ext cx="381000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7793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2845594" y="4545806"/>
            <a:ext cx="7747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rPr>
              <a:t>ASTER</a:t>
            </a:r>
          </a:p>
        </p:txBody>
      </p:sp>
      <p:sp>
        <p:nvSpPr>
          <p:cNvPr id="9" name="Rectangle 8"/>
          <p:cNvSpPr/>
          <p:nvPr/>
        </p:nvSpPr>
        <p:spPr>
          <a:xfrm>
            <a:off x="3733800" y="4114800"/>
            <a:ext cx="381000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7793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3616325" y="4578350"/>
            <a:ext cx="6048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rPr>
              <a:t>AIRS</a:t>
            </a:r>
          </a:p>
        </p:txBody>
      </p:sp>
      <p:sp>
        <p:nvSpPr>
          <p:cNvPr id="17418" name="TextBox 10"/>
          <p:cNvSpPr txBox="1">
            <a:spLocks noChangeArrowheads="1"/>
          </p:cNvSpPr>
          <p:nvPr/>
        </p:nvSpPr>
        <p:spPr bwMode="auto">
          <a:xfrm>
            <a:off x="1524000" y="3733800"/>
            <a:ext cx="2325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EOS Standard Products</a:t>
            </a:r>
          </a:p>
        </p:txBody>
      </p:sp>
      <p:sp>
        <p:nvSpPr>
          <p:cNvPr id="17419" name="TextBox 13"/>
          <p:cNvSpPr txBox="1">
            <a:spLocks noChangeArrowheads="1"/>
          </p:cNvSpPr>
          <p:nvPr/>
        </p:nvSpPr>
        <p:spPr bwMode="auto">
          <a:xfrm>
            <a:off x="228600" y="4191000"/>
            <a:ext cx="1325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“Instrument</a:t>
            </a:r>
          </a:p>
          <a:p>
            <a:r>
              <a:rPr lang="en-US">
                <a:latin typeface="Calibri" pitchFamily="34" charset="0"/>
              </a:rPr>
              <a:t>Based”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47800" y="2133600"/>
            <a:ext cx="20574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MEASURES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Earth System Data Records (</a:t>
            </a:r>
            <a:r>
              <a:rPr lang="en-US" dirty="0" err="1">
                <a:solidFill>
                  <a:schemeClr val="tx1"/>
                </a:solidFill>
              </a:rPr>
              <a:t>ESDRs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421" name="TextBox 24"/>
          <p:cNvSpPr txBox="1">
            <a:spLocks noChangeArrowheads="1"/>
          </p:cNvSpPr>
          <p:nvPr/>
        </p:nvSpPr>
        <p:spPr bwMode="auto">
          <a:xfrm>
            <a:off x="228600" y="2286000"/>
            <a:ext cx="1262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“Parameter</a:t>
            </a:r>
          </a:p>
          <a:p>
            <a:r>
              <a:rPr lang="en-US">
                <a:latin typeface="Calibri" pitchFamily="34" charset="0"/>
              </a:rPr>
              <a:t>Based”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200400" y="1066800"/>
            <a:ext cx="17526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PI-driven Data Products</a:t>
            </a:r>
          </a:p>
        </p:txBody>
      </p:sp>
      <p:sp>
        <p:nvSpPr>
          <p:cNvPr id="17423" name="TextBox 26"/>
          <p:cNvSpPr txBox="1">
            <a:spLocks noChangeArrowheads="1"/>
          </p:cNvSpPr>
          <p:nvPr/>
        </p:nvSpPr>
        <p:spPr bwMode="auto">
          <a:xfrm>
            <a:off x="1981200" y="1143000"/>
            <a:ext cx="11318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“Question</a:t>
            </a:r>
          </a:p>
          <a:p>
            <a:r>
              <a:rPr lang="en-US">
                <a:latin typeface="Calibri" pitchFamily="34" charset="0"/>
              </a:rPr>
              <a:t>Based”</a:t>
            </a:r>
          </a:p>
        </p:txBody>
      </p:sp>
      <p:sp>
        <p:nvSpPr>
          <p:cNvPr id="30" name="Freeform 29"/>
          <p:cNvSpPr/>
          <p:nvPr/>
        </p:nvSpPr>
        <p:spPr>
          <a:xfrm>
            <a:off x="4267200" y="1981200"/>
            <a:ext cx="357188" cy="1724025"/>
          </a:xfrm>
          <a:custGeom>
            <a:avLst/>
            <a:gdLst>
              <a:gd name="connsiteX0" fmla="*/ 0 w 357537"/>
              <a:gd name="connsiteY0" fmla="*/ 1647464 h 1647464"/>
              <a:gd name="connsiteX1" fmla="*/ 317493 w 357537"/>
              <a:gd name="connsiteY1" fmla="*/ 978182 h 1647464"/>
              <a:gd name="connsiteX2" fmla="*/ 240265 w 357537"/>
              <a:gd name="connsiteY2" fmla="*/ 0 h 1647464"/>
              <a:gd name="connsiteX0" fmla="*/ 0 w 357537"/>
              <a:gd name="connsiteY0" fmla="*/ 1647464 h 1647464"/>
              <a:gd name="connsiteX1" fmla="*/ 317493 w 357537"/>
              <a:gd name="connsiteY1" fmla="*/ 978182 h 1647464"/>
              <a:gd name="connsiteX2" fmla="*/ 240265 w 357537"/>
              <a:gd name="connsiteY2" fmla="*/ 0 h 164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7537" h="1647464">
                <a:moveTo>
                  <a:pt x="0" y="1647464"/>
                </a:moveTo>
                <a:cubicBezTo>
                  <a:pt x="138724" y="1450111"/>
                  <a:pt x="277449" y="1252759"/>
                  <a:pt x="317493" y="978182"/>
                </a:cubicBezTo>
                <a:cubicBezTo>
                  <a:pt x="357537" y="703605"/>
                  <a:pt x="240265" y="0"/>
                  <a:pt x="240265" y="0"/>
                </a:cubicBezTo>
              </a:path>
            </a:pathLst>
          </a:custGeom>
          <a:ln>
            <a:solidFill>
              <a:schemeClr val="accent3">
                <a:lumMod val="50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2151063" y="3276600"/>
            <a:ext cx="214312" cy="434975"/>
          </a:xfrm>
          <a:custGeom>
            <a:avLst/>
            <a:gdLst>
              <a:gd name="connsiteX0" fmla="*/ 214522 w 214522"/>
              <a:gd name="connsiteY0" fmla="*/ 360383 h 360383"/>
              <a:gd name="connsiteX1" fmla="*/ 85809 w 214522"/>
              <a:gd name="connsiteY1" fmla="*/ 265997 h 360383"/>
              <a:gd name="connsiteX2" fmla="*/ 0 w 214522"/>
              <a:gd name="connsiteY2" fmla="*/ 0 h 360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522" h="360383">
                <a:moveTo>
                  <a:pt x="214522" y="360383"/>
                </a:moveTo>
                <a:cubicBezTo>
                  <a:pt x="168042" y="343222"/>
                  <a:pt x="121563" y="326061"/>
                  <a:pt x="85809" y="265997"/>
                </a:cubicBezTo>
                <a:cubicBezTo>
                  <a:pt x="50055" y="205933"/>
                  <a:pt x="25027" y="102966"/>
                  <a:pt x="0" y="0"/>
                </a:cubicBezTo>
              </a:path>
            </a:pathLst>
          </a:custGeom>
          <a:ln>
            <a:solidFill>
              <a:schemeClr val="accent3">
                <a:lumMod val="50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Freeform 34"/>
          <p:cNvSpPr/>
          <p:nvPr/>
        </p:nvSpPr>
        <p:spPr>
          <a:xfrm flipH="1">
            <a:off x="3505200" y="2057400"/>
            <a:ext cx="381000" cy="434975"/>
          </a:xfrm>
          <a:custGeom>
            <a:avLst/>
            <a:gdLst>
              <a:gd name="connsiteX0" fmla="*/ 214522 w 214522"/>
              <a:gd name="connsiteY0" fmla="*/ 360383 h 360383"/>
              <a:gd name="connsiteX1" fmla="*/ 85809 w 214522"/>
              <a:gd name="connsiteY1" fmla="*/ 265997 h 360383"/>
              <a:gd name="connsiteX2" fmla="*/ 0 w 214522"/>
              <a:gd name="connsiteY2" fmla="*/ 0 h 360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522" h="360383">
                <a:moveTo>
                  <a:pt x="214522" y="360383"/>
                </a:moveTo>
                <a:cubicBezTo>
                  <a:pt x="168042" y="343222"/>
                  <a:pt x="121563" y="326061"/>
                  <a:pt x="85809" y="265997"/>
                </a:cubicBezTo>
                <a:cubicBezTo>
                  <a:pt x="50055" y="205933"/>
                  <a:pt x="25027" y="102966"/>
                  <a:pt x="0" y="0"/>
                </a:cubicBezTo>
              </a:path>
            </a:pathLst>
          </a:custGeom>
          <a:ln>
            <a:solidFill>
              <a:schemeClr val="accent3">
                <a:lumMod val="50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019800" y="4038600"/>
            <a:ext cx="2362200" cy="1447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28" name="TextBox 37"/>
          <p:cNvSpPr txBox="1">
            <a:spLocks noChangeArrowheads="1"/>
          </p:cNvSpPr>
          <p:nvPr/>
        </p:nvSpPr>
        <p:spPr bwMode="auto">
          <a:xfrm>
            <a:off x="6019800" y="4343400"/>
            <a:ext cx="23987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Science Data Centers</a:t>
            </a:r>
          </a:p>
          <a:p>
            <a:r>
              <a:rPr lang="en-US">
                <a:latin typeface="Calibri" pitchFamily="34" charset="0"/>
              </a:rPr>
              <a:t>(DAACs, SIPS, MODAPS)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019800" y="1600200"/>
            <a:ext cx="2362200" cy="838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30" name="TextBox 40"/>
          <p:cNvSpPr txBox="1">
            <a:spLocks noChangeArrowheads="1"/>
          </p:cNvSpPr>
          <p:nvPr/>
        </p:nvSpPr>
        <p:spPr bwMode="auto">
          <a:xfrm>
            <a:off x="6096000" y="1600200"/>
            <a:ext cx="2133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Project Computing / Distribution Facilities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019800" y="2895600"/>
            <a:ext cx="23622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32" name="TextBox 42"/>
          <p:cNvSpPr txBox="1">
            <a:spLocks noChangeArrowheads="1"/>
          </p:cNvSpPr>
          <p:nvPr/>
        </p:nvSpPr>
        <p:spPr bwMode="auto">
          <a:xfrm>
            <a:off x="6172200" y="2895600"/>
            <a:ext cx="2135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ESIP Federation</a:t>
            </a:r>
          </a:p>
          <a:p>
            <a:r>
              <a:rPr lang="en-US">
                <a:latin typeface="Calibri" pitchFamily="34" charset="0"/>
              </a:rPr>
              <a:t>(GLCF, EOS-Webster)</a:t>
            </a:r>
          </a:p>
        </p:txBody>
      </p:sp>
      <p:sp>
        <p:nvSpPr>
          <p:cNvPr id="44" name="Right Arrow 43"/>
          <p:cNvSpPr/>
          <p:nvPr/>
        </p:nvSpPr>
        <p:spPr>
          <a:xfrm>
            <a:off x="5257800" y="1447800"/>
            <a:ext cx="533400" cy="1600200"/>
          </a:xfrm>
          <a:prstGeom prst="rightArrow">
            <a:avLst/>
          </a:prstGeom>
          <a:solidFill>
            <a:srgbClr val="FCD5B5"/>
          </a:solidFill>
          <a:ln>
            <a:solidFill>
              <a:srgbClr val="1F497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5334000" y="3886200"/>
            <a:ext cx="533400" cy="1600200"/>
          </a:xfrm>
          <a:prstGeom prst="rightArrow">
            <a:avLst/>
          </a:prstGeom>
          <a:solidFill>
            <a:srgbClr val="FCD5B5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514600" y="5715000"/>
            <a:ext cx="1304925" cy="415925"/>
          </a:xfrm>
          <a:custGeom>
            <a:avLst/>
            <a:gdLst>
              <a:gd name="connsiteX0" fmla="*/ 1304294 w 1304294"/>
              <a:gd name="connsiteY0" fmla="*/ 403286 h 416156"/>
              <a:gd name="connsiteX1" fmla="*/ 849507 w 1304294"/>
              <a:gd name="connsiteY1" fmla="*/ 394705 h 416156"/>
              <a:gd name="connsiteX2" fmla="*/ 266008 w 1304294"/>
              <a:gd name="connsiteY2" fmla="*/ 274578 h 416156"/>
              <a:gd name="connsiteX3" fmla="*/ 0 w 1304294"/>
              <a:gd name="connsiteY3" fmla="*/ 0 h 416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4294" h="416156">
                <a:moveTo>
                  <a:pt x="1304294" y="403286"/>
                </a:moveTo>
                <a:cubicBezTo>
                  <a:pt x="1163424" y="409721"/>
                  <a:pt x="1022555" y="416156"/>
                  <a:pt x="849507" y="394705"/>
                </a:cubicBezTo>
                <a:cubicBezTo>
                  <a:pt x="676459" y="373254"/>
                  <a:pt x="407592" y="340362"/>
                  <a:pt x="266008" y="274578"/>
                </a:cubicBezTo>
                <a:cubicBezTo>
                  <a:pt x="124424" y="208794"/>
                  <a:pt x="62212" y="104397"/>
                  <a:pt x="0" y="0"/>
                </a:cubicBezTo>
              </a:path>
            </a:pathLst>
          </a:custGeom>
          <a:ln w="571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Freeform 47"/>
          <p:cNvSpPr/>
          <p:nvPr/>
        </p:nvSpPr>
        <p:spPr>
          <a:xfrm flipH="1">
            <a:off x="6019800" y="5715000"/>
            <a:ext cx="1304925" cy="415925"/>
          </a:xfrm>
          <a:custGeom>
            <a:avLst/>
            <a:gdLst>
              <a:gd name="connsiteX0" fmla="*/ 1304294 w 1304294"/>
              <a:gd name="connsiteY0" fmla="*/ 403286 h 416156"/>
              <a:gd name="connsiteX1" fmla="*/ 849507 w 1304294"/>
              <a:gd name="connsiteY1" fmla="*/ 394705 h 416156"/>
              <a:gd name="connsiteX2" fmla="*/ 266008 w 1304294"/>
              <a:gd name="connsiteY2" fmla="*/ 274578 h 416156"/>
              <a:gd name="connsiteX3" fmla="*/ 0 w 1304294"/>
              <a:gd name="connsiteY3" fmla="*/ 0 h 416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4294" h="416156">
                <a:moveTo>
                  <a:pt x="1304294" y="403286"/>
                </a:moveTo>
                <a:cubicBezTo>
                  <a:pt x="1163424" y="409721"/>
                  <a:pt x="1022555" y="416156"/>
                  <a:pt x="849507" y="394705"/>
                </a:cubicBezTo>
                <a:cubicBezTo>
                  <a:pt x="676459" y="373254"/>
                  <a:pt x="407592" y="340362"/>
                  <a:pt x="266008" y="274578"/>
                </a:cubicBezTo>
                <a:cubicBezTo>
                  <a:pt x="124424" y="208794"/>
                  <a:pt x="62212" y="104397"/>
                  <a:pt x="0" y="0"/>
                </a:cubicBezTo>
              </a:path>
            </a:pathLst>
          </a:custGeom>
          <a:ln w="571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37" name="TextBox 48"/>
          <p:cNvSpPr txBox="1">
            <a:spLocks noChangeArrowheads="1"/>
          </p:cNvSpPr>
          <p:nvPr/>
        </p:nvSpPr>
        <p:spPr bwMode="auto">
          <a:xfrm>
            <a:off x="3886200" y="5791200"/>
            <a:ext cx="21891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ACCESS Projects</a:t>
            </a:r>
          </a:p>
          <a:p>
            <a:r>
              <a:rPr lang="en-US">
                <a:latin typeface="Calibri" pitchFamily="34" charset="0"/>
              </a:rPr>
              <a:t>(Technology Infusion)</a:t>
            </a:r>
          </a:p>
        </p:txBody>
      </p:sp>
      <p:sp>
        <p:nvSpPr>
          <p:cNvPr id="17438" name="TextBox 49"/>
          <p:cNvSpPr txBox="1">
            <a:spLocks noChangeArrowheads="1"/>
          </p:cNvSpPr>
          <p:nvPr/>
        </p:nvSpPr>
        <p:spPr bwMode="auto">
          <a:xfrm>
            <a:off x="1371600" y="228600"/>
            <a:ext cx="3627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254061"/>
                </a:solidFill>
                <a:latin typeface="Calibri" pitchFamily="34" charset="0"/>
              </a:rPr>
              <a:t>Data/Analysis Products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096000" y="228600"/>
            <a:ext cx="196056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Distribution</a:t>
            </a:r>
          </a:p>
        </p:txBody>
      </p:sp>
      <p:sp>
        <p:nvSpPr>
          <p:cNvPr id="17440" name="TextBox 26"/>
          <p:cNvSpPr txBox="1">
            <a:spLocks noChangeArrowheads="1"/>
          </p:cNvSpPr>
          <p:nvPr/>
        </p:nvSpPr>
        <p:spPr bwMode="auto">
          <a:xfrm>
            <a:off x="4191000" y="4419600"/>
            <a:ext cx="34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550223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Courtesy of Jeff </a:t>
            </a:r>
            <a:r>
              <a:rPr lang="en-US" sz="1400" dirty="0" err="1" smtClean="0"/>
              <a:t>Masek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65213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latin typeface="Verdana" charset="0"/>
                <a:ea typeface="ＭＳ Ｐゴシック" charset="0"/>
                <a:cs typeface="ＭＳ Ｐゴシック" charset="0"/>
              </a:rPr>
              <a:t>Data Products and Data Access Working Group: </a:t>
            </a:r>
          </a:p>
        </p:txBody>
      </p:sp>
      <p:sp>
        <p:nvSpPr>
          <p:cNvPr id="2048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>
                <a:latin typeface="Verdana" charset="0"/>
                <a:ea typeface="ＭＳ Ｐゴシック" charset="0"/>
                <a:cs typeface="ＭＳ Ｐゴシック" charset="0"/>
              </a:rPr>
              <a:t>Provided </a:t>
            </a:r>
            <a:r>
              <a:rPr lang="en-US" sz="2000" dirty="0">
                <a:latin typeface="Verdana" charset="0"/>
                <a:ea typeface="ＭＳ Ｐゴシック" charset="0"/>
                <a:cs typeface="ＭＳ Ｐゴシック" charset="0"/>
              </a:rPr>
              <a:t>an issue is relevant to TE field campaigns and of importance to the TE community, the WG will have the ability to identify a new issue for its consideration and develop the agenda to address it, for example:</a:t>
            </a:r>
          </a:p>
          <a:p>
            <a:pPr lvl="1" eaLnBrk="1" hangingPunct="1"/>
            <a:r>
              <a:rPr lang="en-US" sz="1600" dirty="0">
                <a:latin typeface="Verdana" charset="0"/>
                <a:ea typeface="ＭＳ Ｐゴシック" charset="0"/>
              </a:rPr>
              <a:t>Recommend inclusion in a new NASA solicitation (e.g., MEASURES,  ACCESS, etc.) </a:t>
            </a:r>
          </a:p>
          <a:p>
            <a:pPr lvl="1" eaLnBrk="1" hangingPunct="1"/>
            <a:r>
              <a:rPr lang="en-US" sz="1600" dirty="0">
                <a:latin typeface="Verdana" charset="0"/>
                <a:ea typeface="ＭＳ Ｐゴシック" charset="0"/>
              </a:rPr>
              <a:t>Establish an informal consortium</a:t>
            </a:r>
          </a:p>
          <a:p>
            <a:pPr lvl="1" eaLnBrk="1" hangingPunct="1"/>
            <a:r>
              <a:rPr lang="en-US" sz="1600" dirty="0">
                <a:latin typeface="Verdana" charset="0"/>
                <a:ea typeface="ＭＳ Ｐゴシック" charset="0"/>
              </a:rPr>
              <a:t>Other approaches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CDCFBC-1F04-504A-A6A2-D20C0AE22810}" type="slidenum">
              <a:rPr lang="en-US" sz="1200">
                <a:latin typeface="Verdana" charset="0"/>
              </a:rPr>
              <a:pPr eaLnBrk="1" hangingPunct="1"/>
              <a:t>5</a:t>
            </a:fld>
            <a:endParaRPr lang="en-US" sz="1200">
              <a:latin typeface="Verdan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" y="6324600"/>
            <a:ext cx="2895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>
                <a:latin typeface="Verdana" charset="0"/>
              </a:rPr>
              <a:t>Data WG </a:t>
            </a:r>
          </a:p>
          <a:p>
            <a:pPr eaLnBrk="1" hangingPunct="1"/>
            <a:r>
              <a:rPr lang="en-US" sz="1200" dirty="0" smtClean="0">
                <a:latin typeface="Verdana" charset="0"/>
              </a:rPr>
              <a:t>October 6, 2011</a:t>
            </a:r>
            <a:endParaRPr lang="en-US" sz="12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071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Working Group Members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29000" y="64008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1272156-C8EF-894D-883D-C0F92FA14E97}" type="slidenum">
              <a:rPr lang="en-US" sz="1200">
                <a:latin typeface="Verdana" charset="0"/>
              </a:rPr>
              <a:pPr eaLnBrk="1" hangingPunct="1"/>
              <a:t>6</a:t>
            </a:fld>
            <a:endParaRPr lang="en-US" sz="1200">
              <a:latin typeface="Verdana" charset="0"/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304800" y="5867400"/>
            <a:ext cx="80772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				</a:t>
            </a:r>
          </a:p>
          <a:p>
            <a:r>
              <a:rPr lang="en-US"/>
              <a:t>	</a:t>
            </a:r>
          </a:p>
          <a:p>
            <a:r>
              <a:rPr lang="en-US"/>
              <a:t>	  		</a:t>
            </a:r>
          </a:p>
          <a:p>
            <a:r>
              <a:rPr lang="en-US"/>
              <a:t>	 		</a:t>
            </a:r>
          </a:p>
          <a:p>
            <a:r>
              <a:rPr lang="en-US"/>
              <a:t>	</a:t>
            </a:r>
          </a:p>
          <a:p>
            <a:r>
              <a:rPr lang="en-US"/>
              <a:t>	 		</a:t>
            </a:r>
          </a:p>
          <a:p>
            <a:r>
              <a:rPr lang="en-US"/>
              <a:t>	 		</a:t>
            </a:r>
          </a:p>
          <a:p>
            <a:r>
              <a:rPr lang="en-US"/>
              <a:t>			</a:t>
            </a:r>
          </a:p>
          <a:p>
            <a:r>
              <a:rPr lang="en-US"/>
              <a:t>		</a:t>
            </a:r>
          </a:p>
          <a:p>
            <a:r>
              <a:rPr lang="en-US"/>
              <a:t>	 		</a:t>
            </a:r>
          </a:p>
          <a:p>
            <a:r>
              <a:rPr lang="en-US"/>
              <a:t>	 		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0989217"/>
              </p:ext>
            </p:extLst>
          </p:nvPr>
        </p:nvGraphicFramePr>
        <p:xfrm>
          <a:off x="457200" y="1143000"/>
          <a:ext cx="8305800" cy="4457700"/>
        </p:xfrm>
        <a:graphic>
          <a:graphicData uri="http://schemas.openxmlformats.org/drawingml/2006/table">
            <a:tbl>
              <a:tblPr/>
              <a:tblGrid>
                <a:gridCol w="2819400"/>
                <a:gridCol w="5486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Organization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Bob Cook (Chair)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Environmental Sciences Division, ORNL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Kamel Didan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The University of Arizona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Eileen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Helmer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USDA Forest Service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Cheng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Huang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University of Maryland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Michael Keller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LBA / US Forest Service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Sarah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Lundeen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JPL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Ranga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Myneni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Boston University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Joanne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Nightingale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Sigma Space Corporation / NASA GSFC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Stephen Ogle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Colorado State University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Flavia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Pezzini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PPBio INPA, Brazil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Bin Tan			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ERT/NASA GSFC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</a:tbl>
          </a:graphicData>
        </a:graphic>
      </p:graphicFrame>
      <p:sp>
        <p:nvSpPr>
          <p:cNvPr id="17454" name="TextBox 8"/>
          <p:cNvSpPr txBox="1">
            <a:spLocks noChangeArrowheads="1"/>
          </p:cNvSpPr>
          <p:nvPr/>
        </p:nvSpPr>
        <p:spPr bwMode="auto">
          <a:xfrm>
            <a:off x="304800" y="5802868"/>
            <a:ext cx="6400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1" dirty="0" smtClean="0"/>
              <a:t>Ex Officio</a:t>
            </a:r>
            <a:r>
              <a:rPr lang="en-US" sz="1800" dirty="0" smtClean="0"/>
              <a:t>:   George </a:t>
            </a:r>
            <a:r>
              <a:rPr lang="en-US" sz="1800" dirty="0" err="1" smtClean="0"/>
              <a:t>Hurtt</a:t>
            </a:r>
            <a:r>
              <a:rPr lang="en-US" sz="1800" dirty="0" smtClean="0"/>
              <a:t>, Fred </a:t>
            </a:r>
            <a:r>
              <a:rPr lang="en-US" sz="1800" dirty="0" err="1" smtClean="0"/>
              <a:t>Hummerich</a:t>
            </a:r>
            <a:r>
              <a:rPr lang="en-US" sz="1800" dirty="0" smtClean="0"/>
              <a:t>, Jeff </a:t>
            </a:r>
            <a:r>
              <a:rPr lang="en-US" sz="1800" dirty="0" err="1" smtClean="0"/>
              <a:t>Masek</a:t>
            </a:r>
            <a:endParaRPr lang="en-US" sz="18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" y="6324600"/>
            <a:ext cx="2895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>
                <a:latin typeface="Verdana" charset="0"/>
              </a:rPr>
              <a:t>Data WG </a:t>
            </a:r>
          </a:p>
          <a:p>
            <a:pPr eaLnBrk="1" hangingPunct="1"/>
            <a:r>
              <a:rPr lang="en-US" sz="1200" dirty="0" smtClean="0">
                <a:latin typeface="Verdana" charset="0"/>
              </a:rPr>
              <a:t>October 6, 2011</a:t>
            </a:r>
            <a:endParaRPr lang="en-US" sz="1200" dirty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Process:  Joint Data WG and Model WG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0375" indent="-460375"/>
            <a:r>
              <a:rPr lang="en-US" dirty="0" smtClean="0"/>
              <a:t>Identified and ranked 28 new </a:t>
            </a:r>
            <a:r>
              <a:rPr lang="en-US" dirty="0"/>
              <a:t>d</a:t>
            </a:r>
            <a:r>
              <a:rPr lang="en-US" dirty="0" smtClean="0"/>
              <a:t>ata products</a:t>
            </a:r>
          </a:p>
          <a:p>
            <a:pPr marL="460375" indent="-460375"/>
            <a:r>
              <a:rPr lang="en-US" dirty="0" smtClean="0"/>
              <a:t>Identified and ranked 15 items “investing in the data life cycle”</a:t>
            </a:r>
          </a:p>
          <a:p>
            <a:pPr marL="460375" indent="-460375"/>
            <a:endParaRPr lang="en-US" dirty="0"/>
          </a:p>
          <a:p>
            <a:pPr marL="460375" indent="-460375"/>
            <a:r>
              <a:rPr lang="en-US" dirty="0" smtClean="0"/>
              <a:t>Did not develop agenda to address these rankings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108B-8DBD-8A40-815A-272241978C6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" y="6324600"/>
            <a:ext cx="2895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>
                <a:latin typeface="Verdana" charset="0"/>
              </a:rPr>
              <a:t>Data WG </a:t>
            </a:r>
          </a:p>
          <a:p>
            <a:pPr eaLnBrk="1" hangingPunct="1"/>
            <a:r>
              <a:rPr lang="en-US" sz="1200" dirty="0" smtClean="0">
                <a:latin typeface="Verdana" charset="0"/>
              </a:rPr>
              <a:t>October 6, 2011</a:t>
            </a:r>
            <a:endParaRPr lang="en-US" sz="12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954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What </a:t>
            </a:r>
            <a:r>
              <a:rPr lang="en-US" sz="2400" b="1" dirty="0" smtClean="0">
                <a:solidFill>
                  <a:srgbClr val="00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data </a:t>
            </a:r>
            <a:r>
              <a:rPr lang="en-US" sz="2400" b="1" dirty="0">
                <a:solidFill>
                  <a:srgbClr val="00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products would advance TE research goals? </a:t>
            </a:r>
            <a:br>
              <a:rPr lang="en-US" sz="2400" b="1" dirty="0">
                <a:solidFill>
                  <a:srgbClr val="000000"/>
                </a:solidFill>
                <a:latin typeface="Garamond" charset="0"/>
                <a:ea typeface="ＭＳ Ｐゴシック" charset="0"/>
                <a:cs typeface="ＭＳ Ｐゴシック" charset="0"/>
              </a:rPr>
            </a:br>
            <a:endParaRPr lang="en-US" sz="2400" dirty="0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FD2617-726E-2F4A-9977-753C6ECF2E26}" type="slidenum">
              <a:rPr lang="en-US" sz="1200">
                <a:latin typeface="Verdana" charset="0"/>
              </a:rPr>
              <a:pPr eaLnBrk="1" hangingPunct="1"/>
              <a:t>8</a:t>
            </a:fld>
            <a:endParaRPr lang="en-US" sz="1200">
              <a:latin typeface="Verdana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3166866"/>
              </p:ext>
            </p:extLst>
          </p:nvPr>
        </p:nvGraphicFramePr>
        <p:xfrm>
          <a:off x="1066800" y="914399"/>
          <a:ext cx="7467600" cy="5214237"/>
        </p:xfrm>
        <a:graphic>
          <a:graphicData uri="http://schemas.openxmlformats.org/drawingml/2006/table">
            <a:tbl>
              <a:tblPr/>
              <a:tblGrid>
                <a:gridCol w="726016"/>
                <a:gridCol w="6741584"/>
              </a:tblGrid>
              <a:tr h="508043">
                <a:tc>
                  <a:txBody>
                    <a:bodyPr/>
                    <a:lstStyle/>
                    <a:p>
                      <a:pPr algn="ctr" fontAlgn="ctr"/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Garamond"/>
                      </a:endParaRPr>
                    </a:p>
                  </a:txBody>
                  <a:tcPr marL="11374" marR="11374" marT="1137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Dat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a Product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Garamond"/>
                      </a:endParaRPr>
                    </a:p>
                  </a:txBody>
                  <a:tcPr marL="11374" marR="11374" marT="1137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7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1</a:t>
                      </a:r>
                    </a:p>
                  </a:txBody>
                  <a:tcPr marL="11374" marR="11374" marT="1137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l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High 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resolution climate data (1-km and 3-hourly)</a:t>
                      </a:r>
                    </a:p>
                  </a:txBody>
                  <a:tcPr marL="0" marR="11374" marT="1137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776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2</a:t>
                      </a:r>
                    </a:p>
                  </a:txBody>
                  <a:tcPr marL="11374" marR="11374" marT="1137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14300" algn="l" fontAlgn="ctr"/>
                      <a:r>
                        <a:rPr lang="en-US" sz="2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In situ 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observations for validation </a:t>
                      </a:r>
                    </a:p>
                  </a:txBody>
                  <a:tcPr marL="0" marR="11374" marT="1137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Garamond"/>
                      </a:endParaRPr>
                    </a:p>
                  </a:txBody>
                  <a:tcPr marL="11374" marR="11374" marT="1137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14300" algn="l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Global 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land</a:t>
                      </a:r>
                      <a:r>
                        <a:rPr lang="en-US" sz="2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cover</a:t>
                      </a:r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 &amp;  history of land</a:t>
                      </a: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-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use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Garamond"/>
                      </a:endParaRPr>
                    </a:p>
                  </a:txBody>
                  <a:tcPr marL="0" marR="11374" marT="1137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020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Garamond"/>
                      </a:endParaRPr>
                    </a:p>
                  </a:txBody>
                  <a:tcPr marL="11374" marR="11374" marT="1137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114300" algn="l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Observations to evaluate</a:t>
                      </a:r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models (</a:t>
                      </a: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I-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LAMB)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Garamond"/>
                      </a:endParaRPr>
                    </a:p>
                  </a:txBody>
                  <a:tcPr marL="0" marR="11374" marT="1137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4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5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Garamond"/>
                      </a:endParaRPr>
                    </a:p>
                  </a:txBody>
                  <a:tcPr marL="11374" marR="11374" marT="1137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14300" algn="l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Expand temporal coverage</a:t>
                      </a:r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 of 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Global </a:t>
                      </a: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Fire 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Emissions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Garamond"/>
                      </a:endParaRPr>
                    </a:p>
                  </a:txBody>
                  <a:tcPr marL="0" marR="11374" marT="1137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020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6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Garamond"/>
                      </a:endParaRPr>
                    </a:p>
                  </a:txBody>
                  <a:tcPr marL="11374" marR="11374" marT="1137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114300" algn="l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High-spatial resolution soil 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data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Garamond"/>
                      </a:endParaRPr>
                    </a:p>
                  </a:txBody>
                  <a:tcPr marL="0" marR="11374" marT="1137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80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7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Garamond"/>
                      </a:endParaRPr>
                    </a:p>
                  </a:txBody>
                  <a:tcPr marL="11374" marR="11374" marT="1137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14300" algn="l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Forest characteristics (height</a:t>
                      </a: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, biomass, and 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age)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Garamond"/>
                      </a:endParaRPr>
                    </a:p>
                  </a:txBody>
                  <a:tcPr marL="0" marR="11374" marT="1137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44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8</a:t>
                      </a:r>
                    </a:p>
                  </a:txBody>
                  <a:tcPr marL="11374" marR="11374" marT="11375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14300" algn="l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Land management products</a:t>
                      </a:r>
                    </a:p>
                  </a:txBody>
                  <a:tcPr marL="0" marR="11374" marT="11375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1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9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Garamond"/>
                      </a:endParaRPr>
                    </a:p>
                  </a:txBody>
                  <a:tcPr marL="11374" marR="11374" marT="1137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14300" algn="l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Landsat </a:t>
                      </a: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used to downscale 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MODIS</a:t>
                      </a:r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 for crop studies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Garamond"/>
                      </a:endParaRPr>
                    </a:p>
                  </a:txBody>
                  <a:tcPr marL="0" marR="11374" marT="1137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Garamond"/>
                      </a:endParaRPr>
                    </a:p>
                  </a:txBody>
                  <a:tcPr marL="11374" marR="11374" marT="1137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l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Landsat-based land cover and land cover change </a:t>
                      </a:r>
                    </a:p>
                    <a:p>
                      <a:pPr marL="114300" indent="-57150" algn="l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</a:rPr>
                        <a:t>(30-m every 3 to 5 years) 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Garamond"/>
                      </a:endParaRPr>
                    </a:p>
                  </a:txBody>
                  <a:tcPr marL="0" marR="11374" marT="11375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" y="6324600"/>
            <a:ext cx="2895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>
                <a:latin typeface="Verdana" charset="0"/>
              </a:rPr>
              <a:t>Data WG </a:t>
            </a:r>
          </a:p>
          <a:p>
            <a:pPr eaLnBrk="1" hangingPunct="1"/>
            <a:r>
              <a:rPr lang="en-US" sz="1200" dirty="0" smtClean="0">
                <a:latin typeface="Verdana" charset="0"/>
              </a:rPr>
              <a:t>October 6, 2011</a:t>
            </a:r>
            <a:endParaRPr lang="en-US" sz="12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196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How could the </a:t>
            </a:r>
            <a:r>
              <a:rPr lang="en-US" sz="2400" b="1" dirty="0" smtClean="0">
                <a:solidFill>
                  <a:srgbClr val="00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NASA invest </a:t>
            </a:r>
            <a:r>
              <a:rPr lang="en-US" sz="2400" b="1" dirty="0">
                <a:solidFill>
                  <a:srgbClr val="00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resources to make data sets easier to prepare, access, manipulate, and combine with other sources of information </a:t>
            </a:r>
            <a:r>
              <a:rPr lang="en-US" sz="2400" b="1" dirty="0" smtClean="0">
                <a:solidFill>
                  <a:srgbClr val="00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or </a:t>
            </a:r>
            <a:r>
              <a:rPr lang="en-US" sz="2400" b="1" dirty="0">
                <a:solidFill>
                  <a:srgbClr val="00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models?</a:t>
            </a:r>
            <a:br>
              <a:rPr lang="en-US" sz="2400" b="1" dirty="0">
                <a:solidFill>
                  <a:srgbClr val="000000"/>
                </a:solidFill>
                <a:latin typeface="Garamond" charset="0"/>
                <a:ea typeface="ＭＳ Ｐゴシック" charset="0"/>
                <a:cs typeface="ＭＳ Ｐゴシック" charset="0"/>
              </a:rPr>
            </a:br>
            <a:endParaRPr lang="en-US" sz="2400" dirty="0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A0647F3-FA3C-9C4C-947C-1F5AF8CA97A1}" type="slidenum">
              <a:rPr lang="en-US" sz="1200">
                <a:latin typeface="Verdana" charset="0"/>
              </a:rPr>
              <a:pPr eaLnBrk="1" hangingPunct="1"/>
              <a:t>9</a:t>
            </a:fld>
            <a:endParaRPr lang="en-US" sz="1200">
              <a:latin typeface="Verdana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0893887"/>
              </p:ext>
            </p:extLst>
          </p:nvPr>
        </p:nvGraphicFramePr>
        <p:xfrm>
          <a:off x="838200" y="1600200"/>
          <a:ext cx="7315200" cy="4302683"/>
        </p:xfrm>
        <a:graphic>
          <a:graphicData uri="http://schemas.openxmlformats.org/drawingml/2006/table">
            <a:tbl>
              <a:tblPr/>
              <a:tblGrid>
                <a:gridCol w="711200"/>
                <a:gridCol w="6604000"/>
              </a:tblGrid>
              <a:tr h="584928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10849" marR="10849" marT="10846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Description</a:t>
                      </a:r>
                    </a:p>
                  </a:txBody>
                  <a:tcPr marL="10849" marR="10849" marT="10846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6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Data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publications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8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Data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liaison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between investigator and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DAAC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3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3</a:t>
                      </a: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Accuracy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and uncertainty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characterized</a:t>
                      </a: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1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Single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portal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 for ex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ploration, access,  &amp; visualization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2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Community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standards (variables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and data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files)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1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Timely access to airborne data</a:t>
                      </a: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72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Subset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and integrate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multiple remote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sensing products </a:t>
                      </a:r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AVHRR, MODIS, LEDAPS (reflectance and disturbance),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LandSat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, etc.).</a:t>
                      </a:r>
                    </a:p>
                  </a:txBody>
                  <a:tcPr marR="10849" marT="45709" marB="457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" y="6324600"/>
            <a:ext cx="2895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>
                <a:latin typeface="Verdana" charset="0"/>
              </a:rPr>
              <a:t>Data WG </a:t>
            </a:r>
          </a:p>
          <a:p>
            <a:pPr eaLnBrk="1" hangingPunct="1"/>
            <a:r>
              <a:rPr lang="en-US" sz="1200" dirty="0" smtClean="0">
                <a:latin typeface="Verdana" charset="0"/>
              </a:rPr>
              <a:t>October 6, 2011</a:t>
            </a:r>
            <a:endParaRPr lang="en-US" sz="12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785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11126</TotalTime>
  <Words>2775</Words>
  <Application>Microsoft Office PowerPoint</Application>
  <PresentationFormat>On-screen Show (4:3)</PresentationFormat>
  <Paragraphs>424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Edge</vt:lpstr>
      <vt:lpstr>Working Group:   Data Products and Access</vt:lpstr>
      <vt:lpstr>Major challenges </vt:lpstr>
      <vt:lpstr>Questions</vt:lpstr>
      <vt:lpstr>Slide 4</vt:lpstr>
      <vt:lpstr>Data Products and Data Access Working Group: </vt:lpstr>
      <vt:lpstr>Working Group Members</vt:lpstr>
      <vt:lpstr>Process:  Joint Data WG and Model WG </vt:lpstr>
      <vt:lpstr>What data products would advance TE research goals?  </vt:lpstr>
      <vt:lpstr>How could the NASA invest resources to make data sets easier to prepare, access, manipulate, and combine with other sources of information or models? </vt:lpstr>
      <vt:lpstr>How could the NASA invest resources to make data sets easier to prepare, access, manipulate, and combine with other sources of information or models? </vt:lpstr>
      <vt:lpstr>Data WG Recommendations (Provisional)</vt:lpstr>
      <vt:lpstr>Slide 12</vt:lpstr>
      <vt:lpstr>Additional Material</vt:lpstr>
      <vt:lpstr>Questions Addressed</vt:lpstr>
      <vt:lpstr>What new data products would advance TE research goals?  </vt:lpstr>
      <vt:lpstr>How could the NASA's TE program invest resources to make data sets easier to prepare, access, manipulate, and combine with other sources of information and/or models? </vt:lpstr>
      <vt:lpstr>What new data products would advance TE research goals? (1/2)</vt:lpstr>
      <vt:lpstr>What new data products would advance TE research goals? (2/2)</vt:lpstr>
      <vt:lpstr>How could the NASA's TE program make data sets easier to prepare, access, manipulate, and combine with other sources of information and/or models?</vt:lpstr>
      <vt:lpstr>Agenda</vt:lpstr>
    </vt:vector>
  </TitlesOfParts>
  <Company>ORNL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NACP Modeling and Synthesis Thematic Data Center (MAST-DC)  A proposal submitted to NASA Research Announcement for the North American Carbon Program</dc:title>
  <dc:creator>RB Cook</dc:creator>
  <cp:lastModifiedBy> </cp:lastModifiedBy>
  <cp:revision>75</cp:revision>
  <cp:lastPrinted>2010-09-14T16:41:50Z</cp:lastPrinted>
  <dcterms:created xsi:type="dcterms:W3CDTF">2010-09-14T15:59:26Z</dcterms:created>
  <dcterms:modified xsi:type="dcterms:W3CDTF">2011-10-13T20:25:59Z</dcterms:modified>
</cp:coreProperties>
</file>