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1" r:id="rId4"/>
    <p:sldId id="265" r:id="rId5"/>
    <p:sldId id="266" r:id="rId6"/>
    <p:sldId id="268" r:id="rId7"/>
    <p:sldId id="271" r:id="rId8"/>
    <p:sldId id="269" r:id="rId9"/>
    <p:sldId id="275" r:id="rId10"/>
    <p:sldId id="270" r:id="rId11"/>
    <p:sldId id="274" r:id="rId12"/>
    <p:sldId id="272" r:id="rId13"/>
    <p:sldId id="273" r:id="rId14"/>
    <p:sldId id="278" r:id="rId15"/>
    <p:sldId id="259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C761-C5D9-494E-A50F-3C1D71E0FBDE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8533-2A5E-0746-9D6F-16C8F9E60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429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C013-F9E1-0442-90FB-9205BB61D3B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376-242A-994F-AE45-DA4579FA5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8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9B96-1B17-E248-AC52-7AD3F31EC9FF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8A0A-AC9F-5244-BEEA-D3D1C55B9BCD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B73-546E-6B48-9896-C2EFEB3F24B3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2374-2E15-D243-A2DB-6D3FCAA2731F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EF45-FC31-FA45-B14A-17F39CA4D431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C51-5192-5E47-BC20-307741262139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2074-3F50-F34E-AF48-1401579C408C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D2E3-E672-424F-A6E0-695DECB2B0DB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513D-B7CD-7B4E-82A6-F29E3CB37134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0AA1-A089-B74B-8704-0E65FAB19752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22880C5-F6C0-1C49-9267-41F67F661BC1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DC44FA-B03B-084A-8454-919C141C445E}" type="datetime1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75C1B9-70F9-3648-B06E-505552A7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Flux Pilot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NASA’s Carbon Monitoring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141" y="5784778"/>
            <a:ext cx="81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maps of carbon fluxes derived from space-based observations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531" y="4728557"/>
            <a:ext cx="81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 Pawson, Mike </a:t>
            </a:r>
            <a:r>
              <a:rPr lang="en-US" dirty="0" err="1" smtClean="0"/>
              <a:t>Gunson</a:t>
            </a:r>
            <a:r>
              <a:rPr lang="en-US" dirty="0" smtClean="0"/>
              <a:t>, and the project team</a:t>
            </a:r>
          </a:p>
        </p:txBody>
      </p:sp>
    </p:spTree>
    <p:extLst>
      <p:ext uri="{BB962C8B-B14F-4D97-AF65-F5344CB8AC3E}">
        <p14:creationId xmlns:p14="http://schemas.microsoft.com/office/powerpoint/2010/main" xmlns="" val="358808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+mn-lt"/>
                <a:cs typeface="Times"/>
              </a:rPr>
              <a:t>Testing the impact of differing flux estimates in GEOS-5 simulations on surface CO</a:t>
            </a:r>
            <a:r>
              <a:rPr lang="en-US" sz="2400" baseline="-25000" dirty="0">
                <a:solidFill>
                  <a:srgbClr val="FFFFFF"/>
                </a:solidFill>
                <a:latin typeface="+mn-lt"/>
                <a:cs typeface="Times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Times"/>
              </a:rPr>
              <a:t> concentrations at NOAA GMD monitoring stations: the run with GFED/CASA and NOBM fluxes is the most realistic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4097" y="1772995"/>
            <a:ext cx="8875808" cy="980917"/>
            <a:chOff x="134097" y="1772995"/>
            <a:chExt cx="8875808" cy="980917"/>
          </a:xfrm>
        </p:grpSpPr>
        <p:sp>
          <p:nvSpPr>
            <p:cNvPr id="7" name="Rounded Rectangle 6"/>
            <p:cNvSpPr/>
            <p:nvPr/>
          </p:nvSpPr>
          <p:spPr>
            <a:xfrm>
              <a:off x="6772289" y="1775422"/>
              <a:ext cx="2237616" cy="9784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concentrations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4097" y="1774209"/>
              <a:ext cx="3675744" cy="9784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MERRA:  Meteorology</a:t>
              </a:r>
            </a:p>
            <a:p>
              <a:r>
                <a:rPr lang="en-US" dirty="0" smtClean="0"/>
                <a:t>Bottom-up fluxes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74920" y="1772995"/>
              <a:ext cx="1605840" cy="980916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GEOS-5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44104" y="2021137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214858" y="2021137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2613" y="3062616"/>
            <a:ext cx="8580031" cy="2854563"/>
            <a:chOff x="322613" y="2970822"/>
            <a:chExt cx="8580031" cy="2854563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22613" y="2973918"/>
              <a:ext cx="27777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 CASA</a:t>
              </a:r>
              <a:r>
                <a:rPr lang="en-US" dirty="0" smtClean="0">
                  <a:latin typeface="Times"/>
                  <a:cs typeface="Times"/>
                </a:rPr>
                <a:t>/GFED + NOBM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15" name="Picture 15" descr="ACOS_co2_comb1_jan2010_rev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99" t="30937" r="13499" b="24374"/>
            <a:stretch>
              <a:fillRect/>
            </a:stretch>
          </p:blipFill>
          <p:spPr bwMode="auto">
            <a:xfrm>
              <a:off x="357185" y="3370413"/>
              <a:ext cx="2743200" cy="16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ACOS_co2_comb1_jan2010_re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00" t="84375" r="12000" b="5624"/>
            <a:stretch>
              <a:fillRect/>
            </a:stretch>
          </p:blipFill>
          <p:spPr bwMode="auto">
            <a:xfrm>
              <a:off x="1041915" y="5387235"/>
              <a:ext cx="4168775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4" descr="ACOS_co2_comb2_jan2010_rev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99" t="30937" r="13499" b="24374"/>
            <a:stretch>
              <a:fillRect/>
            </a:stretch>
          </p:blipFill>
          <p:spPr bwMode="auto">
            <a:xfrm>
              <a:off x="3185947" y="3370413"/>
              <a:ext cx="2743200" cy="16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7" descr="ACOS_co2_comb2_diff_jan2010_rev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99" t="30937" r="13499" b="24374"/>
            <a:stretch>
              <a:fillRect/>
            </a:stretch>
          </p:blipFill>
          <p:spPr bwMode="auto">
            <a:xfrm>
              <a:off x="6014709" y="3370413"/>
              <a:ext cx="2743200" cy="16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ACOS_co2_comb2_diff_jan2010_re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00" t="84375" r="12000" b="5624"/>
            <a:stretch>
              <a:fillRect/>
            </a:stretch>
          </p:blipFill>
          <p:spPr bwMode="auto">
            <a:xfrm>
              <a:off x="6040066" y="5387235"/>
              <a:ext cx="2743200" cy="288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196403" y="2973918"/>
              <a:ext cx="27275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NASA CASA + NOBM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792550" y="2970822"/>
              <a:ext cx="31100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NASA CASA – CASA/GFED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686812" y="5007127"/>
              <a:ext cx="47817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CO2</a:t>
              </a:r>
              <a:r>
                <a:rPr lang="en-US" dirty="0" smtClean="0">
                  <a:latin typeface="Times"/>
                  <a:cs typeface="Times"/>
                </a:rPr>
                <a:t> [</a:t>
              </a:r>
              <a:r>
                <a:rPr lang="en-US" dirty="0" err="1" smtClean="0">
                  <a:latin typeface="Times"/>
                  <a:cs typeface="Times"/>
                </a:rPr>
                <a:t>ppmv</a:t>
              </a:r>
              <a:r>
                <a:rPr lang="en-US" dirty="0" smtClean="0">
                  <a:latin typeface="Times"/>
                  <a:cs typeface="Times"/>
                </a:rPr>
                <a:t>]: deep-layer mean concentrations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923996" y="5016989"/>
              <a:ext cx="2833914" cy="370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CO2</a:t>
              </a:r>
              <a:r>
                <a:rPr lang="en-US" dirty="0" smtClean="0">
                  <a:latin typeface="Times"/>
                  <a:cs typeface="Times"/>
                </a:rPr>
                <a:t> [</a:t>
              </a:r>
              <a:r>
                <a:rPr lang="en-US" dirty="0" err="1" smtClean="0">
                  <a:latin typeface="Times"/>
                  <a:cs typeface="Times"/>
                </a:rPr>
                <a:t>ppmv</a:t>
              </a:r>
              <a:r>
                <a:rPr lang="en-US" dirty="0" smtClean="0">
                  <a:latin typeface="Times"/>
                  <a:cs typeface="Times"/>
                </a:rPr>
                <a:t>]: difference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8796" y="5951517"/>
            <a:ext cx="887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model computations with different combinations of fluxes (fossil fuel, biofuel, … are from the same inventories) interpolated to GOSAT observation locations for Jan-Feb 2009 (working on the comparison with ACOS/GOSAT)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5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+mn-lt"/>
                <a:cs typeface="Times"/>
              </a:rPr>
              <a:t>Testing the impact of differing flux estimates in GEOS-5 simulations on surface CO</a:t>
            </a:r>
            <a:r>
              <a:rPr lang="en-US" sz="2400" baseline="-25000" dirty="0">
                <a:solidFill>
                  <a:srgbClr val="FFFFFF"/>
                </a:solidFill>
                <a:latin typeface="+mn-lt"/>
                <a:cs typeface="Times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Times"/>
              </a:rPr>
              <a:t> concentrations at NOAA GMD monitoring stations: the run with GFED/CASA and NOBM fluxes is the most realistic</a:t>
            </a:r>
          </a:p>
        </p:txBody>
      </p:sp>
      <p:pic>
        <p:nvPicPr>
          <p:cNvPr id="3" name="Picture 6" descr="GMD_station_locations"/>
          <p:cNvPicPr>
            <a:picLocks noChangeAspect="1" noChangeArrowheads="1"/>
          </p:cNvPicPr>
          <p:nvPr/>
        </p:nvPicPr>
        <p:blipFill>
          <a:blip r:embed="rId2"/>
          <a:srcRect l="6000" t="35625" r="9000" b="5624"/>
          <a:stretch>
            <a:fillRect/>
          </a:stretch>
        </p:blipFill>
        <p:spPr bwMode="auto">
          <a:xfrm>
            <a:off x="5572911" y="1606445"/>
            <a:ext cx="3404674" cy="1883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8206" y="3517680"/>
            <a:ext cx="35657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"/>
              </a:rPr>
              <a:t>Comparing three simulations, for July 2009-June 2010, with the </a:t>
            </a:r>
            <a:r>
              <a:rPr lang="en-US" sz="2000" dirty="0" smtClean="0">
                <a:solidFill>
                  <a:srgbClr val="FF0000"/>
                </a:solidFill>
                <a:cs typeface="Times"/>
              </a:rPr>
              <a:t>NOAA GMD Observations (red)</a:t>
            </a:r>
            <a:r>
              <a:rPr lang="en-US" sz="2000" dirty="0">
                <a:solidFill>
                  <a:srgbClr val="FF0000"/>
                </a:solidFill>
                <a:cs typeface="Times"/>
              </a:rPr>
              <a:t> </a:t>
            </a:r>
            <a:r>
              <a:rPr lang="en-US" sz="2000" dirty="0" smtClean="0">
                <a:cs typeface="Times"/>
              </a:rPr>
              <a:t>shows that the two model runs with GFED/CASA </a:t>
            </a:r>
            <a:r>
              <a:rPr lang="en-US" sz="2000" dirty="0" smtClean="0">
                <a:solidFill>
                  <a:srgbClr val="333333"/>
                </a:solidFill>
                <a:cs typeface="Times"/>
              </a:rPr>
              <a:t>(black </a:t>
            </a:r>
            <a:r>
              <a:rPr lang="en-US" sz="2000" dirty="0" smtClean="0">
                <a:solidFill>
                  <a:srgbClr val="921F07"/>
                </a:solidFill>
                <a:cs typeface="Times"/>
              </a:rPr>
              <a:t>and</a:t>
            </a:r>
            <a:r>
              <a:rPr lang="en-US" sz="2000" dirty="0" smtClean="0">
                <a:solidFill>
                  <a:srgbClr val="333333"/>
                </a:solidFill>
                <a:cs typeface="Time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Times"/>
              </a:rPr>
              <a:t>blue</a:t>
            </a:r>
            <a:r>
              <a:rPr lang="en-US" sz="2000" dirty="0" smtClean="0">
                <a:solidFill>
                  <a:srgbClr val="333333"/>
                </a:solidFill>
                <a:cs typeface="Times"/>
              </a:rPr>
              <a:t>) </a:t>
            </a:r>
            <a:r>
              <a:rPr lang="en-US" sz="2000" dirty="0" smtClean="0">
                <a:cs typeface="Times"/>
              </a:rPr>
              <a:t>are most realistic in the NH and the model runs with</a:t>
            </a:r>
            <a:r>
              <a:rPr lang="en-US" sz="2000" dirty="0">
                <a:cs typeface="Times"/>
              </a:rPr>
              <a:t> </a:t>
            </a:r>
            <a:r>
              <a:rPr lang="en-US" sz="2000" dirty="0" smtClean="0">
                <a:solidFill>
                  <a:srgbClr val="08BC08"/>
                </a:solidFill>
                <a:cs typeface="Times"/>
              </a:rPr>
              <a:t> </a:t>
            </a:r>
            <a:r>
              <a:rPr lang="en-US" sz="2000" dirty="0" smtClean="0">
                <a:cs typeface="Times"/>
              </a:rPr>
              <a:t>NOBM </a:t>
            </a:r>
            <a:r>
              <a:rPr lang="en-US" sz="2000" dirty="0" smtClean="0">
                <a:solidFill>
                  <a:srgbClr val="08BC08"/>
                </a:solidFill>
                <a:cs typeface="Times"/>
              </a:rPr>
              <a:t>(</a:t>
            </a:r>
            <a:r>
              <a:rPr lang="en-US" sz="2000" dirty="0" smtClean="0">
                <a:solidFill>
                  <a:schemeClr val="tx2"/>
                </a:solidFill>
                <a:cs typeface="Times"/>
              </a:rPr>
              <a:t>black</a:t>
            </a:r>
            <a:r>
              <a:rPr lang="en-US" sz="2000" dirty="0" smtClean="0">
                <a:solidFill>
                  <a:srgbClr val="08BC08"/>
                </a:solidFill>
                <a:cs typeface="Times"/>
              </a:rPr>
              <a:t> </a:t>
            </a:r>
            <a:r>
              <a:rPr lang="en-US" sz="2000" dirty="0" smtClean="0">
                <a:solidFill>
                  <a:srgbClr val="921F07"/>
                </a:solidFill>
                <a:cs typeface="Times"/>
              </a:rPr>
              <a:t>and</a:t>
            </a:r>
            <a:r>
              <a:rPr lang="en-US" sz="2000" dirty="0" smtClean="0">
                <a:solidFill>
                  <a:srgbClr val="08BC08"/>
                </a:solidFill>
                <a:cs typeface="Times"/>
              </a:rPr>
              <a:t> green) </a:t>
            </a:r>
            <a:r>
              <a:rPr lang="en-US" sz="2000" dirty="0" smtClean="0">
                <a:solidFill>
                  <a:srgbClr val="921F07"/>
                </a:solidFill>
                <a:cs typeface="Times"/>
              </a:rPr>
              <a:t>are most realistic in the SH (same FF emissions in all runs)</a:t>
            </a:r>
          </a:p>
          <a:p>
            <a:endParaRPr lang="en-US" sz="2000" dirty="0">
              <a:solidFill>
                <a:srgbClr val="3366FF"/>
              </a:solidFill>
              <a:cs typeface="Times"/>
            </a:endParaRPr>
          </a:p>
        </p:txBody>
      </p:sp>
      <p:pic>
        <p:nvPicPr>
          <p:cNvPr id="5" name="Picture 10" descr="G5_GMD_comp_src_2009_2010_corr_revloc_jan09_1d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" r="9000"/>
          <a:stretch>
            <a:fillRect/>
          </a:stretch>
        </p:blipFill>
        <p:spPr bwMode="auto">
          <a:xfrm>
            <a:off x="107746" y="1709143"/>
            <a:ext cx="5442322" cy="49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9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The “top-down” inverse flux estimates for land biosphere computed using the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adjoint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of GEOS-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Chem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with the CASA-GFED computations as the prior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097" y="1772995"/>
            <a:ext cx="8875808" cy="980917"/>
            <a:chOff x="134097" y="1772995"/>
            <a:chExt cx="8875808" cy="980917"/>
          </a:xfrm>
        </p:grpSpPr>
        <p:sp>
          <p:nvSpPr>
            <p:cNvPr id="12" name="Rounded Rectangle 11"/>
            <p:cNvSpPr/>
            <p:nvPr/>
          </p:nvSpPr>
          <p:spPr>
            <a:xfrm>
              <a:off x="6772289" y="1775422"/>
              <a:ext cx="2237616" cy="9784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Posterior maps of land biosphere flux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4097" y="1774209"/>
              <a:ext cx="3675744" cy="9784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MERRA:  Meteorology</a:t>
              </a:r>
            </a:p>
            <a:p>
              <a:r>
                <a:rPr lang="en-US" dirty="0" smtClean="0"/>
                <a:t>GOSAT: ACOS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retrievals</a:t>
              </a:r>
              <a:endParaRPr lang="en-US" dirty="0"/>
            </a:p>
            <a:p>
              <a:r>
                <a:rPr lang="en-US" dirty="0" smtClean="0"/>
                <a:t>CMS bottom-up fluxes as priors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74920" y="1772995"/>
              <a:ext cx="1605840" cy="980916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GEOS-CHEM </a:t>
              </a:r>
              <a:r>
                <a:rPr lang="en-US" dirty="0" err="1" smtClean="0">
                  <a:solidFill>
                    <a:schemeClr val="tx1"/>
                  </a:solidFill>
                </a:rPr>
                <a:t>adjoint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44104" y="2021137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214858" y="2021137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CMS-flux-07-18-20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92"/>
          <a:stretch/>
        </p:blipFill>
        <p:spPr>
          <a:xfrm>
            <a:off x="14691" y="3365902"/>
            <a:ext cx="9144000" cy="26975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91" y="5982022"/>
            <a:ext cx="446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Land Biosphere Flux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(gCm</a:t>
            </a:r>
            <a:r>
              <a:rPr lang="en-US" sz="2400" baseline="30000" dirty="0" smtClean="0">
                <a:solidFill>
                  <a:srgbClr val="333333"/>
                </a:solidFill>
              </a:rPr>
              <a:t>-2</a:t>
            </a:r>
            <a:r>
              <a:rPr lang="en-US" sz="2400" dirty="0" smtClean="0">
                <a:solidFill>
                  <a:srgbClr val="333333"/>
                </a:solidFill>
              </a:rPr>
              <a:t>day</a:t>
            </a:r>
            <a:r>
              <a:rPr lang="en-US" sz="2400" baseline="30000" dirty="0" smtClean="0">
                <a:solidFill>
                  <a:srgbClr val="333333"/>
                </a:solidFill>
              </a:rPr>
              <a:t>-1</a:t>
            </a:r>
            <a:r>
              <a:rPr lang="en-US" sz="2400" dirty="0" smtClean="0">
                <a:solidFill>
                  <a:srgbClr val="333333"/>
                </a:solidFill>
              </a:rPr>
              <a:t>) 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0284" y="5981432"/>
            <a:ext cx="446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Surface CO</a:t>
            </a:r>
            <a:r>
              <a:rPr lang="en-US" sz="2400" baseline="-25000" dirty="0" smtClean="0">
                <a:solidFill>
                  <a:srgbClr val="333333"/>
                </a:solidFill>
              </a:rPr>
              <a:t>2</a:t>
            </a:r>
            <a:r>
              <a:rPr lang="en-US" sz="2400" dirty="0" smtClean="0">
                <a:solidFill>
                  <a:srgbClr val="333333"/>
                </a:solidFill>
              </a:rPr>
              <a:t> concentration (</a:t>
            </a:r>
            <a:r>
              <a:rPr lang="en-US" sz="2400" dirty="0" err="1" smtClean="0">
                <a:solidFill>
                  <a:srgbClr val="333333"/>
                </a:solidFill>
              </a:rPr>
              <a:t>ppmv</a:t>
            </a:r>
            <a:r>
              <a:rPr lang="en-US" sz="2400" dirty="0" smtClean="0">
                <a:solidFill>
                  <a:srgbClr val="333333"/>
                </a:solidFill>
              </a:rPr>
              <a:t>) 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809" y="2922208"/>
            <a:ext cx="87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POSTERIOR (after inversion) </a:t>
            </a:r>
            <a:r>
              <a:rPr lang="en-US" sz="2400" i="1" dirty="0" smtClean="0">
                <a:solidFill>
                  <a:srgbClr val="333333"/>
                </a:solidFill>
              </a:rPr>
              <a:t>minus</a:t>
            </a:r>
            <a:r>
              <a:rPr lang="en-US" sz="2400" dirty="0" smtClean="0">
                <a:solidFill>
                  <a:srgbClr val="333333"/>
                </a:solidFill>
              </a:rPr>
              <a:t> PRIOR (CASA/GFED)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41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Land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biospheric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CO</a:t>
            </a:r>
            <a:r>
              <a:rPr lang="en-US" sz="2400" baseline="-25000" dirty="0" smtClean="0">
                <a:solidFill>
                  <a:srgbClr val="FFFFFF"/>
                </a:solidFill>
                <a:latin typeface="+mn-lt"/>
                <a:cs typeface="Times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fluxes from the inversion estimates (based on ACOS/GOSAT) are in closer agreement than the prior states with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CarbonTracker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(based on surface network)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pic>
        <p:nvPicPr>
          <p:cNvPr id="3" name="Picture 2" descr="CMS-flux-07-18-20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92" r="49962"/>
          <a:stretch/>
        </p:blipFill>
        <p:spPr>
          <a:xfrm>
            <a:off x="14691" y="3365902"/>
            <a:ext cx="4575478" cy="2697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91" y="5982022"/>
            <a:ext cx="446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Land Biosphere Flux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(gCm</a:t>
            </a:r>
            <a:r>
              <a:rPr lang="en-US" sz="2400" baseline="30000" dirty="0" smtClean="0">
                <a:solidFill>
                  <a:srgbClr val="333333"/>
                </a:solidFill>
              </a:rPr>
              <a:t>-2</a:t>
            </a:r>
            <a:r>
              <a:rPr lang="en-US" sz="2400" dirty="0" smtClean="0">
                <a:solidFill>
                  <a:srgbClr val="333333"/>
                </a:solidFill>
              </a:rPr>
              <a:t>day</a:t>
            </a:r>
            <a:r>
              <a:rPr lang="en-US" sz="2400" baseline="30000" dirty="0" smtClean="0">
                <a:solidFill>
                  <a:srgbClr val="333333"/>
                </a:solidFill>
              </a:rPr>
              <a:t>-1</a:t>
            </a:r>
            <a:r>
              <a:rPr lang="en-US" sz="2400" dirty="0" smtClean="0">
                <a:solidFill>
                  <a:srgbClr val="333333"/>
                </a:solidFill>
              </a:rPr>
              <a:t>) 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09" y="2922208"/>
            <a:ext cx="423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33"/>
                </a:solidFill>
              </a:rPr>
              <a:t>POSTERIOR MINUS PRIOR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05" y="1618654"/>
            <a:ext cx="51562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Inverse estimate has a stronger NH sink and a weaker tropical sink than the prior estimate (GFED/CASA)</a:t>
            </a:r>
            <a:endParaRPr lang="en-US" sz="2400" dirty="0">
              <a:solidFill>
                <a:srgbClr val="33333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32800" y="1618654"/>
            <a:ext cx="3842775" cy="2405131"/>
            <a:chOff x="5406706" y="1981245"/>
            <a:chExt cx="3424053" cy="2119034"/>
          </a:xfrm>
        </p:grpSpPr>
        <p:pic>
          <p:nvPicPr>
            <p:cNvPr id="8" name="Picture 7" descr="compare_prior_posterior.pdf"/>
            <p:cNvPicPr>
              <a:picLocks noChangeAspect="1"/>
            </p:cNvPicPr>
            <p:nvPr/>
          </p:nvPicPr>
          <p:blipFill rotWithShape="1">
            <a:blip r:embed="rId3"/>
            <a:srcRect l="26514" t="9462" r="14532" b="62345"/>
            <a:stretch/>
          </p:blipFill>
          <p:spPr>
            <a:xfrm>
              <a:off x="5406706" y="1981245"/>
              <a:ext cx="3424053" cy="2119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982520" y="3503547"/>
              <a:ext cx="247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33"/>
                  </a:solidFill>
                </a:rPr>
                <a:t>Prior: -5.13972 </a:t>
              </a:r>
              <a:r>
                <a:rPr lang="en-US" dirty="0" err="1" smtClean="0">
                  <a:solidFill>
                    <a:srgbClr val="333333"/>
                  </a:solidFill>
                </a:rPr>
                <a:t>GtC</a:t>
              </a:r>
              <a:r>
                <a:rPr lang="en-US" dirty="0" smtClean="0">
                  <a:solidFill>
                    <a:srgbClr val="333333"/>
                  </a:solidFill>
                </a:rPr>
                <a:t>/year</a:t>
              </a:r>
              <a:endParaRPr lang="en-US" dirty="0">
                <a:solidFill>
                  <a:srgbClr val="333333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83614" y="2064851"/>
              <a:ext cx="2876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Posterior: -4.97801 </a:t>
              </a:r>
              <a:r>
                <a:rPr lang="en-US" dirty="0" err="1" smtClean="0">
                  <a:solidFill>
                    <a:srgbClr val="008000"/>
                  </a:solidFill>
                </a:rPr>
                <a:t>GtC</a:t>
              </a:r>
              <a:r>
                <a:rPr lang="en-US" dirty="0" smtClean="0">
                  <a:solidFill>
                    <a:srgbClr val="008000"/>
                  </a:solidFill>
                </a:rPr>
                <a:t>/year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235995"/>
              </p:ext>
            </p:extLst>
          </p:nvPr>
        </p:nvGraphicFramePr>
        <p:xfrm>
          <a:off x="4727877" y="4380599"/>
          <a:ext cx="4324421" cy="220093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074187"/>
                <a:gridCol w="838381"/>
                <a:gridCol w="872132"/>
                <a:gridCol w="771508"/>
                <a:gridCol w="768213"/>
              </a:tblGrid>
              <a:tr h="283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GtC</a:t>
                      </a:r>
                      <a:r>
                        <a:rPr lang="en-US" sz="1400" dirty="0" smtClean="0"/>
                        <a:t>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 America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Amazon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Africa</a:t>
                      </a:r>
                      <a:endParaRPr lang="en-US" sz="1400" dirty="0"/>
                    </a:p>
                  </a:txBody>
                  <a:tcPr/>
                </a:tc>
              </a:tr>
              <a:tr h="489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(7/09-6/10)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-1.21</a:t>
                      </a:r>
                      <a:endParaRPr lang="en-US" sz="1400" dirty="0"/>
                    </a:p>
                  </a:txBody>
                  <a:tcPr/>
                </a:tc>
              </a:tr>
              <a:tr h="433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Posterior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</a:t>
                      </a:r>
                      <a:endParaRPr lang="en-US" sz="1400" dirty="0"/>
                    </a:p>
                  </a:txBody>
                  <a:tcPr/>
                </a:tc>
              </a:tr>
              <a:tr h="4894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Carbon</a:t>
                      </a:r>
                    </a:p>
                    <a:p>
                      <a:r>
                        <a:rPr lang="en-US" sz="1400" dirty="0" smtClean="0"/>
                        <a:t>Tracker (2009)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-0.90</a:t>
                      </a:r>
                    </a:p>
                    <a:p>
                      <a:r>
                        <a:rPr lang="en-US" sz="1400" kern="1200" dirty="0" smtClean="0"/>
                        <a:t>   ± 0.41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</a:p>
                    <a:p>
                      <a:r>
                        <a:rPr lang="en-US" sz="1400" dirty="0" smtClean="0"/>
                        <a:t>   ±0.67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-0.36</a:t>
                      </a:r>
                    </a:p>
                    <a:p>
                      <a:r>
                        <a:rPr lang="en-US" sz="1400" kern="1200" dirty="0" smtClean="0"/>
                        <a:t>    ± 0.72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-0.60 </a:t>
                      </a:r>
                    </a:p>
                    <a:p>
                      <a:r>
                        <a:rPr lang="en-US" sz="1400" dirty="0" smtClean="0"/>
                        <a:t>   ± 0.57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Land biosphere carbon flux estimates by country, for CASA-GFED, NASA-CASA, and the inverse method, compared to the MPI-BGC estimates (which are based on a different type of model)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58344" y="1616585"/>
            <a:ext cx="5730546" cy="5248622"/>
            <a:chOff x="1658344" y="1478894"/>
            <a:chExt cx="5730546" cy="5248622"/>
          </a:xfrm>
        </p:grpSpPr>
        <p:grpSp>
          <p:nvGrpSpPr>
            <p:cNvPr id="19" name="Group 18"/>
            <p:cNvGrpSpPr/>
            <p:nvPr/>
          </p:nvGrpSpPr>
          <p:grpSpPr>
            <a:xfrm>
              <a:off x="1836021" y="1478894"/>
              <a:ext cx="5552869" cy="5248622"/>
              <a:chOff x="1836021" y="1478894"/>
              <a:chExt cx="5552869" cy="5248622"/>
            </a:xfrm>
          </p:grpSpPr>
          <p:pic>
            <p:nvPicPr>
              <p:cNvPr id="14" name="Picture 1" descr="CO2plot_withoutECMOD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951" b="533"/>
              <a:stretch>
                <a:fillRect/>
              </a:stretch>
            </p:blipFill>
            <p:spPr bwMode="auto">
              <a:xfrm>
                <a:off x="1836021" y="1478894"/>
                <a:ext cx="5552869" cy="5248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3870967" y="2539713"/>
                <a:ext cx="3381408" cy="2830406"/>
                <a:chOff x="7252488" y="2386723"/>
                <a:chExt cx="3381408" cy="283040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7252488" y="2386723"/>
                  <a:ext cx="3381408" cy="28304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388890" y="2540124"/>
                  <a:ext cx="3000219" cy="2554625"/>
                  <a:chOff x="6486131" y="2830800"/>
                  <a:chExt cx="3000219" cy="2554625"/>
                </a:xfrm>
              </p:grpSpPr>
              <p:pic>
                <p:nvPicPr>
                  <p:cNvPr id="15" name="Picture 1" descr="CO2plot_withoutECMOD.pdf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80939" t="41518" b="37363"/>
                  <a:stretch/>
                </p:blipFill>
                <p:spPr bwMode="auto">
                  <a:xfrm>
                    <a:off x="6486131" y="2830800"/>
                    <a:ext cx="2265798" cy="25546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114761" y="3121103"/>
                    <a:ext cx="2371589" cy="1852815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sz="2400" dirty="0" smtClean="0">
                        <a:solidFill>
                          <a:srgbClr val="333333"/>
                        </a:solidFill>
                      </a:rPr>
                      <a:t>ACOS-Inversion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2400" dirty="0" smtClean="0">
                        <a:solidFill>
                          <a:srgbClr val="333333"/>
                        </a:solidFill>
                      </a:rPr>
                      <a:t>NASA CASA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2400" dirty="0" smtClean="0">
                        <a:solidFill>
                          <a:srgbClr val="333333"/>
                        </a:solidFill>
                      </a:rPr>
                      <a:t>CASA-GFED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2400" dirty="0" smtClean="0">
                        <a:solidFill>
                          <a:srgbClr val="333333"/>
                        </a:solidFill>
                      </a:rPr>
                      <a:t>MPI-BGC</a:t>
                    </a:r>
                    <a:endParaRPr lang="en-US" sz="2400" dirty="0">
                      <a:solidFill>
                        <a:srgbClr val="333333"/>
                      </a:solidFill>
                    </a:endParaRPr>
                  </a:p>
                </p:txBody>
              </p:sp>
            </p:grpSp>
          </p:grpSp>
        </p:grpSp>
        <p:sp>
          <p:nvSpPr>
            <p:cNvPr id="20" name="TextBox 19"/>
            <p:cNvSpPr txBox="1"/>
            <p:nvPr/>
          </p:nvSpPr>
          <p:spPr>
            <a:xfrm rot="16200000">
              <a:off x="351894" y="3472945"/>
              <a:ext cx="2982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33"/>
                  </a:solidFill>
                </a:rPr>
                <a:t>Annual CO</a:t>
              </a:r>
              <a:r>
                <a:rPr lang="en-US" baseline="-25000" dirty="0" smtClean="0">
                  <a:solidFill>
                    <a:srgbClr val="333333"/>
                  </a:solidFill>
                </a:rPr>
                <a:t>2</a:t>
              </a:r>
              <a:r>
                <a:rPr lang="en-US" dirty="0" smtClean="0">
                  <a:solidFill>
                    <a:srgbClr val="333333"/>
                  </a:solidFill>
                </a:rPr>
                <a:t> flux (</a:t>
              </a:r>
              <a:r>
                <a:rPr lang="en-US" dirty="0" err="1" smtClean="0">
                  <a:solidFill>
                    <a:srgbClr val="333333"/>
                  </a:solidFill>
                </a:rPr>
                <a:t>Petagrams</a:t>
              </a:r>
              <a:r>
                <a:rPr lang="en-US" dirty="0" smtClean="0">
                  <a:solidFill>
                    <a:srgbClr val="333333"/>
                  </a:solidFill>
                </a:rPr>
                <a:t>)</a:t>
              </a:r>
              <a:endParaRPr lang="en-US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21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024" y="2779040"/>
            <a:ext cx="887186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"/>
              </a:rPr>
              <a:t>Our strength comes from our diversity: team members’ expertise in developing and using NASA’s observations and models – connections</a:t>
            </a:r>
          </a:p>
          <a:p>
            <a:endParaRPr lang="en-US" sz="2400" dirty="0">
              <a:cs typeface="Times"/>
            </a:endParaRPr>
          </a:p>
          <a:p>
            <a:r>
              <a:rPr lang="en-US" sz="2400" dirty="0" smtClean="0">
                <a:cs typeface="Times"/>
              </a:rPr>
              <a:t>Bottom-up (ocean and land biophysical) and top-down (land biophysical) flux computations completed for 2009-2010</a:t>
            </a:r>
            <a:r>
              <a:rPr lang="en-US" sz="2400" dirty="0">
                <a:cs typeface="Times"/>
              </a:rPr>
              <a:t> </a:t>
            </a:r>
            <a:r>
              <a:rPr lang="en-US" sz="2400" dirty="0" smtClean="0">
                <a:cs typeface="Times"/>
              </a:rPr>
              <a:t>and evaluated using forward model simulations </a:t>
            </a:r>
          </a:p>
          <a:p>
            <a:pPr marL="233363" indent="-233363">
              <a:buFont typeface="Arial"/>
              <a:buChar char="•"/>
            </a:pPr>
            <a:r>
              <a:rPr lang="en-US" sz="2400" dirty="0" smtClean="0">
                <a:cs typeface="Times"/>
              </a:rPr>
              <a:t>Some weaknesses isolated (related to data use and models)</a:t>
            </a:r>
          </a:p>
          <a:p>
            <a:pPr marL="233363" indent="-233363">
              <a:buFont typeface="Arial"/>
              <a:buChar char="•"/>
            </a:pPr>
            <a:r>
              <a:rPr lang="en-US" sz="2400" dirty="0" smtClean="0">
                <a:cs typeface="Times"/>
              </a:rPr>
              <a:t>Evaluation underway</a:t>
            </a:r>
          </a:p>
          <a:p>
            <a:pPr marL="233363" indent="-233363">
              <a:buFont typeface="Arial"/>
              <a:buChar char="•"/>
            </a:pPr>
            <a:r>
              <a:rPr lang="en-US" sz="2400" dirty="0" smtClean="0">
                <a:cs typeface="Times"/>
              </a:rPr>
              <a:t>Can discriminate between different sets of fluxes</a:t>
            </a:r>
            <a:endParaRPr lang="en-US" sz="2400" dirty="0">
              <a:cs typeface="Times"/>
            </a:endParaRPr>
          </a:p>
          <a:p>
            <a:endParaRPr lang="en-US" sz="2400" dirty="0">
              <a:cs typeface="Times"/>
            </a:endParaRPr>
          </a:p>
          <a:p>
            <a:r>
              <a:rPr lang="en-US" sz="2400" dirty="0" smtClean="0">
                <a:cs typeface="Times"/>
              </a:rPr>
              <a:t>Evaluation and uncertainty estimates are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4097" y="1675943"/>
            <a:ext cx="8875808" cy="914400"/>
            <a:chOff x="134097" y="1874830"/>
            <a:chExt cx="8875808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6772289" y="1874830"/>
              <a:ext cx="2237616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/>
                <a:t>P</a:t>
              </a:r>
              <a:r>
                <a:rPr lang="en-US" dirty="0" smtClean="0"/>
                <a:t>roducts relevant to carbon monitoring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4097" y="1874830"/>
              <a:ext cx="2237616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Observations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63241" y="1874830"/>
              <a:ext cx="3017520" cy="914400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NASA Models: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Land, Ocean, Atmosphere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505810" y="2089714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214858" y="2089714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FY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306" y="1403462"/>
            <a:ext cx="889348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"/>
              </a:rPr>
              <a:t>Improve estimates (models, use of data, …): 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Bottom-up and forward (transport) model for 2005-2011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Inverse flux estimates for July 2009-June 2011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Evaluation and validation (independent data)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Use other data types (e.g., TES as well as ACOS)</a:t>
            </a:r>
          </a:p>
          <a:p>
            <a:endParaRPr lang="en-US" sz="2800" dirty="0">
              <a:cs typeface="Times"/>
            </a:endParaRPr>
          </a:p>
          <a:p>
            <a:r>
              <a:rPr lang="en-US" sz="2800" dirty="0" smtClean="0">
                <a:cs typeface="Times"/>
              </a:rPr>
              <a:t>Error analysis: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Propagation of observation errors through sub-systems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Potential model error (parameters, transport) 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cs typeface="Times"/>
            </a:endParaRPr>
          </a:p>
          <a:p>
            <a:r>
              <a:rPr lang="en-US" sz="2800" dirty="0" smtClean="0">
                <a:cs typeface="Times"/>
              </a:rPr>
              <a:t> Absolute accuracy: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cs typeface="Times"/>
              </a:rPr>
              <a:t>Provide a benchmark for atmospheric inversion (~OSSE)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Communication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131" y="1478625"/>
            <a:ext cx="86045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"/>
              </a:rPr>
              <a:t>Publish results in peer-reviewed literature</a:t>
            </a:r>
          </a:p>
          <a:p>
            <a:r>
              <a:rPr lang="en-US" sz="2800" dirty="0" smtClean="0">
                <a:cs typeface="Times"/>
              </a:rPr>
              <a:t>Provide data to the community (web interface) </a:t>
            </a:r>
          </a:p>
          <a:p>
            <a:endParaRPr lang="en-US" sz="2800" dirty="0">
              <a:cs typeface="Times"/>
            </a:endParaRPr>
          </a:p>
          <a:p>
            <a:r>
              <a:rPr lang="en-US" sz="2800" dirty="0" smtClean="0">
                <a:cs typeface="Times"/>
              </a:rPr>
              <a:t>Identify and communicate areas for additional scientific participation</a:t>
            </a:r>
          </a:p>
          <a:p>
            <a:endParaRPr lang="en-US" sz="2800" dirty="0">
              <a:cs typeface="Times"/>
            </a:endParaRPr>
          </a:p>
          <a:p>
            <a:r>
              <a:rPr lang="en-US" sz="2800" dirty="0" smtClean="0">
                <a:cs typeface="Times"/>
              </a:rPr>
              <a:t>Meeting with community at AGU: Thursday evening in San Francisco</a:t>
            </a:r>
          </a:p>
          <a:p>
            <a:endParaRPr lang="en-US" sz="2800" dirty="0">
              <a:cs typeface="Times"/>
            </a:endParaRPr>
          </a:p>
          <a:p>
            <a:r>
              <a:rPr lang="en-US" sz="2800" dirty="0" smtClean="0">
                <a:cs typeface="Times"/>
              </a:rPr>
              <a:t>Enhance communications with policy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4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Flux-Pilot Project: The Team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0191"/>
            <a:ext cx="8510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2813" indent="-852488"/>
            <a:r>
              <a:rPr lang="en-US" sz="2400" dirty="0" smtClean="0"/>
              <a:t>HQ: 	Ken </a:t>
            </a:r>
            <a:r>
              <a:rPr lang="en-US" sz="2400" dirty="0" err="1" smtClean="0"/>
              <a:t>Jucks</a:t>
            </a:r>
            <a:r>
              <a:rPr lang="en-US" sz="2400" dirty="0" smtClean="0"/>
              <a:t> </a:t>
            </a:r>
          </a:p>
          <a:p>
            <a:pPr marL="912813" indent="-852488"/>
            <a:endParaRPr lang="en-US" sz="2400" dirty="0"/>
          </a:p>
          <a:p>
            <a:pPr marL="912813" indent="-852488"/>
            <a:r>
              <a:rPr lang="en-US" sz="2400" dirty="0" smtClean="0"/>
              <a:t>ARC: 	Chris Potter, Steve </a:t>
            </a:r>
            <a:r>
              <a:rPr lang="en-US" sz="2400" dirty="0" err="1" smtClean="0"/>
              <a:t>Klooster</a:t>
            </a:r>
            <a:endParaRPr lang="en-US" sz="2400" dirty="0" smtClean="0"/>
          </a:p>
          <a:p>
            <a:pPr marL="912813" indent="-852488"/>
            <a:endParaRPr lang="en-US" sz="2400" dirty="0"/>
          </a:p>
          <a:p>
            <a:pPr marL="912813" indent="-852488"/>
            <a:r>
              <a:rPr lang="en-US" sz="2400" dirty="0" smtClean="0"/>
              <a:t>GSFC: Steven Pawson, Jim </a:t>
            </a:r>
            <a:r>
              <a:rPr lang="en-US" sz="2400" dirty="0" err="1" smtClean="0"/>
              <a:t>Collatz</a:t>
            </a:r>
            <a:r>
              <a:rPr lang="en-US" sz="2400" dirty="0" smtClean="0"/>
              <a:t>, Watson Gregg, Randy </a:t>
            </a:r>
            <a:r>
              <a:rPr lang="en-US" sz="2400" dirty="0" err="1" smtClean="0"/>
              <a:t>Kawa</a:t>
            </a:r>
            <a:r>
              <a:rPr lang="en-US" sz="2400" dirty="0" smtClean="0"/>
              <a:t>, Lesley </a:t>
            </a:r>
            <a:r>
              <a:rPr lang="en-US" sz="2400" dirty="0" err="1" smtClean="0"/>
              <a:t>Ott</a:t>
            </a:r>
            <a:r>
              <a:rPr lang="en-US" sz="2400" dirty="0" smtClean="0"/>
              <a:t>, Cecile </a:t>
            </a:r>
            <a:r>
              <a:rPr lang="en-US" sz="2400" dirty="0" err="1" smtClean="0"/>
              <a:t>Rousseaux</a:t>
            </a:r>
            <a:r>
              <a:rPr lang="en-US" sz="2400" dirty="0" smtClean="0"/>
              <a:t>, </a:t>
            </a:r>
            <a:r>
              <a:rPr lang="en-US" sz="2400" dirty="0" err="1" smtClean="0"/>
              <a:t>Zhengxin</a:t>
            </a:r>
            <a:r>
              <a:rPr lang="en-US" sz="2400" dirty="0" smtClean="0"/>
              <a:t> Zhu </a:t>
            </a:r>
          </a:p>
          <a:p>
            <a:pPr marL="912813" indent="-852488"/>
            <a:endParaRPr lang="en-US" sz="2400" dirty="0"/>
          </a:p>
          <a:p>
            <a:pPr marL="912813" indent="-852488"/>
            <a:r>
              <a:rPr lang="en-US" sz="2400" dirty="0" smtClean="0"/>
              <a:t>JPL:	Mike </a:t>
            </a:r>
            <a:r>
              <a:rPr lang="en-US" sz="2400" dirty="0" err="1" smtClean="0"/>
              <a:t>Gunson</a:t>
            </a:r>
            <a:r>
              <a:rPr lang="en-US" sz="2400" dirty="0" smtClean="0"/>
              <a:t>, Kevin Bowman, </a:t>
            </a:r>
            <a:r>
              <a:rPr lang="en-US" sz="2400" dirty="0" err="1" smtClean="0"/>
              <a:t>Holger</a:t>
            </a:r>
            <a:r>
              <a:rPr lang="en-US" sz="2400" dirty="0" smtClean="0"/>
              <a:t> Brix (UCLA), </a:t>
            </a:r>
            <a:r>
              <a:rPr lang="en-US" sz="2400" dirty="0" err="1" smtClean="0"/>
              <a:t>Annmarie</a:t>
            </a:r>
            <a:r>
              <a:rPr lang="en-US" sz="2400" dirty="0" smtClean="0"/>
              <a:t> </a:t>
            </a:r>
            <a:r>
              <a:rPr lang="en-US" sz="2400" dirty="0" err="1" smtClean="0"/>
              <a:t>Eldering</a:t>
            </a:r>
            <a:r>
              <a:rPr lang="en-US" sz="2400" dirty="0" smtClean="0"/>
              <a:t>, Josh Fisher, Chris Hill (MIT), </a:t>
            </a:r>
            <a:r>
              <a:rPr lang="en-US" sz="2400" dirty="0" err="1" smtClean="0"/>
              <a:t>Meemong</a:t>
            </a:r>
            <a:r>
              <a:rPr lang="en-US" sz="2400" dirty="0" smtClean="0"/>
              <a:t> Lee, </a:t>
            </a:r>
            <a:r>
              <a:rPr lang="en-US" sz="2400" dirty="0" err="1" smtClean="0"/>
              <a:t>Junjie</a:t>
            </a:r>
            <a:r>
              <a:rPr lang="en-US" sz="2400" dirty="0" smtClean="0"/>
              <a:t> Liu, </a:t>
            </a:r>
            <a:r>
              <a:rPr lang="en-US" sz="2400" dirty="0" err="1" smtClean="0"/>
              <a:t>Dimitris</a:t>
            </a:r>
            <a:r>
              <a:rPr lang="en-US" sz="2400" dirty="0" smtClean="0"/>
              <a:t> </a:t>
            </a:r>
            <a:r>
              <a:rPr lang="en-US" sz="2400" dirty="0" err="1" smtClean="0"/>
              <a:t>Menemenlis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97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5331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 defTabSz="60325"/>
            <a:r>
              <a:rPr lang="en-US" sz="2800" dirty="0" smtClean="0"/>
              <a:t>Use models to transform from observations to meaningful quantities for carbon cycle science (and policy)</a:t>
            </a:r>
          </a:p>
          <a:p>
            <a:pPr marL="336550" indent="-336550" defTabSz="60325">
              <a:buFont typeface="Arial"/>
              <a:buChar char="•"/>
            </a:pPr>
            <a:r>
              <a:rPr lang="en-US" sz="2800" dirty="0" smtClean="0"/>
              <a:t>Bottom-up flux estimates over land </a:t>
            </a:r>
            <a:r>
              <a:rPr lang="en-US" sz="2800" dirty="0"/>
              <a:t>a</a:t>
            </a:r>
            <a:r>
              <a:rPr lang="en-US" sz="2800" dirty="0" smtClean="0"/>
              <a:t>nd ocean </a:t>
            </a:r>
          </a:p>
          <a:p>
            <a:pPr marL="336550" indent="-336550" defTabSz="60325">
              <a:buFont typeface="Arial"/>
              <a:buChar char="•"/>
            </a:pPr>
            <a:r>
              <a:rPr lang="en-US" sz="2800" dirty="0" smtClean="0"/>
              <a:t>Atmospheric forward modeling: fluxes to concentrations</a:t>
            </a:r>
          </a:p>
          <a:p>
            <a:pPr marL="336550" indent="-336550" defTabSz="60325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tmospheric inversions for (land biosphere) fluxes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4097" y="1772994"/>
            <a:ext cx="8875808" cy="2118691"/>
            <a:chOff x="134097" y="1772994"/>
            <a:chExt cx="8875808" cy="2118691"/>
          </a:xfrm>
        </p:grpSpPr>
        <p:sp>
          <p:nvSpPr>
            <p:cNvPr id="4" name="Rounded Rectangle 3"/>
            <p:cNvSpPr/>
            <p:nvPr/>
          </p:nvSpPr>
          <p:spPr>
            <a:xfrm>
              <a:off x="6772289" y="1775422"/>
              <a:ext cx="2237616" cy="21138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dirty="0" smtClean="0"/>
                <a:t>Level-3 and Level-4 products relevant to carbon monitoring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4097" y="1775422"/>
              <a:ext cx="2237616" cy="21138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>
                <a:lnSpc>
                  <a:spcPct val="120000"/>
                </a:lnSpc>
              </a:pPr>
              <a:r>
                <a:rPr lang="en-US" dirty="0" smtClean="0"/>
                <a:t>NASA Satellite Data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/>
                <a:t>Other  Observations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/>
                <a:t>MERRA</a:t>
              </a:r>
              <a:r>
                <a:rPr lang="en-US" dirty="0"/>
                <a:t> </a:t>
              </a:r>
              <a:r>
                <a:rPr lang="en-US" dirty="0" smtClean="0"/>
                <a:t>reanalysis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63241" y="1772994"/>
              <a:ext cx="3017520" cy="2118691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NASA Models: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Land, Ocean, Atmosphere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505810" y="2590023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214858" y="2590023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80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Year-1 Objectives/Achievements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74874"/>
            <a:ext cx="893826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defTabSz="60325"/>
            <a:r>
              <a:rPr lang="en-US" sz="2800" dirty="0" smtClean="0"/>
              <a:t>Learned (almost) how to communicate and exchange data among several different groups</a:t>
            </a:r>
          </a:p>
          <a:p>
            <a:pPr marL="339725" indent="-339725" defTabSz="60325"/>
            <a:r>
              <a:rPr lang="en-US" sz="2800" dirty="0" smtClean="0"/>
              <a:t>Bottom-up flux estimates for July 2009-June 2010, from: 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Two versions of the CASA model, constrained by data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Two different ocean models, constrained by data</a:t>
            </a:r>
          </a:p>
          <a:p>
            <a:pPr marL="339725" indent="-339725" defTabSz="60325"/>
            <a:r>
              <a:rPr lang="en-US" sz="2800" dirty="0" smtClean="0"/>
              <a:t>Assessments of these fluxes: 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Comparisons with other datasets 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Comparisons of atmospheric concentrations using GEOS-5 forward model </a:t>
            </a:r>
          </a:p>
          <a:p>
            <a:pPr marL="339725" indent="-339725" defTabSz="60325"/>
            <a:r>
              <a:rPr lang="en-US" sz="2800" dirty="0" smtClean="0"/>
              <a:t>Top-down (inverse) estimates using ACOS/GOSAT data: 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GEOS-CHEM </a:t>
            </a:r>
            <a:r>
              <a:rPr lang="en-US" sz="2800" dirty="0" err="1" smtClean="0"/>
              <a:t>adjoint</a:t>
            </a:r>
            <a:r>
              <a:rPr lang="en-US" sz="2800" dirty="0" smtClean="0"/>
              <a:t> used for land biosphere fluxes</a:t>
            </a:r>
          </a:p>
          <a:p>
            <a:pPr marL="457200" indent="-457200" defTabSz="60325">
              <a:buFont typeface="Arial"/>
              <a:buChar char="•"/>
            </a:pPr>
            <a:r>
              <a:rPr lang="en-US" sz="2800" dirty="0" smtClean="0"/>
              <a:t>Evaluation against bottom-up computations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92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82" y="121802"/>
            <a:ext cx="8826138" cy="12510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Enhancing communications among the land, ocean and atmosphere groups:  Basic understanding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89967" y="1546024"/>
            <a:ext cx="6331625" cy="2966436"/>
            <a:chOff x="2812375" y="1209446"/>
            <a:chExt cx="6331625" cy="29664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2060" y="2651882"/>
              <a:ext cx="1701800" cy="1524000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2812375" y="1209446"/>
              <a:ext cx="6331625" cy="1300167"/>
            </a:xfrm>
            <a:prstGeom prst="wedgeEllipseCallout">
              <a:avLst>
                <a:gd name="adj1" fmla="val -24611"/>
                <a:gd name="adj2" fmla="val 62932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 … the increments in 3D-Var are positive …  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…the posteriors in the 4D-Var include corrections to the prior fluxes …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228" y="1673403"/>
            <a:ext cx="3195336" cy="3664885"/>
            <a:chOff x="167529" y="2071177"/>
            <a:chExt cx="3195336" cy="3664885"/>
          </a:xfrm>
        </p:grpSpPr>
        <p:grpSp>
          <p:nvGrpSpPr>
            <p:cNvPr id="11" name="Group 10"/>
            <p:cNvGrpSpPr/>
            <p:nvPr/>
          </p:nvGrpSpPr>
          <p:grpSpPr>
            <a:xfrm>
              <a:off x="167529" y="2071177"/>
              <a:ext cx="3195336" cy="3664885"/>
              <a:chOff x="167529" y="2071177"/>
              <a:chExt cx="3195336" cy="366488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808053" y="4364462"/>
                <a:ext cx="1553613" cy="13716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V="1">
                <a:off x="1809252" y="3069860"/>
                <a:ext cx="1553613" cy="1371600"/>
              </a:xfrm>
              <a:prstGeom prst="rect">
                <a:avLst/>
              </a:prstGeom>
            </p:spPr>
          </p:pic>
          <p:sp>
            <p:nvSpPr>
              <p:cNvPr id="14" name="Cloud Callout 13"/>
              <p:cNvSpPr>
                <a:spLocks/>
              </p:cNvSpPr>
              <p:nvPr/>
            </p:nvSpPr>
            <p:spPr>
              <a:xfrm>
                <a:off x="167529" y="2071177"/>
                <a:ext cx="2377440" cy="1280160"/>
              </a:xfrm>
              <a:prstGeom prst="cloudCallout">
                <a:avLst>
                  <a:gd name="adj1" fmla="val 51432"/>
                  <a:gd name="adj2" fmla="val 54696"/>
                </a:avLst>
              </a:prstGeom>
              <a:solidFill>
                <a:srgbClr val="FFFFFF"/>
              </a:solidFill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rgbClr val="333333"/>
                    </a:solidFill>
                  </a:rPr>
                  <a:t>N</a:t>
                </a:r>
                <a:r>
                  <a:rPr lang="en-US" dirty="0" smtClean="0">
                    <a:solidFill>
                      <a:srgbClr val="333333"/>
                    </a:solidFill>
                  </a:rPr>
                  <a:t>PP = GPP – Ra</a:t>
                </a:r>
              </a:p>
              <a:p>
                <a:pPr algn="ctr"/>
                <a:r>
                  <a:rPr lang="en-US" dirty="0" smtClean="0">
                    <a:solidFill>
                      <a:srgbClr val="333333"/>
                    </a:solidFill>
                  </a:rPr>
                  <a:t>NEP = NPP – Rh</a:t>
                </a:r>
              </a:p>
              <a:p>
                <a:pPr algn="ctr"/>
                <a:r>
                  <a:rPr lang="en-US" dirty="0" smtClean="0">
                    <a:solidFill>
                      <a:srgbClr val="333333"/>
                    </a:solidFill>
                  </a:rPr>
                  <a:t>NEE = – NEP </a:t>
                </a:r>
                <a:endParaRPr lang="en-US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6" name="Rounded Rectangular Callout 15"/>
            <p:cNvSpPr/>
            <p:nvPr/>
          </p:nvSpPr>
          <p:spPr>
            <a:xfrm>
              <a:off x="306011" y="4100264"/>
              <a:ext cx="1502041" cy="663137"/>
            </a:xfrm>
            <a:prstGeom prst="wedgeRoundRectCallout">
              <a:avLst>
                <a:gd name="adj1" fmla="val 100387"/>
                <a:gd name="adj2" fmla="val 108643"/>
                <a:gd name="adj3" fmla="val 16667"/>
              </a:avLst>
            </a:prstGeom>
            <a:noFill/>
            <a:ln w="12700" cmpd="sng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What’s up?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69486" y="4257873"/>
            <a:ext cx="5103759" cy="2596424"/>
            <a:chOff x="3462925" y="3982853"/>
            <a:chExt cx="5103759" cy="25964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13916"/>
            <a:stretch/>
          </p:blipFill>
          <p:spPr>
            <a:xfrm>
              <a:off x="5194875" y="4977958"/>
              <a:ext cx="3371809" cy="1601319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3462925" y="3982853"/>
              <a:ext cx="3772600" cy="1371097"/>
            </a:xfrm>
            <a:prstGeom prst="wedgeEllipseCallout">
              <a:avLst>
                <a:gd name="adj1" fmla="val 41850"/>
                <a:gd name="adj2" fmla="val 66539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The physicist said the  Atlantic is a basin,  the biologist said it’s a sink …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84318"/>
            <a:ext cx="1273682" cy="1273682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1407663" y="5414784"/>
            <a:ext cx="3335509" cy="1378318"/>
          </a:xfrm>
          <a:prstGeom prst="cloudCallout">
            <a:avLst>
              <a:gd name="adj1" fmla="val -63161"/>
              <a:gd name="adj2" fmla="val -13605"/>
            </a:avLst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Am I  44.0096 grams or 12.0107 grams ?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701436" y="2922685"/>
            <a:ext cx="3371809" cy="993983"/>
          </a:xfrm>
          <a:prstGeom prst="cloudCallout">
            <a:avLst>
              <a:gd name="adj1" fmla="val -59641"/>
              <a:gd name="adj2" fmla="val -16596"/>
            </a:avLst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… 5D-Var includes rose-colored glasses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32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Schematic of the data flow in the two versions of the CASA land biosphere systems, with the annual GPP (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gC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m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cs typeface="Times"/>
              </a:rPr>
              <a:t>-2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yr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cs typeface="Times"/>
              </a:rPr>
              <a:t>-1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)  from NASA-CASA (left) and CASA-GFED (right)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05" y="4129315"/>
            <a:ext cx="8989315" cy="2392236"/>
            <a:chOff x="57605" y="4129315"/>
            <a:chExt cx="8989315" cy="23922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920" y="4129315"/>
              <a:ext cx="4572000" cy="23922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05" y="4129315"/>
              <a:ext cx="4671631" cy="23922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95414" y="4194395"/>
              <a:ext cx="193101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CASA-GFED (GSFC)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9264" y="4194395"/>
              <a:ext cx="184794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NASA-CASA (ARC)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2514" y="6445056"/>
            <a:ext cx="832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Gross Primary Productivity (GPP): the rate of uptake of Carbon from the environment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33487" y="1772995"/>
            <a:ext cx="8876418" cy="2402216"/>
            <a:chOff x="133487" y="1772995"/>
            <a:chExt cx="8876418" cy="2402216"/>
          </a:xfrm>
        </p:grpSpPr>
        <p:grpSp>
          <p:nvGrpSpPr>
            <p:cNvPr id="33" name="Group 32"/>
            <p:cNvGrpSpPr/>
            <p:nvPr/>
          </p:nvGrpSpPr>
          <p:grpSpPr>
            <a:xfrm>
              <a:off x="133487" y="1772995"/>
              <a:ext cx="8876418" cy="2402216"/>
              <a:chOff x="133487" y="1772995"/>
              <a:chExt cx="8876418" cy="240221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34097" y="1772995"/>
                <a:ext cx="8875808" cy="2249683"/>
                <a:chOff x="134097" y="1772995"/>
                <a:chExt cx="8875808" cy="2249683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6772289" y="1775421"/>
                  <a:ext cx="2237616" cy="22472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r>
                    <a:rPr lang="en-US" dirty="0" smtClean="0"/>
                    <a:t>Maps of land biosphere: </a:t>
                  </a:r>
                </a:p>
                <a:p>
                  <a:r>
                    <a:rPr lang="en-US" dirty="0" smtClean="0"/>
                    <a:t>GPP, NPP, NEP, NBP, … </a:t>
                  </a: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134097" y="1774209"/>
                  <a:ext cx="3675744" cy="97848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r>
                    <a:rPr lang="en-US" dirty="0" smtClean="0"/>
                    <a:t>MODIS: EVI, land cover</a:t>
                  </a:r>
                </a:p>
                <a:p>
                  <a:r>
                    <a:rPr lang="en-US" dirty="0" smtClean="0"/>
                    <a:t>MERRA: </a:t>
                  </a:r>
                  <a:r>
                    <a:rPr lang="en-US" dirty="0" err="1" smtClean="0"/>
                    <a:t>T</a:t>
                  </a:r>
                  <a:r>
                    <a:rPr lang="en-US" baseline="-25000" dirty="0" err="1" smtClean="0"/>
                    <a:t>surf</a:t>
                  </a:r>
                  <a:r>
                    <a:rPr lang="en-US" dirty="0" smtClean="0"/>
                    <a:t>, </a:t>
                  </a:r>
                  <a:r>
                    <a:rPr lang="en-US" dirty="0" err="1" smtClean="0"/>
                    <a:t>precip</a:t>
                  </a:r>
                  <a:r>
                    <a:rPr lang="en-US" dirty="0" smtClean="0"/>
                    <a:t>, PAR</a:t>
                  </a:r>
                </a:p>
                <a:p>
                  <a:r>
                    <a:rPr lang="en-US" dirty="0" smtClean="0"/>
                    <a:t>Soil type map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4474920" y="1772995"/>
                  <a:ext cx="1605840" cy="980916"/>
                </a:xfrm>
                <a:prstGeom prst="roundRect">
                  <a:avLst/>
                </a:prstGeom>
                <a:noFill/>
                <a:ln w="38100" cmpd="sng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NASA-CASA</a:t>
                  </a:r>
                </a:p>
              </p:txBody>
            </p:sp>
            <p:sp>
              <p:nvSpPr>
                <p:cNvPr id="27" name="Right Arrow 26"/>
                <p:cNvSpPr/>
                <p:nvPr/>
              </p:nvSpPr>
              <p:spPr>
                <a:xfrm>
                  <a:off x="3944104" y="2021137"/>
                  <a:ext cx="423334" cy="484632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ight Arrow 27"/>
                <p:cNvSpPr/>
                <p:nvPr/>
              </p:nvSpPr>
              <p:spPr>
                <a:xfrm>
                  <a:off x="6214858" y="2021137"/>
                  <a:ext cx="423334" cy="484632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ounded Rectangle 28"/>
              <p:cNvSpPr/>
              <p:nvPr/>
            </p:nvSpPr>
            <p:spPr>
              <a:xfrm>
                <a:off x="133487" y="2889232"/>
                <a:ext cx="3675744" cy="128597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r>
                  <a:rPr lang="en-US" dirty="0" smtClean="0"/>
                  <a:t>MODIS: reflectance, fire, vegetation</a:t>
                </a:r>
              </a:p>
              <a:p>
                <a:r>
                  <a:rPr lang="en-US" dirty="0" smtClean="0"/>
                  <a:t>AVHRR GIMMS NDVI</a:t>
                </a:r>
              </a:p>
              <a:p>
                <a:r>
                  <a:rPr lang="en-US" dirty="0" smtClean="0"/>
                  <a:t>MERRA: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surf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precip</a:t>
                </a:r>
                <a:r>
                  <a:rPr lang="en-US" dirty="0" smtClean="0"/>
                  <a:t>, PAR</a:t>
                </a:r>
              </a:p>
              <a:p>
                <a:r>
                  <a:rPr lang="en-US" dirty="0" smtClean="0"/>
                  <a:t>Soil type map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474310" y="3041763"/>
                <a:ext cx="1605840" cy="980916"/>
              </a:xfrm>
              <a:prstGeom prst="roundRect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CASA-GFED</a:t>
                </a:r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3943494" y="3289905"/>
                <a:ext cx="423334" cy="4846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>
              <a:off x="6214248" y="3289905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3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2405" y="244795"/>
            <a:ext cx="9021595" cy="105157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Comparison of the annual GPP (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cs typeface="Times"/>
              </a:rPr>
              <a:t>gC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 m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cs typeface="Times"/>
              </a:rPr>
              <a:t>-2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yr</a:t>
            </a:r>
            <a:r>
              <a:rPr lang="en-US" sz="2400" baseline="30000" dirty="0" smtClean="0">
                <a:solidFill>
                  <a:srgbClr val="FFFFFF"/>
                </a:solidFill>
                <a:latin typeface="+mn-lt"/>
                <a:cs typeface="Times"/>
              </a:rPr>
              <a:t>-1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cs typeface="Times"/>
              </a:rPr>
              <a:t>) estimated from flux towers (MPI dataset) with the two estimates from this project, from NASA-CASA (left) and CASA-GFED (right)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05" y="4129315"/>
            <a:ext cx="8989315" cy="2392236"/>
            <a:chOff x="57605" y="4129315"/>
            <a:chExt cx="8989315" cy="23922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920" y="4129315"/>
              <a:ext cx="4572000" cy="23922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05" y="4129315"/>
              <a:ext cx="4671631" cy="23922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95414" y="4194395"/>
              <a:ext cx="193101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CASA-GFED (GSFC)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9264" y="4194395"/>
              <a:ext cx="184794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NASA-CASA (ARC)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2514" y="6445056"/>
            <a:ext cx="832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Gross Primary Productivity (GPP): the rate of uptake of Carbon from the environment 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1882606"/>
            <a:ext cx="4572000" cy="22819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53460" y="1529651"/>
            <a:ext cx="311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Upscaled</a:t>
            </a:r>
            <a:r>
              <a:rPr lang="en-US" dirty="0" smtClean="0"/>
              <a:t> FLUXNET (MPI-BGC)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7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cs typeface="Times"/>
              </a:rPr>
              <a:t>The ocean carbon flux estimates from the NOBM and ECCO/Darwin systems differ in model structure and in the observational constraints imposed – annual mean fluxes (10</a:t>
            </a:r>
            <a:r>
              <a:rPr lang="en-US" sz="2400" baseline="30000" dirty="0" smtClean="0">
                <a:solidFill>
                  <a:srgbClr val="FFFFFF"/>
                </a:solidFill>
                <a:cs typeface="Times"/>
              </a:rPr>
              <a:t>-9 </a:t>
            </a:r>
            <a:r>
              <a:rPr lang="en-US" sz="2400" dirty="0" smtClean="0">
                <a:solidFill>
                  <a:srgbClr val="FFFFFF"/>
                </a:solidFill>
                <a:cs typeface="Times"/>
              </a:rPr>
              <a:t>gCm</a:t>
            </a:r>
            <a:r>
              <a:rPr lang="en-US" sz="2400" baseline="30000" dirty="0" smtClean="0">
                <a:solidFill>
                  <a:srgbClr val="FFFFFF"/>
                </a:solidFill>
                <a:cs typeface="Times"/>
              </a:rPr>
              <a:t>-2</a:t>
            </a:r>
            <a:r>
              <a:rPr lang="en-US" sz="2400" dirty="0" smtClean="0">
                <a:solidFill>
                  <a:srgbClr val="FFFFFF"/>
                </a:solidFill>
                <a:cs typeface="Times"/>
              </a:rPr>
              <a:t>s</a:t>
            </a:r>
            <a:r>
              <a:rPr lang="en-US" sz="2400" baseline="30000" dirty="0" smtClean="0">
                <a:solidFill>
                  <a:srgbClr val="FFFFFF"/>
                </a:solidFill>
                <a:cs typeface="Times"/>
              </a:rPr>
              <a:t>-1</a:t>
            </a:r>
            <a:r>
              <a:rPr lang="en-US" sz="2400" dirty="0" smtClean="0">
                <a:solidFill>
                  <a:srgbClr val="FFFFFF"/>
                </a:solidFill>
                <a:cs typeface="Times"/>
              </a:rPr>
              <a:t>) for 2009  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487" y="1772995"/>
            <a:ext cx="8876418" cy="2402216"/>
            <a:chOff x="133487" y="1772995"/>
            <a:chExt cx="8876418" cy="2402216"/>
          </a:xfrm>
        </p:grpSpPr>
        <p:grpSp>
          <p:nvGrpSpPr>
            <p:cNvPr id="11" name="Group 10"/>
            <p:cNvGrpSpPr/>
            <p:nvPr/>
          </p:nvGrpSpPr>
          <p:grpSpPr>
            <a:xfrm>
              <a:off x="133487" y="1772995"/>
              <a:ext cx="8876418" cy="2402216"/>
              <a:chOff x="133487" y="1772995"/>
              <a:chExt cx="8876418" cy="240221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34097" y="1772995"/>
                <a:ext cx="8875808" cy="2249683"/>
                <a:chOff x="134097" y="1772995"/>
                <a:chExt cx="8875808" cy="2249683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772289" y="1775421"/>
                  <a:ext cx="2237616" cy="22472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r>
                    <a:rPr lang="en-US" dirty="0" smtClean="0"/>
                    <a:t>Maps of ocean state, including  pCO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, fCO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, etc. 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134097" y="1774209"/>
                  <a:ext cx="3675744" cy="97848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r>
                    <a:rPr lang="en-US" dirty="0" smtClean="0"/>
                    <a:t>MODIS:  Chlorophyll</a:t>
                  </a:r>
                </a:p>
                <a:p>
                  <a:r>
                    <a:rPr lang="en-US" dirty="0" smtClean="0"/>
                    <a:t>MERRA: Surface wind speed/stress; clouds, total ozone, humidity </a:t>
                  </a: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474920" y="1772995"/>
                  <a:ext cx="1605840" cy="980916"/>
                </a:xfrm>
                <a:prstGeom prst="roundRect">
                  <a:avLst/>
                </a:prstGeom>
                <a:noFill/>
                <a:ln w="38100" cmpd="sng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NOBM</a:t>
                  </a:r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>
                  <a:off x="3944104" y="2021137"/>
                  <a:ext cx="423334" cy="484632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6214858" y="2021137"/>
                  <a:ext cx="423334" cy="484632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133487" y="2889232"/>
                <a:ext cx="3675744" cy="128597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r>
                  <a:rPr lang="en-US" dirty="0" smtClean="0"/>
                  <a:t>Jason-1, OSTM/Jason-2, &amp; </a:t>
                </a:r>
                <a:r>
                  <a:rPr lang="en-US" dirty="0" err="1" smtClean="0"/>
                  <a:t>Envisat</a:t>
                </a:r>
                <a:r>
                  <a:rPr lang="en-US" dirty="0" smtClean="0"/>
                  <a:t> sea-surface anomaly</a:t>
                </a:r>
              </a:p>
              <a:p>
                <a:r>
                  <a:rPr lang="en-US" dirty="0" smtClean="0"/>
                  <a:t>AMSR-E SST</a:t>
                </a:r>
              </a:p>
              <a:p>
                <a:r>
                  <a:rPr lang="en-US" dirty="0" err="1" smtClean="0"/>
                  <a:t>Quikscat</a:t>
                </a:r>
                <a:r>
                  <a:rPr lang="en-US" dirty="0" smtClean="0"/>
                  <a:t> wind stress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474310" y="3041763"/>
                <a:ext cx="1605840" cy="980916"/>
              </a:xfrm>
              <a:prstGeom prst="roundRect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ECCO/Darwin</a:t>
                </a: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3943494" y="3289905"/>
                <a:ext cx="423334" cy="4846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>
              <a:off x="6214248" y="3289905"/>
              <a:ext cx="4233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848" y="4298573"/>
            <a:ext cx="8299376" cy="2586203"/>
            <a:chOff x="467848" y="4298573"/>
            <a:chExt cx="8299376" cy="2586203"/>
          </a:xfrm>
        </p:grpSpPr>
        <p:pic>
          <p:nvPicPr>
            <p:cNvPr id="23" name="Picture 22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36" t="38149" r="22263" b="35973"/>
            <a:stretch/>
          </p:blipFill>
          <p:spPr>
            <a:xfrm>
              <a:off x="467848" y="4559255"/>
              <a:ext cx="3813848" cy="2194560"/>
            </a:xfrm>
            <a:prstGeom prst="rect">
              <a:avLst/>
            </a:prstGeom>
          </p:spPr>
        </p:pic>
        <p:pic>
          <p:nvPicPr>
            <p:cNvPr id="25" name="Picture 24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36" t="67605" r="22263" b="5895"/>
            <a:stretch/>
          </p:blipFill>
          <p:spPr>
            <a:xfrm>
              <a:off x="4237652" y="4559255"/>
              <a:ext cx="3946565" cy="2325521"/>
            </a:xfrm>
            <a:prstGeom prst="rect">
              <a:avLst/>
            </a:prstGeom>
          </p:spPr>
        </p:pic>
        <p:pic>
          <p:nvPicPr>
            <p:cNvPr id="26" name="Picture 25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249" t="35694" r="11148" b="35956"/>
            <a:stretch/>
          </p:blipFill>
          <p:spPr>
            <a:xfrm>
              <a:off x="8152338" y="4631309"/>
              <a:ext cx="614886" cy="194424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09836" y="4314462"/>
              <a:ext cx="2933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NOBM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4476" y="4298573"/>
              <a:ext cx="2933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ECCO-2/Darwin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5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405" y="152400"/>
            <a:ext cx="9021595" cy="12510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Times"/>
              </a:rPr>
              <a:t>Comparison of the annual </a:t>
            </a:r>
            <a:r>
              <a:rPr lang="en-US" sz="2400" dirty="0" smtClean="0">
                <a:solidFill>
                  <a:srgbClr val="FFFFFF"/>
                </a:solidFill>
                <a:cs typeface="Times"/>
              </a:rPr>
              <a:t> flux of CO</a:t>
            </a:r>
            <a:r>
              <a:rPr lang="en-US" sz="2400" baseline="-25000" dirty="0" smtClean="0">
                <a:solidFill>
                  <a:srgbClr val="FFFFFF"/>
                </a:solidFill>
                <a:cs typeface="Times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cs typeface="Times"/>
              </a:rPr>
              <a:t> from ocean to atmosphere according to Takahashi (LDEO) “climatology” and the two “CMS” ocean products, NOBM and ECCO for 2009.   </a:t>
            </a:r>
            <a:endParaRPr lang="en-US" sz="2400" dirty="0">
              <a:solidFill>
                <a:srgbClr val="FFFFFF"/>
              </a:solidFill>
              <a:latin typeface="+mn-lt"/>
              <a:cs typeface="Time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7848" y="4298573"/>
            <a:ext cx="8299376" cy="2586203"/>
            <a:chOff x="467848" y="4298573"/>
            <a:chExt cx="8299376" cy="2586203"/>
          </a:xfrm>
        </p:grpSpPr>
        <p:pic>
          <p:nvPicPr>
            <p:cNvPr id="23" name="Picture 22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36" t="38149" r="22263" b="35973"/>
            <a:stretch/>
          </p:blipFill>
          <p:spPr>
            <a:xfrm>
              <a:off x="467848" y="4559255"/>
              <a:ext cx="3813848" cy="2194560"/>
            </a:xfrm>
            <a:prstGeom prst="rect">
              <a:avLst/>
            </a:prstGeom>
          </p:spPr>
        </p:pic>
        <p:pic>
          <p:nvPicPr>
            <p:cNvPr id="25" name="Picture 24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36" t="67605" r="22263" b="5895"/>
            <a:stretch/>
          </p:blipFill>
          <p:spPr>
            <a:xfrm>
              <a:off x="4237652" y="4559255"/>
              <a:ext cx="3946565" cy="2325521"/>
            </a:xfrm>
            <a:prstGeom prst="rect">
              <a:avLst/>
            </a:prstGeom>
          </p:spPr>
        </p:pic>
        <p:pic>
          <p:nvPicPr>
            <p:cNvPr id="26" name="Picture 25" descr="plt.Taka02.GSFC.ECCO2.an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249" t="35694" r="11148" b="35956"/>
            <a:stretch/>
          </p:blipFill>
          <p:spPr>
            <a:xfrm>
              <a:off x="8152338" y="4631309"/>
              <a:ext cx="614886" cy="194424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09836" y="4314462"/>
              <a:ext cx="2933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NOBM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4476" y="4298573"/>
              <a:ext cx="2933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</a:rPr>
                <a:t>ECCO-2/Darwin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23" descr="plt.Taka02.GSFC.ECCO2.an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6" t="10012" r="22263" b="63648"/>
          <a:stretch/>
        </p:blipFill>
        <p:spPr>
          <a:xfrm>
            <a:off x="2349261" y="1897152"/>
            <a:ext cx="3813848" cy="22337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86970" y="3977294"/>
            <a:ext cx="3694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LDEO/Takahashi “climatology”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1B9-70F9-3648-B06E-505552A786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0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10245</TotalTime>
  <Words>1192</Words>
  <Application>Microsoft Office PowerPoint</Application>
  <PresentationFormat>On-screen Show (4:3)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The Flux Pilot Project</vt:lpstr>
      <vt:lpstr>Flux-Pilot Project: The Team </vt:lpstr>
      <vt:lpstr>Objectives</vt:lpstr>
      <vt:lpstr>Year-1 Objectives/Achievements</vt:lpstr>
      <vt:lpstr>Enhancing communications among the land, ocean and atmosphere groups:  Basic understanding </vt:lpstr>
      <vt:lpstr>Schematic of the data flow in the two versions of the CASA land biosphere systems, with the annual GPP (gC m-2yr-1)  from NASA-CASA (left) and CASA-GFED (right) </vt:lpstr>
      <vt:lpstr>Comparison of the annual GPP (gC m-2yr-1) estimated from flux towers (MPI dataset) with the two estimates from this project, from NASA-CASA (left) and CASA-GFED (right) </vt:lpstr>
      <vt:lpstr>The ocean carbon flux estimates from the NOBM and ECCO/Darwin systems differ in model structure and in the observational constraints imposed – annual mean fluxes (10-9 gCm-2s-1) for 2009   </vt:lpstr>
      <vt:lpstr>Comparison of the annual  flux of CO2 from ocean to atmosphere according to Takahashi (LDEO) “climatology” and the two “CMS” ocean products, NOBM and ECCO for 2009.   </vt:lpstr>
      <vt:lpstr>Testing the impact of differing flux estimates in GEOS-5 simulations on surface CO2 concentrations at NOAA GMD monitoring stations: the run with GFED/CASA and NOBM fluxes is the most realistic</vt:lpstr>
      <vt:lpstr>Testing the impact of differing flux estimates in GEOS-5 simulations on surface CO2 concentrations at NOAA GMD monitoring stations: the run with GFED/CASA and NOBM fluxes is the most realistic</vt:lpstr>
      <vt:lpstr>The “top-down” inverse flux estimates for land biosphere computed using the adjoint of GEOS-Chem with the CASA-GFED computations as the prior </vt:lpstr>
      <vt:lpstr>Land biospheric CO2 fluxes from the inversion estimates (based on ACOS/GOSAT) are in closer agreement than the prior states with CarbonTracker (based on surface network) </vt:lpstr>
      <vt:lpstr>Land biosphere carbon flux estimates by country, for CASA-GFED, NASA-CASA, and the inverse method, compared to the MPI-BGC estimates (which are based on a different type of model)</vt:lpstr>
      <vt:lpstr>Summary</vt:lpstr>
      <vt:lpstr>Plans for FY 2012</vt:lpstr>
      <vt:lpstr>Outreach and Communication</vt:lpstr>
    </vt:vector>
  </TitlesOfParts>
  <Company>NASA GMAO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Pawson</dc:creator>
  <cp:lastModifiedBy> </cp:lastModifiedBy>
  <cp:revision>69</cp:revision>
  <cp:lastPrinted>2011-09-28T20:18:03Z</cp:lastPrinted>
  <dcterms:created xsi:type="dcterms:W3CDTF">2011-09-28T13:41:37Z</dcterms:created>
  <dcterms:modified xsi:type="dcterms:W3CDTF">2011-10-13T19:10:35Z</dcterms:modified>
</cp:coreProperties>
</file>