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9" r:id="rId2"/>
    <p:sldId id="280" r:id="rId3"/>
    <p:sldId id="261" r:id="rId4"/>
    <p:sldId id="262" r:id="rId5"/>
    <p:sldId id="277" r:id="rId6"/>
    <p:sldId id="283" r:id="rId7"/>
    <p:sldId id="264" r:id="rId8"/>
    <p:sldId id="263" r:id="rId9"/>
    <p:sldId id="276" r:id="rId10"/>
    <p:sldId id="282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2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90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C7F80-9289-B442-AB0F-CCCB251211E3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1E270-B6FB-CF40-91CD-D08DFA2A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AE8D2D-1B17-E144-A33E-7C85ECC6B112}" type="slidenum">
              <a:rPr lang="en-GB"/>
              <a:pPr/>
              <a:t>1</a:t>
            </a:fld>
            <a:endParaRPr lang="en-GB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17D052-8BC1-2647-A63B-AD7309393C80}" type="slidenum">
              <a:rPr lang="en-GB"/>
              <a:pPr/>
              <a:t>11</a:t>
            </a:fld>
            <a:endParaRPr lang="en-GB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3837"/>
          </a:xfrm>
          <a:noFill/>
          <a:ln/>
        </p:spPr>
        <p:txBody>
          <a:bodyPr wrap="none" anchor="ctr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81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1" y="1604329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680" y="1604329"/>
            <a:ext cx="4044960" cy="452495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3075"/>
          </a:xfrm>
        </p:spPr>
        <p:txBody>
          <a:bodyPr/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3075"/>
          </a:xfrm>
          <a:prstGeom prst="rect">
            <a:avLst/>
          </a:prstGeom>
        </p:spPr>
        <p:txBody>
          <a:bodyPr lIns="82945" tIns="41473" rIns="82945" bIns="41473"/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788" y="6246813"/>
            <a:ext cx="2128837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63607-9371-8846-8F0C-F8F2EFB63E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854B-3773-214A-A251-EEEA586D5579}" type="datetimeFigureOut">
              <a:rPr lang="en-US" smtClean="0"/>
              <a:pPr/>
              <a:t>10/13/2011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F679B-E007-6D49-AB0B-A26EFB87E7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2382919" y="201613"/>
            <a:ext cx="473376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>
                <a:solidFill>
                  <a:srgbClr val="000090"/>
                </a:solidFill>
              </a:rPr>
              <a:t>NASA Carbon Monitoring System </a:t>
            </a:r>
            <a:endParaRPr lang="en-US" sz="2600" b="1" dirty="0" smtClean="0">
              <a:solidFill>
                <a:srgbClr val="00009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000090"/>
                </a:solidFill>
              </a:rPr>
              <a:t>Forest Biomass </a:t>
            </a:r>
            <a:r>
              <a:rPr lang="en-US" sz="2600" b="1" dirty="0">
                <a:solidFill>
                  <a:srgbClr val="000090"/>
                </a:solidFill>
              </a:rPr>
              <a:t>Pilot Project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63500" y="5664200"/>
            <a:ext cx="4584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National</a:t>
            </a:r>
            <a:r>
              <a:rPr lang="en-US" sz="2400" b="1" dirty="0" smtClean="0">
                <a:solidFill>
                  <a:srgbClr val="000090"/>
                </a:solidFill>
              </a:rPr>
              <a:t> Forest Biomass </a:t>
            </a:r>
            <a:r>
              <a:rPr lang="en-US" sz="2400" b="1" dirty="0">
                <a:solidFill>
                  <a:srgbClr val="000090"/>
                </a:solidFill>
              </a:rPr>
              <a:t>Effort: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JPL – Ames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4965700" y="5626100"/>
            <a:ext cx="3975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Local Forest Biomass </a:t>
            </a:r>
            <a:r>
              <a:rPr lang="en-US" sz="2400" b="1" dirty="0">
                <a:solidFill>
                  <a:srgbClr val="000090"/>
                </a:solidFill>
              </a:rPr>
              <a:t>Effort:</a:t>
            </a:r>
          </a:p>
          <a:p>
            <a:pPr algn="ctr"/>
            <a:r>
              <a:rPr lang="en-US" sz="2400" b="1" dirty="0">
                <a:solidFill>
                  <a:srgbClr val="000090"/>
                </a:solidFill>
              </a:rPr>
              <a:t>GSFC-UMD-USFS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2781300"/>
            <a:ext cx="4254500" cy="2762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870200"/>
            <a:ext cx="4457700" cy="271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49900" y="45085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Parker Tract, North Carolina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57200" y="1179513"/>
            <a:ext cx="8229600" cy="1603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1700" y="1435100"/>
            <a:ext cx="4762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Community Forum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October 5, 2011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Alexandria, Virginia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14" name="Picture 20" descr="NASA 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12310"/>
            <a:ext cx="8294568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Growth rates from Landsat-LiDAR data</a:t>
            </a:r>
            <a:endParaRPr lang="en-US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718535" y="2109120"/>
            <a:ext cx="4847691" cy="4064026"/>
            <a:chOff x="900765" y="2090880"/>
            <a:chExt cx="4108514" cy="4064026"/>
          </a:xfrm>
        </p:grpSpPr>
        <p:pic>
          <p:nvPicPr>
            <p:cNvPr id="6" name="Picture 5" descr="Screen shot 2011-04-11 at , 11 April, 8.37.53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6569" y="2109120"/>
              <a:ext cx="3322800" cy="3619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99183" y="5785574"/>
              <a:ext cx="3510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Year since last disturbance (Landsat)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197450" y="3743358"/>
              <a:ext cx="2509446" cy="313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Canopy height (LiDAR), </a:t>
              </a:r>
              <a:r>
                <a:rPr lang="en-US" dirty="0" err="1">
                  <a:solidFill>
                    <a:prstClr val="black"/>
                  </a:solidFill>
                </a:rPr>
                <a:t>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0868" y="2090880"/>
              <a:ext cx="326181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35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30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25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20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15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10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5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sz="1000" dirty="0">
                  <a:solidFill>
                    <a:prstClr val="black"/>
                  </a:solidFill>
                </a:rPr>
                <a:t>0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21773" y="1672238"/>
            <a:ext cx="2259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Parker Track, NC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9667" y="4269232"/>
            <a:ext cx="3081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</a:rPr>
              <a:t>Vertical growth rates </a:t>
            </a:r>
            <a:r>
              <a:rPr lang="en-US" dirty="0">
                <a:solidFill>
                  <a:prstClr val="black"/>
                </a:solidFill>
              </a:rPr>
              <a:t>can be estimated by combining LiDAR-derived canopy heights with Landsat disturbance history (Dolan </a:t>
            </a:r>
            <a:r>
              <a:rPr lang="en-US" i="1" dirty="0">
                <a:solidFill>
                  <a:prstClr val="black"/>
                </a:solidFill>
              </a:rPr>
              <a:t>et al.</a:t>
            </a:r>
            <a:r>
              <a:rPr lang="en-US" dirty="0">
                <a:solidFill>
                  <a:prstClr val="black"/>
                </a:solidFill>
              </a:rPr>
              <a:t>, JGR, 2009).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3217" y="2185016"/>
            <a:ext cx="3799316" cy="33013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1533280" y="4700634"/>
            <a:ext cx="1072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undisturbed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20" descr="NASA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1507578" y="201613"/>
            <a:ext cx="66084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</a:rPr>
              <a:t>National Biomass Pilot Project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1611" y="2134577"/>
            <a:ext cx="5921297" cy="44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6011863" y="5494338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Project Domain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30792" y="2108200"/>
            <a:ext cx="323124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Center Leads: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Sassan</a:t>
            </a:r>
            <a:r>
              <a:rPr lang="en-US" sz="2000" dirty="0">
                <a:solidFill>
                  <a:srgbClr val="000000"/>
                </a:solidFill>
              </a:rPr>
              <a:t> Saatchi (JPL)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Rama </a:t>
            </a:r>
            <a:r>
              <a:rPr lang="en-US" sz="2000" dirty="0" err="1">
                <a:solidFill>
                  <a:srgbClr val="000000"/>
                </a:solidFill>
              </a:rPr>
              <a:t>Nemani</a:t>
            </a:r>
            <a:r>
              <a:rPr lang="en-US" sz="2000" dirty="0">
                <a:solidFill>
                  <a:srgbClr val="000000"/>
                </a:solidFill>
              </a:rPr>
              <a:t> (ARC)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Cook, </a:t>
            </a:r>
            <a:r>
              <a:rPr lang="en-US" sz="2000" dirty="0" err="1">
                <a:solidFill>
                  <a:srgbClr val="000000"/>
                </a:solidFill>
              </a:rPr>
              <a:t>Masek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&amp; </a:t>
            </a:r>
            <a:r>
              <a:rPr lang="en-US" sz="2000" dirty="0">
                <a:solidFill>
                  <a:srgbClr val="000000"/>
                </a:solidFill>
              </a:rPr>
              <a:t>Tucker (GSFC)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Co-investigators: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Richard </a:t>
            </a:r>
            <a:r>
              <a:rPr lang="en-US" sz="2000" dirty="0" err="1">
                <a:solidFill>
                  <a:srgbClr val="000000"/>
                </a:solidFill>
              </a:rPr>
              <a:t>Birdsey</a:t>
            </a:r>
            <a:r>
              <a:rPr lang="en-US" sz="2000" dirty="0">
                <a:solidFill>
                  <a:srgbClr val="000000"/>
                </a:solidFill>
              </a:rPr>
              <a:t> (USDA/FS)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Michael </a:t>
            </a:r>
            <a:r>
              <a:rPr lang="en-US" sz="2000" dirty="0" err="1">
                <a:solidFill>
                  <a:srgbClr val="000000"/>
                </a:solidFill>
              </a:rPr>
              <a:t>Lefsky</a:t>
            </a:r>
            <a:r>
              <a:rPr lang="en-US" sz="2000" dirty="0">
                <a:solidFill>
                  <a:srgbClr val="000000"/>
                </a:solidFill>
              </a:rPr>
              <a:t> (CSU)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b="1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1215089" y="964843"/>
            <a:ext cx="7059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Estimating Biomass and Carbon Storage by Combining </a:t>
            </a:r>
          </a:p>
          <a:p>
            <a:pPr algn="ctr"/>
            <a:r>
              <a:rPr lang="en-US" sz="2400" b="1" dirty="0"/>
              <a:t>Satellite and Ground Observations</a:t>
            </a:r>
          </a:p>
        </p:txBody>
      </p:sp>
      <p:pic>
        <p:nvPicPr>
          <p:cNvPr id="7" name="Picture 20" descr="NASA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-184150"/>
            <a:ext cx="8228013" cy="1144588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National Data Processing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E80BC7-E94A-BD40-A8C0-854ABE0AD247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1793875" y="893763"/>
            <a:ext cx="66579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/>
              <a:t>NASA Earth Exchange: Collaborative Computing</a:t>
            </a:r>
          </a:p>
        </p:txBody>
      </p:sp>
      <p:pic>
        <p:nvPicPr>
          <p:cNvPr id="19462" name="Picture 3" descr="NEX-Overview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1428750"/>
            <a:ext cx="756920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 descr="NASA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99442" y="227013"/>
            <a:ext cx="68098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250-m LAI derived from MODIS</a:t>
            </a:r>
          </a:p>
        </p:txBody>
      </p:sp>
      <p:pic>
        <p:nvPicPr>
          <p:cNvPr id="20483" name="Picture 8" descr="sangramganguly_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16100"/>
            <a:ext cx="91440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90500" y="1104900"/>
            <a:ext cx="8789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  MODIS monthly LAI Mosaic is provided at 250 </a:t>
            </a:r>
            <a:r>
              <a:rPr lang="en-US" dirty="0" err="1"/>
              <a:t>m</a:t>
            </a:r>
            <a:r>
              <a:rPr lang="en-US" dirty="0"/>
              <a:t> resolution</a:t>
            </a:r>
          </a:p>
          <a:p>
            <a:pPr>
              <a:buFont typeface="Arial" charset="0"/>
              <a:buChar char="•"/>
            </a:pPr>
            <a:r>
              <a:rPr lang="en-US" dirty="0"/>
              <a:t>  Three years (2004-2006) of MODIS data were processed to improve image quality</a:t>
            </a:r>
          </a:p>
          <a:p>
            <a:pPr>
              <a:buFont typeface="Arial" charset="0"/>
              <a:buChar char="•"/>
            </a:pPr>
            <a:r>
              <a:rPr lang="en-US" dirty="0"/>
              <a:t>   LAI estimation was implemented using the NLCD land cover map.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20" descr="NASA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095375" y="914400"/>
            <a:ext cx="7315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Lorey’s Height Predicting Forest Biomass</a:t>
            </a:r>
          </a:p>
          <a:p>
            <a:pPr algn="ctr"/>
            <a:r>
              <a:rPr lang="en-US" sz="2800" b="1">
                <a:solidFill>
                  <a:srgbClr val="000000"/>
                </a:solidFill>
              </a:rPr>
              <a:t>(Lefsky et al., 2010)</a:t>
            </a: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3">
            <a:lum bright="-40000" contrast="44000"/>
          </a:blip>
          <a:srcRect/>
          <a:stretch>
            <a:fillRect/>
          </a:stretch>
        </p:blipFill>
        <p:spPr bwMode="auto">
          <a:xfrm>
            <a:off x="266700" y="3048000"/>
            <a:ext cx="27686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/>
          </p:cNvPicPr>
          <p:nvPr/>
        </p:nvPicPr>
        <p:blipFill>
          <a:blip r:embed="rId4">
            <a:lum bright="-40000" contrast="44000"/>
          </a:blip>
          <a:srcRect/>
          <a:stretch>
            <a:fillRect/>
          </a:stretch>
        </p:blipFill>
        <p:spPr bwMode="auto">
          <a:xfrm>
            <a:off x="330200" y="4887913"/>
            <a:ext cx="2705100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145600" y="254000"/>
            <a:ext cx="72797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dirty="0"/>
              <a:t>ICESAT GLAS Forest Height Metric</a:t>
            </a:r>
          </a:p>
        </p:txBody>
      </p:sp>
      <p:pic>
        <p:nvPicPr>
          <p:cNvPr id="2151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0913" y="2689225"/>
            <a:ext cx="5653087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7975" y="4503738"/>
            <a:ext cx="121602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1828800"/>
          <a:ext cx="4164013" cy="1149350"/>
        </p:xfrm>
        <a:graphic>
          <a:graphicData uri="http://schemas.openxmlformats.org/presentationml/2006/ole">
            <p:oleObj spid="_x0000_s49154" name="Equation" r:id="rId7" imgW="2806700" imgH="774700" progId="Equation.3">
              <p:embed/>
            </p:oleObj>
          </a:graphicData>
        </a:graphic>
      </p:graphicFrame>
      <p:pic>
        <p:nvPicPr>
          <p:cNvPr id="9" name="Picture 20" descr="NASA Whit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37735" y="127000"/>
            <a:ext cx="7958353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a typeface="ＭＳ Ｐゴシック" charset="-128"/>
                <a:cs typeface="ＭＳ Ｐゴシック" charset="-128"/>
              </a:rPr>
              <a:t>From acquisition to image mosaic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44475" y="828480"/>
            <a:ext cx="8565112" cy="2913782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ALOS PALSAR acquires data</a:t>
            </a:r>
          </a:p>
          <a:p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JAXA EORC processes special K&amp;C slant range image strips</a:t>
            </a:r>
          </a:p>
          <a:p>
            <a:pPr lvl="1"/>
            <a:r>
              <a:rPr lang="en-US" sz="1800" b="1" dirty="0" smtClean="0"/>
              <a:t>Thousands of km long, rather than image frames typically created</a:t>
            </a:r>
          </a:p>
          <a:p>
            <a:pPr lvl="1"/>
            <a:r>
              <a:rPr lang="en-US" sz="1800" b="1" dirty="0" smtClean="0"/>
              <a:t>Reduced resolution dual </a:t>
            </a:r>
            <a:r>
              <a:rPr lang="en-US" sz="1800" b="1" dirty="0" err="1" smtClean="0"/>
              <a:t>pol</a:t>
            </a:r>
            <a:r>
              <a:rPr lang="en-US" sz="1800" b="1" dirty="0" smtClean="0"/>
              <a:t> data (~50m)</a:t>
            </a:r>
          </a:p>
          <a:p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Next, </a:t>
            </a:r>
            <a:r>
              <a:rPr lang="en-US" sz="1800" b="1" dirty="0" err="1" smtClean="0">
                <a:ea typeface="ＭＳ Ｐゴシック" charset="-128"/>
                <a:cs typeface="ＭＳ Ｐゴシック" charset="-128"/>
              </a:rPr>
              <a:t>orthorectify</a:t>
            </a:r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 the data using the SRTM DEM, and apply radiometric corrections if necessary </a:t>
            </a:r>
          </a:p>
          <a:p>
            <a:pPr lvl="1"/>
            <a:r>
              <a:rPr lang="en-US" sz="1800" b="1" dirty="0" smtClean="0"/>
              <a:t>Including radiometric terrain correction</a:t>
            </a:r>
          </a:p>
          <a:p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Assemble </a:t>
            </a:r>
            <a:r>
              <a:rPr lang="en-US" sz="1800" b="1" dirty="0" err="1" smtClean="0">
                <a:ea typeface="ＭＳ Ｐゴシック" charset="-128"/>
                <a:cs typeface="ＭＳ Ｐゴシック" charset="-128"/>
              </a:rPr>
              <a:t>orthorectified</a:t>
            </a:r>
            <a:r>
              <a:rPr lang="en-US" sz="1800" b="1" dirty="0" smtClean="0">
                <a:ea typeface="ＭＳ Ｐゴシック" charset="-128"/>
                <a:cs typeface="ＭＳ Ｐゴシック" charset="-128"/>
              </a:rPr>
              <a:t> images into image mosaics</a:t>
            </a: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 lvl="1"/>
            <a:endParaRPr lang="en-US" dirty="0" smtClean="0"/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87" y="3647693"/>
            <a:ext cx="4489550" cy="321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236" y="3580143"/>
            <a:ext cx="4224578" cy="327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6825812" y="3628960"/>
            <a:ext cx="176915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396 Image Strips</a:t>
            </a:r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368300" y="3742580"/>
            <a:ext cx="2982586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31 UTM tiles, 6x 8 deg in size</a:t>
            </a:r>
          </a:p>
        </p:txBody>
      </p:sp>
      <p:pic>
        <p:nvPicPr>
          <p:cNvPr id="11" name="Picture 20" descr="NASA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762000" y="-762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Spatial Biomass Estimator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7620000" cy="5334000"/>
          </a:xfrm>
        </p:spPr>
        <p:txBody>
          <a:bodyPr/>
          <a:lstStyle/>
          <a:p>
            <a:r>
              <a:rPr lang="en-US" sz="24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Parametric Models:</a:t>
            </a:r>
          </a:p>
          <a:p>
            <a:pPr lvl="1"/>
            <a:r>
              <a:rPr lang="en-US" sz="2400" dirty="0" smtClean="0"/>
              <a:t>Multivariate Regressions: </a:t>
            </a:r>
          </a:p>
          <a:p>
            <a:pPr lvl="1">
              <a:buFontTx/>
              <a:buNone/>
            </a:pPr>
            <a:r>
              <a:rPr lang="en-US" sz="2400" dirty="0" smtClean="0"/>
              <a:t>   AGB = </a:t>
            </a:r>
            <a:r>
              <a:rPr lang="en-US" sz="2400" i="1" dirty="0" err="1" smtClean="0"/>
              <a:t>f</a:t>
            </a:r>
            <a:r>
              <a:rPr lang="en-US" sz="2400" dirty="0" smtClean="0"/>
              <a:t> (</a:t>
            </a:r>
            <a:r>
              <a:rPr lang="en-US" sz="2400" i="1" dirty="0" smtClean="0"/>
              <a:t>VI, SAR, SRTM</a:t>
            </a:r>
            <a:r>
              <a:rPr lang="en-US" sz="2400" dirty="0" smtClean="0"/>
              <a:t>)</a:t>
            </a:r>
          </a:p>
          <a:p>
            <a:pPr lvl="1">
              <a:buFontTx/>
              <a:buNone/>
            </a:pPr>
            <a:endParaRPr lang="en-US" sz="2400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sz="24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Non Parametric Models:</a:t>
            </a:r>
          </a:p>
          <a:p>
            <a:pPr lvl="1"/>
            <a:r>
              <a:rPr lang="en-US" sz="2400" dirty="0" smtClean="0"/>
              <a:t>Coloring by numbers (use of land cover maps)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Image Segmentation Approach (</a:t>
            </a:r>
            <a:r>
              <a:rPr lang="en-US" sz="2400" b="1" dirty="0" err="1" smtClean="0">
                <a:solidFill>
                  <a:schemeClr val="tx1"/>
                </a:solidFill>
              </a:rPr>
              <a:t>Lefsky</a:t>
            </a:r>
            <a:r>
              <a:rPr lang="en-US" sz="2400" b="1" dirty="0" smtClean="0">
                <a:solidFill>
                  <a:schemeClr val="tx1"/>
                </a:solidFill>
              </a:rPr>
              <a:t> et al., 2010; </a:t>
            </a:r>
            <a:r>
              <a:rPr lang="en-US" sz="2400" b="1" dirty="0" err="1" smtClean="0">
                <a:solidFill>
                  <a:schemeClr val="tx1"/>
                </a:solidFill>
              </a:rPr>
              <a:t>Mitchard</a:t>
            </a:r>
            <a:r>
              <a:rPr lang="en-US" sz="2400" b="1" dirty="0" smtClean="0">
                <a:solidFill>
                  <a:schemeClr val="tx1"/>
                </a:solidFill>
              </a:rPr>
              <a:t> et al., 2011)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Decision Rule, Random Forest (Saatchi et al., 2007; </a:t>
            </a:r>
            <a:r>
              <a:rPr lang="en-US" sz="2400" b="1" dirty="0" err="1" smtClean="0">
                <a:solidFill>
                  <a:schemeClr val="tx1"/>
                </a:solidFill>
              </a:rPr>
              <a:t>Kellndorfer</a:t>
            </a:r>
            <a:r>
              <a:rPr lang="en-US" sz="2400" b="1" dirty="0" smtClean="0">
                <a:solidFill>
                  <a:schemeClr val="tx1"/>
                </a:solidFill>
              </a:rPr>
              <a:t> et al., 2010)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Maximum Entropy Approach (Saatchi et al., PNAS 2011)</a:t>
            </a: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9700" y="838200"/>
            <a:ext cx="2578100" cy="286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653400"/>
            <a:ext cx="20701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NASA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Maximum Entropy Model</a:t>
            </a: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965200" y="4359275"/>
          <a:ext cx="2794000" cy="746125"/>
        </p:xfrm>
        <a:graphic>
          <a:graphicData uri="http://schemas.openxmlformats.org/presentationml/2006/ole">
            <p:oleObj spid="_x0000_s52226" name="Equation" r:id="rId3" imgW="1473200" imgH="393700" progId="Equation.3">
              <p:embed/>
            </p:oleObj>
          </a:graphicData>
        </a:graphic>
      </p:graphicFrame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228600" y="3790950"/>
            <a:ext cx="4387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Maximum Entropy Estimation Model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3657600" y="1654175"/>
            <a:ext cx="459613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600" b="1" dirty="0"/>
              <a:t>1.    A probabilistic framework </a:t>
            </a:r>
          </a:p>
          <a:p>
            <a:pPr marL="457200" indent="-457200">
              <a:buFont typeface="Times" charset="0"/>
              <a:buAutoNum type="arabicPeriod" startAt="2"/>
            </a:pPr>
            <a:r>
              <a:rPr lang="en-US" sz="1600" b="1" dirty="0"/>
              <a:t>Develop incomplete empirical probability </a:t>
            </a:r>
          </a:p>
          <a:p>
            <a:pPr marL="457200" indent="-457200">
              <a:buFont typeface="Times" charset="0"/>
              <a:buNone/>
            </a:pPr>
            <a:r>
              <a:rPr lang="en-US" sz="1600" b="1" dirty="0"/>
              <a:t>	distribution based on the occurrences</a:t>
            </a:r>
          </a:p>
          <a:p>
            <a:pPr marL="457200" indent="-457200">
              <a:buFont typeface="Times" charset="0"/>
              <a:buAutoNum type="arabicPeriod" startAt="3"/>
            </a:pPr>
            <a:r>
              <a:rPr lang="en-US" sz="1600" b="1" dirty="0"/>
              <a:t>Approximate with a probability distribution of </a:t>
            </a:r>
          </a:p>
          <a:p>
            <a:pPr marL="457200" indent="-457200">
              <a:buFont typeface="Times" charset="0"/>
              <a:buNone/>
            </a:pPr>
            <a:r>
              <a:rPr lang="en-US" sz="1600" b="1" dirty="0"/>
              <a:t>	maximum entropy</a:t>
            </a:r>
          </a:p>
          <a:p>
            <a:pPr marL="457200" indent="-457200">
              <a:buFont typeface="Times" charset="0"/>
              <a:buAutoNum type="arabicPeriod" startAt="4"/>
            </a:pPr>
            <a:r>
              <a:rPr lang="en-US" sz="1600" b="1" dirty="0"/>
              <a:t>Use environmental variables as constraints</a:t>
            </a:r>
          </a:p>
          <a:p>
            <a:pPr marL="457200" indent="-457200">
              <a:buFont typeface="Times" charset="0"/>
              <a:buAutoNum type="arabicPeriod" startAt="4"/>
            </a:pPr>
            <a:r>
              <a:rPr lang="en-US" sz="1600" b="1" dirty="0"/>
              <a:t>A rule classifier to produce forest biomass map</a:t>
            </a:r>
          </a:p>
          <a:p>
            <a:pPr marL="457200" indent="-457200"/>
            <a:endParaRPr lang="en-US" sz="1600" b="1" dirty="0"/>
          </a:p>
        </p:txBody>
      </p:sp>
      <p:sp>
        <p:nvSpPr>
          <p:cNvPr id="32776" name="AutoShape 36"/>
          <p:cNvSpPr>
            <a:spLocks noChangeArrowheads="1"/>
          </p:cNvSpPr>
          <p:nvPr/>
        </p:nvSpPr>
        <p:spPr bwMode="auto">
          <a:xfrm>
            <a:off x="1219200" y="1752600"/>
            <a:ext cx="1752600" cy="1524000"/>
          </a:xfrm>
          <a:prstGeom prst="can">
            <a:avLst>
              <a:gd name="adj" fmla="val 25000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7" name="Text Box 38"/>
          <p:cNvSpPr txBox="1">
            <a:spLocks noChangeArrowheads="1"/>
          </p:cNvSpPr>
          <p:nvPr/>
        </p:nvSpPr>
        <p:spPr bwMode="auto">
          <a:xfrm>
            <a:off x="1143000" y="23622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/>
              <a:t>Statistical Model Biomass Estimator</a:t>
            </a:r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685800" y="1154113"/>
            <a:ext cx="4497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Integrative Approach to Map Biomass (Cont.) 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1714501" y="3467100"/>
            <a:ext cx="838200" cy="3175"/>
          </a:xfrm>
          <a:prstGeom prst="straightConnector1">
            <a:avLst/>
          </a:prstGeom>
          <a:ln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287588" y="2971800"/>
            <a:ext cx="1370012" cy="1588"/>
          </a:xfrm>
          <a:prstGeom prst="straightConnector1">
            <a:avLst/>
          </a:prstGeom>
          <a:ln>
            <a:solidFill>
              <a:schemeClr val="accent1">
                <a:lumMod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781" name="Picture 14" descr="150-17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1437" y="4282661"/>
            <a:ext cx="2663983" cy="16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2" name="Text Box 38"/>
          <p:cNvSpPr txBox="1">
            <a:spLocks noChangeArrowheads="1"/>
          </p:cNvSpPr>
          <p:nvPr/>
        </p:nvSpPr>
        <p:spPr bwMode="auto">
          <a:xfrm>
            <a:off x="5638800" y="3540125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Sample Probability Space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215900" y="5524500"/>
          <a:ext cx="3530600" cy="1066800"/>
        </p:xfrm>
        <a:graphic>
          <a:graphicData uri="http://schemas.openxmlformats.org/presentationml/2006/ole">
            <p:oleObj spid="_x0000_s52227" name="Equation" r:id="rId5" imgW="3530600" imgH="1066800" progId="Equation.3">
              <p:embed/>
            </p:oleObj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4216400" y="5321300"/>
          <a:ext cx="1981200" cy="1104900"/>
        </p:xfrm>
        <a:graphic>
          <a:graphicData uri="http://schemas.openxmlformats.org/presentationml/2006/ole">
            <p:oleObj spid="_x0000_s52228" name="Equation" r:id="rId6" imgW="1981200" imgH="1104900" progId="Equation.3">
              <p:embed/>
            </p:oleObj>
          </a:graphicData>
        </a:graphic>
      </p:graphicFrame>
      <p:pic>
        <p:nvPicPr>
          <p:cNvPr id="18" name="Picture 20" descr="NASA Wh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6" descr="maxent_agbmap_new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0678"/>
            <a:ext cx="91440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198860"/>
            <a:ext cx="8229600" cy="89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Preliminary </a:t>
            </a:r>
            <a:r>
              <a:rPr lang="en-US" sz="2800" b="1" smtClean="0">
                <a:solidFill>
                  <a:srgbClr val="000000"/>
                </a:solidFill>
                <a:latin typeface="+mj-lt"/>
              </a:rPr>
              <a:t>Aboveground National 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Biomass Map</a:t>
            </a:r>
          </a:p>
        </p:txBody>
      </p:sp>
      <p:pic>
        <p:nvPicPr>
          <p:cNvPr id="36869" name="Picture 9" descr="Slid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6388" y="3200400"/>
            <a:ext cx="121761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NASA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57200" y="1039263"/>
            <a:ext cx="8229600" cy="1603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4" descr="maxent_stdev_new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8888"/>
            <a:ext cx="91440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685800" y="274638"/>
            <a:ext cx="8229600" cy="84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rgbClr val="000000"/>
                </a:solidFill>
                <a:latin typeface="+mj-lt"/>
              </a:rPr>
              <a:t>AGB Prediction Uncertainty</a:t>
            </a:r>
          </a:p>
        </p:txBody>
      </p:sp>
      <p:pic>
        <p:nvPicPr>
          <p:cNvPr id="37893" name="Picture 5" descr="Slid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0150" y="3810000"/>
            <a:ext cx="1365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133"/>
          <p:cNvSpPr txBox="1">
            <a:spLocks noChangeArrowheads="1"/>
          </p:cNvSpPr>
          <p:nvPr/>
        </p:nvSpPr>
        <p:spPr bwMode="auto">
          <a:xfrm>
            <a:off x="7620000" y="3163888"/>
            <a:ext cx="162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alibri" charset="0"/>
              </a:rPr>
              <a:t>AGB Prediction</a:t>
            </a:r>
          </a:p>
          <a:p>
            <a:r>
              <a:rPr lang="en-US" sz="1600" b="1">
                <a:latin typeface="Calibri" charset="0"/>
              </a:rPr>
              <a:t>Uncertainty (±%)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2667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0" name="Rectangle 19"/>
          <p:cNvSpPr/>
          <p:nvPr/>
        </p:nvSpPr>
        <p:spPr>
          <a:xfrm>
            <a:off x="2514600" y="2895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1" name="Rectangle 20"/>
          <p:cNvSpPr/>
          <p:nvPr/>
        </p:nvSpPr>
        <p:spPr>
          <a:xfrm>
            <a:off x="6934200" y="3276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2" name="Rectangle 21"/>
          <p:cNvSpPr/>
          <p:nvPr/>
        </p:nvSpPr>
        <p:spPr>
          <a:xfrm>
            <a:off x="80010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3" name="Rectangle 22"/>
          <p:cNvSpPr/>
          <p:nvPr/>
        </p:nvSpPr>
        <p:spPr>
          <a:xfrm>
            <a:off x="5410200" y="2667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4" name="Rectangle 23"/>
          <p:cNvSpPr/>
          <p:nvPr/>
        </p:nvSpPr>
        <p:spPr>
          <a:xfrm>
            <a:off x="304800" y="5791200"/>
            <a:ext cx="381000" cy="3810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7901" name="TextBox 13"/>
          <p:cNvSpPr txBox="1">
            <a:spLocks noChangeArrowheads="1"/>
          </p:cNvSpPr>
          <p:nvPr/>
        </p:nvSpPr>
        <p:spPr bwMode="auto">
          <a:xfrm>
            <a:off x="762000" y="5791200"/>
            <a:ext cx="2720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Potential Validation Sites</a:t>
            </a:r>
          </a:p>
        </p:txBody>
      </p:sp>
      <p:pic>
        <p:nvPicPr>
          <p:cNvPr id="13" name="Picture 20" descr="NASA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457200" y="1039263"/>
            <a:ext cx="8229600" cy="16033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0" y="6919913"/>
            <a:ext cx="8699500" cy="547687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3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 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3649663"/>
            <a:ext cx="9148763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SRT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8" y="1158875"/>
            <a:ext cx="19812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0125" y="1227138"/>
            <a:ext cx="17176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/>
          </p:cNvPicPr>
          <p:nvPr/>
        </p:nvPicPr>
        <p:blipFill>
          <a:blip r:embed="rId5"/>
          <a:srcRect l="3999" t="3999" r="3999" b="3999"/>
          <a:stretch>
            <a:fillRect/>
          </a:stretch>
        </p:blipFill>
        <p:spPr bwMode="auto">
          <a:xfrm>
            <a:off x="2362200" y="1227138"/>
            <a:ext cx="13716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Isosceles Triangle 8"/>
          <p:cNvSpPr>
            <a:spLocks noChangeArrowheads="1"/>
          </p:cNvSpPr>
          <p:nvPr/>
        </p:nvSpPr>
        <p:spPr bwMode="auto">
          <a:xfrm rot="1538629">
            <a:off x="1374775" y="2478088"/>
            <a:ext cx="371475" cy="2686050"/>
          </a:xfrm>
          <a:prstGeom prst="triangle">
            <a:avLst>
              <a:gd name="adj" fmla="val 44574"/>
            </a:avLst>
          </a:prstGeom>
          <a:solidFill>
            <a:srgbClr val="A6A6A6">
              <a:alpha val="54901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82296" tIns="41148" rIns="82296" bIns="41148" anchor="ctr">
            <a:prstTxWarp prst="textNoShape">
              <a:avLst/>
            </a:prstTxWarp>
          </a:bodyPr>
          <a:lstStyle/>
          <a:p>
            <a:pPr algn="ctr" defTabSz="822325">
              <a:defRPr/>
            </a:pPr>
            <a:endParaRPr lang="en-US" sz="2200">
              <a:solidFill>
                <a:srgbClr val="FFFFFF"/>
              </a:solidFill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Isosceles Triangle 9"/>
          <p:cNvSpPr>
            <a:spLocks noChangeArrowheads="1"/>
          </p:cNvSpPr>
          <p:nvPr/>
        </p:nvSpPr>
        <p:spPr bwMode="auto">
          <a:xfrm>
            <a:off x="525463" y="1912938"/>
            <a:ext cx="617537" cy="3222625"/>
          </a:xfrm>
          <a:prstGeom prst="triangle">
            <a:avLst>
              <a:gd name="adj" fmla="val 48116"/>
            </a:avLst>
          </a:prstGeom>
          <a:solidFill>
            <a:srgbClr val="A6A6A6">
              <a:alpha val="52940"/>
            </a:srgbClr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82296" tIns="41148" rIns="82296" bIns="41148" anchor="ctr">
            <a:prstTxWarp prst="textNoShape">
              <a:avLst/>
            </a:prstTxWarp>
          </a:bodyPr>
          <a:lstStyle/>
          <a:p>
            <a:pPr algn="ctr" defTabSz="822325">
              <a:defRPr/>
            </a:pPr>
            <a:endParaRPr lang="en-US" sz="2200">
              <a:solidFill>
                <a:srgbClr val="FFFFFF"/>
              </a:solidFill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1066800" y="914400"/>
            <a:ext cx="446088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algn="ctr" defTabSz="822325"/>
            <a:r>
              <a:rPr lang="en-US" sz="1400" b="1">
                <a:latin typeface="Times New Roman" charset="0"/>
              </a:rPr>
              <a:t>SRTM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762000" y="4343400"/>
            <a:ext cx="3657600" cy="152400"/>
          </a:xfrm>
          <a:prstGeom prst="line">
            <a:avLst/>
          </a:prstGeom>
          <a:ln w="38100">
            <a:solidFill>
              <a:schemeClr val="accent5">
                <a:lumMod val="75000"/>
                <a:alpha val="55000"/>
              </a:schemeClr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084406" y="4203701"/>
            <a:ext cx="3657600" cy="276225"/>
          </a:xfrm>
          <a:prstGeom prst="line">
            <a:avLst/>
          </a:prstGeom>
          <a:ln w="38100">
            <a:solidFill>
              <a:schemeClr val="accent5">
                <a:lumMod val="75000"/>
                <a:alpha val="55000"/>
              </a:schemeClr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8" name="TextBox 17"/>
          <p:cNvSpPr txBox="1">
            <a:spLocks noChangeArrowheads="1"/>
          </p:cNvSpPr>
          <p:nvPr/>
        </p:nvSpPr>
        <p:spPr bwMode="auto">
          <a:xfrm>
            <a:off x="2667000" y="762000"/>
            <a:ext cx="1031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algn="ctr" defTabSz="822325"/>
            <a:r>
              <a:rPr lang="en-US" sz="1400" b="1">
                <a:latin typeface="Times New Roman" charset="0"/>
              </a:rPr>
              <a:t>LANDSAT</a:t>
            </a:r>
          </a:p>
        </p:txBody>
      </p:sp>
      <p:sp>
        <p:nvSpPr>
          <p:cNvPr id="19" name="Can 18"/>
          <p:cNvSpPr>
            <a:spLocks noChangeArrowheads="1"/>
          </p:cNvSpPr>
          <p:nvPr/>
        </p:nvSpPr>
        <p:spPr bwMode="auto">
          <a:xfrm>
            <a:off x="8177213" y="2667000"/>
            <a:ext cx="479425" cy="3497263"/>
          </a:xfrm>
          <a:prstGeom prst="can">
            <a:avLst>
              <a:gd name="adj" fmla="val 25025"/>
            </a:avLst>
          </a:prstGeom>
          <a:solidFill>
            <a:srgbClr val="A5A5E9">
              <a:alpha val="27058"/>
            </a:srgbClr>
          </a:solidFill>
          <a:ln w="9525">
            <a:solidFill>
              <a:srgbClr val="16165D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lIns="82296" tIns="41148" rIns="82296" bIns="41148" anchor="ctr">
            <a:prstTxWarp prst="textNoShape">
              <a:avLst/>
            </a:prstTxWarp>
          </a:bodyPr>
          <a:lstStyle/>
          <a:p>
            <a:pPr algn="ctr" defTabSz="822325">
              <a:defRPr/>
            </a:pPr>
            <a:endParaRPr lang="en-US" sz="2200">
              <a:solidFill>
                <a:srgbClr val="FFFFFF"/>
              </a:solidFill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22" name="Straight Connector 21"/>
          <p:cNvCxnSpPr>
            <a:endCxn id="19" idx="3"/>
          </p:cNvCxnSpPr>
          <p:nvPr/>
        </p:nvCxnSpPr>
        <p:spPr>
          <a:xfrm rot="16200000" flipH="1">
            <a:off x="6538913" y="4286250"/>
            <a:ext cx="3733800" cy="22225"/>
          </a:xfrm>
          <a:prstGeom prst="line">
            <a:avLst/>
          </a:prstGeom>
          <a:ln w="25400">
            <a:solidFill>
              <a:srgbClr val="0000FF"/>
            </a:solidFill>
            <a:prstDash val="solid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1" name="TextBox 43"/>
          <p:cNvSpPr txBox="1">
            <a:spLocks noChangeArrowheads="1"/>
          </p:cNvSpPr>
          <p:nvPr/>
        </p:nvSpPr>
        <p:spPr bwMode="auto">
          <a:xfrm>
            <a:off x="7881938" y="838200"/>
            <a:ext cx="7286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algn="ctr" defTabSz="822325"/>
            <a:r>
              <a:rPr lang="en-US" sz="1400" b="1">
                <a:latin typeface="Times New Roman" charset="0"/>
              </a:rPr>
              <a:t>ICESat</a:t>
            </a:r>
          </a:p>
        </p:txBody>
      </p:sp>
      <p:pic>
        <p:nvPicPr>
          <p:cNvPr id="19472" name="Picture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1677988"/>
            <a:ext cx="1322388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extBox 17"/>
          <p:cNvSpPr txBox="1">
            <a:spLocks noChangeArrowheads="1"/>
          </p:cNvSpPr>
          <p:nvPr/>
        </p:nvSpPr>
        <p:spPr bwMode="auto">
          <a:xfrm>
            <a:off x="4202113" y="914400"/>
            <a:ext cx="7747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algn="ctr" defTabSz="822325"/>
            <a:r>
              <a:rPr lang="en-US" sz="1400" b="1">
                <a:latin typeface="Times New Roman" charset="0"/>
              </a:rPr>
              <a:t>MODIS</a:t>
            </a:r>
          </a:p>
        </p:txBody>
      </p:sp>
      <p:pic>
        <p:nvPicPr>
          <p:cNvPr id="19474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7188" y="1677988"/>
            <a:ext cx="19685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Isosceles Triangle 30"/>
          <p:cNvSpPr/>
          <p:nvPr/>
        </p:nvSpPr>
        <p:spPr>
          <a:xfrm rot="20580611">
            <a:off x="5954713" y="2376488"/>
            <a:ext cx="457200" cy="3430587"/>
          </a:xfrm>
          <a:prstGeom prst="triangle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9476" name="TextBox 17"/>
          <p:cNvSpPr txBox="1">
            <a:spLocks noChangeArrowheads="1"/>
          </p:cNvSpPr>
          <p:nvPr/>
        </p:nvSpPr>
        <p:spPr bwMode="auto">
          <a:xfrm>
            <a:off x="5564188" y="914400"/>
            <a:ext cx="14033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algn="ctr" defTabSz="822325"/>
            <a:r>
              <a:rPr lang="en-US" sz="1400" b="1">
                <a:latin typeface="Times New Roman" charset="0"/>
              </a:rPr>
              <a:t>ALOS PALSAR</a:t>
            </a:r>
          </a:p>
        </p:txBody>
      </p:sp>
      <p:sp>
        <p:nvSpPr>
          <p:cNvPr id="19477" name="TextBox 32"/>
          <p:cNvSpPr txBox="1">
            <a:spLocks noChangeArrowheads="1"/>
          </p:cNvSpPr>
          <p:nvPr/>
        </p:nvSpPr>
        <p:spPr bwMode="auto">
          <a:xfrm>
            <a:off x="1676400" y="76200"/>
            <a:ext cx="670648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Satellite and In Situ Observations</a:t>
            </a:r>
          </a:p>
        </p:txBody>
      </p:sp>
      <p:pic>
        <p:nvPicPr>
          <p:cNvPr id="19478" name="Picture 3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90900" y="4274257"/>
            <a:ext cx="1625600" cy="134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12" descr="IMG_0201"/>
          <p:cNvPicPr>
            <a:picLocks noChangeAspect="1" noChangeArrowheads="1"/>
          </p:cNvPicPr>
          <p:nvPr/>
        </p:nvPicPr>
        <p:blipFill>
          <a:blip r:embed="rId9"/>
          <a:srcRect l="7201" t="20250" r="3000" b="29250"/>
          <a:stretch>
            <a:fillRect/>
          </a:stretch>
        </p:blipFill>
        <p:spPr bwMode="auto">
          <a:xfrm>
            <a:off x="3390406" y="5652277"/>
            <a:ext cx="1651494" cy="11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0" name="TextBox 35"/>
          <p:cNvSpPr txBox="1">
            <a:spLocks noChangeArrowheads="1"/>
          </p:cNvSpPr>
          <p:nvPr/>
        </p:nvSpPr>
        <p:spPr bwMode="auto">
          <a:xfrm>
            <a:off x="3324481" y="3924300"/>
            <a:ext cx="2198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USDA FS, FIA Data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50721" y="2776666"/>
            <a:ext cx="177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Airborne </a:t>
            </a:r>
            <a:r>
              <a:rPr lang="en-US" b="1" dirty="0" err="1" smtClean="0"/>
              <a:t>Lidar</a:t>
            </a:r>
            <a:endParaRPr lang="en-US" b="1" dirty="0"/>
          </a:p>
        </p:txBody>
      </p:sp>
      <p:pic>
        <p:nvPicPr>
          <p:cNvPr id="26" name="Picture 20" descr="NASA Whit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2230" y="634968"/>
            <a:ext cx="8853085" cy="786881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Roles of National and Local Mapping</a:t>
            </a:r>
            <a:endParaRPr lang="en-US" sz="4000" b="1" dirty="0"/>
          </a:p>
        </p:txBody>
      </p:sp>
      <p:grpSp>
        <p:nvGrpSpPr>
          <p:cNvPr id="2" name="Group 25"/>
          <p:cNvGrpSpPr/>
          <p:nvPr/>
        </p:nvGrpSpPr>
        <p:grpSpPr>
          <a:xfrm>
            <a:off x="316096" y="2122268"/>
            <a:ext cx="8574083" cy="3731501"/>
            <a:chOff x="106018" y="1587580"/>
            <a:chExt cx="8574083" cy="3731501"/>
          </a:xfrm>
        </p:grpSpPr>
        <p:cxnSp>
          <p:nvCxnSpPr>
            <p:cNvPr id="32" name="Straight Arrow Connector 31"/>
            <p:cNvCxnSpPr>
              <a:stCxn id="14" idx="2"/>
              <a:endCxn id="4" idx="0"/>
            </p:cNvCxnSpPr>
            <p:nvPr/>
          </p:nvCxnSpPr>
          <p:spPr>
            <a:xfrm rot="16200000" flipH="1">
              <a:off x="2165829" y="2653089"/>
              <a:ext cx="689208" cy="6069"/>
            </a:xfrm>
            <a:prstGeom prst="straightConnector1">
              <a:avLst/>
            </a:prstGeom>
            <a:ln w="381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6" idx="0"/>
              <a:endCxn id="4" idx="2"/>
            </p:cNvCxnSpPr>
            <p:nvPr/>
          </p:nvCxnSpPr>
          <p:spPr>
            <a:xfrm rot="5400000" flipH="1" flipV="1">
              <a:off x="2079491" y="4115661"/>
              <a:ext cx="857040" cy="10914"/>
            </a:xfrm>
            <a:prstGeom prst="straightConnector1">
              <a:avLst/>
            </a:prstGeom>
            <a:ln w="38100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1002605" y="3000728"/>
              <a:ext cx="3021725" cy="69187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34340" y="3165136"/>
              <a:ext cx="3254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National Biomass @1-100 ha</a:t>
              </a: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02605" y="4549638"/>
              <a:ext cx="2999898" cy="6658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05312" y="4668779"/>
              <a:ext cx="2202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Local Biomass @ 1 ha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4002503" y="4473438"/>
              <a:ext cx="404870" cy="75131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4024330" y="2941283"/>
              <a:ext cx="404870" cy="75131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4340" y="2873728"/>
              <a:ext cx="41857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dirty="0" smtClean="0"/>
                <a:t> Geospatial distribution of C stocks </a:t>
              </a:r>
            </a:p>
            <a:p>
              <a:pPr>
                <a:buFont typeface="Arial"/>
                <a:buChar char="•"/>
              </a:pPr>
              <a:r>
                <a:rPr lang="en-US" dirty="0" smtClean="0"/>
                <a:t> Continental “bottom up” flux calculations</a:t>
              </a:r>
            </a:p>
            <a:p>
              <a:pPr>
                <a:buFont typeface="Arial"/>
                <a:buChar char="•"/>
              </a:pPr>
              <a:r>
                <a:rPr lang="en-US" dirty="0" smtClean="0"/>
                <a:t> Comparison with atmospheric inversions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07040" y="4395751"/>
              <a:ext cx="3862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dirty="0" smtClean="0"/>
                <a:t> Validation of national mapping</a:t>
              </a:r>
            </a:p>
            <a:p>
              <a:pPr>
                <a:buFont typeface="Arial"/>
                <a:buChar char="•"/>
              </a:pPr>
              <a:r>
                <a:rPr lang="en-US" dirty="0" smtClean="0"/>
                <a:t> Prototype project/county MRV</a:t>
              </a:r>
            </a:p>
            <a:p>
              <a:pPr>
                <a:buFont typeface="Arial"/>
                <a:buChar char="•"/>
              </a:pPr>
              <a:r>
                <a:rPr lang="en-US" dirty="0" smtClean="0"/>
                <a:t> Ecological controls on C sequestration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02605" y="1587580"/>
              <a:ext cx="3009587" cy="7239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96841" y="1757521"/>
              <a:ext cx="2331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USFS FIA data (sample)</a:t>
              </a:r>
              <a:endParaRPr lang="en-US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012192" y="1587580"/>
              <a:ext cx="404870" cy="75131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77406" y="1720301"/>
              <a:ext cx="3365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dirty="0" smtClean="0"/>
                <a:t> National reporting of US C stocks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85234" y="3961717"/>
              <a:ext cx="1060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validation</a:t>
              </a:r>
              <a:endParaRPr lang="en-US" sz="1600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3905" y="2476501"/>
              <a:ext cx="1834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training, validation</a:t>
              </a:r>
              <a:endParaRPr lang="en-US" sz="1600" i="1" dirty="0"/>
            </a:p>
          </p:txBody>
        </p:sp>
        <p:sp>
          <p:nvSpPr>
            <p:cNvPr id="39" name="Down Arrow 38"/>
            <p:cNvSpPr/>
            <p:nvPr/>
          </p:nvSpPr>
          <p:spPr>
            <a:xfrm>
              <a:off x="524933" y="2476501"/>
              <a:ext cx="330200" cy="1854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-1101941" y="3213100"/>
              <a:ext cx="2785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Increasing Geospatial Detail</a:t>
              </a:r>
              <a:endParaRPr lang="en-US" dirty="0"/>
            </a:p>
          </p:txBody>
        </p:sp>
      </p:grpSp>
      <p:pic>
        <p:nvPicPr>
          <p:cNvPr id="22" name="Picture 20" descr="NASA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62423" y="91958"/>
            <a:ext cx="7772400" cy="1470025"/>
          </a:xfrm>
        </p:spPr>
        <p:txBody>
          <a:bodyPr/>
          <a:lstStyle/>
          <a:p>
            <a:r>
              <a:rPr lang="en-US" b="1" dirty="0" smtClean="0"/>
              <a:t>Local Mapping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90315" y="1687480"/>
            <a:ext cx="22654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NASA GSFC: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Compton Tucker</a:t>
            </a:r>
          </a:p>
          <a:p>
            <a:r>
              <a:rPr lang="en-US" sz="2400" b="1" dirty="0" smtClean="0"/>
              <a:t>Jeff Masek</a:t>
            </a:r>
          </a:p>
          <a:p>
            <a:r>
              <a:rPr lang="en-US" sz="2400" b="1" dirty="0" smtClean="0"/>
              <a:t>Bruce Cook</a:t>
            </a:r>
          </a:p>
          <a:p>
            <a:r>
              <a:rPr lang="en-US" sz="2400" b="1" dirty="0" smtClean="0"/>
              <a:t>Lola </a:t>
            </a:r>
            <a:r>
              <a:rPr lang="en-US" sz="2400" b="1" dirty="0" err="1" smtClean="0"/>
              <a:t>Fatyombo</a:t>
            </a:r>
            <a:endParaRPr lang="en-US" sz="2400" b="1" dirty="0" smtClean="0"/>
          </a:p>
          <a:p>
            <a:r>
              <a:rPr lang="en-US" sz="2400" b="1" dirty="0" smtClean="0"/>
              <a:t>Forrest Hall</a:t>
            </a:r>
          </a:p>
          <a:p>
            <a:r>
              <a:rPr lang="en-US" sz="2400" b="1" dirty="0" smtClean="0"/>
              <a:t>Chris Neigh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49613" y="1710282"/>
            <a:ext cx="36410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University of Maryland: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Ralph </a:t>
            </a:r>
            <a:r>
              <a:rPr lang="en-US" sz="2400" b="1" dirty="0" err="1" smtClean="0"/>
              <a:t>Dubayah</a:t>
            </a:r>
            <a:endParaRPr lang="en-US" sz="2400" b="1" dirty="0" smtClean="0"/>
          </a:p>
          <a:p>
            <a:r>
              <a:rPr lang="en-US" sz="2400" b="1" dirty="0" smtClean="0"/>
              <a:t>George </a:t>
            </a:r>
            <a:r>
              <a:rPr lang="en-US" sz="2400" b="1" dirty="0" err="1" smtClean="0"/>
              <a:t>Hurtt</a:t>
            </a:r>
            <a:endParaRPr lang="en-US" sz="2400" b="1" dirty="0" smtClean="0"/>
          </a:p>
          <a:p>
            <a:r>
              <a:rPr lang="en-US" sz="2400" b="1" dirty="0" err="1" smtClean="0"/>
              <a:t>Chengquan</a:t>
            </a:r>
            <a:r>
              <a:rPr lang="en-US" sz="2400" b="1" dirty="0" smtClean="0"/>
              <a:t> Huang</a:t>
            </a:r>
          </a:p>
          <a:p>
            <a:r>
              <a:rPr lang="en-US" sz="2400" b="1" dirty="0" smtClean="0"/>
              <a:t>Naira Pinto</a:t>
            </a:r>
          </a:p>
          <a:p>
            <a:r>
              <a:rPr lang="en-US" sz="2400" b="1" dirty="0" smtClean="0"/>
              <a:t>Jackie Rosette</a:t>
            </a:r>
          </a:p>
          <a:p>
            <a:r>
              <a:rPr lang="en-US" sz="2400" b="1" dirty="0" smtClean="0"/>
              <a:t>Juan Suarez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US Forest Service: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Richard </a:t>
            </a:r>
            <a:r>
              <a:rPr lang="en-US" sz="2400" b="1" dirty="0" err="1" smtClean="0"/>
              <a:t>Birdsey</a:t>
            </a:r>
            <a:endParaRPr lang="en-US" sz="2400" b="1" dirty="0" smtClean="0"/>
          </a:p>
          <a:p>
            <a:r>
              <a:rPr lang="en-US" sz="2400" b="1" dirty="0" err="1" smtClean="0"/>
              <a:t>Yude</a:t>
            </a:r>
            <a:r>
              <a:rPr lang="en-US" sz="2400" b="1" dirty="0" smtClean="0"/>
              <a:t> Pan</a:t>
            </a:r>
          </a:p>
        </p:txBody>
      </p:sp>
      <p:pic>
        <p:nvPicPr>
          <p:cNvPr id="5" name="Picture 20" descr="NASA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93500"/>
            <a:ext cx="8153400" cy="990600"/>
          </a:xfrm>
        </p:spPr>
        <p:txBody>
          <a:bodyPr/>
          <a:lstStyle/>
          <a:p>
            <a:r>
              <a:rPr lang="en-US" b="1" dirty="0" smtClean="0"/>
              <a:t>Study Sites (Year 1)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54000" y="1382525"/>
            <a:ext cx="8509000" cy="533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sz="2000" b="1" dirty="0" smtClean="0"/>
              <a:t>Bartlett/Hubbard Brook, New Hampshire (Mixed hardwood </a:t>
            </a:r>
            <a:r>
              <a:rPr lang="en-US" sz="2000" b="1" dirty="0" err="1" smtClean="0"/>
              <a:t>w</a:t>
            </a:r>
            <a:r>
              <a:rPr lang="en-US" sz="2000" b="1" dirty="0" smtClean="0"/>
              <a:t>/strong elevation and climate gradients)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DESDynI Field Study SF lidar (2009)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USFS Landscape monitoring site; dense historical plot network</a:t>
            </a:r>
            <a:endParaRPr lang="en-US" b="1" dirty="0" smtClean="0"/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sz="2000" b="1" dirty="0" smtClean="0"/>
              <a:t>Parker Tract, North Carolina (Even-aged Loblolly Pine)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USFS SF lidar (2005), Photon Counting lidar (Oct 2010), G-LiHT SF lidar (Summer 2011)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USFS Landscape monitoring site; well characterized biomass &amp; treatment history</a:t>
            </a:r>
            <a:endParaRPr lang="en-US" b="1" dirty="0" smtClean="0"/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sz="2000" b="1" dirty="0" smtClean="0"/>
              <a:t>Anne Arundel &amp; Howard County MD (mixed hardwood/softwood; suburban)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SF lidar (2005), Photon Counting (Feb/June 2011 @ Jug Bay)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UMD field campaigns during winter 2010-11 to collect FIA-style plot data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Dense plot network at Jug Bay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Comparison with county-level estimates from FIA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dirty="0" smtClean="0"/>
              <a:t>4) </a:t>
            </a:r>
            <a:r>
              <a:rPr lang="en-US" sz="2000" b="1" dirty="0" smtClean="0"/>
              <a:t>Garcia Track, </a:t>
            </a:r>
            <a:r>
              <a:rPr lang="en-US" sz="2000" b="1" dirty="0" err="1" smtClean="0"/>
              <a:t>Mendicino</a:t>
            </a:r>
            <a:r>
              <a:rPr lang="en-US" sz="2000" b="1" dirty="0" smtClean="0"/>
              <a:t> County CA (recovering coastal Redwood/Doug Fir)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SF </a:t>
            </a:r>
            <a:r>
              <a:rPr lang="en-US" sz="1600" b="1" dirty="0" err="1" smtClean="0"/>
              <a:t>lidar</a:t>
            </a:r>
            <a:r>
              <a:rPr lang="en-US" sz="1600" b="1" dirty="0" smtClean="0"/>
              <a:t> surveys 2005 and 2009; </a:t>
            </a:r>
            <a:r>
              <a:rPr lang="en-US" sz="1600" b="1" dirty="0" err="1" smtClean="0"/>
              <a:t>reflight</a:t>
            </a:r>
            <a:r>
              <a:rPr lang="en-US" sz="1600" b="1" dirty="0" smtClean="0"/>
              <a:t> in 2011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1600" b="1" dirty="0" smtClean="0"/>
              <a:t>Carbon credits awarded through Climate Action Reserve (CAR) program</a:t>
            </a:r>
            <a:endParaRPr lang="en-US" sz="1600" b="1" i="1" dirty="0" smtClean="0"/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b="1" i="1" dirty="0" smtClean="0"/>
              <a:t> </a:t>
            </a:r>
            <a:endParaRPr lang="en-US" b="1" i="1" dirty="0"/>
          </a:p>
        </p:txBody>
      </p:sp>
      <p:pic>
        <p:nvPicPr>
          <p:cNvPr id="6" name="Picture 20" descr="NASA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689" y="0"/>
            <a:ext cx="8229600" cy="73861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Field Measurements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2140" y="4877100"/>
            <a:ext cx="8755540" cy="1810338"/>
          </a:xfrm>
        </p:spPr>
        <p:txBody>
          <a:bodyPr>
            <a:noAutofit/>
          </a:bodyPr>
          <a:lstStyle/>
          <a:p>
            <a:pPr marL="971550" lvl="1" indent="-514350">
              <a:spcBef>
                <a:spcPts val="0"/>
              </a:spcBef>
            </a:pPr>
            <a:r>
              <a:rPr lang="en-GB" sz="2000" b="1" dirty="0" smtClean="0"/>
              <a:t>Sites chosen to represent range of stand types, ages</a:t>
            </a:r>
          </a:p>
          <a:p>
            <a:pPr marL="971550" lvl="1" indent="-514350">
              <a:spcBef>
                <a:spcPts val="0"/>
              </a:spcBef>
            </a:pPr>
            <a:r>
              <a:rPr lang="en-GB" sz="2000" b="1" dirty="0" smtClean="0"/>
              <a:t>Flux towers &amp; high density of FIA plots</a:t>
            </a:r>
          </a:p>
          <a:p>
            <a:pPr marL="971550" lvl="1" indent="-514350">
              <a:spcBef>
                <a:spcPts val="0"/>
              </a:spcBef>
            </a:pPr>
            <a:r>
              <a:rPr lang="en-GB" sz="2000" b="1" dirty="0" smtClean="0"/>
              <a:t>Field measurements collected by NCSU and Weyerhaeuser</a:t>
            </a:r>
          </a:p>
          <a:p>
            <a:pPr marL="971550" lvl="1" indent="-514350">
              <a:spcBef>
                <a:spcPts val="0"/>
              </a:spcBef>
            </a:pPr>
            <a:r>
              <a:rPr lang="en-GB" sz="2000" b="1" dirty="0" smtClean="0"/>
              <a:t>7 </a:t>
            </a:r>
            <a:r>
              <a:rPr lang="en-GB" sz="2000" b="1" dirty="0" err="1" smtClean="0"/>
              <a:t>m</a:t>
            </a:r>
            <a:r>
              <a:rPr lang="en-GB" sz="2000" b="1" dirty="0" smtClean="0"/>
              <a:t> diameter, fixed-radius plots (</a:t>
            </a:r>
            <a:r>
              <a:rPr lang="en-GB" sz="2000" b="1" dirty="0" err="1" smtClean="0"/>
              <a:t>n</a:t>
            </a:r>
            <a:r>
              <a:rPr lang="en-GB" sz="2000" b="1" dirty="0" smtClean="0"/>
              <a:t> ≈ 100)</a:t>
            </a:r>
          </a:p>
          <a:p>
            <a:pPr marL="971550" lvl="1" indent="-514350">
              <a:spcBef>
                <a:spcPts val="0"/>
              </a:spcBef>
            </a:pPr>
            <a:r>
              <a:rPr lang="en-GB" sz="2000" b="1" dirty="0" smtClean="0"/>
              <a:t>Species, dbh, live/dead for trees ≥2.54 cm</a:t>
            </a:r>
          </a:p>
          <a:p>
            <a:pPr marL="971550" lvl="1" indent="-514350">
              <a:spcBef>
                <a:spcPts val="0"/>
              </a:spcBef>
            </a:pPr>
            <a:r>
              <a:rPr lang="en-GB" sz="2000" b="1" dirty="0" smtClean="0"/>
              <a:t>Biomass calculated using Jenkins equations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017" r="2017"/>
          <a:stretch>
            <a:fillRect/>
          </a:stretch>
        </p:blipFill>
        <p:spPr bwMode="auto">
          <a:xfrm>
            <a:off x="283744" y="743048"/>
            <a:ext cx="8512331" cy="42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NASA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82550"/>
            <a:ext cx="873673" cy="65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88330" y="4498822"/>
            <a:ext cx="247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Parker Tract, NC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CMS-Biomass Data Processing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7526" y="1568221"/>
            <a:ext cx="159197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Field plot data:</a:t>
            </a:r>
          </a:p>
          <a:p>
            <a:pPr>
              <a:buFontTx/>
              <a:buChar char="-"/>
            </a:pPr>
            <a:r>
              <a:rPr lang="en-US" dirty="0" smtClean="0"/>
              <a:t>Collection </a:t>
            </a:r>
          </a:p>
          <a:p>
            <a:pPr>
              <a:buFontTx/>
              <a:buChar char="-"/>
            </a:pPr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526" y="2661321"/>
            <a:ext cx="36137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Airborne </a:t>
            </a:r>
            <a:r>
              <a:rPr lang="en-US" dirty="0" err="1" smtClean="0"/>
              <a:t>Lidar</a:t>
            </a:r>
            <a:r>
              <a:rPr lang="en-US" dirty="0" smtClean="0"/>
              <a:t> data:</a:t>
            </a:r>
          </a:p>
          <a:p>
            <a:r>
              <a:rPr lang="en-US" dirty="0" smtClean="0"/>
              <a:t>- Separate ground/feature returns</a:t>
            </a:r>
          </a:p>
          <a:p>
            <a:r>
              <a:rPr lang="en-US" dirty="0" smtClean="0"/>
              <a:t>- Compute metrics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7526" y="3774037"/>
            <a:ext cx="33650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Radar:</a:t>
            </a:r>
          </a:p>
          <a:p>
            <a:pPr>
              <a:buFontTx/>
              <a:buChar char="-"/>
            </a:pPr>
            <a:r>
              <a:rPr lang="en-US" dirty="0" smtClean="0"/>
              <a:t>Process ALOS</a:t>
            </a:r>
          </a:p>
          <a:p>
            <a:pPr>
              <a:buFontTx/>
              <a:buChar char="-"/>
            </a:pPr>
            <a:r>
              <a:rPr lang="en-US" dirty="0" smtClean="0"/>
              <a:t>Forest/Non-Forest mask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" y="4924237"/>
            <a:ext cx="3802549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Other data sources:</a:t>
            </a:r>
          </a:p>
          <a:p>
            <a:pPr>
              <a:buFontTx/>
              <a:buChar char="-"/>
            </a:pPr>
            <a:r>
              <a:rPr lang="en-US" dirty="0" smtClean="0"/>
              <a:t>Landsat reflectances (Chris)</a:t>
            </a:r>
          </a:p>
          <a:p>
            <a:pPr>
              <a:buFontTx/>
              <a:buChar char="-"/>
            </a:pPr>
            <a:r>
              <a:rPr lang="en-US" dirty="0" smtClean="0"/>
              <a:t>Landsat disturbance products(Chris/Chengquan)</a:t>
            </a:r>
          </a:p>
          <a:p>
            <a:pPr>
              <a:buFontTx/>
              <a:buChar char="-"/>
            </a:pPr>
            <a:r>
              <a:rPr lang="en-US" dirty="0" smtClean="0"/>
              <a:t>NLCD/Enhanced NLCD (Img Tree)</a:t>
            </a:r>
          </a:p>
          <a:p>
            <a:pPr>
              <a:buFontTx/>
              <a:buChar char="-"/>
            </a:pPr>
            <a:r>
              <a:rPr lang="en-US" dirty="0" smtClean="0"/>
              <a:t>Site boundaries (Naiara)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19930" y="2670593"/>
            <a:ext cx="21851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Create layer stack and extract plot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4600" y="3989999"/>
            <a:ext cx="25086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Modeling, validation and error analysis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4" idx="3"/>
            <a:endCxn id="50" idx="1"/>
          </p:cNvCxnSpPr>
          <p:nvPr/>
        </p:nvCxnSpPr>
        <p:spPr>
          <a:xfrm>
            <a:off x="2029503" y="2029886"/>
            <a:ext cx="2690427" cy="29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hape 25"/>
          <p:cNvCxnSpPr/>
          <p:nvPr/>
        </p:nvCxnSpPr>
        <p:spPr>
          <a:xfrm rot="5400000">
            <a:off x="2870848" y="4178026"/>
            <a:ext cx="2476130" cy="318425"/>
          </a:xfrm>
          <a:prstGeom prst="bentConnector3">
            <a:avLst>
              <a:gd name="adj1" fmla="val 9769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3"/>
          </p:cNvCxnSpPr>
          <p:nvPr/>
        </p:nvCxnSpPr>
        <p:spPr>
          <a:xfrm>
            <a:off x="4051300" y="3122986"/>
            <a:ext cx="6686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9" idx="3"/>
          </p:cNvCxnSpPr>
          <p:nvPr/>
        </p:nvCxnSpPr>
        <p:spPr>
          <a:xfrm>
            <a:off x="3802550" y="4235702"/>
            <a:ext cx="46557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95754" y="5041217"/>
            <a:ext cx="218512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Prediction</a:t>
            </a:r>
          </a:p>
          <a:p>
            <a:pPr algn="ctr"/>
            <a:r>
              <a:rPr lang="en-US" dirty="0" smtClean="0"/>
              <a:t>Mapping</a:t>
            </a:r>
          </a:p>
          <a:p>
            <a:pPr algn="ctr"/>
            <a:r>
              <a:rPr lang="en-US" dirty="0" smtClean="0"/>
              <a:t>Error Analysis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12" idx="2"/>
            <a:endCxn id="41" idx="0"/>
          </p:cNvCxnSpPr>
          <p:nvPr/>
        </p:nvCxnSpPr>
        <p:spPr>
          <a:xfrm rot="16200000" flipH="1">
            <a:off x="7381186" y="4834085"/>
            <a:ext cx="404887" cy="93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719930" y="1874751"/>
            <a:ext cx="21851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biomass</a:t>
            </a:r>
          </a:p>
        </p:txBody>
      </p:sp>
      <p:cxnSp>
        <p:nvCxnSpPr>
          <p:cNvPr id="69" name="Elbow Connector 68"/>
          <p:cNvCxnSpPr/>
          <p:nvPr/>
        </p:nvCxnSpPr>
        <p:spPr>
          <a:xfrm>
            <a:off x="3084404" y="2183909"/>
            <a:ext cx="1635526" cy="639729"/>
          </a:xfrm>
          <a:prstGeom prst="bentConnector3">
            <a:avLst>
              <a:gd name="adj1" fmla="val 7218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50" idx="3"/>
            <a:endCxn id="12" idx="0"/>
          </p:cNvCxnSpPr>
          <p:nvPr/>
        </p:nvCxnSpPr>
        <p:spPr>
          <a:xfrm>
            <a:off x="6905056" y="2059417"/>
            <a:ext cx="673885" cy="193058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11" idx="3"/>
          </p:cNvCxnSpPr>
          <p:nvPr/>
        </p:nvCxnSpPr>
        <p:spPr>
          <a:xfrm flipV="1">
            <a:off x="6905056" y="2971800"/>
            <a:ext cx="651444" cy="21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074646" y="2161870"/>
            <a:ext cx="123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Plot coordinates</a:t>
            </a:r>
            <a:endParaRPr lang="en-US" sz="1200" i="1" dirty="0"/>
          </a:p>
        </p:txBody>
      </p:sp>
      <p:sp>
        <p:nvSpPr>
          <p:cNvPr id="80" name="TextBox 79"/>
          <p:cNvSpPr txBox="1"/>
          <p:nvPr/>
        </p:nvSpPr>
        <p:spPr>
          <a:xfrm>
            <a:off x="3093360" y="1722294"/>
            <a:ext cx="1669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DBH, species, live/dead</a:t>
            </a:r>
            <a:endParaRPr lang="en-US" sz="1200" i="1" dirty="0"/>
          </a:p>
        </p:txBody>
      </p:sp>
      <p:pic>
        <p:nvPicPr>
          <p:cNvPr id="21" name="Picture 20" descr="NASA 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558"/>
            <a:ext cx="8229600" cy="1143000"/>
          </a:xfrm>
        </p:spPr>
        <p:txBody>
          <a:bodyPr/>
          <a:lstStyle/>
          <a:p>
            <a:r>
              <a:rPr lang="en-US" b="1" dirty="0" smtClean="0"/>
              <a:t>Forest Biomass (Maryland)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0132" y="1617662"/>
            <a:ext cx="4718061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374" y="2443286"/>
            <a:ext cx="4716212" cy="383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4357" y="2037438"/>
            <a:ext cx="2875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 RMSE = 48.86 Mg/ha</a:t>
            </a:r>
          </a:p>
        </p:txBody>
      </p:sp>
      <p:pic>
        <p:nvPicPr>
          <p:cNvPr id="6" name="Picture 20" descr="NASA 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099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567267" y="159980"/>
            <a:ext cx="8229600" cy="6096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Landsat Disturbance</a:t>
            </a:r>
            <a:endParaRPr lang="en-US" sz="4000" b="1" dirty="0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34" y="1089583"/>
            <a:ext cx="8259995" cy="5503674"/>
          </a:xfrm>
          <a:prstGeom prst="rect">
            <a:avLst/>
          </a:prstGeom>
        </p:spPr>
      </p:pic>
      <p:pic>
        <p:nvPicPr>
          <p:cNvPr id="6" name="Picture 20" descr="NASA 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82550"/>
            <a:ext cx="9398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850</Words>
  <Application>Microsoft Office PowerPoint</Application>
  <PresentationFormat>On-screen Show (4:3)</PresentationFormat>
  <Paragraphs>199</Paragraphs>
  <Slides>19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Equation</vt:lpstr>
      <vt:lpstr>Slide 1</vt:lpstr>
      <vt:lpstr> </vt:lpstr>
      <vt:lpstr>Roles of National and Local Mapping</vt:lpstr>
      <vt:lpstr>Local Mapping</vt:lpstr>
      <vt:lpstr>Study Sites (Year 1)</vt:lpstr>
      <vt:lpstr>Field Measurements</vt:lpstr>
      <vt:lpstr>CMS-Biomass Data Processing</vt:lpstr>
      <vt:lpstr>Forest Biomass (Maryland)</vt:lpstr>
      <vt:lpstr>Landsat Disturbance</vt:lpstr>
      <vt:lpstr>Growth rates from Landsat-LiDAR data</vt:lpstr>
      <vt:lpstr>Slide 11</vt:lpstr>
      <vt:lpstr>National Data Processing</vt:lpstr>
      <vt:lpstr>Slide 13</vt:lpstr>
      <vt:lpstr>Slide 14</vt:lpstr>
      <vt:lpstr>From acquisition to image mosaic</vt:lpstr>
      <vt:lpstr>Spatial Biomass Estimator</vt:lpstr>
      <vt:lpstr>Maximum Entropy Model</vt:lpstr>
      <vt:lpstr>Slide 18</vt:lpstr>
      <vt:lpstr>Slide 19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Molly Brown</dc:creator>
  <cp:lastModifiedBy> </cp:lastModifiedBy>
  <cp:revision>38</cp:revision>
  <dcterms:created xsi:type="dcterms:W3CDTF">2011-10-05T16:39:37Z</dcterms:created>
  <dcterms:modified xsi:type="dcterms:W3CDTF">2011-10-13T19:05:30Z</dcterms:modified>
</cp:coreProperties>
</file>