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77" r:id="rId3"/>
    <p:sldId id="275" r:id="rId4"/>
    <p:sldId id="274" r:id="rId5"/>
    <p:sldId id="276" r:id="rId6"/>
    <p:sldId id="267" r:id="rId7"/>
    <p:sldId id="257" r:id="rId8"/>
    <p:sldId id="280" r:id="rId9"/>
    <p:sldId id="270" r:id="rId10"/>
    <p:sldId id="268" r:id="rId11"/>
    <p:sldId id="269" r:id="rId12"/>
    <p:sldId id="279" r:id="rId13"/>
    <p:sldId id="278" r:id="rId14"/>
    <p:sldId id="259" r:id="rId15"/>
    <p:sldId id="258" r:id="rId16"/>
    <p:sldId id="262" r:id="rId17"/>
    <p:sldId id="264" r:id="rId18"/>
    <p:sldId id="263" r:id="rId19"/>
    <p:sldId id="265" r:id="rId20"/>
    <p:sldId id="266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93" d="100"/>
          <a:sy n="93" d="100"/>
        </p:scale>
        <p:origin x="-2076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E8E6-6C53-44C9-9F3E-A05F002C4FE2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F9222-0FF8-41AD-A4E6-ED19FE29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9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7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3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1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40F50-D8B5-4340-9828-30B748A27D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40F50-D8B5-4340-9828-30B748A27D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7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8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00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4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8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7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1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A4DA-AECC-448D-AAE0-ED070619E25C}" type="datetimeFigureOut">
              <a:rPr lang="en-US" smtClean="0"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55E8-BDCD-4686-986E-2852213E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3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14" y="2163901"/>
            <a:ext cx="56848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Geoffrey M. Henebry</a:t>
            </a:r>
          </a:p>
          <a:p>
            <a:r>
              <a:rPr lang="en-US" sz="2000" b="1" dirty="0" smtClean="0"/>
              <a:t>Jordan D. Muss</a:t>
            </a:r>
          </a:p>
          <a:p>
            <a:r>
              <a:rPr lang="en-US" sz="2000" b="1" dirty="0" smtClean="0"/>
              <a:t>Eric Ariel L. Salas</a:t>
            </a:r>
          </a:p>
          <a:p>
            <a:r>
              <a:rPr lang="en-US" sz="2000" dirty="0" smtClean="0"/>
              <a:t>Geographic Information Science Center of Excellence</a:t>
            </a:r>
          </a:p>
          <a:p>
            <a:r>
              <a:rPr lang="en-US" sz="2000" dirty="0" smtClean="0"/>
              <a:t>South Dakota State University</a:t>
            </a:r>
          </a:p>
          <a:p>
            <a:endParaRPr lang="en-US" sz="2000" dirty="0"/>
          </a:p>
          <a:p>
            <a:r>
              <a:rPr lang="en-US" sz="2000" dirty="0" smtClean="0"/>
              <a:t>and </a:t>
            </a:r>
          </a:p>
          <a:p>
            <a:endParaRPr lang="en-US" sz="2000" dirty="0"/>
          </a:p>
          <a:p>
            <a:r>
              <a:rPr lang="en-US" sz="2000" b="1" dirty="0" smtClean="0"/>
              <a:t>Naikoa Aguilar-Amuchastegui</a:t>
            </a:r>
          </a:p>
          <a:p>
            <a:r>
              <a:rPr lang="en-US" sz="2000" dirty="0" smtClean="0"/>
              <a:t>World Wildlife Fund–US</a:t>
            </a:r>
          </a:p>
        </p:txBody>
      </p:sp>
      <p:pic>
        <p:nvPicPr>
          <p:cNvPr id="3" name="Picture 2" descr="gisce_logo_text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449888"/>
            <a:ext cx="1038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617637"/>
            <a:ext cx="1309527" cy="10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Research supported through the NASA Biodiversity program: </a:t>
            </a:r>
            <a:r>
              <a:rPr lang="en-US" sz="1400" dirty="0"/>
              <a:t>NNX09AK23G</a:t>
            </a:r>
            <a:r>
              <a:rPr lang="en-US" sz="1400" dirty="0" smtClean="0"/>
              <a:t>.  Thank you!</a:t>
            </a:r>
            <a:endParaRPr lang="en-US" sz="1400" dirty="0"/>
          </a:p>
        </p:txBody>
      </p:sp>
      <p:pic>
        <p:nvPicPr>
          <p:cNvPr id="6" name="Picture 5" descr="SDSU2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115" y="5410200"/>
            <a:ext cx="646685" cy="1328783"/>
          </a:xfrm>
          <a:prstGeom prst="rect">
            <a:avLst/>
          </a:prstGeom>
        </p:spPr>
      </p:pic>
      <p:pic>
        <p:nvPicPr>
          <p:cNvPr id="7" name="Picture 2" descr="WWF_45mm_ta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7" y="5334000"/>
            <a:ext cx="1166813" cy="15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886" y="238035"/>
            <a:ext cx="791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Synergistic </a:t>
            </a:r>
            <a:r>
              <a:rPr lang="en-US" sz="2400" dirty="0"/>
              <a:t>Analyses of Data from Active and Passive Sensors </a:t>
            </a:r>
            <a:r>
              <a:rPr lang="en-US" sz="2400" dirty="0" smtClean="0"/>
              <a:t>to Assess </a:t>
            </a:r>
            <a:r>
              <a:rPr lang="en-US" sz="2400" dirty="0"/>
              <a:t>Relationships between Spatial Heterogeneity </a:t>
            </a:r>
            <a:r>
              <a:rPr lang="en-US" sz="2400" dirty="0" smtClean="0"/>
              <a:t>of Tropical Forest </a:t>
            </a:r>
            <a:r>
              <a:rPr lang="en-US" sz="2400" dirty="0"/>
              <a:t>Structure and Biodiversity </a:t>
            </a:r>
            <a:r>
              <a:rPr lang="en-US" sz="2400" dirty="0" smtClean="0"/>
              <a:t>Dynamics: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367135"/>
            <a:ext cx="395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Further Steps toward Synergy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63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7391" y="2133600"/>
            <a:ext cx="2044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05APR2010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67391" y="2133600"/>
            <a:ext cx="2044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05APR2010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1"/>
            <a:ext cx="5481145" cy="6856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190327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Each FMU is </a:t>
            </a:r>
            <a:r>
              <a:rPr lang="en-US" sz="2400" b="1" dirty="0" smtClean="0">
                <a:solidFill>
                  <a:srgbClr val="FFFF00"/>
                </a:solidFill>
              </a:rPr>
              <a:t>under </a:t>
            </a:r>
            <a:r>
              <a:rPr lang="en-US" sz="2400" b="1" dirty="0" smtClean="0">
                <a:solidFill>
                  <a:srgbClr val="FFFF00"/>
                </a:solidFill>
              </a:rPr>
              <a:t>FSC certification as being sustainably </a:t>
            </a:r>
            <a:r>
              <a:rPr lang="en-US" sz="2400" b="1" dirty="0" smtClean="0">
                <a:solidFill>
                  <a:srgbClr val="FFFF00"/>
                </a:solidFill>
              </a:rPr>
              <a:t>managed (granted to FUNDECOR in 1993).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6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1372106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Polygons with FSC certified management agreements with FUNDECOR for 1 of 3 uses:</a:t>
            </a:r>
          </a:p>
          <a:p>
            <a:pPr marL="514350" indent="-514350">
              <a:buFont typeface="+mj-lt"/>
              <a:buAutoNum type="romanL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chemeClr val="bg1"/>
                </a:solidFill>
              </a:rPr>
              <a:t>Production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92D050"/>
                </a:solidFill>
              </a:rPr>
              <a:t>Protection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>
                <a:solidFill>
                  <a:srgbClr val="FFC000"/>
                </a:solidFill>
              </a:rPr>
              <a:t>Plantations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895600"/>
            <a:ext cx="12488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 </a:t>
            </a:r>
            <a:r>
              <a:rPr lang="en-US" b="1" dirty="0" smtClean="0"/>
              <a:t>La </a:t>
            </a:r>
            <a:r>
              <a:rPr lang="en-US" b="1" dirty="0" err="1" smtClean="0"/>
              <a:t>Selva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6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8382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Methods for Ongoing Biodiversity Surveys</a:t>
            </a:r>
          </a:p>
          <a:p>
            <a:r>
              <a:rPr lang="en-US" sz="2400" b="1" dirty="0" smtClean="0"/>
              <a:t>through collaboration with ICOMVIS at UNA and FUNDECOR</a:t>
            </a:r>
          </a:p>
          <a:p>
            <a:endParaRPr lang="en-US" sz="2400" dirty="0"/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dirty="0" smtClean="0"/>
              <a:t>Transects in each forest </a:t>
            </a:r>
            <a:r>
              <a:rPr lang="en-US" sz="2400" dirty="0"/>
              <a:t>with survey points each </a:t>
            </a:r>
            <a:r>
              <a:rPr lang="en-US" sz="2400" dirty="0" smtClean="0"/>
              <a:t>200-250m.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dirty="0" smtClean="0"/>
              <a:t>For dung beetles, pitfall </a:t>
            </a:r>
            <a:r>
              <a:rPr lang="en-US" sz="2400" dirty="0"/>
              <a:t>traps </a:t>
            </a:r>
            <a:r>
              <a:rPr lang="en-US" sz="2400" dirty="0" smtClean="0"/>
              <a:t>at </a:t>
            </a:r>
            <a:r>
              <a:rPr lang="en-US" sz="2400" dirty="0"/>
              <a:t>each point for 1 </a:t>
            </a:r>
            <a:r>
              <a:rPr lang="en-US" sz="2400" dirty="0" smtClean="0"/>
              <a:t>week.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dirty="0" smtClean="0"/>
              <a:t>For butterflies, point </a:t>
            </a:r>
            <a:r>
              <a:rPr lang="en-US" sz="2400" dirty="0"/>
              <a:t>counts and traps for 3 </a:t>
            </a:r>
            <a:r>
              <a:rPr lang="en-US" sz="2400" dirty="0" smtClean="0"/>
              <a:t>days.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dirty="0" smtClean="0"/>
              <a:t>For birds, calls </a:t>
            </a:r>
            <a:r>
              <a:rPr lang="en-US" sz="2400" dirty="0"/>
              <a:t>recorded with digital recorders </a:t>
            </a:r>
            <a:r>
              <a:rPr lang="en-US" sz="2400" dirty="0" smtClean="0"/>
              <a:t>from 0530-0730 </a:t>
            </a:r>
            <a:r>
              <a:rPr lang="en-US" sz="2400" dirty="0"/>
              <a:t>x 3 days </a:t>
            </a:r>
            <a:r>
              <a:rPr lang="en-US" sz="2400" dirty="0" smtClean="0"/>
              <a:t>(= 48 h </a:t>
            </a:r>
            <a:r>
              <a:rPr lang="en-US" sz="2400" dirty="0"/>
              <a:t>per forest</a:t>
            </a:r>
            <a:r>
              <a:rPr lang="en-US" sz="2400" dirty="0" smtClean="0"/>
              <a:t>).</a:t>
            </a:r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400" dirty="0" smtClean="0"/>
              <a:t>For mammals, 16-30 camera traps per forest 250m apart set for 2 weeks, half were baited with perforated sardines cans.</a:t>
            </a:r>
          </a:p>
          <a:p>
            <a:pPr marL="342900" indent="-342900"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1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00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3429000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07079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03200" y="0"/>
            <a:ext cx="4673600" cy="3505200"/>
          </a:xfrm>
        </p:spPr>
      </p:pic>
      <p:pic>
        <p:nvPicPr>
          <p:cNvPr id="5" name="Picture 4" descr="Arcas imperial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72174"/>
            <a:ext cx="4648200" cy="3486150"/>
          </a:xfrm>
          <a:prstGeom prst="rect">
            <a:avLst/>
          </a:prstGeom>
        </p:spPr>
      </p:pic>
      <p:pic>
        <p:nvPicPr>
          <p:cNvPr id="6" name="Picture 5" descr="IM000014.JPG"/>
          <p:cNvPicPr>
            <a:picLocks noChangeAspect="1"/>
          </p:cNvPicPr>
          <p:nvPr/>
        </p:nvPicPr>
        <p:blipFill>
          <a:blip r:embed="rId6" cstate="print">
            <a:lum bright="7000" contrast="68000"/>
          </a:blip>
          <a:stretch>
            <a:fillRect/>
          </a:stretch>
        </p:blipFill>
        <p:spPr>
          <a:xfrm>
            <a:off x="4343400" y="3257550"/>
            <a:ext cx="4800600" cy="3600450"/>
          </a:xfrm>
          <a:prstGeom prst="rect">
            <a:avLst/>
          </a:prstGeom>
        </p:spPr>
      </p:pic>
      <p:pic>
        <p:nvPicPr>
          <p:cNvPr id="7" name="Picture 6" descr="IM00004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98645" y="2787165"/>
            <a:ext cx="1766694" cy="2921970"/>
          </a:xfrm>
          <a:prstGeom prst="rect">
            <a:avLst/>
          </a:prstGeom>
        </p:spPr>
      </p:pic>
      <p:pic>
        <p:nvPicPr>
          <p:cNvPr id="9" name="Picture 8" descr="IM0000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0"/>
            <a:ext cx="2032000" cy="1524000"/>
          </a:xfrm>
          <a:prstGeom prst="rect">
            <a:avLst/>
          </a:prstGeom>
        </p:spPr>
      </p:pic>
      <p:pic>
        <p:nvPicPr>
          <p:cNvPr id="11" name="Picture 10" descr="IM000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276600"/>
            <a:ext cx="2590800" cy="1943100"/>
          </a:xfrm>
          <a:prstGeom prst="rect">
            <a:avLst/>
          </a:prstGeom>
        </p:spPr>
      </p:pic>
      <p:pic>
        <p:nvPicPr>
          <p:cNvPr id="12" name="Picture 11" descr="IM0000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3600" y="0"/>
            <a:ext cx="1930400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0"/>
            <a:ext cx="6037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tayra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3600" y="0"/>
            <a:ext cx="5749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tapir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483242" y="3257550"/>
            <a:ext cx="6607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puma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06969" y="2805585"/>
            <a:ext cx="7072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ocelot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410200"/>
            <a:ext cx="7072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ocelot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278521"/>
            <a:ext cx="8471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raccoon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74329" y="15388"/>
            <a:ext cx="13697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Hypothyris</a:t>
            </a:r>
            <a:r>
              <a:rPr lang="en-US" sz="1600" i="1" dirty="0"/>
              <a:t> </a:t>
            </a:r>
            <a:r>
              <a:rPr lang="en-US" sz="1600" i="1" dirty="0" err="1" smtClean="0"/>
              <a:t>euclea</a:t>
            </a:r>
            <a:r>
              <a:rPr lang="en-US" sz="1600" i="1" dirty="0" smtClean="0"/>
              <a:t>,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an understory specialist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1540832"/>
            <a:ext cx="129419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Arcas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imperialis</a:t>
            </a:r>
            <a:r>
              <a:rPr lang="en-US" sz="1600" dirty="0" smtClean="0"/>
              <a:t>, found in understory gaps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11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68490"/>
              </p:ext>
            </p:extLst>
          </p:nvPr>
        </p:nvGraphicFramePr>
        <p:xfrm>
          <a:off x="152400" y="762000"/>
          <a:ext cx="8839202" cy="4441202"/>
        </p:xfrm>
        <a:graphic>
          <a:graphicData uri="http://schemas.openxmlformats.org/drawingml/2006/table">
            <a:tbl>
              <a:tblPr/>
              <a:tblGrid>
                <a:gridCol w="811650"/>
                <a:gridCol w="712350"/>
                <a:gridCol w="1066800"/>
                <a:gridCol w="838200"/>
                <a:gridCol w="1066800"/>
                <a:gridCol w="838200"/>
                <a:gridCol w="762000"/>
                <a:gridCol w="914400"/>
                <a:gridCol w="914400"/>
                <a:gridCol w="914402"/>
              </a:tblGrid>
              <a:tr h="5659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Forest Type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Status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Surveyed Forests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Years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since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last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harvest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Disturbance Index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Area under harvest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Estimated Species</a:t>
                      </a:r>
                      <a:r>
                        <a:rPr lang="en-US" sz="1600" b="0" i="0" u="sng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Richness</a:t>
                      </a: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Dung</a:t>
                      </a: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Birds    Mammals   Beetles      Butterflies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282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Primary Forest</a:t>
                      </a:r>
                    </a:p>
                  </a:txBody>
                  <a:tcPr marL="6616" marR="6616" marT="66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FMU</a:t>
                      </a:r>
                    </a:p>
                  </a:txBody>
                  <a:tcPr marL="6616" marR="6616" marT="66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Kay Rica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202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Ecovida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93.1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NYA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61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Ladrillera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6.0 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95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Tosi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202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Ladrillera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21.0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37.5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13.5 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95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Natural</a:t>
                      </a:r>
                    </a:p>
                  </a:txBody>
                  <a:tcPr marL="6616" marR="6616" marT="66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Selva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74.6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3.5 </a:t>
                      </a: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NYA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2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Rojomaca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45.3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NYA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7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Selva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Verde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NYA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01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Secondary Forest</a:t>
                      </a:r>
                    </a:p>
                  </a:txBody>
                  <a:tcPr marL="6616" marR="6616" marT="66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FMU</a:t>
                      </a:r>
                    </a:p>
                  </a:txBody>
                  <a:tcPr marL="6616" marR="6616" marT="661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Starke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344.2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5257562"/>
            <a:ext cx="3886200" cy="160043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 = h * i * r * y </a:t>
            </a:r>
            <a:r>
              <a:rPr lang="en-US" sz="2800" b="1" baseline="30000" dirty="0" smtClean="0"/>
              <a:t>-1</a:t>
            </a:r>
          </a:p>
          <a:p>
            <a:pPr marL="460375" indent="-460375"/>
            <a:endParaRPr lang="en-US" sz="1200" dirty="0" smtClean="0"/>
          </a:p>
          <a:p>
            <a:pPr marL="460375" indent="-460375"/>
            <a:r>
              <a:rPr lang="en-US" sz="1400" dirty="0" smtClean="0"/>
              <a:t>h: 	number of harvest events</a:t>
            </a:r>
          </a:p>
          <a:p>
            <a:pPr marL="460375" indent="-460375"/>
            <a:r>
              <a:rPr lang="en-US" sz="1400" dirty="0" smtClean="0"/>
              <a:t>i: 	intensity of last harvest (e.g., trees/ha)</a:t>
            </a:r>
          </a:p>
          <a:p>
            <a:pPr marL="460375" indent="-460375"/>
            <a:r>
              <a:rPr lang="en-US" sz="1400" dirty="0"/>
              <a:t>r</a:t>
            </a:r>
            <a:r>
              <a:rPr lang="en-US" sz="1400" dirty="0" smtClean="0"/>
              <a:t>: 	years required for sustainable rotation</a:t>
            </a:r>
          </a:p>
          <a:p>
            <a:pPr marL="460375" indent="-460375"/>
            <a:r>
              <a:rPr lang="en-US" sz="1400" dirty="0" smtClean="0"/>
              <a:t>y: 	years since last harvest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365283"/>
            <a:ext cx="3200400" cy="13849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 pitchFamily="2" charset="2"/>
              </a:rPr>
              <a:t> </a:t>
            </a:r>
            <a:r>
              <a:rPr lang="en-US" sz="2800" b="1" dirty="0" smtClean="0"/>
              <a:t>Need to integrate effects of fragmentation.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7036"/>
            <a:ext cx="816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Current results of biodiversity surveys in selected forest stands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55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799429"/>
            <a:ext cx="1474378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Natural Forests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64213" y="4799429"/>
            <a:ext cx="306518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Managed Forests                    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112222"/>
            <a:ext cx="400725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                      Primary                         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77180" y="1112222"/>
            <a:ext cx="118000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Secondary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" y="1482725"/>
            <a:ext cx="6646863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6856413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6854825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9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00600"/>
            <a:ext cx="1524000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Natural Forests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562" y="4800600"/>
            <a:ext cx="300296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 </a:t>
            </a:r>
            <a:r>
              <a:rPr lang="en-US" sz="1600" b="1" dirty="0" smtClean="0"/>
              <a:t> Managed Forests                    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0462" y="1113393"/>
            <a:ext cx="38862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                         Primary                          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32527" y="1113393"/>
            <a:ext cx="118000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Secondary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482725"/>
            <a:ext cx="6637337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62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664325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664325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5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744187"/>
            <a:ext cx="750692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Overview</a:t>
            </a:r>
          </a:p>
          <a:p>
            <a:endParaRPr lang="en-US" sz="1600" b="1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Update on alternative metrics to characterize waveform </a:t>
            </a:r>
            <a:r>
              <a:rPr lang="en-US" sz="2000" dirty="0" err="1" smtClean="0"/>
              <a:t>lidar</a:t>
            </a:r>
            <a:r>
              <a:rPr lang="en-US" sz="2000" dirty="0" smtClean="0"/>
              <a:t> data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Study areas in Costa Rica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Sampling biodiversity in the managed forests in Costa Rica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Current results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6854825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856413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1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2" y="152400"/>
            <a:ext cx="9136284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Next Steps</a:t>
            </a:r>
          </a:p>
          <a:p>
            <a:endParaRPr lang="en-US" sz="1400" dirty="0"/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/>
              <a:t> complete the biodiversity surveys &amp; compositional analyses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complete assessment of RS indicators of structural heterogeneity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dissimilarity modeling to link composition with indicators from RS data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apply models to indicate other FMUs in need of biodiversity surveys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verify models’ predictions </a:t>
            </a:r>
            <a:endParaRPr lang="en-US" dirty="0" smtClean="0"/>
          </a:p>
          <a:p>
            <a:endParaRPr lang="en-US" sz="3200" dirty="0" smtClean="0"/>
          </a:p>
          <a:p>
            <a:r>
              <a:rPr lang="en-US" sz="2400" b="1" dirty="0" smtClean="0"/>
              <a:t>Significance</a:t>
            </a:r>
          </a:p>
          <a:p>
            <a:endParaRPr lang="en-US" sz="1400" b="1" dirty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Multiple linkages exist between Biodiversity &amp; Carbon in tropical forests: </a:t>
            </a:r>
          </a:p>
          <a:p>
            <a:pPr lvl="1">
              <a:buClr>
                <a:srgbClr val="00B050"/>
              </a:buClr>
            </a:pPr>
            <a:r>
              <a:rPr lang="en-US" sz="2000" dirty="0"/>
              <a:t>	</a:t>
            </a:r>
            <a:r>
              <a:rPr lang="en-US" sz="2000" dirty="0" smtClean="0"/>
              <a:t>habitat structure, </a:t>
            </a:r>
          </a:p>
          <a:p>
            <a:pPr lvl="1">
              <a:buClr>
                <a:srgbClr val="00B050"/>
              </a:buClr>
            </a:pPr>
            <a:r>
              <a:rPr lang="en-US" sz="2000" dirty="0"/>
              <a:t>	</a:t>
            </a:r>
            <a:r>
              <a:rPr lang="en-US" sz="2000" dirty="0" smtClean="0"/>
              <a:t>	ecosystem function, </a:t>
            </a:r>
          </a:p>
          <a:p>
            <a:pPr lvl="1">
              <a:buClr>
                <a:srgbClr val="00B050"/>
              </a:buClr>
            </a:pPr>
            <a:r>
              <a:rPr lang="en-US" sz="2000" dirty="0"/>
              <a:t>	</a:t>
            </a:r>
            <a:r>
              <a:rPr lang="en-US" sz="2000" dirty="0" smtClean="0"/>
              <a:t>		ecological resilience, </a:t>
            </a:r>
          </a:p>
          <a:p>
            <a:pPr lvl="1">
              <a:buClr>
                <a:srgbClr val="00B050"/>
              </a:buClr>
            </a:pPr>
            <a:r>
              <a:rPr lang="en-US" sz="2000" dirty="0"/>
              <a:t>	</a:t>
            </a:r>
            <a:r>
              <a:rPr lang="en-US" sz="2000" dirty="0" smtClean="0"/>
              <a:t>			livelihoods &amp; development, </a:t>
            </a:r>
          </a:p>
          <a:p>
            <a:pPr lvl="1">
              <a:buClr>
                <a:srgbClr val="00B050"/>
              </a:buClr>
            </a:pPr>
            <a:r>
              <a:rPr lang="en-US" sz="2000" dirty="0"/>
              <a:t>	</a:t>
            </a:r>
            <a:r>
              <a:rPr lang="en-US" sz="2000" dirty="0" smtClean="0"/>
              <a:t>				sustainable management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v"/>
            </a:pPr>
            <a:endParaRPr lang="en-US" sz="2000" dirty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REDD </a:t>
            </a:r>
            <a:r>
              <a:rPr lang="en-US" sz="2000" dirty="0"/>
              <a:t>changed to REDD+ </a:t>
            </a:r>
            <a:r>
              <a:rPr lang="en-US" sz="2000" dirty="0" smtClean="0"/>
              <a:t>at </a:t>
            </a:r>
            <a:r>
              <a:rPr lang="en-US" sz="2000" dirty="0"/>
              <a:t>COP14 </a:t>
            </a:r>
            <a:r>
              <a:rPr lang="en-US" sz="2000" dirty="0" smtClean="0"/>
              <a:t>in Poznan 2008</a:t>
            </a:r>
            <a:endParaRPr lang="en-US" sz="2000" dirty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Biodiversity </a:t>
            </a:r>
            <a:r>
              <a:rPr lang="en-US" sz="2000" dirty="0" smtClean="0"/>
              <a:t>preservation and low-impact logging </a:t>
            </a:r>
            <a:r>
              <a:rPr lang="en-US" sz="2000" smtClean="0"/>
              <a:t>are part </a:t>
            </a:r>
            <a:r>
              <a:rPr lang="en-US" sz="2000" dirty="0"/>
              <a:t>of the </a:t>
            </a:r>
            <a:r>
              <a:rPr lang="en-US" sz="2000" dirty="0" smtClean="0"/>
              <a:t>“+” in REDD+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2000" dirty="0" smtClean="0"/>
              <a:t>FSC </a:t>
            </a:r>
            <a:r>
              <a:rPr lang="en-US" sz="2000" dirty="0"/>
              <a:t>certification is </a:t>
            </a:r>
            <a:r>
              <a:rPr lang="en-US" sz="2000" dirty="0" smtClean="0"/>
              <a:t>thus a </a:t>
            </a:r>
            <a:r>
              <a:rPr lang="en-US" sz="2000" dirty="0" smtClean="0"/>
              <a:t>leverage </a:t>
            </a:r>
            <a:r>
              <a:rPr lang="en-US" sz="2000" dirty="0" smtClean="0"/>
              <a:t>point for </a:t>
            </a:r>
            <a:r>
              <a:rPr lang="en-US" sz="2000" dirty="0" smtClean="0"/>
              <a:t>managing Biodiversity through Carbon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004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8153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An update on alternative methods to characterize </a:t>
            </a:r>
            <a:r>
              <a:rPr lang="en-US" sz="2000" b="1" dirty="0" err="1" smtClean="0">
                <a:solidFill>
                  <a:srgbClr val="C00000"/>
                </a:solidFill>
              </a:rPr>
              <a:t>lidar</a:t>
            </a:r>
            <a:r>
              <a:rPr lang="en-US" sz="2000" b="1" dirty="0" smtClean="0">
                <a:solidFill>
                  <a:srgbClr val="C00000"/>
                </a:solidFill>
              </a:rPr>
              <a:t> waveforms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We have adapted two methods from mechanical engineering:  </a:t>
            </a:r>
          </a:p>
          <a:p>
            <a:endParaRPr lang="en-US" sz="2000" dirty="0"/>
          </a:p>
          <a:p>
            <a:pPr marL="339725" indent="-339725"/>
            <a:r>
              <a:rPr lang="en-US" sz="2000" dirty="0" smtClean="0"/>
              <a:t>(1) </a:t>
            </a:r>
            <a:r>
              <a:rPr lang="en-US" sz="2000" b="1" dirty="0" smtClean="0">
                <a:solidFill>
                  <a:srgbClr val="0070C0"/>
                </a:solidFill>
              </a:rPr>
              <a:t>Moment Distance Index </a:t>
            </a:r>
            <a:r>
              <a:rPr lang="en-US" sz="2000" dirty="0" smtClean="0"/>
              <a:t>describes waveform shape using two user-defined reference points, the left pivot (</a:t>
            </a:r>
            <a:r>
              <a:rPr lang="en-US" sz="2000" i="1" dirty="0" err="1" smtClean="0"/>
              <a:t>lp</a:t>
            </a:r>
            <a:r>
              <a:rPr lang="en-US" sz="2000" dirty="0" smtClean="0"/>
              <a:t>) and right pivot (</a:t>
            </a:r>
            <a:r>
              <a:rPr lang="en-US" sz="2000" i="1" dirty="0" err="1" smtClean="0"/>
              <a:t>rp</a:t>
            </a:r>
            <a:r>
              <a:rPr lang="en-US" sz="2000" dirty="0" smtClean="0"/>
              <a:t>):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marL="339725" indent="-339725"/>
            <a:endParaRPr lang="en-US" sz="2000" b="1" dirty="0" smtClean="0">
              <a:solidFill>
                <a:srgbClr val="0070C0"/>
              </a:solidFill>
            </a:endParaRPr>
          </a:p>
          <a:p>
            <a:pPr marL="339725" indent="-339725"/>
            <a:endParaRPr lang="en-US" sz="2000" b="1" dirty="0">
              <a:solidFill>
                <a:srgbClr val="0070C0"/>
              </a:solidFill>
            </a:endParaRPr>
          </a:p>
          <a:p>
            <a:pPr marL="339725" indent="-339725"/>
            <a:endParaRPr lang="en-US" sz="2000" b="1" dirty="0" smtClean="0">
              <a:solidFill>
                <a:srgbClr val="0070C0"/>
              </a:solidFill>
            </a:endParaRPr>
          </a:p>
          <a:p>
            <a:pPr marL="339725" indent="-339725"/>
            <a:endParaRPr lang="en-US" sz="2000" b="1" dirty="0" smtClean="0">
              <a:solidFill>
                <a:srgbClr val="0070C0"/>
              </a:solidFill>
            </a:endParaRPr>
          </a:p>
          <a:p>
            <a:pPr marL="339725" indent="-339725"/>
            <a:endParaRPr lang="en-US" sz="2000" b="1" dirty="0">
              <a:solidFill>
                <a:srgbClr val="0070C0"/>
              </a:solidFill>
            </a:endParaRPr>
          </a:p>
          <a:p>
            <a:pPr marL="339725" indent="-339725"/>
            <a:endParaRPr lang="en-US" sz="2000" dirty="0" smtClean="0"/>
          </a:p>
          <a:p>
            <a:pPr marL="339725" indent="-339725"/>
            <a:r>
              <a:rPr lang="en-US" sz="2000" dirty="0" smtClean="0"/>
              <a:t>(2) </a:t>
            </a:r>
            <a:r>
              <a:rPr lang="en-US" sz="2000" b="1" dirty="0" smtClean="0">
                <a:solidFill>
                  <a:srgbClr val="0070C0"/>
                </a:solidFill>
              </a:rPr>
              <a:t>Radius of Gyration</a:t>
            </a:r>
            <a:r>
              <a:rPr lang="en-US" sz="2000" dirty="0" smtClean="0"/>
              <a:t> describes the waveform from a single well-defined reference point, the centroid of the waveform:</a:t>
            </a:r>
          </a:p>
          <a:p>
            <a:pPr marL="339725" indent="-339725"/>
            <a:endParaRPr lang="en-US" sz="2000" dirty="0" smtClean="0"/>
          </a:p>
          <a:p>
            <a:pPr marL="339725" indent="-339725"/>
            <a:endParaRPr lang="en-US" sz="2000" dirty="0"/>
          </a:p>
          <a:p>
            <a:pPr marL="339725" indent="-339725"/>
            <a:r>
              <a:rPr lang="en-US" sz="2000" dirty="0" smtClean="0"/>
              <a:t>					       where</a:t>
            </a:r>
          </a:p>
          <a:p>
            <a:pPr marL="339725" indent="-339725"/>
            <a:endParaRPr lang="en-US" sz="2000" dirty="0" smtClean="0"/>
          </a:p>
        </p:txBody>
      </p:sp>
      <p:pic>
        <p:nvPicPr>
          <p:cNvPr id="6" name="Picture 25" descr="MD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4814"/>
            <a:ext cx="3912801" cy="152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 descr="R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5" y="5501084"/>
            <a:ext cx="3227832" cy="8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2018999" cy="157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654"/>
            <a:ext cx="4389120" cy="438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468880"/>
            <a:ext cx="438912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555966"/>
            <a:ext cx="249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White Pine</a:t>
            </a:r>
            <a:r>
              <a:rPr lang="en-US" dirty="0" smtClean="0"/>
              <a:t>: DRL 1m bins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3819179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HOME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83454" y="4287784"/>
            <a:ext cx="89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centroid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621280"/>
            <a:ext cx="248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Red Maple</a:t>
            </a:r>
            <a:r>
              <a:rPr lang="en-US" dirty="0" smtClean="0"/>
              <a:t>: DRL 1m bins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8907" y="394923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HOME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500486"/>
            <a:ext cx="89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centroid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524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height corresponding to the centroid offers an alternative metric to HOME (height of median energy). The centroid can coincide with HOME, but it need not, because it characterizes a different aspect of the waveform. 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In poster #199 Jordan Muss applied centroid height, radius of gyration, and moment distance index to pseudo-waveforms generated from discrete return </a:t>
            </a:r>
            <a:r>
              <a:rPr lang="en-US" sz="2000" b="1" dirty="0" err="1" smtClean="0">
                <a:solidFill>
                  <a:srgbClr val="0070C0"/>
                </a:solidFill>
              </a:rPr>
              <a:t>lidar</a:t>
            </a:r>
            <a:r>
              <a:rPr lang="en-US" sz="2000" b="1" dirty="0" smtClean="0">
                <a:solidFill>
                  <a:srgbClr val="0070C0"/>
                </a:solidFill>
              </a:rPr>
              <a:t> data from deciduous and coniferous plots in northern Wisconsin.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7065" y="3300431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lp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62325" y="3115765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lp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4267200"/>
            <a:ext cx="36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rp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4005" y="4572000"/>
            <a:ext cx="36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849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71344"/>
              </p:ext>
            </p:extLst>
          </p:nvPr>
        </p:nvGraphicFramePr>
        <p:xfrm>
          <a:off x="228600" y="76201"/>
          <a:ext cx="8686800" cy="3810002"/>
        </p:xfrm>
        <a:graphic>
          <a:graphicData uri="http://schemas.openxmlformats.org/drawingml/2006/table">
            <a:tbl>
              <a:tblPr/>
              <a:tblGrid>
                <a:gridCol w="495300"/>
                <a:gridCol w="2674620"/>
                <a:gridCol w="3733800"/>
                <a:gridCol w="944880"/>
                <a:gridCol w="838200"/>
              </a:tblGrid>
              <a:tr h="774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Measurement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Model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Adj. r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RMSE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A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Tree height (max)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0.4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Max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+ 1.4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RG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+ 3.8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0.84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1.98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B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ln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(Total biomass)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Max 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0.0004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MDI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– 0.2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0.75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0.56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C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ln(Branch biomass)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Max -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– 1.5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0.74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0.56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D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ln(Mean QMSD)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1.9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Max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 – 0.004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MDI –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8.7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0.73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0.22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E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Lowest live branch (mean)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0.4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Max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+ 0.7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RG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– 13.8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CRR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+ 10.7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0.66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1.67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F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Crown length (mean)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1.1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Centroid</a:t>
                      </a:r>
                      <a:r>
                        <a:rPr kumimoji="0" lang="en-US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– 1.2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– 9.7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CRR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 + 11.7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0.60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</a:endParaRP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</a:rPr>
                        <a:t>1.45</a:t>
                      </a:r>
                    </a:p>
                  </a:txBody>
                  <a:tcPr marL="68578" marR="6857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9" descr="Top_max_pl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" y="4084320"/>
            <a:ext cx="2304288" cy="23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Biomass_tot_pl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12" y="4084320"/>
            <a:ext cx="2304288" cy="23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Biomass_br_plo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12" y="4084320"/>
            <a:ext cx="2304288" cy="23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336" descr="QMSD_plo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03" y="4084320"/>
            <a:ext cx="2304288" cy="23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5000" y="556260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561969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55626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0600" y="5587187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2200" y="2133600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15JUN2001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"/>
            <a:ext cx="5486400" cy="6863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2133600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15JUN2001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7862" y="2628"/>
            <a:ext cx="5333182" cy="6582838"/>
            <a:chOff x="477862" y="2628"/>
            <a:chExt cx="5333182" cy="6582838"/>
          </a:xfrm>
        </p:grpSpPr>
        <p:sp>
          <p:nvSpPr>
            <p:cNvPr id="7" name="TextBox 6"/>
            <p:cNvSpPr txBox="1"/>
            <p:nvPr/>
          </p:nvSpPr>
          <p:spPr>
            <a:xfrm>
              <a:off x="2732690" y="2628"/>
              <a:ext cx="14264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Rojomaca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2133600"/>
              <a:ext cx="1213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Ecovida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1344" y="2821862"/>
              <a:ext cx="15453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Ladrillera</a:t>
              </a:r>
              <a:r>
                <a:rPr lang="en-US" b="1" dirty="0" smtClean="0"/>
                <a:t> 1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1773" y="3249589"/>
              <a:ext cx="1845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Wingdings" pitchFamily="2" charset="2"/>
                </a:rPr>
                <a:t>  </a:t>
              </a:r>
              <a:r>
                <a:rPr lang="en-US" b="1" dirty="0" err="1" smtClean="0"/>
                <a:t>Ladrillera</a:t>
              </a:r>
              <a:r>
                <a:rPr lang="en-US" b="1" dirty="0" smtClean="0"/>
                <a:t> 3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1773" y="3714338"/>
              <a:ext cx="15948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Selva</a:t>
              </a:r>
              <a:r>
                <a:rPr lang="en-US" b="1" dirty="0" smtClean="0"/>
                <a:t> Verde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862" y="4343400"/>
              <a:ext cx="1274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smtClean="0"/>
                <a:t>Kay Rica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400" y="3752328"/>
              <a:ext cx="10866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Wingdings" pitchFamily="2" charset="2"/>
                </a:rPr>
                <a:t> </a:t>
              </a:r>
              <a:r>
                <a:rPr lang="en-US" b="1" dirty="0" smtClean="0"/>
                <a:t>Starke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2210" y="4800177"/>
              <a:ext cx="12488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smtClean="0"/>
                <a:t>La </a:t>
              </a:r>
              <a:r>
                <a:rPr lang="en-US" b="1" dirty="0" err="1" smtClean="0"/>
                <a:t>Selva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9859" y="6216134"/>
              <a:ext cx="8492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Tosi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67400" y="4136215"/>
            <a:ext cx="3200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9 forested sites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3 natural reference: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1 </a:t>
            </a:r>
            <a:r>
              <a:rPr lang="en-US" b="1" dirty="0">
                <a:solidFill>
                  <a:srgbClr val="FFFF00"/>
                </a:solidFill>
              </a:rPr>
              <a:t>natural </a:t>
            </a:r>
            <a:r>
              <a:rPr lang="en-US" b="1" dirty="0" smtClean="0">
                <a:solidFill>
                  <a:srgbClr val="FFFF00"/>
                </a:solidFill>
              </a:rPr>
              <a:t>&amp; intact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  2 </a:t>
            </a:r>
            <a:r>
              <a:rPr lang="en-US" b="1" dirty="0">
                <a:solidFill>
                  <a:srgbClr val="FFFF00"/>
                </a:solidFill>
              </a:rPr>
              <a:t>natural </a:t>
            </a:r>
            <a:r>
              <a:rPr lang="en-US" b="1" dirty="0" smtClean="0">
                <a:solidFill>
                  <a:srgbClr val="FFFF00"/>
                </a:solidFill>
              </a:rPr>
              <a:t>but fragmented 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6 managed units: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    5 </a:t>
            </a:r>
            <a:r>
              <a:rPr lang="en-US" b="1" dirty="0">
                <a:solidFill>
                  <a:srgbClr val="FFFF00"/>
                </a:solidFill>
              </a:rPr>
              <a:t>primary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1 old secondary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2200" y="2133600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15JUN2001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2200" y="2133600"/>
            <a:ext cx="2034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26JAN2008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800</Words>
  <Application>Microsoft Office PowerPoint</Application>
  <PresentationFormat>On-screen Show (4:3)</PresentationFormat>
  <Paragraphs>295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Henebry, Geoffrey</dc:creator>
  <cp:lastModifiedBy>Henebry, Geoffrey</cp:lastModifiedBy>
  <cp:revision>65</cp:revision>
  <dcterms:created xsi:type="dcterms:W3CDTF">2011-10-01T17:44:40Z</dcterms:created>
  <dcterms:modified xsi:type="dcterms:W3CDTF">2011-10-05T13:25:41Z</dcterms:modified>
</cp:coreProperties>
</file>