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02" r:id="rId3"/>
  </p:sldMasterIdLst>
  <p:notesMasterIdLst>
    <p:notesMasterId r:id="rId34"/>
  </p:notesMasterIdLst>
  <p:sldIdLst>
    <p:sldId id="256" r:id="rId4"/>
    <p:sldId id="257" r:id="rId5"/>
    <p:sldId id="259" r:id="rId6"/>
    <p:sldId id="258" r:id="rId7"/>
    <p:sldId id="353" r:id="rId8"/>
    <p:sldId id="352" r:id="rId9"/>
    <p:sldId id="351" r:id="rId10"/>
    <p:sldId id="339" r:id="rId11"/>
    <p:sldId id="338" r:id="rId12"/>
    <p:sldId id="347" r:id="rId13"/>
    <p:sldId id="325" r:id="rId14"/>
    <p:sldId id="335" r:id="rId15"/>
    <p:sldId id="332" r:id="rId16"/>
    <p:sldId id="350" r:id="rId17"/>
    <p:sldId id="349" r:id="rId18"/>
    <p:sldId id="341" r:id="rId19"/>
    <p:sldId id="333" r:id="rId20"/>
    <p:sldId id="337" r:id="rId21"/>
    <p:sldId id="344" r:id="rId22"/>
    <p:sldId id="321" r:id="rId23"/>
    <p:sldId id="320" r:id="rId24"/>
    <p:sldId id="318" r:id="rId25"/>
    <p:sldId id="348" r:id="rId26"/>
    <p:sldId id="326" r:id="rId27"/>
    <p:sldId id="327" r:id="rId28"/>
    <p:sldId id="328" r:id="rId29"/>
    <p:sldId id="354" r:id="rId30"/>
    <p:sldId id="305" r:id="rId31"/>
    <p:sldId id="293" r:id="rId32"/>
    <p:sldId id="324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3D01FAE0-A682-4FF6-B1B9-2D9807446714}">
          <p14:sldIdLst>
            <p14:sldId id="256"/>
            <p14:sldId id="257"/>
            <p14:sldId id="259"/>
            <p14:sldId id="258"/>
            <p14:sldId id="353"/>
            <p14:sldId id="352"/>
            <p14:sldId id="351"/>
            <p14:sldId id="339"/>
            <p14:sldId id="338"/>
            <p14:sldId id="347"/>
            <p14:sldId id="325"/>
            <p14:sldId id="335"/>
            <p14:sldId id="332"/>
            <p14:sldId id="350"/>
            <p14:sldId id="349"/>
            <p14:sldId id="341"/>
            <p14:sldId id="333"/>
            <p14:sldId id="337"/>
            <p14:sldId id="344"/>
            <p14:sldId id="321"/>
            <p14:sldId id="320"/>
            <p14:sldId id="318"/>
            <p14:sldId id="348"/>
            <p14:sldId id="326"/>
            <p14:sldId id="327"/>
            <p14:sldId id="328"/>
            <p14:sldId id="354"/>
            <p14:sldId id="305"/>
            <p14:sldId id="293"/>
            <p14:sldId id="324"/>
          </p14:sldIdLst>
        </p14:section>
        <p14:section name="Untitled Section" id="{4FF864E0-0419-46AA-864F-FD638C6996A9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04617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22" autoAdjust="0"/>
    <p:restoredTop sz="94660"/>
  </p:normalViewPr>
  <p:slideViewPr>
    <p:cSldViewPr>
      <p:cViewPr>
        <p:scale>
          <a:sx n="50" d="100"/>
          <a:sy n="50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8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A8CE3CA-AB2D-4E4C-A015-D8A1C3D6C181}" type="datetimeFigureOut">
              <a:rPr lang="en-US"/>
              <a:pPr>
                <a:defRPr/>
              </a:pPr>
              <a:t>10/4/2011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D3917B5-E688-4127-9CF7-A24F25BC52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0805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0EE238-0BB1-4E4E-B4E6-DBC57DB229C6}" type="slidenum">
              <a:rPr lang="en-US"/>
              <a:pPr/>
              <a:t>8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h-T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2A28E-CD68-4B6E-91DB-69A3B32E09D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2A28E-CD68-4B6E-91DB-69A3B32E09D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2A28E-CD68-4B6E-91DB-69A3B32E09D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2A28E-CD68-4B6E-91DB-69A3B32E09D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6059C-BA5C-4552-A4F2-06C215379EE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74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0EAE6-324A-4877-BE4F-E32D65E6459C}" type="datetimeFigureOut">
              <a:rPr lang="en-US"/>
              <a:pPr>
                <a:defRPr/>
              </a:pPr>
              <a:t>10/4/2011</a:t>
            </a:fld>
            <a:endParaRPr lang="en-US" dirty="0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CC773-EEE3-4EDB-9282-2B8440FEE5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161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DB036-9CDC-4E35-AA5B-7B9A0242F66D}" type="datetimeFigureOut">
              <a:rPr lang="en-US"/>
              <a:pPr>
                <a:defRPr/>
              </a:pPr>
              <a:t>10/4/2011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9524E-C4B8-4B4C-80AE-BF8B3DF30E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697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904E3-D0CB-4F9A-A00E-42C3ED8A9431}" type="datetimeFigureOut">
              <a:rPr lang="en-US"/>
              <a:pPr>
                <a:defRPr/>
              </a:pPr>
              <a:t>10/4/2011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4222C-07ED-40E7-A37B-D32520437E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055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366D4-4F19-4790-AF39-1EDD6C3A0286}" type="datetimeFigureOut">
              <a:rPr lang="en-US"/>
              <a:pPr>
                <a:defRPr/>
              </a:pPr>
              <a:t>10/4/2011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3C99C-9071-49A7-B3E5-DDD0D4E751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393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2D54982-1F39-4666-AFA9-B259BDD8E8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751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1FBF6CF-33A6-4E10-BBFC-83B860111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43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037294A-BBD1-4812-8C21-C526F3C4F5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05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447800"/>
            <a:ext cx="4013200" cy="4408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9000" y="1447800"/>
            <a:ext cx="4014788" cy="4408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0C21030-53E4-4E35-9BBC-BD04F61F6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90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B77E3B8-4549-4727-8579-A838889076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77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2C7ABCB-1324-451E-8839-6C78E7CD5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59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C884285-051C-426A-AD2B-9AAC38FCC0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7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CA332-8B93-467C-99B3-51C3F86702D1}" type="datetimeFigureOut">
              <a:rPr lang="en-US"/>
              <a:pPr>
                <a:defRPr/>
              </a:pPr>
              <a:t>10/4/2011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141B2-985E-4F08-B8BB-FE7F5E6F67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457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BE1A354-177C-4FBC-8643-2F1DC021E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07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9796178-628C-4929-877E-E57EEF3EA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7927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BDCBAAB-0293-497C-949F-6389DF5DE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50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9088" y="327025"/>
            <a:ext cx="2044700" cy="55292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27025"/>
            <a:ext cx="5983288" cy="55292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394F648-5FFE-4238-8BD8-6CEF370400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01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2562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54982-1F39-4666-AFA9-B259BDD8E8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CC773-EEE3-4EDB-9282-2B8440FEE5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161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BF6CF-33A6-4E10-BBFC-83B860111E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141B2-985E-4F08-B8BB-FE7F5E6F67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4570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7294A-BBD1-4812-8C21-C526F3C4F5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9952D-F68E-4E27-8D23-9302F29DFD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107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21030-53E4-4E35-9BBC-BD04F61F64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2F997-37D3-4CBE-A28C-9C3FC48DF6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847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7E3B8-4549-4727-8579-A838889076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AB511-C172-4C92-9D72-7DDF4EA606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95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F18D4-6813-445B-9166-F37E4AD05258}" type="datetimeFigureOut">
              <a:rPr lang="en-US"/>
              <a:pPr>
                <a:defRPr/>
              </a:pPr>
              <a:t>10/4/2011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9952D-F68E-4E27-8D23-9302F29DFD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107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7ABCB-1324-451E-8839-6C78E7CD5C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8E092-36E0-4C65-A222-AD1662ADBE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534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84285-051C-426A-AD2B-9AAC38FCC0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7F0ED-7502-454A-A7AF-EE87167AA4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857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1A354-177C-4FBC-8643-2F1DC021E2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54ED3-3BF6-4A66-AE39-CCD2215C49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4020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96178-628C-4929-877E-E57EEF3EAB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55A4D-CCAF-43BC-9390-733C3BC6EC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2579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CBAAB-0293-497C-949F-6389DF5DEC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9524E-C4B8-4B4C-80AE-BF8B3DF30E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697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4F648-5FFE-4238-8BD8-6CEF370400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4222C-07ED-40E7-A37B-D32520437E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0552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EEE17-5A22-46D3-9D54-E835900CD134}" type="slidenum">
              <a:rPr lang="en-US" smtClean="0">
                <a:cs typeface="+mn-cs"/>
              </a:rPr>
              <a:pPr>
                <a:defRPr/>
              </a:pPr>
              <a:t>‹#›</a:t>
            </a:fld>
            <a:endParaRPr lang="en-US"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3C99C-9071-49A7-B3E5-DDD0D4E751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393611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9E4B8-1CF0-493C-8F22-687EC004A574}" type="datetimeFigureOut">
              <a:rPr lang="en-US"/>
              <a:pPr>
                <a:defRPr/>
              </a:pPr>
              <a:t>10/4/2011</a:t>
            </a:fld>
            <a:endParaRPr lang="en-US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2F997-37D3-4CBE-A28C-9C3FC48DF6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847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A776B-16F7-4198-8878-9B0AA998B8FA}" type="datetimeFigureOut">
              <a:rPr lang="en-US"/>
              <a:pPr>
                <a:defRPr/>
              </a:pPr>
              <a:t>10/4/2011</a:t>
            </a:fld>
            <a:endParaRPr lang="en-US" dirty="0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AB511-C172-4C92-9D72-7DDF4EA606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956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C4785-1706-46E3-A00E-022CCA5B8352}" type="datetimeFigureOut">
              <a:rPr lang="en-US"/>
              <a:pPr>
                <a:defRPr/>
              </a:pPr>
              <a:t>10/4/2011</a:t>
            </a:fld>
            <a:endParaRPr lang="en-US" dirty="0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8E092-36E0-4C65-A222-AD1662ADBE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534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D9B20-A2EC-42E1-9AC9-8FB47788C373}" type="datetimeFigureOut">
              <a:rPr lang="en-US"/>
              <a:pPr>
                <a:defRPr/>
              </a:pPr>
              <a:t>10/4/2011</a:t>
            </a:fld>
            <a:endParaRPr lang="en-US" dirty="0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7F0ED-7502-454A-A7AF-EE87167AA4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857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2670E-FFCF-4D08-BC84-B1D0359DD086}" type="datetimeFigureOut">
              <a:rPr lang="en-US"/>
              <a:pPr>
                <a:defRPr/>
              </a:pPr>
              <a:t>10/4/2011</a:t>
            </a:fld>
            <a:endParaRPr lang="en-US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54ED3-3BF6-4A66-AE39-CCD2215C49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402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A71DF-0156-4D0F-8AC3-17D42E53065D}" type="datetimeFigureOut">
              <a:rPr lang="en-US"/>
              <a:pPr>
                <a:defRPr/>
              </a:pPr>
              <a:t>10/4/2011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55A4D-CCAF-43BC-9390-733C3BC6EC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257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06DF87-0CBB-4058-BB11-E28EE5DE66DB}" type="datetimeFigureOut">
              <a:rPr lang="en-US"/>
              <a:pPr>
                <a:defRPr/>
              </a:pPr>
              <a:t>10/4/2011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3D09AF1-A957-4D57-9F68-0025F72FEB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pic>
        <p:nvPicPr>
          <p:cNvPr id="14" name="Picture 4"/>
          <p:cNvPicPr>
            <a:picLocks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33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381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4" descr="noaalogo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368" y="0"/>
            <a:ext cx="55963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4" r:id="rId2"/>
    <p:sldLayoutId id="214748367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5" r:id="rId9"/>
    <p:sldLayoutId id="2147483670" r:id="rId10"/>
    <p:sldLayoutId id="2147483671" r:id="rId11"/>
    <p:sldLayoutId id="2147483672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95250"/>
            <a:ext cx="10033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9781" name="Line 5"/>
          <p:cNvSpPr>
            <a:spLocks noChangeShapeType="1"/>
          </p:cNvSpPr>
          <p:nvPr/>
        </p:nvSpPr>
        <p:spPr bwMode="auto">
          <a:xfrm>
            <a:off x="65088" y="1062038"/>
            <a:ext cx="9020175" cy="0"/>
          </a:xfrm>
          <a:prstGeom prst="line">
            <a:avLst/>
          </a:prstGeom>
          <a:noFill/>
          <a:ln w="38100" cmpd="dbl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200">
              <a:solidFill>
                <a:srgbClr val="000000"/>
              </a:solidFill>
              <a:latin typeface="Times New Roman" pitchFamily="-108" charset="0"/>
              <a:ea typeface="ＭＳ Ｐゴシック" charset="-128"/>
              <a:cs typeface="+mn-cs"/>
            </a:endParaRPr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327025"/>
            <a:ext cx="6096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981" tIns="48491" rIns="96981" bIns="484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447800"/>
            <a:ext cx="8180388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981" tIns="48491" rIns="96981" bIns="484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5978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51663" y="6653213"/>
            <a:ext cx="2005012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981" tIns="48491" rIns="96981" bIns="4849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rgbClr val="000000"/>
                </a:solidFill>
                <a:latin typeface="Times New Roman" pitchFamily="-107" charset="0"/>
                <a:ea typeface="ＭＳ Ｐゴシック" pitchFamily="-107" charset="-128"/>
              </a:defRPr>
            </a:lvl1pPr>
          </a:lstStyle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5978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613525"/>
            <a:ext cx="3048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981" tIns="48491" rIns="96981" bIns="48491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>
                <a:solidFill>
                  <a:srgbClr val="3333CC"/>
                </a:solidFill>
                <a:latin typeface="Times New Roman" pitchFamily="-107" charset="0"/>
                <a:ea typeface="ＭＳ Ｐゴシック" pitchFamily="-107" charset="-128"/>
              </a:defRPr>
            </a:lvl1pPr>
          </a:lstStyle>
          <a:p>
            <a:pPr>
              <a:defRPr/>
            </a:pPr>
            <a:fld id="{CB9EEE17-5A22-46D3-9D54-E835900CD134}" type="slidenum">
              <a:rPr lang="en-US">
                <a:cs typeface="+mn-cs"/>
              </a:rPr>
              <a:pPr>
                <a:defRPr/>
              </a:pPr>
              <a:t>‹#›</a:t>
            </a:fld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78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accent2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22313" indent="-257175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accent2"/>
          </a:solidFill>
          <a:latin typeface="+mn-lt"/>
          <a:ea typeface="ＭＳ Ｐゴシック" pitchFamily="-108" charset="-128"/>
        </a:defRPr>
      </a:lvl2pPr>
      <a:lvl3pPr marL="1073150" indent="-230188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accent2"/>
          </a:solidFill>
          <a:latin typeface="+mn-lt"/>
          <a:ea typeface="ＭＳ Ｐゴシック" pitchFamily="-108" charset="-128"/>
        </a:defRPr>
      </a:lvl3pPr>
      <a:lvl4pPr marL="1420813" indent="-227013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accent2"/>
          </a:solidFill>
          <a:latin typeface="+mn-lt"/>
          <a:ea typeface="ＭＳ Ｐゴシック" pitchFamily="-108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pitchFamily="-108" charset="-128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pitchFamily="-108" charset="-128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pitchFamily="-108" charset="-128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pitchFamily="-108" charset="-128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06DF87-0CBB-4058-BB11-E28EE5DE66DB}" type="datetimeFigureOut">
              <a:rPr lang="en-US" smtClean="0"/>
              <a:pPr>
                <a:defRPr/>
              </a:pPr>
              <a:t>10/4/2011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3D09AF1-A957-4D57-9F68-0025F72FEBB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pic>
        <p:nvPicPr>
          <p:cNvPr id="14" name="Picture 4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381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noaalogo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368" y="0"/>
            <a:ext cx="55963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0033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1" fontAlgn="base" hangingPunct="1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1" fontAlgn="base" hangingPunct="1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png"/><Relationship Id="rId7" Type="http://schemas.openxmlformats.org/officeDocument/2006/relationships/image" Target="../media/image4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6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85800"/>
            <a:ext cx="7851648" cy="18288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/>
              <a:t>A Decision Support System for Ecosystem-Based Management of</a:t>
            </a:r>
            <a:br>
              <a:rPr lang="en-US" sz="3600" dirty="0"/>
            </a:br>
            <a:r>
              <a:rPr lang="en-US" sz="3600" dirty="0"/>
              <a:t>Tropical Coral Reef </a:t>
            </a:r>
            <a:r>
              <a:rPr lang="en-US" sz="3600" dirty="0" smtClean="0"/>
              <a:t>Environments</a:t>
            </a:r>
            <a:endParaRPr lang="en-US" sz="5400" dirty="0"/>
          </a:p>
        </p:txBody>
      </p:sp>
      <p:sp>
        <p:nvSpPr>
          <p:cNvPr id="16386" name="Subtitle 2"/>
          <p:cNvSpPr>
            <a:spLocks noGrp="1"/>
          </p:cNvSpPr>
          <p:nvPr>
            <p:ph type="subTitle" idx="1"/>
          </p:nvPr>
        </p:nvSpPr>
        <p:spPr>
          <a:xfrm>
            <a:off x="533400" y="2819400"/>
            <a:ext cx="7854950" cy="1752600"/>
          </a:xfrm>
        </p:spPr>
        <p:txBody>
          <a:bodyPr/>
          <a:lstStyle/>
          <a:p>
            <a:pPr marR="0">
              <a:lnSpc>
                <a:spcPct val="80000"/>
              </a:lnSpc>
            </a:pPr>
            <a:r>
              <a:rPr lang="en-US" sz="2000" dirty="0" smtClean="0"/>
              <a:t>F. Muller-Karger, M. Eakin, L. Guild,</a:t>
            </a:r>
          </a:p>
          <a:p>
            <a:pPr marR="0">
              <a:lnSpc>
                <a:spcPct val="80000"/>
              </a:lnSpc>
            </a:pPr>
            <a:r>
              <a:rPr lang="en-US" sz="2000" dirty="0" smtClean="0"/>
              <a:t>M. Vega, R. Nemani, T. Christensen, L. Wood, C. Ravillious,</a:t>
            </a:r>
          </a:p>
          <a:p>
            <a:pPr marR="0">
              <a:lnSpc>
                <a:spcPct val="80000"/>
              </a:lnSpc>
            </a:pPr>
            <a:r>
              <a:rPr lang="en-US" sz="2000" dirty="0" smtClean="0"/>
              <a:t>C. Hu, C. Nim, J. Li, C. Fitzgerald, J. Hendee, L. Gramer, S. Lynds </a:t>
            </a:r>
            <a:br>
              <a:rPr lang="en-US" sz="2000" dirty="0" smtClean="0"/>
            </a:br>
            <a:endParaRPr lang="en-US" sz="2000" dirty="0" smtClean="0"/>
          </a:p>
        </p:txBody>
      </p:sp>
      <p:sp>
        <p:nvSpPr>
          <p:cNvPr id="3" name="Bevel 2"/>
          <p:cNvSpPr/>
          <p:nvPr/>
        </p:nvSpPr>
        <p:spPr>
          <a:xfrm>
            <a:off x="152400" y="4267200"/>
            <a:ext cx="8839200" cy="304800"/>
          </a:xfrm>
          <a:prstGeom prst="bevel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533400" y="6172200"/>
            <a:ext cx="78549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18288" bIns="45720" numCol="1" anchor="t" anchorCtr="0" compatLnSpc="1">
            <a:prstTxWarp prst="textNoShape">
              <a:avLst/>
            </a:prstTxWarp>
          </a:bodyPr>
          <a:lstStyle>
            <a:lvl1pPr marL="0" marR="45720" indent="0" algn="r" rtl="0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>
              <a:lnSpc>
                <a:spcPct val="80000"/>
              </a:lnSpc>
            </a:pPr>
            <a:endParaRPr lang="en-US" sz="2400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33400" y="4495800"/>
            <a:ext cx="785164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002060"/>
                </a:solidFill>
              </a:rPr>
              <a:t>NASA and Earth Science</a:t>
            </a:r>
            <a:br>
              <a:rPr lang="en-US" sz="3600" dirty="0">
                <a:solidFill>
                  <a:srgbClr val="002060"/>
                </a:solidFill>
              </a:rPr>
            </a:br>
            <a:r>
              <a:rPr lang="en-US" sz="3600" dirty="0">
                <a:solidFill>
                  <a:srgbClr val="002060"/>
                </a:solidFill>
              </a:rPr>
              <a:t>Earth Science Division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002060"/>
                </a:solidFill>
              </a:rPr>
              <a:t>Applied </a:t>
            </a:r>
            <a:r>
              <a:rPr lang="en-US" sz="3600" dirty="0">
                <a:solidFill>
                  <a:srgbClr val="002060"/>
                </a:solidFill>
              </a:rPr>
              <a:t>Sciences Program</a:t>
            </a:r>
          </a:p>
        </p:txBody>
      </p:sp>
      <p:pic>
        <p:nvPicPr>
          <p:cNvPr id="10" name="Picture 2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953000"/>
            <a:ext cx="147551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RW_logo_med_dark_b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71600"/>
            <a:ext cx="1600200" cy="16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 bwMode="auto">
          <a:xfrm>
            <a:off x="0" y="1322388"/>
            <a:ext cx="9144000" cy="553561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27" charset="0"/>
            </a:endParaRP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9975" y="228600"/>
            <a:ext cx="7997825" cy="1143000"/>
          </a:xfrm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Degree Heating Week </a:t>
            </a:r>
            <a:br>
              <a:rPr lang="en-US" sz="4800" dirty="0" smtClean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Product Algorithm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433388" y="1287463"/>
            <a:ext cx="9144001" cy="5562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252413" y="3573463"/>
            <a:ext cx="6705600" cy="2057400"/>
            <a:chOff x="568325" y="3487738"/>
            <a:chExt cx="6705600" cy="2057400"/>
          </a:xfrm>
        </p:grpSpPr>
        <p:grpSp>
          <p:nvGrpSpPr>
            <p:cNvPr id="3" name="Group 73"/>
            <p:cNvGrpSpPr>
              <a:grpSpLocks/>
            </p:cNvGrpSpPr>
            <p:nvPr/>
          </p:nvGrpSpPr>
          <p:grpSpPr bwMode="auto">
            <a:xfrm>
              <a:off x="568325" y="3487738"/>
              <a:ext cx="6705600" cy="2057400"/>
              <a:chOff x="568325" y="3487738"/>
              <a:chExt cx="6705600" cy="2057400"/>
            </a:xfrm>
          </p:grpSpPr>
          <p:pic>
            <p:nvPicPr>
              <p:cNvPr id="44078" name="Picture 27" descr="okinawa_08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68325" y="3876675"/>
                <a:ext cx="1679575" cy="16684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4079" name="Picture 28" descr="color_bar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68325" y="3487738"/>
                <a:ext cx="6705600" cy="2905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4077" name="Text Box 32"/>
            <p:cNvSpPr txBox="1">
              <a:spLocks noChangeArrowheads="1"/>
            </p:cNvSpPr>
            <p:nvPr/>
          </p:nvSpPr>
          <p:spPr bwMode="auto">
            <a:xfrm>
              <a:off x="2244725" y="3816350"/>
              <a:ext cx="1195388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HotSpots</a:t>
              </a:r>
            </a:p>
          </p:txBody>
        </p:sp>
      </p:grpSp>
      <p:grpSp>
        <p:nvGrpSpPr>
          <p:cNvPr id="4" name="Group 78"/>
          <p:cNvGrpSpPr>
            <a:grpSpLocks/>
          </p:cNvGrpSpPr>
          <p:nvPr/>
        </p:nvGrpSpPr>
        <p:grpSpPr bwMode="auto">
          <a:xfrm>
            <a:off x="709613" y="3954463"/>
            <a:ext cx="7165975" cy="2916237"/>
            <a:chOff x="1025525" y="3868738"/>
            <a:chExt cx="7165975" cy="2916237"/>
          </a:xfrm>
        </p:grpSpPr>
        <p:pic>
          <p:nvPicPr>
            <p:cNvPr id="44065" name="Picture 29" descr="okinawa_dhw_0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11925" y="3868738"/>
              <a:ext cx="1679575" cy="1668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66" name="Picture 30" descr="color_bar_dhw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25525" y="5621338"/>
              <a:ext cx="716280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67" name="Text Box 33"/>
            <p:cNvSpPr txBox="1">
              <a:spLocks noChangeArrowheads="1"/>
            </p:cNvSpPr>
            <p:nvPr/>
          </p:nvSpPr>
          <p:spPr bwMode="auto">
            <a:xfrm>
              <a:off x="3657600" y="5191125"/>
              <a:ext cx="265271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Degree Heating Weeks</a:t>
              </a:r>
            </a:p>
          </p:txBody>
        </p:sp>
        <p:grpSp>
          <p:nvGrpSpPr>
            <p:cNvPr id="5" name="Group 78"/>
            <p:cNvGrpSpPr>
              <a:grpSpLocks/>
            </p:cNvGrpSpPr>
            <p:nvPr/>
          </p:nvGrpSpPr>
          <p:grpSpPr bwMode="auto">
            <a:xfrm>
              <a:off x="2549525" y="4249738"/>
              <a:ext cx="3657600" cy="871537"/>
              <a:chOff x="1728" y="2640"/>
              <a:chExt cx="2304" cy="549"/>
            </a:xfrm>
          </p:grpSpPr>
          <p:sp>
            <p:nvSpPr>
              <p:cNvPr id="44072" name="AutoShape 4"/>
              <p:cNvSpPr>
                <a:spLocks noChangeArrowheads="1"/>
              </p:cNvSpPr>
              <p:nvPr/>
            </p:nvSpPr>
            <p:spPr bwMode="auto">
              <a:xfrm>
                <a:off x="1728" y="2640"/>
                <a:ext cx="2304" cy="528"/>
              </a:xfrm>
              <a:prstGeom prst="chevron">
                <a:avLst>
                  <a:gd name="adj" fmla="val 39394"/>
                </a:avLst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44073" name="Text Box 34"/>
              <p:cNvSpPr txBox="1">
                <a:spLocks noChangeArrowheads="1"/>
              </p:cNvSpPr>
              <p:nvPr/>
            </p:nvSpPr>
            <p:spPr bwMode="auto">
              <a:xfrm>
                <a:off x="1968" y="2794"/>
                <a:ext cx="1749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>
                    <a:sym typeface="Symbol" charset="2"/>
                  </a:rPr>
                  <a:t>Σ( </a:t>
                </a:r>
                <a:r>
                  <a:rPr lang="en-US" sz="1600"/>
                  <a:t>HotSpot value × duration )</a:t>
                </a:r>
              </a:p>
            </p:txBody>
          </p:sp>
          <p:sp>
            <p:nvSpPr>
              <p:cNvPr id="44074" name="Text Box 35"/>
              <p:cNvSpPr txBox="1">
                <a:spLocks noChangeArrowheads="1"/>
              </p:cNvSpPr>
              <p:nvPr/>
            </p:nvSpPr>
            <p:spPr bwMode="auto">
              <a:xfrm>
                <a:off x="1872" y="2640"/>
                <a:ext cx="609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/>
                  <a:t>12 weeks</a:t>
                </a:r>
              </a:p>
            </p:txBody>
          </p:sp>
          <p:sp>
            <p:nvSpPr>
              <p:cNvPr id="44075" name="Text Box 36"/>
              <p:cNvSpPr txBox="1">
                <a:spLocks noChangeArrowheads="1"/>
              </p:cNvSpPr>
              <p:nvPr/>
            </p:nvSpPr>
            <p:spPr bwMode="auto">
              <a:xfrm>
                <a:off x="2496" y="2976"/>
                <a:ext cx="429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/>
                  <a:t>≥ 1</a:t>
                </a:r>
                <a:r>
                  <a:rPr lang="en-US" sz="1600">
                    <a:ea typeface="Times New Roman" charset="0"/>
                    <a:cs typeface="Times New Roman" charset="0"/>
                  </a:rPr>
                  <a:t>°</a:t>
                </a:r>
                <a:r>
                  <a:rPr lang="en-US" sz="1600"/>
                  <a:t>C</a:t>
                </a:r>
              </a:p>
            </p:txBody>
          </p:sp>
        </p:grpSp>
        <p:sp>
          <p:nvSpPr>
            <p:cNvPr id="44069" name="AutoShape 79"/>
            <p:cNvSpPr>
              <a:spLocks noChangeArrowheads="1"/>
            </p:cNvSpPr>
            <p:nvPr/>
          </p:nvSpPr>
          <p:spPr bwMode="auto">
            <a:xfrm>
              <a:off x="2854325" y="6002338"/>
              <a:ext cx="152400" cy="152400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70" name="AutoShape 80"/>
            <p:cNvSpPr>
              <a:spLocks noChangeArrowheads="1"/>
            </p:cNvSpPr>
            <p:nvPr/>
          </p:nvSpPr>
          <p:spPr bwMode="auto">
            <a:xfrm>
              <a:off x="4530725" y="6002338"/>
              <a:ext cx="152400" cy="152400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99FF99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71" name="Text Box 58"/>
            <p:cNvSpPr txBox="1">
              <a:spLocks noChangeArrowheads="1"/>
            </p:cNvSpPr>
            <p:nvPr/>
          </p:nvSpPr>
          <p:spPr bwMode="auto">
            <a:xfrm>
              <a:off x="2352675" y="6076950"/>
              <a:ext cx="5661025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1143000" indent="-1143000"/>
              <a:r>
                <a:rPr lang="en-US" sz="2000">
                  <a:latin typeface="Arial Narrow" charset="0"/>
                  <a:sym typeface="Symbol" charset="2"/>
                </a:rPr>
                <a:t>≥ </a:t>
              </a:r>
              <a:r>
                <a:rPr lang="en-US" sz="2000">
                  <a:latin typeface="Arial Narrow" charset="0"/>
                </a:rPr>
                <a:t>4 DHWs   coral bleaching is expected</a:t>
              </a:r>
            </a:p>
            <a:p>
              <a:pPr marL="1143000" indent="-1143000"/>
              <a:r>
                <a:rPr lang="en-US" sz="2000">
                  <a:sym typeface="Symbol" charset="2"/>
                </a:rPr>
                <a:t>≥ </a:t>
              </a:r>
              <a:r>
                <a:rPr lang="en-US" sz="2000">
                  <a:latin typeface="Arial Narrow" charset="0"/>
                </a:rPr>
                <a:t>8 DHWs </a:t>
              </a:r>
              <a:r>
                <a:rPr lang="en-US" sz="2000">
                  <a:latin typeface="Arial Narrow" charset="0"/>
                  <a:sym typeface="Symbol" charset="2"/>
                </a:rPr>
                <a:t>  mass </a:t>
              </a:r>
              <a:r>
                <a:rPr lang="en-US" sz="2000">
                  <a:latin typeface="Arial Narrow" charset="0"/>
                </a:rPr>
                <a:t>bleaching and mortality are expected</a:t>
              </a:r>
              <a:endParaRPr lang="en-US" sz="2000"/>
            </a:p>
          </p:txBody>
        </p:sp>
      </p:grp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152400" y="1371600"/>
            <a:ext cx="8137525" cy="2181225"/>
          </a:xfrm>
          <a:prstGeom prst="rect">
            <a:avLst/>
          </a:prstGeom>
          <a:solidFill>
            <a:srgbClr val="EAEAEA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-28" charset="0"/>
              <a:ea typeface="ヒラギノ角ゴ Pro W3" pitchFamily="-28" charset="-128"/>
              <a:cs typeface="+mn-cs"/>
            </a:endParaRPr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>
            <a:off x="782638" y="2620963"/>
            <a:ext cx="3898900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>
            <a:off x="782638" y="2286000"/>
            <a:ext cx="3898900" cy="0"/>
          </a:xfrm>
          <a:prstGeom prst="lin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96838" y="1447800"/>
            <a:ext cx="636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SST</a:t>
            </a: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2611438" y="3124200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Time</a:t>
            </a:r>
          </a:p>
        </p:txBody>
      </p: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401638" y="3124200"/>
            <a:ext cx="746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Week-0</a:t>
            </a:r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4364038" y="3124200"/>
            <a:ext cx="835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Week-12</a:t>
            </a:r>
          </a:p>
        </p:txBody>
      </p:sp>
      <p:sp>
        <p:nvSpPr>
          <p:cNvPr id="49" name="Line 14"/>
          <p:cNvSpPr>
            <a:spLocks noChangeShapeType="1"/>
          </p:cNvSpPr>
          <p:nvPr/>
        </p:nvSpPr>
        <p:spPr bwMode="auto">
          <a:xfrm flipV="1">
            <a:off x="758825" y="3132138"/>
            <a:ext cx="4187825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 New Roman" pitchFamily="-28" charset="0"/>
              <a:ea typeface="ヒラギノ角ゴ Pro W3" pitchFamily="-28" charset="-128"/>
              <a:cs typeface="+mn-cs"/>
            </a:endParaRPr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5511800" y="1868487"/>
            <a:ext cx="2149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Bleaching threshold</a:t>
            </a:r>
          </a:p>
          <a:p>
            <a:pPr algn="ctr"/>
            <a:r>
              <a:rPr lang="en-US" sz="1800" dirty="0">
                <a:solidFill>
                  <a:srgbClr val="FF0000"/>
                </a:solidFill>
              </a:rPr>
              <a:t> (MMMSST+1ºC)</a:t>
            </a:r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4984750" y="2554287"/>
            <a:ext cx="32051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/>
              <a:t>Maximum Monthly Mean SST</a:t>
            </a:r>
          </a:p>
          <a:p>
            <a:pPr algn="ctr"/>
            <a:r>
              <a:rPr lang="en-US" sz="1800" dirty="0"/>
              <a:t>Climatology (MMMSST)</a:t>
            </a:r>
          </a:p>
        </p:txBody>
      </p:sp>
      <p:sp>
        <p:nvSpPr>
          <p:cNvPr id="56" name="Line 20"/>
          <p:cNvSpPr>
            <a:spLocks noChangeShapeType="1"/>
          </p:cNvSpPr>
          <p:nvPr/>
        </p:nvSpPr>
        <p:spPr bwMode="auto">
          <a:xfrm flipV="1">
            <a:off x="758825" y="1455738"/>
            <a:ext cx="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 New Roman" pitchFamily="-28" charset="0"/>
              <a:ea typeface="ヒラギノ角ゴ Pro W3" pitchFamily="-28" charset="-128"/>
              <a:cs typeface="+mn-cs"/>
            </a:endParaRPr>
          </a:p>
        </p:txBody>
      </p:sp>
      <p:sp>
        <p:nvSpPr>
          <p:cNvPr id="57" name="Line 21"/>
          <p:cNvSpPr>
            <a:spLocks noChangeShapeType="1"/>
          </p:cNvSpPr>
          <p:nvPr/>
        </p:nvSpPr>
        <p:spPr bwMode="auto">
          <a:xfrm flipH="1">
            <a:off x="2001838" y="16764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Times New Roman" pitchFamily="-28" charset="0"/>
              <a:ea typeface="ヒラギノ角ゴ Pro W3" pitchFamily="-28" charset="-128"/>
              <a:cs typeface="+mn-cs"/>
            </a:endParaRPr>
          </a:p>
        </p:txBody>
      </p:sp>
      <p:sp>
        <p:nvSpPr>
          <p:cNvPr id="58" name="Line 23"/>
          <p:cNvSpPr>
            <a:spLocks noChangeShapeType="1"/>
          </p:cNvSpPr>
          <p:nvPr/>
        </p:nvSpPr>
        <p:spPr bwMode="auto">
          <a:xfrm flipH="1">
            <a:off x="4211638" y="16764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Times New Roman" pitchFamily="-28" charset="0"/>
              <a:ea typeface="ヒラギノ角ゴ Pro W3" pitchFamily="-28" charset="-128"/>
              <a:cs typeface="+mn-cs"/>
            </a:endParaRPr>
          </a:p>
        </p:txBody>
      </p:sp>
      <p:sp>
        <p:nvSpPr>
          <p:cNvPr id="59" name="Line 25"/>
          <p:cNvSpPr>
            <a:spLocks noChangeShapeType="1"/>
          </p:cNvSpPr>
          <p:nvPr/>
        </p:nvSpPr>
        <p:spPr bwMode="auto">
          <a:xfrm flipH="1">
            <a:off x="3906838" y="16764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Times New Roman" pitchFamily="-28" charset="0"/>
              <a:ea typeface="ヒラギノ角ゴ Pro W3" pitchFamily="-28" charset="-128"/>
              <a:cs typeface="+mn-cs"/>
            </a:endParaRPr>
          </a:p>
        </p:txBody>
      </p:sp>
      <p:sp>
        <p:nvSpPr>
          <p:cNvPr id="60" name="Line 61"/>
          <p:cNvSpPr>
            <a:spLocks noChangeShapeType="1"/>
          </p:cNvSpPr>
          <p:nvPr/>
        </p:nvSpPr>
        <p:spPr bwMode="auto">
          <a:xfrm flipH="1">
            <a:off x="1620838" y="16764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Times New Roman" pitchFamily="-28" charset="0"/>
              <a:ea typeface="ヒラギノ角ゴ Pro W3" pitchFamily="-28" charset="-128"/>
              <a:cs typeface="+mn-cs"/>
            </a:endParaRPr>
          </a:p>
        </p:txBody>
      </p:sp>
      <p:sp>
        <p:nvSpPr>
          <p:cNvPr id="61" name="Freeform 60"/>
          <p:cNvSpPr>
            <a:spLocks/>
          </p:cNvSpPr>
          <p:nvPr/>
        </p:nvSpPr>
        <p:spPr bwMode="auto">
          <a:xfrm>
            <a:off x="763588" y="1885950"/>
            <a:ext cx="3971925" cy="1076325"/>
          </a:xfrm>
          <a:custGeom>
            <a:avLst/>
            <a:gdLst/>
            <a:ahLst/>
            <a:cxnLst>
              <a:cxn ang="0">
                <a:pos x="0" y="678"/>
              </a:cxn>
              <a:cxn ang="0">
                <a:pos x="174" y="624"/>
              </a:cxn>
              <a:cxn ang="0">
                <a:pos x="246" y="582"/>
              </a:cxn>
              <a:cxn ang="0">
                <a:pos x="450" y="534"/>
              </a:cxn>
              <a:cxn ang="0">
                <a:pos x="534" y="462"/>
              </a:cxn>
              <a:cxn ang="0">
                <a:pos x="606" y="360"/>
              </a:cxn>
              <a:cxn ang="0">
                <a:pos x="726" y="288"/>
              </a:cxn>
              <a:cxn ang="0">
                <a:pos x="762" y="264"/>
              </a:cxn>
              <a:cxn ang="0">
                <a:pos x="780" y="252"/>
              </a:cxn>
              <a:cxn ang="0">
                <a:pos x="816" y="204"/>
              </a:cxn>
              <a:cxn ang="0">
                <a:pos x="828" y="186"/>
              </a:cxn>
              <a:cxn ang="0">
                <a:pos x="846" y="174"/>
              </a:cxn>
              <a:cxn ang="0">
                <a:pos x="852" y="156"/>
              </a:cxn>
              <a:cxn ang="0">
                <a:pos x="912" y="96"/>
              </a:cxn>
              <a:cxn ang="0">
                <a:pos x="936" y="72"/>
              </a:cxn>
              <a:cxn ang="0">
                <a:pos x="942" y="54"/>
              </a:cxn>
              <a:cxn ang="0">
                <a:pos x="1014" y="18"/>
              </a:cxn>
              <a:cxn ang="0">
                <a:pos x="1050" y="6"/>
              </a:cxn>
              <a:cxn ang="0">
                <a:pos x="1068" y="0"/>
              </a:cxn>
              <a:cxn ang="0">
                <a:pos x="1212" y="6"/>
              </a:cxn>
              <a:cxn ang="0">
                <a:pos x="1272" y="30"/>
              </a:cxn>
              <a:cxn ang="0">
                <a:pos x="1326" y="48"/>
              </a:cxn>
              <a:cxn ang="0">
                <a:pos x="1398" y="90"/>
              </a:cxn>
              <a:cxn ang="0">
                <a:pos x="1614" y="144"/>
              </a:cxn>
              <a:cxn ang="0">
                <a:pos x="1710" y="174"/>
              </a:cxn>
              <a:cxn ang="0">
                <a:pos x="1800" y="210"/>
              </a:cxn>
              <a:cxn ang="0">
                <a:pos x="1938" y="228"/>
              </a:cxn>
              <a:cxn ang="0">
                <a:pos x="1974" y="240"/>
              </a:cxn>
              <a:cxn ang="0">
                <a:pos x="2004" y="276"/>
              </a:cxn>
              <a:cxn ang="0">
                <a:pos x="2076" y="318"/>
              </a:cxn>
              <a:cxn ang="0">
                <a:pos x="2088" y="336"/>
              </a:cxn>
              <a:cxn ang="0">
                <a:pos x="2106" y="348"/>
              </a:cxn>
              <a:cxn ang="0">
                <a:pos x="2136" y="396"/>
              </a:cxn>
              <a:cxn ang="0">
                <a:pos x="2382" y="570"/>
              </a:cxn>
              <a:cxn ang="0">
                <a:pos x="2442" y="594"/>
              </a:cxn>
              <a:cxn ang="0">
                <a:pos x="2502" y="612"/>
              </a:cxn>
            </a:cxnLst>
            <a:rect l="0" t="0" r="r" b="b"/>
            <a:pathLst>
              <a:path w="2502" h="678">
                <a:moveTo>
                  <a:pt x="0" y="678"/>
                </a:moveTo>
                <a:cubicBezTo>
                  <a:pt x="59" y="663"/>
                  <a:pt x="116" y="643"/>
                  <a:pt x="174" y="624"/>
                </a:cubicBezTo>
                <a:cubicBezTo>
                  <a:pt x="195" y="617"/>
                  <a:pt x="224" y="592"/>
                  <a:pt x="246" y="582"/>
                </a:cubicBezTo>
                <a:cubicBezTo>
                  <a:pt x="311" y="553"/>
                  <a:pt x="383" y="551"/>
                  <a:pt x="450" y="534"/>
                </a:cubicBezTo>
                <a:cubicBezTo>
                  <a:pt x="484" y="511"/>
                  <a:pt x="503" y="483"/>
                  <a:pt x="534" y="462"/>
                </a:cubicBezTo>
                <a:cubicBezTo>
                  <a:pt x="546" y="425"/>
                  <a:pt x="573" y="382"/>
                  <a:pt x="606" y="360"/>
                </a:cubicBezTo>
                <a:cubicBezTo>
                  <a:pt x="648" y="297"/>
                  <a:pt x="678" y="320"/>
                  <a:pt x="726" y="288"/>
                </a:cubicBezTo>
                <a:cubicBezTo>
                  <a:pt x="738" y="280"/>
                  <a:pt x="750" y="272"/>
                  <a:pt x="762" y="264"/>
                </a:cubicBezTo>
                <a:cubicBezTo>
                  <a:pt x="768" y="260"/>
                  <a:pt x="780" y="252"/>
                  <a:pt x="780" y="252"/>
                </a:cubicBezTo>
                <a:cubicBezTo>
                  <a:pt x="788" y="228"/>
                  <a:pt x="795" y="218"/>
                  <a:pt x="816" y="204"/>
                </a:cubicBezTo>
                <a:cubicBezTo>
                  <a:pt x="820" y="198"/>
                  <a:pt x="823" y="191"/>
                  <a:pt x="828" y="186"/>
                </a:cubicBezTo>
                <a:cubicBezTo>
                  <a:pt x="833" y="181"/>
                  <a:pt x="841" y="180"/>
                  <a:pt x="846" y="174"/>
                </a:cubicBezTo>
                <a:cubicBezTo>
                  <a:pt x="850" y="169"/>
                  <a:pt x="849" y="162"/>
                  <a:pt x="852" y="156"/>
                </a:cubicBezTo>
                <a:cubicBezTo>
                  <a:pt x="864" y="133"/>
                  <a:pt x="888" y="104"/>
                  <a:pt x="912" y="96"/>
                </a:cubicBezTo>
                <a:cubicBezTo>
                  <a:pt x="928" y="48"/>
                  <a:pt x="904" y="104"/>
                  <a:pt x="936" y="72"/>
                </a:cubicBezTo>
                <a:cubicBezTo>
                  <a:pt x="940" y="68"/>
                  <a:pt x="938" y="58"/>
                  <a:pt x="942" y="54"/>
                </a:cubicBezTo>
                <a:cubicBezTo>
                  <a:pt x="942" y="54"/>
                  <a:pt x="1009" y="20"/>
                  <a:pt x="1014" y="18"/>
                </a:cubicBezTo>
                <a:cubicBezTo>
                  <a:pt x="1026" y="13"/>
                  <a:pt x="1038" y="10"/>
                  <a:pt x="1050" y="6"/>
                </a:cubicBezTo>
                <a:cubicBezTo>
                  <a:pt x="1056" y="4"/>
                  <a:pt x="1068" y="0"/>
                  <a:pt x="1068" y="0"/>
                </a:cubicBezTo>
                <a:cubicBezTo>
                  <a:pt x="1116" y="2"/>
                  <a:pt x="1164" y="1"/>
                  <a:pt x="1212" y="6"/>
                </a:cubicBezTo>
                <a:cubicBezTo>
                  <a:pt x="1239" y="9"/>
                  <a:pt x="1249" y="21"/>
                  <a:pt x="1272" y="30"/>
                </a:cubicBezTo>
                <a:cubicBezTo>
                  <a:pt x="1290" y="37"/>
                  <a:pt x="1308" y="42"/>
                  <a:pt x="1326" y="48"/>
                </a:cubicBezTo>
                <a:cubicBezTo>
                  <a:pt x="1347" y="55"/>
                  <a:pt x="1376" y="80"/>
                  <a:pt x="1398" y="90"/>
                </a:cubicBezTo>
                <a:cubicBezTo>
                  <a:pt x="1467" y="121"/>
                  <a:pt x="1541" y="126"/>
                  <a:pt x="1614" y="144"/>
                </a:cubicBezTo>
                <a:cubicBezTo>
                  <a:pt x="1643" y="151"/>
                  <a:pt x="1685" y="158"/>
                  <a:pt x="1710" y="174"/>
                </a:cubicBezTo>
                <a:cubicBezTo>
                  <a:pt x="1735" y="191"/>
                  <a:pt x="1770" y="205"/>
                  <a:pt x="1800" y="210"/>
                </a:cubicBezTo>
                <a:cubicBezTo>
                  <a:pt x="1846" y="218"/>
                  <a:pt x="1892" y="222"/>
                  <a:pt x="1938" y="228"/>
                </a:cubicBezTo>
                <a:cubicBezTo>
                  <a:pt x="1950" y="232"/>
                  <a:pt x="1962" y="236"/>
                  <a:pt x="1974" y="240"/>
                </a:cubicBezTo>
                <a:cubicBezTo>
                  <a:pt x="1989" y="245"/>
                  <a:pt x="1992" y="266"/>
                  <a:pt x="2004" y="276"/>
                </a:cubicBezTo>
                <a:cubicBezTo>
                  <a:pt x="2027" y="294"/>
                  <a:pt x="2049" y="309"/>
                  <a:pt x="2076" y="318"/>
                </a:cubicBezTo>
                <a:cubicBezTo>
                  <a:pt x="2080" y="324"/>
                  <a:pt x="2083" y="331"/>
                  <a:pt x="2088" y="336"/>
                </a:cubicBezTo>
                <a:cubicBezTo>
                  <a:pt x="2093" y="341"/>
                  <a:pt x="2102" y="342"/>
                  <a:pt x="2106" y="348"/>
                </a:cubicBezTo>
                <a:cubicBezTo>
                  <a:pt x="2142" y="405"/>
                  <a:pt x="2095" y="369"/>
                  <a:pt x="2136" y="396"/>
                </a:cubicBezTo>
                <a:cubicBezTo>
                  <a:pt x="2167" y="490"/>
                  <a:pt x="2296" y="541"/>
                  <a:pt x="2382" y="570"/>
                </a:cubicBezTo>
                <a:cubicBezTo>
                  <a:pt x="2403" y="577"/>
                  <a:pt x="2419" y="588"/>
                  <a:pt x="2442" y="594"/>
                </a:cubicBezTo>
                <a:cubicBezTo>
                  <a:pt x="2462" y="607"/>
                  <a:pt x="2478" y="612"/>
                  <a:pt x="2502" y="612"/>
                </a:cubicBezTo>
              </a:path>
            </a:pathLst>
          </a:custGeom>
          <a:noFill/>
          <a:ln w="190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-28" charset="0"/>
              <a:ea typeface="ヒラギノ角ゴ Pro W3" pitchFamily="-28" charset="-128"/>
              <a:cs typeface="+mn-cs"/>
            </a:endParaRPr>
          </a:p>
        </p:txBody>
      </p:sp>
      <p:sp>
        <p:nvSpPr>
          <p:cNvPr id="62" name="AutoShape 71"/>
          <p:cNvSpPr>
            <a:spLocks noChangeArrowheads="1"/>
          </p:cNvSpPr>
          <p:nvPr/>
        </p:nvSpPr>
        <p:spPr bwMode="auto">
          <a:xfrm>
            <a:off x="1849438" y="3200400"/>
            <a:ext cx="3048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66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-28" charset="0"/>
                <a:ea typeface="ヒラギノ角ゴ Pro W3" pitchFamily="-28" charset="-128"/>
                <a:cs typeface="+mn-cs"/>
              </a:rPr>
              <a:t>b</a:t>
            </a:r>
          </a:p>
        </p:txBody>
      </p:sp>
      <p:sp>
        <p:nvSpPr>
          <p:cNvPr id="63" name="AutoShape 74"/>
          <p:cNvSpPr>
            <a:spLocks noChangeArrowheads="1"/>
          </p:cNvSpPr>
          <p:nvPr/>
        </p:nvSpPr>
        <p:spPr bwMode="auto">
          <a:xfrm>
            <a:off x="3754438" y="3200400"/>
            <a:ext cx="3048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-28" charset="0"/>
                <a:ea typeface="ヒラギノ角ゴ Pro W3" pitchFamily="-28" charset="-128"/>
                <a:cs typeface="+mn-cs"/>
              </a:rPr>
              <a:t>c</a:t>
            </a:r>
          </a:p>
        </p:txBody>
      </p:sp>
      <p:sp>
        <p:nvSpPr>
          <p:cNvPr id="64" name="AutoShape 75"/>
          <p:cNvSpPr>
            <a:spLocks noChangeArrowheads="1"/>
          </p:cNvSpPr>
          <p:nvPr/>
        </p:nvSpPr>
        <p:spPr bwMode="auto">
          <a:xfrm>
            <a:off x="1468438" y="3200400"/>
            <a:ext cx="3048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-28" charset="0"/>
                <a:ea typeface="ヒラギノ角ゴ Pro W3" pitchFamily="-28" charset="-128"/>
                <a:cs typeface="+mn-cs"/>
              </a:rPr>
              <a:t>a</a:t>
            </a:r>
          </a:p>
        </p:txBody>
      </p:sp>
      <p:sp>
        <p:nvSpPr>
          <p:cNvPr id="65" name="AutoShape 76"/>
          <p:cNvSpPr>
            <a:spLocks noChangeArrowheads="1"/>
          </p:cNvSpPr>
          <p:nvPr/>
        </p:nvSpPr>
        <p:spPr bwMode="auto">
          <a:xfrm>
            <a:off x="4059238" y="3200400"/>
            <a:ext cx="3048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-28" charset="0"/>
                <a:ea typeface="ヒラギノ角ゴ Pro W3" pitchFamily="-28" charset="-128"/>
                <a:cs typeface="+mn-cs"/>
              </a:rPr>
              <a:t>d</a:t>
            </a:r>
          </a:p>
        </p:txBody>
      </p:sp>
      <p:sp>
        <p:nvSpPr>
          <p:cNvPr id="66" name="Line 77"/>
          <p:cNvSpPr>
            <a:spLocks noChangeShapeType="1"/>
          </p:cNvSpPr>
          <p:nvPr/>
        </p:nvSpPr>
        <p:spPr bwMode="auto">
          <a:xfrm flipH="1">
            <a:off x="4745038" y="16764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Times New Roman" pitchFamily="-28" charset="0"/>
              <a:ea typeface="ヒラギノ角ゴ Pro W3" pitchFamily="-28" charset="-128"/>
              <a:cs typeface="+mn-cs"/>
            </a:endParaRPr>
          </a:p>
        </p:txBody>
      </p:sp>
      <p:sp>
        <p:nvSpPr>
          <p:cNvPr id="68" name="Freeform 67"/>
          <p:cNvSpPr/>
          <p:nvPr/>
        </p:nvSpPr>
        <p:spPr bwMode="auto">
          <a:xfrm>
            <a:off x="2003425" y="1885950"/>
            <a:ext cx="1909763" cy="744538"/>
          </a:xfrm>
          <a:custGeom>
            <a:avLst/>
            <a:gdLst>
              <a:gd name="connsiteX0" fmla="*/ 0 w 1910687"/>
              <a:gd name="connsiteY0" fmla="*/ 395785 h 743803"/>
              <a:gd name="connsiteX1" fmla="*/ 6824 w 1910687"/>
              <a:gd name="connsiteY1" fmla="*/ 736979 h 743803"/>
              <a:gd name="connsiteX2" fmla="*/ 1903863 w 1910687"/>
              <a:gd name="connsiteY2" fmla="*/ 743803 h 743803"/>
              <a:gd name="connsiteX3" fmla="*/ 1910687 w 1910687"/>
              <a:gd name="connsiteY3" fmla="*/ 402609 h 743803"/>
              <a:gd name="connsiteX4" fmla="*/ 1849272 w 1910687"/>
              <a:gd name="connsiteY4" fmla="*/ 361665 h 743803"/>
              <a:gd name="connsiteX5" fmla="*/ 1712794 w 1910687"/>
              <a:gd name="connsiteY5" fmla="*/ 341194 h 743803"/>
              <a:gd name="connsiteX6" fmla="*/ 1589964 w 1910687"/>
              <a:gd name="connsiteY6" fmla="*/ 327546 h 743803"/>
              <a:gd name="connsiteX7" fmla="*/ 1453487 w 1910687"/>
              <a:gd name="connsiteY7" fmla="*/ 266131 h 743803"/>
              <a:gd name="connsiteX8" fmla="*/ 982639 w 1910687"/>
              <a:gd name="connsiteY8" fmla="*/ 150125 h 743803"/>
              <a:gd name="connsiteX9" fmla="*/ 839338 w 1910687"/>
              <a:gd name="connsiteY9" fmla="*/ 54591 h 743803"/>
              <a:gd name="connsiteX10" fmla="*/ 716508 w 1910687"/>
              <a:gd name="connsiteY10" fmla="*/ 13648 h 743803"/>
              <a:gd name="connsiteX11" fmla="*/ 566382 w 1910687"/>
              <a:gd name="connsiteY11" fmla="*/ 0 h 743803"/>
              <a:gd name="connsiteX12" fmla="*/ 457200 w 1910687"/>
              <a:gd name="connsiteY12" fmla="*/ 13648 h 743803"/>
              <a:gd name="connsiteX13" fmla="*/ 354842 w 1910687"/>
              <a:gd name="connsiteY13" fmla="*/ 34119 h 743803"/>
              <a:gd name="connsiteX14" fmla="*/ 272956 w 1910687"/>
              <a:gd name="connsiteY14" fmla="*/ 75062 h 743803"/>
              <a:gd name="connsiteX15" fmla="*/ 211541 w 1910687"/>
              <a:gd name="connsiteY15" fmla="*/ 129653 h 743803"/>
              <a:gd name="connsiteX16" fmla="*/ 95535 w 1910687"/>
              <a:gd name="connsiteY16" fmla="*/ 259307 h 743803"/>
              <a:gd name="connsiteX17" fmla="*/ 0 w 1910687"/>
              <a:gd name="connsiteY17" fmla="*/ 395785 h 743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10687" h="743803">
                <a:moveTo>
                  <a:pt x="0" y="395785"/>
                </a:moveTo>
                <a:lnTo>
                  <a:pt x="6824" y="736979"/>
                </a:lnTo>
                <a:lnTo>
                  <a:pt x="1903863" y="743803"/>
                </a:lnTo>
                <a:lnTo>
                  <a:pt x="1910687" y="402609"/>
                </a:lnTo>
                <a:lnTo>
                  <a:pt x="1849272" y="361665"/>
                </a:lnTo>
                <a:lnTo>
                  <a:pt x="1712794" y="341194"/>
                </a:lnTo>
                <a:lnTo>
                  <a:pt x="1589964" y="327546"/>
                </a:lnTo>
                <a:lnTo>
                  <a:pt x="1453487" y="266131"/>
                </a:lnTo>
                <a:lnTo>
                  <a:pt x="982639" y="150125"/>
                </a:lnTo>
                <a:lnTo>
                  <a:pt x="839338" y="54591"/>
                </a:lnTo>
                <a:lnTo>
                  <a:pt x="716508" y="13648"/>
                </a:lnTo>
                <a:lnTo>
                  <a:pt x="566382" y="0"/>
                </a:lnTo>
                <a:lnTo>
                  <a:pt x="457200" y="13648"/>
                </a:lnTo>
                <a:lnTo>
                  <a:pt x="354842" y="34119"/>
                </a:lnTo>
                <a:lnTo>
                  <a:pt x="272956" y="75062"/>
                </a:lnTo>
                <a:lnTo>
                  <a:pt x="211541" y="129653"/>
                </a:lnTo>
                <a:lnTo>
                  <a:pt x="95535" y="259307"/>
                </a:lnTo>
                <a:lnTo>
                  <a:pt x="0" y="395785"/>
                </a:lnTo>
                <a:close/>
              </a:path>
            </a:pathLst>
          </a:custGeom>
          <a:solidFill>
            <a:srgbClr val="FF0000">
              <a:alpha val="49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latin typeface="Times New Roman" pitchFamily="80" charset="0"/>
              <a:ea typeface="ヒラギノ角ゴ Pro W3" pitchFamily="-28" charset="-128"/>
              <a:cs typeface="+mn-cs"/>
            </a:endParaRPr>
          </a:p>
        </p:txBody>
      </p:sp>
      <p:sp>
        <p:nvSpPr>
          <p:cNvPr id="67" name="Freeform 66"/>
          <p:cNvSpPr/>
          <p:nvPr/>
        </p:nvSpPr>
        <p:spPr bwMode="auto">
          <a:xfrm>
            <a:off x="1620838" y="1892300"/>
            <a:ext cx="2600325" cy="744538"/>
          </a:xfrm>
          <a:custGeom>
            <a:avLst/>
            <a:gdLst>
              <a:gd name="connsiteX0" fmla="*/ 0 w 2599899"/>
              <a:gd name="connsiteY0" fmla="*/ 723331 h 743803"/>
              <a:gd name="connsiteX1" fmla="*/ 68239 w 2599899"/>
              <a:gd name="connsiteY1" fmla="*/ 607325 h 743803"/>
              <a:gd name="connsiteX2" fmla="*/ 122830 w 2599899"/>
              <a:gd name="connsiteY2" fmla="*/ 559558 h 743803"/>
              <a:gd name="connsiteX3" fmla="*/ 177421 w 2599899"/>
              <a:gd name="connsiteY3" fmla="*/ 491319 h 743803"/>
              <a:gd name="connsiteX4" fmla="*/ 286603 w 2599899"/>
              <a:gd name="connsiteY4" fmla="*/ 470847 h 743803"/>
              <a:gd name="connsiteX5" fmla="*/ 361666 w 2599899"/>
              <a:gd name="connsiteY5" fmla="*/ 416256 h 743803"/>
              <a:gd name="connsiteX6" fmla="*/ 416257 w 2599899"/>
              <a:gd name="connsiteY6" fmla="*/ 341194 h 743803"/>
              <a:gd name="connsiteX7" fmla="*/ 491319 w 2599899"/>
              <a:gd name="connsiteY7" fmla="*/ 259307 h 743803"/>
              <a:gd name="connsiteX8" fmla="*/ 559558 w 2599899"/>
              <a:gd name="connsiteY8" fmla="*/ 170597 h 743803"/>
              <a:gd name="connsiteX9" fmla="*/ 648269 w 2599899"/>
              <a:gd name="connsiteY9" fmla="*/ 95534 h 743803"/>
              <a:gd name="connsiteX10" fmla="*/ 805218 w 2599899"/>
              <a:gd name="connsiteY10" fmla="*/ 0 h 743803"/>
              <a:gd name="connsiteX11" fmla="*/ 975815 w 2599899"/>
              <a:gd name="connsiteY11" fmla="*/ 6824 h 743803"/>
              <a:gd name="connsiteX12" fmla="*/ 1112293 w 2599899"/>
              <a:gd name="connsiteY12" fmla="*/ 20471 h 743803"/>
              <a:gd name="connsiteX13" fmla="*/ 1255594 w 2599899"/>
              <a:gd name="connsiteY13" fmla="*/ 81886 h 743803"/>
              <a:gd name="connsiteX14" fmla="*/ 1371600 w 2599899"/>
              <a:gd name="connsiteY14" fmla="*/ 156949 h 743803"/>
              <a:gd name="connsiteX15" fmla="*/ 1603612 w 2599899"/>
              <a:gd name="connsiteY15" fmla="*/ 211540 h 743803"/>
              <a:gd name="connsiteX16" fmla="*/ 1801504 w 2599899"/>
              <a:gd name="connsiteY16" fmla="*/ 252483 h 743803"/>
              <a:gd name="connsiteX17" fmla="*/ 1862919 w 2599899"/>
              <a:gd name="connsiteY17" fmla="*/ 286603 h 743803"/>
              <a:gd name="connsiteX18" fmla="*/ 1958454 w 2599899"/>
              <a:gd name="connsiteY18" fmla="*/ 327546 h 743803"/>
              <a:gd name="connsiteX19" fmla="*/ 2101755 w 2599899"/>
              <a:gd name="connsiteY19" fmla="*/ 348018 h 743803"/>
              <a:gd name="connsiteX20" fmla="*/ 2245057 w 2599899"/>
              <a:gd name="connsiteY20" fmla="*/ 361665 h 743803"/>
              <a:gd name="connsiteX21" fmla="*/ 2279176 w 2599899"/>
              <a:gd name="connsiteY21" fmla="*/ 382137 h 743803"/>
              <a:gd name="connsiteX22" fmla="*/ 2347415 w 2599899"/>
              <a:gd name="connsiteY22" fmla="*/ 450376 h 743803"/>
              <a:gd name="connsiteX23" fmla="*/ 2456597 w 2599899"/>
              <a:gd name="connsiteY23" fmla="*/ 518615 h 743803"/>
              <a:gd name="connsiteX24" fmla="*/ 2531660 w 2599899"/>
              <a:gd name="connsiteY24" fmla="*/ 634621 h 743803"/>
              <a:gd name="connsiteX25" fmla="*/ 2599899 w 2599899"/>
              <a:gd name="connsiteY25" fmla="*/ 743803 h 743803"/>
              <a:gd name="connsiteX26" fmla="*/ 0 w 2599899"/>
              <a:gd name="connsiteY26" fmla="*/ 723331 h 743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99899" h="743803">
                <a:moveTo>
                  <a:pt x="0" y="723331"/>
                </a:moveTo>
                <a:lnTo>
                  <a:pt x="68239" y="607325"/>
                </a:lnTo>
                <a:lnTo>
                  <a:pt x="122830" y="559558"/>
                </a:lnTo>
                <a:lnTo>
                  <a:pt x="177421" y="491319"/>
                </a:lnTo>
                <a:lnTo>
                  <a:pt x="286603" y="470847"/>
                </a:lnTo>
                <a:lnTo>
                  <a:pt x="361666" y="416256"/>
                </a:lnTo>
                <a:lnTo>
                  <a:pt x="416257" y="341194"/>
                </a:lnTo>
                <a:lnTo>
                  <a:pt x="491319" y="259307"/>
                </a:lnTo>
                <a:lnTo>
                  <a:pt x="559558" y="170597"/>
                </a:lnTo>
                <a:lnTo>
                  <a:pt x="648269" y="95534"/>
                </a:lnTo>
                <a:lnTo>
                  <a:pt x="805218" y="0"/>
                </a:lnTo>
                <a:lnTo>
                  <a:pt x="975815" y="6824"/>
                </a:lnTo>
                <a:lnTo>
                  <a:pt x="1112293" y="20471"/>
                </a:lnTo>
                <a:lnTo>
                  <a:pt x="1255594" y="81886"/>
                </a:lnTo>
                <a:lnTo>
                  <a:pt x="1371600" y="156949"/>
                </a:lnTo>
                <a:lnTo>
                  <a:pt x="1603612" y="211540"/>
                </a:lnTo>
                <a:lnTo>
                  <a:pt x="1801504" y="252483"/>
                </a:lnTo>
                <a:lnTo>
                  <a:pt x="1862919" y="286603"/>
                </a:lnTo>
                <a:lnTo>
                  <a:pt x="1958454" y="327546"/>
                </a:lnTo>
                <a:lnTo>
                  <a:pt x="2101755" y="348018"/>
                </a:lnTo>
                <a:lnTo>
                  <a:pt x="2245057" y="361665"/>
                </a:lnTo>
                <a:lnTo>
                  <a:pt x="2279176" y="382137"/>
                </a:lnTo>
                <a:lnTo>
                  <a:pt x="2347415" y="450376"/>
                </a:lnTo>
                <a:lnTo>
                  <a:pt x="2456597" y="518615"/>
                </a:lnTo>
                <a:lnTo>
                  <a:pt x="2531660" y="634621"/>
                </a:lnTo>
                <a:lnTo>
                  <a:pt x="2599899" y="743803"/>
                </a:lnTo>
                <a:lnTo>
                  <a:pt x="0" y="723331"/>
                </a:lnTo>
                <a:close/>
              </a:path>
            </a:pathLst>
          </a:custGeom>
          <a:solidFill>
            <a:srgbClr val="FFFF00">
              <a:alpha val="52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latin typeface="Times New Roman" pitchFamily="80" charset="0"/>
              <a:ea typeface="ヒラギノ角ゴ Pro W3" pitchFamily="-28" charset="-128"/>
              <a:cs typeface="+mn-cs"/>
            </a:endParaRPr>
          </a:p>
        </p:txBody>
      </p:sp>
      <p:grpSp>
        <p:nvGrpSpPr>
          <p:cNvPr id="6" name="Group 72"/>
          <p:cNvGrpSpPr>
            <a:grpSpLocks/>
          </p:cNvGrpSpPr>
          <p:nvPr/>
        </p:nvGrpSpPr>
        <p:grpSpPr bwMode="auto">
          <a:xfrm>
            <a:off x="2008188" y="1663700"/>
            <a:ext cx="1892300" cy="955675"/>
            <a:chOff x="1087438" y="1435100"/>
            <a:chExt cx="3967162" cy="955417"/>
          </a:xfrm>
        </p:grpSpPr>
        <p:sp>
          <p:nvSpPr>
            <p:cNvPr id="69" name="Left-Right Arrow 68"/>
            <p:cNvSpPr/>
            <p:nvPr/>
          </p:nvSpPr>
          <p:spPr bwMode="auto">
            <a:xfrm>
              <a:off x="1087438" y="1435100"/>
              <a:ext cx="3967162" cy="182514"/>
            </a:xfrm>
            <a:prstGeom prst="leftRightArrow">
              <a:avLst>
                <a:gd name="adj1" fmla="val 45683"/>
                <a:gd name="adj2" fmla="val 212932"/>
              </a:avLst>
            </a:prstGeom>
            <a:solidFill>
              <a:srgbClr val="321AC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Times New Roman" pitchFamily="80" charset="0"/>
                <a:ea typeface="ヒラギノ角ゴ Pro W3" pitchFamily="-28" charset="-128"/>
                <a:cs typeface="+mn-cs"/>
              </a:endParaRPr>
            </a:p>
          </p:txBody>
        </p:sp>
        <p:sp>
          <p:nvSpPr>
            <p:cNvPr id="70" name="Up-Down Arrow 69"/>
            <p:cNvSpPr/>
            <p:nvPr/>
          </p:nvSpPr>
          <p:spPr bwMode="auto">
            <a:xfrm>
              <a:off x="1982711" y="1658878"/>
              <a:ext cx="462615" cy="731639"/>
            </a:xfrm>
            <a:prstGeom prst="upDownArrow">
              <a:avLst>
                <a:gd name="adj1" fmla="val 50000"/>
                <a:gd name="adj2" fmla="val 65385"/>
              </a:avLst>
            </a:prstGeom>
            <a:solidFill>
              <a:srgbClr val="5200D5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Times New Roman" pitchFamily="80" charset="0"/>
                <a:ea typeface="ヒラギノ角ゴ Pro W3" pitchFamily="-28" charset="-128"/>
                <a:cs typeface="+mn-cs"/>
              </a:endParaRPr>
            </a:p>
          </p:txBody>
        </p:sp>
      </p:grp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04850"/>
            <a:ext cx="7696200" cy="1143000"/>
          </a:xfrm>
        </p:spPr>
        <p:txBody>
          <a:bodyPr/>
          <a:lstStyle/>
          <a:p>
            <a:r>
              <a:rPr lang="en-US" sz="4800" dirty="0" smtClean="0"/>
              <a:t>NOAA Coral Reef Watch:</a:t>
            </a:r>
            <a:br>
              <a:rPr lang="en-US" sz="4800" dirty="0" smtClean="0"/>
            </a:br>
            <a:r>
              <a:rPr lang="en-US" sz="4800" dirty="0" smtClean="0"/>
              <a:t>New Decision Support System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1148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Approach:</a:t>
            </a:r>
          </a:p>
          <a:p>
            <a:pPr>
              <a:buNone/>
            </a:pPr>
            <a:endParaRPr lang="en-US" sz="500" b="1" dirty="0" smtClean="0"/>
          </a:p>
          <a:p>
            <a:r>
              <a:rPr lang="en-US" dirty="0" smtClean="0"/>
              <a:t>Develop and test new, high-resolution </a:t>
            </a:r>
            <a:r>
              <a:rPr lang="en-US" dirty="0" err="1" smtClean="0"/>
              <a:t>climatologies</a:t>
            </a:r>
            <a:endParaRPr lang="en-US" dirty="0" smtClean="0"/>
          </a:p>
          <a:p>
            <a:pPr lvl="1"/>
            <a:r>
              <a:rPr lang="en-US" dirty="0" smtClean="0"/>
              <a:t>Global 4 km Pathfinder daily SST data</a:t>
            </a:r>
          </a:p>
          <a:p>
            <a:pPr lvl="1"/>
            <a:r>
              <a:rPr lang="en-US" dirty="0" smtClean="0"/>
              <a:t>Application of NEX for handling large data volumes</a:t>
            </a:r>
          </a:p>
          <a:p>
            <a:endParaRPr lang="en-US" sz="500" dirty="0" smtClean="0"/>
          </a:p>
          <a:p>
            <a:r>
              <a:rPr lang="en-US" dirty="0" smtClean="0"/>
              <a:t>Develop 5-10 km global products (CRW)</a:t>
            </a:r>
          </a:p>
          <a:p>
            <a:r>
              <a:rPr lang="en-US" dirty="0" smtClean="0"/>
              <a:t>Develop 1 km regional products (USF, Australia)</a:t>
            </a:r>
          </a:p>
          <a:p>
            <a:r>
              <a:rPr lang="en-US" dirty="0" smtClean="0"/>
              <a:t>Develop full suite of high-resolution tools for coral reef managers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62499" y="6356350"/>
            <a:ext cx="762000" cy="365125"/>
          </a:xfrm>
        </p:spPr>
        <p:txBody>
          <a:bodyPr/>
          <a:lstStyle/>
          <a:p>
            <a:fld id="{E1749FE6-EBED-4930-8710-29A75B0C69B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8" descr="distribution_90_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524000"/>
            <a:ext cx="3244662" cy="2514601"/>
          </a:xfrm>
          <a:prstGeom prst="rect">
            <a:avLst/>
          </a:prstGeom>
        </p:spPr>
      </p:pic>
      <p:pic>
        <p:nvPicPr>
          <p:cNvPr id="10" name="Picture 9" descr="percentage_dat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300" y="3892331"/>
            <a:ext cx="4572000" cy="256460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76800" y="2322731"/>
            <a:ext cx="3200400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876800" y="23622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Globally, 8.67% of Pathfinder data have quality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≥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4 (useable)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267200" y="3124200"/>
            <a:ext cx="1143000" cy="91440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66800" y="608707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1524000" y="608707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2057400" y="608707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2590800" y="608707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60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3124200" y="608707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80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3657600" y="608707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100</a:t>
            </a:r>
            <a:endParaRPr lang="en-US" sz="1200" dirty="0"/>
          </a:p>
        </p:txBody>
      </p:sp>
      <p:pic>
        <p:nvPicPr>
          <p:cNvPr id="28" name="Picture 27" descr="data_ts.bmp"/>
          <p:cNvPicPr>
            <a:picLocks noChangeAspect="1"/>
          </p:cNvPicPr>
          <p:nvPr/>
        </p:nvPicPr>
        <p:blipFill>
          <a:blip r:embed="rId5" cstate="print"/>
          <a:srcRect l="16650" t="90750" r="15709"/>
          <a:stretch>
            <a:fillRect/>
          </a:stretch>
        </p:blipFill>
        <p:spPr>
          <a:xfrm>
            <a:off x="0" y="6059269"/>
            <a:ext cx="4953000" cy="381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52400" y="6211669"/>
            <a:ext cx="4867701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0          20          40          60          80         100                 </a:t>
            </a:r>
          </a:p>
          <a:p>
            <a:pPr algn="ctr"/>
            <a:r>
              <a:rPr lang="en-US" dirty="0" smtClean="0"/>
              <a:t>% Data Available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914400" y="-152400"/>
            <a:ext cx="73152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4617B"/>
                </a:solidFill>
                <a:latin typeface="+mj-lt"/>
              </a:rPr>
              <a:t>Data Density</a:t>
            </a:r>
          </a:p>
          <a:p>
            <a:r>
              <a:rPr lang="en-US" sz="3200" b="1" dirty="0" smtClean="0">
                <a:solidFill>
                  <a:srgbClr val="04617B"/>
                </a:solidFill>
              </a:rPr>
              <a:t>4km-Resolution PF v5.0 </a:t>
            </a:r>
          </a:p>
          <a:p>
            <a:r>
              <a:rPr lang="en-US" sz="3200" b="1" dirty="0" smtClean="0">
                <a:solidFill>
                  <a:srgbClr val="04617B"/>
                </a:solidFill>
              </a:rPr>
              <a:t>Daily Nighttime only</a:t>
            </a:r>
            <a:r>
              <a:rPr lang="en-US" sz="3600" b="1" dirty="0" smtClean="0">
                <a:solidFill>
                  <a:srgbClr val="04617B"/>
                </a:solidFill>
              </a:rPr>
              <a:t> </a:t>
            </a:r>
            <a:r>
              <a:rPr lang="en-US" sz="3200" b="1" dirty="0" smtClean="0">
                <a:solidFill>
                  <a:srgbClr val="04617B"/>
                </a:solidFill>
              </a:rPr>
              <a:t>SST</a:t>
            </a:r>
            <a:endParaRPr lang="en-US" sz="3600" b="1" dirty="0">
              <a:solidFill>
                <a:srgbClr val="04617B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143301" y="4535269"/>
            <a:ext cx="457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3301" y="5448081"/>
            <a:ext cx="4495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371713" y="2971800"/>
            <a:ext cx="1288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Data Gaps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49FE6-EBED-4930-8710-29A75B0C69B2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 descr="sst_ga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295400"/>
            <a:ext cx="4267200" cy="2438400"/>
          </a:xfrm>
          <a:prstGeom prst="rect">
            <a:avLst/>
          </a:prstGeom>
        </p:spPr>
      </p:pic>
      <p:pic>
        <p:nvPicPr>
          <p:cNvPr id="5" name="Picture 4" descr="sst_tf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1295400"/>
            <a:ext cx="4267199" cy="2438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54114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4617B"/>
                </a:solidFill>
                <a:latin typeface="+mj-lt"/>
              </a:rPr>
              <a:t>SST Coverage </a:t>
            </a:r>
            <a:r>
              <a:rPr lang="en-US" sz="2400" b="1" dirty="0" smtClean="0">
                <a:solidFill>
                  <a:srgbClr val="04617B"/>
                </a:solidFill>
                <a:latin typeface="+mj-lt"/>
              </a:rPr>
              <a:t>(August 10 2002)</a:t>
            </a:r>
            <a:endParaRPr lang="en-US" sz="2400" b="1" dirty="0">
              <a:solidFill>
                <a:srgbClr val="04617B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8678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With Gap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3687233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Spatial gap filling (≤ 50 km)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648200" y="867833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Temporal gap filling (≤ 30d)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648200" y="3687233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Temporal  + spatial gap filling</a:t>
            </a:r>
            <a:endParaRPr lang="en-US" sz="2400" dirty="0"/>
          </a:p>
        </p:txBody>
      </p:sp>
      <p:pic>
        <p:nvPicPr>
          <p:cNvPr id="13" name="Picture 12" descr="template_colorlegend_sst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09800" y="6599767"/>
            <a:ext cx="4648200" cy="258233"/>
          </a:xfrm>
          <a:prstGeom prst="rect">
            <a:avLst/>
          </a:prstGeom>
        </p:spPr>
      </p:pic>
      <p:pic>
        <p:nvPicPr>
          <p:cNvPr id="16" name="Picture 15" descr="sst_sf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4114800"/>
            <a:ext cx="4267199" cy="2438400"/>
          </a:xfrm>
          <a:prstGeom prst="rect">
            <a:avLst/>
          </a:prstGeom>
        </p:spPr>
      </p:pic>
      <p:pic>
        <p:nvPicPr>
          <p:cNvPr id="15" name="Picture 14" descr="sst_tsf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8200" y="4114800"/>
            <a:ext cx="42672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percentage_bleaching.gif"/>
          <p:cNvPicPr>
            <a:picLocks noChangeAspect="1"/>
          </p:cNvPicPr>
          <p:nvPr/>
        </p:nvPicPr>
        <p:blipFill>
          <a:blip r:embed="rId3" cstate="print"/>
          <a:srcRect t="23798"/>
          <a:stretch>
            <a:fillRect/>
          </a:stretch>
        </p:blipFill>
        <p:spPr>
          <a:xfrm>
            <a:off x="4572000" y="4525055"/>
            <a:ext cx="4572000" cy="195194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8600" y="1523999"/>
            <a:ext cx="3244662" cy="2514601"/>
            <a:chOff x="228600" y="1524000"/>
            <a:chExt cx="3244662" cy="2514601"/>
          </a:xfrm>
        </p:grpSpPr>
        <p:pic>
          <p:nvPicPr>
            <p:cNvPr id="9" name="Picture 8" descr="distribution_90_9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600" y="1524000"/>
              <a:ext cx="3244662" cy="2514601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71713" y="2971800"/>
              <a:ext cx="12881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Data Gaps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 descr="percentage_dat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892331"/>
            <a:ext cx="4572000" cy="256460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14400" y="-152400"/>
            <a:ext cx="73152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4617B"/>
                </a:solidFill>
                <a:latin typeface="+mj-lt"/>
              </a:rPr>
              <a:t>Data Density</a:t>
            </a:r>
          </a:p>
          <a:p>
            <a:r>
              <a:rPr lang="en-US" sz="3200" b="1" dirty="0" smtClean="0">
                <a:solidFill>
                  <a:srgbClr val="04617B"/>
                </a:solidFill>
              </a:rPr>
              <a:t>4km-Resolution PF v5.0 </a:t>
            </a:r>
          </a:p>
          <a:p>
            <a:r>
              <a:rPr lang="en-US" sz="3200" b="1" dirty="0" smtClean="0">
                <a:solidFill>
                  <a:srgbClr val="04617B"/>
                </a:solidFill>
              </a:rPr>
              <a:t>Daily Nighttime only</a:t>
            </a:r>
            <a:r>
              <a:rPr lang="en-US" sz="3600" b="1" dirty="0" smtClean="0">
                <a:solidFill>
                  <a:srgbClr val="04617B"/>
                </a:solidFill>
              </a:rPr>
              <a:t> </a:t>
            </a:r>
            <a:r>
              <a:rPr lang="en-US" sz="3200" b="1" dirty="0" smtClean="0">
                <a:solidFill>
                  <a:srgbClr val="04617B"/>
                </a:solidFill>
              </a:rPr>
              <a:t>SST</a:t>
            </a:r>
            <a:endParaRPr lang="en-US" sz="3600" b="1" dirty="0">
              <a:solidFill>
                <a:srgbClr val="04617B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0" y="4552046"/>
            <a:ext cx="457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0" y="5448081"/>
            <a:ext cx="4495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5821680" y="1524000"/>
            <a:ext cx="3246120" cy="2406033"/>
            <a:chOff x="5105400" y="1676400"/>
            <a:chExt cx="3701012" cy="2743200"/>
          </a:xfrm>
        </p:grpSpPr>
        <p:pic>
          <p:nvPicPr>
            <p:cNvPr id="26" name="Picture 25" descr="distribution_35_35_tsf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05400" y="1676400"/>
              <a:ext cx="3701012" cy="274320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477000" y="2286000"/>
              <a:ext cx="11212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Non-Gap</a:t>
              </a:r>
              <a:endParaRPr lang="en-US" dirty="0"/>
            </a:p>
          </p:txBody>
        </p:sp>
      </p:grpSp>
      <p:cxnSp>
        <p:nvCxnSpPr>
          <p:cNvPr id="50" name="Straight Arrow Connector 49"/>
          <p:cNvCxnSpPr/>
          <p:nvPr/>
        </p:nvCxnSpPr>
        <p:spPr>
          <a:xfrm rot="16200000" flipH="1">
            <a:off x="5462116" y="4139084"/>
            <a:ext cx="1182469" cy="3719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724400" y="3733800"/>
            <a:ext cx="3810000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572000" y="5410200"/>
            <a:ext cx="4572000" cy="990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48200" y="3773269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Globally, 76.50% gap-free. </a:t>
            </a:r>
          </a:p>
          <a:p>
            <a:r>
              <a:rPr lang="en-US" dirty="0" smtClean="0">
                <a:latin typeface="Arial"/>
                <a:cs typeface="Arial"/>
              </a:rPr>
              <a:t>“Tropics” 35</a:t>
            </a:r>
            <a:r>
              <a:rPr lang="en-US" baseline="30000" dirty="0" smtClean="0">
                <a:latin typeface="Arial"/>
                <a:cs typeface="Arial"/>
              </a:rPr>
              <a:t>°</a:t>
            </a:r>
            <a:r>
              <a:rPr lang="en-US" dirty="0" smtClean="0">
                <a:latin typeface="Arial"/>
                <a:cs typeface="Arial"/>
              </a:rPr>
              <a:t>N-35°S latitude, 96.88%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0" y="6172200"/>
            <a:ext cx="4572000" cy="685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80697" y="6356350"/>
            <a:ext cx="762000" cy="365125"/>
          </a:xfrm>
        </p:spPr>
        <p:txBody>
          <a:bodyPr/>
          <a:lstStyle/>
          <a:p>
            <a:fld id="{E1749FE6-EBED-4930-8710-29A75B0C69B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276600" y="608707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3733800" y="608707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4267200" y="608707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4800600" y="608707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60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5334000" y="608707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80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5867400" y="608707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100</a:t>
            </a:r>
            <a:endParaRPr lang="en-US" sz="1200" dirty="0"/>
          </a:p>
        </p:txBody>
      </p:sp>
      <p:pic>
        <p:nvPicPr>
          <p:cNvPr id="28" name="Picture 27" descr="data_ts.bmp"/>
          <p:cNvPicPr>
            <a:picLocks noChangeAspect="1"/>
          </p:cNvPicPr>
          <p:nvPr/>
        </p:nvPicPr>
        <p:blipFill>
          <a:blip r:embed="rId7" cstate="print"/>
          <a:srcRect l="16650" t="90750" r="15709"/>
          <a:stretch>
            <a:fillRect/>
          </a:stretch>
        </p:blipFill>
        <p:spPr>
          <a:xfrm>
            <a:off x="2209800" y="6059269"/>
            <a:ext cx="4953000" cy="381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362200" y="6211669"/>
            <a:ext cx="4867701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0          20          40          60          80         100                 </a:t>
            </a:r>
          </a:p>
          <a:p>
            <a:pPr algn="ctr"/>
            <a:r>
              <a:rPr lang="en-US" dirty="0" smtClean="0"/>
              <a:t>% Data Available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E1749FE6-EBED-4930-8710-29A75B0C69B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14400" y="-86618"/>
            <a:ext cx="701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4617B"/>
                </a:solidFill>
                <a:latin typeface="+mj-lt"/>
              </a:rPr>
              <a:t>Maximum Monthly Climatology (MMM) based on Pathfinder SST</a:t>
            </a:r>
            <a:endParaRPr lang="en-US" sz="3200" b="1" dirty="0">
              <a:solidFill>
                <a:srgbClr val="04617B"/>
              </a:solidFill>
              <a:latin typeface="+mj-lt"/>
            </a:endParaRPr>
          </a:p>
        </p:txBody>
      </p:sp>
      <p:pic>
        <p:nvPicPr>
          <p:cNvPr id="39" name="Picture 38" descr="template_colorlegend_ss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77000"/>
            <a:ext cx="6858009" cy="381000"/>
          </a:xfrm>
          <a:prstGeom prst="rect">
            <a:avLst/>
          </a:prstGeom>
        </p:spPr>
      </p:pic>
      <p:pic>
        <p:nvPicPr>
          <p:cNvPr id="8" name="Picture 3" descr="Z:\phd_thesis\dss_crw\4km_clim_wfs\4km_clim_wfs_gapf_products\mmm_clim_caribbea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30630"/>
            <a:ext cx="5867400" cy="391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Z:\phd_thesis\dss_crw\4km_clim_wfs\4km_clim_wfs_gapf_products\mmm_4km_path_by_mv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618865"/>
            <a:ext cx="4915232" cy="27819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24600" y="1981200"/>
            <a:ext cx="2621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Global 4 km</a:t>
            </a:r>
          </a:p>
          <a:p>
            <a:r>
              <a:rPr lang="en-US" sz="2000" dirty="0" smtClean="0">
                <a:latin typeface="+mn-lt"/>
              </a:rPr>
              <a:t>Regional pseudo-1 km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66800"/>
            <a:ext cx="8458200" cy="1143000"/>
          </a:xfrm>
        </p:spPr>
        <p:txBody>
          <a:bodyPr/>
          <a:lstStyle/>
          <a:p>
            <a:r>
              <a:rPr lang="en-US" sz="4800" dirty="0" smtClean="0"/>
              <a:t>High Resolution Global CRW Products based on: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389437"/>
          </a:xfrm>
        </p:spPr>
        <p:txBody>
          <a:bodyPr/>
          <a:lstStyle/>
          <a:p>
            <a:r>
              <a:rPr lang="en-US" sz="3600" dirty="0" smtClean="0"/>
              <a:t>Climatology: 4 km AVHRR Global gap-filled Pathfinder</a:t>
            </a:r>
          </a:p>
          <a:p>
            <a:r>
              <a:rPr lang="en-US" sz="3600" dirty="0" smtClean="0"/>
              <a:t>Data: 11  km Operational Blended</a:t>
            </a:r>
          </a:p>
          <a:p>
            <a:pPr lvl="1"/>
            <a:r>
              <a:rPr lang="en-US" sz="3600" dirty="0" smtClean="0"/>
              <a:t>Polar-orbiters (2) + Geostationary (4)</a:t>
            </a:r>
          </a:p>
          <a:p>
            <a:pPr lvl="1"/>
            <a:r>
              <a:rPr lang="en-US" sz="3600" dirty="0" smtClean="0"/>
              <a:t>Up to 24-100 scenes/day</a:t>
            </a:r>
          </a:p>
          <a:p>
            <a:pPr lvl="1"/>
            <a:r>
              <a:rPr lang="en-US" sz="3600" dirty="0" smtClean="0"/>
              <a:t>5 km coming soon</a:t>
            </a:r>
          </a:p>
          <a:p>
            <a:pPr lvl="1"/>
            <a:r>
              <a:rPr lang="en-US" sz="3600" dirty="0" smtClean="0"/>
              <a:t>5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geostationary coming</a:t>
            </a:r>
          </a:p>
        </p:txBody>
      </p:sp>
    </p:spTree>
    <p:extLst>
      <p:ext uri="{BB962C8B-B14F-4D97-AF65-F5344CB8AC3E}">
        <p14:creationId xmlns:p14="http://schemas.microsoft.com/office/powerpoint/2010/main" val="12405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 txBox="1">
            <a:spLocks noGrp="1"/>
          </p:cNvSpPr>
          <p:nvPr/>
        </p:nvSpPr>
        <p:spPr bwMode="auto">
          <a:xfrm>
            <a:off x="8305800" y="6556375"/>
            <a:ext cx="8382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D3350E9B-0869-4A06-AB08-85263C9A2F78}" type="slidenum">
              <a:rPr lang="en-US" sz="1400" i="1">
                <a:latin typeface="Calibri" charset="0"/>
              </a:rPr>
              <a:pPr algn="r"/>
              <a:t>17</a:t>
            </a:fld>
            <a:endParaRPr lang="en-US" sz="1400" i="1">
              <a:latin typeface="Calibri" charset="0"/>
            </a:endParaRPr>
          </a:p>
        </p:txBody>
      </p:sp>
      <p:sp>
        <p:nvSpPr>
          <p:cNvPr id="2058" name="TextBox 20"/>
          <p:cNvSpPr txBox="1">
            <a:spLocks noChangeArrowheads="1"/>
          </p:cNvSpPr>
          <p:nvPr/>
        </p:nvSpPr>
        <p:spPr bwMode="auto">
          <a:xfrm>
            <a:off x="1066800" y="3595627"/>
            <a:ext cx="2895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 smtClean="0"/>
              <a:t>SST</a:t>
            </a:r>
            <a:endParaRPr lang="en-US" sz="2000" dirty="0"/>
          </a:p>
        </p:txBody>
      </p:sp>
      <p:sp>
        <p:nvSpPr>
          <p:cNvPr id="2059" name="TextBox 21"/>
          <p:cNvSpPr txBox="1">
            <a:spLocks noChangeArrowheads="1"/>
          </p:cNvSpPr>
          <p:nvPr/>
        </p:nvSpPr>
        <p:spPr bwMode="auto">
          <a:xfrm>
            <a:off x="5029200" y="3595627"/>
            <a:ext cx="3429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/>
              <a:t> </a:t>
            </a:r>
            <a:r>
              <a:rPr lang="en-US" sz="2000" dirty="0" smtClean="0"/>
              <a:t>SST Anomaly</a:t>
            </a:r>
            <a:endParaRPr lang="en-US" sz="2000" dirty="0"/>
          </a:p>
        </p:txBody>
      </p:sp>
      <p:sp>
        <p:nvSpPr>
          <p:cNvPr id="2060" name="TextBox 20"/>
          <p:cNvSpPr txBox="1">
            <a:spLocks noChangeArrowheads="1"/>
          </p:cNvSpPr>
          <p:nvPr/>
        </p:nvSpPr>
        <p:spPr bwMode="auto">
          <a:xfrm>
            <a:off x="914400" y="6305490"/>
            <a:ext cx="3276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 err="1" smtClean="0"/>
              <a:t>HotSpot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2063" name="Picture 27" descr="template_colorlegend_sst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443227"/>
            <a:ext cx="3810000" cy="211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28" descr="template_colorlegend_sstanom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439217"/>
            <a:ext cx="3657600" cy="232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5" name="TextBox 20"/>
          <p:cNvSpPr txBox="1">
            <a:spLocks noChangeArrowheads="1"/>
          </p:cNvSpPr>
          <p:nvPr/>
        </p:nvSpPr>
        <p:spPr bwMode="auto">
          <a:xfrm>
            <a:off x="4724400" y="6262628"/>
            <a:ext cx="396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DHW</a:t>
            </a:r>
            <a:endParaRPr lang="en-US" sz="2000" dirty="0"/>
          </a:p>
        </p:txBody>
      </p:sp>
      <p:pic>
        <p:nvPicPr>
          <p:cNvPr id="2068" name="Picture 2" descr="C:\ljk\meetings\2010_12_dss_sf\template_colorlegend_hotspot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023" y="6122455"/>
            <a:ext cx="3881577" cy="216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9" name="Picture 33" descr="template_colorlegend_small_dhw.bmp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2999" y="6186426"/>
            <a:ext cx="3657601" cy="179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sst_2011268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400" y="1385827"/>
            <a:ext cx="3886200" cy="1943100"/>
          </a:xfrm>
          <a:prstGeom prst="rect">
            <a:avLst/>
          </a:prstGeom>
        </p:spPr>
      </p:pic>
      <p:pic>
        <p:nvPicPr>
          <p:cNvPr id="21" name="Picture 20" descr="anomaly_2011268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24400" y="1385827"/>
            <a:ext cx="3886200" cy="1943100"/>
          </a:xfrm>
          <a:prstGeom prst="rect">
            <a:avLst/>
          </a:prstGeom>
        </p:spPr>
      </p:pic>
      <p:pic>
        <p:nvPicPr>
          <p:cNvPr id="22" name="Picture 21" descr="gp_2011268_hotspot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3400" y="4014727"/>
            <a:ext cx="3886200" cy="1943100"/>
          </a:xfrm>
          <a:prstGeom prst="rect">
            <a:avLst/>
          </a:prstGeom>
        </p:spPr>
      </p:pic>
      <p:pic>
        <p:nvPicPr>
          <p:cNvPr id="23" name="Picture 22" descr="dhw_2011268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24400" y="4014727"/>
            <a:ext cx="3886200" cy="1943100"/>
          </a:xfrm>
          <a:prstGeom prst="rect">
            <a:avLst/>
          </a:prstGeom>
        </p:spPr>
      </p:pic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990600" y="0"/>
            <a:ext cx="71628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4617B"/>
                </a:solidFill>
              </a:rPr>
              <a:t>11km</a:t>
            </a:r>
            <a:r>
              <a:rPr lang="en-US" sz="2800" b="1" dirty="0" smtClean="0">
                <a:solidFill>
                  <a:srgbClr val="04617B"/>
                </a:solidFill>
              </a:rPr>
              <a:t> – Resolution, </a:t>
            </a:r>
            <a:r>
              <a:rPr lang="en-US" sz="2800" b="1" dirty="0">
                <a:solidFill>
                  <a:srgbClr val="04617B"/>
                </a:solidFill>
              </a:rPr>
              <a:t>G</a:t>
            </a:r>
            <a:r>
              <a:rPr lang="en-US" sz="2800" b="1" dirty="0" smtClean="0">
                <a:solidFill>
                  <a:srgbClr val="04617B"/>
                </a:solidFill>
              </a:rPr>
              <a:t>lobal </a:t>
            </a:r>
          </a:p>
          <a:p>
            <a:r>
              <a:rPr lang="en-US" sz="2800" b="1" dirty="0" smtClean="0">
                <a:solidFill>
                  <a:srgbClr val="04617B"/>
                </a:solidFill>
              </a:rPr>
              <a:t>Coral Thermal Stress Products</a:t>
            </a:r>
          </a:p>
          <a:p>
            <a:r>
              <a:rPr lang="en-US" sz="2000" dirty="0" smtClean="0">
                <a:solidFill>
                  <a:srgbClr val="04617B"/>
                </a:solidFill>
              </a:rPr>
              <a:t>Based on NOAA Operational GOES-POES SST, 09/25/11</a:t>
            </a:r>
            <a:endParaRPr lang="en-US" sz="2000" dirty="0">
              <a:solidFill>
                <a:srgbClr val="04617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 txBox="1">
            <a:spLocks noGrp="1"/>
          </p:cNvSpPr>
          <p:nvPr/>
        </p:nvSpPr>
        <p:spPr bwMode="auto">
          <a:xfrm>
            <a:off x="8305800" y="6556375"/>
            <a:ext cx="8382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D3350E9B-0869-4A06-AB08-85263C9A2F78}" type="slidenum">
              <a:rPr lang="en-US" sz="1400" i="1">
                <a:latin typeface="Calibri" charset="0"/>
              </a:rPr>
              <a:pPr algn="r"/>
              <a:t>18</a:t>
            </a:fld>
            <a:endParaRPr lang="en-US" sz="1400" i="1">
              <a:latin typeface="Calibri" charset="0"/>
            </a:endParaRPr>
          </a:p>
        </p:txBody>
      </p:sp>
      <p:sp>
        <p:nvSpPr>
          <p:cNvPr id="2060" name="TextBox 20"/>
          <p:cNvSpPr txBox="1">
            <a:spLocks noChangeArrowheads="1"/>
          </p:cNvSpPr>
          <p:nvPr/>
        </p:nvSpPr>
        <p:spPr bwMode="auto">
          <a:xfrm>
            <a:off x="1066800" y="6291263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err="1" smtClean="0"/>
              <a:t>HotSpot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2065" name="TextBox 20"/>
          <p:cNvSpPr txBox="1">
            <a:spLocks noChangeArrowheads="1"/>
          </p:cNvSpPr>
          <p:nvPr/>
        </p:nvSpPr>
        <p:spPr bwMode="auto">
          <a:xfrm>
            <a:off x="4724400" y="6248401"/>
            <a:ext cx="396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DHW</a:t>
            </a:r>
            <a:endParaRPr lang="en-US" sz="2400" dirty="0"/>
          </a:p>
        </p:txBody>
      </p:sp>
      <p:pic>
        <p:nvPicPr>
          <p:cNvPr id="2068" name="Picture 2" descr="C:\ljk\meetings\2010_12_dss_sf\template_colorlegend_hotspot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423" y="6032028"/>
            <a:ext cx="3881577" cy="216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9" name="Picture 33" descr="template_colorlegend_small_dhw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2999" y="6095999"/>
            <a:ext cx="3657601" cy="179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crw_opertwwk_dhw_current_florid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1524000"/>
            <a:ext cx="3657600" cy="2479729"/>
          </a:xfrm>
          <a:prstGeom prst="rect">
            <a:avLst/>
          </a:prstGeom>
        </p:spPr>
      </p:pic>
      <p:pic>
        <p:nvPicPr>
          <p:cNvPr id="32" name="Picture 31" descr="crw_opertwwk_hotspot_current_florida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0" y="1524000"/>
            <a:ext cx="3657600" cy="2479729"/>
          </a:xfrm>
          <a:prstGeom prst="rect">
            <a:avLst/>
          </a:prstGeom>
        </p:spPr>
      </p:pic>
      <p:pic>
        <p:nvPicPr>
          <p:cNvPr id="27" name="Picture 26" descr="blended_geopolar_dn_daily_hotspot_20110925_florida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500" y="3810000"/>
            <a:ext cx="3657600" cy="2479729"/>
          </a:xfrm>
          <a:prstGeom prst="rect">
            <a:avLst/>
          </a:prstGeom>
        </p:spPr>
      </p:pic>
      <p:pic>
        <p:nvPicPr>
          <p:cNvPr id="26" name="Picture 25" descr="blended_geopolar_dn_daily_dhw_20110925_florida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0" y="3810000"/>
            <a:ext cx="3657600" cy="2479729"/>
          </a:xfrm>
          <a:prstGeom prst="rect">
            <a:avLst/>
          </a:prstGeom>
        </p:spPr>
      </p:pic>
      <p:sp>
        <p:nvSpPr>
          <p:cNvPr id="28" name="TextBox 20"/>
          <p:cNvSpPr txBox="1">
            <a:spLocks noChangeArrowheads="1"/>
          </p:cNvSpPr>
          <p:nvPr/>
        </p:nvSpPr>
        <p:spPr bwMode="auto">
          <a:xfrm>
            <a:off x="76200" y="2210812"/>
            <a:ext cx="1066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50 km</a:t>
            </a:r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11 km</a:t>
            </a:r>
            <a:endParaRPr lang="en-US" sz="2400" dirty="0"/>
          </a:p>
        </p:txBody>
      </p:sp>
      <p:sp>
        <p:nvSpPr>
          <p:cNvPr id="33" name="TextBox 20"/>
          <p:cNvSpPr txBox="1">
            <a:spLocks noChangeArrowheads="1"/>
          </p:cNvSpPr>
          <p:nvPr/>
        </p:nvSpPr>
        <p:spPr bwMode="auto">
          <a:xfrm>
            <a:off x="990600" y="0"/>
            <a:ext cx="71628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4617B"/>
                </a:solidFill>
              </a:rPr>
              <a:t>11km</a:t>
            </a:r>
            <a:r>
              <a:rPr lang="en-US" sz="2800" b="1" dirty="0" smtClean="0">
                <a:solidFill>
                  <a:srgbClr val="04617B"/>
                </a:solidFill>
              </a:rPr>
              <a:t> – Resolution, </a:t>
            </a:r>
            <a:r>
              <a:rPr lang="en-US" sz="2800" b="1" dirty="0">
                <a:solidFill>
                  <a:srgbClr val="04617B"/>
                </a:solidFill>
              </a:rPr>
              <a:t>G</a:t>
            </a:r>
            <a:r>
              <a:rPr lang="en-US" sz="2800" b="1" dirty="0" smtClean="0">
                <a:solidFill>
                  <a:srgbClr val="04617B"/>
                </a:solidFill>
              </a:rPr>
              <a:t>lobal </a:t>
            </a:r>
          </a:p>
          <a:p>
            <a:r>
              <a:rPr lang="en-US" sz="2800" b="1" dirty="0" smtClean="0">
                <a:solidFill>
                  <a:srgbClr val="04617B"/>
                </a:solidFill>
              </a:rPr>
              <a:t>Coral Thermal Stress Products</a:t>
            </a:r>
          </a:p>
          <a:p>
            <a:r>
              <a:rPr lang="en-US" sz="2000" dirty="0" smtClean="0">
                <a:solidFill>
                  <a:srgbClr val="04617B"/>
                </a:solidFill>
              </a:rPr>
              <a:t>Based on NOAA Operational GOES-POES SST, 09/25/11</a:t>
            </a:r>
            <a:endParaRPr lang="en-US" sz="2000" dirty="0">
              <a:solidFill>
                <a:srgbClr val="04617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43000"/>
            <a:ext cx="8458200" cy="1143000"/>
          </a:xfrm>
        </p:spPr>
        <p:txBody>
          <a:bodyPr/>
          <a:lstStyle/>
          <a:p>
            <a:r>
              <a:rPr lang="en-US" sz="5400" dirty="0" smtClean="0"/>
              <a:t>High Resolution Prototype CRW Products based on: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44763"/>
            <a:ext cx="8229600" cy="4008437"/>
          </a:xfrm>
        </p:spPr>
        <p:txBody>
          <a:bodyPr/>
          <a:lstStyle/>
          <a:p>
            <a:r>
              <a:rPr lang="en-US" sz="4400" dirty="0" smtClean="0"/>
              <a:t>4 km AVHRR Global Pathfinder</a:t>
            </a:r>
          </a:p>
          <a:p>
            <a:pPr lvl="1"/>
            <a:r>
              <a:rPr lang="en-US" sz="4200" dirty="0" smtClean="0"/>
              <a:t>Climatology</a:t>
            </a:r>
          </a:p>
          <a:p>
            <a:r>
              <a:rPr lang="en-US" sz="4400" dirty="0" smtClean="0"/>
              <a:t>1  km MODIS and AVHRR</a:t>
            </a:r>
          </a:p>
          <a:p>
            <a:pPr lvl="1"/>
            <a:r>
              <a:rPr lang="en-US" sz="4200" dirty="0" smtClean="0"/>
              <a:t>(Test area: Florida Keys National Marine Sanctuary)</a:t>
            </a:r>
          </a:p>
        </p:txBody>
      </p:sp>
    </p:spTree>
    <p:extLst>
      <p:ext uri="{BB962C8B-B14F-4D97-AF65-F5344CB8AC3E}">
        <p14:creationId xmlns:p14="http://schemas.microsoft.com/office/powerpoint/2010/main" val="12405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/>
              <a:t>Partnerships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152400" y="2667000"/>
            <a:ext cx="8763000" cy="3276600"/>
          </a:xfrm>
        </p:spPr>
        <p:txBody>
          <a:bodyPr/>
          <a:lstStyle/>
          <a:p>
            <a:r>
              <a:rPr lang="en-US" sz="2400" dirty="0" smtClean="0"/>
              <a:t>NOAA NESDIS/CRW (M. Eakin, J. Li, G. Liu, T. Christensen)</a:t>
            </a:r>
          </a:p>
          <a:p>
            <a:r>
              <a:rPr lang="en-US" sz="2400" dirty="0" smtClean="0"/>
              <a:t>NOAA AOML / ICON/CREWS (J. Hendee, L. Gramer)</a:t>
            </a:r>
          </a:p>
          <a:p>
            <a:r>
              <a:rPr lang="en-US" sz="2400" dirty="0" smtClean="0"/>
              <a:t>NASA Ames (L. Guild, R. Nemani)</a:t>
            </a:r>
          </a:p>
          <a:p>
            <a:r>
              <a:rPr lang="en-US" sz="2400" dirty="0" smtClean="0"/>
              <a:t>UNEP-WCMC (L. Wood, C. Ravilious, C. Fitzgerald)</a:t>
            </a:r>
          </a:p>
          <a:p>
            <a:r>
              <a:rPr lang="en-US" sz="2400" dirty="0" smtClean="0"/>
              <a:t>U. South Florida (F. Muller-Karger, C. Hu, M. Vega, B. Barnes)</a:t>
            </a:r>
          </a:p>
          <a:p>
            <a:r>
              <a:rPr lang="en-US" sz="2400" dirty="0" smtClean="0"/>
              <a:t>U. Colorado-CIRES (S. </a:t>
            </a:r>
            <a:r>
              <a:rPr lang="en-US" sz="2400" dirty="0" err="1" smtClean="0"/>
              <a:t>Lynds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NOAA NESDIS/CRW-Australia (W. Skirving, S. Heron / NOAA)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18436" name="Picture 14" descr="noaa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101725"/>
            <a:ext cx="91440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t="43286" r="37697" b="15324"/>
          <a:stretch>
            <a:fillRect/>
          </a:stretch>
        </p:blipFill>
        <p:spPr bwMode="auto">
          <a:xfrm>
            <a:off x="4572000" y="1016000"/>
            <a:ext cx="108585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USF2clr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168400"/>
            <a:ext cx="1524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C884285-051C-426A-AD2B-9AAC38FCC08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3" name="Picture 3" descr="C:\Users\mvega\Dropbox\DSS-CRW\hotspots\2011\hotspot_4km_n19.20110725.0626.florida.tru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4" t="53942" r="1370" b="27294"/>
          <a:stretch/>
        </p:blipFill>
        <p:spPr bwMode="auto">
          <a:xfrm>
            <a:off x="2175164" y="1165578"/>
            <a:ext cx="5369917" cy="256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7400" y="3048000"/>
            <a:ext cx="1539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 25, 2011</a:t>
            </a:r>
            <a:endParaRPr lang="en-US" dirty="0"/>
          </a:p>
        </p:txBody>
      </p:sp>
      <p:pic>
        <p:nvPicPr>
          <p:cNvPr id="5" name="Picture 3" descr="C:\Users\mvega\Dropbox\DSS-CRW\hotspots\2011\hotspot_4km_n19.20110808.0721.florida.tru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6" t="52190" r="626" b="27088"/>
          <a:stretch/>
        </p:blipFill>
        <p:spPr bwMode="auto">
          <a:xfrm>
            <a:off x="2157197" y="3855720"/>
            <a:ext cx="5386603" cy="277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72147" y="5879068"/>
            <a:ext cx="1719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August 8, 2011</a:t>
            </a:r>
            <a:endParaRPr lang="en-US" dirty="0"/>
          </a:p>
        </p:txBody>
      </p:sp>
      <p:pic>
        <p:nvPicPr>
          <p:cNvPr id="7" name="Picture 3" descr="C:\Users\mvega\Dropbox\DSS-CRW\hotspots\2011\hotspot_4km_n19.20110808.0721.florida.tru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46" r="39474"/>
          <a:stretch/>
        </p:blipFill>
        <p:spPr bwMode="auto">
          <a:xfrm>
            <a:off x="2209800" y="3581400"/>
            <a:ext cx="5257800" cy="45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19200" y="228600"/>
            <a:ext cx="44037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04617B"/>
                </a:solidFill>
                <a:latin typeface="+mj-lt"/>
              </a:rPr>
              <a:t>USF 1 km </a:t>
            </a:r>
            <a:r>
              <a:rPr lang="en-US" sz="4400" b="1" dirty="0" err="1" smtClean="0">
                <a:solidFill>
                  <a:srgbClr val="04617B"/>
                </a:solidFill>
                <a:latin typeface="+mj-lt"/>
              </a:rPr>
              <a:t>HotSpot</a:t>
            </a:r>
            <a:r>
              <a:rPr lang="en-US" sz="4400" b="1" dirty="0" smtClean="0">
                <a:solidFill>
                  <a:srgbClr val="04617B"/>
                </a:solidFill>
                <a:latin typeface="+mj-lt"/>
              </a:rPr>
              <a:t> </a:t>
            </a:r>
            <a:endParaRPr lang="en-US" sz="4400" b="1" dirty="0">
              <a:solidFill>
                <a:srgbClr val="04617B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66800" y="76200"/>
            <a:ext cx="5867400" cy="91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err="1" smtClean="0">
                <a:solidFill>
                  <a:srgbClr val="04617B"/>
                </a:solidFill>
              </a:rPr>
              <a:t>HotSpot</a:t>
            </a:r>
            <a:r>
              <a:rPr lang="en-US" sz="3600" b="1" dirty="0" smtClean="0">
                <a:solidFill>
                  <a:srgbClr val="04617B"/>
                </a:solidFill>
              </a:rPr>
              <a:t> products for the West Florida Shelf</a:t>
            </a:r>
          </a:p>
          <a:p>
            <a:pPr algn="l"/>
            <a:r>
              <a:rPr lang="en-US" sz="2400" b="1" dirty="0" smtClean="0">
                <a:solidFill>
                  <a:srgbClr val="04617B"/>
                </a:solidFill>
              </a:rPr>
              <a:t>(August 29, 2011)</a:t>
            </a:r>
            <a:r>
              <a:rPr lang="en-US" sz="3600" b="1" dirty="0" smtClean="0">
                <a:solidFill>
                  <a:srgbClr val="04617B"/>
                </a:solidFill>
              </a:rPr>
              <a:t/>
            </a:r>
            <a:br>
              <a:rPr lang="en-US" sz="3600" b="1" dirty="0" smtClean="0">
                <a:solidFill>
                  <a:srgbClr val="04617B"/>
                </a:solidFill>
              </a:rPr>
            </a:br>
            <a:endParaRPr lang="en-US" sz="3600" b="1" dirty="0">
              <a:solidFill>
                <a:srgbClr val="04617B"/>
              </a:solidFill>
            </a:endParaRPr>
          </a:p>
        </p:txBody>
      </p:sp>
      <p:pic>
        <p:nvPicPr>
          <p:cNvPr id="9218" name="Picture 2" descr="C:\Users\mvega\Dropbox\hotspots\Modis_hotspot.2011241.4km_mmm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0" b="34995"/>
          <a:stretch/>
        </p:blipFill>
        <p:spPr bwMode="auto">
          <a:xfrm>
            <a:off x="76200" y="2164246"/>
            <a:ext cx="4419600" cy="339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5776191"/>
            <a:ext cx="2667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</a:rPr>
              <a:t>NASA MODIS </a:t>
            </a:r>
            <a:r>
              <a:rPr lang="en-US" dirty="0" err="1" smtClean="0">
                <a:latin typeface="Times New Roman" pitchFamily="18" charset="0"/>
              </a:rPr>
              <a:t>HotSpot</a:t>
            </a:r>
            <a:endParaRPr lang="en-US" dirty="0" smtClean="0">
              <a:latin typeface="Times New Roman" pitchFamily="18" charset="0"/>
            </a:endParaRPr>
          </a:p>
          <a:p>
            <a:pPr algn="ctr"/>
            <a:r>
              <a:rPr lang="en-US" sz="1200" dirty="0" smtClean="0">
                <a:latin typeface="Times New Roman" pitchFamily="18" charset="0"/>
              </a:rPr>
              <a:t>Based on Pathfinder 4km MMM </a:t>
            </a:r>
            <a:endParaRPr lang="en-US" sz="1200" dirty="0"/>
          </a:p>
        </p:txBody>
      </p:sp>
      <p:pic>
        <p:nvPicPr>
          <p:cNvPr id="9220" name="Picture 4" descr="C:\Users\mvega\Dropbox\DSS-CRW\hotspots\for_jianke\hotspot_4km_n19.20110829.0844.florida.tru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65927"/>
            <a:ext cx="4495800" cy="361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00700" y="5776191"/>
            <a:ext cx="2628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</a:rPr>
              <a:t>USF AVHRR </a:t>
            </a:r>
            <a:r>
              <a:rPr lang="en-US" dirty="0" err="1" smtClean="0">
                <a:latin typeface="Times New Roman" pitchFamily="18" charset="0"/>
              </a:rPr>
              <a:t>HotSpot</a:t>
            </a:r>
            <a:endParaRPr lang="en-US" dirty="0" smtClean="0">
              <a:latin typeface="Times New Roman" pitchFamily="18" charset="0"/>
            </a:endParaRPr>
          </a:p>
          <a:p>
            <a:pPr algn="ctr"/>
            <a:r>
              <a:rPr lang="en-US" sz="1200" dirty="0" smtClean="0">
                <a:latin typeface="Times New Roman" pitchFamily="18" charset="0"/>
              </a:rPr>
              <a:t>Based on Pathfinder 4km MMM </a:t>
            </a:r>
            <a:endParaRPr lang="en-US" sz="1200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1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50_dhw_florida_2011092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6200"/>
            <a:ext cx="3746500" cy="25400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2362765" y="3886200"/>
            <a:ext cx="0" cy="4305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216960" y="4191000"/>
            <a:ext cx="2685375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latin typeface="Times New Roman" pitchFamily="18" charset="0"/>
              </a:rPr>
              <a:t>Enhanced 50 km NOAA product</a:t>
            </a:r>
            <a:endParaRPr lang="en-US" sz="1400" b="1" dirty="0">
              <a:latin typeface="Times New Roman" pitchFamily="18" charset="0"/>
            </a:endParaRPr>
          </a:p>
        </p:txBody>
      </p:sp>
      <p:pic>
        <p:nvPicPr>
          <p:cNvPr id="13314" name="Picture 2" descr="C:\Users\mvega\Dropbox\DSS-CRW\dhw\2011\dhw.4km.m_n19.20110915.0725.florida.tru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910" y="2057400"/>
            <a:ext cx="5867400" cy="471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20810" y="5984404"/>
            <a:ext cx="2814488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latin typeface="Times New Roman" pitchFamily="18" charset="0"/>
              </a:rPr>
              <a:t>E4km_DHW.20110915.florida.png</a:t>
            </a:r>
            <a:endParaRPr lang="en-US" sz="1400" b="1" dirty="0">
              <a:latin typeface="Times New Roman" pitchFamily="18" charset="0"/>
            </a:endParaRPr>
          </a:p>
        </p:txBody>
      </p:sp>
      <p:cxnSp>
        <p:nvCxnSpPr>
          <p:cNvPr id="8" name="Elbow Connector 7"/>
          <p:cNvCxnSpPr/>
          <p:nvPr/>
        </p:nvCxnSpPr>
        <p:spPr>
          <a:xfrm>
            <a:off x="1828800" y="6292181"/>
            <a:ext cx="1143000" cy="15621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066800" y="76200"/>
            <a:ext cx="5867400" cy="91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>
                <a:solidFill>
                  <a:srgbClr val="04617B"/>
                </a:solidFill>
              </a:rPr>
              <a:t>DHW products for the West Florida Shelf</a:t>
            </a:r>
          </a:p>
          <a:p>
            <a:pPr algn="l"/>
            <a:r>
              <a:rPr lang="en-US" sz="2400" b="1" dirty="0" smtClean="0">
                <a:solidFill>
                  <a:srgbClr val="04617B"/>
                </a:solidFill>
              </a:rPr>
              <a:t>                                           (September 15, 2011)</a:t>
            </a:r>
            <a:r>
              <a:rPr lang="en-US" sz="3600" b="1" dirty="0" smtClean="0">
                <a:solidFill>
                  <a:srgbClr val="04617B"/>
                </a:solidFill>
              </a:rPr>
              <a:t/>
            </a:r>
            <a:br>
              <a:rPr lang="en-US" sz="3600" b="1" dirty="0" smtClean="0">
                <a:solidFill>
                  <a:srgbClr val="04617B"/>
                </a:solidFill>
              </a:rPr>
            </a:br>
            <a:endParaRPr lang="en-US" sz="3600" b="1" dirty="0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11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838200" y="0"/>
            <a:ext cx="716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>
                <a:solidFill>
                  <a:srgbClr val="04617B"/>
                </a:solidFill>
              </a:rPr>
              <a:t>CRW DHW product for Australia</a:t>
            </a:r>
            <a:r>
              <a:rPr lang="en-US" sz="3200" b="1" dirty="0" smtClean="0">
                <a:solidFill>
                  <a:srgbClr val="04617B"/>
                </a:solidFill>
              </a:rPr>
              <a:t/>
            </a:r>
            <a:br>
              <a:rPr lang="en-US" sz="3200" b="1" dirty="0" smtClean="0">
                <a:solidFill>
                  <a:srgbClr val="04617B"/>
                </a:solidFill>
              </a:rPr>
            </a:br>
            <a:r>
              <a:rPr lang="en-US" sz="3200" b="1" dirty="0" smtClean="0">
                <a:solidFill>
                  <a:srgbClr val="04617B"/>
                </a:solidFill>
              </a:rPr>
              <a:t>(</a:t>
            </a:r>
            <a:r>
              <a:rPr lang="en-US" sz="2800" b="1" dirty="0" smtClean="0">
                <a:solidFill>
                  <a:srgbClr val="04617B"/>
                </a:solidFill>
              </a:rPr>
              <a:t>May 3, 2011)</a:t>
            </a:r>
            <a:endParaRPr lang="en-US" sz="3200" b="1" dirty="0">
              <a:solidFill>
                <a:srgbClr val="04617B"/>
              </a:solidFill>
            </a:endParaRPr>
          </a:p>
        </p:txBody>
      </p:sp>
      <p:pic>
        <p:nvPicPr>
          <p:cNvPr id="8" name="Picture 60" descr="C:\ljk\meetings\2011\nasa-cce\dhw_gb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1567543"/>
            <a:ext cx="4572000" cy="5290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33400" y="2209800"/>
            <a:ext cx="32766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+mn-lt"/>
                <a:ea typeface="SimSun" pitchFamily="2" charset="-122"/>
                <a:cs typeface="SimSun" pitchFamily="2" charset="-122"/>
              </a:rPr>
              <a:t>1 km </a:t>
            </a:r>
            <a:r>
              <a:rPr lang="en-US" sz="2000" b="1" dirty="0" err="1" smtClean="0">
                <a:solidFill>
                  <a:srgbClr val="000000"/>
                </a:solidFill>
                <a:latin typeface="+mn-lt"/>
                <a:ea typeface="SimSun" pitchFamily="2" charset="-122"/>
                <a:cs typeface="SimSun" pitchFamily="2" charset="-122"/>
              </a:rPr>
              <a:t>DHWs</a:t>
            </a:r>
            <a:r>
              <a:rPr lang="en-US" sz="2000" b="1" dirty="0" smtClean="0">
                <a:solidFill>
                  <a:srgbClr val="000000"/>
                </a:solidFill>
                <a:latin typeface="+mn-lt"/>
                <a:ea typeface="SimSun" pitchFamily="2" charset="-122"/>
                <a:cs typeface="SimSun" pitchFamily="2" charset="-122"/>
              </a:rPr>
              <a:t> on May 3, 2011 for the Great Barrier Reef</a:t>
            </a:r>
          </a:p>
          <a:p>
            <a:endParaRPr lang="en-US" sz="2000" b="1" dirty="0" smtClean="0">
              <a:solidFill>
                <a:srgbClr val="000000"/>
              </a:solidFill>
              <a:latin typeface="+mn-lt"/>
              <a:ea typeface="SimSun" pitchFamily="2" charset="-122"/>
              <a:cs typeface="SimSun" pitchFamily="2" charset="-122"/>
            </a:endParaRPr>
          </a:p>
          <a:p>
            <a:r>
              <a:rPr lang="en-US" sz="2000" b="1" dirty="0" smtClean="0">
                <a:solidFill>
                  <a:srgbClr val="000000"/>
                </a:solidFill>
                <a:latin typeface="+mn-lt"/>
                <a:ea typeface="SimSun" pitchFamily="2" charset="-122"/>
                <a:cs typeface="SimSun" pitchFamily="2" charset="-122"/>
              </a:rPr>
              <a:t>based on 1 km AVHRR data 4km PF climatology</a:t>
            </a:r>
          </a:p>
          <a:p>
            <a:endParaRPr lang="en-US" sz="2000" b="1" dirty="0" smtClean="0">
              <a:solidFill>
                <a:srgbClr val="000000"/>
              </a:solidFill>
              <a:latin typeface="+mn-lt"/>
              <a:ea typeface="SimSun" pitchFamily="2" charset="-122"/>
              <a:cs typeface="SimSun" pitchFamily="2" charset="-122"/>
            </a:endParaRPr>
          </a:p>
          <a:p>
            <a:endParaRPr lang="en-US" sz="2000" dirty="0" smtClean="0">
              <a:solidFill>
                <a:srgbClr val="000000"/>
              </a:solidFill>
              <a:latin typeface="+mn-lt"/>
              <a:ea typeface="SimSun" pitchFamily="2" charset="-122"/>
              <a:cs typeface="SimSun" pitchFamily="2" charset="-122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+mn-lt"/>
                <a:ea typeface="SimSun" pitchFamily="2" charset="-122"/>
                <a:cs typeface="SimSun" pitchFamily="2" charset="-122"/>
              </a:rPr>
              <a:t>Product of Coral Reef Watch-Australia and 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+mn-lt"/>
                <a:ea typeface="SimSun" pitchFamily="2" charset="-122"/>
                <a:cs typeface="SimSun" pitchFamily="2" charset="-122"/>
              </a:rPr>
              <a:t>Australian Institute of Marine Science</a:t>
            </a:r>
            <a:endParaRPr lang="en-US" sz="2000" dirty="0" smtClean="0">
              <a:latin typeface="+mn-lt"/>
            </a:endParaRPr>
          </a:p>
          <a:p>
            <a:endParaRPr lang="en-US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947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66700"/>
            <a:ext cx="6096000" cy="571500"/>
          </a:xfrm>
        </p:spPr>
        <p:txBody>
          <a:bodyPr/>
          <a:lstStyle/>
          <a:p>
            <a:r>
              <a:rPr lang="en-US" sz="4800" b="1" dirty="0" smtClean="0"/>
              <a:t>Cold Stress Index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89437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Corals have a lower temperature limit under which they are susceptible to stress and death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dirty="0" smtClean="0"/>
              <a:t>Objective:</a:t>
            </a:r>
          </a:p>
          <a:p>
            <a:pPr lvl="1"/>
            <a:r>
              <a:rPr lang="en-US" sz="2600" dirty="0" smtClean="0"/>
              <a:t>develop high spatial resolution cold-stress index to help monitor and forecast coral bleaching or mortality due to cold stress.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31FBF6CF-33A6-4E10-BBFC-83B860111E4B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6629400" cy="609600"/>
          </a:xfrm>
        </p:spPr>
        <p:txBody>
          <a:bodyPr/>
          <a:lstStyle/>
          <a:p>
            <a:r>
              <a:rPr lang="en-US" sz="3600" b="1" dirty="0" smtClean="0"/>
              <a:t>2010 Florida Keys Case Study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54112"/>
            <a:ext cx="5181600" cy="4408488"/>
          </a:xfrm>
        </p:spPr>
        <p:txBody>
          <a:bodyPr/>
          <a:lstStyle/>
          <a:p>
            <a:r>
              <a:rPr lang="en-US" sz="2000" dirty="0" smtClean="0"/>
              <a:t>JAN 2010: Anomalously cold temperatures</a:t>
            </a:r>
          </a:p>
          <a:p>
            <a:r>
              <a:rPr lang="en-US" sz="2000" dirty="0" smtClean="0"/>
              <a:t>Widespread mortality in coral reefs</a:t>
            </a:r>
          </a:p>
          <a:p>
            <a:r>
              <a:rPr lang="en-US" sz="2000" dirty="0" smtClean="0"/>
              <a:t>SST observations helped guide a field survey</a:t>
            </a:r>
          </a:p>
          <a:p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31FBF6CF-33A6-4E10-BBFC-83B860111E4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0" name="Picture 9" descr="sst_jan_201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800"/>
            <a:ext cx="5405333" cy="421889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743200"/>
            <a:ext cx="2673894" cy="2064404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599" y="1074146"/>
            <a:ext cx="3374891" cy="52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234514" y="6336268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situ temperatures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6248400" cy="704850"/>
          </a:xfrm>
        </p:spPr>
        <p:txBody>
          <a:bodyPr/>
          <a:lstStyle/>
          <a:p>
            <a:r>
              <a:rPr lang="en-US" sz="3600" b="1" dirty="0" smtClean="0"/>
              <a:t>Developing a ‘Cold Snap’ Index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4724400" cy="4408488"/>
          </a:xfrm>
        </p:spPr>
        <p:txBody>
          <a:bodyPr/>
          <a:lstStyle/>
          <a:p>
            <a:pPr>
              <a:buNone/>
            </a:pPr>
            <a:r>
              <a:rPr lang="en-US" sz="2000" b="1" u="sng" dirty="0" smtClean="0"/>
              <a:t>Approach</a:t>
            </a:r>
            <a:r>
              <a:rPr lang="en-US" sz="2000" b="1" dirty="0" smtClean="0"/>
              <a:t>:</a:t>
            </a:r>
          </a:p>
          <a:p>
            <a:pPr>
              <a:buNone/>
            </a:pPr>
            <a:r>
              <a:rPr lang="en-US" sz="1800" dirty="0" smtClean="0"/>
              <a:t>Nighttime-only AVHRR Pathfinder (v5.0) SST data at a 4 km spatial resolution (no gap filling) used to create higher resolution </a:t>
            </a:r>
            <a:r>
              <a:rPr lang="en-US" sz="1800" dirty="0" err="1" smtClean="0"/>
              <a:t>climatologies</a:t>
            </a:r>
            <a:r>
              <a:rPr lang="en-US" sz="1800" dirty="0" smtClean="0"/>
              <a:t> from 1985 – 2006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31FBF6CF-33A6-4E10-BBFC-83B860111E4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429000"/>
            <a:ext cx="4567287" cy="25908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200400"/>
            <a:ext cx="3947808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105400" y="1219200"/>
            <a:ext cx="4038600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981" tIns="48491" rIns="96981" bIns="48491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ゴシック" pitchFamily="-108" charset="-128"/>
              <a:cs typeface="ＭＳ Ｐゴシック" pitchFamily="-108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lang="en-US" kern="0" dirty="0" smtClean="0">
              <a:solidFill>
                <a:srgbClr val="000000"/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  <a:p>
            <a:pPr marL="342900" lvl="0" indent="-342900" eaLnBrk="0" hangingPunct="0">
              <a:spcBef>
                <a:spcPct val="20000"/>
              </a:spcBef>
              <a:buSzPct val="100000"/>
            </a:pPr>
            <a:r>
              <a:rPr lang="en-US" kern="0" dirty="0" smtClean="0">
                <a:solidFill>
                  <a:srgbClr val="000000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     Daily AVHRR Pathfinder SST</a:t>
            </a:r>
          </a:p>
          <a:p>
            <a:pPr marL="342900" lvl="0" indent="-342900" eaLnBrk="0" hangingPunct="0">
              <a:spcBef>
                <a:spcPct val="20000"/>
              </a:spcBef>
              <a:buSzPct val="100000"/>
            </a:pPr>
            <a:r>
              <a:rPr lang="en-US" kern="0" dirty="0" smtClean="0">
                <a:solidFill>
                  <a:srgbClr val="000000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	(4 km – remapped to 1km)  </a:t>
            </a:r>
          </a:p>
          <a:p>
            <a:pPr marL="342900" lvl="0" indent="-342900" eaLnBrk="0" hangingPunct="0">
              <a:spcBef>
                <a:spcPct val="20000"/>
              </a:spcBef>
              <a:buSzPct val="100000"/>
            </a:pPr>
            <a:r>
              <a:rPr lang="en-US" kern="0" dirty="0" smtClean="0">
                <a:solidFill>
                  <a:srgbClr val="000000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      vs. daily  USF daily SST</a:t>
            </a:r>
          </a:p>
          <a:p>
            <a:pPr marL="342900" lvl="0" indent="-342900" eaLnBrk="0" hangingPunct="0">
              <a:spcBef>
                <a:spcPct val="20000"/>
              </a:spcBef>
              <a:buSzPct val="100000"/>
            </a:pPr>
            <a:r>
              <a:rPr lang="en-US" kern="0" dirty="0" smtClean="0">
                <a:solidFill>
                  <a:srgbClr val="000000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rPr>
              <a:t>	(AVHRR 1 km LAC)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985" y="2000250"/>
            <a:ext cx="6172200" cy="462915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58170" y="1015484"/>
            <a:ext cx="88858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SST anomalies  1 SD or larger below minimum SST climatology</a:t>
            </a:r>
          </a:p>
          <a:p>
            <a:pPr algn="ctr"/>
            <a:r>
              <a:rPr lang="en-US" sz="2400" dirty="0"/>
              <a:t>a</a:t>
            </a:r>
            <a:r>
              <a:rPr lang="en-US" sz="2400" dirty="0" smtClean="0"/>
              <a:t>round January 10, 2010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30238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991600" cy="1143000"/>
          </a:xfrm>
        </p:spPr>
        <p:txBody>
          <a:bodyPr/>
          <a:lstStyle/>
          <a:p>
            <a:pPr algn="ctr"/>
            <a:r>
              <a:rPr lang="en-US" b="1" i="1" dirty="0" smtClean="0"/>
              <a:t>‘So what?’</a:t>
            </a:r>
            <a:br>
              <a:rPr lang="en-US" b="1" i="1" dirty="0" smtClean="0"/>
            </a:br>
            <a:r>
              <a:rPr lang="en-US" b="1" i="1" dirty="0" smtClean="0"/>
              <a:t>Linking </a:t>
            </a:r>
            <a:r>
              <a:rPr lang="en-US" b="1" i="1" dirty="0"/>
              <a:t>science </a:t>
            </a:r>
            <a:r>
              <a:rPr lang="en-US" b="1" i="1" dirty="0" smtClean="0"/>
              <a:t>and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8686800" cy="3886200"/>
          </a:xfrm>
        </p:spPr>
        <p:txBody>
          <a:bodyPr/>
          <a:lstStyle/>
          <a:p>
            <a:r>
              <a:rPr lang="en-US" sz="2800" dirty="0" smtClean="0"/>
              <a:t>Ultimately, the goal is to improve </a:t>
            </a:r>
            <a:r>
              <a:rPr lang="en-US" sz="2800" dirty="0"/>
              <a:t>our ability to alert reef </a:t>
            </a:r>
            <a:r>
              <a:rPr lang="en-US" sz="2800" dirty="0" smtClean="0"/>
              <a:t>managers around the world of </a:t>
            </a:r>
            <a:r>
              <a:rPr lang="en-US" sz="2800" dirty="0"/>
              <a:t>bleaching-level </a:t>
            </a:r>
            <a:r>
              <a:rPr lang="en-US" sz="2800" dirty="0" smtClean="0"/>
              <a:t>stress, </a:t>
            </a:r>
            <a:r>
              <a:rPr lang="en-US" sz="2800" dirty="0"/>
              <a:t>so they can take appropriate </a:t>
            </a:r>
            <a:r>
              <a:rPr lang="en-US" sz="2800" dirty="0" smtClean="0"/>
              <a:t>actions.</a:t>
            </a:r>
          </a:p>
          <a:p>
            <a:r>
              <a:rPr lang="en-US" sz="2800" dirty="0" smtClean="0"/>
              <a:t>In the Florida Keys, the CRW products have helped: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Guide Rapid Response efforts to assess reef conditions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Inform the public about what may be happening on the reef when corals are visibly stressed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Restrict access to a reef during thermal stress and disease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Increase confidence in management decisions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64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2050"/>
            <a:ext cx="8229600" cy="1143000"/>
          </a:xfrm>
        </p:spPr>
        <p:txBody>
          <a:bodyPr/>
          <a:lstStyle/>
          <a:p>
            <a:r>
              <a:rPr lang="en-US" sz="6000" dirty="0" smtClean="0"/>
              <a:t>Visit our Posters!!!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92363"/>
            <a:ext cx="8229600" cy="4389437"/>
          </a:xfrm>
        </p:spPr>
        <p:txBody>
          <a:bodyPr/>
          <a:lstStyle/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796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Acknowledgements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1535113"/>
            <a:ext cx="8229600" cy="4389437"/>
          </a:xfrm>
        </p:spPr>
        <p:txBody>
          <a:bodyPr/>
          <a:lstStyle/>
          <a:p>
            <a:r>
              <a:rPr lang="en-US" sz="3400" dirty="0" smtClean="0"/>
              <a:t>Funding provided by:</a:t>
            </a:r>
          </a:p>
          <a:p>
            <a:endParaRPr lang="en-US" sz="2000" dirty="0" smtClean="0"/>
          </a:p>
          <a:p>
            <a:pPr lvl="1"/>
            <a:r>
              <a:rPr lang="en-US" sz="3200" dirty="0" smtClean="0"/>
              <a:t>NASA Applied Sciences Program</a:t>
            </a:r>
          </a:p>
          <a:p>
            <a:pPr lvl="2"/>
            <a:r>
              <a:rPr lang="en-US" sz="2900" dirty="0" smtClean="0"/>
              <a:t>Woody Turner</a:t>
            </a:r>
          </a:p>
          <a:p>
            <a:pPr lvl="2"/>
            <a:r>
              <a:rPr lang="en-US" sz="2900" dirty="0" smtClean="0"/>
              <a:t>2008 Ecological Forecasting application area</a:t>
            </a:r>
          </a:p>
          <a:p>
            <a:pPr lvl="2"/>
            <a:r>
              <a:rPr lang="en-US" sz="2900" dirty="0" smtClean="0"/>
              <a:t>4-year program (2009-2013)</a:t>
            </a:r>
            <a:endParaRPr lang="en-US" sz="3200" dirty="0" smtClean="0"/>
          </a:p>
          <a:p>
            <a:pPr lvl="1"/>
            <a:r>
              <a:rPr lang="en-US" sz="3200" dirty="0" smtClean="0"/>
              <a:t>NOAA</a:t>
            </a:r>
          </a:p>
          <a:p>
            <a:pPr lvl="2"/>
            <a:r>
              <a:rPr lang="en-US" sz="2900" dirty="0" smtClean="0"/>
              <a:t>Coral Reef Conservation Program</a:t>
            </a:r>
          </a:p>
          <a:p>
            <a:pPr lvl="1"/>
            <a:r>
              <a:rPr lang="en-US" sz="3100" dirty="0"/>
              <a:t>UNEP WCMC </a:t>
            </a:r>
            <a:r>
              <a:rPr lang="en-US" sz="2000" dirty="0"/>
              <a:t>(World Conservation Monitoring </a:t>
            </a:r>
            <a:r>
              <a:rPr lang="en-US" sz="2000" dirty="0" smtClean="0"/>
              <a:t>Centre)</a:t>
            </a:r>
            <a:endParaRPr lang="en-US" sz="3100" dirty="0"/>
          </a:p>
          <a:p>
            <a:pPr lvl="2"/>
            <a:endParaRPr lang="en-US" sz="29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Accomplishments: 2010-2011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163"/>
            <a:ext cx="8382000" cy="4389437"/>
          </a:xfrm>
        </p:spPr>
        <p:txBody>
          <a:bodyPr/>
          <a:lstStyle/>
          <a:p>
            <a:r>
              <a:rPr lang="en-US" sz="2300" dirty="0" smtClean="0"/>
              <a:t>Completed user survey for NOAA Coral Reef Watch products.</a:t>
            </a:r>
          </a:p>
          <a:p>
            <a:r>
              <a:rPr lang="en-US" sz="2300" dirty="0" smtClean="0"/>
              <a:t>Developed global high-resolution 4 km SST climatology</a:t>
            </a:r>
          </a:p>
          <a:p>
            <a:r>
              <a:rPr lang="en-US" sz="2300" dirty="0" smtClean="0"/>
              <a:t>Deployed a website with 11 km Coral Reef Watch (CRW) products globally.</a:t>
            </a:r>
          </a:p>
          <a:p>
            <a:r>
              <a:rPr lang="en-US" sz="2300" dirty="0" smtClean="0"/>
              <a:t>Deployed </a:t>
            </a:r>
            <a:r>
              <a:rPr lang="en-US" sz="2300" dirty="0" smtClean="0"/>
              <a:t>website </a:t>
            </a:r>
            <a:r>
              <a:rPr lang="en-US" sz="2300" dirty="0" smtClean="0"/>
              <a:t>with 1 km Coral Reef Watch (CRW) products for the Florida </a:t>
            </a:r>
            <a:r>
              <a:rPr lang="en-US" sz="2300" dirty="0" smtClean="0"/>
              <a:t>Keys and advanced application of MODIS</a:t>
            </a:r>
            <a:endParaRPr lang="en-US" sz="2300" dirty="0" smtClean="0"/>
          </a:p>
          <a:p>
            <a:r>
              <a:rPr lang="en-US" sz="2300" dirty="0" smtClean="0"/>
              <a:t>Developed prototype cold water event index (cold snap index) for the Florida Keys.</a:t>
            </a:r>
          </a:p>
          <a:p>
            <a:r>
              <a:rPr lang="en-US" sz="2300" dirty="0" smtClean="0"/>
              <a:t>UNEP WCMC integrated the NASA Coral Reef Millennium Map into their online databases with a Map server interface (http://data.unep-wcmc.org/datasets/13).</a:t>
            </a:r>
          </a:p>
          <a:p>
            <a:endParaRPr lang="en-US" sz="2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/>
          <a:lstStyle/>
          <a:p>
            <a:r>
              <a:rPr lang="en-US" sz="3800" b="1" dirty="0" smtClean="0"/>
              <a:t>Objectives of the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82763"/>
            <a:ext cx="8763000" cy="4618037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200" dirty="0"/>
              <a:t>Assess and meet </a:t>
            </a:r>
            <a:r>
              <a:rPr lang="en-US" sz="3200" dirty="0" smtClean="0"/>
              <a:t>needs in coral reef </a:t>
            </a:r>
            <a:r>
              <a:rPr lang="en-US" sz="3000" dirty="0" smtClean="0"/>
              <a:t>research, management, education</a:t>
            </a:r>
            <a:endParaRPr lang="en-US" sz="3000" dirty="0"/>
          </a:p>
          <a:p>
            <a:pPr>
              <a:lnSpc>
                <a:spcPct val="80000"/>
              </a:lnSpc>
            </a:pPr>
            <a:endParaRPr lang="en-US" sz="3200" dirty="0" smtClean="0"/>
          </a:p>
          <a:p>
            <a:pPr>
              <a:lnSpc>
                <a:spcPct val="80000"/>
              </a:lnSpc>
            </a:pPr>
            <a:r>
              <a:rPr lang="en-US" sz="3200" dirty="0" smtClean="0"/>
              <a:t>Assess value of high-resolution (1 km ) data</a:t>
            </a:r>
          </a:p>
          <a:p>
            <a:pPr lvl="1">
              <a:lnSpc>
                <a:spcPct val="80000"/>
              </a:lnSpc>
            </a:pPr>
            <a:r>
              <a:rPr lang="en-US" sz="2800" dirty="0" smtClean="0"/>
              <a:t>(MODIS, AVHRR, other) </a:t>
            </a:r>
          </a:p>
          <a:p>
            <a:pPr>
              <a:lnSpc>
                <a:spcPct val="80000"/>
              </a:lnSpc>
            </a:pPr>
            <a:endParaRPr lang="en-US" sz="3200" dirty="0" smtClean="0"/>
          </a:p>
          <a:p>
            <a:pPr>
              <a:lnSpc>
                <a:spcPct val="80000"/>
              </a:lnSpc>
            </a:pPr>
            <a:r>
              <a:rPr lang="en-US" sz="3200" dirty="0" smtClean="0"/>
              <a:t>Link to higher-resolution maps</a:t>
            </a:r>
          </a:p>
          <a:p>
            <a:pPr lvl="1">
              <a:lnSpc>
                <a:spcPct val="80000"/>
              </a:lnSpc>
            </a:pPr>
            <a:r>
              <a:rPr lang="en-US" sz="2800" dirty="0" smtClean="0"/>
              <a:t>Global Coral Reef Millennium Map</a:t>
            </a:r>
          </a:p>
          <a:p>
            <a:pPr lvl="1">
              <a:lnSpc>
                <a:spcPct val="80000"/>
              </a:lnSpc>
            </a:pPr>
            <a:r>
              <a:rPr lang="en-US" sz="2800" dirty="0" smtClean="0"/>
              <a:t>Landsat, other present and future sensors </a:t>
            </a:r>
          </a:p>
          <a:p>
            <a:pPr>
              <a:lnSpc>
                <a:spcPct val="80000"/>
              </a:lnSpc>
            </a:pPr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05800" cy="1143000"/>
          </a:xfrm>
        </p:spPr>
        <p:txBody>
          <a:bodyPr/>
          <a:lstStyle/>
          <a:p>
            <a:r>
              <a:rPr lang="en-US" dirty="0" smtClean="0"/>
              <a:t>User surveys (S. </a:t>
            </a:r>
            <a:r>
              <a:rPr lang="en-US" dirty="0" err="1" smtClean="0"/>
              <a:t>Lynds</a:t>
            </a:r>
            <a:r>
              <a:rPr lang="en-US" dirty="0" smtClean="0"/>
              <a:t> / CIRES)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20" y="2028825"/>
            <a:ext cx="873388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5791200"/>
            <a:ext cx="5184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Respondents from 23 countries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35831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9139724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05800" cy="1143000"/>
          </a:xfrm>
        </p:spPr>
        <p:txBody>
          <a:bodyPr/>
          <a:lstStyle/>
          <a:p>
            <a:r>
              <a:rPr lang="en-US" dirty="0" smtClean="0"/>
              <a:t>User surveys (S. </a:t>
            </a:r>
            <a:r>
              <a:rPr lang="en-US" dirty="0" err="1" smtClean="0"/>
              <a:t>Lynds</a:t>
            </a:r>
            <a:r>
              <a:rPr lang="en-US" dirty="0" smtClean="0"/>
              <a:t> / CIRES)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0754" y="5513119"/>
            <a:ext cx="86982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Uses:</a:t>
            </a:r>
          </a:p>
          <a:p>
            <a:r>
              <a:rPr lang="en-US" sz="2000" dirty="0" smtClean="0"/>
              <a:t>-Preparedness and planning	-Monitoring coral		-Fisheries</a:t>
            </a:r>
          </a:p>
          <a:p>
            <a:r>
              <a:rPr lang="en-US" sz="2000" dirty="0" smtClean="0"/>
              <a:t>-Education			-Policy				  research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7239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05800" cy="1143000"/>
          </a:xfrm>
        </p:spPr>
        <p:txBody>
          <a:bodyPr/>
          <a:lstStyle/>
          <a:p>
            <a:r>
              <a:rPr lang="en-US" dirty="0" smtClean="0"/>
              <a:t>User surveys (S. </a:t>
            </a:r>
            <a:r>
              <a:rPr lang="en-US" dirty="0" err="1" smtClean="0"/>
              <a:t>Lynds</a:t>
            </a:r>
            <a:r>
              <a:rPr lang="en-US" dirty="0" smtClean="0"/>
              <a:t> / CIRES)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67000"/>
            <a:ext cx="8763000" cy="276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5955545"/>
            <a:ext cx="7890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Users are interested in higher spatial resolution products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421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Mexico - Paradise Reef - Oct"/>
          <p:cNvPicPr>
            <a:picLocks noChangeAspect="1" noChangeArrowheads="1"/>
          </p:cNvPicPr>
          <p:nvPr/>
        </p:nvPicPr>
        <p:blipFill>
          <a:blip r:embed="rId3"/>
          <a:srcRect l="1630" t="45726" r="73" b="5145"/>
          <a:stretch>
            <a:fillRect/>
          </a:stretch>
        </p:blipFill>
        <p:spPr bwMode="auto">
          <a:xfrm>
            <a:off x="4686300" y="3868738"/>
            <a:ext cx="44545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990600" y="381000"/>
            <a:ext cx="7086600" cy="849312"/>
          </a:xfrm>
        </p:spPr>
        <p:txBody>
          <a:bodyPr>
            <a:noAutofit/>
          </a:bodyPr>
          <a:lstStyle/>
          <a:p>
            <a:r>
              <a:rPr kumimoji="1" lang="en-US" sz="4400" b="1" dirty="0">
                <a:solidFill>
                  <a:srgbClr val="04617B"/>
                </a:solidFill>
              </a:rPr>
              <a:t>Coral Bleaching:</a:t>
            </a:r>
            <a:r>
              <a:rPr kumimoji="1" lang="en-US" sz="4400" b="1" dirty="0" smtClean="0">
                <a:solidFill>
                  <a:srgbClr val="04617B"/>
                </a:solidFill>
              </a:rPr>
              <a:t> </a:t>
            </a:r>
            <a:br>
              <a:rPr kumimoji="1" lang="en-US" sz="4400" b="1" dirty="0" smtClean="0">
                <a:solidFill>
                  <a:srgbClr val="04617B"/>
                </a:solidFill>
              </a:rPr>
            </a:br>
            <a:r>
              <a:rPr kumimoji="1" lang="en-US" sz="4400" b="1" dirty="0" smtClean="0">
                <a:solidFill>
                  <a:srgbClr val="04617B"/>
                </a:solidFill>
              </a:rPr>
              <a:t>Impact of </a:t>
            </a:r>
            <a:r>
              <a:rPr kumimoji="1" lang="en-US" sz="4400" b="1" dirty="0">
                <a:solidFill>
                  <a:srgbClr val="04617B"/>
                </a:solidFill>
              </a:rPr>
              <a:t>Climate Change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343400" y="1524000"/>
            <a:ext cx="441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2800" b="0">
              <a:solidFill>
                <a:srgbClr val="FF3300"/>
              </a:solidFill>
            </a:endParaRPr>
          </a:p>
          <a:p>
            <a:endParaRPr lang="en-US" sz="2800" b="0"/>
          </a:p>
          <a:p>
            <a:endParaRPr lang="en-US" sz="2800" b="0"/>
          </a:p>
        </p:txBody>
      </p:sp>
      <p:pic>
        <p:nvPicPr>
          <p:cNvPr id="36869" name="Picture 5" descr="zooxli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81813" y="1311275"/>
            <a:ext cx="1371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198563" y="1389063"/>
            <a:ext cx="3870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31775" indent="-231775" eaLnBrk="0" hangingPunct="0">
              <a:spcBef>
                <a:spcPct val="20000"/>
              </a:spcBef>
              <a:buClr>
                <a:schemeClr val="tx1"/>
              </a:buClr>
              <a:buSzPct val="50000"/>
              <a:buFont typeface="Monotype Sorts" charset="2"/>
              <a:buChar char="l"/>
            </a:pPr>
            <a:r>
              <a:rPr kumimoji="1" lang="en-US" sz="2000">
                <a:latin typeface="Arial" charset="0"/>
              </a:rPr>
              <a:t>Most of corals’ food comes from photosynthesis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324600" y="3505200"/>
            <a:ext cx="2209800" cy="1066800"/>
            <a:chOff x="3984" y="2208"/>
            <a:chExt cx="1392" cy="672"/>
          </a:xfrm>
        </p:grpSpPr>
        <p:sp>
          <p:nvSpPr>
            <p:cNvPr id="36881" name="Line 8"/>
            <p:cNvSpPr>
              <a:spLocks noChangeShapeType="1"/>
            </p:cNvSpPr>
            <p:nvPr/>
          </p:nvSpPr>
          <p:spPr bwMode="auto">
            <a:xfrm flipH="1" flipV="1">
              <a:off x="3984" y="2208"/>
              <a:ext cx="72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82" name="Line 9"/>
            <p:cNvSpPr>
              <a:spLocks noChangeShapeType="1"/>
            </p:cNvSpPr>
            <p:nvPr/>
          </p:nvSpPr>
          <p:spPr bwMode="auto">
            <a:xfrm flipV="1">
              <a:off x="4704" y="2208"/>
              <a:ext cx="67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5018" name="Line 10"/>
            <p:cNvSpPr>
              <a:spLocks noChangeShapeType="1"/>
            </p:cNvSpPr>
            <p:nvPr/>
          </p:nvSpPr>
          <p:spPr bwMode="auto">
            <a:xfrm>
              <a:off x="3984" y="2208"/>
              <a:ext cx="1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endParaRPr>
            </a:p>
          </p:txBody>
        </p:sp>
      </p:grpSp>
      <p:sp>
        <p:nvSpPr>
          <p:cNvPr id="36872" name="Text Box 11"/>
          <p:cNvSpPr txBox="1">
            <a:spLocks noChangeArrowheads="1"/>
          </p:cNvSpPr>
          <p:nvPr/>
        </p:nvSpPr>
        <p:spPr bwMode="auto">
          <a:xfrm rot="-5400000">
            <a:off x="6750844" y="1608932"/>
            <a:ext cx="2819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sz="1000">
                <a:solidFill>
                  <a:srgbClr val="FFFFFF"/>
                </a:solidFill>
                <a:latin typeface="Arial" charset="0"/>
              </a:rPr>
              <a:t>Scott R. Santos</a:t>
            </a:r>
          </a:p>
        </p:txBody>
      </p:sp>
      <p:sp>
        <p:nvSpPr>
          <p:cNvPr id="36873" name="Text Box 12"/>
          <p:cNvSpPr txBox="1">
            <a:spLocks noChangeArrowheads="1"/>
          </p:cNvSpPr>
          <p:nvPr/>
        </p:nvSpPr>
        <p:spPr bwMode="auto">
          <a:xfrm>
            <a:off x="6477000" y="3276600"/>
            <a:ext cx="1981200" cy="3667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charset="0"/>
              </a:rPr>
              <a:t>Symbiotic algae</a:t>
            </a:r>
          </a:p>
        </p:txBody>
      </p:sp>
      <p:sp>
        <p:nvSpPr>
          <p:cNvPr id="36874" name="Line 13"/>
          <p:cNvSpPr>
            <a:spLocks noChangeShapeType="1"/>
          </p:cNvSpPr>
          <p:nvPr/>
        </p:nvSpPr>
        <p:spPr bwMode="auto">
          <a:xfrm flipV="1">
            <a:off x="7446963" y="2552700"/>
            <a:ext cx="0" cy="70961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69863" y="2009775"/>
            <a:ext cx="6886575" cy="4094163"/>
            <a:chOff x="192" y="1416"/>
            <a:chExt cx="4338" cy="2579"/>
          </a:xfrm>
        </p:grpSpPr>
        <p:pic>
          <p:nvPicPr>
            <p:cNvPr id="36878" name="Picture 15" descr="bleaching closeup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30" y="1593"/>
              <a:ext cx="1700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35024" name="Line 16"/>
            <p:cNvSpPr>
              <a:spLocks noChangeShapeType="1"/>
            </p:cNvSpPr>
            <p:nvPr/>
          </p:nvSpPr>
          <p:spPr bwMode="auto">
            <a:xfrm rot="5400000">
              <a:off x="3814" y="1258"/>
              <a:ext cx="472" cy="96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36880" name="Text Box 17"/>
            <p:cNvSpPr txBox="1">
              <a:spLocks noChangeArrowheads="1"/>
            </p:cNvSpPr>
            <p:nvPr/>
          </p:nvSpPr>
          <p:spPr bwMode="auto">
            <a:xfrm>
              <a:off x="192" y="1416"/>
              <a:ext cx="1870" cy="2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231775" indent="-231775" eaLnBrk="0" hangingPunct="0">
                <a:lnSpc>
                  <a:spcPct val="50000"/>
                </a:lnSpc>
                <a:spcBef>
                  <a:spcPct val="20000"/>
                </a:spcBef>
                <a:buClr>
                  <a:schemeClr val="tx1"/>
                </a:buClr>
                <a:buSzPct val="50000"/>
                <a:buFont typeface="Monotype Sorts" charset="2"/>
                <a:buChar char="l"/>
              </a:pPr>
              <a:endParaRPr kumimoji="1" lang="en-US" sz="2000">
                <a:latin typeface="Arial" charset="0"/>
              </a:endParaRPr>
            </a:p>
            <a:p>
              <a:pPr marL="231775" indent="-231775" eaLnBrk="0" hangingPunct="0">
                <a:spcBef>
                  <a:spcPct val="20000"/>
                </a:spcBef>
                <a:buClr>
                  <a:schemeClr val="tx1"/>
                </a:buClr>
                <a:buSzPct val="50000"/>
                <a:buFont typeface="Monotype Sorts" charset="2"/>
                <a:buChar char="l"/>
              </a:pPr>
              <a:r>
                <a:rPr kumimoji="1" lang="en-US" sz="2000">
                  <a:latin typeface="Arial" charset="0"/>
                </a:rPr>
                <a:t>Corals exposed to high temperatures and/or high light become stressed</a:t>
              </a:r>
            </a:p>
            <a:p>
              <a:pPr marL="231775" indent="-231775" eaLnBrk="0" hangingPunct="0">
                <a:lnSpc>
                  <a:spcPct val="50000"/>
                </a:lnSpc>
                <a:spcBef>
                  <a:spcPct val="20000"/>
                </a:spcBef>
                <a:buClr>
                  <a:schemeClr val="tx1"/>
                </a:buClr>
                <a:buSzPct val="50000"/>
                <a:buFont typeface="Monotype Sorts" charset="2"/>
                <a:buChar char="l"/>
              </a:pPr>
              <a:endParaRPr kumimoji="1" lang="en-US" sz="2000">
                <a:latin typeface="Arial" charset="0"/>
              </a:endParaRPr>
            </a:p>
            <a:p>
              <a:pPr marL="231775" indent="-231775" eaLnBrk="0" hangingPunct="0">
                <a:spcBef>
                  <a:spcPct val="20000"/>
                </a:spcBef>
                <a:buClr>
                  <a:schemeClr val="tx1"/>
                </a:buClr>
                <a:buSzPct val="50000"/>
                <a:buFont typeface="Monotype Sorts" charset="2"/>
                <a:buChar char="l"/>
              </a:pPr>
              <a:r>
                <a:rPr kumimoji="1" lang="en-US" sz="2000">
                  <a:latin typeface="Arial" charset="0"/>
                </a:rPr>
                <a:t>Corals eject their algae; coral appears “bleached</a:t>
              </a:r>
            </a:p>
            <a:p>
              <a:pPr marL="231775" indent="-231775" eaLnBrk="0" hangingPunct="0">
                <a:spcBef>
                  <a:spcPct val="20000"/>
                </a:spcBef>
                <a:buClr>
                  <a:schemeClr val="tx1"/>
                </a:buClr>
                <a:buSzPct val="50000"/>
                <a:buFont typeface="Monotype Sorts" charset="2"/>
                <a:buChar char="l"/>
              </a:pPr>
              <a:r>
                <a:rPr kumimoji="1" lang="en-US" sz="2000">
                  <a:latin typeface="Arial" charset="0"/>
                </a:rPr>
                <a:t>If stress is mild or brief, corals recover, otherwise they die</a:t>
              </a:r>
            </a:p>
            <a:p>
              <a:pPr marL="231775" indent="-231775" eaLnBrk="0" hangingPunct="0">
                <a:spcBef>
                  <a:spcPct val="20000"/>
                </a:spcBef>
                <a:buClr>
                  <a:schemeClr val="tx1"/>
                </a:buClr>
                <a:buSzPct val="50000"/>
                <a:buFont typeface="Monotype Sorts" charset="2"/>
                <a:buChar char="l"/>
              </a:pPr>
              <a:endParaRPr kumimoji="1" lang="en-US" sz="2000">
                <a:latin typeface="Arial" charset="0"/>
              </a:endParaRPr>
            </a:p>
          </p:txBody>
        </p:sp>
      </p:grpSp>
      <p:sp>
        <p:nvSpPr>
          <p:cNvPr id="1835026" name="Text Box 18"/>
          <p:cNvSpPr txBox="1">
            <a:spLocks noChangeArrowheads="1"/>
          </p:cNvSpPr>
          <p:nvPr/>
        </p:nvSpPr>
        <p:spPr bwMode="auto">
          <a:xfrm>
            <a:off x="6781800" y="1066800"/>
            <a:ext cx="10731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zooxanthellae</a:t>
            </a:r>
            <a:endParaRPr lang="en-US" b="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6877" name="Text Box 17"/>
          <p:cNvSpPr txBox="1">
            <a:spLocks noChangeArrowheads="1"/>
          </p:cNvSpPr>
          <p:nvPr/>
        </p:nvSpPr>
        <p:spPr bwMode="auto">
          <a:xfrm>
            <a:off x="1198563" y="5627688"/>
            <a:ext cx="29686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31775" indent="-231775" eaLnBrk="0" hangingPunct="0">
              <a:lnSpc>
                <a:spcPct val="50000"/>
              </a:lnSpc>
              <a:spcBef>
                <a:spcPct val="20000"/>
              </a:spcBef>
              <a:buClr>
                <a:schemeClr val="tx1"/>
              </a:buClr>
              <a:buSzPct val="50000"/>
              <a:buFont typeface="Monotype Sorts" charset="2"/>
              <a:buChar char="l"/>
            </a:pPr>
            <a:endParaRPr kumimoji="1" lang="en-US" sz="2000">
              <a:latin typeface="Arial" charset="0"/>
            </a:endParaRPr>
          </a:p>
          <a:p>
            <a:pPr marL="231775" indent="-231775" eaLnBrk="0" hangingPunct="0">
              <a:spcBef>
                <a:spcPct val="20000"/>
              </a:spcBef>
              <a:buClr>
                <a:schemeClr val="tx1"/>
              </a:buClr>
              <a:buSzPct val="50000"/>
              <a:buFont typeface="Monotype Sorts" charset="2"/>
              <a:buChar char="l"/>
            </a:pPr>
            <a:r>
              <a:rPr kumimoji="1" lang="en-US" sz="2000">
                <a:latin typeface="Arial" charset="0"/>
              </a:rPr>
              <a:t>Mass bleaching covers 100-1000 kms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86800" y="6534150"/>
            <a:ext cx="457200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7A0C03D9-FD51-0B45-BBD9-02C9F95C4A0C}" type="slidenum">
              <a:rPr lang="en-US"/>
              <a:pPr/>
              <a:t>9</a:t>
            </a:fld>
            <a:endParaRPr lang="en-US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086600" cy="9144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4617B"/>
                </a:solidFill>
              </a:rPr>
              <a:t>Coral Reef Watch</a:t>
            </a:r>
            <a:br>
              <a:rPr lang="en-US" b="1" dirty="0" smtClean="0">
                <a:solidFill>
                  <a:srgbClr val="04617B"/>
                </a:solidFill>
              </a:rPr>
            </a:br>
            <a:r>
              <a:rPr lang="en-US" b="1" dirty="0" smtClean="0">
                <a:solidFill>
                  <a:srgbClr val="04617B"/>
                </a:solidFill>
              </a:rPr>
              <a:t>Satellite</a:t>
            </a:r>
            <a:r>
              <a:rPr lang="en-US" b="1" dirty="0">
                <a:solidFill>
                  <a:srgbClr val="04617B"/>
                </a:solidFill>
              </a:rPr>
              <a:t>-Based Products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2800"/>
              <a:t>Primary Products: SST-based</a:t>
            </a:r>
          </a:p>
          <a:p>
            <a:pPr eaLnBrk="1" hangingPunct="1">
              <a:buFontTx/>
              <a:buNone/>
            </a:pPr>
            <a:endParaRPr lang="en-US" sz="2800"/>
          </a:p>
        </p:txBody>
      </p:sp>
      <p:sp>
        <p:nvSpPr>
          <p:cNvPr id="6" name="TextBox 19"/>
          <p:cNvSpPr txBox="1">
            <a:spLocks noChangeArrowheads="1"/>
          </p:cNvSpPr>
          <p:nvPr/>
        </p:nvSpPr>
        <p:spPr bwMode="auto">
          <a:xfrm>
            <a:off x="76200" y="4419600"/>
            <a:ext cx="13827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Coral – </a:t>
            </a:r>
          </a:p>
          <a:p>
            <a:r>
              <a:rPr lang="en-US" sz="2800"/>
              <a:t>specific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15913" y="1485900"/>
            <a:ext cx="7056437" cy="2655888"/>
            <a:chOff x="315913" y="1485900"/>
            <a:chExt cx="7056953" cy="2655888"/>
          </a:xfrm>
        </p:grpSpPr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315913" y="1485900"/>
              <a:ext cx="6253162" cy="2655888"/>
              <a:chOff x="0" y="1219200"/>
              <a:chExt cx="6252882" cy="2655332"/>
            </a:xfrm>
          </p:grpSpPr>
          <p:sp>
            <p:nvSpPr>
              <p:cNvPr id="8" name="Text Box 5"/>
              <p:cNvSpPr txBox="1">
                <a:spLocks noChangeArrowheads="1"/>
              </p:cNvSpPr>
              <p:nvPr/>
            </p:nvSpPr>
            <p:spPr bwMode="auto">
              <a:xfrm>
                <a:off x="1109693" y="3504721"/>
                <a:ext cx="5143646" cy="369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+mn-ea"/>
                    <a:cs typeface="+mn-cs"/>
                  </a:rPr>
                  <a:t>50km Nighttime Sea Surface Temperature (SST)</a:t>
                </a:r>
              </a:p>
            </p:txBody>
          </p:sp>
          <p:pic>
            <p:nvPicPr>
              <p:cNvPr id="43037" name="Picture 18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1219200"/>
                <a:ext cx="6252882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7188703" y="1485900"/>
              <a:ext cx="18416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865188" y="2081213"/>
            <a:ext cx="7764462" cy="2616200"/>
            <a:chOff x="865188" y="2081213"/>
            <a:chExt cx="7764978" cy="2616200"/>
          </a:xfrm>
        </p:grpSpPr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865188" y="2081213"/>
              <a:ext cx="6253162" cy="2616200"/>
              <a:chOff x="685800" y="1865313"/>
              <a:chExt cx="6252882" cy="2616199"/>
            </a:xfrm>
          </p:grpSpPr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5357914" y="4114799"/>
                <a:ext cx="1581184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+mn-ea"/>
                    <a:cs typeface="+mn-cs"/>
                  </a:rPr>
                  <a:t>SST Anomaly</a:t>
                </a:r>
              </a:p>
            </p:txBody>
          </p:sp>
          <p:pic>
            <p:nvPicPr>
              <p:cNvPr id="43033" name="Picture 19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85800" y="1865313"/>
                <a:ext cx="6252882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Rectangle 14"/>
            <p:cNvSpPr>
              <a:spLocks noChangeArrowheads="1"/>
            </p:cNvSpPr>
            <p:nvPr/>
          </p:nvSpPr>
          <p:spPr bwMode="auto">
            <a:xfrm>
              <a:off x="8446004" y="2081213"/>
              <a:ext cx="184162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</p:grp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0" y="2590800"/>
            <a:ext cx="9144000" cy="4030663"/>
          </a:xfrm>
          <a:prstGeom prst="rect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1412875" y="2638425"/>
            <a:ext cx="7216775" cy="2652713"/>
            <a:chOff x="1412875" y="2638425"/>
            <a:chExt cx="7217291" cy="2652713"/>
          </a:xfrm>
        </p:grpSpPr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1412875" y="2638425"/>
              <a:ext cx="6253163" cy="2652713"/>
              <a:chOff x="228600" y="2590800"/>
              <a:chExt cx="6252882" cy="2652712"/>
            </a:xfrm>
          </p:grpSpPr>
          <p:sp>
            <p:nvSpPr>
              <p:cNvPr id="14" name="Rectangle 11"/>
              <p:cNvSpPr>
                <a:spLocks noChangeArrowheads="1"/>
              </p:cNvSpPr>
              <p:nvPr/>
            </p:nvSpPr>
            <p:spPr bwMode="auto">
              <a:xfrm>
                <a:off x="5472252" y="4876799"/>
                <a:ext cx="1009677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+mn-ea"/>
                    <a:cs typeface="+mn-cs"/>
                  </a:rPr>
                  <a:t>HotSpot</a:t>
                </a:r>
              </a:p>
            </p:txBody>
          </p:sp>
          <p:pic>
            <p:nvPicPr>
              <p:cNvPr id="43029" name="Picture 20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28600" y="2590800"/>
                <a:ext cx="6252882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Rectangle 14"/>
            <p:cNvSpPr>
              <a:spLocks noChangeArrowheads="1"/>
            </p:cNvSpPr>
            <p:nvPr/>
          </p:nvSpPr>
          <p:spPr bwMode="auto">
            <a:xfrm>
              <a:off x="8446003" y="2638425"/>
              <a:ext cx="18416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</p:grpSp>
      <p:grpSp>
        <p:nvGrpSpPr>
          <p:cNvPr id="10" name="Group 32"/>
          <p:cNvGrpSpPr>
            <a:grpSpLocks/>
          </p:cNvGrpSpPr>
          <p:nvPr/>
        </p:nvGrpSpPr>
        <p:grpSpPr bwMode="auto">
          <a:xfrm>
            <a:off x="1962150" y="3230563"/>
            <a:ext cx="6667500" cy="2651125"/>
            <a:chOff x="1962150" y="3230563"/>
            <a:chExt cx="6668016" cy="2651125"/>
          </a:xfrm>
        </p:grpSpPr>
        <p:grpSp>
          <p:nvGrpSpPr>
            <p:cNvPr id="12" name="Group 25"/>
            <p:cNvGrpSpPr>
              <a:grpSpLocks/>
            </p:cNvGrpSpPr>
            <p:nvPr/>
          </p:nvGrpSpPr>
          <p:grpSpPr bwMode="auto">
            <a:xfrm>
              <a:off x="1962150" y="3230563"/>
              <a:ext cx="6253163" cy="2651125"/>
              <a:chOff x="1781456" y="3008313"/>
              <a:chExt cx="6252882" cy="2650718"/>
            </a:xfrm>
          </p:grpSpPr>
          <p:pic>
            <p:nvPicPr>
              <p:cNvPr id="43024" name="Picture 21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781456" y="3008313"/>
                <a:ext cx="6252882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Rectangle 14"/>
              <p:cNvSpPr>
                <a:spLocks noChangeArrowheads="1"/>
              </p:cNvSpPr>
              <p:nvPr/>
            </p:nvSpPr>
            <p:spPr bwMode="auto">
              <a:xfrm>
                <a:off x="5583642" y="5289200"/>
                <a:ext cx="2451180" cy="369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+mn-ea"/>
                    <a:cs typeface="+mn-cs"/>
                  </a:rPr>
                  <a:t>Degree Heating Week</a:t>
                </a:r>
              </a:p>
            </p:txBody>
          </p:sp>
        </p:grpSp>
        <p:sp>
          <p:nvSpPr>
            <p:cNvPr id="28" name="Rectangle 14"/>
            <p:cNvSpPr>
              <a:spLocks noChangeArrowheads="1"/>
            </p:cNvSpPr>
            <p:nvPr/>
          </p:nvSpPr>
          <p:spPr bwMode="auto">
            <a:xfrm>
              <a:off x="8446002" y="3230563"/>
              <a:ext cx="18416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</p:grpSp>
      <p:grpSp>
        <p:nvGrpSpPr>
          <p:cNvPr id="13" name="Group 28"/>
          <p:cNvGrpSpPr>
            <a:grpSpLocks/>
          </p:cNvGrpSpPr>
          <p:nvPr/>
        </p:nvGrpSpPr>
        <p:grpSpPr bwMode="auto">
          <a:xfrm>
            <a:off x="2511425" y="3822700"/>
            <a:ext cx="6251575" cy="2654300"/>
            <a:chOff x="685800" y="3810000"/>
            <a:chExt cx="6252882" cy="2655332"/>
          </a:xfrm>
        </p:grpSpPr>
        <p:sp>
          <p:nvSpPr>
            <p:cNvPr id="30" name="Rectangle 14"/>
            <p:cNvSpPr>
              <a:spLocks noChangeArrowheads="1"/>
            </p:cNvSpPr>
            <p:nvPr/>
          </p:nvSpPr>
          <p:spPr bwMode="auto">
            <a:xfrm>
              <a:off x="4561698" y="6095301"/>
              <a:ext cx="2376984" cy="370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DDDDDD"/>
                    </a:outerShdw>
                  </a:effectLst>
                  <a:ea typeface="+mn-ea"/>
                  <a:cs typeface="+mn-cs"/>
                </a:rPr>
                <a:t>Bleaching Alert Areas</a:t>
              </a:r>
            </a:p>
          </p:txBody>
        </p:sp>
        <p:pic>
          <p:nvPicPr>
            <p:cNvPr id="43021" name="Picture 2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85800" y="3810000"/>
              <a:ext cx="6252882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PMC Nov 2001">
  <a:themeElements>
    <a:clrScheme name="GPMC Nov 200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PMC Nov 200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GPMC Nov 20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PMC Nov 200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ASA_CCE_mtg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9202</TotalTime>
  <Words>1157</Words>
  <Application>Microsoft Office PowerPoint</Application>
  <PresentationFormat>On-screen Show (4:3)</PresentationFormat>
  <Paragraphs>236</Paragraphs>
  <Slides>30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Flow</vt:lpstr>
      <vt:lpstr>GPMC Nov 2001</vt:lpstr>
      <vt:lpstr>NASA_CCE_mtg</vt:lpstr>
      <vt:lpstr>A Decision Support System for Ecosystem-Based Management of Tropical Coral Reef Environments</vt:lpstr>
      <vt:lpstr>Partnerships</vt:lpstr>
      <vt:lpstr>Acknowledgements</vt:lpstr>
      <vt:lpstr>Objectives of the Program</vt:lpstr>
      <vt:lpstr>User surveys (S. Lynds / CIRES)</vt:lpstr>
      <vt:lpstr>User surveys (S. Lynds / CIRES)</vt:lpstr>
      <vt:lpstr>User surveys (S. Lynds / CIRES)</vt:lpstr>
      <vt:lpstr>Coral Bleaching:  Impact of Climate Change</vt:lpstr>
      <vt:lpstr>Coral Reef Watch Satellite-Based Products</vt:lpstr>
      <vt:lpstr>Degree Heating Week  Product Algorithm</vt:lpstr>
      <vt:lpstr>NOAA Coral Reef Watch: New Decision Support System</vt:lpstr>
      <vt:lpstr>PowerPoint Presentation</vt:lpstr>
      <vt:lpstr>PowerPoint Presentation</vt:lpstr>
      <vt:lpstr>PowerPoint Presentation</vt:lpstr>
      <vt:lpstr>PowerPoint Presentation</vt:lpstr>
      <vt:lpstr>High Resolution Global CRW Products based on:</vt:lpstr>
      <vt:lpstr>PowerPoint Presentation</vt:lpstr>
      <vt:lpstr>PowerPoint Presentation</vt:lpstr>
      <vt:lpstr>High Resolution Prototype CRW Products based on:</vt:lpstr>
      <vt:lpstr>PowerPoint Presentation</vt:lpstr>
      <vt:lpstr>PowerPoint Presentation</vt:lpstr>
      <vt:lpstr>PowerPoint Presentation</vt:lpstr>
      <vt:lpstr>PowerPoint Presentation</vt:lpstr>
      <vt:lpstr>Cold Stress Index</vt:lpstr>
      <vt:lpstr>2010 Florida Keys Case Study</vt:lpstr>
      <vt:lpstr>Developing a ‘Cold Snap’ Index</vt:lpstr>
      <vt:lpstr>PowerPoint Presentation</vt:lpstr>
      <vt:lpstr>‘So what?’ Linking science and management</vt:lpstr>
      <vt:lpstr>Visit our Posters!!!</vt:lpstr>
      <vt:lpstr>Accomplishments: 2010-2011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Decision Support System for Ecosystem-Based Management of Tropical Coral Reef Environments</dc:title>
  <dc:creator>Frank Muller-Karger</dc:creator>
  <cp:lastModifiedBy>Frank Muller-Karger</cp:lastModifiedBy>
  <cp:revision>129</cp:revision>
  <dcterms:created xsi:type="dcterms:W3CDTF">2011-10-04T15:22:14Z</dcterms:created>
  <dcterms:modified xsi:type="dcterms:W3CDTF">2011-10-04T16:33:11Z</dcterms:modified>
</cp:coreProperties>
</file>