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99" r:id="rId2"/>
    <p:sldId id="300" r:id="rId3"/>
    <p:sldId id="344" r:id="rId4"/>
    <p:sldId id="307" r:id="rId5"/>
    <p:sldId id="308" r:id="rId6"/>
    <p:sldId id="345" r:id="rId7"/>
    <p:sldId id="304" r:id="rId8"/>
    <p:sldId id="309" r:id="rId9"/>
    <p:sldId id="259" r:id="rId10"/>
    <p:sldId id="281" r:id="rId11"/>
    <p:sldId id="282" r:id="rId12"/>
    <p:sldId id="298" r:id="rId13"/>
    <p:sldId id="261" r:id="rId14"/>
    <p:sldId id="266" r:id="rId15"/>
    <p:sldId id="271" r:id="rId16"/>
    <p:sldId id="311" r:id="rId17"/>
    <p:sldId id="334" r:id="rId18"/>
    <p:sldId id="315" r:id="rId19"/>
    <p:sldId id="286" r:id="rId20"/>
    <p:sldId id="316" r:id="rId21"/>
    <p:sldId id="293" r:id="rId22"/>
    <p:sldId id="333" r:id="rId23"/>
    <p:sldId id="319" r:id="rId24"/>
    <p:sldId id="321" r:id="rId25"/>
    <p:sldId id="336" r:id="rId26"/>
    <p:sldId id="324" r:id="rId27"/>
    <p:sldId id="325" r:id="rId28"/>
    <p:sldId id="326" r:id="rId29"/>
    <p:sldId id="327" r:id="rId30"/>
    <p:sldId id="337" r:id="rId31"/>
    <p:sldId id="330" r:id="rId32"/>
    <p:sldId id="347" r:id="rId33"/>
    <p:sldId id="341" r:id="rId34"/>
    <p:sldId id="342" r:id="rId35"/>
    <p:sldId id="335" r:id="rId36"/>
    <p:sldId id="320" r:id="rId37"/>
    <p:sldId id="343" r:id="rId38"/>
    <p:sldId id="34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885" autoAdjust="0"/>
    <p:restoredTop sz="95951" autoAdjust="0"/>
  </p:normalViewPr>
  <p:slideViewPr>
    <p:cSldViewPr snapToGrid="0" snapToObjects="1">
      <p:cViewPr varScale="1">
        <p:scale>
          <a:sx n="96" d="100"/>
          <a:sy n="96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iver:WAP:penguin:Matt%20Oliver--LT%20Data%20All%20Peng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Adelie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chg'!$F$5:$F$38</c:f>
              <c:numCache>
                <c:formatCode>General</c:formatCode>
                <c:ptCount val="34"/>
                <c:pt idx="0">
                  <c:v>1975.0</c:v>
                </c:pt>
                <c:pt idx="1">
                  <c:v>1976.0</c:v>
                </c:pt>
                <c:pt idx="2">
                  <c:v>1977.0</c:v>
                </c:pt>
                <c:pt idx="3">
                  <c:v>1978.0</c:v>
                </c:pt>
                <c:pt idx="4">
                  <c:v>1979.0</c:v>
                </c:pt>
                <c:pt idx="5">
                  <c:v>1980.0</c:v>
                </c:pt>
                <c:pt idx="6">
                  <c:v>1981.0</c:v>
                </c:pt>
                <c:pt idx="7">
                  <c:v>1982.0</c:v>
                </c:pt>
                <c:pt idx="8">
                  <c:v>1983.0</c:v>
                </c:pt>
                <c:pt idx="9">
                  <c:v>1984.0</c:v>
                </c:pt>
                <c:pt idx="10">
                  <c:v>1985.0</c:v>
                </c:pt>
                <c:pt idx="11">
                  <c:v>1986.0</c:v>
                </c:pt>
                <c:pt idx="12">
                  <c:v>1987.0</c:v>
                </c:pt>
                <c:pt idx="13">
                  <c:v>1988.0</c:v>
                </c:pt>
                <c:pt idx="14">
                  <c:v>1989.0</c:v>
                </c:pt>
                <c:pt idx="15">
                  <c:v>1990.0</c:v>
                </c:pt>
                <c:pt idx="16">
                  <c:v>1991.0</c:v>
                </c:pt>
                <c:pt idx="17">
                  <c:v>1992.0</c:v>
                </c:pt>
                <c:pt idx="18">
                  <c:v>1993.0</c:v>
                </c:pt>
                <c:pt idx="19">
                  <c:v>1994.0</c:v>
                </c:pt>
                <c:pt idx="20">
                  <c:v>1995.0</c:v>
                </c:pt>
                <c:pt idx="21">
                  <c:v>1996.0</c:v>
                </c:pt>
                <c:pt idx="22">
                  <c:v>1997.0</c:v>
                </c:pt>
                <c:pt idx="23">
                  <c:v>1998.0</c:v>
                </c:pt>
                <c:pt idx="24">
                  <c:v>1999.0</c:v>
                </c:pt>
                <c:pt idx="25">
                  <c:v>2000.0</c:v>
                </c:pt>
                <c:pt idx="26">
                  <c:v>2001.0</c:v>
                </c:pt>
                <c:pt idx="27">
                  <c:v>2002.0</c:v>
                </c:pt>
                <c:pt idx="28">
                  <c:v>2003.0</c:v>
                </c:pt>
                <c:pt idx="29">
                  <c:v>2004.0</c:v>
                </c:pt>
                <c:pt idx="30">
                  <c:v>2005.0</c:v>
                </c:pt>
                <c:pt idx="31">
                  <c:v>2006.0</c:v>
                </c:pt>
                <c:pt idx="32">
                  <c:v>2007.0</c:v>
                </c:pt>
                <c:pt idx="33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chg'!$H$5:$H$38</c:f>
              <c:numCache>
                <c:formatCode>General</c:formatCode>
                <c:ptCount val="34"/>
                <c:pt idx="0">
                  <c:v>100.0</c:v>
                </c:pt>
                <c:pt idx="4">
                  <c:v>90.12629917116168</c:v>
                </c:pt>
                <c:pt idx="8">
                  <c:v>88.5475595316406</c:v>
                </c:pt>
                <c:pt idx="11">
                  <c:v>86.2846993816603</c:v>
                </c:pt>
                <c:pt idx="12">
                  <c:v>66.7477963425861</c:v>
                </c:pt>
                <c:pt idx="14">
                  <c:v>86.05446651756307</c:v>
                </c:pt>
                <c:pt idx="15">
                  <c:v>76.47677937113538</c:v>
                </c:pt>
                <c:pt idx="16">
                  <c:v>81.4366530719642</c:v>
                </c:pt>
                <c:pt idx="17">
                  <c:v>79.51585317721353</c:v>
                </c:pt>
                <c:pt idx="18">
                  <c:v>78.96329430338113</c:v>
                </c:pt>
                <c:pt idx="19">
                  <c:v>72.72727272727273</c:v>
                </c:pt>
                <c:pt idx="20">
                  <c:v>72.7733193000921</c:v>
                </c:pt>
                <c:pt idx="21">
                  <c:v>60.89988159452704</c:v>
                </c:pt>
                <c:pt idx="22">
                  <c:v>58.39363241678727</c:v>
                </c:pt>
                <c:pt idx="23">
                  <c:v>55.40718326535982</c:v>
                </c:pt>
                <c:pt idx="24">
                  <c:v>51.2827259571109</c:v>
                </c:pt>
                <c:pt idx="25">
                  <c:v>47.1056439942113</c:v>
                </c:pt>
                <c:pt idx="26">
                  <c:v>28.20681489277727</c:v>
                </c:pt>
                <c:pt idx="27">
                  <c:v>37.06749111958953</c:v>
                </c:pt>
                <c:pt idx="28">
                  <c:v>35.1927377976582</c:v>
                </c:pt>
                <c:pt idx="29">
                  <c:v>31.607683199579</c:v>
                </c:pt>
                <c:pt idx="30">
                  <c:v>26.97013550848573</c:v>
                </c:pt>
                <c:pt idx="31">
                  <c:v>22.31943165372977</c:v>
                </c:pt>
                <c:pt idx="32">
                  <c:v>17.99105380870938</c:v>
                </c:pt>
                <c:pt idx="33">
                  <c:v>17.40560452572018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368"/>
        <c:axId val="1802040"/>
      </c:lineChart>
      <c:lineChart>
        <c:grouping val="standard"/>
        <c:varyColors val="0"/>
        <c:ser>
          <c:idx val="0"/>
          <c:order val="1"/>
          <c:tx>
            <c:v>Chinstrap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chg'!$G$5:$G$38</c:f>
              <c:numCache>
                <c:formatCode>General</c:formatCode>
                <c:ptCount val="34"/>
                <c:pt idx="0">
                  <c:v>10.0</c:v>
                </c:pt>
                <c:pt idx="1">
                  <c:v>100.0</c:v>
                </c:pt>
                <c:pt idx="2">
                  <c:v>459.9999999999989</c:v>
                </c:pt>
                <c:pt idx="8">
                  <c:v>990.0</c:v>
                </c:pt>
                <c:pt idx="9">
                  <c:v>1090.0</c:v>
                </c:pt>
                <c:pt idx="10">
                  <c:v>1500.0</c:v>
                </c:pt>
                <c:pt idx="14">
                  <c:v>2030.0</c:v>
                </c:pt>
                <c:pt idx="15">
                  <c:v>2210.0</c:v>
                </c:pt>
                <c:pt idx="16">
                  <c:v>1620.0</c:v>
                </c:pt>
                <c:pt idx="17">
                  <c:v>179.0</c:v>
                </c:pt>
                <c:pt idx="18">
                  <c:v>2140.0</c:v>
                </c:pt>
                <c:pt idx="19">
                  <c:v>204.0</c:v>
                </c:pt>
                <c:pt idx="20">
                  <c:v>2520.0</c:v>
                </c:pt>
                <c:pt idx="21">
                  <c:v>2330.0</c:v>
                </c:pt>
                <c:pt idx="22">
                  <c:v>2510.0</c:v>
                </c:pt>
                <c:pt idx="23">
                  <c:v>1870.0</c:v>
                </c:pt>
                <c:pt idx="24">
                  <c:v>2200.0</c:v>
                </c:pt>
                <c:pt idx="25">
                  <c:v>3250.0</c:v>
                </c:pt>
                <c:pt idx="26">
                  <c:v>3250.0</c:v>
                </c:pt>
                <c:pt idx="27">
                  <c:v>3020.0</c:v>
                </c:pt>
                <c:pt idx="28">
                  <c:v>3040.0</c:v>
                </c:pt>
                <c:pt idx="29">
                  <c:v>1030.0</c:v>
                </c:pt>
                <c:pt idx="30">
                  <c:v>2230.0</c:v>
                </c:pt>
                <c:pt idx="31">
                  <c:v>2450.0</c:v>
                </c:pt>
                <c:pt idx="32">
                  <c:v>2190.0</c:v>
                </c:pt>
                <c:pt idx="33">
                  <c:v>2620.0</c:v>
                </c:pt>
              </c:numCache>
            </c:numRef>
          </c:val>
          <c:smooth val="0"/>
        </c:ser>
        <c:ser>
          <c:idx val="2"/>
          <c:order val="2"/>
          <c:tx>
            <c:v>Gentoo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</c:numCache>
            </c:numRef>
          </c:cat>
          <c:val>
            <c:numRef>
              <c:f>'Macintosh HD:Users:oliver:WAP:penguin:[LT-ADPE-MASTER.xls]Pygosc pop + percent chg'!$I$5:$I$38</c:f>
              <c:numCache>
                <c:formatCode>General</c:formatCode>
                <c:ptCount val="34"/>
                <c:pt idx="19">
                  <c:v>100.0</c:v>
                </c:pt>
                <c:pt idx="20">
                  <c:v>257.1428571428571</c:v>
                </c:pt>
                <c:pt idx="21">
                  <c:v>321.4285714285683</c:v>
                </c:pt>
                <c:pt idx="22">
                  <c:v>407.1428571428571</c:v>
                </c:pt>
                <c:pt idx="23">
                  <c:v>185.7142857142857</c:v>
                </c:pt>
                <c:pt idx="24">
                  <c:v>1064.285714285714</c:v>
                </c:pt>
                <c:pt idx="25">
                  <c:v>2114.285714285714</c:v>
                </c:pt>
                <c:pt idx="26">
                  <c:v>2057.142857142856</c:v>
                </c:pt>
                <c:pt idx="27">
                  <c:v>4564.285714285715</c:v>
                </c:pt>
                <c:pt idx="28">
                  <c:v>4600.0</c:v>
                </c:pt>
                <c:pt idx="29">
                  <c:v>5378.57142857143</c:v>
                </c:pt>
                <c:pt idx="30">
                  <c:v>6442.857142857143</c:v>
                </c:pt>
                <c:pt idx="31">
                  <c:v>6978.57142857143</c:v>
                </c:pt>
                <c:pt idx="32">
                  <c:v>8035.714285714286</c:v>
                </c:pt>
                <c:pt idx="33">
                  <c:v>11364.28571428571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8904"/>
        <c:axId val="1898088"/>
      </c:lineChart>
      <c:catAx>
        <c:axId val="1793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000228289165041947"/>
              <c:y val="0.85422536221682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280000"/>
          <a:lstStyle/>
          <a:p>
            <a:pPr>
              <a:defRPr/>
            </a:pPr>
            <a:endParaRPr lang="en-US"/>
          </a:p>
        </c:txPr>
        <c:crossAx val="1802040"/>
        <c:crosses val="autoZero"/>
        <c:auto val="1"/>
        <c:lblAlgn val="ctr"/>
        <c:lblOffset val="100"/>
        <c:noMultiLvlLbl val="0"/>
      </c:catAx>
      <c:valAx>
        <c:axId val="1802040"/>
        <c:scaling>
          <c:orientation val="minMax"/>
          <c:max val="100.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>
                    <a:solidFill>
                      <a:srgbClr val="C00000"/>
                    </a:solidFill>
                  </a:rPr>
                  <a:t>ADPE ,</a:t>
                </a:r>
                <a:r>
                  <a:rPr lang="en-US" sz="1050" baseline="0">
                    <a:solidFill>
                      <a:srgbClr val="C00000"/>
                    </a:solidFill>
                  </a:rPr>
                  <a:t> % CHANGE</a:t>
                </a:r>
                <a:endParaRPr lang="en-US" sz="1050">
                  <a:solidFill>
                    <a:srgbClr val="C00000"/>
                  </a:solidFill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DD0806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93368"/>
        <c:crosses val="autoZero"/>
        <c:crossBetween val="between"/>
      </c:valAx>
      <c:catAx>
        <c:axId val="1808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98088"/>
        <c:crosses val="autoZero"/>
        <c:auto val="1"/>
        <c:lblAlgn val="ctr"/>
        <c:lblOffset val="100"/>
        <c:noMultiLvlLbl val="0"/>
      </c:catAx>
      <c:valAx>
        <c:axId val="189808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00" b="1" i="0" strike="noStrike">
                    <a:solidFill>
                      <a:srgbClr val="006411"/>
                    </a:solidFill>
                    <a:latin typeface="Calibri"/>
                    <a:ea typeface="Calibri"/>
                    <a:cs typeface="Calibri"/>
                  </a:rPr>
                  <a:t>GEPE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&amp; </a:t>
                </a:r>
                <a:r>
                  <a:rPr lang="en-US" sz="1100" b="1" i="0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</a:rPr>
                  <a:t>CHPE</a:t>
                </a:r>
                <a:r>
                  <a:rPr lang="en-US" sz="1100" b="1" i="0" strike="noStrike">
                    <a:solidFill>
                      <a:srgbClr val="33CCCC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, % CHANGE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808904"/>
        <c:crosses val="max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853469420289606"/>
          <c:y val="0.441048034934498"/>
          <c:w val="0.136144810677958"/>
          <c:h val="0.0967771919168521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63E8D-C949-4EF3-824C-BC0236657FC1}" type="doc">
      <dgm:prSet loTypeId="urn:microsoft.com/office/officeart/2005/8/layout/cycle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C05386B-72D7-4C2E-87C6-E84489CA9B4A}">
      <dgm:prSet phldrT="[Text]"/>
      <dgm:spPr/>
      <dgm:t>
        <a:bodyPr/>
        <a:lstStyle/>
        <a:p>
          <a:r>
            <a:rPr lang="en-US" dirty="0" smtClean="0"/>
            <a:t>Satellite Tags</a:t>
          </a:r>
          <a:endParaRPr lang="en-US" dirty="0"/>
        </a:p>
      </dgm:t>
    </dgm:pt>
    <dgm:pt modelId="{40D0D651-289D-42DB-B3E5-5FDF2346474F}" type="parTrans" cxnId="{7F6DC05A-C072-45AA-AE09-DEF8288DD36F}">
      <dgm:prSet/>
      <dgm:spPr/>
      <dgm:t>
        <a:bodyPr/>
        <a:lstStyle/>
        <a:p>
          <a:endParaRPr lang="en-US"/>
        </a:p>
      </dgm:t>
    </dgm:pt>
    <dgm:pt modelId="{EE1C948F-BE72-411D-8C65-5159D1B9DF3D}" type="sibTrans" cxnId="{7F6DC05A-C072-45AA-AE09-DEF8288DD36F}">
      <dgm:prSet/>
      <dgm:spPr/>
      <dgm:t>
        <a:bodyPr/>
        <a:lstStyle/>
        <a:p>
          <a:endParaRPr lang="en-US"/>
        </a:p>
      </dgm:t>
    </dgm:pt>
    <dgm:pt modelId="{17154929-C8C6-473F-959C-1885AF31507D}">
      <dgm:prSet phldrT="[Text]"/>
      <dgm:spPr/>
      <dgm:t>
        <a:bodyPr/>
        <a:lstStyle/>
        <a:p>
          <a:r>
            <a:rPr lang="en-US" dirty="0" smtClean="0"/>
            <a:t>ARGOS</a:t>
          </a:r>
        </a:p>
        <a:p>
          <a:r>
            <a:rPr lang="en-US" dirty="0" smtClean="0"/>
            <a:t>Position</a:t>
          </a:r>
          <a:endParaRPr lang="en-US" dirty="0"/>
        </a:p>
      </dgm:t>
    </dgm:pt>
    <dgm:pt modelId="{B2DF180B-47EC-4E1E-BFE0-6D030A6169C5}" type="parTrans" cxnId="{4EF51AE1-B338-429B-BF5E-C30E763101B7}">
      <dgm:prSet/>
      <dgm:spPr/>
      <dgm:t>
        <a:bodyPr/>
        <a:lstStyle/>
        <a:p>
          <a:endParaRPr lang="en-US"/>
        </a:p>
      </dgm:t>
    </dgm:pt>
    <dgm:pt modelId="{53E5102A-ADF2-4A2E-855D-1C07F8CCCE62}" type="sibTrans" cxnId="{4EF51AE1-B338-429B-BF5E-C30E763101B7}">
      <dgm:prSet/>
      <dgm:spPr/>
      <dgm:t>
        <a:bodyPr/>
        <a:lstStyle/>
        <a:p>
          <a:endParaRPr lang="en-US"/>
        </a:p>
      </dgm:t>
    </dgm:pt>
    <dgm:pt modelId="{940AB844-F44B-4400-93B8-ECAF8063FD5F}">
      <dgm:prSet phldrT="[Text]"/>
      <dgm:spPr/>
      <dgm:t>
        <a:bodyPr/>
        <a:lstStyle/>
        <a:p>
          <a:r>
            <a:rPr lang="en-US" dirty="0" smtClean="0"/>
            <a:t>Mission Planning</a:t>
          </a:r>
          <a:endParaRPr lang="en-US" dirty="0"/>
        </a:p>
      </dgm:t>
    </dgm:pt>
    <dgm:pt modelId="{1E2DA723-3E37-4B42-9B51-A9E824914DE0}" type="parTrans" cxnId="{3E7FBA34-221C-48E7-8D7D-F7C527930E1B}">
      <dgm:prSet/>
      <dgm:spPr/>
      <dgm:t>
        <a:bodyPr/>
        <a:lstStyle/>
        <a:p>
          <a:endParaRPr lang="en-US"/>
        </a:p>
      </dgm:t>
    </dgm:pt>
    <dgm:pt modelId="{7EEC5329-2D3F-44FA-BBB9-70E719BF40DF}" type="sibTrans" cxnId="{3E7FBA34-221C-48E7-8D7D-F7C527930E1B}">
      <dgm:prSet/>
      <dgm:spPr/>
      <dgm:t>
        <a:bodyPr/>
        <a:lstStyle/>
        <a:p>
          <a:endParaRPr lang="en-US"/>
        </a:p>
      </dgm:t>
    </dgm:pt>
    <dgm:pt modelId="{FE975014-049D-48B7-8094-ED837642CE69}">
      <dgm:prSet phldrT="[Text]"/>
      <dgm:spPr/>
      <dgm:t>
        <a:bodyPr/>
        <a:lstStyle/>
        <a:p>
          <a:r>
            <a:rPr lang="en-US" dirty="0" smtClean="0"/>
            <a:t>Deployment</a:t>
          </a:r>
          <a:endParaRPr lang="en-US" dirty="0"/>
        </a:p>
      </dgm:t>
    </dgm:pt>
    <dgm:pt modelId="{FE545698-F93E-4D12-827C-D4BA5F4E9AC7}" type="parTrans" cxnId="{42C6A55F-AB95-4518-A3BF-A354C7DF68D2}">
      <dgm:prSet/>
      <dgm:spPr/>
      <dgm:t>
        <a:bodyPr/>
        <a:lstStyle/>
        <a:p>
          <a:endParaRPr lang="en-US"/>
        </a:p>
      </dgm:t>
    </dgm:pt>
    <dgm:pt modelId="{04F996D9-F4B5-48B2-A4A4-6E82017019A5}" type="sibTrans" cxnId="{42C6A55F-AB95-4518-A3BF-A354C7DF68D2}">
      <dgm:prSet/>
      <dgm:spPr/>
      <dgm:t>
        <a:bodyPr/>
        <a:lstStyle/>
        <a:p>
          <a:endParaRPr lang="en-US"/>
        </a:p>
      </dgm:t>
    </dgm:pt>
    <dgm:pt modelId="{73DD107B-D243-4326-86DF-966F172A7A02}">
      <dgm:prSet phldrT="[Text]"/>
      <dgm:spPr/>
      <dgm:t>
        <a:bodyPr/>
        <a:lstStyle/>
        <a:p>
          <a:r>
            <a:rPr lang="en-US" dirty="0" smtClean="0"/>
            <a:t>Assessment</a:t>
          </a:r>
          <a:endParaRPr lang="en-US" dirty="0"/>
        </a:p>
      </dgm:t>
    </dgm:pt>
    <dgm:pt modelId="{A9F2201F-63C2-4177-83F9-BA0A3231E7BB}" type="parTrans" cxnId="{60D91B18-5159-4004-B564-565FEA0CD2AE}">
      <dgm:prSet/>
      <dgm:spPr/>
      <dgm:t>
        <a:bodyPr/>
        <a:lstStyle/>
        <a:p>
          <a:endParaRPr lang="en-US"/>
        </a:p>
      </dgm:t>
    </dgm:pt>
    <dgm:pt modelId="{D1B2F7FE-B034-463B-8197-9ACAB2E52872}" type="sibTrans" cxnId="{60D91B18-5159-4004-B564-565FEA0CD2AE}">
      <dgm:prSet/>
      <dgm:spPr/>
      <dgm:t>
        <a:bodyPr/>
        <a:lstStyle/>
        <a:p>
          <a:endParaRPr lang="en-US"/>
        </a:p>
      </dgm:t>
    </dgm:pt>
    <dgm:pt modelId="{23969DBB-D0EE-4FE0-9159-8D807452EB83}" type="pres">
      <dgm:prSet presAssocID="{8CF63E8D-C949-4EF3-824C-BC0236657F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F93D6-102D-4D39-9AA0-7456D90DD96E}" type="pres">
      <dgm:prSet presAssocID="{DC05386B-72D7-4C2E-87C6-E84489CA9B4A}" presName="dummy" presStyleCnt="0"/>
      <dgm:spPr/>
    </dgm:pt>
    <dgm:pt modelId="{16B44163-5976-4110-BA9F-548B86B73B8C}" type="pres">
      <dgm:prSet presAssocID="{DC05386B-72D7-4C2E-87C6-E84489CA9B4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3F4E6-9EAB-4BB2-B5DD-C9CF1D69FA76}" type="pres">
      <dgm:prSet presAssocID="{EE1C948F-BE72-411D-8C65-5159D1B9DF3D}" presName="sibTrans" presStyleLbl="node1" presStyleIdx="0" presStyleCnt="5"/>
      <dgm:spPr/>
      <dgm:t>
        <a:bodyPr/>
        <a:lstStyle/>
        <a:p>
          <a:endParaRPr lang="en-US"/>
        </a:p>
      </dgm:t>
    </dgm:pt>
    <dgm:pt modelId="{8ADA155B-B173-4F1A-88C3-8EA44EBD3E54}" type="pres">
      <dgm:prSet presAssocID="{17154929-C8C6-473F-959C-1885AF31507D}" presName="dummy" presStyleCnt="0"/>
      <dgm:spPr/>
    </dgm:pt>
    <dgm:pt modelId="{E3DC323E-470B-4E38-9D80-D313D37793B6}" type="pres">
      <dgm:prSet presAssocID="{17154929-C8C6-473F-959C-1885AF31507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12EB2-23E1-42B1-9864-09916534740D}" type="pres">
      <dgm:prSet presAssocID="{53E5102A-ADF2-4A2E-855D-1C07F8CCCE62}" presName="sibTrans" presStyleLbl="node1" presStyleIdx="1" presStyleCnt="5"/>
      <dgm:spPr/>
      <dgm:t>
        <a:bodyPr/>
        <a:lstStyle/>
        <a:p>
          <a:endParaRPr lang="en-US"/>
        </a:p>
      </dgm:t>
    </dgm:pt>
    <dgm:pt modelId="{25F20E71-9EBD-4184-854D-2C87E1578752}" type="pres">
      <dgm:prSet presAssocID="{940AB844-F44B-4400-93B8-ECAF8063FD5F}" presName="dummy" presStyleCnt="0"/>
      <dgm:spPr/>
    </dgm:pt>
    <dgm:pt modelId="{0792EF1B-D9C1-4DC8-A0D8-F2DAA3AD3801}" type="pres">
      <dgm:prSet presAssocID="{940AB844-F44B-4400-93B8-ECAF8063FD5F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01F5B-D758-4935-877A-E2713B7DFC3E}" type="pres">
      <dgm:prSet presAssocID="{7EEC5329-2D3F-44FA-BBB9-70E719BF40DF}" presName="sibTrans" presStyleLbl="node1" presStyleIdx="2" presStyleCnt="5"/>
      <dgm:spPr/>
      <dgm:t>
        <a:bodyPr/>
        <a:lstStyle/>
        <a:p>
          <a:endParaRPr lang="en-US"/>
        </a:p>
      </dgm:t>
    </dgm:pt>
    <dgm:pt modelId="{4A0B0940-43F5-4822-A0FF-F7149775E3AA}" type="pres">
      <dgm:prSet presAssocID="{FE975014-049D-48B7-8094-ED837642CE69}" presName="dummy" presStyleCnt="0"/>
      <dgm:spPr/>
    </dgm:pt>
    <dgm:pt modelId="{76031FC4-3C4B-4C42-84FE-934D398F8A02}" type="pres">
      <dgm:prSet presAssocID="{FE975014-049D-48B7-8094-ED837642CE69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FBFC4-92D6-42FD-A820-F0DE1FDE4052}" type="pres">
      <dgm:prSet presAssocID="{04F996D9-F4B5-48B2-A4A4-6E82017019A5}" presName="sibTrans" presStyleLbl="node1" presStyleIdx="3" presStyleCnt="5"/>
      <dgm:spPr/>
      <dgm:t>
        <a:bodyPr/>
        <a:lstStyle/>
        <a:p>
          <a:endParaRPr lang="en-US"/>
        </a:p>
      </dgm:t>
    </dgm:pt>
    <dgm:pt modelId="{92F1C301-3EFC-4ECC-826E-BC06FF94A46A}" type="pres">
      <dgm:prSet presAssocID="{73DD107B-D243-4326-86DF-966F172A7A02}" presName="dummy" presStyleCnt="0"/>
      <dgm:spPr/>
    </dgm:pt>
    <dgm:pt modelId="{98D7E5D4-7029-484F-BACE-6D655155F369}" type="pres">
      <dgm:prSet presAssocID="{73DD107B-D243-4326-86DF-966F172A7A0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966C5-7EB5-4F08-83D0-95A51C574D83}" type="pres">
      <dgm:prSet presAssocID="{D1B2F7FE-B034-463B-8197-9ACAB2E52872}" presName="sibTrans" presStyleLbl="node1" presStyleIdx="4" presStyleCnt="5" custLinFactNeighborX="-408"/>
      <dgm:spPr/>
      <dgm:t>
        <a:bodyPr/>
        <a:lstStyle/>
        <a:p>
          <a:endParaRPr lang="en-US"/>
        </a:p>
      </dgm:t>
    </dgm:pt>
  </dgm:ptLst>
  <dgm:cxnLst>
    <dgm:cxn modelId="{84FB70BF-E634-0A4C-A151-AB94CC72748B}" type="presOf" srcId="{DC05386B-72D7-4C2E-87C6-E84489CA9B4A}" destId="{16B44163-5976-4110-BA9F-548B86B73B8C}" srcOrd="0" destOrd="0" presId="urn:microsoft.com/office/officeart/2005/8/layout/cycle1"/>
    <dgm:cxn modelId="{5147DB77-A705-4043-A12E-65A6B09FF65C}" type="presOf" srcId="{8CF63E8D-C949-4EF3-824C-BC0236657FC1}" destId="{23969DBB-D0EE-4FE0-9159-8D807452EB83}" srcOrd="0" destOrd="0" presId="urn:microsoft.com/office/officeart/2005/8/layout/cycle1"/>
    <dgm:cxn modelId="{C2CE18B7-BF48-4C41-A6E7-E73D7E69AEBC}" type="presOf" srcId="{53E5102A-ADF2-4A2E-855D-1C07F8CCCE62}" destId="{10512EB2-23E1-42B1-9864-09916534740D}" srcOrd="0" destOrd="0" presId="urn:microsoft.com/office/officeart/2005/8/layout/cycle1"/>
    <dgm:cxn modelId="{DA7475EA-D605-8043-833F-9E596D34BD94}" type="presOf" srcId="{17154929-C8C6-473F-959C-1885AF31507D}" destId="{E3DC323E-470B-4E38-9D80-D313D37793B6}" srcOrd="0" destOrd="0" presId="urn:microsoft.com/office/officeart/2005/8/layout/cycle1"/>
    <dgm:cxn modelId="{A0C7C9A8-B77D-9E40-8824-CF3C23425248}" type="presOf" srcId="{940AB844-F44B-4400-93B8-ECAF8063FD5F}" destId="{0792EF1B-D9C1-4DC8-A0D8-F2DAA3AD3801}" srcOrd="0" destOrd="0" presId="urn:microsoft.com/office/officeart/2005/8/layout/cycle1"/>
    <dgm:cxn modelId="{4EF51AE1-B338-429B-BF5E-C30E763101B7}" srcId="{8CF63E8D-C949-4EF3-824C-BC0236657FC1}" destId="{17154929-C8C6-473F-959C-1885AF31507D}" srcOrd="1" destOrd="0" parTransId="{B2DF180B-47EC-4E1E-BFE0-6D030A6169C5}" sibTransId="{53E5102A-ADF2-4A2E-855D-1C07F8CCCE62}"/>
    <dgm:cxn modelId="{5A188A6D-C009-0D48-A8A0-E0D76C1D282E}" type="presOf" srcId="{FE975014-049D-48B7-8094-ED837642CE69}" destId="{76031FC4-3C4B-4C42-84FE-934D398F8A02}" srcOrd="0" destOrd="0" presId="urn:microsoft.com/office/officeart/2005/8/layout/cycle1"/>
    <dgm:cxn modelId="{60D91B18-5159-4004-B564-565FEA0CD2AE}" srcId="{8CF63E8D-C949-4EF3-824C-BC0236657FC1}" destId="{73DD107B-D243-4326-86DF-966F172A7A02}" srcOrd="4" destOrd="0" parTransId="{A9F2201F-63C2-4177-83F9-BA0A3231E7BB}" sibTransId="{D1B2F7FE-B034-463B-8197-9ACAB2E52872}"/>
    <dgm:cxn modelId="{9912EB90-23C6-3E47-B318-2E6263D2EEB5}" type="presOf" srcId="{EE1C948F-BE72-411D-8C65-5159D1B9DF3D}" destId="{DEB3F4E6-9EAB-4BB2-B5DD-C9CF1D69FA76}" srcOrd="0" destOrd="0" presId="urn:microsoft.com/office/officeart/2005/8/layout/cycle1"/>
    <dgm:cxn modelId="{42C6A55F-AB95-4518-A3BF-A354C7DF68D2}" srcId="{8CF63E8D-C949-4EF3-824C-BC0236657FC1}" destId="{FE975014-049D-48B7-8094-ED837642CE69}" srcOrd="3" destOrd="0" parTransId="{FE545698-F93E-4D12-827C-D4BA5F4E9AC7}" sibTransId="{04F996D9-F4B5-48B2-A4A4-6E82017019A5}"/>
    <dgm:cxn modelId="{7F6DC05A-C072-45AA-AE09-DEF8288DD36F}" srcId="{8CF63E8D-C949-4EF3-824C-BC0236657FC1}" destId="{DC05386B-72D7-4C2E-87C6-E84489CA9B4A}" srcOrd="0" destOrd="0" parTransId="{40D0D651-289D-42DB-B3E5-5FDF2346474F}" sibTransId="{EE1C948F-BE72-411D-8C65-5159D1B9DF3D}"/>
    <dgm:cxn modelId="{9CA3C01B-5A2A-9047-A668-56CFF292BCC2}" type="presOf" srcId="{04F996D9-F4B5-48B2-A4A4-6E82017019A5}" destId="{C6DFBFC4-92D6-42FD-A820-F0DE1FDE4052}" srcOrd="0" destOrd="0" presId="urn:microsoft.com/office/officeart/2005/8/layout/cycle1"/>
    <dgm:cxn modelId="{3E7FBA34-221C-48E7-8D7D-F7C527930E1B}" srcId="{8CF63E8D-C949-4EF3-824C-BC0236657FC1}" destId="{940AB844-F44B-4400-93B8-ECAF8063FD5F}" srcOrd="2" destOrd="0" parTransId="{1E2DA723-3E37-4B42-9B51-A9E824914DE0}" sibTransId="{7EEC5329-2D3F-44FA-BBB9-70E719BF40DF}"/>
    <dgm:cxn modelId="{8CD0605A-AB2E-0446-BDF1-FE3563D45EE8}" type="presOf" srcId="{73DD107B-D243-4326-86DF-966F172A7A02}" destId="{98D7E5D4-7029-484F-BACE-6D655155F369}" srcOrd="0" destOrd="0" presId="urn:microsoft.com/office/officeart/2005/8/layout/cycle1"/>
    <dgm:cxn modelId="{1D021484-8DAC-DE45-97BC-C02A11CD99BF}" type="presOf" srcId="{D1B2F7FE-B034-463B-8197-9ACAB2E52872}" destId="{721966C5-7EB5-4F08-83D0-95A51C574D83}" srcOrd="0" destOrd="0" presId="urn:microsoft.com/office/officeart/2005/8/layout/cycle1"/>
    <dgm:cxn modelId="{3EA0253A-5EFB-A144-B48F-26A80146540E}" type="presOf" srcId="{7EEC5329-2D3F-44FA-BBB9-70E719BF40DF}" destId="{37E01F5B-D758-4935-877A-E2713B7DFC3E}" srcOrd="0" destOrd="0" presId="urn:microsoft.com/office/officeart/2005/8/layout/cycle1"/>
    <dgm:cxn modelId="{84CCB2DE-8FCB-1B42-AFFD-BFFE82E674B3}" type="presParOf" srcId="{23969DBB-D0EE-4FE0-9159-8D807452EB83}" destId="{099F93D6-102D-4D39-9AA0-7456D90DD96E}" srcOrd="0" destOrd="0" presId="urn:microsoft.com/office/officeart/2005/8/layout/cycle1"/>
    <dgm:cxn modelId="{5C6995E6-03F7-4A4B-9C56-D14FA5C9DA3D}" type="presParOf" srcId="{23969DBB-D0EE-4FE0-9159-8D807452EB83}" destId="{16B44163-5976-4110-BA9F-548B86B73B8C}" srcOrd="1" destOrd="0" presId="urn:microsoft.com/office/officeart/2005/8/layout/cycle1"/>
    <dgm:cxn modelId="{78401196-86A3-C746-99D0-5FDF24826F61}" type="presParOf" srcId="{23969DBB-D0EE-4FE0-9159-8D807452EB83}" destId="{DEB3F4E6-9EAB-4BB2-B5DD-C9CF1D69FA76}" srcOrd="2" destOrd="0" presId="urn:microsoft.com/office/officeart/2005/8/layout/cycle1"/>
    <dgm:cxn modelId="{CEDAFBBF-B721-3F48-A6A3-A2574859F1DE}" type="presParOf" srcId="{23969DBB-D0EE-4FE0-9159-8D807452EB83}" destId="{8ADA155B-B173-4F1A-88C3-8EA44EBD3E54}" srcOrd="3" destOrd="0" presId="urn:microsoft.com/office/officeart/2005/8/layout/cycle1"/>
    <dgm:cxn modelId="{94395196-08E5-B24F-9BE2-2F8DCA9C01A4}" type="presParOf" srcId="{23969DBB-D0EE-4FE0-9159-8D807452EB83}" destId="{E3DC323E-470B-4E38-9D80-D313D37793B6}" srcOrd="4" destOrd="0" presId="urn:microsoft.com/office/officeart/2005/8/layout/cycle1"/>
    <dgm:cxn modelId="{0AEE675C-3160-C84A-BA64-33FE6388463F}" type="presParOf" srcId="{23969DBB-D0EE-4FE0-9159-8D807452EB83}" destId="{10512EB2-23E1-42B1-9864-09916534740D}" srcOrd="5" destOrd="0" presId="urn:microsoft.com/office/officeart/2005/8/layout/cycle1"/>
    <dgm:cxn modelId="{9B0B87B7-9DB8-C145-AC93-20BFA6A70D5A}" type="presParOf" srcId="{23969DBB-D0EE-4FE0-9159-8D807452EB83}" destId="{25F20E71-9EBD-4184-854D-2C87E1578752}" srcOrd="6" destOrd="0" presId="urn:microsoft.com/office/officeart/2005/8/layout/cycle1"/>
    <dgm:cxn modelId="{EF08AD34-DF9C-AF48-B0AA-B9CC5B872E8D}" type="presParOf" srcId="{23969DBB-D0EE-4FE0-9159-8D807452EB83}" destId="{0792EF1B-D9C1-4DC8-A0D8-F2DAA3AD3801}" srcOrd="7" destOrd="0" presId="urn:microsoft.com/office/officeart/2005/8/layout/cycle1"/>
    <dgm:cxn modelId="{0B055098-D39E-AE4B-96E1-499A72CCA616}" type="presParOf" srcId="{23969DBB-D0EE-4FE0-9159-8D807452EB83}" destId="{37E01F5B-D758-4935-877A-E2713B7DFC3E}" srcOrd="8" destOrd="0" presId="urn:microsoft.com/office/officeart/2005/8/layout/cycle1"/>
    <dgm:cxn modelId="{4B6F616F-25E1-E541-BB29-DE819EC83793}" type="presParOf" srcId="{23969DBB-D0EE-4FE0-9159-8D807452EB83}" destId="{4A0B0940-43F5-4822-A0FF-F7149775E3AA}" srcOrd="9" destOrd="0" presId="urn:microsoft.com/office/officeart/2005/8/layout/cycle1"/>
    <dgm:cxn modelId="{22AD9424-1DE3-5F43-935A-48414D139E2E}" type="presParOf" srcId="{23969DBB-D0EE-4FE0-9159-8D807452EB83}" destId="{76031FC4-3C4B-4C42-84FE-934D398F8A02}" srcOrd="10" destOrd="0" presId="urn:microsoft.com/office/officeart/2005/8/layout/cycle1"/>
    <dgm:cxn modelId="{E469303F-FDF0-CB40-AF48-AC03F7DA0F7F}" type="presParOf" srcId="{23969DBB-D0EE-4FE0-9159-8D807452EB83}" destId="{C6DFBFC4-92D6-42FD-A820-F0DE1FDE4052}" srcOrd="11" destOrd="0" presId="urn:microsoft.com/office/officeart/2005/8/layout/cycle1"/>
    <dgm:cxn modelId="{1CC589A3-40C3-0848-9119-AED0181C38D6}" type="presParOf" srcId="{23969DBB-D0EE-4FE0-9159-8D807452EB83}" destId="{92F1C301-3EFC-4ECC-826E-BC06FF94A46A}" srcOrd="12" destOrd="0" presId="urn:microsoft.com/office/officeart/2005/8/layout/cycle1"/>
    <dgm:cxn modelId="{F13D0652-C442-FE40-9303-7D6A85F852A1}" type="presParOf" srcId="{23969DBB-D0EE-4FE0-9159-8D807452EB83}" destId="{98D7E5D4-7029-484F-BACE-6D655155F369}" srcOrd="13" destOrd="0" presId="urn:microsoft.com/office/officeart/2005/8/layout/cycle1"/>
    <dgm:cxn modelId="{AE92BF6A-EC2D-A147-AF6C-94F2015A1F2D}" type="presParOf" srcId="{23969DBB-D0EE-4FE0-9159-8D807452EB83}" destId="{721966C5-7EB5-4F08-83D0-95A51C574D8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44163-5976-4110-BA9F-548B86B73B8C}">
      <dsp:nvSpPr>
        <dsp:cNvPr id="0" name=""/>
        <dsp:cNvSpPr/>
      </dsp:nvSpPr>
      <dsp:spPr>
        <a:xfrm>
          <a:off x="4454730" y="37061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Satellite Tags</a:t>
          </a:r>
          <a:endParaRPr lang="en-US" sz="1900" kern="1200" dirty="0"/>
        </a:p>
      </dsp:txBody>
      <dsp:txXfrm>
        <a:off x="4454730" y="37061"/>
        <a:ext cx="1270173" cy="1270173"/>
      </dsp:txXfrm>
    </dsp:sp>
    <dsp:sp modelId="{DEB3F4E6-9EAB-4BB2-B5DD-C9CF1D69FA76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C323E-470B-4E38-9D80-D313D37793B6}">
      <dsp:nvSpPr>
        <dsp:cNvPr id="0" name=""/>
        <dsp:cNvSpPr/>
      </dsp:nvSpPr>
      <dsp:spPr>
        <a:xfrm>
          <a:off x="5222153" y="2398947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ARGOS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Position</a:t>
          </a:r>
          <a:endParaRPr lang="en-US" sz="1900" kern="1200" dirty="0"/>
        </a:p>
      </dsp:txBody>
      <dsp:txXfrm>
        <a:off x="5222153" y="2398947"/>
        <a:ext cx="1270173" cy="1270173"/>
      </dsp:txXfrm>
    </dsp:sp>
    <dsp:sp modelId="{10512EB2-23E1-42B1-9864-09916534740D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2EF1B-D9C1-4DC8-A0D8-F2DAA3AD3801}">
      <dsp:nvSpPr>
        <dsp:cNvPr id="0" name=""/>
        <dsp:cNvSpPr/>
      </dsp:nvSpPr>
      <dsp:spPr>
        <a:xfrm>
          <a:off x="3213013" y="3858673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Mission Planning</a:t>
          </a:r>
          <a:endParaRPr lang="en-US" sz="1900" kern="1200" dirty="0"/>
        </a:p>
      </dsp:txBody>
      <dsp:txXfrm>
        <a:off x="3213013" y="3858673"/>
        <a:ext cx="1270173" cy="1270173"/>
      </dsp:txXfrm>
    </dsp:sp>
    <dsp:sp modelId="{37E01F5B-D758-4935-877A-E2713B7DFC3E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31FC4-3C4B-4C42-84FE-934D398F8A02}">
      <dsp:nvSpPr>
        <dsp:cNvPr id="0" name=""/>
        <dsp:cNvSpPr/>
      </dsp:nvSpPr>
      <dsp:spPr>
        <a:xfrm>
          <a:off x="1203872" y="2398947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Deployment</a:t>
          </a:r>
          <a:endParaRPr lang="en-US" sz="1900" kern="1200" dirty="0"/>
        </a:p>
      </dsp:txBody>
      <dsp:txXfrm>
        <a:off x="1203872" y="2398947"/>
        <a:ext cx="1270173" cy="1270173"/>
      </dsp:txXfrm>
    </dsp:sp>
    <dsp:sp modelId="{C6DFBFC4-92D6-42FD-A820-F0DE1FDE4052}">
      <dsp:nvSpPr>
        <dsp:cNvPr id="0" name=""/>
        <dsp:cNvSpPr/>
      </dsp:nvSpPr>
      <dsp:spPr>
        <a:xfrm>
          <a:off x="1467240" y="365"/>
          <a:ext cx="4761718" cy="476171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7E5D4-7029-484F-BACE-6D655155F369}">
      <dsp:nvSpPr>
        <dsp:cNvPr id="0" name=""/>
        <dsp:cNvSpPr/>
      </dsp:nvSpPr>
      <dsp:spPr>
        <a:xfrm>
          <a:off x="1971296" y="37061"/>
          <a:ext cx="1270173" cy="127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Assessment</a:t>
          </a:r>
          <a:endParaRPr lang="en-US" sz="1900" kern="1200" dirty="0"/>
        </a:p>
      </dsp:txBody>
      <dsp:txXfrm>
        <a:off x="1971296" y="37061"/>
        <a:ext cx="1270173" cy="1270173"/>
      </dsp:txXfrm>
    </dsp:sp>
    <dsp:sp modelId="{721966C5-7EB5-4F08-83D0-95A51C574D83}">
      <dsp:nvSpPr>
        <dsp:cNvPr id="0" name=""/>
        <dsp:cNvSpPr/>
      </dsp:nvSpPr>
      <dsp:spPr>
        <a:xfrm>
          <a:off x="1447812" y="365"/>
          <a:ext cx="4761718" cy="476171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0.65567</cdr:x>
      <cdr:y>0.06049</cdr:y>
    </cdr:from>
    <cdr:to>
      <cdr:x>0.7727</cdr:x>
      <cdr:y>0.11188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60117" y="290900"/>
          <a:ext cx="885351" cy="247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B050"/>
              </a:solidFill>
            </a:rPr>
            <a:t>GENTOO</a:t>
          </a:r>
        </a:p>
      </cdr:txBody>
    </cdr:sp>
  </cdr:relSizeAnchor>
  <cdr:relSizeAnchor xmlns:cdr="http://schemas.openxmlformats.org/drawingml/2006/chartDrawing">
    <cdr:from>
      <cdr:x>0.23634</cdr:x>
      <cdr:y>0.77908</cdr:y>
    </cdr:from>
    <cdr:to>
      <cdr:x>0.39557</cdr:x>
      <cdr:y>0.81319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87941" y="3746659"/>
          <a:ext cx="1204570" cy="164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70C0"/>
              </a:solidFill>
            </a:rPr>
            <a:t>CHINSTRAP</a:t>
          </a:r>
        </a:p>
      </cdr:txBody>
    </cdr:sp>
  </cdr:relSizeAnchor>
  <cdr:relSizeAnchor xmlns:cdr="http://schemas.openxmlformats.org/drawingml/2006/chartDrawing">
    <cdr:from>
      <cdr:x>0.17685</cdr:x>
      <cdr:y>0.13573</cdr:y>
    </cdr:from>
    <cdr:to>
      <cdr:x>0.28547</cdr:x>
      <cdr:y>0.17468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05291" y="773906"/>
          <a:ext cx="935491" cy="229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rgbClr val="C00000"/>
              </a:solidFill>
            </a:rPr>
            <a:t>ADELIE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00172-2597-0A4F-A5CF-3D37E19740E5}" type="datetimeFigureOut">
              <a:rPr lang="en-US" smtClean="0"/>
              <a:t>10/6/11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CD237-A8F6-C745-AEF1-E8D57F2D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9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5008-AC56-534E-A6AB-7049BE0DE6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Trained</a:t>
            </a:r>
            <a:r>
              <a:rPr lang="en-US" baseline="0" dirty="0" smtClean="0"/>
              <a:t> on </a:t>
            </a:r>
            <a:r>
              <a:rPr lang="en-US" dirty="0" err="1" smtClean="0"/>
              <a:t>Cont</a:t>
            </a:r>
            <a:r>
              <a:rPr lang="en-US" dirty="0" smtClean="0"/>
              <a:t> ad. With chl in model.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many sig p </a:t>
            </a:r>
            <a:r>
              <a:rPr lang="en-US" baseline="0" dirty="0" err="1" smtClean="0"/>
              <a:t>val</a:t>
            </a:r>
            <a:r>
              <a:rPr lang="en-US" baseline="0" smtClean="0"/>
              <a:t>., Similar </a:t>
            </a:r>
            <a:r>
              <a:rPr lang="en-US" baseline="0" dirty="0" smtClean="0"/>
              <a:t>trends though.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its warmed 2.7C</a:t>
            </a:r>
            <a:r>
              <a:rPr lang="en-US" baseline="0" dirty="0" smtClean="0"/>
              <a:t> in 26 </a:t>
            </a:r>
            <a:r>
              <a:rPr lang="en-US" baseline="0" dirty="0" err="1" smtClean="0"/>
              <a:t>yrs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5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9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86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33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3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7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7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7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3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2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4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6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DFEBE-36FF-E747-B86F-EC471C5B3B59}" type="datetimeFigureOut">
              <a:rPr lang="en-US" smtClean="0"/>
              <a:t>10/6/11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43A-ABF3-3941-ACDB-1B68F1CD7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289822"/>
            <a:ext cx="9144000" cy="83099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Matthew Oliver, Megan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Cimino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Andrew Irwin,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William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Fraser, Josh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Kohut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Oscar Schofield, Mark Moline, et al.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290" y="289479"/>
            <a:ext cx="8152366" cy="120032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Satellite Driven Studies of Climate Mediated Changes in Antarctic Food Webs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217840"/>
            <a:ext cx="9144000" cy="1654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D_big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7840"/>
            <a:ext cx="1354667" cy="16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5252110"/>
            <a:ext cx="2895600" cy="127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M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67" y="5342365"/>
            <a:ext cx="1422400" cy="151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lter full 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67" y="5253043"/>
            <a:ext cx="1541462" cy="154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66" y="5217840"/>
            <a:ext cx="1901634" cy="16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667" y="6023177"/>
            <a:ext cx="2895600" cy="8493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-16810"/>
            <a:ext cx="8334776" cy="46166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September 28, 2011,  LTER Planning Meeting</a:t>
            </a:r>
            <a:endParaRPr lang="en-US" sz="2400" dirty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2840596"/>
            <a:ext cx="8921415" cy="120032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Poster #267 Broad Scale Remote Sensing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Poster #268 Local Field Effort/Remote Sensing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20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867"/>
            <a:ext cx="660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Changes in Environmental Parameters…</a:t>
            </a:r>
          </a:p>
        </p:txBody>
      </p:sp>
      <p:pic>
        <p:nvPicPr>
          <p:cNvPr id="6" name="Picture 5" descr="sst dec-f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558393"/>
            <a:ext cx="6445431" cy="62996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728468"/>
            <a:ext cx="2129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Focus on Important Breeding Months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19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7"/>
            <a:ext cx="660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Changes in Environmental Parameters…</a:t>
            </a:r>
          </a:p>
        </p:txBody>
      </p:sp>
      <p:pic>
        <p:nvPicPr>
          <p:cNvPr id="7" name="Picture 6" descr="chl decf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534238"/>
            <a:ext cx="6552812" cy="63237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728468"/>
            <a:ext cx="2129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Focus on Important Breeding Months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58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ng_map_GenChinAd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75468" cy="2017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544" t="5100" r="5780"/>
          <a:stretch/>
        </p:blipFill>
        <p:spPr>
          <a:xfrm>
            <a:off x="-1" y="2006957"/>
            <a:ext cx="1475469" cy="277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150" t="5667" r="14872"/>
          <a:stretch/>
        </p:blipFill>
        <p:spPr>
          <a:xfrm>
            <a:off x="16934" y="4732232"/>
            <a:ext cx="1458534" cy="212576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7377014">
            <a:off x="3561999" y="3109187"/>
            <a:ext cx="769697" cy="191784"/>
          </a:xfrm>
          <a:prstGeom prst="rightArrow">
            <a:avLst/>
          </a:prstGeom>
          <a:solidFill>
            <a:srgbClr val="C0504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8866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0755" y="3734387"/>
            <a:ext cx="2138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Palmer Station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13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574890"/>
            <a:ext cx="8026400" cy="62831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50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Separation of Adélie penguin colonies into Continental and West Antarctic Peninsula regions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26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bar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5842337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8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38" y="0"/>
            <a:ext cx="653246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1363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15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_m9aeebh4jc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77353" cy="3352800"/>
          </a:xfrm>
          <a:prstGeom prst="rect">
            <a:avLst/>
          </a:prstGeom>
        </p:spPr>
      </p:pic>
      <p:pic>
        <p:nvPicPr>
          <p:cNvPr id="3" name="Picture 2" descr="IMG_2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68" y="5819582"/>
            <a:ext cx="419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Torgersen</a:t>
            </a:r>
            <a:r>
              <a:rPr lang="en-US" dirty="0" smtClean="0"/>
              <a:t> Island 2011</a:t>
            </a:r>
          </a:p>
          <a:p>
            <a:r>
              <a:rPr lang="en-US" dirty="0" smtClean="0"/>
              <a:t>Photo: Mark Moline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7353" y="324349"/>
            <a:ext cx="419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Torgersen</a:t>
            </a:r>
            <a:r>
              <a:rPr lang="en-US" dirty="0" smtClean="0"/>
              <a:t> Island 1991</a:t>
            </a:r>
          </a:p>
          <a:p>
            <a:r>
              <a:rPr lang="en-US" dirty="0" smtClean="0"/>
              <a:t>Photo: Mark Moline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4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3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92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838200" y="1295400"/>
          <a:ext cx="76962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304800"/>
            <a:ext cx="233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Plan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IMG_23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867" y="0"/>
            <a:ext cx="2760133" cy="2070100"/>
          </a:xfrm>
          <a:prstGeom prst="rect">
            <a:avLst/>
          </a:prstGeom>
        </p:spPr>
      </p:pic>
      <p:pic>
        <p:nvPicPr>
          <p:cNvPr id="7" name="Picture 6" descr="IMG_21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51300"/>
            <a:ext cx="2105025" cy="2806700"/>
          </a:xfrm>
          <a:prstGeom prst="rect">
            <a:avLst/>
          </a:prstGeom>
        </p:spPr>
      </p:pic>
      <p:pic>
        <p:nvPicPr>
          <p:cNvPr id="8" name="Picture 7" descr="blue_hen_launc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895851"/>
            <a:ext cx="2616199" cy="19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n_PAL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7028" y="284006"/>
            <a:ext cx="6396972" cy="6386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05899"/>
            <a:ext cx="26029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Near-Real Time Mapping of Penguin Foraging Locations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07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14326" cy="69888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59967" y="0"/>
            <a:ext cx="3484033" cy="3549650"/>
            <a:chOff x="1911350" y="1085850"/>
            <a:chExt cx="5645150" cy="5170526"/>
          </a:xfrm>
        </p:grpSpPr>
        <p:sp>
          <p:nvSpPr>
            <p:cNvPr id="9" name="Rectangle 8"/>
            <p:cNvSpPr/>
            <p:nvPr/>
          </p:nvSpPr>
          <p:spPr>
            <a:xfrm>
              <a:off x="1911350" y="1085850"/>
              <a:ext cx="5645150" cy="5170526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1085850"/>
              <a:ext cx="5645150" cy="517052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515630" y="2107729"/>
            <a:ext cx="5007697" cy="1738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0000"/>
                </a:solidFill>
              </a:rPr>
              <a:t>West Antarctic Peninsula (WAP) is the undergoing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fastest winter warming on Earth </a:t>
            </a:r>
            <a:r>
              <a:rPr lang="en-US" sz="1300" dirty="0">
                <a:solidFill>
                  <a:srgbClr val="000000"/>
                </a:solidFill>
              </a:rPr>
              <a:t>(Vaughan et </a:t>
            </a:r>
            <a:r>
              <a:rPr lang="en-US" sz="1300" i="1" dirty="0">
                <a:solidFill>
                  <a:srgbClr val="000000"/>
                </a:solidFill>
              </a:rPr>
              <a:t>al. </a:t>
            </a:r>
            <a:r>
              <a:rPr lang="en-US" sz="1300" dirty="0">
                <a:solidFill>
                  <a:srgbClr val="000000"/>
                </a:solidFill>
              </a:rPr>
              <a:t>2003)</a:t>
            </a:r>
          </a:p>
          <a:p>
            <a:pPr lvl="1"/>
            <a:endParaRPr lang="en-US" sz="1300" dirty="0">
              <a:solidFill>
                <a:srgbClr val="000000"/>
              </a:solidFill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Mean winter air temperature increased by 6°C since 1950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8717" y="5937543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Temperature Anomaly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78934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guin Tracks P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104" y="0"/>
            <a:ext cx="76298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867400"/>
            <a:ext cx="2024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Birds!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93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MUS_GLIDER_peng_coverage_2011-01-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08" y="0"/>
            <a:ext cx="8039692" cy="567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591" y="5678032"/>
            <a:ext cx="8682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The Dance!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51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usGliderBas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052" y="0"/>
            <a:ext cx="7629896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81100" y="3505200"/>
            <a:ext cx="6604000" cy="2552700"/>
            <a:chOff x="1181100" y="3505200"/>
            <a:chExt cx="6604000" cy="2552700"/>
          </a:xfrm>
        </p:grpSpPr>
        <p:sp>
          <p:nvSpPr>
            <p:cNvPr id="3" name="Freeform 2"/>
            <p:cNvSpPr/>
            <p:nvPr/>
          </p:nvSpPr>
          <p:spPr>
            <a:xfrm>
              <a:off x="1181100" y="3505200"/>
              <a:ext cx="6604000" cy="1651000"/>
            </a:xfrm>
            <a:custGeom>
              <a:avLst/>
              <a:gdLst>
                <a:gd name="connsiteX0" fmla="*/ 0 w 6604000"/>
                <a:gd name="connsiteY0" fmla="*/ 1651000 h 1651000"/>
                <a:gd name="connsiteX1" fmla="*/ 25400 w 6604000"/>
                <a:gd name="connsiteY1" fmla="*/ 1612900 h 1651000"/>
                <a:gd name="connsiteX2" fmla="*/ 165100 w 6604000"/>
                <a:gd name="connsiteY2" fmla="*/ 1435100 h 1651000"/>
                <a:gd name="connsiteX3" fmla="*/ 190500 w 6604000"/>
                <a:gd name="connsiteY3" fmla="*/ 1371600 h 1651000"/>
                <a:gd name="connsiteX4" fmla="*/ 266700 w 6604000"/>
                <a:gd name="connsiteY4" fmla="*/ 1270000 h 1651000"/>
                <a:gd name="connsiteX5" fmla="*/ 304800 w 6604000"/>
                <a:gd name="connsiteY5" fmla="*/ 1155700 h 1651000"/>
                <a:gd name="connsiteX6" fmla="*/ 355600 w 6604000"/>
                <a:gd name="connsiteY6" fmla="*/ 1079500 h 1651000"/>
                <a:gd name="connsiteX7" fmla="*/ 381000 w 6604000"/>
                <a:gd name="connsiteY7" fmla="*/ 1028700 h 1651000"/>
                <a:gd name="connsiteX8" fmla="*/ 482600 w 6604000"/>
                <a:gd name="connsiteY8" fmla="*/ 914400 h 1651000"/>
                <a:gd name="connsiteX9" fmla="*/ 508000 w 6604000"/>
                <a:gd name="connsiteY9" fmla="*/ 838200 h 1651000"/>
                <a:gd name="connsiteX10" fmla="*/ 533400 w 6604000"/>
                <a:gd name="connsiteY10" fmla="*/ 800100 h 1651000"/>
                <a:gd name="connsiteX11" fmla="*/ 596900 w 6604000"/>
                <a:gd name="connsiteY11" fmla="*/ 711200 h 1651000"/>
                <a:gd name="connsiteX12" fmla="*/ 622300 w 6604000"/>
                <a:gd name="connsiteY12" fmla="*/ 660400 h 1651000"/>
                <a:gd name="connsiteX13" fmla="*/ 660400 w 6604000"/>
                <a:gd name="connsiteY13" fmla="*/ 609600 h 1651000"/>
                <a:gd name="connsiteX14" fmla="*/ 685800 w 6604000"/>
                <a:gd name="connsiteY14" fmla="*/ 571500 h 1651000"/>
                <a:gd name="connsiteX15" fmla="*/ 736600 w 6604000"/>
                <a:gd name="connsiteY15" fmla="*/ 508000 h 1651000"/>
                <a:gd name="connsiteX16" fmla="*/ 812800 w 6604000"/>
                <a:gd name="connsiteY16" fmla="*/ 431800 h 1651000"/>
                <a:gd name="connsiteX17" fmla="*/ 863600 w 6604000"/>
                <a:gd name="connsiteY17" fmla="*/ 355600 h 1651000"/>
                <a:gd name="connsiteX18" fmla="*/ 901700 w 6604000"/>
                <a:gd name="connsiteY18" fmla="*/ 304800 h 1651000"/>
                <a:gd name="connsiteX19" fmla="*/ 1003300 w 6604000"/>
                <a:gd name="connsiteY19" fmla="*/ 254000 h 1651000"/>
                <a:gd name="connsiteX20" fmla="*/ 1092200 w 6604000"/>
                <a:gd name="connsiteY20" fmla="*/ 177800 h 1651000"/>
                <a:gd name="connsiteX21" fmla="*/ 1155700 w 6604000"/>
                <a:gd name="connsiteY21" fmla="*/ 152400 h 1651000"/>
                <a:gd name="connsiteX22" fmla="*/ 1206500 w 6604000"/>
                <a:gd name="connsiteY22" fmla="*/ 114300 h 1651000"/>
                <a:gd name="connsiteX23" fmla="*/ 1282700 w 6604000"/>
                <a:gd name="connsiteY23" fmla="*/ 76200 h 1651000"/>
                <a:gd name="connsiteX24" fmla="*/ 1346200 w 6604000"/>
                <a:gd name="connsiteY24" fmla="*/ 38100 h 1651000"/>
                <a:gd name="connsiteX25" fmla="*/ 1397000 w 6604000"/>
                <a:gd name="connsiteY25" fmla="*/ 25400 h 1651000"/>
                <a:gd name="connsiteX26" fmla="*/ 1460500 w 6604000"/>
                <a:gd name="connsiteY26" fmla="*/ 0 h 1651000"/>
                <a:gd name="connsiteX27" fmla="*/ 4216400 w 6604000"/>
                <a:gd name="connsiteY27" fmla="*/ 12700 h 1651000"/>
                <a:gd name="connsiteX28" fmla="*/ 4292600 w 6604000"/>
                <a:gd name="connsiteY28" fmla="*/ 25400 h 1651000"/>
                <a:gd name="connsiteX29" fmla="*/ 4724400 w 6604000"/>
                <a:gd name="connsiteY29" fmla="*/ 38100 h 1651000"/>
                <a:gd name="connsiteX30" fmla="*/ 4775200 w 6604000"/>
                <a:gd name="connsiteY30" fmla="*/ 50800 h 1651000"/>
                <a:gd name="connsiteX31" fmla="*/ 4978400 w 6604000"/>
                <a:gd name="connsiteY31" fmla="*/ 165100 h 1651000"/>
                <a:gd name="connsiteX32" fmla="*/ 5016500 w 6604000"/>
                <a:gd name="connsiteY32" fmla="*/ 203200 h 1651000"/>
                <a:gd name="connsiteX33" fmla="*/ 5105400 w 6604000"/>
                <a:gd name="connsiteY33" fmla="*/ 317500 h 1651000"/>
                <a:gd name="connsiteX34" fmla="*/ 5143500 w 6604000"/>
                <a:gd name="connsiteY34" fmla="*/ 342900 h 1651000"/>
                <a:gd name="connsiteX35" fmla="*/ 5181600 w 6604000"/>
                <a:gd name="connsiteY35" fmla="*/ 381000 h 1651000"/>
                <a:gd name="connsiteX36" fmla="*/ 5295900 w 6604000"/>
                <a:gd name="connsiteY36" fmla="*/ 457200 h 1651000"/>
                <a:gd name="connsiteX37" fmla="*/ 5372100 w 6604000"/>
                <a:gd name="connsiteY37" fmla="*/ 495300 h 1651000"/>
                <a:gd name="connsiteX38" fmla="*/ 5397500 w 6604000"/>
                <a:gd name="connsiteY38" fmla="*/ 533400 h 1651000"/>
                <a:gd name="connsiteX39" fmla="*/ 5448300 w 6604000"/>
                <a:gd name="connsiteY39" fmla="*/ 546100 h 1651000"/>
                <a:gd name="connsiteX40" fmla="*/ 5562600 w 6604000"/>
                <a:gd name="connsiteY40" fmla="*/ 584200 h 1651000"/>
                <a:gd name="connsiteX41" fmla="*/ 5702300 w 6604000"/>
                <a:gd name="connsiteY41" fmla="*/ 647700 h 1651000"/>
                <a:gd name="connsiteX42" fmla="*/ 5740400 w 6604000"/>
                <a:gd name="connsiteY42" fmla="*/ 660400 h 1651000"/>
                <a:gd name="connsiteX43" fmla="*/ 5905500 w 6604000"/>
                <a:gd name="connsiteY43" fmla="*/ 685800 h 1651000"/>
                <a:gd name="connsiteX44" fmla="*/ 6019800 w 6604000"/>
                <a:gd name="connsiteY44" fmla="*/ 711200 h 1651000"/>
                <a:gd name="connsiteX45" fmla="*/ 6286500 w 6604000"/>
                <a:gd name="connsiteY45" fmla="*/ 723900 h 1651000"/>
                <a:gd name="connsiteX46" fmla="*/ 6350000 w 6604000"/>
                <a:gd name="connsiteY46" fmla="*/ 749300 h 1651000"/>
                <a:gd name="connsiteX47" fmla="*/ 6438900 w 6604000"/>
                <a:gd name="connsiteY47" fmla="*/ 825500 h 1651000"/>
                <a:gd name="connsiteX48" fmla="*/ 6477000 w 6604000"/>
                <a:gd name="connsiteY48" fmla="*/ 876300 h 1651000"/>
                <a:gd name="connsiteX49" fmla="*/ 6502400 w 6604000"/>
                <a:gd name="connsiteY49" fmla="*/ 914400 h 1651000"/>
                <a:gd name="connsiteX50" fmla="*/ 6578600 w 6604000"/>
                <a:gd name="connsiteY50" fmla="*/ 965200 h 1651000"/>
                <a:gd name="connsiteX51" fmla="*/ 6604000 w 6604000"/>
                <a:gd name="connsiteY51" fmla="*/ 9652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04000" h="1651000">
                  <a:moveTo>
                    <a:pt x="0" y="1651000"/>
                  </a:moveTo>
                  <a:cubicBezTo>
                    <a:pt x="8467" y="1638300"/>
                    <a:pt x="16128" y="1625025"/>
                    <a:pt x="25400" y="1612900"/>
                  </a:cubicBezTo>
                  <a:cubicBezTo>
                    <a:pt x="71185" y="1553027"/>
                    <a:pt x="122538" y="1497305"/>
                    <a:pt x="165100" y="1435100"/>
                  </a:cubicBezTo>
                  <a:cubicBezTo>
                    <a:pt x="177973" y="1416285"/>
                    <a:pt x="180305" y="1391990"/>
                    <a:pt x="190500" y="1371600"/>
                  </a:cubicBezTo>
                  <a:cubicBezTo>
                    <a:pt x="222060" y="1308479"/>
                    <a:pt x="222627" y="1314073"/>
                    <a:pt x="266700" y="1270000"/>
                  </a:cubicBezTo>
                  <a:cubicBezTo>
                    <a:pt x="279400" y="1231900"/>
                    <a:pt x="287817" y="1192093"/>
                    <a:pt x="304800" y="1155700"/>
                  </a:cubicBezTo>
                  <a:cubicBezTo>
                    <a:pt x="317709" y="1128037"/>
                    <a:pt x="339894" y="1105677"/>
                    <a:pt x="355600" y="1079500"/>
                  </a:cubicBezTo>
                  <a:cubicBezTo>
                    <a:pt x="365340" y="1063266"/>
                    <a:pt x="370498" y="1044452"/>
                    <a:pt x="381000" y="1028700"/>
                  </a:cubicBezTo>
                  <a:cubicBezTo>
                    <a:pt x="413880" y="979380"/>
                    <a:pt x="441681" y="955319"/>
                    <a:pt x="482600" y="914400"/>
                  </a:cubicBezTo>
                  <a:cubicBezTo>
                    <a:pt x="491067" y="889000"/>
                    <a:pt x="497126" y="862666"/>
                    <a:pt x="508000" y="838200"/>
                  </a:cubicBezTo>
                  <a:cubicBezTo>
                    <a:pt x="514199" y="824252"/>
                    <a:pt x="524528" y="812520"/>
                    <a:pt x="533400" y="800100"/>
                  </a:cubicBezTo>
                  <a:cubicBezTo>
                    <a:pt x="552870" y="772842"/>
                    <a:pt x="579797" y="741130"/>
                    <a:pt x="596900" y="711200"/>
                  </a:cubicBezTo>
                  <a:cubicBezTo>
                    <a:pt x="606293" y="694762"/>
                    <a:pt x="612266" y="676454"/>
                    <a:pt x="622300" y="660400"/>
                  </a:cubicBezTo>
                  <a:cubicBezTo>
                    <a:pt x="633518" y="642451"/>
                    <a:pt x="648097" y="626824"/>
                    <a:pt x="660400" y="609600"/>
                  </a:cubicBezTo>
                  <a:cubicBezTo>
                    <a:pt x="669272" y="597180"/>
                    <a:pt x="676642" y="583711"/>
                    <a:pt x="685800" y="571500"/>
                  </a:cubicBezTo>
                  <a:cubicBezTo>
                    <a:pt x="702064" y="549815"/>
                    <a:pt x="718366" y="528057"/>
                    <a:pt x="736600" y="508000"/>
                  </a:cubicBezTo>
                  <a:cubicBezTo>
                    <a:pt x="760763" y="481421"/>
                    <a:pt x="812800" y="431800"/>
                    <a:pt x="812800" y="431800"/>
                  </a:cubicBezTo>
                  <a:cubicBezTo>
                    <a:pt x="834403" y="366992"/>
                    <a:pt x="811710" y="416139"/>
                    <a:pt x="863600" y="355600"/>
                  </a:cubicBezTo>
                  <a:cubicBezTo>
                    <a:pt x="877375" y="339529"/>
                    <a:pt x="884582" y="317250"/>
                    <a:pt x="901700" y="304800"/>
                  </a:cubicBezTo>
                  <a:cubicBezTo>
                    <a:pt x="932322" y="282529"/>
                    <a:pt x="976526" y="280774"/>
                    <a:pt x="1003300" y="254000"/>
                  </a:cubicBezTo>
                  <a:cubicBezTo>
                    <a:pt x="1034547" y="222753"/>
                    <a:pt x="1053516" y="197142"/>
                    <a:pt x="1092200" y="177800"/>
                  </a:cubicBezTo>
                  <a:cubicBezTo>
                    <a:pt x="1112590" y="167605"/>
                    <a:pt x="1135772" y="163471"/>
                    <a:pt x="1155700" y="152400"/>
                  </a:cubicBezTo>
                  <a:cubicBezTo>
                    <a:pt x="1174203" y="142121"/>
                    <a:pt x="1188350" y="125190"/>
                    <a:pt x="1206500" y="114300"/>
                  </a:cubicBezTo>
                  <a:cubicBezTo>
                    <a:pt x="1230851" y="99689"/>
                    <a:pt x="1257769" y="89798"/>
                    <a:pt x="1282700" y="76200"/>
                  </a:cubicBezTo>
                  <a:cubicBezTo>
                    <a:pt x="1304370" y="64380"/>
                    <a:pt x="1323643" y="48125"/>
                    <a:pt x="1346200" y="38100"/>
                  </a:cubicBezTo>
                  <a:cubicBezTo>
                    <a:pt x="1362150" y="31011"/>
                    <a:pt x="1380441" y="30920"/>
                    <a:pt x="1397000" y="25400"/>
                  </a:cubicBezTo>
                  <a:cubicBezTo>
                    <a:pt x="1418627" y="18191"/>
                    <a:pt x="1439333" y="8467"/>
                    <a:pt x="1460500" y="0"/>
                  </a:cubicBezTo>
                  <a:lnTo>
                    <a:pt x="4216400" y="12700"/>
                  </a:lnTo>
                  <a:cubicBezTo>
                    <a:pt x="4242149" y="12931"/>
                    <a:pt x="4266882" y="24114"/>
                    <a:pt x="4292600" y="25400"/>
                  </a:cubicBezTo>
                  <a:cubicBezTo>
                    <a:pt x="4436416" y="32591"/>
                    <a:pt x="4580467" y="33867"/>
                    <a:pt x="4724400" y="38100"/>
                  </a:cubicBezTo>
                  <a:cubicBezTo>
                    <a:pt x="4741333" y="42333"/>
                    <a:pt x="4759157" y="43924"/>
                    <a:pt x="4775200" y="50800"/>
                  </a:cubicBezTo>
                  <a:cubicBezTo>
                    <a:pt x="4840924" y="78967"/>
                    <a:pt x="4919952" y="119640"/>
                    <a:pt x="4978400" y="165100"/>
                  </a:cubicBezTo>
                  <a:cubicBezTo>
                    <a:pt x="4992577" y="176127"/>
                    <a:pt x="5005002" y="189402"/>
                    <a:pt x="5016500" y="203200"/>
                  </a:cubicBezTo>
                  <a:cubicBezTo>
                    <a:pt x="5092025" y="293830"/>
                    <a:pt x="4963276" y="175376"/>
                    <a:pt x="5105400" y="317500"/>
                  </a:cubicBezTo>
                  <a:cubicBezTo>
                    <a:pt x="5116193" y="328293"/>
                    <a:pt x="5131774" y="333129"/>
                    <a:pt x="5143500" y="342900"/>
                  </a:cubicBezTo>
                  <a:cubicBezTo>
                    <a:pt x="5157298" y="354398"/>
                    <a:pt x="5167963" y="369311"/>
                    <a:pt x="5181600" y="381000"/>
                  </a:cubicBezTo>
                  <a:cubicBezTo>
                    <a:pt x="5211379" y="406525"/>
                    <a:pt x="5261793" y="440147"/>
                    <a:pt x="5295900" y="457200"/>
                  </a:cubicBezTo>
                  <a:cubicBezTo>
                    <a:pt x="5401060" y="509780"/>
                    <a:pt x="5262911" y="422507"/>
                    <a:pt x="5372100" y="495300"/>
                  </a:cubicBezTo>
                  <a:cubicBezTo>
                    <a:pt x="5380567" y="508000"/>
                    <a:pt x="5384800" y="524933"/>
                    <a:pt x="5397500" y="533400"/>
                  </a:cubicBezTo>
                  <a:cubicBezTo>
                    <a:pt x="5412023" y="543082"/>
                    <a:pt x="5431957" y="539971"/>
                    <a:pt x="5448300" y="546100"/>
                  </a:cubicBezTo>
                  <a:cubicBezTo>
                    <a:pt x="5568483" y="591169"/>
                    <a:pt x="5423440" y="556368"/>
                    <a:pt x="5562600" y="584200"/>
                  </a:cubicBezTo>
                  <a:cubicBezTo>
                    <a:pt x="5624401" y="615101"/>
                    <a:pt x="5626371" y="617328"/>
                    <a:pt x="5702300" y="647700"/>
                  </a:cubicBezTo>
                  <a:cubicBezTo>
                    <a:pt x="5714729" y="652672"/>
                    <a:pt x="5727332" y="657496"/>
                    <a:pt x="5740400" y="660400"/>
                  </a:cubicBezTo>
                  <a:cubicBezTo>
                    <a:pt x="5803482" y="674418"/>
                    <a:pt x="5840682" y="673647"/>
                    <a:pt x="5905500" y="685800"/>
                  </a:cubicBezTo>
                  <a:cubicBezTo>
                    <a:pt x="5943861" y="692993"/>
                    <a:pt x="5980964" y="707316"/>
                    <a:pt x="6019800" y="711200"/>
                  </a:cubicBezTo>
                  <a:cubicBezTo>
                    <a:pt x="6108359" y="720056"/>
                    <a:pt x="6197600" y="719667"/>
                    <a:pt x="6286500" y="723900"/>
                  </a:cubicBezTo>
                  <a:cubicBezTo>
                    <a:pt x="6307667" y="732367"/>
                    <a:pt x="6329610" y="739105"/>
                    <a:pt x="6350000" y="749300"/>
                  </a:cubicBezTo>
                  <a:cubicBezTo>
                    <a:pt x="6384258" y="766429"/>
                    <a:pt x="6414597" y="797725"/>
                    <a:pt x="6438900" y="825500"/>
                  </a:cubicBezTo>
                  <a:cubicBezTo>
                    <a:pt x="6452838" y="841430"/>
                    <a:pt x="6464697" y="859076"/>
                    <a:pt x="6477000" y="876300"/>
                  </a:cubicBezTo>
                  <a:cubicBezTo>
                    <a:pt x="6485872" y="888720"/>
                    <a:pt x="6490913" y="904349"/>
                    <a:pt x="6502400" y="914400"/>
                  </a:cubicBezTo>
                  <a:cubicBezTo>
                    <a:pt x="6525374" y="934502"/>
                    <a:pt x="6548073" y="965200"/>
                    <a:pt x="6578600" y="965200"/>
                  </a:cubicBezTo>
                  <a:lnTo>
                    <a:pt x="6604000" y="965200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3911600" y="4483100"/>
              <a:ext cx="3479800" cy="1574800"/>
            </a:xfrm>
            <a:custGeom>
              <a:avLst/>
              <a:gdLst>
                <a:gd name="connsiteX0" fmla="*/ 0 w 3479800"/>
                <a:gd name="connsiteY0" fmla="*/ 1574800 h 1574800"/>
                <a:gd name="connsiteX1" fmla="*/ 12700 w 3479800"/>
                <a:gd name="connsiteY1" fmla="*/ 1536700 h 1574800"/>
                <a:gd name="connsiteX2" fmla="*/ 38100 w 3479800"/>
                <a:gd name="connsiteY2" fmla="*/ 990600 h 1574800"/>
                <a:gd name="connsiteX3" fmla="*/ 50800 w 3479800"/>
                <a:gd name="connsiteY3" fmla="*/ 863600 h 1574800"/>
                <a:gd name="connsiteX4" fmla="*/ 127000 w 3479800"/>
                <a:gd name="connsiteY4" fmla="*/ 609600 h 1574800"/>
                <a:gd name="connsiteX5" fmla="*/ 215900 w 3479800"/>
                <a:gd name="connsiteY5" fmla="*/ 431800 h 1574800"/>
                <a:gd name="connsiteX6" fmla="*/ 317500 w 3479800"/>
                <a:gd name="connsiteY6" fmla="*/ 304800 h 1574800"/>
                <a:gd name="connsiteX7" fmla="*/ 381000 w 3479800"/>
                <a:gd name="connsiteY7" fmla="*/ 266700 h 1574800"/>
                <a:gd name="connsiteX8" fmla="*/ 508000 w 3479800"/>
                <a:gd name="connsiteY8" fmla="*/ 203200 h 1574800"/>
                <a:gd name="connsiteX9" fmla="*/ 609600 w 3479800"/>
                <a:gd name="connsiteY9" fmla="*/ 177800 h 1574800"/>
                <a:gd name="connsiteX10" fmla="*/ 787400 w 3479800"/>
                <a:gd name="connsiteY10" fmla="*/ 101600 h 1574800"/>
                <a:gd name="connsiteX11" fmla="*/ 876300 w 3479800"/>
                <a:gd name="connsiteY11" fmla="*/ 63500 h 1574800"/>
                <a:gd name="connsiteX12" fmla="*/ 1181100 w 3479800"/>
                <a:gd name="connsiteY12" fmla="*/ 0 h 1574800"/>
                <a:gd name="connsiteX13" fmla="*/ 1816100 w 3479800"/>
                <a:gd name="connsiteY13" fmla="*/ 12700 h 1574800"/>
                <a:gd name="connsiteX14" fmla="*/ 1993900 w 3479800"/>
                <a:gd name="connsiteY14" fmla="*/ 25400 h 1574800"/>
                <a:gd name="connsiteX15" fmla="*/ 2057400 w 3479800"/>
                <a:gd name="connsiteY15" fmla="*/ 50800 h 1574800"/>
                <a:gd name="connsiteX16" fmla="*/ 2209800 w 3479800"/>
                <a:gd name="connsiteY16" fmla="*/ 63500 h 1574800"/>
                <a:gd name="connsiteX17" fmla="*/ 2273300 w 3479800"/>
                <a:gd name="connsiteY17" fmla="*/ 101600 h 1574800"/>
                <a:gd name="connsiteX18" fmla="*/ 2400300 w 3479800"/>
                <a:gd name="connsiteY18" fmla="*/ 152400 h 1574800"/>
                <a:gd name="connsiteX19" fmla="*/ 2451100 w 3479800"/>
                <a:gd name="connsiteY19" fmla="*/ 177800 h 1574800"/>
                <a:gd name="connsiteX20" fmla="*/ 2578100 w 3479800"/>
                <a:gd name="connsiteY20" fmla="*/ 215900 h 1574800"/>
                <a:gd name="connsiteX21" fmla="*/ 2705100 w 3479800"/>
                <a:gd name="connsiteY21" fmla="*/ 292100 h 1574800"/>
                <a:gd name="connsiteX22" fmla="*/ 2768600 w 3479800"/>
                <a:gd name="connsiteY22" fmla="*/ 304800 h 1574800"/>
                <a:gd name="connsiteX23" fmla="*/ 2908300 w 3479800"/>
                <a:gd name="connsiteY23" fmla="*/ 342900 h 1574800"/>
                <a:gd name="connsiteX24" fmla="*/ 2971800 w 3479800"/>
                <a:gd name="connsiteY24" fmla="*/ 368300 h 1574800"/>
                <a:gd name="connsiteX25" fmla="*/ 3009900 w 3479800"/>
                <a:gd name="connsiteY25" fmla="*/ 393700 h 1574800"/>
                <a:gd name="connsiteX26" fmla="*/ 3060700 w 3479800"/>
                <a:gd name="connsiteY26" fmla="*/ 444500 h 1574800"/>
                <a:gd name="connsiteX27" fmla="*/ 3124200 w 3479800"/>
                <a:gd name="connsiteY27" fmla="*/ 457200 h 1574800"/>
                <a:gd name="connsiteX28" fmla="*/ 3225800 w 3479800"/>
                <a:gd name="connsiteY28" fmla="*/ 520700 h 1574800"/>
                <a:gd name="connsiteX29" fmla="*/ 3289300 w 3479800"/>
                <a:gd name="connsiteY29" fmla="*/ 596900 h 1574800"/>
                <a:gd name="connsiteX30" fmla="*/ 3327400 w 3479800"/>
                <a:gd name="connsiteY30" fmla="*/ 609600 h 1574800"/>
                <a:gd name="connsiteX31" fmla="*/ 3365500 w 3479800"/>
                <a:gd name="connsiteY31" fmla="*/ 635000 h 1574800"/>
                <a:gd name="connsiteX32" fmla="*/ 3441700 w 3479800"/>
                <a:gd name="connsiteY32" fmla="*/ 723900 h 1574800"/>
                <a:gd name="connsiteX33" fmla="*/ 3479800 w 3479800"/>
                <a:gd name="connsiteY33" fmla="*/ 7239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79800" h="1574800">
                  <a:moveTo>
                    <a:pt x="0" y="1574800"/>
                  </a:moveTo>
                  <a:cubicBezTo>
                    <a:pt x="4233" y="1562100"/>
                    <a:pt x="11829" y="1550059"/>
                    <a:pt x="12700" y="1536700"/>
                  </a:cubicBezTo>
                  <a:cubicBezTo>
                    <a:pt x="24559" y="1354856"/>
                    <a:pt x="27802" y="1172539"/>
                    <a:pt x="38100" y="990600"/>
                  </a:cubicBezTo>
                  <a:cubicBezTo>
                    <a:pt x="40504" y="948124"/>
                    <a:pt x="44165" y="905624"/>
                    <a:pt x="50800" y="863600"/>
                  </a:cubicBezTo>
                  <a:cubicBezTo>
                    <a:pt x="64690" y="775630"/>
                    <a:pt x="91121" y="691143"/>
                    <a:pt x="127000" y="609600"/>
                  </a:cubicBezTo>
                  <a:cubicBezTo>
                    <a:pt x="153686" y="548949"/>
                    <a:pt x="181808" y="488619"/>
                    <a:pt x="215900" y="431800"/>
                  </a:cubicBezTo>
                  <a:cubicBezTo>
                    <a:pt x="253996" y="368307"/>
                    <a:pt x="255227" y="354618"/>
                    <a:pt x="317500" y="304800"/>
                  </a:cubicBezTo>
                  <a:cubicBezTo>
                    <a:pt x="336775" y="289380"/>
                    <a:pt x="360068" y="279783"/>
                    <a:pt x="381000" y="266700"/>
                  </a:cubicBezTo>
                  <a:cubicBezTo>
                    <a:pt x="439289" y="230270"/>
                    <a:pt x="419089" y="232837"/>
                    <a:pt x="508000" y="203200"/>
                  </a:cubicBezTo>
                  <a:cubicBezTo>
                    <a:pt x="541118" y="192161"/>
                    <a:pt x="576793" y="189730"/>
                    <a:pt x="609600" y="177800"/>
                  </a:cubicBezTo>
                  <a:cubicBezTo>
                    <a:pt x="670198" y="155764"/>
                    <a:pt x="728133" y="127000"/>
                    <a:pt x="787400" y="101600"/>
                  </a:cubicBezTo>
                  <a:cubicBezTo>
                    <a:pt x="817033" y="88900"/>
                    <a:pt x="844828" y="70494"/>
                    <a:pt x="876300" y="63500"/>
                  </a:cubicBezTo>
                  <a:cubicBezTo>
                    <a:pt x="1130037" y="7114"/>
                    <a:pt x="1027903" y="25533"/>
                    <a:pt x="1181100" y="0"/>
                  </a:cubicBezTo>
                  <a:lnTo>
                    <a:pt x="1816100" y="12700"/>
                  </a:lnTo>
                  <a:cubicBezTo>
                    <a:pt x="1875489" y="14556"/>
                    <a:pt x="1935209" y="16133"/>
                    <a:pt x="1993900" y="25400"/>
                  </a:cubicBezTo>
                  <a:cubicBezTo>
                    <a:pt x="2016418" y="28956"/>
                    <a:pt x="2034950" y="46838"/>
                    <a:pt x="2057400" y="50800"/>
                  </a:cubicBezTo>
                  <a:cubicBezTo>
                    <a:pt x="2107600" y="59659"/>
                    <a:pt x="2159000" y="59267"/>
                    <a:pt x="2209800" y="63500"/>
                  </a:cubicBezTo>
                  <a:cubicBezTo>
                    <a:pt x="2230967" y="76200"/>
                    <a:pt x="2250931" y="91161"/>
                    <a:pt x="2273300" y="101600"/>
                  </a:cubicBezTo>
                  <a:cubicBezTo>
                    <a:pt x="2314617" y="120881"/>
                    <a:pt x="2359519" y="132010"/>
                    <a:pt x="2400300" y="152400"/>
                  </a:cubicBezTo>
                  <a:cubicBezTo>
                    <a:pt x="2417233" y="160867"/>
                    <a:pt x="2433522" y="170769"/>
                    <a:pt x="2451100" y="177800"/>
                  </a:cubicBezTo>
                  <a:cubicBezTo>
                    <a:pt x="2502633" y="198413"/>
                    <a:pt x="2528202" y="203425"/>
                    <a:pt x="2578100" y="215900"/>
                  </a:cubicBezTo>
                  <a:cubicBezTo>
                    <a:pt x="2607083" y="235222"/>
                    <a:pt x="2666048" y="279083"/>
                    <a:pt x="2705100" y="292100"/>
                  </a:cubicBezTo>
                  <a:cubicBezTo>
                    <a:pt x="2725578" y="298926"/>
                    <a:pt x="2747567" y="299946"/>
                    <a:pt x="2768600" y="304800"/>
                  </a:cubicBezTo>
                  <a:cubicBezTo>
                    <a:pt x="2814259" y="315337"/>
                    <a:pt x="2863515" y="326106"/>
                    <a:pt x="2908300" y="342900"/>
                  </a:cubicBezTo>
                  <a:cubicBezTo>
                    <a:pt x="2929646" y="350905"/>
                    <a:pt x="2951410" y="358105"/>
                    <a:pt x="2971800" y="368300"/>
                  </a:cubicBezTo>
                  <a:cubicBezTo>
                    <a:pt x="2985452" y="375126"/>
                    <a:pt x="2998311" y="383767"/>
                    <a:pt x="3009900" y="393700"/>
                  </a:cubicBezTo>
                  <a:cubicBezTo>
                    <a:pt x="3028082" y="409285"/>
                    <a:pt x="3039766" y="432870"/>
                    <a:pt x="3060700" y="444500"/>
                  </a:cubicBezTo>
                  <a:cubicBezTo>
                    <a:pt x="3079569" y="454983"/>
                    <a:pt x="3103033" y="452967"/>
                    <a:pt x="3124200" y="457200"/>
                  </a:cubicBezTo>
                  <a:cubicBezTo>
                    <a:pt x="3158067" y="478367"/>
                    <a:pt x="3203647" y="487470"/>
                    <a:pt x="3225800" y="520700"/>
                  </a:cubicBezTo>
                  <a:cubicBezTo>
                    <a:pt x="3244542" y="548813"/>
                    <a:pt x="3259964" y="577343"/>
                    <a:pt x="3289300" y="596900"/>
                  </a:cubicBezTo>
                  <a:cubicBezTo>
                    <a:pt x="3300439" y="604326"/>
                    <a:pt x="3315426" y="603613"/>
                    <a:pt x="3327400" y="609600"/>
                  </a:cubicBezTo>
                  <a:cubicBezTo>
                    <a:pt x="3341052" y="616426"/>
                    <a:pt x="3352800" y="626533"/>
                    <a:pt x="3365500" y="635000"/>
                  </a:cubicBezTo>
                  <a:cubicBezTo>
                    <a:pt x="3386065" y="665847"/>
                    <a:pt x="3408535" y="704948"/>
                    <a:pt x="3441700" y="723900"/>
                  </a:cubicBezTo>
                  <a:cubicBezTo>
                    <a:pt x="3452727" y="730201"/>
                    <a:pt x="3467100" y="723900"/>
                    <a:pt x="3479800" y="723900"/>
                  </a:cubicBez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1576141" y="3708400"/>
              <a:ext cx="1332159" cy="1722073"/>
            </a:xfrm>
            <a:custGeom>
              <a:avLst/>
              <a:gdLst>
                <a:gd name="connsiteX0" fmla="*/ 1332159 w 1332159"/>
                <a:gd name="connsiteY0" fmla="*/ 0 h 1722073"/>
                <a:gd name="connsiteX1" fmla="*/ 1078159 w 1332159"/>
                <a:gd name="connsiteY1" fmla="*/ 419100 h 1722073"/>
                <a:gd name="connsiteX2" fmla="*/ 1001959 w 1332159"/>
                <a:gd name="connsiteY2" fmla="*/ 546100 h 1722073"/>
                <a:gd name="connsiteX3" fmla="*/ 938459 w 1332159"/>
                <a:gd name="connsiteY3" fmla="*/ 698500 h 1722073"/>
                <a:gd name="connsiteX4" fmla="*/ 900359 w 1332159"/>
                <a:gd name="connsiteY4" fmla="*/ 774700 h 1722073"/>
                <a:gd name="connsiteX5" fmla="*/ 811459 w 1332159"/>
                <a:gd name="connsiteY5" fmla="*/ 927100 h 1722073"/>
                <a:gd name="connsiteX6" fmla="*/ 735259 w 1332159"/>
                <a:gd name="connsiteY6" fmla="*/ 1066800 h 1722073"/>
                <a:gd name="connsiteX7" fmla="*/ 697159 w 1332159"/>
                <a:gd name="connsiteY7" fmla="*/ 1130300 h 1722073"/>
                <a:gd name="connsiteX8" fmla="*/ 633659 w 1332159"/>
                <a:gd name="connsiteY8" fmla="*/ 1219200 h 1722073"/>
                <a:gd name="connsiteX9" fmla="*/ 595559 w 1332159"/>
                <a:gd name="connsiteY9" fmla="*/ 1257300 h 1722073"/>
                <a:gd name="connsiteX10" fmla="*/ 455859 w 1332159"/>
                <a:gd name="connsiteY10" fmla="*/ 1409700 h 1722073"/>
                <a:gd name="connsiteX11" fmla="*/ 417759 w 1332159"/>
                <a:gd name="connsiteY11" fmla="*/ 1422400 h 1722073"/>
                <a:gd name="connsiteX12" fmla="*/ 239959 w 1332159"/>
                <a:gd name="connsiteY12" fmla="*/ 1536700 h 1722073"/>
                <a:gd name="connsiteX13" fmla="*/ 125659 w 1332159"/>
                <a:gd name="connsiteY13" fmla="*/ 1625600 h 1722073"/>
                <a:gd name="connsiteX14" fmla="*/ 87559 w 1332159"/>
                <a:gd name="connsiteY14" fmla="*/ 1663700 h 1722073"/>
                <a:gd name="connsiteX15" fmla="*/ 36759 w 1332159"/>
                <a:gd name="connsiteY15" fmla="*/ 1689100 h 172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2159" h="1722073">
                  <a:moveTo>
                    <a:pt x="1332159" y="0"/>
                  </a:moveTo>
                  <a:cubicBezTo>
                    <a:pt x="1168690" y="108979"/>
                    <a:pt x="1309584" y="6559"/>
                    <a:pt x="1078159" y="419100"/>
                  </a:cubicBezTo>
                  <a:cubicBezTo>
                    <a:pt x="1054005" y="462157"/>
                    <a:pt x="1024037" y="501943"/>
                    <a:pt x="1001959" y="546100"/>
                  </a:cubicBezTo>
                  <a:cubicBezTo>
                    <a:pt x="897187" y="755645"/>
                    <a:pt x="1024410" y="492218"/>
                    <a:pt x="938459" y="698500"/>
                  </a:cubicBezTo>
                  <a:cubicBezTo>
                    <a:pt x="927537" y="724714"/>
                    <a:pt x="914150" y="749876"/>
                    <a:pt x="900359" y="774700"/>
                  </a:cubicBezTo>
                  <a:cubicBezTo>
                    <a:pt x="871798" y="826110"/>
                    <a:pt x="833301" y="872495"/>
                    <a:pt x="811459" y="927100"/>
                  </a:cubicBezTo>
                  <a:cubicBezTo>
                    <a:pt x="771077" y="1028055"/>
                    <a:pt x="803585" y="959431"/>
                    <a:pt x="735259" y="1066800"/>
                  </a:cubicBezTo>
                  <a:cubicBezTo>
                    <a:pt x="722007" y="1087625"/>
                    <a:pt x="710242" y="1109368"/>
                    <a:pt x="697159" y="1130300"/>
                  </a:cubicBezTo>
                  <a:cubicBezTo>
                    <a:pt x="681696" y="1155041"/>
                    <a:pt x="650855" y="1199138"/>
                    <a:pt x="633659" y="1219200"/>
                  </a:cubicBezTo>
                  <a:cubicBezTo>
                    <a:pt x="621970" y="1232837"/>
                    <a:pt x="607248" y="1243663"/>
                    <a:pt x="595559" y="1257300"/>
                  </a:cubicBezTo>
                  <a:cubicBezTo>
                    <a:pt x="556568" y="1302790"/>
                    <a:pt x="509419" y="1391847"/>
                    <a:pt x="455859" y="1409700"/>
                  </a:cubicBezTo>
                  <a:lnTo>
                    <a:pt x="417759" y="1422400"/>
                  </a:lnTo>
                  <a:cubicBezTo>
                    <a:pt x="297951" y="1542208"/>
                    <a:pt x="363402" y="1516126"/>
                    <a:pt x="239959" y="1536700"/>
                  </a:cubicBezTo>
                  <a:cubicBezTo>
                    <a:pt x="71081" y="1705578"/>
                    <a:pt x="261413" y="1528633"/>
                    <a:pt x="125659" y="1625600"/>
                  </a:cubicBezTo>
                  <a:cubicBezTo>
                    <a:pt x="111044" y="1636039"/>
                    <a:pt x="102503" y="1653737"/>
                    <a:pt x="87559" y="1663700"/>
                  </a:cubicBezTo>
                  <a:cubicBezTo>
                    <a:pt x="0" y="1722073"/>
                    <a:pt x="78504" y="1647355"/>
                    <a:pt x="36759" y="1689100"/>
                  </a:cubicBez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41913" y="3810000"/>
              <a:ext cx="2050687" cy="1663700"/>
            </a:xfrm>
            <a:custGeom>
              <a:avLst/>
              <a:gdLst>
                <a:gd name="connsiteX0" fmla="*/ 2050687 w 2050687"/>
                <a:gd name="connsiteY0" fmla="*/ 0 h 1663700"/>
                <a:gd name="connsiteX1" fmla="*/ 1390287 w 2050687"/>
                <a:gd name="connsiteY1" fmla="*/ 520700 h 1663700"/>
                <a:gd name="connsiteX2" fmla="*/ 1314087 w 2050687"/>
                <a:gd name="connsiteY2" fmla="*/ 609600 h 1663700"/>
                <a:gd name="connsiteX3" fmla="*/ 1237887 w 2050687"/>
                <a:gd name="connsiteY3" fmla="*/ 660400 h 1663700"/>
                <a:gd name="connsiteX4" fmla="*/ 945787 w 2050687"/>
                <a:gd name="connsiteY4" fmla="*/ 927100 h 1663700"/>
                <a:gd name="connsiteX5" fmla="*/ 869587 w 2050687"/>
                <a:gd name="connsiteY5" fmla="*/ 990600 h 1663700"/>
                <a:gd name="connsiteX6" fmla="*/ 844187 w 2050687"/>
                <a:gd name="connsiteY6" fmla="*/ 1028700 h 1663700"/>
                <a:gd name="connsiteX7" fmla="*/ 767987 w 2050687"/>
                <a:gd name="connsiteY7" fmla="*/ 1130300 h 1663700"/>
                <a:gd name="connsiteX8" fmla="*/ 704487 w 2050687"/>
                <a:gd name="connsiteY8" fmla="*/ 1219200 h 1663700"/>
                <a:gd name="connsiteX9" fmla="*/ 679087 w 2050687"/>
                <a:gd name="connsiteY9" fmla="*/ 1257300 h 1663700"/>
                <a:gd name="connsiteX10" fmla="*/ 590187 w 2050687"/>
                <a:gd name="connsiteY10" fmla="*/ 1333500 h 1663700"/>
                <a:gd name="connsiteX11" fmla="*/ 513987 w 2050687"/>
                <a:gd name="connsiteY11" fmla="*/ 1358900 h 1663700"/>
                <a:gd name="connsiteX12" fmla="*/ 386987 w 2050687"/>
                <a:gd name="connsiteY12" fmla="*/ 1422400 h 1663700"/>
                <a:gd name="connsiteX13" fmla="*/ 234587 w 2050687"/>
                <a:gd name="connsiteY13" fmla="*/ 1498600 h 1663700"/>
                <a:gd name="connsiteX14" fmla="*/ 120287 w 2050687"/>
                <a:gd name="connsiteY14" fmla="*/ 1562100 h 1663700"/>
                <a:gd name="connsiteX15" fmla="*/ 18687 w 2050687"/>
                <a:gd name="connsiteY15" fmla="*/ 1612900 h 1663700"/>
                <a:gd name="connsiteX16" fmla="*/ 5987 w 2050687"/>
                <a:gd name="connsiteY16" fmla="*/ 1651000 h 1663700"/>
                <a:gd name="connsiteX17" fmla="*/ 44087 w 2050687"/>
                <a:gd name="connsiteY17" fmla="*/ 1663700 h 166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50687" h="1663700">
                  <a:moveTo>
                    <a:pt x="2050687" y="0"/>
                  </a:moveTo>
                  <a:cubicBezTo>
                    <a:pt x="1739051" y="133558"/>
                    <a:pt x="1936619" y="38642"/>
                    <a:pt x="1390287" y="520700"/>
                  </a:cubicBezTo>
                  <a:cubicBezTo>
                    <a:pt x="1361021" y="546523"/>
                    <a:pt x="1342858" y="583227"/>
                    <a:pt x="1314087" y="609600"/>
                  </a:cubicBezTo>
                  <a:cubicBezTo>
                    <a:pt x="1291584" y="630228"/>
                    <a:pt x="1261514" y="641069"/>
                    <a:pt x="1237887" y="660400"/>
                  </a:cubicBezTo>
                  <a:cubicBezTo>
                    <a:pt x="890059" y="944987"/>
                    <a:pt x="1150986" y="737686"/>
                    <a:pt x="945787" y="927100"/>
                  </a:cubicBezTo>
                  <a:cubicBezTo>
                    <a:pt x="921492" y="949526"/>
                    <a:pt x="892966" y="967221"/>
                    <a:pt x="869587" y="990600"/>
                  </a:cubicBezTo>
                  <a:cubicBezTo>
                    <a:pt x="858794" y="1001393"/>
                    <a:pt x="853165" y="1016356"/>
                    <a:pt x="844187" y="1028700"/>
                  </a:cubicBezTo>
                  <a:cubicBezTo>
                    <a:pt x="819288" y="1062936"/>
                    <a:pt x="791469" y="1095077"/>
                    <a:pt x="767987" y="1130300"/>
                  </a:cubicBezTo>
                  <a:cubicBezTo>
                    <a:pt x="708127" y="1220090"/>
                    <a:pt x="783251" y="1108931"/>
                    <a:pt x="704487" y="1219200"/>
                  </a:cubicBezTo>
                  <a:cubicBezTo>
                    <a:pt x="695615" y="1231620"/>
                    <a:pt x="688858" y="1245574"/>
                    <a:pt x="679087" y="1257300"/>
                  </a:cubicBezTo>
                  <a:cubicBezTo>
                    <a:pt x="660931" y="1279087"/>
                    <a:pt x="614212" y="1321487"/>
                    <a:pt x="590187" y="1333500"/>
                  </a:cubicBezTo>
                  <a:cubicBezTo>
                    <a:pt x="566240" y="1345474"/>
                    <a:pt x="538516" y="1348168"/>
                    <a:pt x="513987" y="1358900"/>
                  </a:cubicBezTo>
                  <a:cubicBezTo>
                    <a:pt x="470625" y="1377871"/>
                    <a:pt x="431888" y="1407433"/>
                    <a:pt x="386987" y="1422400"/>
                  </a:cubicBezTo>
                  <a:cubicBezTo>
                    <a:pt x="289678" y="1454836"/>
                    <a:pt x="324112" y="1435933"/>
                    <a:pt x="234587" y="1498600"/>
                  </a:cubicBezTo>
                  <a:cubicBezTo>
                    <a:pt x="131150" y="1571006"/>
                    <a:pt x="240489" y="1506622"/>
                    <a:pt x="120287" y="1562100"/>
                  </a:cubicBezTo>
                  <a:cubicBezTo>
                    <a:pt x="85908" y="1577967"/>
                    <a:pt x="18687" y="1612900"/>
                    <a:pt x="18687" y="1612900"/>
                  </a:cubicBezTo>
                  <a:cubicBezTo>
                    <a:pt x="14454" y="1625600"/>
                    <a:pt x="0" y="1639026"/>
                    <a:pt x="5987" y="1651000"/>
                  </a:cubicBezTo>
                  <a:cubicBezTo>
                    <a:pt x="11974" y="1662974"/>
                    <a:pt x="44087" y="1663700"/>
                    <a:pt x="44087" y="1663700"/>
                  </a:cubicBez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55706" y="3682832"/>
            <a:ext cx="4690367" cy="2797563"/>
            <a:chOff x="1755706" y="3682832"/>
            <a:chExt cx="4690367" cy="2797563"/>
          </a:xfrm>
        </p:grpSpPr>
        <p:sp>
          <p:nvSpPr>
            <p:cNvPr id="7" name="Right Arrow 6"/>
            <p:cNvSpPr/>
            <p:nvPr/>
          </p:nvSpPr>
          <p:spPr>
            <a:xfrm rot="21217413">
              <a:off x="3196303" y="3682832"/>
              <a:ext cx="3249770" cy="9144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7070006">
              <a:off x="2672034" y="5363670"/>
              <a:ext cx="1723610" cy="50983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8469527">
              <a:off x="1757634" y="5135070"/>
              <a:ext cx="1723610" cy="50983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8375343">
              <a:off x="1148821" y="4476985"/>
              <a:ext cx="1723610" cy="50983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01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Fig1_map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11" y="270311"/>
            <a:ext cx="6587689" cy="65876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9371" y="2202779"/>
            <a:ext cx="2399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Filtered </a:t>
            </a:r>
            <a:r>
              <a:rPr lang="en-US" b="1" dirty="0"/>
              <a:t>Adélie (blue), Gentoo (red) and Chinstrap (green) penguin satellite tracks located at Humble island (HUM), Dream Island (DRE) and Biscoe Pt. (</a:t>
            </a:r>
            <a:r>
              <a:rPr lang="en-US" b="1" dirty="0" smtClean="0"/>
              <a:t>BIS)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42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Glider_currents_fig6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" y="1172538"/>
            <a:ext cx="8935790" cy="56854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13205" y="454225"/>
            <a:ext cx="7997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Currents </a:t>
            </a:r>
            <a:r>
              <a:rPr lang="en-US" b="1" dirty="0"/>
              <a:t>integrated over the top 100m of the water column as measured by a Slocum Glider </a:t>
            </a:r>
            <a:r>
              <a:rPr lang="en-US" b="1" dirty="0" smtClean="0"/>
              <a:t>AUV. 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fig-4-page-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9"/>
          <a:stretch/>
        </p:blipFill>
        <p:spPr bwMode="auto">
          <a:xfrm>
            <a:off x="0" y="2539999"/>
            <a:ext cx="4574014" cy="431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7739" y="37416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During </a:t>
            </a:r>
            <a:r>
              <a:rPr lang="en-US" b="1" dirty="0"/>
              <a:t>diurnal tides, Adélie penguins </a:t>
            </a:r>
            <a:r>
              <a:rPr lang="en-US" b="1" dirty="0" smtClean="0"/>
              <a:t>from Humble Isl. forage </a:t>
            </a:r>
            <a:r>
              <a:rPr lang="en-US" b="1" dirty="0"/>
              <a:t>much closer to land than during semi-diurnal tides. 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</p:txBody>
      </p:sp>
      <p:pic>
        <p:nvPicPr>
          <p:cNvPr id="4" name="Picture 3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fig-4-page-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9"/>
          <a:stretch/>
        </p:blipFill>
        <p:spPr bwMode="auto">
          <a:xfrm>
            <a:off x="4501717" y="2539999"/>
            <a:ext cx="4642283" cy="431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96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Pen_Fig_7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99" y="25399"/>
            <a:ext cx="6832601" cy="68326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158" y="1446584"/>
            <a:ext cx="2243241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For </a:t>
            </a:r>
            <a:r>
              <a:rPr lang="en-US" b="1" dirty="0"/>
              <a:t>ten seasons (</a:t>
            </a:r>
            <a:r>
              <a:rPr lang="en-US" b="1" dirty="0" smtClean="0"/>
              <a:t>2001-</a:t>
            </a:r>
            <a:r>
              <a:rPr lang="en-US" b="1" dirty="0"/>
              <a:t>2011), 95% of Adélie penguin GPS locations were located within the blue contour during diurnal tides and located within the red contour during semi-diurnal </a:t>
            </a:r>
            <a:r>
              <a:rPr lang="en-US" b="1" dirty="0" smtClean="0"/>
              <a:t>tides.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Adélie </a:t>
            </a:r>
            <a:r>
              <a:rPr lang="en-US" b="1" dirty="0"/>
              <a:t>penguins tended to be further over Palmer Canyon during semi-diurnal tides.</a:t>
            </a: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Pen_Fig_8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0"/>
            <a:ext cx="69977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265513"/>
            <a:ext cx="198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Adélie penguin mean distance from Humble Island for each day of a given tidal phase for diurnal and semi-diurnal tides.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Bars </a:t>
            </a:r>
            <a:r>
              <a:rPr lang="en-US" b="1" dirty="0"/>
              <a:t>represent twice the standard error of the mean.</a:t>
            </a: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77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Future Directions</a:t>
            </a: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 second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096"/>
          <a:stretch/>
        </p:blipFill>
        <p:spPr>
          <a:xfrm>
            <a:off x="5181773" y="0"/>
            <a:ext cx="3962227" cy="6508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096"/>
          <a:stretch/>
        </p:blipFill>
        <p:spPr>
          <a:xfrm>
            <a:off x="1477277" y="0"/>
            <a:ext cx="3962227" cy="6508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50524"/>
            <a:ext cx="127888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Analyze remote sensing data from first field season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an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" y="546788"/>
            <a:ext cx="9142929" cy="63112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7204" y="0"/>
            <a:ext cx="396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Analyze tracks from Marguerite Bay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487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Future Directions</a:t>
            </a: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 second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_CHANGE_SEA_ICE_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182368"/>
            <a:ext cx="299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Also a Large Change in Sea Ice Concentrations</a:t>
            </a:r>
            <a:endParaRPr lang="en-US" sz="2800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24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d-134_20110112T0722_20110114T2101_sea-water-temperature_ts_lvl1_l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18" y="1011522"/>
            <a:ext cx="5402722" cy="2673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478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Future Directions</a:t>
            </a: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 second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7204" y="0"/>
            <a:ext cx="3968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Incorporate vertical dimension  from REMUS and Gliders with penguin foraging</a:t>
            </a:r>
            <a:endParaRPr lang="en-US" b="1" dirty="0"/>
          </a:p>
        </p:txBody>
      </p:sp>
      <p:pic>
        <p:nvPicPr>
          <p:cNvPr id="2" name="Picture 1" descr="gliders_ant_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22" y="3577201"/>
            <a:ext cx="4251178" cy="3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567466"/>
            <a:ext cx="8229600" cy="5409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Summary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 Results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MaxEnt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models show interesting trends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Merge with Climate Models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Dynamic planning based on penguin location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Results of First Field Season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Foraging of penguin species are spatially segregated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Long-term affect of the tide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Likely pushing krill around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Future Analyses and Field Season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Analyze local high res satellite data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Increase mapping of krill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Incorporate vertical information from REMUS and Gliders</a:t>
            </a:r>
          </a:p>
          <a:p>
            <a:pPr marL="457200" indent="-457200" algn="l">
              <a:buFont typeface="Arial"/>
              <a:buChar char="•"/>
            </a:pPr>
            <a:endParaRPr lang="en-US" sz="2400" b="1" dirty="0" smtClean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400" dirty="0" smtClean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400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9400" y="335845"/>
            <a:ext cx="86995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Hypothesis 1: The spatial extent of time resolved satellite derived regional and local water</a:t>
            </a:r>
          </a:p>
          <a:p>
            <a:r>
              <a:rPr lang="en-US" dirty="0"/>
              <a:t>masses, along with satellite derived sea-ice and wind patterns, can be used to predict</a:t>
            </a:r>
          </a:p>
          <a:p>
            <a:r>
              <a:rPr lang="en-US" dirty="0"/>
              <a:t>phytoplankton, krill and penguin abundance and distributions on decadal time scales in the </a:t>
            </a:r>
            <a:r>
              <a:rPr lang="en-US" dirty="0" smtClean="0"/>
              <a:t>PAL LTER </a:t>
            </a:r>
            <a:r>
              <a:rPr lang="en-US" dirty="0"/>
              <a:t>study region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Krill yet to do here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Hypothesis 2: The spatial extent of the summer water masses associated with the hotspots </a:t>
            </a:r>
            <a:r>
              <a:rPr lang="en-US" dirty="0" smtClean="0"/>
              <a:t>has changed </a:t>
            </a:r>
            <a:r>
              <a:rPr lang="en-US" dirty="0"/>
              <a:t>along the PAL LTER region of the WAP, reflecting the effects of climate migration </a:t>
            </a:r>
            <a:r>
              <a:rPr lang="en-US" dirty="0" smtClean="0"/>
              <a:t>and its </a:t>
            </a:r>
            <a:r>
              <a:rPr lang="en-US" dirty="0"/>
              <a:t>associated impacts on physical properties and biological populations.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Krill yet to do here</a:t>
            </a:r>
          </a:p>
          <a:p>
            <a:endParaRPr lang="en-US" dirty="0"/>
          </a:p>
          <a:p>
            <a:r>
              <a:rPr lang="en-US" dirty="0" smtClean="0"/>
              <a:t>Hypothesis </a:t>
            </a:r>
            <a:r>
              <a:rPr lang="en-US" dirty="0"/>
              <a:t>3: Satellite- and AUV-driven GAM species abundance models are able to </a:t>
            </a:r>
            <a:r>
              <a:rPr lang="en-US" dirty="0" smtClean="0"/>
              <a:t>spatially predict </a:t>
            </a:r>
            <a:r>
              <a:rPr lang="en-US" dirty="0"/>
              <a:t>the foraging space of the apex predator, Adélie penguin, in the PAL LTER region of </a:t>
            </a:r>
            <a:r>
              <a:rPr lang="en-US" dirty="0" smtClean="0"/>
              <a:t>the WAP.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- </a:t>
            </a:r>
            <a:r>
              <a:rPr lang="en-US" dirty="0" smtClean="0"/>
              <a:t>AUV data is showing we have to deal with regional physics first, then foraging spaces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0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648200"/>
            <a:ext cx="1965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Days!</a:t>
            </a:r>
          </a:p>
          <a:p>
            <a:endParaRPr 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km!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41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052" y="0"/>
            <a:ext cx="7629896" cy="6858000"/>
          </a:xfrm>
          <a:prstGeom prst="rect">
            <a:avLst/>
          </a:prstGeom>
        </p:spPr>
      </p:pic>
      <p:pic>
        <p:nvPicPr>
          <p:cNvPr id="2" name="Picture 1" descr="A2011011184500_250m_chla (1)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990600"/>
            <a:ext cx="54864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8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37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fig-3.pdf"/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8" y="590885"/>
            <a:ext cx="8914683" cy="474042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57759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An </a:t>
            </a:r>
            <a:r>
              <a:rPr lang="en-US" b="1" dirty="0"/>
              <a:t>example dive record of an Adélie Penguin where infrequent diving is followed by a long transit and then to frequent diving.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21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Description: Macintosh HD:Users:oliver:Dropbox:Oliver_Irwin:paper figure:Fig2_tid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450402"/>
            <a:ext cx="9153144" cy="3029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00256" y="36429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/>
              <a:t>number and species of deployed penguins each day over the course of the </a:t>
            </a:r>
            <a:r>
              <a:rPr lang="en-US" b="1" dirty="0" smtClean="0"/>
              <a:t>experiment. </a:t>
            </a:r>
          </a:p>
          <a:p>
            <a:endParaRPr lang="en-US" b="1" dirty="0"/>
          </a:p>
          <a:p>
            <a:r>
              <a:rPr lang="en-US" b="1" dirty="0" smtClean="0"/>
              <a:t>Mixed </a:t>
            </a:r>
            <a:r>
              <a:rPr lang="en-US" b="1" dirty="0"/>
              <a:t>tide cycles at Palmer Station during the field season showing the shift from diurnal to semi-diurnal tides.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Diurnal </a:t>
            </a:r>
            <a:r>
              <a:rPr lang="en-US" b="1" dirty="0"/>
              <a:t>tides are shaded in grey.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0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57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8600" y="5380672"/>
            <a:ext cx="59010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Anvers Island</a:t>
            </a:r>
          </a:p>
          <a:p>
            <a:endParaRPr lang="en-US" dirty="0" smtClean="0"/>
          </a:p>
          <a:p>
            <a:r>
              <a:rPr lang="en-US" dirty="0" smtClean="0"/>
              <a:t>Hot spots along the peninsula are associated with </a:t>
            </a:r>
          </a:p>
          <a:p>
            <a:r>
              <a:rPr lang="en-US" dirty="0" smtClean="0"/>
              <a:t>deep undersea canyons located near suitable breeding areas, </a:t>
            </a:r>
          </a:p>
          <a:p>
            <a:r>
              <a:rPr lang="en-US" dirty="0" smtClean="0"/>
              <a:t>which can be reached in a days foraging effort (~30 km).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64913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62500" y="-24280"/>
            <a:ext cx="4381500" cy="6855759"/>
            <a:chOff x="4762500" y="-24280"/>
            <a:chExt cx="4381500" cy="68557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00" y="-24280"/>
              <a:ext cx="4381500" cy="68557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41900" y="64621"/>
              <a:ext cx="9871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Summer </a:t>
              </a:r>
            </a:p>
            <a:p>
              <a:pPr algn="ctr"/>
              <a:r>
                <a:rPr lang="en-US" dirty="0" smtClean="0"/>
                <a:t>Foraging </a:t>
              </a:r>
            </a:p>
            <a:p>
              <a:pPr algn="ctr"/>
              <a:r>
                <a:rPr lang="en-US" dirty="0" smtClean="0"/>
                <a:t>Regions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03800" y="3379321"/>
              <a:ext cx="9871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Winter</a:t>
              </a:r>
            </a:p>
            <a:p>
              <a:pPr algn="ctr"/>
              <a:r>
                <a:rPr lang="en-US" dirty="0" smtClean="0"/>
                <a:t>Foraging </a:t>
              </a:r>
            </a:p>
            <a:p>
              <a:pPr algn="ctr"/>
              <a:r>
                <a:rPr lang="en-US" dirty="0" smtClean="0"/>
                <a:t>Regions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8300" y="341620"/>
            <a:ext cx="401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What are the main foraging regions?</a:t>
            </a:r>
          </a:p>
          <a:p>
            <a:pPr algn="ctr"/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To determine that we take advantage of the ecology/evolution which has determined the prime locations to be. How?? glue stick…..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16644"/>
            <a:ext cx="4368637" cy="37127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57302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425"/>
            <a:ext cx="9144000" cy="4063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93" y="515882"/>
            <a:ext cx="699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These changes alter the base of the food chain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5341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34419" y="0"/>
            <a:ext cx="7315200" cy="6858000"/>
            <a:chOff x="990600" y="0"/>
            <a:chExt cx="7315200" cy="685800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990600" y="0"/>
              <a:ext cx="7315200" cy="6858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79502" y="344488"/>
              <a:ext cx="7013574" cy="2344737"/>
              <a:chOff x="268" y="35"/>
              <a:chExt cx="3858" cy="2193"/>
            </a:xfrm>
          </p:grpSpPr>
          <p:grpSp>
            <p:nvGrpSpPr>
              <p:cNvPr id="97" name="Group 4"/>
              <p:cNvGrpSpPr>
                <a:grpSpLocks/>
              </p:cNvGrpSpPr>
              <p:nvPr/>
            </p:nvGrpSpPr>
            <p:grpSpPr bwMode="auto">
              <a:xfrm>
                <a:off x="944" y="218"/>
                <a:ext cx="2764" cy="1456"/>
                <a:chOff x="944" y="218"/>
                <a:chExt cx="2764" cy="1456"/>
              </a:xfrm>
            </p:grpSpPr>
            <p:sp>
              <p:nvSpPr>
                <p:cNvPr id="119" name="Freeform 5"/>
                <p:cNvSpPr>
                  <a:spLocks/>
                </p:cNvSpPr>
                <p:nvPr/>
              </p:nvSpPr>
              <p:spPr bwMode="auto">
                <a:xfrm>
                  <a:off x="944" y="218"/>
                  <a:ext cx="25" cy="1434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4" y="1433"/>
                    </a:cxn>
                    <a:cxn ang="0">
                      <a:pos x="0" y="1433"/>
                    </a:cxn>
                  </a:cxnLst>
                  <a:rect l="0" t="0" r="r" b="b"/>
                  <a:pathLst>
                    <a:path w="25" h="1434">
                      <a:moveTo>
                        <a:pt x="24" y="0"/>
                      </a:moveTo>
                      <a:lnTo>
                        <a:pt x="24" y="1433"/>
                      </a:lnTo>
                      <a:lnTo>
                        <a:pt x="0" y="1433"/>
                      </a:lnTo>
                    </a:path>
                  </a:pathLst>
                </a:custGeom>
                <a:noFill/>
                <a:ln w="12700" cap="rnd" cmpd="sng">
                  <a:solidFill>
                    <a:srgbClr val="DD080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Line 6"/>
                <p:cNvSpPr>
                  <a:spLocks noChangeShapeType="1"/>
                </p:cNvSpPr>
                <p:nvPr/>
              </p:nvSpPr>
              <p:spPr bwMode="auto">
                <a:xfrm>
                  <a:off x="948" y="1366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Line 7"/>
                <p:cNvSpPr>
                  <a:spLocks noChangeShapeType="1"/>
                </p:cNvSpPr>
                <p:nvPr/>
              </p:nvSpPr>
              <p:spPr bwMode="auto">
                <a:xfrm>
                  <a:off x="948" y="1078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8"/>
                <p:cNvSpPr>
                  <a:spLocks noChangeShapeType="1"/>
                </p:cNvSpPr>
                <p:nvPr/>
              </p:nvSpPr>
              <p:spPr bwMode="auto">
                <a:xfrm>
                  <a:off x="948" y="796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9"/>
                <p:cNvSpPr>
                  <a:spLocks noChangeShapeType="1"/>
                </p:cNvSpPr>
                <p:nvPr/>
              </p:nvSpPr>
              <p:spPr bwMode="auto">
                <a:xfrm>
                  <a:off x="948" y="508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0"/>
                <p:cNvSpPr>
                  <a:spLocks noChangeShapeType="1"/>
                </p:cNvSpPr>
                <p:nvPr/>
              </p:nvSpPr>
              <p:spPr bwMode="auto">
                <a:xfrm>
                  <a:off x="948" y="220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1"/>
                <p:cNvSpPr>
                  <a:spLocks noChangeShapeType="1"/>
                </p:cNvSpPr>
                <p:nvPr/>
              </p:nvSpPr>
              <p:spPr bwMode="auto">
                <a:xfrm>
                  <a:off x="972" y="1653"/>
                  <a:ext cx="27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968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312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648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992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328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672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008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352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3688" y="1649"/>
                  <a:ext cx="0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21"/>
                <p:cNvSpPr>
                  <a:spLocks/>
                </p:cNvSpPr>
                <p:nvPr/>
              </p:nvSpPr>
              <p:spPr bwMode="auto">
                <a:xfrm>
                  <a:off x="968" y="291"/>
                  <a:ext cx="2553" cy="1174"/>
                </a:xfrm>
                <a:custGeom>
                  <a:avLst/>
                  <a:gdLst/>
                  <a:ahLst/>
                  <a:cxnLst>
                    <a:cxn ang="0">
                      <a:pos x="0" y="412"/>
                    </a:cxn>
                    <a:cxn ang="0">
                      <a:pos x="168" y="124"/>
                    </a:cxn>
                    <a:cxn ang="0">
                      <a:pos x="512" y="615"/>
                    </a:cxn>
                    <a:cxn ang="0">
                      <a:pos x="680" y="654"/>
                    </a:cxn>
                    <a:cxn ang="0">
                      <a:pos x="1192" y="0"/>
                    </a:cxn>
                    <a:cxn ang="0">
                      <a:pos x="1360" y="694"/>
                    </a:cxn>
                    <a:cxn ang="0">
                      <a:pos x="1528" y="1173"/>
                    </a:cxn>
                    <a:cxn ang="0">
                      <a:pos x="1872" y="665"/>
                    </a:cxn>
                    <a:cxn ang="0">
                      <a:pos x="2040" y="993"/>
                    </a:cxn>
                    <a:cxn ang="0">
                      <a:pos x="2208" y="897"/>
                    </a:cxn>
                    <a:cxn ang="0">
                      <a:pos x="2384" y="502"/>
                    </a:cxn>
                    <a:cxn ang="0">
                      <a:pos x="2552" y="378"/>
                    </a:cxn>
                  </a:cxnLst>
                  <a:rect l="0" t="0" r="r" b="b"/>
                  <a:pathLst>
                    <a:path w="2553" h="1174">
                      <a:moveTo>
                        <a:pt x="0" y="412"/>
                      </a:moveTo>
                      <a:lnTo>
                        <a:pt x="168" y="124"/>
                      </a:lnTo>
                      <a:lnTo>
                        <a:pt x="512" y="615"/>
                      </a:lnTo>
                      <a:lnTo>
                        <a:pt x="680" y="654"/>
                      </a:lnTo>
                      <a:lnTo>
                        <a:pt x="1192" y="0"/>
                      </a:lnTo>
                      <a:lnTo>
                        <a:pt x="1360" y="694"/>
                      </a:lnTo>
                      <a:lnTo>
                        <a:pt x="1528" y="1173"/>
                      </a:lnTo>
                      <a:lnTo>
                        <a:pt x="1872" y="665"/>
                      </a:lnTo>
                      <a:lnTo>
                        <a:pt x="2040" y="993"/>
                      </a:lnTo>
                      <a:lnTo>
                        <a:pt x="2208" y="897"/>
                      </a:lnTo>
                      <a:lnTo>
                        <a:pt x="2384" y="502"/>
                      </a:lnTo>
                      <a:lnTo>
                        <a:pt x="2552" y="378"/>
                      </a:lnTo>
                    </a:path>
                  </a:pathLst>
                </a:custGeom>
                <a:noFill/>
                <a:ln w="12700" cap="rnd" cmpd="sng">
                  <a:solidFill>
                    <a:srgbClr val="DD080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Oval 22"/>
                <p:cNvSpPr>
                  <a:spLocks noChangeArrowheads="1"/>
                </p:cNvSpPr>
                <p:nvPr/>
              </p:nvSpPr>
              <p:spPr bwMode="auto">
                <a:xfrm>
                  <a:off x="948" y="690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Oval 23"/>
                <p:cNvSpPr>
                  <a:spLocks noChangeArrowheads="1"/>
                </p:cNvSpPr>
                <p:nvPr/>
              </p:nvSpPr>
              <p:spPr bwMode="auto">
                <a:xfrm>
                  <a:off x="1116" y="402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Oval 24"/>
                <p:cNvSpPr>
                  <a:spLocks noChangeArrowheads="1"/>
                </p:cNvSpPr>
                <p:nvPr/>
              </p:nvSpPr>
              <p:spPr bwMode="auto">
                <a:xfrm>
                  <a:off x="1460" y="893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Oval 25"/>
                <p:cNvSpPr>
                  <a:spLocks noChangeArrowheads="1"/>
                </p:cNvSpPr>
                <p:nvPr/>
              </p:nvSpPr>
              <p:spPr bwMode="auto">
                <a:xfrm>
                  <a:off x="1628" y="933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Oval 26"/>
                <p:cNvSpPr>
                  <a:spLocks noChangeArrowheads="1"/>
                </p:cNvSpPr>
                <p:nvPr/>
              </p:nvSpPr>
              <p:spPr bwMode="auto">
                <a:xfrm>
                  <a:off x="2140" y="278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Oval 27"/>
                <p:cNvSpPr>
                  <a:spLocks noChangeArrowheads="1"/>
                </p:cNvSpPr>
                <p:nvPr/>
              </p:nvSpPr>
              <p:spPr bwMode="auto">
                <a:xfrm>
                  <a:off x="2308" y="972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Oval 28"/>
                <p:cNvSpPr>
                  <a:spLocks noChangeArrowheads="1"/>
                </p:cNvSpPr>
                <p:nvPr/>
              </p:nvSpPr>
              <p:spPr bwMode="auto">
                <a:xfrm>
                  <a:off x="2476" y="1451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Oval 29"/>
                <p:cNvSpPr>
                  <a:spLocks noChangeArrowheads="1"/>
                </p:cNvSpPr>
                <p:nvPr/>
              </p:nvSpPr>
              <p:spPr bwMode="auto">
                <a:xfrm>
                  <a:off x="2820" y="944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Oval 30"/>
                <p:cNvSpPr>
                  <a:spLocks noChangeArrowheads="1"/>
                </p:cNvSpPr>
                <p:nvPr/>
              </p:nvSpPr>
              <p:spPr bwMode="auto">
                <a:xfrm>
                  <a:off x="2988" y="1271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Oval 31"/>
                <p:cNvSpPr>
                  <a:spLocks noChangeArrowheads="1"/>
                </p:cNvSpPr>
                <p:nvPr/>
              </p:nvSpPr>
              <p:spPr bwMode="auto">
                <a:xfrm>
                  <a:off x="3156" y="1175"/>
                  <a:ext cx="32" cy="20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Oval 32"/>
                <p:cNvSpPr>
                  <a:spLocks noChangeArrowheads="1"/>
                </p:cNvSpPr>
                <p:nvPr/>
              </p:nvSpPr>
              <p:spPr bwMode="auto">
                <a:xfrm>
                  <a:off x="3332" y="780"/>
                  <a:ext cx="32" cy="21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Oval 33"/>
                <p:cNvSpPr>
                  <a:spLocks noChangeArrowheads="1"/>
                </p:cNvSpPr>
                <p:nvPr/>
              </p:nvSpPr>
              <p:spPr bwMode="auto">
                <a:xfrm>
                  <a:off x="3500" y="656"/>
                  <a:ext cx="32" cy="21"/>
                </a:xfrm>
                <a:prstGeom prst="ellipse">
                  <a:avLst/>
                </a:prstGeom>
                <a:solidFill>
                  <a:srgbClr val="DD0806"/>
                </a:solidFill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34"/>
                <p:cNvSpPr>
                  <a:spLocks noChangeShapeType="1"/>
                </p:cNvSpPr>
                <p:nvPr/>
              </p:nvSpPr>
              <p:spPr bwMode="auto">
                <a:xfrm>
                  <a:off x="3692" y="222"/>
                  <a:ext cx="0" cy="1425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35"/>
                <p:cNvSpPr>
                  <a:spLocks noChangeShapeType="1"/>
                </p:cNvSpPr>
                <p:nvPr/>
              </p:nvSpPr>
              <p:spPr bwMode="auto">
                <a:xfrm>
                  <a:off x="3668" y="1653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36"/>
                <p:cNvSpPr>
                  <a:spLocks noChangeShapeType="1"/>
                </p:cNvSpPr>
                <p:nvPr/>
              </p:nvSpPr>
              <p:spPr bwMode="auto">
                <a:xfrm>
                  <a:off x="3668" y="1450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Line 37"/>
                <p:cNvSpPr>
                  <a:spLocks noChangeShapeType="1"/>
                </p:cNvSpPr>
                <p:nvPr/>
              </p:nvSpPr>
              <p:spPr bwMode="auto">
                <a:xfrm>
                  <a:off x="3668" y="1242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38"/>
                <p:cNvSpPr>
                  <a:spLocks noChangeShapeType="1"/>
                </p:cNvSpPr>
                <p:nvPr/>
              </p:nvSpPr>
              <p:spPr bwMode="auto">
                <a:xfrm>
                  <a:off x="3668" y="1038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39"/>
                <p:cNvSpPr>
                  <a:spLocks noChangeShapeType="1"/>
                </p:cNvSpPr>
                <p:nvPr/>
              </p:nvSpPr>
              <p:spPr bwMode="auto">
                <a:xfrm>
                  <a:off x="3668" y="835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40"/>
                <p:cNvSpPr>
                  <a:spLocks noChangeShapeType="1"/>
                </p:cNvSpPr>
                <p:nvPr/>
              </p:nvSpPr>
              <p:spPr bwMode="auto">
                <a:xfrm>
                  <a:off x="3668" y="632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41"/>
                <p:cNvSpPr>
                  <a:spLocks noChangeShapeType="1"/>
                </p:cNvSpPr>
                <p:nvPr/>
              </p:nvSpPr>
              <p:spPr bwMode="auto">
                <a:xfrm>
                  <a:off x="3668" y="424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42"/>
                <p:cNvSpPr>
                  <a:spLocks noChangeShapeType="1"/>
                </p:cNvSpPr>
                <p:nvPr/>
              </p:nvSpPr>
              <p:spPr bwMode="auto">
                <a:xfrm>
                  <a:off x="3668" y="220"/>
                  <a:ext cx="40" cy="0"/>
                </a:xfrm>
                <a:prstGeom prst="line">
                  <a:avLst/>
                </a:prstGeom>
                <a:noFill/>
                <a:ln w="12700">
                  <a:solidFill>
                    <a:srgbClr val="0000D4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43"/>
                <p:cNvSpPr>
                  <a:spLocks/>
                </p:cNvSpPr>
                <p:nvPr/>
              </p:nvSpPr>
              <p:spPr bwMode="auto">
                <a:xfrm>
                  <a:off x="968" y="336"/>
                  <a:ext cx="2553" cy="79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8" y="310"/>
                    </a:cxn>
                    <a:cxn ang="0">
                      <a:pos x="512" y="514"/>
                    </a:cxn>
                    <a:cxn ang="0">
                      <a:pos x="680" y="395"/>
                    </a:cxn>
                    <a:cxn ang="0">
                      <a:pos x="1192" y="130"/>
                    </a:cxn>
                    <a:cxn ang="0">
                      <a:pos x="1360" y="547"/>
                    </a:cxn>
                    <a:cxn ang="0">
                      <a:pos x="1528" y="790"/>
                    </a:cxn>
                    <a:cxn ang="0">
                      <a:pos x="1872" y="226"/>
                    </a:cxn>
                    <a:cxn ang="0">
                      <a:pos x="2040" y="440"/>
                    </a:cxn>
                    <a:cxn ang="0">
                      <a:pos x="2208" y="514"/>
                    </a:cxn>
                    <a:cxn ang="0">
                      <a:pos x="2384" y="322"/>
                    </a:cxn>
                    <a:cxn ang="0">
                      <a:pos x="2552" y="293"/>
                    </a:cxn>
                  </a:cxnLst>
                  <a:rect l="0" t="0" r="r" b="b"/>
                  <a:pathLst>
                    <a:path w="2553" h="791">
                      <a:moveTo>
                        <a:pt x="0" y="0"/>
                      </a:moveTo>
                      <a:lnTo>
                        <a:pt x="168" y="310"/>
                      </a:lnTo>
                      <a:lnTo>
                        <a:pt x="512" y="514"/>
                      </a:lnTo>
                      <a:lnTo>
                        <a:pt x="680" y="395"/>
                      </a:lnTo>
                      <a:lnTo>
                        <a:pt x="1192" y="130"/>
                      </a:lnTo>
                      <a:lnTo>
                        <a:pt x="1360" y="547"/>
                      </a:lnTo>
                      <a:lnTo>
                        <a:pt x="1528" y="790"/>
                      </a:lnTo>
                      <a:lnTo>
                        <a:pt x="1872" y="226"/>
                      </a:lnTo>
                      <a:lnTo>
                        <a:pt x="2040" y="440"/>
                      </a:lnTo>
                      <a:lnTo>
                        <a:pt x="2208" y="514"/>
                      </a:lnTo>
                      <a:lnTo>
                        <a:pt x="2384" y="322"/>
                      </a:lnTo>
                      <a:lnTo>
                        <a:pt x="2552" y="29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D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Rectangle 44"/>
                <p:cNvSpPr>
                  <a:spLocks noChangeArrowheads="1"/>
                </p:cNvSpPr>
                <p:nvPr/>
              </p:nvSpPr>
              <p:spPr bwMode="auto">
                <a:xfrm>
                  <a:off x="948" y="323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Rectangle 45"/>
                <p:cNvSpPr>
                  <a:spLocks noChangeArrowheads="1"/>
                </p:cNvSpPr>
                <p:nvPr/>
              </p:nvSpPr>
              <p:spPr bwMode="auto">
                <a:xfrm>
                  <a:off x="1116" y="633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46"/>
                <p:cNvSpPr>
                  <a:spLocks noChangeArrowheads="1"/>
                </p:cNvSpPr>
                <p:nvPr/>
              </p:nvSpPr>
              <p:spPr bwMode="auto">
                <a:xfrm>
                  <a:off x="1460" y="837"/>
                  <a:ext cx="32" cy="19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Rectangle 47"/>
                <p:cNvSpPr>
                  <a:spLocks noChangeArrowheads="1"/>
                </p:cNvSpPr>
                <p:nvPr/>
              </p:nvSpPr>
              <p:spPr bwMode="auto">
                <a:xfrm>
                  <a:off x="1628" y="718"/>
                  <a:ext cx="32" cy="21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Rectangle 48"/>
                <p:cNvSpPr>
                  <a:spLocks noChangeArrowheads="1"/>
                </p:cNvSpPr>
                <p:nvPr/>
              </p:nvSpPr>
              <p:spPr bwMode="auto">
                <a:xfrm>
                  <a:off x="2140" y="453"/>
                  <a:ext cx="32" cy="21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Rectangle 49"/>
                <p:cNvSpPr>
                  <a:spLocks noChangeArrowheads="1"/>
                </p:cNvSpPr>
                <p:nvPr/>
              </p:nvSpPr>
              <p:spPr bwMode="auto">
                <a:xfrm>
                  <a:off x="2308" y="871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Rectangle 50"/>
                <p:cNvSpPr>
                  <a:spLocks noChangeArrowheads="1"/>
                </p:cNvSpPr>
                <p:nvPr/>
              </p:nvSpPr>
              <p:spPr bwMode="auto">
                <a:xfrm>
                  <a:off x="2476" y="1113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Rectangle 51"/>
                <p:cNvSpPr>
                  <a:spLocks noChangeArrowheads="1"/>
                </p:cNvSpPr>
                <p:nvPr/>
              </p:nvSpPr>
              <p:spPr bwMode="auto">
                <a:xfrm>
                  <a:off x="2820" y="549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Rectangle 52"/>
                <p:cNvSpPr>
                  <a:spLocks noChangeArrowheads="1"/>
                </p:cNvSpPr>
                <p:nvPr/>
              </p:nvSpPr>
              <p:spPr bwMode="auto">
                <a:xfrm>
                  <a:off x="2988" y="763"/>
                  <a:ext cx="32" cy="21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Rectangle 53"/>
                <p:cNvSpPr>
                  <a:spLocks noChangeArrowheads="1"/>
                </p:cNvSpPr>
                <p:nvPr/>
              </p:nvSpPr>
              <p:spPr bwMode="auto">
                <a:xfrm>
                  <a:off x="3156" y="837"/>
                  <a:ext cx="32" cy="19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Rectangle 54"/>
                <p:cNvSpPr>
                  <a:spLocks noChangeArrowheads="1"/>
                </p:cNvSpPr>
                <p:nvPr/>
              </p:nvSpPr>
              <p:spPr bwMode="auto">
                <a:xfrm>
                  <a:off x="3332" y="645"/>
                  <a:ext cx="32" cy="20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Rectangle 55"/>
                <p:cNvSpPr>
                  <a:spLocks noChangeArrowheads="1"/>
                </p:cNvSpPr>
                <p:nvPr/>
              </p:nvSpPr>
              <p:spPr bwMode="auto">
                <a:xfrm>
                  <a:off x="3500" y="616"/>
                  <a:ext cx="32" cy="21"/>
                </a:xfrm>
                <a:prstGeom prst="rect">
                  <a:avLst/>
                </a:prstGeom>
                <a:solidFill>
                  <a:srgbClr val="0000D4"/>
                </a:solidFill>
                <a:ln w="12700">
                  <a:solidFill>
                    <a:srgbClr val="0000D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8" name="Rectangle 56"/>
              <p:cNvSpPr>
                <a:spLocks noChangeArrowheads="1"/>
              </p:cNvSpPr>
              <p:nvPr/>
            </p:nvSpPr>
            <p:spPr bwMode="auto">
              <a:xfrm>
                <a:off x="575" y="1592"/>
                <a:ext cx="287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0.001</a:t>
                </a:r>
              </a:p>
            </p:txBody>
          </p:sp>
          <p:sp>
            <p:nvSpPr>
              <p:cNvPr id="99" name="Rectangle 57"/>
              <p:cNvSpPr>
                <a:spLocks noChangeArrowheads="1"/>
              </p:cNvSpPr>
              <p:nvPr/>
            </p:nvSpPr>
            <p:spPr bwMode="auto">
              <a:xfrm>
                <a:off x="647" y="1304"/>
                <a:ext cx="244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0.01</a:t>
                </a:r>
              </a:p>
            </p:txBody>
          </p:sp>
          <p:sp>
            <p:nvSpPr>
              <p:cNvPr id="100" name="Rectangle 58"/>
              <p:cNvSpPr>
                <a:spLocks noChangeArrowheads="1"/>
              </p:cNvSpPr>
              <p:nvPr/>
            </p:nvSpPr>
            <p:spPr bwMode="auto">
              <a:xfrm>
                <a:off x="687" y="1010"/>
                <a:ext cx="20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0.1</a:t>
                </a:r>
              </a:p>
            </p:txBody>
          </p:sp>
          <p:sp>
            <p:nvSpPr>
              <p:cNvPr id="101" name="Rectangle 59"/>
              <p:cNvSpPr>
                <a:spLocks noChangeArrowheads="1"/>
              </p:cNvSpPr>
              <p:nvPr/>
            </p:nvSpPr>
            <p:spPr bwMode="auto">
              <a:xfrm>
                <a:off x="735" y="732"/>
                <a:ext cx="142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</a:t>
                </a:r>
              </a:p>
            </p:txBody>
          </p:sp>
          <p:sp>
            <p:nvSpPr>
              <p:cNvPr id="102" name="Rectangle 60"/>
              <p:cNvSpPr>
                <a:spLocks noChangeArrowheads="1"/>
              </p:cNvSpPr>
              <p:nvPr/>
            </p:nvSpPr>
            <p:spPr bwMode="auto">
              <a:xfrm>
                <a:off x="703" y="456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10</a:t>
                </a:r>
              </a:p>
            </p:txBody>
          </p:sp>
          <p:sp>
            <p:nvSpPr>
              <p:cNvPr id="103" name="Rectangle 61"/>
              <p:cNvSpPr>
                <a:spLocks noChangeArrowheads="1"/>
              </p:cNvSpPr>
              <p:nvPr/>
            </p:nvSpPr>
            <p:spPr bwMode="auto">
              <a:xfrm>
                <a:off x="671" y="159"/>
                <a:ext cx="225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 dirty="0">
                    <a:solidFill>
                      <a:schemeClr val="hlink"/>
                    </a:solidFill>
                    <a:latin typeface="Geneva" pitchFamily="-106" charset="0"/>
                  </a:rPr>
                  <a:t>100</a:t>
                </a:r>
              </a:p>
            </p:txBody>
          </p:sp>
          <p:sp>
            <p:nvSpPr>
              <p:cNvPr id="104" name="Rectangle 62"/>
              <p:cNvSpPr>
                <a:spLocks noChangeArrowheads="1"/>
              </p:cNvSpPr>
              <p:nvPr/>
            </p:nvSpPr>
            <p:spPr bwMode="auto">
              <a:xfrm>
                <a:off x="871" y="1714"/>
                <a:ext cx="184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80</a:t>
                </a:r>
              </a:p>
            </p:txBody>
          </p:sp>
          <p:sp>
            <p:nvSpPr>
              <p:cNvPr id="105" name="Rectangle 63"/>
              <p:cNvSpPr>
                <a:spLocks noChangeArrowheads="1"/>
              </p:cNvSpPr>
              <p:nvPr/>
            </p:nvSpPr>
            <p:spPr bwMode="auto">
              <a:xfrm>
                <a:off x="1215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82</a:t>
                </a:r>
              </a:p>
            </p:txBody>
          </p:sp>
          <p:sp>
            <p:nvSpPr>
              <p:cNvPr id="106" name="Rectangle 64"/>
              <p:cNvSpPr>
                <a:spLocks noChangeArrowheads="1"/>
              </p:cNvSpPr>
              <p:nvPr/>
            </p:nvSpPr>
            <p:spPr bwMode="auto">
              <a:xfrm>
                <a:off x="1551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84</a:t>
                </a:r>
              </a:p>
            </p:txBody>
          </p:sp>
          <p:sp>
            <p:nvSpPr>
              <p:cNvPr id="107" name="Rectangle 65"/>
              <p:cNvSpPr>
                <a:spLocks noChangeArrowheads="1"/>
              </p:cNvSpPr>
              <p:nvPr/>
            </p:nvSpPr>
            <p:spPr bwMode="auto">
              <a:xfrm>
                <a:off x="1895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86</a:t>
                </a:r>
              </a:p>
            </p:txBody>
          </p:sp>
          <p:sp>
            <p:nvSpPr>
              <p:cNvPr id="108" name="Rectangle 66"/>
              <p:cNvSpPr>
                <a:spLocks noChangeArrowheads="1"/>
              </p:cNvSpPr>
              <p:nvPr/>
            </p:nvSpPr>
            <p:spPr bwMode="auto">
              <a:xfrm>
                <a:off x="2231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88</a:t>
                </a:r>
              </a:p>
            </p:txBody>
          </p:sp>
          <p:sp>
            <p:nvSpPr>
              <p:cNvPr id="109" name="Rectangle 67"/>
              <p:cNvSpPr>
                <a:spLocks noChangeArrowheads="1"/>
              </p:cNvSpPr>
              <p:nvPr/>
            </p:nvSpPr>
            <p:spPr bwMode="auto">
              <a:xfrm>
                <a:off x="2575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90</a:t>
                </a:r>
              </a:p>
            </p:txBody>
          </p:sp>
          <p:sp>
            <p:nvSpPr>
              <p:cNvPr id="110" name="Rectangle 68"/>
              <p:cNvSpPr>
                <a:spLocks noChangeArrowheads="1"/>
              </p:cNvSpPr>
              <p:nvPr/>
            </p:nvSpPr>
            <p:spPr bwMode="auto">
              <a:xfrm>
                <a:off x="2911" y="1714"/>
                <a:ext cx="184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92</a:t>
                </a:r>
              </a:p>
            </p:txBody>
          </p:sp>
          <p:sp>
            <p:nvSpPr>
              <p:cNvPr id="111" name="Rectangle 69"/>
              <p:cNvSpPr>
                <a:spLocks noChangeArrowheads="1"/>
              </p:cNvSpPr>
              <p:nvPr/>
            </p:nvSpPr>
            <p:spPr bwMode="auto">
              <a:xfrm>
                <a:off x="3255" y="1714"/>
                <a:ext cx="184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94</a:t>
                </a:r>
              </a:p>
            </p:txBody>
          </p:sp>
          <p:sp>
            <p:nvSpPr>
              <p:cNvPr id="112" name="Rectangle 70"/>
              <p:cNvSpPr>
                <a:spLocks noChangeArrowheads="1"/>
              </p:cNvSpPr>
              <p:nvPr/>
            </p:nvSpPr>
            <p:spPr bwMode="auto">
              <a:xfrm>
                <a:off x="3591" y="1714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>
                    <a:solidFill>
                      <a:srgbClr val="000000"/>
                    </a:solidFill>
                    <a:latin typeface="Geneva" pitchFamily="-106" charset="0"/>
                  </a:rPr>
                  <a:t>96</a:t>
                </a:r>
              </a:p>
            </p:txBody>
          </p:sp>
          <p:sp>
            <p:nvSpPr>
              <p:cNvPr id="113" name="Rectangle 71"/>
              <p:cNvSpPr>
                <a:spLocks noChangeArrowheads="1"/>
              </p:cNvSpPr>
              <p:nvPr/>
            </p:nvSpPr>
            <p:spPr bwMode="auto">
              <a:xfrm rot="16200000">
                <a:off x="-254" y="557"/>
                <a:ext cx="1293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Times New Roman" pitchFamily="-106" charset="0"/>
                  </a:rPr>
                  <a:t>Krill:Salp</a:t>
                </a:r>
              </a:p>
            </p:txBody>
          </p:sp>
          <p:sp>
            <p:nvSpPr>
              <p:cNvPr id="114" name="Rectangle 72"/>
              <p:cNvSpPr>
                <a:spLocks noChangeArrowheads="1"/>
              </p:cNvSpPr>
              <p:nvPr/>
            </p:nvSpPr>
            <p:spPr bwMode="auto">
              <a:xfrm>
                <a:off x="2023" y="1803"/>
                <a:ext cx="425" cy="4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Times New Roman" pitchFamily="-106" charset="0"/>
                  </a:rPr>
                  <a:t>Year</a:t>
                </a:r>
              </a:p>
            </p:txBody>
          </p:sp>
          <p:sp>
            <p:nvSpPr>
              <p:cNvPr id="115" name="Rectangle 73"/>
              <p:cNvSpPr>
                <a:spLocks noChangeArrowheads="1"/>
              </p:cNvSpPr>
              <p:nvPr/>
            </p:nvSpPr>
            <p:spPr bwMode="auto">
              <a:xfrm rot="16200000">
                <a:off x="3382" y="575"/>
                <a:ext cx="1238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Times New Roman" pitchFamily="-106" charset="0"/>
                  </a:rPr>
                  <a:t>Ice Index</a:t>
                </a:r>
              </a:p>
            </p:txBody>
          </p:sp>
          <p:sp>
            <p:nvSpPr>
              <p:cNvPr id="116" name="Rectangle 74"/>
              <p:cNvSpPr>
                <a:spLocks noChangeArrowheads="1"/>
              </p:cNvSpPr>
              <p:nvPr/>
            </p:nvSpPr>
            <p:spPr bwMode="auto">
              <a:xfrm>
                <a:off x="3727" y="370"/>
                <a:ext cx="141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114FFB"/>
                    </a:solidFill>
                    <a:latin typeface="Geneva" pitchFamily="-106" charset="0"/>
                  </a:rPr>
                  <a:t>6</a:t>
                </a:r>
              </a:p>
            </p:txBody>
          </p:sp>
          <p:sp>
            <p:nvSpPr>
              <p:cNvPr id="117" name="Rectangle 75"/>
              <p:cNvSpPr>
                <a:spLocks noChangeArrowheads="1"/>
              </p:cNvSpPr>
              <p:nvPr/>
            </p:nvSpPr>
            <p:spPr bwMode="auto">
              <a:xfrm>
                <a:off x="3727" y="789"/>
                <a:ext cx="141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114FFB"/>
                    </a:solidFill>
                    <a:latin typeface="Geneva" pitchFamily="-106" charset="0"/>
                  </a:rPr>
                  <a:t>4</a:t>
                </a:r>
              </a:p>
            </p:txBody>
          </p:sp>
          <p:sp>
            <p:nvSpPr>
              <p:cNvPr id="118" name="Rectangle 76"/>
              <p:cNvSpPr>
                <a:spLocks noChangeArrowheads="1"/>
              </p:cNvSpPr>
              <p:nvPr/>
            </p:nvSpPr>
            <p:spPr bwMode="auto">
              <a:xfrm>
                <a:off x="3735" y="1194"/>
                <a:ext cx="141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114FFB"/>
                    </a:solidFill>
                    <a:latin typeface="Geneva" pitchFamily="-106" charset="0"/>
                  </a:rPr>
                  <a:t>2</a:t>
                </a:r>
              </a:p>
            </p:txBody>
          </p:sp>
        </p:grpSp>
        <p:sp>
          <p:nvSpPr>
            <p:cNvPr id="8" name="Line 77"/>
            <p:cNvSpPr>
              <a:spLocks noChangeShapeType="1"/>
            </p:cNvSpPr>
            <p:nvPr/>
          </p:nvSpPr>
          <p:spPr bwMode="auto">
            <a:xfrm>
              <a:off x="2635250" y="4083050"/>
              <a:ext cx="730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8"/>
            <p:cNvSpPr>
              <a:spLocks noChangeShapeType="1"/>
            </p:cNvSpPr>
            <p:nvPr/>
          </p:nvSpPr>
          <p:spPr bwMode="auto">
            <a:xfrm>
              <a:off x="2635250" y="3741738"/>
              <a:ext cx="730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9"/>
            <p:cNvSpPr>
              <a:spLocks noChangeShapeType="1"/>
            </p:cNvSpPr>
            <p:nvPr/>
          </p:nvSpPr>
          <p:spPr bwMode="auto">
            <a:xfrm>
              <a:off x="2635250" y="3400425"/>
              <a:ext cx="730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2635250" y="3065463"/>
              <a:ext cx="730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2635250" y="2722563"/>
              <a:ext cx="730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2635250" y="2381250"/>
              <a:ext cx="730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2679700" y="4083050"/>
              <a:ext cx="4521200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4"/>
            <p:cNvSpPr>
              <a:spLocks noChangeShapeType="1"/>
            </p:cNvSpPr>
            <p:nvPr/>
          </p:nvSpPr>
          <p:spPr bwMode="auto">
            <a:xfrm flipV="1">
              <a:off x="3325813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85"/>
            <p:cNvSpPr>
              <a:spLocks noChangeShapeType="1"/>
            </p:cNvSpPr>
            <p:nvPr/>
          </p:nvSpPr>
          <p:spPr bwMode="auto">
            <a:xfrm flipV="1">
              <a:off x="3965575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86"/>
            <p:cNvSpPr>
              <a:spLocks noChangeShapeType="1"/>
            </p:cNvSpPr>
            <p:nvPr/>
          </p:nvSpPr>
          <p:spPr bwMode="auto">
            <a:xfrm flipV="1">
              <a:off x="4619625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87"/>
            <p:cNvSpPr>
              <a:spLocks noChangeShapeType="1"/>
            </p:cNvSpPr>
            <p:nvPr/>
          </p:nvSpPr>
          <p:spPr bwMode="auto">
            <a:xfrm flipV="1">
              <a:off x="5259388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88"/>
            <p:cNvSpPr>
              <a:spLocks noChangeShapeType="1"/>
            </p:cNvSpPr>
            <p:nvPr/>
          </p:nvSpPr>
          <p:spPr bwMode="auto">
            <a:xfrm flipV="1">
              <a:off x="5913438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9"/>
            <p:cNvSpPr>
              <a:spLocks noChangeShapeType="1"/>
            </p:cNvSpPr>
            <p:nvPr/>
          </p:nvSpPr>
          <p:spPr bwMode="auto">
            <a:xfrm flipV="1">
              <a:off x="6553200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90"/>
            <p:cNvSpPr>
              <a:spLocks noChangeShapeType="1"/>
            </p:cNvSpPr>
            <p:nvPr/>
          </p:nvSpPr>
          <p:spPr bwMode="auto">
            <a:xfrm flipV="1">
              <a:off x="7207250" y="4059238"/>
              <a:ext cx="0" cy="47625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6807200" y="2933700"/>
              <a:ext cx="58738" cy="23813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92"/>
            <p:cNvSpPr>
              <a:spLocks noChangeArrowheads="1"/>
            </p:cNvSpPr>
            <p:nvPr/>
          </p:nvSpPr>
          <p:spPr bwMode="auto">
            <a:xfrm>
              <a:off x="5803900" y="2598738"/>
              <a:ext cx="58738" cy="25400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93"/>
            <p:cNvSpPr>
              <a:spLocks noChangeArrowheads="1"/>
            </p:cNvSpPr>
            <p:nvPr/>
          </p:nvSpPr>
          <p:spPr bwMode="auto">
            <a:xfrm>
              <a:off x="5165725" y="3176588"/>
              <a:ext cx="57150" cy="25400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94"/>
            <p:cNvSpPr>
              <a:spLocks noChangeArrowheads="1"/>
            </p:cNvSpPr>
            <p:nvPr/>
          </p:nvSpPr>
          <p:spPr bwMode="auto">
            <a:xfrm>
              <a:off x="5543550" y="3222625"/>
              <a:ext cx="58738" cy="23813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95"/>
            <p:cNvSpPr>
              <a:spLocks noChangeArrowheads="1"/>
            </p:cNvSpPr>
            <p:nvPr/>
          </p:nvSpPr>
          <p:spPr bwMode="auto">
            <a:xfrm>
              <a:off x="6386513" y="2449513"/>
              <a:ext cx="57150" cy="22225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96"/>
            <p:cNvSpPr>
              <a:spLocks noChangeArrowheads="1"/>
            </p:cNvSpPr>
            <p:nvPr/>
          </p:nvSpPr>
          <p:spPr bwMode="auto">
            <a:xfrm>
              <a:off x="5078413" y="3275013"/>
              <a:ext cx="57150" cy="25400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97"/>
            <p:cNvSpPr>
              <a:spLocks noChangeArrowheads="1"/>
            </p:cNvSpPr>
            <p:nvPr/>
          </p:nvSpPr>
          <p:spPr bwMode="auto">
            <a:xfrm>
              <a:off x="4292600" y="3848100"/>
              <a:ext cx="57150" cy="23813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98"/>
            <p:cNvSpPr>
              <a:spLocks noChangeArrowheads="1"/>
            </p:cNvSpPr>
            <p:nvPr/>
          </p:nvSpPr>
          <p:spPr bwMode="auto">
            <a:xfrm>
              <a:off x="6094413" y="3236913"/>
              <a:ext cx="58737" cy="22225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99"/>
            <p:cNvSpPr>
              <a:spLocks noChangeArrowheads="1"/>
            </p:cNvSpPr>
            <p:nvPr/>
          </p:nvSpPr>
          <p:spPr bwMode="auto">
            <a:xfrm>
              <a:off x="5397500" y="3630613"/>
              <a:ext cx="58738" cy="25400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00"/>
            <p:cNvSpPr>
              <a:spLocks noChangeArrowheads="1"/>
            </p:cNvSpPr>
            <p:nvPr/>
          </p:nvSpPr>
          <p:spPr bwMode="auto">
            <a:xfrm>
              <a:off x="5165725" y="3519488"/>
              <a:ext cx="57150" cy="23812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01"/>
            <p:cNvSpPr>
              <a:spLocks noChangeArrowheads="1"/>
            </p:cNvSpPr>
            <p:nvPr/>
          </p:nvSpPr>
          <p:spPr bwMode="auto">
            <a:xfrm>
              <a:off x="5789613" y="3046413"/>
              <a:ext cx="58737" cy="23812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02"/>
            <p:cNvSpPr>
              <a:spLocks noChangeArrowheads="1"/>
            </p:cNvSpPr>
            <p:nvPr/>
          </p:nvSpPr>
          <p:spPr bwMode="auto">
            <a:xfrm>
              <a:off x="5876925" y="2894013"/>
              <a:ext cx="58738" cy="23812"/>
            </a:xfrm>
            <a:prstGeom prst="ellipse">
              <a:avLst/>
            </a:prstGeom>
            <a:solidFill>
              <a:srgbClr val="DD0806"/>
            </a:solidFill>
            <a:ln w="12700">
              <a:solidFill>
                <a:srgbClr val="DD080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3"/>
            <p:cNvSpPr>
              <a:spLocks/>
            </p:cNvSpPr>
            <p:nvPr/>
          </p:nvSpPr>
          <p:spPr bwMode="auto">
            <a:xfrm>
              <a:off x="4329113" y="2628900"/>
              <a:ext cx="2516187" cy="1143000"/>
            </a:xfrm>
            <a:custGeom>
              <a:avLst/>
              <a:gdLst/>
              <a:ahLst/>
              <a:cxnLst>
                <a:cxn ang="0">
                  <a:pos x="16" y="1059"/>
                </a:cxn>
                <a:cxn ang="0">
                  <a:pos x="56" y="1028"/>
                </a:cxn>
                <a:cxn ang="0">
                  <a:pos x="96" y="997"/>
                </a:cxn>
                <a:cxn ang="0">
                  <a:pos x="136" y="966"/>
                </a:cxn>
                <a:cxn ang="0">
                  <a:pos x="168" y="936"/>
                </a:cxn>
                <a:cxn ang="0">
                  <a:pos x="208" y="911"/>
                </a:cxn>
                <a:cxn ang="0">
                  <a:pos x="248" y="880"/>
                </a:cxn>
                <a:cxn ang="0">
                  <a:pos x="288" y="849"/>
                </a:cxn>
                <a:cxn ang="0">
                  <a:pos x="320" y="819"/>
                </a:cxn>
                <a:cxn ang="0">
                  <a:pos x="360" y="794"/>
                </a:cxn>
                <a:cxn ang="0">
                  <a:pos x="400" y="763"/>
                </a:cxn>
                <a:cxn ang="0">
                  <a:pos x="432" y="732"/>
                </a:cxn>
                <a:cxn ang="0">
                  <a:pos x="472" y="702"/>
                </a:cxn>
                <a:cxn ang="0">
                  <a:pos x="512" y="677"/>
                </a:cxn>
                <a:cxn ang="0">
                  <a:pos x="552" y="646"/>
                </a:cxn>
                <a:cxn ang="0">
                  <a:pos x="584" y="616"/>
                </a:cxn>
                <a:cxn ang="0">
                  <a:pos x="624" y="585"/>
                </a:cxn>
                <a:cxn ang="0">
                  <a:pos x="664" y="560"/>
                </a:cxn>
                <a:cxn ang="0">
                  <a:pos x="704" y="529"/>
                </a:cxn>
                <a:cxn ang="0">
                  <a:pos x="736" y="499"/>
                </a:cxn>
                <a:cxn ang="0">
                  <a:pos x="776" y="468"/>
                </a:cxn>
                <a:cxn ang="0">
                  <a:pos x="816" y="437"/>
                </a:cxn>
                <a:cxn ang="0">
                  <a:pos x="848" y="412"/>
                </a:cxn>
                <a:cxn ang="0">
                  <a:pos x="888" y="382"/>
                </a:cxn>
                <a:cxn ang="0">
                  <a:pos x="928" y="351"/>
                </a:cxn>
                <a:cxn ang="0">
                  <a:pos x="968" y="320"/>
                </a:cxn>
                <a:cxn ang="0">
                  <a:pos x="1000" y="295"/>
                </a:cxn>
                <a:cxn ang="0">
                  <a:pos x="1040" y="265"/>
                </a:cxn>
                <a:cxn ang="0">
                  <a:pos x="1080" y="234"/>
                </a:cxn>
                <a:cxn ang="0">
                  <a:pos x="1120" y="203"/>
                </a:cxn>
                <a:cxn ang="0">
                  <a:pos x="1152" y="179"/>
                </a:cxn>
                <a:cxn ang="0">
                  <a:pos x="1192" y="148"/>
                </a:cxn>
                <a:cxn ang="0">
                  <a:pos x="1232" y="117"/>
                </a:cxn>
                <a:cxn ang="0">
                  <a:pos x="1264" y="86"/>
                </a:cxn>
                <a:cxn ang="0">
                  <a:pos x="1304" y="62"/>
                </a:cxn>
                <a:cxn ang="0">
                  <a:pos x="1344" y="31"/>
                </a:cxn>
                <a:cxn ang="0">
                  <a:pos x="1384" y="0"/>
                </a:cxn>
              </a:cxnLst>
              <a:rect l="0" t="0" r="r" b="b"/>
              <a:pathLst>
                <a:path w="1385" h="1072">
                  <a:moveTo>
                    <a:pt x="0" y="1071"/>
                  </a:moveTo>
                  <a:lnTo>
                    <a:pt x="16" y="1059"/>
                  </a:lnTo>
                  <a:lnTo>
                    <a:pt x="40" y="1040"/>
                  </a:lnTo>
                  <a:lnTo>
                    <a:pt x="56" y="1028"/>
                  </a:lnTo>
                  <a:lnTo>
                    <a:pt x="80" y="1009"/>
                  </a:lnTo>
                  <a:lnTo>
                    <a:pt x="96" y="997"/>
                  </a:lnTo>
                  <a:lnTo>
                    <a:pt x="112" y="985"/>
                  </a:lnTo>
                  <a:lnTo>
                    <a:pt x="136" y="966"/>
                  </a:lnTo>
                  <a:lnTo>
                    <a:pt x="152" y="954"/>
                  </a:lnTo>
                  <a:lnTo>
                    <a:pt x="168" y="936"/>
                  </a:lnTo>
                  <a:lnTo>
                    <a:pt x="192" y="923"/>
                  </a:lnTo>
                  <a:lnTo>
                    <a:pt x="208" y="911"/>
                  </a:lnTo>
                  <a:lnTo>
                    <a:pt x="224" y="893"/>
                  </a:lnTo>
                  <a:lnTo>
                    <a:pt x="248" y="880"/>
                  </a:lnTo>
                  <a:lnTo>
                    <a:pt x="264" y="868"/>
                  </a:lnTo>
                  <a:lnTo>
                    <a:pt x="288" y="849"/>
                  </a:lnTo>
                  <a:lnTo>
                    <a:pt x="304" y="837"/>
                  </a:lnTo>
                  <a:lnTo>
                    <a:pt x="320" y="819"/>
                  </a:lnTo>
                  <a:lnTo>
                    <a:pt x="344" y="806"/>
                  </a:lnTo>
                  <a:lnTo>
                    <a:pt x="360" y="794"/>
                  </a:lnTo>
                  <a:lnTo>
                    <a:pt x="376" y="776"/>
                  </a:lnTo>
                  <a:lnTo>
                    <a:pt x="400" y="763"/>
                  </a:lnTo>
                  <a:lnTo>
                    <a:pt x="416" y="745"/>
                  </a:lnTo>
                  <a:lnTo>
                    <a:pt x="432" y="732"/>
                  </a:lnTo>
                  <a:lnTo>
                    <a:pt x="456" y="720"/>
                  </a:lnTo>
                  <a:lnTo>
                    <a:pt x="472" y="702"/>
                  </a:lnTo>
                  <a:lnTo>
                    <a:pt x="496" y="689"/>
                  </a:lnTo>
                  <a:lnTo>
                    <a:pt x="512" y="677"/>
                  </a:lnTo>
                  <a:lnTo>
                    <a:pt x="528" y="659"/>
                  </a:lnTo>
                  <a:lnTo>
                    <a:pt x="552" y="646"/>
                  </a:lnTo>
                  <a:lnTo>
                    <a:pt x="568" y="628"/>
                  </a:lnTo>
                  <a:lnTo>
                    <a:pt x="584" y="616"/>
                  </a:lnTo>
                  <a:lnTo>
                    <a:pt x="608" y="603"/>
                  </a:lnTo>
                  <a:lnTo>
                    <a:pt x="624" y="585"/>
                  </a:lnTo>
                  <a:lnTo>
                    <a:pt x="640" y="572"/>
                  </a:lnTo>
                  <a:lnTo>
                    <a:pt x="664" y="560"/>
                  </a:lnTo>
                  <a:lnTo>
                    <a:pt x="680" y="542"/>
                  </a:lnTo>
                  <a:lnTo>
                    <a:pt x="704" y="529"/>
                  </a:lnTo>
                  <a:lnTo>
                    <a:pt x="720" y="511"/>
                  </a:lnTo>
                  <a:lnTo>
                    <a:pt x="736" y="499"/>
                  </a:lnTo>
                  <a:lnTo>
                    <a:pt x="760" y="486"/>
                  </a:lnTo>
                  <a:lnTo>
                    <a:pt x="776" y="468"/>
                  </a:lnTo>
                  <a:lnTo>
                    <a:pt x="792" y="455"/>
                  </a:lnTo>
                  <a:lnTo>
                    <a:pt x="816" y="437"/>
                  </a:lnTo>
                  <a:lnTo>
                    <a:pt x="832" y="425"/>
                  </a:lnTo>
                  <a:lnTo>
                    <a:pt x="848" y="412"/>
                  </a:lnTo>
                  <a:lnTo>
                    <a:pt x="872" y="394"/>
                  </a:lnTo>
                  <a:lnTo>
                    <a:pt x="888" y="382"/>
                  </a:lnTo>
                  <a:lnTo>
                    <a:pt x="912" y="369"/>
                  </a:lnTo>
                  <a:lnTo>
                    <a:pt x="928" y="351"/>
                  </a:lnTo>
                  <a:lnTo>
                    <a:pt x="944" y="339"/>
                  </a:lnTo>
                  <a:lnTo>
                    <a:pt x="968" y="320"/>
                  </a:lnTo>
                  <a:lnTo>
                    <a:pt x="984" y="308"/>
                  </a:lnTo>
                  <a:lnTo>
                    <a:pt x="1000" y="295"/>
                  </a:lnTo>
                  <a:lnTo>
                    <a:pt x="1024" y="277"/>
                  </a:lnTo>
                  <a:lnTo>
                    <a:pt x="1040" y="265"/>
                  </a:lnTo>
                  <a:lnTo>
                    <a:pt x="1056" y="252"/>
                  </a:lnTo>
                  <a:lnTo>
                    <a:pt x="1080" y="234"/>
                  </a:lnTo>
                  <a:lnTo>
                    <a:pt x="1096" y="222"/>
                  </a:lnTo>
                  <a:lnTo>
                    <a:pt x="1120" y="203"/>
                  </a:lnTo>
                  <a:lnTo>
                    <a:pt x="1136" y="191"/>
                  </a:lnTo>
                  <a:lnTo>
                    <a:pt x="1152" y="179"/>
                  </a:lnTo>
                  <a:lnTo>
                    <a:pt x="1176" y="160"/>
                  </a:lnTo>
                  <a:lnTo>
                    <a:pt x="1192" y="148"/>
                  </a:lnTo>
                  <a:lnTo>
                    <a:pt x="1208" y="129"/>
                  </a:lnTo>
                  <a:lnTo>
                    <a:pt x="1232" y="117"/>
                  </a:lnTo>
                  <a:lnTo>
                    <a:pt x="1248" y="105"/>
                  </a:lnTo>
                  <a:lnTo>
                    <a:pt x="1264" y="86"/>
                  </a:lnTo>
                  <a:lnTo>
                    <a:pt x="1288" y="74"/>
                  </a:lnTo>
                  <a:lnTo>
                    <a:pt x="1304" y="62"/>
                  </a:lnTo>
                  <a:lnTo>
                    <a:pt x="1328" y="43"/>
                  </a:lnTo>
                  <a:lnTo>
                    <a:pt x="1344" y="31"/>
                  </a:lnTo>
                  <a:lnTo>
                    <a:pt x="1360" y="12"/>
                  </a:lnTo>
                  <a:lnTo>
                    <a:pt x="1384" y="0"/>
                  </a:lnTo>
                </a:path>
              </a:pathLst>
            </a:custGeom>
            <a:noFill/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5" name="Group 104"/>
            <p:cNvGrpSpPr>
              <a:grpSpLocks/>
            </p:cNvGrpSpPr>
            <p:nvPr/>
          </p:nvGrpSpPr>
          <p:grpSpPr bwMode="auto">
            <a:xfrm>
              <a:off x="3352808" y="2713038"/>
              <a:ext cx="757240" cy="252412"/>
              <a:chOff x="1519" y="2250"/>
              <a:chExt cx="417" cy="236"/>
            </a:xfrm>
          </p:grpSpPr>
          <p:sp>
            <p:nvSpPr>
              <p:cNvPr id="94" name="Rectangle 105"/>
              <p:cNvSpPr>
                <a:spLocks noChangeArrowheads="1"/>
              </p:cNvSpPr>
              <p:nvPr/>
            </p:nvSpPr>
            <p:spPr bwMode="auto">
              <a:xfrm>
                <a:off x="1519" y="2275"/>
                <a:ext cx="138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000000"/>
                    </a:solidFill>
                    <a:latin typeface="Geneva" pitchFamily="-106" charset="0"/>
                  </a:rPr>
                  <a:t>R</a:t>
                </a: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/>
            </p:nvSpPr>
            <p:spPr bwMode="auto">
              <a:xfrm>
                <a:off x="1567" y="2250"/>
                <a:ext cx="132" cy="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700" b="1">
                    <a:solidFill>
                      <a:srgbClr val="000000"/>
                    </a:solidFill>
                    <a:latin typeface="Geneva" pitchFamily="-106" charset="0"/>
                  </a:rPr>
                  <a:t>2</a:t>
                </a: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/>
            </p:nvSpPr>
            <p:spPr bwMode="auto">
              <a:xfrm>
                <a:off x="1607" y="2275"/>
                <a:ext cx="329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000000"/>
                    </a:solidFill>
                    <a:latin typeface="Geneva" pitchFamily="-106" charset="0"/>
                  </a:rPr>
                  <a:t> = 0.56</a:t>
                </a:r>
              </a:p>
            </p:txBody>
          </p:sp>
        </p:grpSp>
        <p:sp>
          <p:nvSpPr>
            <p:cNvPr id="36" name="Line 108"/>
            <p:cNvSpPr>
              <a:spLocks noChangeShapeType="1"/>
            </p:cNvSpPr>
            <p:nvPr/>
          </p:nvSpPr>
          <p:spPr bwMode="auto">
            <a:xfrm>
              <a:off x="2671763" y="2381250"/>
              <a:ext cx="0" cy="16906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Group 109"/>
            <p:cNvGrpSpPr>
              <a:grpSpLocks/>
            </p:cNvGrpSpPr>
            <p:nvPr/>
          </p:nvGrpSpPr>
          <p:grpSpPr bwMode="auto">
            <a:xfrm>
              <a:off x="1192213" y="2197105"/>
              <a:ext cx="1231901" cy="2022479"/>
              <a:chOff x="330" y="1767"/>
              <a:chExt cx="678" cy="1894"/>
            </a:xfrm>
          </p:grpSpPr>
          <p:sp>
            <p:nvSpPr>
              <p:cNvPr id="87" name="Rectangle 110"/>
              <p:cNvSpPr>
                <a:spLocks noChangeArrowheads="1"/>
              </p:cNvSpPr>
              <p:nvPr/>
            </p:nvSpPr>
            <p:spPr bwMode="auto">
              <a:xfrm>
                <a:off x="687" y="3450"/>
                <a:ext cx="287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0.001</a:t>
                </a:r>
              </a:p>
            </p:txBody>
          </p:sp>
          <p:sp>
            <p:nvSpPr>
              <p:cNvPr id="88" name="Rectangle 111"/>
              <p:cNvSpPr>
                <a:spLocks noChangeArrowheads="1"/>
              </p:cNvSpPr>
              <p:nvPr/>
            </p:nvSpPr>
            <p:spPr bwMode="auto">
              <a:xfrm>
                <a:off x="759" y="3130"/>
                <a:ext cx="245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0.01</a:t>
                </a:r>
              </a:p>
            </p:txBody>
          </p:sp>
          <p:sp>
            <p:nvSpPr>
              <p:cNvPr id="89" name="Rectangle 112"/>
              <p:cNvSpPr>
                <a:spLocks noChangeArrowheads="1"/>
              </p:cNvSpPr>
              <p:nvPr/>
            </p:nvSpPr>
            <p:spPr bwMode="auto">
              <a:xfrm>
                <a:off x="799" y="2802"/>
                <a:ext cx="20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0.1</a:t>
                </a:r>
              </a:p>
            </p:txBody>
          </p:sp>
          <p:sp>
            <p:nvSpPr>
              <p:cNvPr id="90" name="Rectangle 113"/>
              <p:cNvSpPr>
                <a:spLocks noChangeArrowheads="1"/>
              </p:cNvSpPr>
              <p:nvPr/>
            </p:nvSpPr>
            <p:spPr bwMode="auto">
              <a:xfrm>
                <a:off x="847" y="2498"/>
                <a:ext cx="14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</a:t>
                </a:r>
              </a:p>
            </p:txBody>
          </p:sp>
          <p:sp>
            <p:nvSpPr>
              <p:cNvPr id="91" name="Rectangle 114"/>
              <p:cNvSpPr>
                <a:spLocks noChangeArrowheads="1"/>
              </p:cNvSpPr>
              <p:nvPr/>
            </p:nvSpPr>
            <p:spPr bwMode="auto">
              <a:xfrm>
                <a:off x="815" y="2186"/>
                <a:ext cx="18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10</a:t>
                </a:r>
              </a:p>
            </p:txBody>
          </p:sp>
          <p:sp>
            <p:nvSpPr>
              <p:cNvPr id="92" name="Rectangle 115"/>
              <p:cNvSpPr>
                <a:spLocks noChangeArrowheads="1"/>
              </p:cNvSpPr>
              <p:nvPr/>
            </p:nvSpPr>
            <p:spPr bwMode="auto">
              <a:xfrm>
                <a:off x="783" y="1859"/>
                <a:ext cx="225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100</a:t>
                </a:r>
              </a:p>
            </p:txBody>
          </p:sp>
          <p:sp>
            <p:nvSpPr>
              <p:cNvPr id="93" name="Rectangle 116"/>
              <p:cNvSpPr>
                <a:spLocks noChangeArrowheads="1"/>
              </p:cNvSpPr>
              <p:nvPr/>
            </p:nvSpPr>
            <p:spPr bwMode="auto">
              <a:xfrm rot="16200000">
                <a:off x="-193" y="2290"/>
                <a:ext cx="129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Times New Roman" pitchFamily="-106" charset="0"/>
                  </a:rPr>
                  <a:t>Krill:Salp</a:t>
                </a:r>
              </a:p>
            </p:txBody>
          </p:sp>
        </p:grpSp>
        <p:sp>
          <p:nvSpPr>
            <p:cNvPr id="38" name="Rectangle 117"/>
            <p:cNvSpPr>
              <a:spLocks noChangeArrowheads="1"/>
            </p:cNvSpPr>
            <p:nvPr/>
          </p:nvSpPr>
          <p:spPr bwMode="auto">
            <a:xfrm>
              <a:off x="4094163" y="4194175"/>
              <a:ext cx="1323975" cy="4540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-106" charset="0"/>
                </a:rPr>
                <a:t>Ice Index</a:t>
              </a:r>
            </a:p>
          </p:txBody>
        </p:sp>
        <p:sp>
          <p:nvSpPr>
            <p:cNvPr id="39" name="Rectangle 118"/>
            <p:cNvSpPr>
              <a:spLocks noChangeArrowheads="1"/>
            </p:cNvSpPr>
            <p:nvPr/>
          </p:nvSpPr>
          <p:spPr bwMode="auto">
            <a:xfrm>
              <a:off x="6419850" y="4156075"/>
              <a:ext cx="257175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rgbClr val="114FFB"/>
                  </a:solidFill>
                  <a:latin typeface="Geneva" pitchFamily="-106" charset="0"/>
                </a:rPr>
                <a:t>6</a:t>
              </a:r>
            </a:p>
          </p:txBody>
        </p:sp>
        <p:sp>
          <p:nvSpPr>
            <p:cNvPr id="40" name="Rectangle 119"/>
            <p:cNvSpPr>
              <a:spLocks noChangeArrowheads="1"/>
            </p:cNvSpPr>
            <p:nvPr/>
          </p:nvSpPr>
          <p:spPr bwMode="auto">
            <a:xfrm>
              <a:off x="5097463" y="4148138"/>
              <a:ext cx="257175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rgbClr val="114FFB"/>
                  </a:solidFill>
                  <a:latin typeface="Geneva" pitchFamily="-106" charset="0"/>
                </a:rPr>
                <a:t>4</a:t>
              </a:r>
            </a:p>
          </p:txBody>
        </p:sp>
        <p:sp>
          <p:nvSpPr>
            <p:cNvPr id="41" name="Rectangle 120"/>
            <p:cNvSpPr>
              <a:spLocks noChangeArrowheads="1"/>
            </p:cNvSpPr>
            <p:nvPr/>
          </p:nvSpPr>
          <p:spPr bwMode="auto">
            <a:xfrm>
              <a:off x="3819525" y="4148138"/>
              <a:ext cx="257175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rgbClr val="114FFB"/>
                  </a:solidFill>
                  <a:latin typeface="Geneva" pitchFamily="-106" charset="0"/>
                </a:rPr>
                <a:t>2</a:t>
              </a:r>
            </a:p>
          </p:txBody>
        </p:sp>
        <p:sp>
          <p:nvSpPr>
            <p:cNvPr id="42" name="Line 121"/>
            <p:cNvSpPr>
              <a:spLocks noChangeShapeType="1"/>
            </p:cNvSpPr>
            <p:nvPr/>
          </p:nvSpPr>
          <p:spPr bwMode="auto">
            <a:xfrm>
              <a:off x="2663825" y="4344988"/>
              <a:ext cx="0" cy="16811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22"/>
            <p:cNvSpPr>
              <a:spLocks noChangeShapeType="1"/>
            </p:cNvSpPr>
            <p:nvPr/>
          </p:nvSpPr>
          <p:spPr bwMode="auto">
            <a:xfrm>
              <a:off x="2620963" y="6034088"/>
              <a:ext cx="714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23"/>
            <p:cNvSpPr>
              <a:spLocks noChangeShapeType="1"/>
            </p:cNvSpPr>
            <p:nvPr/>
          </p:nvSpPr>
          <p:spPr bwMode="auto">
            <a:xfrm>
              <a:off x="2620963" y="5694363"/>
              <a:ext cx="71437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24"/>
            <p:cNvSpPr>
              <a:spLocks noChangeShapeType="1"/>
            </p:cNvSpPr>
            <p:nvPr/>
          </p:nvSpPr>
          <p:spPr bwMode="auto">
            <a:xfrm>
              <a:off x="2620963" y="5356225"/>
              <a:ext cx="71437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25"/>
            <p:cNvSpPr>
              <a:spLocks noChangeShapeType="1"/>
            </p:cNvSpPr>
            <p:nvPr/>
          </p:nvSpPr>
          <p:spPr bwMode="auto">
            <a:xfrm>
              <a:off x="2620963" y="5022850"/>
              <a:ext cx="71437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26"/>
            <p:cNvSpPr>
              <a:spLocks noChangeShapeType="1"/>
            </p:cNvSpPr>
            <p:nvPr/>
          </p:nvSpPr>
          <p:spPr bwMode="auto">
            <a:xfrm>
              <a:off x="2620963" y="4684713"/>
              <a:ext cx="71437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27"/>
            <p:cNvSpPr>
              <a:spLocks noChangeShapeType="1"/>
            </p:cNvSpPr>
            <p:nvPr/>
          </p:nvSpPr>
          <p:spPr bwMode="auto">
            <a:xfrm>
              <a:off x="2620963" y="4343400"/>
              <a:ext cx="71437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28"/>
            <p:cNvSpPr>
              <a:spLocks noChangeShapeType="1"/>
            </p:cNvSpPr>
            <p:nvPr/>
          </p:nvSpPr>
          <p:spPr bwMode="auto">
            <a:xfrm>
              <a:off x="2663825" y="6034088"/>
              <a:ext cx="4492625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29"/>
            <p:cNvSpPr>
              <a:spLocks noChangeShapeType="1"/>
            </p:cNvSpPr>
            <p:nvPr/>
          </p:nvSpPr>
          <p:spPr bwMode="auto">
            <a:xfrm flipV="1">
              <a:off x="2657475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30"/>
            <p:cNvSpPr>
              <a:spLocks noChangeShapeType="1"/>
            </p:cNvSpPr>
            <p:nvPr/>
          </p:nvSpPr>
          <p:spPr bwMode="auto">
            <a:xfrm flipV="1">
              <a:off x="3413125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31"/>
            <p:cNvSpPr>
              <a:spLocks noChangeShapeType="1"/>
            </p:cNvSpPr>
            <p:nvPr/>
          </p:nvSpPr>
          <p:spPr bwMode="auto">
            <a:xfrm flipV="1">
              <a:off x="4154488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32"/>
            <p:cNvSpPr>
              <a:spLocks noChangeShapeType="1"/>
            </p:cNvSpPr>
            <p:nvPr/>
          </p:nvSpPr>
          <p:spPr bwMode="auto">
            <a:xfrm flipV="1">
              <a:off x="4910138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33"/>
            <p:cNvSpPr>
              <a:spLocks noChangeShapeType="1"/>
            </p:cNvSpPr>
            <p:nvPr/>
          </p:nvSpPr>
          <p:spPr bwMode="auto">
            <a:xfrm flipV="1">
              <a:off x="5667375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34"/>
            <p:cNvSpPr>
              <a:spLocks noChangeShapeType="1"/>
            </p:cNvSpPr>
            <p:nvPr/>
          </p:nvSpPr>
          <p:spPr bwMode="auto">
            <a:xfrm flipV="1">
              <a:off x="6408738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35"/>
            <p:cNvSpPr>
              <a:spLocks noChangeShapeType="1"/>
            </p:cNvSpPr>
            <p:nvPr/>
          </p:nvSpPr>
          <p:spPr bwMode="auto">
            <a:xfrm flipV="1">
              <a:off x="7162800" y="6010275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36"/>
            <p:cNvSpPr>
              <a:spLocks noChangeArrowheads="1"/>
            </p:cNvSpPr>
            <p:nvPr/>
          </p:nvSpPr>
          <p:spPr bwMode="auto">
            <a:xfrm>
              <a:off x="2954338" y="4892675"/>
              <a:ext cx="58737" cy="25400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137"/>
            <p:cNvSpPr>
              <a:spLocks noChangeArrowheads="1"/>
            </p:cNvSpPr>
            <p:nvPr/>
          </p:nvSpPr>
          <p:spPr bwMode="auto">
            <a:xfrm>
              <a:off x="3783013" y="4562475"/>
              <a:ext cx="58737" cy="22225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138"/>
            <p:cNvSpPr>
              <a:spLocks noChangeArrowheads="1"/>
            </p:cNvSpPr>
            <p:nvPr/>
          </p:nvSpPr>
          <p:spPr bwMode="auto">
            <a:xfrm>
              <a:off x="5673725" y="5135563"/>
              <a:ext cx="58738" cy="23812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39"/>
            <p:cNvSpPr>
              <a:spLocks noChangeArrowheads="1"/>
            </p:cNvSpPr>
            <p:nvPr/>
          </p:nvSpPr>
          <p:spPr bwMode="auto">
            <a:xfrm>
              <a:off x="5427663" y="5180013"/>
              <a:ext cx="57150" cy="25400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40"/>
            <p:cNvSpPr>
              <a:spLocks noChangeArrowheads="1"/>
            </p:cNvSpPr>
            <p:nvPr/>
          </p:nvSpPr>
          <p:spPr bwMode="auto">
            <a:xfrm>
              <a:off x="3232150" y="4411663"/>
              <a:ext cx="57150" cy="23812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41"/>
            <p:cNvSpPr>
              <a:spLocks noChangeArrowheads="1"/>
            </p:cNvSpPr>
            <p:nvPr/>
          </p:nvSpPr>
          <p:spPr bwMode="auto">
            <a:xfrm>
              <a:off x="5557838" y="5232400"/>
              <a:ext cx="57150" cy="25400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142"/>
            <p:cNvSpPr>
              <a:spLocks noChangeArrowheads="1"/>
            </p:cNvSpPr>
            <p:nvPr/>
          </p:nvSpPr>
          <p:spPr bwMode="auto">
            <a:xfrm>
              <a:off x="6530975" y="5799138"/>
              <a:ext cx="58738" cy="23812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143"/>
            <p:cNvSpPr>
              <a:spLocks noChangeArrowheads="1"/>
            </p:cNvSpPr>
            <p:nvPr/>
          </p:nvSpPr>
          <p:spPr bwMode="auto">
            <a:xfrm>
              <a:off x="4714875" y="5192713"/>
              <a:ext cx="58738" cy="25400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144"/>
            <p:cNvSpPr>
              <a:spLocks noChangeArrowheads="1"/>
            </p:cNvSpPr>
            <p:nvPr/>
          </p:nvSpPr>
          <p:spPr bwMode="auto">
            <a:xfrm>
              <a:off x="4686300" y="5584825"/>
              <a:ext cx="57150" cy="23813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145"/>
            <p:cNvSpPr>
              <a:spLocks noChangeArrowheads="1"/>
            </p:cNvSpPr>
            <p:nvPr/>
          </p:nvSpPr>
          <p:spPr bwMode="auto">
            <a:xfrm>
              <a:off x="5353050" y="5473700"/>
              <a:ext cx="58738" cy="23813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146"/>
            <p:cNvSpPr>
              <a:spLocks noChangeArrowheads="1"/>
            </p:cNvSpPr>
            <p:nvPr/>
          </p:nvSpPr>
          <p:spPr bwMode="auto">
            <a:xfrm>
              <a:off x="4568825" y="5003800"/>
              <a:ext cx="58738" cy="23813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147"/>
            <p:cNvSpPr>
              <a:spLocks noChangeArrowheads="1"/>
            </p:cNvSpPr>
            <p:nvPr/>
          </p:nvSpPr>
          <p:spPr bwMode="auto">
            <a:xfrm>
              <a:off x="4306888" y="4854575"/>
              <a:ext cx="58737" cy="22225"/>
            </a:xfrm>
            <a:prstGeom prst="ellipse">
              <a:avLst/>
            </a:prstGeom>
            <a:solidFill>
              <a:srgbClr val="008011"/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48"/>
            <p:cNvSpPr>
              <a:spLocks/>
            </p:cNvSpPr>
            <p:nvPr/>
          </p:nvSpPr>
          <p:spPr bwMode="auto">
            <a:xfrm>
              <a:off x="2990850" y="4589463"/>
              <a:ext cx="3578225" cy="1082675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80" y="43"/>
                </a:cxn>
                <a:cxn ang="0">
                  <a:pos x="136" y="67"/>
                </a:cxn>
                <a:cxn ang="0">
                  <a:pos x="192" y="98"/>
                </a:cxn>
                <a:cxn ang="0">
                  <a:pos x="248" y="122"/>
                </a:cxn>
                <a:cxn ang="0">
                  <a:pos x="296" y="153"/>
                </a:cxn>
                <a:cxn ang="0">
                  <a:pos x="352" y="177"/>
                </a:cxn>
                <a:cxn ang="0">
                  <a:pos x="408" y="208"/>
                </a:cxn>
                <a:cxn ang="0">
                  <a:pos x="456" y="232"/>
                </a:cxn>
                <a:cxn ang="0">
                  <a:pos x="512" y="263"/>
                </a:cxn>
                <a:cxn ang="0">
                  <a:pos x="568" y="293"/>
                </a:cxn>
                <a:cxn ang="0">
                  <a:pos x="624" y="318"/>
                </a:cxn>
                <a:cxn ang="0">
                  <a:pos x="672" y="349"/>
                </a:cxn>
                <a:cxn ang="0">
                  <a:pos x="728" y="373"/>
                </a:cxn>
                <a:cxn ang="0">
                  <a:pos x="784" y="404"/>
                </a:cxn>
                <a:cxn ang="0">
                  <a:pos x="832" y="428"/>
                </a:cxn>
                <a:cxn ang="0">
                  <a:pos x="888" y="459"/>
                </a:cxn>
                <a:cxn ang="0">
                  <a:pos x="944" y="483"/>
                </a:cxn>
                <a:cxn ang="0">
                  <a:pos x="1000" y="514"/>
                </a:cxn>
                <a:cxn ang="0">
                  <a:pos x="1048" y="538"/>
                </a:cxn>
                <a:cxn ang="0">
                  <a:pos x="1104" y="569"/>
                </a:cxn>
                <a:cxn ang="0">
                  <a:pos x="1160" y="599"/>
                </a:cxn>
                <a:cxn ang="0">
                  <a:pos x="1216" y="624"/>
                </a:cxn>
                <a:cxn ang="0">
                  <a:pos x="1264" y="654"/>
                </a:cxn>
                <a:cxn ang="0">
                  <a:pos x="1320" y="679"/>
                </a:cxn>
                <a:cxn ang="0">
                  <a:pos x="1376" y="709"/>
                </a:cxn>
                <a:cxn ang="0">
                  <a:pos x="1424" y="734"/>
                </a:cxn>
                <a:cxn ang="0">
                  <a:pos x="1480" y="764"/>
                </a:cxn>
                <a:cxn ang="0">
                  <a:pos x="1536" y="789"/>
                </a:cxn>
                <a:cxn ang="0">
                  <a:pos x="1592" y="819"/>
                </a:cxn>
                <a:cxn ang="0">
                  <a:pos x="1640" y="844"/>
                </a:cxn>
                <a:cxn ang="0">
                  <a:pos x="1696" y="874"/>
                </a:cxn>
                <a:cxn ang="0">
                  <a:pos x="1752" y="899"/>
                </a:cxn>
                <a:cxn ang="0">
                  <a:pos x="1800" y="929"/>
                </a:cxn>
                <a:cxn ang="0">
                  <a:pos x="1856" y="960"/>
                </a:cxn>
                <a:cxn ang="0">
                  <a:pos x="1912" y="984"/>
                </a:cxn>
                <a:cxn ang="0">
                  <a:pos x="1968" y="1015"/>
                </a:cxn>
              </a:cxnLst>
              <a:rect l="0" t="0" r="r" b="b"/>
              <a:pathLst>
                <a:path w="1969" h="1016">
                  <a:moveTo>
                    <a:pt x="0" y="0"/>
                  </a:moveTo>
                  <a:lnTo>
                    <a:pt x="32" y="12"/>
                  </a:lnTo>
                  <a:lnTo>
                    <a:pt x="56" y="24"/>
                  </a:lnTo>
                  <a:lnTo>
                    <a:pt x="80" y="43"/>
                  </a:lnTo>
                  <a:lnTo>
                    <a:pt x="112" y="55"/>
                  </a:lnTo>
                  <a:lnTo>
                    <a:pt x="136" y="67"/>
                  </a:lnTo>
                  <a:lnTo>
                    <a:pt x="160" y="86"/>
                  </a:lnTo>
                  <a:lnTo>
                    <a:pt x="192" y="98"/>
                  </a:lnTo>
                  <a:lnTo>
                    <a:pt x="216" y="110"/>
                  </a:lnTo>
                  <a:lnTo>
                    <a:pt x="248" y="122"/>
                  </a:lnTo>
                  <a:lnTo>
                    <a:pt x="272" y="141"/>
                  </a:lnTo>
                  <a:lnTo>
                    <a:pt x="296" y="153"/>
                  </a:lnTo>
                  <a:lnTo>
                    <a:pt x="328" y="165"/>
                  </a:lnTo>
                  <a:lnTo>
                    <a:pt x="352" y="177"/>
                  </a:lnTo>
                  <a:lnTo>
                    <a:pt x="376" y="196"/>
                  </a:lnTo>
                  <a:lnTo>
                    <a:pt x="408" y="208"/>
                  </a:lnTo>
                  <a:lnTo>
                    <a:pt x="432" y="220"/>
                  </a:lnTo>
                  <a:lnTo>
                    <a:pt x="456" y="232"/>
                  </a:lnTo>
                  <a:lnTo>
                    <a:pt x="488" y="251"/>
                  </a:lnTo>
                  <a:lnTo>
                    <a:pt x="512" y="263"/>
                  </a:lnTo>
                  <a:lnTo>
                    <a:pt x="536" y="275"/>
                  </a:lnTo>
                  <a:lnTo>
                    <a:pt x="568" y="293"/>
                  </a:lnTo>
                  <a:lnTo>
                    <a:pt x="592" y="306"/>
                  </a:lnTo>
                  <a:lnTo>
                    <a:pt x="624" y="318"/>
                  </a:lnTo>
                  <a:lnTo>
                    <a:pt x="648" y="330"/>
                  </a:lnTo>
                  <a:lnTo>
                    <a:pt x="672" y="349"/>
                  </a:lnTo>
                  <a:lnTo>
                    <a:pt x="704" y="361"/>
                  </a:lnTo>
                  <a:lnTo>
                    <a:pt x="728" y="373"/>
                  </a:lnTo>
                  <a:lnTo>
                    <a:pt x="752" y="385"/>
                  </a:lnTo>
                  <a:lnTo>
                    <a:pt x="784" y="404"/>
                  </a:lnTo>
                  <a:lnTo>
                    <a:pt x="808" y="416"/>
                  </a:lnTo>
                  <a:lnTo>
                    <a:pt x="832" y="428"/>
                  </a:lnTo>
                  <a:lnTo>
                    <a:pt x="864" y="446"/>
                  </a:lnTo>
                  <a:lnTo>
                    <a:pt x="888" y="459"/>
                  </a:lnTo>
                  <a:lnTo>
                    <a:pt x="920" y="471"/>
                  </a:lnTo>
                  <a:lnTo>
                    <a:pt x="944" y="483"/>
                  </a:lnTo>
                  <a:lnTo>
                    <a:pt x="968" y="501"/>
                  </a:lnTo>
                  <a:lnTo>
                    <a:pt x="1000" y="514"/>
                  </a:lnTo>
                  <a:lnTo>
                    <a:pt x="1024" y="526"/>
                  </a:lnTo>
                  <a:lnTo>
                    <a:pt x="1048" y="538"/>
                  </a:lnTo>
                  <a:lnTo>
                    <a:pt x="1080" y="556"/>
                  </a:lnTo>
                  <a:lnTo>
                    <a:pt x="1104" y="569"/>
                  </a:lnTo>
                  <a:lnTo>
                    <a:pt x="1128" y="581"/>
                  </a:lnTo>
                  <a:lnTo>
                    <a:pt x="1160" y="599"/>
                  </a:lnTo>
                  <a:lnTo>
                    <a:pt x="1184" y="611"/>
                  </a:lnTo>
                  <a:lnTo>
                    <a:pt x="1216" y="624"/>
                  </a:lnTo>
                  <a:lnTo>
                    <a:pt x="1240" y="636"/>
                  </a:lnTo>
                  <a:lnTo>
                    <a:pt x="1264" y="654"/>
                  </a:lnTo>
                  <a:lnTo>
                    <a:pt x="1296" y="666"/>
                  </a:lnTo>
                  <a:lnTo>
                    <a:pt x="1320" y="679"/>
                  </a:lnTo>
                  <a:lnTo>
                    <a:pt x="1344" y="691"/>
                  </a:lnTo>
                  <a:lnTo>
                    <a:pt x="1376" y="709"/>
                  </a:lnTo>
                  <a:lnTo>
                    <a:pt x="1400" y="722"/>
                  </a:lnTo>
                  <a:lnTo>
                    <a:pt x="1424" y="734"/>
                  </a:lnTo>
                  <a:lnTo>
                    <a:pt x="1456" y="752"/>
                  </a:lnTo>
                  <a:lnTo>
                    <a:pt x="1480" y="764"/>
                  </a:lnTo>
                  <a:lnTo>
                    <a:pt x="1512" y="777"/>
                  </a:lnTo>
                  <a:lnTo>
                    <a:pt x="1536" y="789"/>
                  </a:lnTo>
                  <a:lnTo>
                    <a:pt x="1560" y="807"/>
                  </a:lnTo>
                  <a:lnTo>
                    <a:pt x="1592" y="819"/>
                  </a:lnTo>
                  <a:lnTo>
                    <a:pt x="1616" y="832"/>
                  </a:lnTo>
                  <a:lnTo>
                    <a:pt x="1640" y="844"/>
                  </a:lnTo>
                  <a:lnTo>
                    <a:pt x="1672" y="862"/>
                  </a:lnTo>
                  <a:lnTo>
                    <a:pt x="1696" y="874"/>
                  </a:lnTo>
                  <a:lnTo>
                    <a:pt x="1720" y="887"/>
                  </a:lnTo>
                  <a:lnTo>
                    <a:pt x="1752" y="899"/>
                  </a:lnTo>
                  <a:lnTo>
                    <a:pt x="1776" y="917"/>
                  </a:lnTo>
                  <a:lnTo>
                    <a:pt x="1800" y="929"/>
                  </a:lnTo>
                  <a:lnTo>
                    <a:pt x="1832" y="942"/>
                  </a:lnTo>
                  <a:lnTo>
                    <a:pt x="1856" y="960"/>
                  </a:lnTo>
                  <a:lnTo>
                    <a:pt x="1888" y="972"/>
                  </a:lnTo>
                  <a:lnTo>
                    <a:pt x="1912" y="984"/>
                  </a:lnTo>
                  <a:lnTo>
                    <a:pt x="1936" y="997"/>
                  </a:lnTo>
                  <a:lnTo>
                    <a:pt x="1968" y="1015"/>
                  </a:lnTo>
                </a:path>
              </a:pathLst>
            </a:custGeom>
            <a:noFill/>
            <a:ln w="254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0" name="Group 153"/>
            <p:cNvGrpSpPr>
              <a:grpSpLocks/>
            </p:cNvGrpSpPr>
            <p:nvPr/>
          </p:nvGrpSpPr>
          <p:grpSpPr bwMode="auto">
            <a:xfrm>
              <a:off x="1146175" y="4168782"/>
              <a:ext cx="1235075" cy="2022479"/>
              <a:chOff x="304" y="3615"/>
              <a:chExt cx="680" cy="1894"/>
            </a:xfrm>
          </p:grpSpPr>
          <p:sp>
            <p:nvSpPr>
              <p:cNvPr id="80" name="Rectangle 154"/>
              <p:cNvSpPr>
                <a:spLocks noChangeArrowheads="1"/>
              </p:cNvSpPr>
              <p:nvPr/>
            </p:nvSpPr>
            <p:spPr bwMode="auto">
              <a:xfrm>
                <a:off x="663" y="5298"/>
                <a:ext cx="287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0.001</a:t>
                </a:r>
              </a:p>
            </p:txBody>
          </p:sp>
          <p:sp>
            <p:nvSpPr>
              <p:cNvPr id="81" name="Rectangle 155"/>
              <p:cNvSpPr>
                <a:spLocks noChangeArrowheads="1"/>
              </p:cNvSpPr>
              <p:nvPr/>
            </p:nvSpPr>
            <p:spPr bwMode="auto">
              <a:xfrm>
                <a:off x="735" y="4978"/>
                <a:ext cx="245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 dirty="0">
                    <a:solidFill>
                      <a:schemeClr val="hlink"/>
                    </a:solidFill>
                    <a:latin typeface="Geneva" pitchFamily="-106" charset="0"/>
                  </a:rPr>
                  <a:t>0.01</a:t>
                </a:r>
              </a:p>
            </p:txBody>
          </p:sp>
          <p:sp>
            <p:nvSpPr>
              <p:cNvPr id="82" name="Rectangle 156"/>
              <p:cNvSpPr>
                <a:spLocks noChangeArrowheads="1"/>
              </p:cNvSpPr>
              <p:nvPr/>
            </p:nvSpPr>
            <p:spPr bwMode="auto">
              <a:xfrm>
                <a:off x="775" y="4650"/>
                <a:ext cx="203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 dirty="0">
                    <a:solidFill>
                      <a:schemeClr val="hlink"/>
                    </a:solidFill>
                    <a:latin typeface="Geneva" pitchFamily="-106" charset="0"/>
                  </a:rPr>
                  <a:t>0.1</a:t>
                </a:r>
              </a:p>
            </p:txBody>
          </p:sp>
          <p:sp>
            <p:nvSpPr>
              <p:cNvPr id="83" name="Rectangle 157"/>
              <p:cNvSpPr>
                <a:spLocks noChangeArrowheads="1"/>
              </p:cNvSpPr>
              <p:nvPr/>
            </p:nvSpPr>
            <p:spPr bwMode="auto">
              <a:xfrm>
                <a:off x="823" y="4346"/>
                <a:ext cx="14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 dirty="0">
                    <a:solidFill>
                      <a:schemeClr val="hlink"/>
                    </a:solidFill>
                    <a:latin typeface="Geneva" pitchFamily="-106" charset="0"/>
                  </a:rPr>
                  <a:t>1</a:t>
                </a:r>
              </a:p>
            </p:txBody>
          </p:sp>
          <p:sp>
            <p:nvSpPr>
              <p:cNvPr id="84" name="Rectangle 158"/>
              <p:cNvSpPr>
                <a:spLocks noChangeArrowheads="1"/>
              </p:cNvSpPr>
              <p:nvPr/>
            </p:nvSpPr>
            <p:spPr bwMode="auto">
              <a:xfrm>
                <a:off x="791" y="4034"/>
                <a:ext cx="184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10</a:t>
                </a:r>
              </a:p>
            </p:txBody>
          </p:sp>
          <p:sp>
            <p:nvSpPr>
              <p:cNvPr id="85" name="Rectangle 159"/>
              <p:cNvSpPr>
                <a:spLocks noChangeArrowheads="1"/>
              </p:cNvSpPr>
              <p:nvPr/>
            </p:nvSpPr>
            <p:spPr bwMode="auto">
              <a:xfrm>
                <a:off x="759" y="3707"/>
                <a:ext cx="225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chemeClr val="hlink"/>
                    </a:solidFill>
                    <a:latin typeface="Geneva" pitchFamily="-106" charset="0"/>
                  </a:rPr>
                  <a:t>100</a:t>
                </a:r>
              </a:p>
            </p:txBody>
          </p:sp>
          <p:sp>
            <p:nvSpPr>
              <p:cNvPr id="86" name="Rectangle 160"/>
              <p:cNvSpPr>
                <a:spLocks noChangeArrowheads="1"/>
              </p:cNvSpPr>
              <p:nvPr/>
            </p:nvSpPr>
            <p:spPr bwMode="auto">
              <a:xfrm rot="16200000">
                <a:off x="-219" y="4138"/>
                <a:ext cx="129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Times New Roman" pitchFamily="-106" charset="0"/>
                  </a:rPr>
                  <a:t>Krill:Salp</a:t>
                </a:r>
              </a:p>
            </p:txBody>
          </p:sp>
        </p:grpSp>
        <p:sp>
          <p:nvSpPr>
            <p:cNvPr id="71" name="Rectangle 161"/>
            <p:cNvSpPr>
              <a:spLocks noChangeArrowheads="1"/>
            </p:cNvSpPr>
            <p:nvPr/>
          </p:nvSpPr>
          <p:spPr bwMode="auto">
            <a:xfrm>
              <a:off x="2932113" y="6143625"/>
              <a:ext cx="3595687" cy="4540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-106" charset="0"/>
                </a:rPr>
                <a:t>Mean Air Temperature (°C)</a:t>
              </a:r>
            </a:p>
          </p:txBody>
        </p:sp>
        <p:sp>
          <p:nvSpPr>
            <p:cNvPr id="72" name="Rectangle 162"/>
            <p:cNvSpPr>
              <a:spLocks noChangeArrowheads="1"/>
            </p:cNvSpPr>
            <p:nvPr/>
          </p:nvSpPr>
          <p:spPr bwMode="auto">
            <a:xfrm>
              <a:off x="6246813" y="6094413"/>
              <a:ext cx="257175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chemeClr val="tx2"/>
                  </a:solidFill>
                  <a:latin typeface="Geneva" pitchFamily="-106" charset="0"/>
                </a:rPr>
                <a:t>0</a:t>
              </a:r>
            </a:p>
          </p:txBody>
        </p:sp>
        <p:sp>
          <p:nvSpPr>
            <p:cNvPr id="73" name="Rectangle 163"/>
            <p:cNvSpPr>
              <a:spLocks noChangeArrowheads="1"/>
            </p:cNvSpPr>
            <p:nvPr/>
          </p:nvSpPr>
          <p:spPr bwMode="auto">
            <a:xfrm>
              <a:off x="4705350" y="6084888"/>
              <a:ext cx="300038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chemeClr val="tx2"/>
                  </a:solidFill>
                  <a:latin typeface="Geneva" pitchFamily="-106" charset="0"/>
                </a:rPr>
                <a:t>-2</a:t>
              </a:r>
            </a:p>
          </p:txBody>
        </p:sp>
        <p:sp>
          <p:nvSpPr>
            <p:cNvPr id="74" name="Rectangle 164"/>
            <p:cNvSpPr>
              <a:spLocks noChangeArrowheads="1"/>
            </p:cNvSpPr>
            <p:nvPr/>
          </p:nvSpPr>
          <p:spPr bwMode="auto">
            <a:xfrm>
              <a:off x="3194050" y="6084888"/>
              <a:ext cx="300038" cy="225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chemeClr val="tx2"/>
                  </a:solidFill>
                  <a:latin typeface="Geneva" pitchFamily="-106" charset="0"/>
                </a:rPr>
                <a:t>-4</a:t>
              </a:r>
            </a:p>
          </p:txBody>
        </p:sp>
        <p:sp>
          <p:nvSpPr>
            <p:cNvPr id="75" name="Rectangle 165"/>
            <p:cNvSpPr>
              <a:spLocks noChangeArrowheads="1"/>
            </p:cNvSpPr>
            <p:nvPr/>
          </p:nvSpPr>
          <p:spPr bwMode="auto">
            <a:xfrm>
              <a:off x="5635625" y="0"/>
              <a:ext cx="2276475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bg1"/>
                  </a:solidFill>
                  <a:latin typeface="Times New Roman" pitchFamily="-106" charset="0"/>
                </a:rPr>
                <a:t>From </a:t>
              </a:r>
              <a:r>
                <a:rPr lang="en-US" i="1" dirty="0">
                  <a:solidFill>
                    <a:schemeClr val="bg1"/>
                  </a:solidFill>
                  <a:latin typeface="Times New Roman" pitchFamily="-106" charset="0"/>
                </a:rPr>
                <a:t>Loeb et al.</a:t>
              </a:r>
              <a:r>
                <a:rPr lang="en-US" dirty="0">
                  <a:solidFill>
                    <a:schemeClr val="bg1"/>
                  </a:solidFill>
                  <a:latin typeface="Times New Roman" pitchFamily="-106" charset="0"/>
                </a:rPr>
                <a:t>, 1997</a:t>
              </a:r>
            </a:p>
          </p:txBody>
        </p:sp>
        <p:grpSp>
          <p:nvGrpSpPr>
            <p:cNvPr id="76" name="Group 166"/>
            <p:cNvGrpSpPr>
              <a:grpSpLocks/>
            </p:cNvGrpSpPr>
            <p:nvPr/>
          </p:nvGrpSpPr>
          <p:grpSpPr bwMode="auto">
            <a:xfrm>
              <a:off x="5943608" y="4724400"/>
              <a:ext cx="757240" cy="252413"/>
              <a:chOff x="1519" y="2250"/>
              <a:chExt cx="417" cy="236"/>
            </a:xfrm>
          </p:grpSpPr>
          <p:sp>
            <p:nvSpPr>
              <p:cNvPr id="77" name="Rectangle 167"/>
              <p:cNvSpPr>
                <a:spLocks noChangeArrowheads="1"/>
              </p:cNvSpPr>
              <p:nvPr/>
            </p:nvSpPr>
            <p:spPr bwMode="auto">
              <a:xfrm>
                <a:off x="1519" y="2275"/>
                <a:ext cx="138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000000"/>
                    </a:solidFill>
                    <a:latin typeface="Geneva" pitchFamily="-106" charset="0"/>
                  </a:rPr>
                  <a:t>R</a:t>
                </a:r>
              </a:p>
            </p:txBody>
          </p:sp>
          <p:sp>
            <p:nvSpPr>
              <p:cNvPr id="78" name="Rectangle 168"/>
              <p:cNvSpPr>
                <a:spLocks noChangeArrowheads="1"/>
              </p:cNvSpPr>
              <p:nvPr/>
            </p:nvSpPr>
            <p:spPr bwMode="auto">
              <a:xfrm>
                <a:off x="1567" y="2250"/>
                <a:ext cx="132" cy="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700" b="1">
                    <a:solidFill>
                      <a:srgbClr val="000000"/>
                    </a:solidFill>
                    <a:latin typeface="Geneva" pitchFamily="-106" charset="0"/>
                  </a:rPr>
                  <a:t>2</a:t>
                </a:r>
              </a:p>
            </p:txBody>
          </p:sp>
          <p:sp>
            <p:nvSpPr>
              <p:cNvPr id="79" name="Rectangle 169"/>
              <p:cNvSpPr>
                <a:spLocks noChangeArrowheads="1"/>
              </p:cNvSpPr>
              <p:nvPr/>
            </p:nvSpPr>
            <p:spPr bwMode="auto">
              <a:xfrm>
                <a:off x="1607" y="2275"/>
                <a:ext cx="329" cy="2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000000"/>
                    </a:solidFill>
                    <a:latin typeface="Geneva" pitchFamily="-106" charset="0"/>
                  </a:rPr>
                  <a:t> = 0.63</a:t>
                </a:r>
              </a:p>
            </p:txBody>
          </p:sp>
        </p:grpSp>
      </p:grpSp>
      <p:sp>
        <p:nvSpPr>
          <p:cNvPr id="170" name="Rectangle 169"/>
          <p:cNvSpPr/>
          <p:nvPr/>
        </p:nvSpPr>
        <p:spPr>
          <a:xfrm>
            <a:off x="1066003" y="-6266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637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547"/>
          <a:stretch/>
        </p:blipFill>
        <p:spPr>
          <a:xfrm>
            <a:off x="762000" y="2451100"/>
            <a:ext cx="7620000" cy="394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1500"/>
            <a:ext cx="9085919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0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0026"/>
            <a:ext cx="9144000" cy="7210425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0" y="-419100"/>
            <a:ext cx="9144000" cy="3590925"/>
            <a:chOff x="0" y="1457325"/>
            <a:chExt cx="9144000" cy="3590925"/>
          </a:xfrm>
        </p:grpSpPr>
        <p:pic>
          <p:nvPicPr>
            <p:cNvPr id="4" name="Picture 3" descr="IMG_034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57325"/>
              <a:ext cx="4787900" cy="3590925"/>
            </a:xfrm>
            <a:prstGeom prst="rect">
              <a:avLst/>
            </a:prstGeom>
          </p:spPr>
        </p:pic>
        <p:pic>
          <p:nvPicPr>
            <p:cNvPr id="3" name="Picture 2" descr="IMG_031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1457325"/>
              <a:ext cx="4787900" cy="359092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18832" y="3773190"/>
            <a:ext cx="8357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Adélie</a:t>
            </a:r>
            <a:r>
              <a:rPr lang="en-US" dirty="0" smtClean="0">
                <a:solidFill>
                  <a:srgbClr val="000000"/>
                </a:solidFill>
              </a:rPr>
              <a:t> penguins form rookeries in fixed locations year after year. Rookeries are formed and breeding pairs raise their young. For their young the parents  need a predictable food resource that can be ascertained in a less then a days swim (December-February)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34315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80005"/>
          <a:stretch>
            <a:fillRect/>
          </a:stretch>
        </p:blipFill>
        <p:spPr>
          <a:xfrm>
            <a:off x="7118946" y="1398603"/>
            <a:ext cx="1871129" cy="4275592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04040" y="1460136"/>
          <a:ext cx="6346575" cy="421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9093" y="515882"/>
            <a:ext cx="726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Major changes seen in the upper trophic levels at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Palmer Station in the West Antarctic Peninsula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127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03200" y="0"/>
            <a:ext cx="682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Changes in Environmental Parameters…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ice decf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511200"/>
            <a:ext cx="6567714" cy="6348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728468"/>
            <a:ext cx="2129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Focus on Important Breeding Months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Large Scale Remote Sensing/Modeling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70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949</Words>
  <Application>Microsoft Macintosh PowerPoint</Application>
  <PresentationFormat>On-screen Show (4:3)</PresentationFormat>
  <Paragraphs>205</Paragraphs>
  <Slides>38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Cimino</dc:creator>
  <cp:lastModifiedBy>Matthew Oliver</cp:lastModifiedBy>
  <cp:revision>162</cp:revision>
  <dcterms:created xsi:type="dcterms:W3CDTF">2011-08-28T16:11:30Z</dcterms:created>
  <dcterms:modified xsi:type="dcterms:W3CDTF">2011-10-06T17:42:18Z</dcterms:modified>
</cp:coreProperties>
</file>