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A7D971"/>
    <a:srgbClr val="005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7AB0E1-E85B-48CE-9882-8D079B0EDB14}" type="datetimeFigureOut">
              <a:rPr lang="en-US"/>
              <a:pPr>
                <a:defRPr/>
              </a:pPr>
              <a:t>10/5/2011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67093E-940E-4203-9B04-78A8A8F8CF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FE723C-B572-403D-85C9-E64D4EA6216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CFFAB45B-FF63-4055-B6E3-22D71357E8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CEEE5DAF-B5BE-4B21-BA45-F298C3718F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327025"/>
            <a:ext cx="2044700" cy="5529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27025"/>
            <a:ext cx="5983288" cy="55292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F914DB4B-DDEF-4713-B6D4-52A72B907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pitchFamily="34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543800" y="6477000"/>
            <a:ext cx="9144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00000"/>
                </a:solidFill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4D48DA6-D125-478E-ADB4-B0E96948AF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tree_fade_2side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0"/>
            <a:ext cx="10810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0" descr="WHRCLogoWHITE2002b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9113" y="6108700"/>
            <a:ext cx="1004887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28800" y="6553200"/>
            <a:ext cx="5791200" cy="238125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48600" y="6553200"/>
            <a:ext cx="533400" cy="238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00000"/>
                </a:solidFill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F2CC95D-C1F4-48B7-B5BC-A037951A80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C553C440-3905-47E6-AB40-D8D608C63B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1BB66DC0-B51A-4DE8-BF7B-061CBE43A8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13200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447800"/>
            <a:ext cx="4014788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8F48A16D-C1B6-400F-99E0-17695362BD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839660DF-FB16-42C2-AB4A-2465742198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B5DEB339-DAE5-4049-9463-F1F6C36791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09C3D88E-371C-484E-88F9-BB96FAAA08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D425857A-3473-4F06-A2B2-B6C3C7195F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203B24D3-D8A7-4E4B-A7A7-E0316F1609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0963" y="95250"/>
            <a:ext cx="1003300" cy="842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027" name="Line 5"/>
          <p:cNvSpPr>
            <a:spLocks noChangeShapeType="1"/>
          </p:cNvSpPr>
          <p:nvPr/>
        </p:nvSpPr>
        <p:spPr bwMode="auto">
          <a:xfrm>
            <a:off x="65088" y="1062038"/>
            <a:ext cx="9020175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27025"/>
            <a:ext cx="609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981" tIns="48491" rIns="96981" bIns="484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8180388" cy="440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981" tIns="48491" rIns="96981" bIns="484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978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51663" y="6653213"/>
            <a:ext cx="2005012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81" tIns="48491" rIns="96981" bIns="4849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97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613525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81" tIns="48491" rIns="96981" bIns="48491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rgbClr val="3333CC"/>
                </a:solidFill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6AC74F4-6989-409E-B420-99C8A3A431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accent2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22313" indent="-257175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accent2"/>
          </a:solidFill>
          <a:latin typeface="+mn-lt"/>
          <a:ea typeface="ＭＳ Ｐゴシック" pitchFamily="-108" charset="-128"/>
        </a:defRPr>
      </a:lvl2pPr>
      <a:lvl3pPr marL="1073150" indent="-230188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accent2"/>
          </a:solidFill>
          <a:latin typeface="+mn-lt"/>
          <a:ea typeface="ＭＳ Ｐゴシック" pitchFamily="-108" charset="-128"/>
        </a:defRPr>
      </a:lvl3pPr>
      <a:lvl4pPr marL="1420813" indent="-227013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D971">
            <a:alpha val="7568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auto">
          <a:xfrm>
            <a:off x="3124200" y="5114925"/>
            <a:ext cx="457200" cy="17430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  <p:pic>
        <p:nvPicPr>
          <p:cNvPr id="17414" name="Picture 9"/>
          <p:cNvPicPr>
            <a:picLocks noChangeAspect="1" noChangeArrowheads="1"/>
          </p:cNvPicPr>
          <p:nvPr/>
        </p:nvPicPr>
        <p:blipFill>
          <a:blip r:embed="rId3" cstate="print">
            <a:lum bright="-6000" contrast="8000"/>
          </a:blip>
          <a:srcRect r="3830" b="3619"/>
          <a:stretch>
            <a:fillRect/>
          </a:stretch>
        </p:blipFill>
        <p:spPr bwMode="auto">
          <a:xfrm>
            <a:off x="3554413" y="5023349"/>
            <a:ext cx="5569364" cy="183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18"/>
          <p:cNvSpPr txBox="1">
            <a:spLocks noChangeArrowheads="1"/>
          </p:cNvSpPr>
          <p:nvPr/>
        </p:nvSpPr>
        <p:spPr bwMode="auto">
          <a:xfrm>
            <a:off x="0" y="4824547"/>
            <a:ext cx="91440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411" name="Text Box 11"/>
          <p:cNvSpPr txBox="1">
            <a:spLocks noChangeArrowheads="1"/>
          </p:cNvSpPr>
          <p:nvPr/>
        </p:nvSpPr>
        <p:spPr bwMode="auto">
          <a:xfrm>
            <a:off x="1676400" y="122238"/>
            <a:ext cx="56324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5C00"/>
                </a:solidFill>
              </a:rPr>
              <a:t>Migratory Species Response</a:t>
            </a:r>
          </a:p>
          <a:p>
            <a:pPr algn="ctr"/>
            <a:r>
              <a:rPr lang="en-US" sz="2800" b="1" dirty="0">
                <a:solidFill>
                  <a:srgbClr val="005C00"/>
                </a:solidFill>
              </a:rPr>
              <a:t> to Climate Impacts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0" y="1219200"/>
            <a:ext cx="9144000" cy="0"/>
          </a:xfrm>
          <a:prstGeom prst="line">
            <a:avLst/>
          </a:prstGeom>
          <a:solidFill>
            <a:schemeClr val="accent1"/>
          </a:solidFill>
          <a:ln w="85725" cap="flat" cmpd="dbl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15" name="Rectangle 10"/>
          <p:cNvSpPr>
            <a:spLocks noChangeArrowheads="1"/>
          </p:cNvSpPr>
          <p:nvPr/>
        </p:nvSpPr>
        <p:spPr bwMode="auto">
          <a:xfrm>
            <a:off x="3506788" y="4876800"/>
            <a:ext cx="457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/>
              <a:t>Yukon Flats National Wildlife Refuge, Alaska 5/24/09</a:t>
            </a:r>
          </a:p>
        </p:txBody>
      </p:sp>
      <p:sp>
        <p:nvSpPr>
          <p:cNvPr id="17416" name="TextBox 11"/>
          <p:cNvSpPr txBox="1">
            <a:spLocks noChangeArrowheads="1"/>
          </p:cNvSpPr>
          <p:nvPr/>
        </p:nvSpPr>
        <p:spPr bwMode="auto">
          <a:xfrm>
            <a:off x="3511550" y="6584950"/>
            <a:ext cx="3048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 b="1"/>
              <a:t>Weiss and Crabtree, RSE 2011</a:t>
            </a:r>
          </a:p>
        </p:txBody>
      </p:sp>
      <p:grpSp>
        <p:nvGrpSpPr>
          <p:cNvPr id="17417" name="Group 16"/>
          <p:cNvGrpSpPr>
            <a:grpSpLocks/>
          </p:cNvGrpSpPr>
          <p:nvPr/>
        </p:nvGrpSpPr>
        <p:grpSpPr bwMode="auto">
          <a:xfrm>
            <a:off x="0" y="4953000"/>
            <a:ext cx="3200468" cy="1905000"/>
            <a:chOff x="-640" y="4953000"/>
            <a:chExt cx="3201040" cy="1905617"/>
          </a:xfrm>
        </p:grpSpPr>
        <p:pic>
          <p:nvPicPr>
            <p:cNvPr id="17423" name="Picture 7" descr="Greeness_change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4953000"/>
              <a:ext cx="32004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24" name="TextBox 12"/>
            <p:cNvSpPr txBox="1">
              <a:spLocks noChangeArrowheads="1"/>
            </p:cNvSpPr>
            <p:nvPr/>
          </p:nvSpPr>
          <p:spPr bwMode="auto">
            <a:xfrm>
              <a:off x="-640" y="6550642"/>
              <a:ext cx="2057401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www.coasterdata.net</a:t>
              </a:r>
            </a:p>
          </p:txBody>
        </p:sp>
      </p:grpSp>
      <p:sp>
        <p:nvSpPr>
          <p:cNvPr id="17418" name="TextBox 13"/>
          <p:cNvSpPr txBox="1">
            <a:spLocks noChangeArrowheads="1"/>
          </p:cNvSpPr>
          <p:nvPr/>
        </p:nvSpPr>
        <p:spPr bwMode="auto">
          <a:xfrm>
            <a:off x="1066800" y="4814888"/>
            <a:ext cx="26019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/>
              <a:t>55-year Greenness Onset</a:t>
            </a:r>
          </a:p>
          <a:p>
            <a:r>
              <a:rPr lang="en-US" sz="1400" b="1" dirty="0"/>
              <a:t>	      Anomalies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0" y="4800600"/>
            <a:ext cx="91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7421" name="Picture 16" descr="yerc_logo3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" y="19050"/>
            <a:ext cx="1752600" cy="1143000"/>
          </a:xfrm>
          <a:prstGeom prst="rect">
            <a:avLst/>
          </a:prstGeom>
          <a:noFill/>
          <a:ln w="9525" algn="in">
            <a:solidFill>
              <a:srgbClr val="005C00"/>
            </a:solidFill>
            <a:miter lim="800000"/>
            <a:headEnd/>
            <a:tailEnd/>
          </a:ln>
        </p:spPr>
      </p:pic>
      <p:pic>
        <p:nvPicPr>
          <p:cNvPr id="19" name="Picture 18" descr="bobs_redlin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219200"/>
            <a:ext cx="9144000" cy="345667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176448" y="13649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>
                <a:latin typeface="Garamond" pitchFamily="18" charset="0"/>
                <a:cs typeface="Arial" pitchFamily="34" charset="0"/>
              </a:rPr>
              <a:t>PI – Crabtree with Sheldon, Weiss, Gibson, Manlove; Potter; Kimball; Johnson, Boomer</a:t>
            </a:r>
            <a:endParaRPr lang="en-US" b="1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3776" y="1295400"/>
            <a:ext cx="8915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472" indent="-347472"/>
            <a:r>
              <a:rPr lang="en-US" sz="2200" b="1" dirty="0" smtClean="0">
                <a:solidFill>
                  <a:srgbClr val="005C00"/>
                </a:solidFill>
              </a:rPr>
              <a:t>Research question(s): </a:t>
            </a:r>
            <a:r>
              <a:rPr lang="en-US" sz="2000" dirty="0" smtClean="0"/>
              <a:t>Can we predict migratory species movements in   response to climate change and climate-related impacts?  What are the demographic consequences of these combined impacts and movements?</a:t>
            </a:r>
            <a:endParaRPr lang="en-US" dirty="0"/>
          </a:p>
        </p:txBody>
      </p: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152400" y="2300925"/>
            <a:ext cx="8991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200" b="1" dirty="0" smtClean="0">
                <a:solidFill>
                  <a:srgbClr val="005C00"/>
                </a:solidFill>
              </a:rPr>
              <a:t>Enhancement </a:t>
            </a:r>
            <a:r>
              <a:rPr lang="en-US" sz="2200" b="1" dirty="0">
                <a:solidFill>
                  <a:srgbClr val="005C00"/>
                </a:solidFill>
              </a:rPr>
              <a:t>Activities:</a:t>
            </a:r>
            <a:r>
              <a:rPr lang="en-US" sz="2200" dirty="0">
                <a:solidFill>
                  <a:srgbClr val="005C00"/>
                </a:solidFill>
              </a:rPr>
              <a:t> </a:t>
            </a:r>
            <a:r>
              <a:rPr lang="en-US" sz="2000" dirty="0" smtClean="0"/>
              <a:t>Augment </a:t>
            </a:r>
            <a:r>
              <a:rPr lang="en-US" sz="2000" dirty="0"/>
              <a:t>EAGLES with data products, tools, and improved analysis (with R in </a:t>
            </a:r>
            <a:r>
              <a:rPr lang="en-US" sz="2000" dirty="0" err="1"/>
              <a:t>ArcGIS</a:t>
            </a:r>
            <a:r>
              <a:rPr lang="en-US" sz="2000" dirty="0"/>
              <a:t>) </a:t>
            </a:r>
            <a:r>
              <a:rPr lang="en-US" sz="2000" dirty="0" smtClean="0"/>
              <a:t>based on practitioners feedback</a:t>
            </a:r>
            <a:endParaRPr lang="en-US" sz="2200" dirty="0"/>
          </a:p>
        </p:txBody>
      </p:sp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152400" y="3007056"/>
            <a:ext cx="89916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/>
            <a:r>
              <a:rPr lang="en-US" sz="2200" b="1" dirty="0" smtClean="0">
                <a:solidFill>
                  <a:srgbClr val="005C00"/>
                </a:solidFill>
              </a:rPr>
              <a:t>Approach:</a:t>
            </a:r>
            <a:r>
              <a:rPr lang="en-US" sz="2200" b="1" dirty="0" smtClean="0"/>
              <a:t> </a:t>
            </a:r>
            <a:r>
              <a:rPr lang="en-US" sz="2000" dirty="0" smtClean="0"/>
              <a:t>Conduct mid-continent impact analysis; climate, disturbances… then first build </a:t>
            </a:r>
            <a:r>
              <a:rPr lang="en-US" sz="2000" dirty="0" err="1" smtClean="0"/>
              <a:t>spatio</a:t>
            </a:r>
            <a:r>
              <a:rPr lang="en-US" sz="2000" dirty="0" smtClean="0"/>
              <a:t>-temporal predictive models before AHM modification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/>
              <a:t>deficient models lead to biased results &amp; poor decision-making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/>
              <a:t>agency adoption; end-to-end with key data products, tools, and models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/>
              <a:t>translational ecology: bridging the gap between scientists and end-users</a:t>
            </a:r>
            <a:endParaRPr lang="en-US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7862455" y="5177837"/>
            <a:ext cx="1271650" cy="2846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50" b="1" dirty="0" smtClean="0">
                <a:latin typeface="Arial" pitchFamily="34" charset="0"/>
                <a:cs typeface="Arial" pitchFamily="34" charset="0"/>
              </a:rPr>
              <a:t>Surface Water</a:t>
            </a:r>
            <a:endParaRPr lang="en-US" sz="125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PMC Nov 2001">
  <a:themeElements>
    <a:clrScheme name="GPMC Nov 20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PMC Nov 20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GPMC Nov 20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PMC Nov 20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7203</TotalTime>
  <Words>153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GPMC Nov 2001</vt:lpstr>
      <vt:lpstr>Slide 1</vt:lpstr>
    </vt:vector>
  </TitlesOfParts>
  <Company>NASA/ODIN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aleidner</dc:creator>
  <cp:lastModifiedBy>admin</cp:lastModifiedBy>
  <cp:revision>45</cp:revision>
  <dcterms:created xsi:type="dcterms:W3CDTF">2011-09-13T00:03:28Z</dcterms:created>
  <dcterms:modified xsi:type="dcterms:W3CDTF">2011-10-05T13:13:14Z</dcterms:modified>
</cp:coreProperties>
</file>