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F63DD-05FD-4CE7-8A51-BAB6E4AB4D0E}" type="datetimeFigureOut">
              <a:rPr lang="en-US"/>
              <a:pPr>
                <a:defRPr/>
              </a:pPr>
              <a:t>9/30/2011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206517-4350-424A-A843-35D6399F6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27C50-3DE2-42EB-8A44-1CA240AD64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7531545-519D-4AA7-84FC-0C5EC80F6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F8A1E99-0DC5-40F2-B3BE-1AA12533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25"/>
            <a:ext cx="20447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25"/>
            <a:ext cx="5983288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1E65F83-0A71-4AF5-9952-61803C8E4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43800" y="6477000"/>
            <a:ext cx="914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7E03E8B-C93E-499E-B0E9-2B353606D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ree_fade_2sid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0"/>
            <a:ext cx="1081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WHRCLogoWHITE2002b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113" y="6108700"/>
            <a:ext cx="10048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791200" cy="238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553200"/>
            <a:ext cx="533400" cy="238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EF68580-FF27-4863-B846-9511EC765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04778F9-3194-4D33-8A31-7A8D236FC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BF76741-B0A7-4CE4-BE60-F6EF80DA9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66872B9-DBE8-42B0-A79F-82AD5FFD5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02E390D-A83E-4180-B864-EBEE6572F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338209-CD06-40EB-B139-69227DC7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0612374-9BA1-45C8-9B59-1CC81D6C2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BAAAA28-67AB-46A5-95E0-DE9231E99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07AEAD6-65A6-43CD-95F7-F8F60D887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963" y="95250"/>
            <a:ext cx="10033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8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27025"/>
            <a:ext cx="609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81" tIns="48491" rIns="96981" bIns="484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13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13525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3333CC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D8ADDC8-4329-42C6-8078-C2ABE3853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3150" indent="-23018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20813" indent="-22701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2362200" y="0"/>
            <a:ext cx="6781800" cy="1219200"/>
          </a:xfrm>
          <a:prstGeom prst="rect">
            <a:avLst/>
          </a:prstGeom>
          <a:solidFill>
            <a:schemeClr val="accent1">
              <a:lumMod val="50000"/>
              <a:alpha val="12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>
              <a:latin typeface="Times New Roman" pitchFamily="-108" charset="0"/>
              <a:cs typeface="Arial" charset="0"/>
            </a:endParaRPr>
          </a:p>
        </p:txBody>
      </p:sp>
      <p:pic>
        <p:nvPicPr>
          <p:cNvPr id="17411" name="Picture 17" descr="UT_06-09_Capitol Reef from ThousandLake9.jpg"/>
          <p:cNvPicPr>
            <a:picLocks noChangeAspect="1"/>
          </p:cNvPicPr>
          <p:nvPr/>
        </p:nvPicPr>
        <p:blipFill>
          <a:blip r:embed="rId3" cstate="print">
            <a:lum bright="50000" contrast="-60000"/>
          </a:blip>
          <a:srcRect t="17729"/>
          <a:stretch>
            <a:fillRect/>
          </a:stretch>
        </p:blipFill>
        <p:spPr bwMode="auto">
          <a:xfrm>
            <a:off x="-25400" y="1219200"/>
            <a:ext cx="9169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362200" y="0"/>
            <a:ext cx="6705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25400" dir="2700000" algn="tl" rotWithShape="0">
                    <a:prstClr val="black">
                      <a:alpha val="56000"/>
                    </a:prstClr>
                  </a:outerShdw>
                </a:effectLst>
                <a:latin typeface="Calibri" pitchFamily="34" charset="0"/>
                <a:cs typeface="Arial" charset="0"/>
              </a:rPr>
              <a:t>Responses to Climate across Trophic Levels</a:t>
            </a:r>
          </a:p>
          <a:p>
            <a:pPr algn="ctr">
              <a:defRPr/>
            </a:pPr>
            <a:r>
              <a:rPr lang="en-US" sz="2000" b="1" dirty="0">
                <a:latin typeface="Calibri" pitchFamily="34" charset="0"/>
                <a:cs typeface="Arial" charset="0"/>
              </a:rPr>
              <a:t>Joe Sexton </a:t>
            </a:r>
            <a:r>
              <a:rPr lang="en-US" sz="1600" b="1" i="1" dirty="0">
                <a:latin typeface="Calibri" pitchFamily="34" charset="0"/>
                <a:cs typeface="Arial" charset="0"/>
              </a:rPr>
              <a:t>University of Maryland</a:t>
            </a:r>
          </a:p>
          <a:p>
            <a:pPr algn="ctr">
              <a:defRPr/>
            </a:pPr>
            <a:r>
              <a:rPr lang="en-US" sz="2000" b="1" dirty="0">
                <a:latin typeface="Calibri" pitchFamily="34" charset="0"/>
                <a:cs typeface="Arial" charset="0"/>
              </a:rPr>
              <a:t>David Mattson </a:t>
            </a:r>
            <a:r>
              <a:rPr lang="en-US" sz="1600" b="1" i="1" dirty="0">
                <a:latin typeface="Calibri" pitchFamily="34" charset="0"/>
                <a:cs typeface="Arial" charset="0"/>
              </a:rPr>
              <a:t>U.S. Geological Survey</a:t>
            </a:r>
            <a:endParaRPr lang="en-US" sz="1600" b="1" i="1" dirty="0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0" y="1295400"/>
            <a:ext cx="6858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2000" b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Questions 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What are the spatial, demographic, and energetic responses of terrestrial vertebrates to climate?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How do climate effects transmit through the trophic chain?</a:t>
            </a:r>
          </a:p>
          <a:p>
            <a:pPr marL="341313" indent="-231775">
              <a:buFont typeface="Arial" pitchFamily="34" charset="0"/>
              <a:buChar char="•"/>
              <a:defRPr/>
            </a:pPr>
            <a:endParaRPr lang="en-US" sz="800" b="1" dirty="0" smtClean="0"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2000" b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Approach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Model movement, survival, energetics, and connectivity of large mammals on the Colorado Plateau using GPS telemetry, satellite measurements of vegetation, and climate datasets.</a:t>
            </a:r>
          </a:p>
          <a:p>
            <a:pPr marL="341313" lvl="1" indent="-231775">
              <a:buFont typeface="Arial" pitchFamily="34" charset="0"/>
              <a:buChar char="•"/>
              <a:defRPr/>
            </a:pPr>
            <a:endParaRPr lang="en-US" sz="800" b="1" i="1" dirty="0" smtClean="0"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341313" indent="-231775">
              <a:buFont typeface="Arial" pitchFamily="34" charset="0"/>
              <a:buChar char="•"/>
              <a:defRPr/>
            </a:pPr>
            <a:r>
              <a:rPr lang="en-US" sz="2000" b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Key elements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Large database of herbivore and carnivore locations spanning 10 years of vegetation phenology measurements from MODIS.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Quantify and propagate uncertainty between trophic levels with hierarchical Bayesian models.</a:t>
            </a:r>
          </a:p>
          <a:p>
            <a:pPr marL="741363" lvl="2" indent="-231775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Assess habitat connectivity through graph-theoretic analyses. </a:t>
            </a:r>
          </a:p>
          <a:p>
            <a:pPr marL="341313" indent="-231775">
              <a:buFont typeface="Arial" pitchFamily="34" charset="0"/>
              <a:buChar char="•"/>
              <a:defRPr/>
            </a:pPr>
            <a:endParaRPr lang="en-US" sz="800" b="1" dirty="0" smtClean="0"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338328" indent="-228600">
              <a:buFont typeface="Arial" pitchFamily="34" charset="0"/>
              <a:buChar char="•"/>
              <a:defRPr/>
            </a:pPr>
            <a:r>
              <a:rPr lang="en-US" sz="2000" b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Near-term efforts </a:t>
            </a:r>
          </a:p>
          <a:p>
            <a:pPr marL="736600" lvl="2" indent="-227013">
              <a:buFont typeface="Arial" pitchFamily="34" charset="0"/>
              <a:buChar char="•"/>
              <a:defRPr/>
            </a:pPr>
            <a:r>
              <a:rPr lang="en-US" b="1" i="1" dirty="0" smtClean="0">
                <a:effectLst>
                  <a:outerShdw blurRad="508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Calibri" pitchFamily="34" charset="0"/>
                <a:cs typeface="Arial" charset="0"/>
              </a:rPr>
              <a:t>Wavelet analysis of animal movements; comparison of terrain roughness indices; environmental gradient analysis of cougar diet and related prey responses</a:t>
            </a:r>
          </a:p>
        </p:txBody>
      </p:sp>
      <p:pic>
        <p:nvPicPr>
          <p:cNvPr id="17415" name="Picture 7" descr="logo_stri_centrad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30250"/>
            <a:ext cx="13557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umd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USGS_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17500"/>
            <a:ext cx="960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duke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4725" y="685800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 descr="Logo_MPG_mini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525" y="609600"/>
            <a:ext cx="457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0" name="Group 39"/>
          <p:cNvGrpSpPr>
            <a:grpSpLocks/>
          </p:cNvGrpSpPr>
          <p:nvPr/>
        </p:nvGrpSpPr>
        <p:grpSpPr bwMode="auto">
          <a:xfrm>
            <a:off x="685800" y="0"/>
            <a:ext cx="533400" cy="609600"/>
            <a:chOff x="240" y="720"/>
            <a:chExt cx="776" cy="942"/>
          </a:xfrm>
        </p:grpSpPr>
        <p:pic>
          <p:nvPicPr>
            <p:cNvPr id="17421" name="Picture 37" descr="C:\Documents and Settings\dstoner\My Documents\Talks\logos\WILD~logo~final.JPG"/>
            <p:cNvPicPr>
              <a:picLocks noChangeAspect="1" noChangeArrowheads="1"/>
            </p:cNvPicPr>
            <p:nvPr/>
          </p:nvPicPr>
          <p:blipFill>
            <a:blip r:embed="rId9" cstate="print"/>
            <a:srcRect l="18652" t="17122" r="19171" b="14388"/>
            <a:stretch>
              <a:fillRect/>
            </a:stretch>
          </p:blipFill>
          <p:spPr bwMode="auto">
            <a:xfrm>
              <a:off x="240" y="720"/>
              <a:ext cx="77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5" descr="Q:\dstoner\MyDocs\Seminars\USUlogo.jpg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0" y="1398"/>
              <a:ext cx="768" cy="2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23" name="Down Arrow 22"/>
          <p:cNvSpPr/>
          <p:nvPr/>
        </p:nvSpPr>
        <p:spPr bwMode="auto">
          <a:xfrm>
            <a:off x="7174192" y="2133600"/>
            <a:ext cx="1066800" cy="365760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6898944" y="1342499"/>
            <a:ext cx="1723048" cy="1019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0000" dist="38100" dir="3600000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CLIMATE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6898944" y="2667000"/>
            <a:ext cx="1723048" cy="10204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0000" dist="38100" dir="3600000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VEGETATION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6898944" y="4038600"/>
            <a:ext cx="1711693" cy="1019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0000" dist="38100" dir="3600000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HERBIVORES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6898944" y="5733215"/>
            <a:ext cx="1709214" cy="10212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0000" dist="38100" dir="3600000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CARNIVORES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8" idx="3"/>
            <a:endCxn id="17" idx="3"/>
          </p:cNvCxnSpPr>
          <p:nvPr/>
        </p:nvCxnSpPr>
        <p:spPr bwMode="auto">
          <a:xfrm flipV="1">
            <a:off x="8610637" y="3177248"/>
            <a:ext cx="11355" cy="1371203"/>
          </a:xfrm>
          <a:prstGeom prst="curvedConnector3">
            <a:avLst>
              <a:gd name="adj1" fmla="val 4276664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Curved Connector 26"/>
          <p:cNvCxnSpPr>
            <a:stCxn id="20" idx="3"/>
            <a:endCxn id="18" idx="3"/>
          </p:cNvCxnSpPr>
          <p:nvPr/>
        </p:nvCxnSpPr>
        <p:spPr bwMode="auto">
          <a:xfrm flipV="1">
            <a:off x="8608158" y="4548451"/>
            <a:ext cx="2479" cy="1695409"/>
          </a:xfrm>
          <a:prstGeom prst="curvedConnector3">
            <a:avLst>
              <a:gd name="adj1" fmla="val 17579513"/>
            </a:avLst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MC Nov 2001">
  <a:themeElements>
    <a:clrScheme name="GPMC Nov 20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141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GPMC Nov 2001</vt:lpstr>
      <vt:lpstr>Slide 1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aleidner</dc:creator>
  <cp:lastModifiedBy>William Turner</cp:lastModifiedBy>
  <cp:revision>45</cp:revision>
  <dcterms:created xsi:type="dcterms:W3CDTF">2011-09-13T00:03:28Z</dcterms:created>
  <dcterms:modified xsi:type="dcterms:W3CDTF">2011-09-30T13:25:01Z</dcterms:modified>
</cp:coreProperties>
</file>