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94" r:id="rId2"/>
    <p:sldId id="267" r:id="rId3"/>
    <p:sldId id="283" r:id="rId4"/>
    <p:sldId id="302" r:id="rId5"/>
    <p:sldId id="312" r:id="rId6"/>
    <p:sldId id="313" r:id="rId7"/>
    <p:sldId id="337" r:id="rId8"/>
    <p:sldId id="338" r:id="rId9"/>
    <p:sldId id="321" r:id="rId10"/>
    <p:sldId id="328" r:id="rId11"/>
    <p:sldId id="329" r:id="rId12"/>
    <p:sldId id="330" r:id="rId13"/>
    <p:sldId id="331" r:id="rId14"/>
    <p:sldId id="332" r:id="rId15"/>
    <p:sldId id="324" r:id="rId16"/>
    <p:sldId id="323" r:id="rId17"/>
    <p:sldId id="301" r:id="rId18"/>
    <p:sldId id="333" r:id="rId19"/>
    <p:sldId id="339" r:id="rId20"/>
    <p:sldId id="334" r:id="rId21"/>
    <p:sldId id="335" r:id="rId22"/>
    <p:sldId id="336" r:id="rId23"/>
  </p:sldIdLst>
  <p:sldSz cx="9144000" cy="6858000" type="screen4x3"/>
  <p:notesSz cx="6858000" cy="9144000"/>
  <p:defaultTextStyle>
    <a:defPPr>
      <a:defRPr lang="en-US"/>
    </a:defPPr>
    <a:lvl1pPr algn="l" rtl="0" fontAlgn="base">
      <a:spcBef>
        <a:spcPct val="0"/>
      </a:spcBef>
      <a:spcAft>
        <a:spcPct val="0"/>
      </a:spcAft>
      <a:defRPr sz="3200" kern="1200">
        <a:solidFill>
          <a:schemeClr val="bg1"/>
        </a:solidFill>
        <a:latin typeface="Times New Roman" charset="0"/>
        <a:ea typeface="ＭＳ Ｐゴシック" charset="-128"/>
        <a:cs typeface="+mn-cs"/>
      </a:defRPr>
    </a:lvl1pPr>
    <a:lvl2pPr marL="457200" algn="l" rtl="0" fontAlgn="base">
      <a:spcBef>
        <a:spcPct val="0"/>
      </a:spcBef>
      <a:spcAft>
        <a:spcPct val="0"/>
      </a:spcAft>
      <a:defRPr sz="3200" kern="1200">
        <a:solidFill>
          <a:schemeClr val="bg1"/>
        </a:solidFill>
        <a:latin typeface="Times New Roman" charset="0"/>
        <a:ea typeface="ＭＳ Ｐゴシック" charset="-128"/>
        <a:cs typeface="+mn-cs"/>
      </a:defRPr>
    </a:lvl2pPr>
    <a:lvl3pPr marL="914400" algn="l" rtl="0" fontAlgn="base">
      <a:spcBef>
        <a:spcPct val="0"/>
      </a:spcBef>
      <a:spcAft>
        <a:spcPct val="0"/>
      </a:spcAft>
      <a:defRPr sz="3200" kern="1200">
        <a:solidFill>
          <a:schemeClr val="bg1"/>
        </a:solidFill>
        <a:latin typeface="Times New Roman" charset="0"/>
        <a:ea typeface="ＭＳ Ｐゴシック" charset="-128"/>
        <a:cs typeface="+mn-cs"/>
      </a:defRPr>
    </a:lvl3pPr>
    <a:lvl4pPr marL="1371600" algn="l" rtl="0" fontAlgn="base">
      <a:spcBef>
        <a:spcPct val="0"/>
      </a:spcBef>
      <a:spcAft>
        <a:spcPct val="0"/>
      </a:spcAft>
      <a:defRPr sz="3200" kern="1200">
        <a:solidFill>
          <a:schemeClr val="bg1"/>
        </a:solidFill>
        <a:latin typeface="Times New Roman" charset="0"/>
        <a:ea typeface="ＭＳ Ｐゴシック" charset="-128"/>
        <a:cs typeface="+mn-cs"/>
      </a:defRPr>
    </a:lvl4pPr>
    <a:lvl5pPr marL="1828800" algn="l" rtl="0" fontAlgn="base">
      <a:spcBef>
        <a:spcPct val="0"/>
      </a:spcBef>
      <a:spcAft>
        <a:spcPct val="0"/>
      </a:spcAft>
      <a:defRPr sz="3200" kern="1200">
        <a:solidFill>
          <a:schemeClr val="bg1"/>
        </a:solidFill>
        <a:latin typeface="Times New Roman" charset="0"/>
        <a:ea typeface="ＭＳ Ｐゴシック" charset="-128"/>
        <a:cs typeface="+mn-cs"/>
      </a:defRPr>
    </a:lvl5pPr>
    <a:lvl6pPr marL="2286000" algn="l" defTabSz="914400" rtl="0" eaLnBrk="1" latinLnBrk="0" hangingPunct="1">
      <a:defRPr sz="3200" kern="1200">
        <a:solidFill>
          <a:schemeClr val="bg1"/>
        </a:solidFill>
        <a:latin typeface="Times New Roman" charset="0"/>
        <a:ea typeface="ＭＳ Ｐゴシック" charset="-128"/>
        <a:cs typeface="+mn-cs"/>
      </a:defRPr>
    </a:lvl6pPr>
    <a:lvl7pPr marL="2743200" algn="l" defTabSz="914400" rtl="0" eaLnBrk="1" latinLnBrk="0" hangingPunct="1">
      <a:defRPr sz="3200" kern="1200">
        <a:solidFill>
          <a:schemeClr val="bg1"/>
        </a:solidFill>
        <a:latin typeface="Times New Roman" charset="0"/>
        <a:ea typeface="ＭＳ Ｐゴシック" charset="-128"/>
        <a:cs typeface="+mn-cs"/>
      </a:defRPr>
    </a:lvl7pPr>
    <a:lvl8pPr marL="3200400" algn="l" defTabSz="914400" rtl="0" eaLnBrk="1" latinLnBrk="0" hangingPunct="1">
      <a:defRPr sz="3200" kern="1200">
        <a:solidFill>
          <a:schemeClr val="bg1"/>
        </a:solidFill>
        <a:latin typeface="Times New Roman" charset="0"/>
        <a:ea typeface="ＭＳ Ｐゴシック" charset="-128"/>
        <a:cs typeface="+mn-cs"/>
      </a:defRPr>
    </a:lvl8pPr>
    <a:lvl9pPr marL="3657600" algn="l" defTabSz="914400" rtl="0" eaLnBrk="1" latinLnBrk="0" hangingPunct="1">
      <a:defRPr sz="3200" kern="1200">
        <a:solidFill>
          <a:schemeClr val="bg1"/>
        </a:solidFill>
        <a:latin typeface="Times New Roman"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5C"/>
    <a:srgbClr val="00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84" y="-50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oleObject" Target="file:///D:\Hubbard_brook\HB2010\Habitat\bird.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view3D>
      <c:rAngAx val="1"/>
    </c:view3D>
    <c:plotArea>
      <c:layout>
        <c:manualLayout>
          <c:layoutTarget val="inner"/>
          <c:xMode val="edge"/>
          <c:yMode val="edge"/>
          <c:x val="9.3960785842363712E-2"/>
          <c:y val="2.3999995800525711E-2"/>
          <c:w val="0.906039214157636"/>
          <c:h val="0.54803087523519212"/>
        </c:manualLayout>
      </c:layout>
      <c:bar3DChart>
        <c:barDir val="col"/>
        <c:grouping val="clustered"/>
        <c:ser>
          <c:idx val="0"/>
          <c:order val="0"/>
          <c:dPt>
            <c:idx val="0"/>
            <c:spPr>
              <a:solidFill>
                <a:srgbClr val="C00000"/>
              </a:solidFill>
            </c:spPr>
          </c:dPt>
          <c:dPt>
            <c:idx val="1"/>
            <c:spPr>
              <a:solidFill>
                <a:schemeClr val="accent6">
                  <a:lumMod val="40000"/>
                  <a:lumOff val="60000"/>
                </a:schemeClr>
              </a:solidFill>
            </c:spPr>
          </c:dPt>
          <c:dPt>
            <c:idx val="2"/>
            <c:spPr>
              <a:solidFill>
                <a:srgbClr val="92D050"/>
              </a:solidFill>
            </c:spPr>
          </c:dPt>
          <c:dPt>
            <c:idx val="3"/>
            <c:spPr>
              <a:solidFill>
                <a:srgbClr val="002060"/>
              </a:solidFill>
            </c:spPr>
          </c:dPt>
          <c:dPt>
            <c:idx val="4"/>
            <c:spPr>
              <a:solidFill>
                <a:schemeClr val="accent4">
                  <a:lumMod val="60000"/>
                  <a:lumOff val="40000"/>
                </a:schemeClr>
              </a:solidFill>
            </c:spPr>
          </c:dPt>
          <c:dPt>
            <c:idx val="5"/>
            <c:spPr>
              <a:solidFill>
                <a:schemeClr val="accent6">
                  <a:lumMod val="50000"/>
                </a:schemeClr>
              </a:solidFill>
            </c:spPr>
          </c:dPt>
          <c:dPt>
            <c:idx val="6"/>
            <c:spPr>
              <a:solidFill>
                <a:srgbClr val="3E52EA"/>
              </a:solidFill>
            </c:spPr>
          </c:dPt>
          <c:cat>
            <c:strRef>
              <c:f>newRFnov!$C$2:$I$2</c:f>
              <c:strCache>
                <c:ptCount val="7"/>
                <c:pt idx="0">
                  <c:v>UAVSAR</c:v>
                </c:pt>
                <c:pt idx="1">
                  <c:v>Landsat</c:v>
                </c:pt>
                <c:pt idx="2">
                  <c:v>DRL</c:v>
                </c:pt>
                <c:pt idx="3">
                  <c:v>LVIS</c:v>
                </c:pt>
                <c:pt idx="4">
                  <c:v>UAVSAR+DRL+Landsat</c:v>
                </c:pt>
                <c:pt idx="5">
                  <c:v>UAVSAR+LVIS+Landsat</c:v>
                </c:pt>
                <c:pt idx="6">
                  <c:v>UAVSAR+LVIS+DRL+ Landsat</c:v>
                </c:pt>
              </c:strCache>
            </c:strRef>
          </c:cat>
          <c:val>
            <c:numRef>
              <c:f>newRFnov!$C$11:$I$11</c:f>
              <c:numCache>
                <c:formatCode>General</c:formatCode>
                <c:ptCount val="7"/>
                <c:pt idx="0">
                  <c:v>41.747500000000002</c:v>
                </c:pt>
                <c:pt idx="1">
                  <c:v>49.137500000000003</c:v>
                </c:pt>
                <c:pt idx="2">
                  <c:v>60.457499999999996</c:v>
                </c:pt>
                <c:pt idx="3">
                  <c:v>59.256250000000001</c:v>
                </c:pt>
                <c:pt idx="4">
                  <c:v>64.606250000000003</c:v>
                </c:pt>
                <c:pt idx="5">
                  <c:v>63.984999999999999</c:v>
                </c:pt>
                <c:pt idx="6">
                  <c:v>64.985000000000014</c:v>
                </c:pt>
              </c:numCache>
            </c:numRef>
          </c:val>
        </c:ser>
        <c:shape val="box"/>
        <c:axId val="113520000"/>
        <c:axId val="113624192"/>
        <c:axId val="0"/>
      </c:bar3DChart>
      <c:catAx>
        <c:axId val="113520000"/>
        <c:scaling>
          <c:orientation val="minMax"/>
        </c:scaling>
        <c:axPos val="b"/>
        <c:tickLblPos val="nextTo"/>
        <c:txPr>
          <a:bodyPr/>
          <a:lstStyle/>
          <a:p>
            <a:pPr>
              <a:defRPr sz="1800" baseline="0"/>
            </a:pPr>
            <a:endParaRPr lang="en-US"/>
          </a:p>
        </c:txPr>
        <c:crossAx val="113624192"/>
        <c:crosses val="autoZero"/>
        <c:auto val="1"/>
        <c:lblAlgn val="ctr"/>
        <c:lblOffset val="100"/>
      </c:catAx>
      <c:valAx>
        <c:axId val="113624192"/>
        <c:scaling>
          <c:orientation val="minMax"/>
        </c:scaling>
        <c:axPos val="l"/>
        <c:majorGridlines/>
        <c:numFmt formatCode="General" sourceLinked="1"/>
        <c:tickLblPos val="nextTo"/>
        <c:txPr>
          <a:bodyPr/>
          <a:lstStyle/>
          <a:p>
            <a:pPr>
              <a:defRPr sz="1800" baseline="0"/>
            </a:pPr>
            <a:endParaRPr lang="en-US"/>
          </a:p>
        </c:txPr>
        <c:crossAx val="113520000"/>
        <c:crosses val="autoZero"/>
        <c:crossBetween val="between"/>
      </c:valAx>
    </c:plotArea>
    <c:plotVisOnly val="1"/>
  </c:chart>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charset="0"/>
                <a:ea typeface="+mn-ea"/>
                <a:cs typeface="+mn-cs"/>
              </a:defRPr>
            </a:lvl1pPr>
          </a:lstStyle>
          <a:p>
            <a:pPr>
              <a:defRPr/>
            </a:pPr>
            <a:endParaRPr lang="en-US"/>
          </a:p>
        </p:txBody>
      </p:sp>
      <p:sp>
        <p:nvSpPr>
          <p:cNvPr id="1741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charset="0"/>
                <a:ea typeface="+mn-ea"/>
                <a:cs typeface="+mn-cs"/>
              </a:defRPr>
            </a:lvl1pPr>
          </a:lstStyle>
          <a:p>
            <a:pPr>
              <a:defRPr/>
            </a:pPr>
            <a:endParaRPr lang="en-US"/>
          </a:p>
        </p:txBody>
      </p:sp>
      <p:sp>
        <p:nvSpPr>
          <p:cNvPr id="15364"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charset="0"/>
                <a:ea typeface="+mn-ea"/>
                <a:cs typeface="+mn-cs"/>
              </a:defRPr>
            </a:lvl1pPr>
          </a:lstStyle>
          <a:p>
            <a:pPr>
              <a:defRPr/>
            </a:pPr>
            <a:endParaRPr lang="en-US"/>
          </a:p>
        </p:txBody>
      </p:sp>
      <p:sp>
        <p:nvSpPr>
          <p:cNvPr id="1741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fld id="{96EB5AF9-231D-472C-9A58-8449FBDF3E4F}"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p:spPr>
        <p:txBody>
          <a:bodyPr/>
          <a:lstStyle/>
          <a:p>
            <a:r>
              <a:rPr lang="en-US" smtClean="0"/>
              <a:t>This is an oblique view of Laser Vegetation Imaging Sensor “imagery” over the Patuxent Wildlife Reserve in Maryland.  This would have blown MacArthur’s mind.</a:t>
            </a:r>
          </a:p>
        </p:txBody>
      </p:sp>
      <p:sp>
        <p:nvSpPr>
          <p:cNvPr id="19460" name="Slide Number Placeholder 3"/>
          <p:cNvSpPr>
            <a:spLocks noGrp="1"/>
          </p:cNvSpPr>
          <p:nvPr>
            <p:ph type="sldNum" sz="quarter" idx="5"/>
          </p:nvPr>
        </p:nvSpPr>
        <p:spPr>
          <a:noFill/>
        </p:spPr>
        <p:txBody>
          <a:bodyPr/>
          <a:lstStyle/>
          <a:p>
            <a:fld id="{CF33F2CC-9E0E-4E07-B2A7-302F0EB01DA6}" type="slidenum">
              <a:rPr lang="en-US"/>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a:ln/>
        </p:spPr>
      </p:sp>
      <p:sp>
        <p:nvSpPr>
          <p:cNvPr id="37891" name="Notes Placeholder 2"/>
          <p:cNvSpPr>
            <a:spLocks noGrp="1"/>
          </p:cNvSpPr>
          <p:nvPr>
            <p:ph type="body" idx="1"/>
          </p:nvPr>
        </p:nvSpPr>
        <p:spPr>
          <a:noFill/>
          <a:ln/>
        </p:spPr>
        <p:txBody>
          <a:bodyPr/>
          <a:lstStyle/>
          <a:p>
            <a:r>
              <a:rPr lang="en-US" smtClean="0"/>
              <a:t>Fig 7a.  Predicted prevalence from radar metrics alone (left) and all metrics together (right) . For species codes refer to table 1</a:t>
            </a:r>
          </a:p>
          <a:p>
            <a:endParaRPr lang="en-US" smtClean="0"/>
          </a:p>
          <a:p>
            <a:r>
              <a:rPr lang="en-US" smtClean="0"/>
              <a:t>BLPW = Blackpoll Warbler </a:t>
            </a:r>
          </a:p>
          <a:p>
            <a:endParaRPr lang="en-US" smtClean="0"/>
          </a:p>
          <a:p>
            <a:r>
              <a:rPr lang="en-US" smtClean="0"/>
              <a:t>MAWA = Magnolia Warbler</a:t>
            </a:r>
          </a:p>
          <a:p>
            <a:endParaRPr lang="en-US" smtClean="0"/>
          </a:p>
          <a:p>
            <a:r>
              <a:rPr lang="en-US" smtClean="0"/>
              <a:t>MYWA =  Yellow Rumped Warbler</a:t>
            </a:r>
          </a:p>
          <a:p>
            <a:endParaRPr lang="en-US" smtClean="0"/>
          </a:p>
          <a:p>
            <a:endParaRPr lang="en-US" smtClean="0"/>
          </a:p>
        </p:txBody>
      </p:sp>
      <p:sp>
        <p:nvSpPr>
          <p:cNvPr id="37892" name="Slide Number Placeholder 3"/>
          <p:cNvSpPr>
            <a:spLocks noGrp="1"/>
          </p:cNvSpPr>
          <p:nvPr>
            <p:ph type="sldNum" sz="quarter" idx="5"/>
          </p:nvPr>
        </p:nvSpPr>
        <p:spPr>
          <a:noFill/>
        </p:spPr>
        <p:txBody>
          <a:bodyPr/>
          <a:lstStyle/>
          <a:p>
            <a:fld id="{11BADC1D-3D70-4C59-819A-53F7337AA531}" type="slidenum">
              <a:rPr lang="en-US"/>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a:ln/>
        </p:spPr>
      </p:sp>
      <p:sp>
        <p:nvSpPr>
          <p:cNvPr id="39939" name="Notes Placeholder 2"/>
          <p:cNvSpPr>
            <a:spLocks noGrp="1"/>
          </p:cNvSpPr>
          <p:nvPr>
            <p:ph type="body" idx="1"/>
          </p:nvPr>
        </p:nvSpPr>
        <p:spPr>
          <a:noFill/>
          <a:ln/>
        </p:spPr>
        <p:txBody>
          <a:bodyPr/>
          <a:lstStyle/>
          <a:p>
            <a:r>
              <a:rPr lang="en-US" b="1" smtClean="0">
                <a:solidFill>
                  <a:srgbClr val="3E52EA"/>
                </a:solidFill>
              </a:rPr>
              <a:t>Average predictive power for of each data set for all species taken together. </a:t>
            </a:r>
          </a:p>
        </p:txBody>
      </p:sp>
      <p:sp>
        <p:nvSpPr>
          <p:cNvPr id="39940" name="Slide Number Placeholder 3"/>
          <p:cNvSpPr>
            <a:spLocks noGrp="1"/>
          </p:cNvSpPr>
          <p:nvPr>
            <p:ph type="sldNum" sz="quarter" idx="5"/>
          </p:nvPr>
        </p:nvSpPr>
        <p:spPr>
          <a:noFill/>
        </p:spPr>
        <p:txBody>
          <a:bodyPr/>
          <a:lstStyle/>
          <a:p>
            <a:fld id="{2FB87EB1-83BD-48E0-ADF2-94D42A75BE2D}" type="slidenum">
              <a:rPr lang="en-US"/>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a:ln/>
        </p:spPr>
      </p:sp>
      <p:sp>
        <p:nvSpPr>
          <p:cNvPr id="41987" name="Notes Placeholder 2"/>
          <p:cNvSpPr>
            <a:spLocks noGrp="1"/>
          </p:cNvSpPr>
          <p:nvPr>
            <p:ph type="body" idx="1"/>
          </p:nvPr>
        </p:nvSpPr>
        <p:spPr>
          <a:noFill/>
          <a:ln/>
        </p:spPr>
        <p:txBody>
          <a:bodyPr/>
          <a:lstStyle/>
          <a:p>
            <a:r>
              <a:rPr lang="en-US" b="1" smtClean="0">
                <a:solidFill>
                  <a:srgbClr val="3E52EA"/>
                </a:solidFill>
              </a:rPr>
              <a:t>MYMA = yellow rumped warbler</a:t>
            </a:r>
          </a:p>
        </p:txBody>
      </p:sp>
      <p:sp>
        <p:nvSpPr>
          <p:cNvPr id="41988" name="Slide Number Placeholder 3"/>
          <p:cNvSpPr>
            <a:spLocks noGrp="1"/>
          </p:cNvSpPr>
          <p:nvPr>
            <p:ph type="sldNum" sz="quarter" idx="5"/>
          </p:nvPr>
        </p:nvSpPr>
        <p:spPr>
          <a:noFill/>
        </p:spPr>
        <p:txBody>
          <a:bodyPr/>
          <a:lstStyle/>
          <a:p>
            <a:fld id="{58C67214-AEE1-40D8-BA4A-093AD68622A8}" type="slidenum">
              <a:rPr lang="en-US"/>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pPr>
              <a:lnSpc>
                <a:spcPct val="90000"/>
              </a:lnSpc>
            </a:pPr>
            <a:r>
              <a:rPr lang="en-US" b="1" smtClean="0"/>
              <a:t>Aim: </a:t>
            </a:r>
            <a:r>
              <a:rPr lang="en-US" smtClean="0"/>
              <a:t>To test how well bird abundance can be predicted at the Hubbard Brook Experimental Forest (HBEF) using predictor variables derived from LVIS</a:t>
            </a:r>
          </a:p>
          <a:p>
            <a:pPr>
              <a:lnSpc>
                <a:spcPct val="90000"/>
              </a:lnSpc>
            </a:pPr>
            <a:endParaRPr lang="en-US" b="1" smtClean="0"/>
          </a:p>
          <a:p>
            <a:pPr>
              <a:lnSpc>
                <a:spcPct val="90000"/>
              </a:lnSpc>
            </a:pPr>
            <a:r>
              <a:rPr lang="en-US" b="1" smtClean="0"/>
              <a:t>Model: </a:t>
            </a:r>
            <a:r>
              <a:rPr lang="en-US" smtClean="0"/>
              <a:t>We use a hurdle model with boosted regression trees. This involves two steps: (1) a presence/absence model is run with a Bernoulli (binomial) distribution, and (2) an abundance model, with all zeros excluded, is fitted with a truncated Poisson count distribution. The final prediction is then obtained by multiplying the results from both steps, such that the predictions can be interpreted as being abundance given suitable habitat. This approach has proven effective for modeling bird abundance when the dataset is ‘zero-inflated’ (meaning that for each species there are lots of sites with zero abundance). Thus, the approach combines a presence/absence model with an abundance model. Previous studies have worked at coarser spatial scales – our goal is to use LIDAR data to make useful predictions at fine spatial resolution.</a:t>
            </a:r>
          </a:p>
          <a:p>
            <a:pPr>
              <a:lnSpc>
                <a:spcPct val="90000"/>
              </a:lnSpc>
            </a:pPr>
            <a:endParaRPr lang="en-US" b="1" smtClean="0"/>
          </a:p>
          <a:p>
            <a:pPr>
              <a:lnSpc>
                <a:spcPct val="90000"/>
              </a:lnSpc>
            </a:pPr>
            <a:r>
              <a:rPr lang="en-US" b="1" smtClean="0"/>
              <a:t>Results:</a:t>
            </a:r>
            <a:r>
              <a:rPr lang="en-US" smtClean="0"/>
              <a:t> Mean r-squared across all 16 species = 0.382, with max = 0.714 and min = 0.036. For the presence-absence model, mean accuracy = 0.790 (max=0.968, min = 0.533) and mean Kappa = 0.776 (max= 1.0,min=0.556). Overall, results are a little disappointing – we had hoped for stronger predictive power. We have tried to improve predictions by parameterizing the models differently; in particular, by testing alternative approaches for thresholding the presence/absence models. This has only resulted in small improvements.</a:t>
            </a:r>
          </a:p>
          <a:p>
            <a:pPr>
              <a:lnSpc>
                <a:spcPct val="90000"/>
              </a:lnSpc>
            </a:pPr>
            <a:endParaRPr lang="en-US" b="1" smtClean="0"/>
          </a:p>
          <a:p>
            <a:pPr>
              <a:lnSpc>
                <a:spcPct val="90000"/>
              </a:lnSpc>
            </a:pPr>
            <a:r>
              <a:rPr lang="en-US" smtClean="0"/>
              <a:t>A way forward is to try additional multisensor predictor variables.</a:t>
            </a:r>
          </a:p>
        </p:txBody>
      </p:sp>
      <p:sp>
        <p:nvSpPr>
          <p:cNvPr id="44036" name="Slide Number Placeholder 3"/>
          <p:cNvSpPr>
            <a:spLocks noGrp="1"/>
          </p:cNvSpPr>
          <p:nvPr>
            <p:ph type="sldNum" sz="quarter" idx="5"/>
          </p:nvPr>
        </p:nvSpPr>
        <p:spPr>
          <a:noFill/>
        </p:spPr>
        <p:txBody>
          <a:bodyPr/>
          <a:lstStyle/>
          <a:p>
            <a:fld id="{ED414832-D1A8-4785-999B-9A4F904314B2}" type="slidenum">
              <a:rPr lang="en-US"/>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ln/>
        </p:spPr>
      </p:sp>
      <p:sp>
        <p:nvSpPr>
          <p:cNvPr id="21507" name="Notes Placeholder 2"/>
          <p:cNvSpPr>
            <a:spLocks noGrp="1"/>
          </p:cNvSpPr>
          <p:nvPr>
            <p:ph type="body" idx="1"/>
          </p:nvPr>
        </p:nvSpPr>
        <p:spPr>
          <a:noFill/>
          <a:ln/>
        </p:spPr>
        <p:txBody>
          <a:bodyPr/>
          <a:lstStyle/>
          <a:p>
            <a:r>
              <a:rPr lang="en-US" smtClean="0"/>
              <a:t>Number of GLAS lidar shots within a 200m buffer of BBS routes (left) and 100m buffer (right).  We used the 200m buffer.  </a:t>
            </a:r>
          </a:p>
        </p:txBody>
      </p:sp>
      <p:sp>
        <p:nvSpPr>
          <p:cNvPr id="21508" name="Slide Number Placeholder 3"/>
          <p:cNvSpPr>
            <a:spLocks noGrp="1"/>
          </p:cNvSpPr>
          <p:nvPr>
            <p:ph type="sldNum" sz="quarter" idx="5"/>
          </p:nvPr>
        </p:nvSpPr>
        <p:spPr>
          <a:noFill/>
        </p:spPr>
        <p:txBody>
          <a:bodyPr/>
          <a:lstStyle/>
          <a:p>
            <a:fld id="{221A2329-2F4F-4601-9079-ACBB026D4C72}" type="slidenum">
              <a:rPr lang="en-US"/>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a:ln/>
        </p:spPr>
      </p:sp>
      <p:sp>
        <p:nvSpPr>
          <p:cNvPr id="23555" name="Notes Placeholder 2"/>
          <p:cNvSpPr>
            <a:spLocks noGrp="1"/>
          </p:cNvSpPr>
          <p:nvPr>
            <p:ph type="body" idx="1"/>
          </p:nvPr>
        </p:nvSpPr>
        <p:spPr>
          <a:noFill/>
          <a:ln/>
        </p:spPr>
        <p:txBody>
          <a:bodyPr/>
          <a:lstStyle/>
          <a:p>
            <a:r>
              <a:rPr lang="en-US" smtClean="0"/>
              <a:t>We stratified BBS bird data into habitat guilds – and focused on 4 of them (Forest, Grassland, Woodland and Scrub).  </a:t>
            </a:r>
          </a:p>
        </p:txBody>
      </p:sp>
      <p:sp>
        <p:nvSpPr>
          <p:cNvPr id="23556" name="Slide Number Placeholder 3"/>
          <p:cNvSpPr>
            <a:spLocks noGrp="1"/>
          </p:cNvSpPr>
          <p:nvPr>
            <p:ph type="sldNum" sz="quarter" idx="5"/>
          </p:nvPr>
        </p:nvSpPr>
        <p:spPr>
          <a:noFill/>
        </p:spPr>
        <p:txBody>
          <a:bodyPr/>
          <a:lstStyle/>
          <a:p>
            <a:fld id="{B8E7915E-74CA-4E8E-B002-580DAD754E8C}" type="slidenum">
              <a:rPr lang="en-US"/>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eaLnBrk="1" hangingPunct="1">
              <a:spcBef>
                <a:spcPct val="0"/>
              </a:spcBef>
            </a:pPr>
            <a:r>
              <a:rPr lang="en-US" smtClean="0"/>
              <a:t>NLCD LC and Synmap are calculated as % forested, % developed, etc, in the 200m buffer surrounding the route</a:t>
            </a:r>
          </a:p>
          <a:p>
            <a:pPr eaLnBrk="1" hangingPunct="1">
              <a:spcBef>
                <a:spcPct val="0"/>
              </a:spcBef>
            </a:pPr>
            <a:r>
              <a:rPr lang="en-US" smtClean="0"/>
              <a:t>NLCD TC &amp; all other variables were averaged &amp; variance calculated</a:t>
            </a:r>
          </a:p>
          <a:p>
            <a:pPr eaLnBrk="1" hangingPunct="1">
              <a:spcBef>
                <a:spcPct val="0"/>
              </a:spcBef>
            </a:pPr>
            <a:r>
              <a:rPr lang="en-US" smtClean="0"/>
              <a:t>Multi-year variables averaged (e.g. 3 years of MODIS products)</a:t>
            </a:r>
          </a:p>
          <a:p>
            <a:pPr eaLnBrk="1" hangingPunct="1"/>
            <a:r>
              <a:rPr lang="en-US" smtClean="0">
                <a:solidFill>
                  <a:schemeClr val="bg1"/>
                </a:solidFill>
              </a:rPr>
              <a:t>GPP and NPP:  MODIS Gross and Net Primary Production (1 km, 2004-2006, C5)</a:t>
            </a:r>
          </a:p>
          <a:p>
            <a:pPr eaLnBrk="1" hangingPunct="1"/>
            <a:r>
              <a:rPr lang="en-US" smtClean="0">
                <a:solidFill>
                  <a:schemeClr val="bg1"/>
                </a:solidFill>
              </a:rPr>
              <a:t>VCF:  MODIS Vegetation Continuous Fields Percent tree cover (1 km, 2003-2005, C5)</a:t>
            </a:r>
          </a:p>
          <a:p>
            <a:pPr eaLnBrk="1" hangingPunct="1"/>
            <a:r>
              <a:rPr lang="en-US" smtClean="0">
                <a:solidFill>
                  <a:schemeClr val="bg1"/>
                </a:solidFill>
              </a:rPr>
              <a:t>NLCD 2001:  Tree cover and Land Cover (30m)</a:t>
            </a:r>
          </a:p>
          <a:p>
            <a:pPr eaLnBrk="1" hangingPunct="1"/>
            <a:r>
              <a:rPr lang="en-US" smtClean="0">
                <a:solidFill>
                  <a:schemeClr val="bg1"/>
                </a:solidFill>
              </a:rPr>
              <a:t>Climate:  WorldClim (1 km 1950-2000)</a:t>
            </a:r>
          </a:p>
          <a:p>
            <a:pPr eaLnBrk="1" hangingPunct="1"/>
            <a:r>
              <a:rPr lang="en-US" smtClean="0">
                <a:solidFill>
                  <a:schemeClr val="bg1"/>
                </a:solidFill>
              </a:rPr>
              <a:t>Topology:  GTOPO30 elevation (1km) and SRTM</a:t>
            </a:r>
          </a:p>
          <a:p>
            <a:pPr eaLnBrk="1" hangingPunct="1"/>
            <a:r>
              <a:rPr lang="en-US" smtClean="0">
                <a:solidFill>
                  <a:schemeClr val="bg1"/>
                </a:solidFill>
              </a:rPr>
              <a:t>IceSat / GLAS (~70m samples, 2003-2007) </a:t>
            </a:r>
          </a:p>
          <a:p>
            <a:pPr eaLnBrk="1" hangingPunct="1"/>
            <a:r>
              <a:rPr lang="en-US" smtClean="0">
                <a:solidFill>
                  <a:schemeClr val="bg1"/>
                </a:solidFill>
              </a:rPr>
              <a:t>Biomass: CONUS Forest (250m) and NBCD (30m)</a:t>
            </a:r>
          </a:p>
          <a:p>
            <a:r>
              <a:rPr lang="en-US" smtClean="0">
                <a:solidFill>
                  <a:schemeClr val="bg1"/>
                </a:solidFill>
              </a:rPr>
              <a:t>SynMap: Forest functional types (spatial res: 30') </a:t>
            </a:r>
          </a:p>
          <a:p>
            <a:pPr eaLnBrk="1" hangingPunct="1">
              <a:spcBef>
                <a:spcPct val="0"/>
              </a:spcBef>
            </a:pPr>
            <a:endParaRPr lang="en-US" smtClean="0"/>
          </a:p>
        </p:txBody>
      </p:sp>
      <p:sp>
        <p:nvSpPr>
          <p:cNvPr id="25604" name="Slide Number Placeholder 3"/>
          <p:cNvSpPr>
            <a:spLocks noGrp="1"/>
          </p:cNvSpPr>
          <p:nvPr>
            <p:ph type="sldNum" sz="quarter" idx="5"/>
          </p:nvPr>
        </p:nvSpPr>
        <p:spPr>
          <a:noFill/>
        </p:spPr>
        <p:txBody>
          <a:bodyPr/>
          <a:lstStyle/>
          <a:p>
            <a:fld id="{57D49E98-F641-4B73-953E-55C109A1191D}" type="slidenum">
              <a:rPr lang="en-US"/>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a:ln/>
        </p:spPr>
      </p:sp>
      <p:sp>
        <p:nvSpPr>
          <p:cNvPr id="27651" name="Notes Placeholder 2"/>
          <p:cNvSpPr>
            <a:spLocks noGrp="1"/>
          </p:cNvSpPr>
          <p:nvPr>
            <p:ph type="body" idx="1"/>
          </p:nvPr>
        </p:nvSpPr>
        <p:spPr>
          <a:noFill/>
          <a:ln/>
        </p:spPr>
        <p:txBody>
          <a:bodyPr/>
          <a:lstStyle/>
          <a:p>
            <a:r>
              <a:rPr lang="en-US" smtClean="0"/>
              <a:t>Using RandomForest (ensemble regression trees) we are able to explain a good deal of the variation in BBS species richness, particularly when we stratify by habitat guilds. The x-axis in the lower graphs shows variable importance expressed as percent increase in mean square error (%IncMSE) if variable is not included (i.e., more important variables are toward the top). </a:t>
            </a:r>
          </a:p>
        </p:txBody>
      </p:sp>
      <p:sp>
        <p:nvSpPr>
          <p:cNvPr id="27652" name="Slide Number Placeholder 3"/>
          <p:cNvSpPr>
            <a:spLocks noGrp="1"/>
          </p:cNvSpPr>
          <p:nvPr>
            <p:ph type="sldNum" sz="quarter" idx="5"/>
          </p:nvPr>
        </p:nvSpPr>
        <p:spPr>
          <a:noFill/>
        </p:spPr>
        <p:txBody>
          <a:bodyPr/>
          <a:lstStyle/>
          <a:p>
            <a:fld id="{E48F34AE-7961-47C5-AB1B-986517FBED41}" type="slidenum">
              <a:rPr lang="en-US"/>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p:cNvSpPr>
          <p:nvPr>
            <p:ph type="sldImg"/>
          </p:nvPr>
        </p:nvSpPr>
        <p:spPr>
          <a:ln/>
        </p:spPr>
      </p:sp>
      <p:sp>
        <p:nvSpPr>
          <p:cNvPr id="29699" name="Notes Placeholder 2"/>
          <p:cNvSpPr>
            <a:spLocks noGrp="1"/>
          </p:cNvSpPr>
          <p:nvPr>
            <p:ph type="body" idx="1"/>
          </p:nvPr>
        </p:nvSpPr>
        <p:spPr>
          <a:noFill/>
          <a:ln/>
        </p:spPr>
        <p:txBody>
          <a:bodyPr/>
          <a:lstStyle/>
          <a:p>
            <a:r>
              <a:rPr lang="en-US" smtClean="0"/>
              <a:t>Stratifying even further to examine, e.g. forest birds in high canopy cover or high productivity areas, still explained a good amount of the variance.  Climate variables &amp; tree cover explain most of the variance at this spatial scale.  </a:t>
            </a:r>
          </a:p>
          <a:p>
            <a:endParaRPr lang="en-US" smtClean="0"/>
          </a:p>
        </p:txBody>
      </p:sp>
      <p:sp>
        <p:nvSpPr>
          <p:cNvPr id="29700" name="Slide Number Placeholder 3"/>
          <p:cNvSpPr>
            <a:spLocks noGrp="1"/>
          </p:cNvSpPr>
          <p:nvPr>
            <p:ph type="sldNum" sz="quarter" idx="5"/>
          </p:nvPr>
        </p:nvSpPr>
        <p:spPr>
          <a:noFill/>
        </p:spPr>
        <p:txBody>
          <a:bodyPr/>
          <a:lstStyle/>
          <a:p>
            <a:fld id="{0CFA8160-EAE7-410D-A65A-6A7E2B05784A}" type="slidenum">
              <a:rPr lang="en-US"/>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a:ln/>
        </p:spPr>
      </p:sp>
      <p:sp>
        <p:nvSpPr>
          <p:cNvPr id="31747" name="Notes Placeholder 2"/>
          <p:cNvSpPr>
            <a:spLocks noGrp="1"/>
          </p:cNvSpPr>
          <p:nvPr>
            <p:ph type="body" idx="1"/>
          </p:nvPr>
        </p:nvSpPr>
        <p:spPr>
          <a:noFill/>
          <a:ln/>
        </p:spPr>
        <p:txBody>
          <a:bodyPr/>
          <a:lstStyle/>
          <a:p>
            <a:pPr eaLnBrk="1" hangingPunct="1"/>
            <a:r>
              <a:rPr lang="en-US" smtClean="0"/>
              <a:t>The number of years that black-throated blue warblers occupied specific breeding habitat locations (between 0-4 years) was observed in the field and used to develop a model from remote sensing observations.  Lidar metrics of canopy height and complexity were particularly useful predictors of breeding habitat.  The developed model (part of which is shown here as a decision tree) was used to predict multi-year habitat use over the extent of the HBEF and environs (upper right image).  A model based on 3 years of  observations also had good skill at predicting site occupancy in the 4</a:t>
            </a:r>
            <a:r>
              <a:rPr lang="en-US" baseline="30000" smtClean="0"/>
              <a:t>th</a:t>
            </a:r>
            <a:r>
              <a:rPr lang="en-US" smtClean="0"/>
              <a:t> year. </a:t>
            </a:r>
          </a:p>
        </p:txBody>
      </p:sp>
      <p:sp>
        <p:nvSpPr>
          <p:cNvPr id="31748" name="Slide Number Placeholder 3"/>
          <p:cNvSpPr>
            <a:spLocks noGrp="1"/>
          </p:cNvSpPr>
          <p:nvPr>
            <p:ph type="sldNum" sz="quarter" idx="5"/>
          </p:nvPr>
        </p:nvSpPr>
        <p:spPr>
          <a:noFill/>
        </p:spPr>
        <p:txBody>
          <a:bodyPr/>
          <a:lstStyle/>
          <a:p>
            <a:fld id="{9ACDEA88-F4B2-4025-ABC8-1F7AA80C9331}" type="slidenum">
              <a:rPr lang="en-US"/>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a:ln/>
        </p:spPr>
      </p:sp>
      <p:sp>
        <p:nvSpPr>
          <p:cNvPr id="33795" name="Notes Placeholder 2"/>
          <p:cNvSpPr>
            <a:spLocks noGrp="1"/>
          </p:cNvSpPr>
          <p:nvPr>
            <p:ph type="body" idx="1"/>
          </p:nvPr>
        </p:nvSpPr>
        <p:spPr>
          <a:noFill/>
          <a:ln/>
        </p:spPr>
        <p:txBody>
          <a:bodyPr/>
          <a:lstStyle/>
          <a:p>
            <a:r>
              <a:rPr lang="en-US" smtClean="0"/>
              <a:t>It is possible that RH100  is overestimated but both LVIS and DRL heights have similar relationships with field height - the DRL underestimates canopy height by a few meters (average of 2m) .</a:t>
            </a:r>
          </a:p>
          <a:p>
            <a:endParaRPr lang="en-US" smtClean="0"/>
          </a:p>
          <a:p>
            <a:r>
              <a:rPr lang="en-US" smtClean="0"/>
              <a:t>Plotting LVIS waveforms with LVIS RH100 and DRL CH, the DRL heights were consistently lower than LVIS canopy top peak.</a:t>
            </a:r>
          </a:p>
          <a:p>
            <a:endParaRPr lang="en-US" smtClean="0"/>
          </a:p>
        </p:txBody>
      </p:sp>
      <p:sp>
        <p:nvSpPr>
          <p:cNvPr id="33796" name="Slide Number Placeholder 3"/>
          <p:cNvSpPr>
            <a:spLocks noGrp="1"/>
          </p:cNvSpPr>
          <p:nvPr>
            <p:ph type="sldNum" sz="quarter" idx="5"/>
          </p:nvPr>
        </p:nvSpPr>
        <p:spPr>
          <a:noFill/>
        </p:spPr>
        <p:txBody>
          <a:bodyPr/>
          <a:lstStyle/>
          <a:p>
            <a:fld id="{C165E9A1-8076-470C-B9CD-ADE4718BB7C4}" type="slidenum">
              <a:rPr lang="en-US"/>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a:ln/>
        </p:spPr>
      </p:sp>
      <p:sp>
        <p:nvSpPr>
          <p:cNvPr id="35843" name="Notes Placeholder 2"/>
          <p:cNvSpPr>
            <a:spLocks noGrp="1"/>
          </p:cNvSpPr>
          <p:nvPr>
            <p:ph type="body" idx="1"/>
          </p:nvPr>
        </p:nvSpPr>
        <p:spPr>
          <a:noFill/>
          <a:ln/>
        </p:spPr>
        <p:txBody>
          <a:bodyPr/>
          <a:lstStyle/>
          <a:p>
            <a:r>
              <a:rPr lang="en-US" smtClean="0"/>
              <a:t>Predicted prevalence from radar metrics alone (left) and all metrics together (right).</a:t>
            </a:r>
          </a:p>
        </p:txBody>
      </p:sp>
      <p:sp>
        <p:nvSpPr>
          <p:cNvPr id="35844" name="Slide Number Placeholder 3"/>
          <p:cNvSpPr>
            <a:spLocks noGrp="1"/>
          </p:cNvSpPr>
          <p:nvPr>
            <p:ph type="sldNum" sz="quarter" idx="5"/>
          </p:nvPr>
        </p:nvSpPr>
        <p:spPr>
          <a:noFill/>
        </p:spPr>
        <p:txBody>
          <a:bodyPr/>
          <a:lstStyle/>
          <a:p>
            <a:fld id="{0019BF87-601A-411F-B01A-A8E687D41DF5}" type="slidenum">
              <a:rPr lang="en-US"/>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ABC6682-0CBD-408C-8A17-DBA169CBBB17}"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FF03948-0A0F-4FE6-9A8C-B9A8B810882D}"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61CFDFB-095A-4D64-92E7-D7337DF54BD5}"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EE49DFA6-B46F-4E8F-AEB4-B384CCC19B0B}"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2400" y="152400"/>
            <a:ext cx="8839200" cy="647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F903645-98DB-440A-B75C-37FBBA0793F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9C1179B-FF38-4ACF-9D50-C2BE34704D1D}"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F8EE7A2-3FCA-4C80-887E-74536AD9AFFD}"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75F090C-3E73-41AC-A55F-48EC85196189}"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C2A8146-A2D0-4A41-BA4E-38E42E98E2F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2E8E76C-EE1C-439E-BE4E-B28ADC932772}"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F0A8305-366F-4F87-8217-5C877BE92919}"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01C7C55-6302-447C-8A31-639A3939E3B2}"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F0C31CB-1E36-45BA-BDC9-9AA669755FDB}"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F"/>
            </a:gs>
            <a:gs pos="100000">
              <a:srgbClr val="00006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fld id="{630F1A24-066D-461F-85E4-3F27A99FC48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2.jpeg"/><Relationship Id="rId7"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wmf"/><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152400"/>
            <a:ext cx="8229600" cy="1143000"/>
          </a:xfrm>
        </p:spPr>
        <p:txBody>
          <a:bodyPr/>
          <a:lstStyle/>
          <a:p>
            <a:r>
              <a:rPr lang="en-US" sz="2800" b="1" smtClean="0">
                <a:solidFill>
                  <a:schemeClr val="bg1"/>
                </a:solidFill>
              </a:rPr>
              <a:t>Continental Scale Modeling of Bird Diversity using Canopy Structure Metrics of</a:t>
            </a:r>
            <a:r>
              <a:rPr lang="en-US" sz="2800" smtClean="0">
                <a:solidFill>
                  <a:schemeClr val="bg1"/>
                </a:solidFill>
              </a:rPr>
              <a:t/>
            </a:r>
            <a:br>
              <a:rPr lang="en-US" sz="2800" smtClean="0">
                <a:solidFill>
                  <a:schemeClr val="bg1"/>
                </a:solidFill>
              </a:rPr>
            </a:br>
            <a:r>
              <a:rPr lang="en-US" sz="2800" b="1" smtClean="0">
                <a:solidFill>
                  <a:schemeClr val="bg1"/>
                </a:solidFill>
              </a:rPr>
              <a:t>Habitat Heterogeneity</a:t>
            </a:r>
            <a:r>
              <a:rPr lang="en-US" sz="2800" smtClean="0">
                <a:solidFill>
                  <a:schemeClr val="bg1"/>
                </a:solidFill>
              </a:rPr>
              <a:t> </a:t>
            </a:r>
            <a:endParaRPr lang="en-US" sz="2800" b="1" smtClean="0">
              <a:solidFill>
                <a:schemeClr val="bg1"/>
              </a:solidFill>
            </a:endParaRPr>
          </a:p>
        </p:txBody>
      </p:sp>
      <p:sp>
        <p:nvSpPr>
          <p:cNvPr id="16387" name="Rectangle 7"/>
          <p:cNvSpPr>
            <a:spLocks noChangeArrowheads="1"/>
          </p:cNvSpPr>
          <p:nvPr/>
        </p:nvSpPr>
        <p:spPr bwMode="auto">
          <a:xfrm>
            <a:off x="3352800" y="1803400"/>
            <a:ext cx="2368550" cy="4708525"/>
          </a:xfrm>
          <a:prstGeom prst="rect">
            <a:avLst/>
          </a:prstGeom>
          <a:noFill/>
          <a:ln w="9525">
            <a:noFill/>
            <a:miter lim="800000"/>
            <a:headEnd/>
            <a:tailEnd/>
          </a:ln>
        </p:spPr>
        <p:txBody>
          <a:bodyPr>
            <a:spAutoFit/>
          </a:bodyPr>
          <a:lstStyle/>
          <a:p>
            <a:pPr algn="ctr"/>
            <a:r>
              <a:rPr lang="en-US" sz="2000" i="1">
                <a:solidFill>
                  <a:srgbClr val="FFFFFF"/>
                </a:solidFill>
              </a:rPr>
              <a:t>Scott Goetz</a:t>
            </a:r>
          </a:p>
          <a:p>
            <a:pPr algn="ctr"/>
            <a:r>
              <a:rPr lang="en-US" sz="2000" i="1">
                <a:solidFill>
                  <a:srgbClr val="FFFFFF"/>
                </a:solidFill>
              </a:rPr>
              <a:t>Mindy Sun</a:t>
            </a:r>
          </a:p>
          <a:p>
            <a:pPr algn="ctr"/>
            <a:r>
              <a:rPr lang="en-US" sz="2000" i="1">
                <a:solidFill>
                  <a:srgbClr val="FFFFFF"/>
                </a:solidFill>
              </a:rPr>
              <a:t>(WHRC)</a:t>
            </a:r>
          </a:p>
          <a:p>
            <a:pPr algn="ctr"/>
            <a:endParaRPr lang="en-US" sz="2000" i="1">
              <a:solidFill>
                <a:srgbClr val="FFFFFF"/>
              </a:solidFill>
            </a:endParaRPr>
          </a:p>
          <a:p>
            <a:pPr algn="ctr"/>
            <a:r>
              <a:rPr lang="en-US" sz="2000" i="1">
                <a:solidFill>
                  <a:srgbClr val="FFFFFF"/>
                </a:solidFill>
              </a:rPr>
              <a:t>Ralph Dubayah</a:t>
            </a:r>
          </a:p>
          <a:p>
            <a:pPr algn="ctr"/>
            <a:r>
              <a:rPr lang="en-US" sz="2000" i="1">
                <a:solidFill>
                  <a:srgbClr val="FFFFFF"/>
                </a:solidFill>
              </a:rPr>
              <a:t>Anu Swatatran</a:t>
            </a:r>
          </a:p>
          <a:p>
            <a:pPr algn="ctr"/>
            <a:r>
              <a:rPr lang="en-US" sz="2000" i="1">
                <a:solidFill>
                  <a:srgbClr val="FFFFFF"/>
                </a:solidFill>
              </a:rPr>
              <a:t>(UMD)</a:t>
            </a:r>
          </a:p>
          <a:p>
            <a:pPr algn="ctr"/>
            <a:endParaRPr lang="en-US" sz="2000" i="1">
              <a:solidFill>
                <a:srgbClr val="FFFFFF"/>
              </a:solidFill>
            </a:endParaRPr>
          </a:p>
          <a:p>
            <a:pPr algn="ctr"/>
            <a:r>
              <a:rPr lang="en-US" sz="2000" i="1">
                <a:solidFill>
                  <a:srgbClr val="FFFFFF"/>
                </a:solidFill>
              </a:rPr>
              <a:t>Andy Hansen</a:t>
            </a:r>
          </a:p>
          <a:p>
            <a:pPr algn="ctr"/>
            <a:r>
              <a:rPr lang="en-US" sz="2000" i="1">
                <a:solidFill>
                  <a:srgbClr val="FFFFFF"/>
                </a:solidFill>
              </a:rPr>
              <a:t>Linda Phillips</a:t>
            </a:r>
          </a:p>
          <a:p>
            <a:pPr algn="ctr"/>
            <a:r>
              <a:rPr lang="en-US" sz="2000" i="1">
                <a:solidFill>
                  <a:srgbClr val="FFFFFF"/>
                </a:solidFill>
              </a:rPr>
              <a:t>(MSU)</a:t>
            </a:r>
          </a:p>
          <a:p>
            <a:pPr algn="ctr"/>
            <a:endParaRPr lang="en-US" sz="2000" i="1">
              <a:solidFill>
                <a:srgbClr val="FFFFFF"/>
              </a:solidFill>
            </a:endParaRPr>
          </a:p>
          <a:p>
            <a:pPr algn="ctr"/>
            <a:r>
              <a:rPr lang="en-US" sz="2000" i="1">
                <a:solidFill>
                  <a:srgbClr val="FFFFFF"/>
                </a:solidFill>
              </a:rPr>
              <a:t>Richard Pearson</a:t>
            </a:r>
          </a:p>
          <a:p>
            <a:pPr algn="ctr"/>
            <a:r>
              <a:rPr lang="en-US" sz="2000" i="1">
                <a:solidFill>
                  <a:srgbClr val="FFFFFF"/>
                </a:solidFill>
              </a:rPr>
              <a:t>Ned Horning</a:t>
            </a:r>
          </a:p>
          <a:p>
            <a:pPr algn="ctr"/>
            <a:r>
              <a:rPr lang="en-US" sz="2000" i="1">
                <a:solidFill>
                  <a:srgbClr val="FFFFFF"/>
                </a:solidFill>
              </a:rPr>
              <a:t>(AMNH)</a:t>
            </a:r>
          </a:p>
        </p:txBody>
      </p:sp>
      <p:sp>
        <p:nvSpPr>
          <p:cNvPr id="16388" name="Rectangle 8"/>
          <p:cNvSpPr>
            <a:spLocks noChangeArrowheads="1"/>
          </p:cNvSpPr>
          <p:nvPr/>
        </p:nvSpPr>
        <p:spPr bwMode="auto">
          <a:xfrm>
            <a:off x="93663" y="5781675"/>
            <a:ext cx="2192337" cy="923925"/>
          </a:xfrm>
          <a:prstGeom prst="rect">
            <a:avLst/>
          </a:prstGeom>
          <a:noFill/>
          <a:ln w="9525">
            <a:noFill/>
            <a:miter lim="800000"/>
            <a:headEnd/>
            <a:tailEnd/>
          </a:ln>
        </p:spPr>
        <p:txBody>
          <a:bodyPr wrap="none">
            <a:spAutoFit/>
          </a:bodyPr>
          <a:lstStyle/>
          <a:p>
            <a:pPr algn="ctr"/>
            <a:r>
              <a:rPr lang="en-US" sz="1600" i="1"/>
              <a:t>NASA</a:t>
            </a:r>
            <a:r>
              <a:rPr lang="en-US" sz="1800" i="1"/>
              <a:t> Annual </a:t>
            </a:r>
          </a:p>
          <a:p>
            <a:pPr algn="ctr"/>
            <a:r>
              <a:rPr lang="en-US" sz="1800" i="1"/>
              <a:t>Biodiversity Meeting</a:t>
            </a:r>
          </a:p>
          <a:p>
            <a:pPr algn="ctr"/>
            <a:r>
              <a:rPr lang="en-US" sz="1800" i="1"/>
              <a:t>Oct 2011</a:t>
            </a:r>
          </a:p>
        </p:txBody>
      </p:sp>
      <p:pic>
        <p:nvPicPr>
          <p:cNvPr id="16389" name="Picture 6"/>
          <p:cNvPicPr>
            <a:picLocks noChangeAspect="1" noChangeArrowheads="1"/>
          </p:cNvPicPr>
          <p:nvPr/>
        </p:nvPicPr>
        <p:blipFill>
          <a:blip r:embed="rId2"/>
          <a:srcRect/>
          <a:stretch>
            <a:fillRect/>
          </a:stretch>
        </p:blipFill>
        <p:spPr bwMode="auto">
          <a:xfrm>
            <a:off x="6146800" y="1981200"/>
            <a:ext cx="2463800" cy="1828800"/>
          </a:xfrm>
          <a:prstGeom prst="rect">
            <a:avLst/>
          </a:prstGeom>
          <a:noFill/>
          <a:ln w="9525">
            <a:noFill/>
            <a:miter lim="800000"/>
            <a:headEnd/>
            <a:tailEnd/>
          </a:ln>
        </p:spPr>
      </p:pic>
      <p:pic>
        <p:nvPicPr>
          <p:cNvPr id="16390" name="Picture 2"/>
          <p:cNvPicPr>
            <a:picLocks noChangeAspect="1" noChangeArrowheads="1"/>
          </p:cNvPicPr>
          <p:nvPr/>
        </p:nvPicPr>
        <p:blipFill>
          <a:blip r:embed="rId3"/>
          <a:srcRect l="13333"/>
          <a:stretch>
            <a:fillRect/>
          </a:stretch>
        </p:blipFill>
        <p:spPr bwMode="auto">
          <a:xfrm>
            <a:off x="762000" y="1981200"/>
            <a:ext cx="2378075" cy="1828800"/>
          </a:xfrm>
          <a:prstGeom prst="rect">
            <a:avLst/>
          </a:prstGeom>
          <a:noFill/>
          <a:ln w="9525">
            <a:noFill/>
            <a:miter lim="800000"/>
            <a:headEnd/>
            <a:tailEnd/>
          </a:ln>
        </p:spPr>
      </p:pic>
      <p:sp>
        <p:nvSpPr>
          <p:cNvPr id="16391" name="TextBox 7"/>
          <p:cNvSpPr txBox="1">
            <a:spLocks noChangeArrowheads="1"/>
          </p:cNvSpPr>
          <p:nvPr/>
        </p:nvSpPr>
        <p:spPr bwMode="auto">
          <a:xfrm>
            <a:off x="1200150" y="3806825"/>
            <a:ext cx="1466850" cy="307975"/>
          </a:xfrm>
          <a:prstGeom prst="rect">
            <a:avLst/>
          </a:prstGeom>
          <a:noFill/>
          <a:ln w="9525">
            <a:noFill/>
            <a:miter lim="800000"/>
            <a:headEnd/>
            <a:tailEnd/>
          </a:ln>
        </p:spPr>
        <p:txBody>
          <a:bodyPr wrap="none">
            <a:spAutoFit/>
          </a:bodyPr>
          <a:lstStyle/>
          <a:p>
            <a:r>
              <a:rPr lang="en-US" sz="1400"/>
              <a:t>Magnolia warbler</a:t>
            </a:r>
          </a:p>
        </p:txBody>
      </p:sp>
      <p:sp>
        <p:nvSpPr>
          <p:cNvPr id="16392" name="TextBox 8"/>
          <p:cNvSpPr txBox="1">
            <a:spLocks noChangeArrowheads="1"/>
          </p:cNvSpPr>
          <p:nvPr/>
        </p:nvSpPr>
        <p:spPr bwMode="auto">
          <a:xfrm>
            <a:off x="6324600" y="3806825"/>
            <a:ext cx="2185988" cy="307975"/>
          </a:xfrm>
          <a:prstGeom prst="rect">
            <a:avLst/>
          </a:prstGeom>
          <a:noFill/>
          <a:ln w="9525">
            <a:noFill/>
            <a:miter lim="800000"/>
            <a:headEnd/>
            <a:tailEnd/>
          </a:ln>
        </p:spPr>
        <p:txBody>
          <a:bodyPr wrap="none">
            <a:spAutoFit/>
          </a:bodyPr>
          <a:lstStyle/>
          <a:p>
            <a:r>
              <a:rPr lang="en-US" sz="1400"/>
              <a:t>Black throated blue warbler</a:t>
            </a:r>
          </a:p>
        </p:txBody>
      </p:sp>
      <p:sp>
        <p:nvSpPr>
          <p:cNvPr id="16393" name="Rectangle 9"/>
          <p:cNvSpPr>
            <a:spLocks noChangeArrowheads="1"/>
          </p:cNvSpPr>
          <p:nvPr/>
        </p:nvSpPr>
        <p:spPr bwMode="auto">
          <a:xfrm>
            <a:off x="6096000" y="4572000"/>
            <a:ext cx="2819400" cy="1938338"/>
          </a:xfrm>
          <a:prstGeom prst="rect">
            <a:avLst/>
          </a:prstGeom>
          <a:noFill/>
          <a:ln w="9525">
            <a:noFill/>
            <a:miter lim="800000"/>
            <a:headEnd/>
            <a:tailEnd/>
          </a:ln>
        </p:spPr>
        <p:txBody>
          <a:bodyPr>
            <a:spAutoFit/>
          </a:bodyPr>
          <a:lstStyle/>
          <a:p>
            <a:pPr algn="ctr"/>
            <a:r>
              <a:rPr lang="en-US" sz="2000" i="1">
                <a:solidFill>
                  <a:srgbClr val="FFFFFF"/>
                </a:solidFill>
              </a:rPr>
              <a:t>Collaborators:</a:t>
            </a:r>
          </a:p>
          <a:p>
            <a:pPr algn="ctr"/>
            <a:endParaRPr lang="en-US" sz="1000" i="1">
              <a:solidFill>
                <a:srgbClr val="FFFFFF"/>
              </a:solidFill>
            </a:endParaRPr>
          </a:p>
          <a:p>
            <a:pPr algn="ctr"/>
            <a:r>
              <a:rPr lang="en-US" sz="1800" i="1">
                <a:solidFill>
                  <a:srgbClr val="FFFFFF"/>
                </a:solidFill>
              </a:rPr>
              <a:t>Matthew Betts</a:t>
            </a:r>
          </a:p>
          <a:p>
            <a:pPr algn="ctr"/>
            <a:r>
              <a:rPr lang="en-US" sz="1800" i="1">
                <a:solidFill>
                  <a:srgbClr val="FFFFFF"/>
                </a:solidFill>
              </a:rPr>
              <a:t>(OSU)</a:t>
            </a:r>
          </a:p>
          <a:p>
            <a:pPr algn="ctr"/>
            <a:endParaRPr lang="en-US" sz="1800" i="1">
              <a:solidFill>
                <a:srgbClr val="FFFFFF"/>
              </a:solidFill>
            </a:endParaRPr>
          </a:p>
          <a:p>
            <a:pPr algn="ctr"/>
            <a:r>
              <a:rPr lang="en-US" sz="1800" i="1">
                <a:solidFill>
                  <a:srgbClr val="FFFFFF"/>
                </a:solidFill>
              </a:rPr>
              <a:t>Richard Holmes</a:t>
            </a:r>
          </a:p>
          <a:p>
            <a:pPr algn="ctr"/>
            <a:r>
              <a:rPr lang="en-US" sz="1800" i="1">
                <a:solidFill>
                  <a:srgbClr val="FFFFFF"/>
                </a:solidFill>
              </a:rPr>
              <a:t>(Dartmouth)</a:t>
            </a:r>
            <a:endParaRPr lang="en-US" sz="2000" i="1">
              <a:solidFill>
                <a:srgbClr val="FFFFF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clrChange>
              <a:clrFrom>
                <a:srgbClr val="FEFFFF"/>
              </a:clrFrom>
              <a:clrTo>
                <a:srgbClr val="FEFFFF">
                  <a:alpha val="0"/>
                </a:srgbClr>
              </a:clrTo>
            </a:clrChange>
          </a:blip>
          <a:srcRect l="51563" t="31250" r="3125" b="23958"/>
          <a:stretch>
            <a:fillRect/>
          </a:stretch>
        </p:blipFill>
        <p:spPr bwMode="auto">
          <a:xfrm>
            <a:off x="4724400" y="2971800"/>
            <a:ext cx="4419600" cy="3276600"/>
          </a:xfrm>
          <a:prstGeom prst="rect">
            <a:avLst/>
          </a:prstGeom>
          <a:noFill/>
          <a:ln w="9525">
            <a:noFill/>
            <a:miter lim="800000"/>
            <a:headEnd/>
            <a:tailEnd/>
          </a:ln>
        </p:spPr>
      </p:pic>
      <p:pic>
        <p:nvPicPr>
          <p:cNvPr id="32771" name="Picture 2"/>
          <p:cNvPicPr>
            <a:picLocks noChangeAspect="1" noChangeArrowheads="1"/>
          </p:cNvPicPr>
          <p:nvPr/>
        </p:nvPicPr>
        <p:blipFill>
          <a:blip r:embed="rId4">
            <a:clrChange>
              <a:clrFrom>
                <a:srgbClr val="FFFFFF"/>
              </a:clrFrom>
              <a:clrTo>
                <a:srgbClr val="FFFFFF">
                  <a:alpha val="0"/>
                </a:srgbClr>
              </a:clrTo>
            </a:clrChange>
          </a:blip>
          <a:srcRect t="27917" b="16251"/>
          <a:stretch>
            <a:fillRect/>
          </a:stretch>
        </p:blipFill>
        <p:spPr bwMode="auto">
          <a:xfrm>
            <a:off x="4419600" y="457200"/>
            <a:ext cx="4640263" cy="2590800"/>
          </a:xfrm>
          <a:prstGeom prst="rect">
            <a:avLst/>
          </a:prstGeom>
          <a:noFill/>
          <a:ln w="9525">
            <a:noFill/>
            <a:miter lim="800000"/>
            <a:headEnd/>
            <a:tailEnd/>
          </a:ln>
        </p:spPr>
      </p:pic>
      <p:pic>
        <p:nvPicPr>
          <p:cNvPr id="32772" name="Picture 2"/>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52400" y="2217738"/>
            <a:ext cx="4640263" cy="4640262"/>
          </a:xfrm>
          <a:prstGeom prst="rect">
            <a:avLst/>
          </a:prstGeom>
          <a:noFill/>
          <a:ln w="9525">
            <a:noFill/>
            <a:miter lim="800000"/>
            <a:headEnd/>
            <a:tailEnd/>
          </a:ln>
        </p:spPr>
      </p:pic>
      <p:pic>
        <p:nvPicPr>
          <p:cNvPr id="32773" name="Picture 3"/>
          <p:cNvPicPr>
            <a:picLocks noChangeAspect="1" noChangeArrowheads="1"/>
          </p:cNvPicPr>
          <p:nvPr/>
        </p:nvPicPr>
        <p:blipFill>
          <a:blip r:embed="rId6">
            <a:clrChange>
              <a:clrFrom>
                <a:srgbClr val="FFFFFF"/>
              </a:clrFrom>
              <a:clrTo>
                <a:srgbClr val="FFFFFF">
                  <a:alpha val="0"/>
                </a:srgbClr>
              </a:clrTo>
            </a:clrChange>
          </a:blip>
          <a:srcRect r="3476" b="19534"/>
          <a:stretch>
            <a:fillRect/>
          </a:stretch>
        </p:blipFill>
        <p:spPr bwMode="auto">
          <a:xfrm>
            <a:off x="-76200" y="-609600"/>
            <a:ext cx="4495800" cy="3733800"/>
          </a:xfrm>
          <a:prstGeom prst="rect">
            <a:avLst/>
          </a:prstGeom>
          <a:noFill/>
          <a:ln w="9525">
            <a:noFill/>
            <a:miter lim="800000"/>
            <a:headEnd/>
            <a:tailEnd/>
          </a:ln>
        </p:spPr>
      </p:pic>
      <p:pic>
        <p:nvPicPr>
          <p:cNvPr id="32774" name="Picture 6"/>
          <p:cNvPicPr>
            <a:picLocks noChangeAspect="1" noChangeArrowheads="1"/>
          </p:cNvPicPr>
          <p:nvPr/>
        </p:nvPicPr>
        <p:blipFill>
          <a:blip r:embed="rId7"/>
          <a:srcRect t="67046"/>
          <a:stretch>
            <a:fillRect/>
          </a:stretch>
        </p:blipFill>
        <p:spPr bwMode="auto">
          <a:xfrm>
            <a:off x="1447800" y="5943600"/>
            <a:ext cx="2971800" cy="885825"/>
          </a:xfrm>
          <a:prstGeom prst="rect">
            <a:avLst/>
          </a:prstGeom>
          <a:noFill/>
          <a:ln w="9525">
            <a:noFill/>
            <a:miter lim="800000"/>
            <a:headEnd/>
            <a:tailEnd/>
          </a:ln>
        </p:spPr>
      </p:pic>
      <p:sp>
        <p:nvSpPr>
          <p:cNvPr id="32775" name="TextBox 6"/>
          <p:cNvSpPr txBox="1">
            <a:spLocks noChangeArrowheads="1"/>
          </p:cNvSpPr>
          <p:nvPr/>
        </p:nvSpPr>
        <p:spPr bwMode="auto">
          <a:xfrm>
            <a:off x="1143000" y="2971800"/>
            <a:ext cx="1349375" cy="400050"/>
          </a:xfrm>
          <a:prstGeom prst="rect">
            <a:avLst/>
          </a:prstGeom>
          <a:noFill/>
          <a:ln w="9525">
            <a:noFill/>
            <a:miter lim="800000"/>
            <a:headEnd/>
            <a:tailEnd/>
          </a:ln>
        </p:spPr>
        <p:txBody>
          <a:bodyPr wrap="none">
            <a:spAutoFit/>
          </a:bodyPr>
          <a:lstStyle/>
          <a:p>
            <a:r>
              <a:rPr lang="en-US" sz="2000">
                <a:solidFill>
                  <a:srgbClr val="000000"/>
                </a:solidFill>
                <a:latin typeface="Calibri" charset="0"/>
              </a:rPr>
              <a:t>LVIS RH100</a:t>
            </a:r>
          </a:p>
        </p:txBody>
      </p:sp>
      <p:sp>
        <p:nvSpPr>
          <p:cNvPr id="32776" name="Rectangle 7"/>
          <p:cNvSpPr>
            <a:spLocks noChangeArrowheads="1"/>
          </p:cNvSpPr>
          <p:nvPr/>
        </p:nvSpPr>
        <p:spPr bwMode="auto">
          <a:xfrm>
            <a:off x="5175250" y="2971800"/>
            <a:ext cx="2168525" cy="400050"/>
          </a:xfrm>
          <a:prstGeom prst="rect">
            <a:avLst/>
          </a:prstGeom>
          <a:noFill/>
          <a:ln w="9525">
            <a:noFill/>
            <a:miter lim="800000"/>
            <a:headEnd/>
            <a:tailEnd/>
          </a:ln>
        </p:spPr>
        <p:txBody>
          <a:bodyPr wrap="none">
            <a:spAutoFit/>
          </a:bodyPr>
          <a:lstStyle/>
          <a:p>
            <a:r>
              <a:rPr lang="en-US" sz="2000">
                <a:solidFill>
                  <a:srgbClr val="000000"/>
                </a:solidFill>
                <a:latin typeface="Calibri" charset="0"/>
              </a:rPr>
              <a:t>DRL Canopy Height</a:t>
            </a:r>
          </a:p>
        </p:txBody>
      </p:sp>
      <p:sp>
        <p:nvSpPr>
          <p:cNvPr id="32777" name="TextBox 8"/>
          <p:cNvSpPr txBox="1">
            <a:spLocks noChangeArrowheads="1"/>
          </p:cNvSpPr>
          <p:nvPr/>
        </p:nvSpPr>
        <p:spPr bwMode="auto">
          <a:xfrm>
            <a:off x="1295400" y="5791200"/>
            <a:ext cx="1030288" cy="400050"/>
          </a:xfrm>
          <a:prstGeom prst="rect">
            <a:avLst/>
          </a:prstGeom>
          <a:noFill/>
          <a:ln w="9525">
            <a:noFill/>
            <a:miter lim="800000"/>
            <a:headEnd/>
            <a:tailEnd/>
          </a:ln>
        </p:spPr>
        <p:txBody>
          <a:bodyPr wrap="none">
            <a:spAutoFit/>
          </a:bodyPr>
          <a:lstStyle/>
          <a:p>
            <a:r>
              <a:rPr lang="en-US" sz="2000">
                <a:solidFill>
                  <a:srgbClr val="000000"/>
                </a:solidFill>
                <a:latin typeface="Calibri" charset="0"/>
              </a:rPr>
              <a:t>UAVSAR</a:t>
            </a:r>
          </a:p>
        </p:txBody>
      </p:sp>
      <p:pic>
        <p:nvPicPr>
          <p:cNvPr id="32778" name="Picture 6"/>
          <p:cNvPicPr>
            <a:picLocks noChangeAspect="1" noChangeArrowheads="1"/>
          </p:cNvPicPr>
          <p:nvPr/>
        </p:nvPicPr>
        <p:blipFill>
          <a:blip r:embed="rId7"/>
          <a:srcRect l="60945" t="6715" r="31206" b="49716"/>
          <a:stretch>
            <a:fillRect/>
          </a:stretch>
        </p:blipFill>
        <p:spPr bwMode="auto">
          <a:xfrm rot="-5400000">
            <a:off x="7928769" y="2053431"/>
            <a:ext cx="304800" cy="1531938"/>
          </a:xfrm>
          <a:prstGeom prst="rect">
            <a:avLst/>
          </a:prstGeom>
          <a:noFill/>
          <a:ln w="9525">
            <a:noFill/>
            <a:miter lim="800000"/>
            <a:headEnd/>
            <a:tailEnd/>
          </a:ln>
        </p:spPr>
      </p:pic>
      <p:sp>
        <p:nvSpPr>
          <p:cNvPr id="32779" name="TextBox 13"/>
          <p:cNvSpPr txBox="1">
            <a:spLocks noChangeArrowheads="1"/>
          </p:cNvSpPr>
          <p:nvPr/>
        </p:nvSpPr>
        <p:spPr bwMode="auto">
          <a:xfrm flipH="1">
            <a:off x="5943600" y="5867400"/>
            <a:ext cx="1905000" cy="708025"/>
          </a:xfrm>
          <a:prstGeom prst="rect">
            <a:avLst/>
          </a:prstGeom>
          <a:noFill/>
          <a:ln w="9525">
            <a:noFill/>
            <a:miter lim="800000"/>
            <a:headEnd/>
            <a:tailEnd/>
          </a:ln>
        </p:spPr>
        <p:txBody>
          <a:bodyPr>
            <a:spAutoFit/>
          </a:bodyPr>
          <a:lstStyle/>
          <a:p>
            <a:r>
              <a:rPr lang="en-US" sz="2000">
                <a:solidFill>
                  <a:srgbClr val="000000"/>
                </a:solidFill>
              </a:rPr>
              <a:t>Landsat</a:t>
            </a:r>
          </a:p>
          <a:p>
            <a:r>
              <a:rPr lang="en-US" sz="2000">
                <a:solidFill>
                  <a:srgbClr val="000000"/>
                </a:solidFill>
              </a:rPr>
              <a:t>NDVI difference</a:t>
            </a:r>
          </a:p>
        </p:txBody>
      </p:sp>
      <p:sp>
        <p:nvSpPr>
          <p:cNvPr id="15" name="Rectangle 14"/>
          <p:cNvSpPr/>
          <p:nvPr/>
        </p:nvSpPr>
        <p:spPr>
          <a:xfrm>
            <a:off x="7848600" y="6248400"/>
            <a:ext cx="457200" cy="228600"/>
          </a:xfrm>
          <a:prstGeom prst="rect">
            <a:avLst/>
          </a:prstGeom>
          <a:gradFill flip="none" rotWithShape="1">
            <a:gsLst>
              <a:gs pos="22000">
                <a:schemeClr val="tx1"/>
              </a:gs>
              <a:gs pos="53000">
                <a:schemeClr val="tx1">
                  <a:alpha val="82000"/>
                </a:schemeClr>
              </a:gs>
              <a:gs pos="53000">
                <a:schemeClr val="tx1">
                  <a:alpha val="82000"/>
                </a:schemeClr>
              </a:gs>
              <a:gs pos="100000">
                <a:schemeClr val="tx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srgbClr val="000000"/>
              </a:solidFill>
            </a:endParaRPr>
          </a:p>
        </p:txBody>
      </p:sp>
      <p:pic>
        <p:nvPicPr>
          <p:cNvPr id="32781" name="Picture 6"/>
          <p:cNvPicPr>
            <a:picLocks noChangeAspect="1" noChangeArrowheads="1"/>
          </p:cNvPicPr>
          <p:nvPr/>
        </p:nvPicPr>
        <p:blipFill>
          <a:blip r:embed="rId7"/>
          <a:srcRect l="58791" t="50284" b="23253"/>
          <a:stretch>
            <a:fillRect/>
          </a:stretch>
        </p:blipFill>
        <p:spPr bwMode="auto">
          <a:xfrm>
            <a:off x="3062288" y="5257800"/>
            <a:ext cx="1966912" cy="1143000"/>
          </a:xfrm>
          <a:prstGeom prst="rect">
            <a:avLst/>
          </a:prstGeom>
          <a:solidFill>
            <a:schemeClr val="bg1"/>
          </a:solidFill>
          <a:ln w="9525">
            <a:noFill/>
            <a:miter lim="800000"/>
            <a:headEnd/>
            <a:tailEnd/>
          </a:ln>
        </p:spPr>
      </p:pic>
      <p:sp>
        <p:nvSpPr>
          <p:cNvPr id="32782" name="TextBox 15"/>
          <p:cNvSpPr txBox="1">
            <a:spLocks noChangeArrowheads="1"/>
          </p:cNvSpPr>
          <p:nvPr/>
        </p:nvSpPr>
        <p:spPr bwMode="auto">
          <a:xfrm>
            <a:off x="7696200" y="6553200"/>
            <a:ext cx="800100" cy="276225"/>
          </a:xfrm>
          <a:prstGeom prst="rect">
            <a:avLst/>
          </a:prstGeom>
          <a:noFill/>
          <a:ln w="9525">
            <a:noFill/>
            <a:miter lim="800000"/>
            <a:headEnd/>
            <a:tailEnd/>
          </a:ln>
        </p:spPr>
        <p:txBody>
          <a:bodyPr wrap="none">
            <a:spAutoFit/>
          </a:bodyPr>
          <a:lstStyle/>
          <a:p>
            <a:r>
              <a:rPr lang="en-US" sz="1200">
                <a:solidFill>
                  <a:srgbClr val="000000"/>
                </a:solidFill>
              </a:rPr>
              <a:t>  0       0.6</a:t>
            </a:r>
          </a:p>
        </p:txBody>
      </p:sp>
      <p:pic>
        <p:nvPicPr>
          <p:cNvPr id="32783" name="Picture 6"/>
          <p:cNvPicPr>
            <a:picLocks noChangeAspect="1" noChangeArrowheads="1"/>
          </p:cNvPicPr>
          <p:nvPr/>
        </p:nvPicPr>
        <p:blipFill>
          <a:blip r:embed="rId7"/>
          <a:srcRect l="60945" t="6715" r="31206" b="49716"/>
          <a:stretch>
            <a:fillRect/>
          </a:stretch>
        </p:blipFill>
        <p:spPr bwMode="auto">
          <a:xfrm rot="-5400000">
            <a:off x="3475832" y="2050256"/>
            <a:ext cx="304800" cy="1531937"/>
          </a:xfrm>
          <a:prstGeom prst="rect">
            <a:avLst/>
          </a:prstGeom>
          <a:noFill/>
          <a:ln w="9525">
            <a:noFill/>
            <a:miter lim="800000"/>
            <a:headEnd/>
            <a:tailEnd/>
          </a:ln>
        </p:spPr>
      </p:pic>
      <p:sp>
        <p:nvSpPr>
          <p:cNvPr id="32784" name="TextBox 19"/>
          <p:cNvSpPr txBox="1">
            <a:spLocks noChangeArrowheads="1"/>
          </p:cNvSpPr>
          <p:nvPr/>
        </p:nvSpPr>
        <p:spPr bwMode="auto">
          <a:xfrm>
            <a:off x="2778125" y="2968625"/>
            <a:ext cx="1838325" cy="246063"/>
          </a:xfrm>
          <a:prstGeom prst="rect">
            <a:avLst/>
          </a:prstGeom>
          <a:noFill/>
          <a:ln w="9525">
            <a:noFill/>
            <a:miter lim="800000"/>
            <a:headEnd/>
            <a:tailEnd/>
          </a:ln>
        </p:spPr>
        <p:txBody>
          <a:bodyPr wrap="none">
            <a:spAutoFit/>
          </a:bodyPr>
          <a:lstStyle/>
          <a:p>
            <a:r>
              <a:rPr lang="en-US" sz="1000">
                <a:solidFill>
                  <a:srgbClr val="000000"/>
                </a:solidFill>
              </a:rPr>
              <a:t>  0    5    10   15   20   25  &gt;30 m</a:t>
            </a:r>
          </a:p>
        </p:txBody>
      </p:sp>
      <p:sp>
        <p:nvSpPr>
          <p:cNvPr id="19" name="TextBox 18"/>
          <p:cNvSpPr txBox="1">
            <a:spLocks noChangeArrowheads="1"/>
          </p:cNvSpPr>
          <p:nvPr/>
        </p:nvSpPr>
        <p:spPr bwMode="auto">
          <a:xfrm>
            <a:off x="0" y="-76200"/>
            <a:ext cx="9144000" cy="533400"/>
          </a:xfrm>
          <a:prstGeom prst="rect">
            <a:avLst/>
          </a:prstGeom>
          <a:noFill/>
          <a:ln w="9525">
            <a:noFill/>
            <a:miter lim="800000"/>
            <a:headEnd/>
            <a:tailEnd/>
          </a:ln>
        </p:spPr>
        <p:txBody>
          <a:bodyPr lIns="91438" tIns="45718" rIns="91438" bIns="45718"/>
          <a:lstStyle/>
          <a:p>
            <a:pPr algn="ctr" eaLnBrk="0" hangingPunct="0">
              <a:defRPr/>
            </a:pPr>
            <a:r>
              <a:rPr lang="en-US" sz="2400" dirty="0">
                <a:solidFill>
                  <a:schemeClr val="accent6">
                    <a:lumMod val="50000"/>
                  </a:schemeClr>
                </a:solidFill>
                <a:latin typeface="Times New Roman"/>
                <a:ea typeface="Calibri" charset="0"/>
                <a:cs typeface="Times New Roman"/>
              </a:rPr>
              <a:t>Fusion with optical, hyper-spectral, hyper-resolution, SAR even better.. </a:t>
            </a:r>
          </a:p>
        </p:txBody>
      </p:sp>
      <p:sp>
        <p:nvSpPr>
          <p:cNvPr id="32786" name="TextBox 19"/>
          <p:cNvSpPr txBox="1">
            <a:spLocks noChangeArrowheads="1"/>
          </p:cNvSpPr>
          <p:nvPr/>
        </p:nvSpPr>
        <p:spPr bwMode="auto">
          <a:xfrm>
            <a:off x="7229475" y="2971800"/>
            <a:ext cx="1838325" cy="246063"/>
          </a:xfrm>
          <a:prstGeom prst="rect">
            <a:avLst/>
          </a:prstGeom>
          <a:noFill/>
          <a:ln w="9525">
            <a:noFill/>
            <a:miter lim="800000"/>
            <a:headEnd/>
            <a:tailEnd/>
          </a:ln>
        </p:spPr>
        <p:txBody>
          <a:bodyPr wrap="none">
            <a:spAutoFit/>
          </a:bodyPr>
          <a:lstStyle/>
          <a:p>
            <a:r>
              <a:rPr lang="en-US" sz="1000">
                <a:solidFill>
                  <a:srgbClr val="000000"/>
                </a:solidFill>
              </a:rPr>
              <a:t>  0    5    10   15   20   25  &gt;30 m</a:t>
            </a:r>
          </a:p>
        </p:txBody>
      </p:sp>
      <p:sp>
        <p:nvSpPr>
          <p:cNvPr id="32787" name="TextBox 13"/>
          <p:cNvSpPr txBox="1">
            <a:spLocks noChangeArrowheads="1"/>
          </p:cNvSpPr>
          <p:nvPr/>
        </p:nvSpPr>
        <p:spPr bwMode="auto">
          <a:xfrm>
            <a:off x="923925" y="347663"/>
            <a:ext cx="3267075" cy="338137"/>
          </a:xfrm>
          <a:prstGeom prst="rect">
            <a:avLst/>
          </a:prstGeom>
          <a:noFill/>
          <a:ln w="9525">
            <a:noFill/>
            <a:miter lim="800000"/>
            <a:headEnd/>
            <a:tailEnd/>
          </a:ln>
        </p:spPr>
        <p:txBody>
          <a:bodyPr wrap="none">
            <a:spAutoFit/>
          </a:bodyPr>
          <a:lstStyle/>
          <a:p>
            <a:r>
              <a:rPr lang="en-US" sz="1600" i="1">
                <a:solidFill>
                  <a:srgbClr val="000000"/>
                </a:solidFill>
              </a:rPr>
              <a:t>Hubbard Brook Experimental Forest </a:t>
            </a:r>
            <a:endParaRPr lang="en-US" sz="1600"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818" name="Picture 18" descr="REVImap.jpg"/>
          <p:cNvPicPr>
            <a:picLocks noChangeAspect="1"/>
          </p:cNvPicPr>
          <p:nvPr/>
        </p:nvPicPr>
        <p:blipFill>
          <a:blip r:embed="rId3"/>
          <a:srcRect t="23334" b="35556"/>
          <a:stretch>
            <a:fillRect/>
          </a:stretch>
        </p:blipFill>
        <p:spPr bwMode="auto">
          <a:xfrm>
            <a:off x="433388" y="2216150"/>
            <a:ext cx="7564437" cy="1954213"/>
          </a:xfrm>
          <a:prstGeom prst="rect">
            <a:avLst/>
          </a:prstGeom>
          <a:noFill/>
          <a:ln w="9525">
            <a:noFill/>
            <a:miter lim="800000"/>
            <a:headEnd/>
            <a:tailEnd/>
          </a:ln>
        </p:spPr>
      </p:pic>
      <p:pic>
        <p:nvPicPr>
          <p:cNvPr id="34819" name="Picture 23" descr="BTBWmap.jpg"/>
          <p:cNvPicPr>
            <a:picLocks noChangeAspect="1"/>
          </p:cNvPicPr>
          <p:nvPr/>
        </p:nvPicPr>
        <p:blipFill>
          <a:blip r:embed="rId4"/>
          <a:srcRect l="1920" t="24445" r="1920" b="32222"/>
          <a:stretch>
            <a:fillRect/>
          </a:stretch>
        </p:blipFill>
        <p:spPr bwMode="auto">
          <a:xfrm>
            <a:off x="608013" y="3962400"/>
            <a:ext cx="7240587" cy="2187575"/>
          </a:xfrm>
          <a:prstGeom prst="rect">
            <a:avLst/>
          </a:prstGeom>
          <a:noFill/>
          <a:ln w="9525">
            <a:noFill/>
            <a:miter lim="800000"/>
            <a:headEnd/>
            <a:tailEnd/>
          </a:ln>
        </p:spPr>
      </p:pic>
      <p:pic>
        <p:nvPicPr>
          <p:cNvPr id="34820" name="Picture 5" descr="mywaprev.jpg"/>
          <p:cNvPicPr>
            <a:picLocks noChangeAspect="1"/>
          </p:cNvPicPr>
          <p:nvPr/>
        </p:nvPicPr>
        <p:blipFill>
          <a:blip r:embed="rId5">
            <a:clrChange>
              <a:clrFrom>
                <a:srgbClr val="FFFFFF"/>
              </a:clrFrom>
              <a:clrTo>
                <a:srgbClr val="FFFFFF">
                  <a:alpha val="0"/>
                </a:srgbClr>
              </a:clrTo>
            </a:clrChange>
          </a:blip>
          <a:srcRect l="38838" t="80000" r="21667" b="5556"/>
          <a:stretch>
            <a:fillRect/>
          </a:stretch>
        </p:blipFill>
        <p:spPr bwMode="auto">
          <a:xfrm>
            <a:off x="355600" y="6172200"/>
            <a:ext cx="3454400" cy="508000"/>
          </a:xfrm>
          <a:prstGeom prst="rect">
            <a:avLst/>
          </a:prstGeom>
          <a:noFill/>
          <a:ln w="9525">
            <a:noFill/>
            <a:miter lim="800000"/>
            <a:headEnd/>
            <a:tailEnd/>
          </a:ln>
        </p:spPr>
      </p:pic>
      <p:pic>
        <p:nvPicPr>
          <p:cNvPr id="34821" name="Picture 17" descr="OVENmap.jpg"/>
          <p:cNvPicPr>
            <a:picLocks noChangeAspect="1"/>
          </p:cNvPicPr>
          <p:nvPr/>
        </p:nvPicPr>
        <p:blipFill>
          <a:blip r:embed="rId6"/>
          <a:srcRect t="24445" b="36667"/>
          <a:stretch>
            <a:fillRect/>
          </a:stretch>
        </p:blipFill>
        <p:spPr bwMode="auto">
          <a:xfrm>
            <a:off x="406400" y="522288"/>
            <a:ext cx="7564438" cy="1781175"/>
          </a:xfrm>
          <a:prstGeom prst="rect">
            <a:avLst/>
          </a:prstGeom>
          <a:noFill/>
          <a:ln w="9525">
            <a:noFill/>
            <a:miter lim="800000"/>
            <a:headEnd/>
            <a:tailEnd/>
          </a:ln>
        </p:spPr>
      </p:pic>
      <p:sp>
        <p:nvSpPr>
          <p:cNvPr id="21" name="Rectangle 20"/>
          <p:cNvSpPr/>
          <p:nvPr/>
        </p:nvSpPr>
        <p:spPr>
          <a:xfrm>
            <a:off x="508000" y="228600"/>
            <a:ext cx="8407400" cy="59610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00"/>
              </a:solidFill>
            </a:endParaRPr>
          </a:p>
        </p:txBody>
      </p:sp>
      <p:sp>
        <p:nvSpPr>
          <p:cNvPr id="34823" name="TextBox 21"/>
          <p:cNvSpPr txBox="1">
            <a:spLocks noChangeArrowheads="1"/>
          </p:cNvSpPr>
          <p:nvPr/>
        </p:nvSpPr>
        <p:spPr bwMode="auto">
          <a:xfrm>
            <a:off x="3124200" y="1893888"/>
            <a:ext cx="1223963" cy="400050"/>
          </a:xfrm>
          <a:prstGeom prst="rect">
            <a:avLst/>
          </a:prstGeom>
          <a:noFill/>
          <a:ln w="9525">
            <a:noFill/>
            <a:miter lim="800000"/>
            <a:headEnd/>
            <a:tailEnd/>
          </a:ln>
        </p:spPr>
        <p:txBody>
          <a:bodyPr wrap="none">
            <a:spAutoFit/>
          </a:bodyPr>
          <a:lstStyle/>
          <a:p>
            <a:r>
              <a:rPr lang="en-US" sz="2000">
                <a:solidFill>
                  <a:srgbClr val="000000"/>
                </a:solidFill>
              </a:rPr>
              <a:t>Oven bird</a:t>
            </a:r>
          </a:p>
        </p:txBody>
      </p:sp>
      <p:sp>
        <p:nvSpPr>
          <p:cNvPr id="34824" name="TextBox 22"/>
          <p:cNvSpPr txBox="1">
            <a:spLocks noChangeArrowheads="1"/>
          </p:cNvSpPr>
          <p:nvPr/>
        </p:nvSpPr>
        <p:spPr bwMode="auto">
          <a:xfrm>
            <a:off x="2895600" y="3733800"/>
            <a:ext cx="1774825" cy="400050"/>
          </a:xfrm>
          <a:prstGeom prst="rect">
            <a:avLst/>
          </a:prstGeom>
          <a:noFill/>
          <a:ln w="9525">
            <a:noFill/>
            <a:miter lim="800000"/>
            <a:headEnd/>
            <a:tailEnd/>
          </a:ln>
        </p:spPr>
        <p:txBody>
          <a:bodyPr wrap="none">
            <a:spAutoFit/>
          </a:bodyPr>
          <a:lstStyle/>
          <a:p>
            <a:r>
              <a:rPr lang="en-US" sz="2000">
                <a:solidFill>
                  <a:srgbClr val="000000"/>
                </a:solidFill>
              </a:rPr>
              <a:t>Red eyed Vireo</a:t>
            </a:r>
          </a:p>
        </p:txBody>
      </p:sp>
      <p:sp>
        <p:nvSpPr>
          <p:cNvPr id="34825" name="TextBox 25"/>
          <p:cNvSpPr txBox="1">
            <a:spLocks noChangeArrowheads="1"/>
          </p:cNvSpPr>
          <p:nvPr/>
        </p:nvSpPr>
        <p:spPr bwMode="auto">
          <a:xfrm>
            <a:off x="2590800" y="5715000"/>
            <a:ext cx="2595563" cy="400050"/>
          </a:xfrm>
          <a:prstGeom prst="rect">
            <a:avLst/>
          </a:prstGeom>
          <a:noFill/>
          <a:ln w="9525">
            <a:noFill/>
            <a:miter lim="800000"/>
            <a:headEnd/>
            <a:tailEnd/>
          </a:ln>
        </p:spPr>
        <p:txBody>
          <a:bodyPr wrap="none">
            <a:spAutoFit/>
          </a:bodyPr>
          <a:lstStyle/>
          <a:p>
            <a:r>
              <a:rPr lang="en-US" sz="2000">
                <a:solidFill>
                  <a:srgbClr val="000000"/>
                </a:solidFill>
              </a:rPr>
              <a:t>Black-throated Warbler</a:t>
            </a:r>
          </a:p>
        </p:txBody>
      </p:sp>
      <p:grpSp>
        <p:nvGrpSpPr>
          <p:cNvPr id="34826" name="Group 19"/>
          <p:cNvGrpSpPr>
            <a:grpSpLocks/>
          </p:cNvGrpSpPr>
          <p:nvPr/>
        </p:nvGrpSpPr>
        <p:grpSpPr bwMode="auto">
          <a:xfrm>
            <a:off x="7620000" y="1524000"/>
            <a:ext cx="1690688" cy="1328738"/>
            <a:chOff x="7376892" y="3319046"/>
            <a:chExt cx="1690908" cy="1329154"/>
          </a:xfrm>
        </p:grpSpPr>
        <p:pic>
          <p:nvPicPr>
            <p:cNvPr id="34830" name="Picture 5"/>
            <p:cNvPicPr>
              <a:picLocks noChangeAspect="1" noChangeArrowheads="1"/>
            </p:cNvPicPr>
            <p:nvPr/>
          </p:nvPicPr>
          <p:blipFill>
            <a:blip r:embed="rId7"/>
            <a:srcRect l="7813" t="57292" r="89844" b="33333"/>
            <a:stretch>
              <a:fillRect/>
            </a:stretch>
          </p:blipFill>
          <p:spPr bwMode="auto">
            <a:xfrm>
              <a:off x="7376892" y="3601673"/>
              <a:ext cx="624108" cy="970327"/>
            </a:xfrm>
            <a:prstGeom prst="rect">
              <a:avLst/>
            </a:prstGeom>
            <a:noFill/>
            <a:ln w="9525">
              <a:noFill/>
              <a:miter lim="800000"/>
              <a:headEnd/>
              <a:tailEnd/>
            </a:ln>
          </p:spPr>
        </p:pic>
        <p:sp>
          <p:nvSpPr>
            <p:cNvPr id="34831" name="TextBox 8"/>
            <p:cNvSpPr txBox="1">
              <a:spLocks noChangeArrowheads="1"/>
            </p:cNvSpPr>
            <p:nvPr/>
          </p:nvSpPr>
          <p:spPr bwMode="auto">
            <a:xfrm>
              <a:off x="7525948" y="3319046"/>
              <a:ext cx="1084652" cy="338554"/>
            </a:xfrm>
            <a:prstGeom prst="rect">
              <a:avLst/>
            </a:prstGeom>
            <a:noFill/>
            <a:ln w="9525">
              <a:noFill/>
              <a:miter lim="800000"/>
              <a:headEnd/>
              <a:tailEnd/>
            </a:ln>
          </p:spPr>
          <p:txBody>
            <a:bodyPr wrap="none">
              <a:spAutoFit/>
            </a:bodyPr>
            <a:lstStyle/>
            <a:p>
              <a:pPr algn="r"/>
              <a:r>
                <a:rPr lang="en-US" sz="1600">
                  <a:solidFill>
                    <a:srgbClr val="000000"/>
                  </a:solidFill>
                </a:rPr>
                <a:t>Prevalence </a:t>
              </a:r>
            </a:p>
          </p:txBody>
        </p:sp>
        <p:sp>
          <p:nvSpPr>
            <p:cNvPr id="34832" name="TextBox 7"/>
            <p:cNvSpPr txBox="1">
              <a:spLocks noChangeArrowheads="1"/>
            </p:cNvSpPr>
            <p:nvPr/>
          </p:nvSpPr>
          <p:spPr bwMode="auto">
            <a:xfrm>
              <a:off x="7957333" y="3570982"/>
              <a:ext cx="1110467" cy="1077218"/>
            </a:xfrm>
            <a:prstGeom prst="rect">
              <a:avLst/>
            </a:prstGeom>
            <a:noFill/>
            <a:ln w="9525">
              <a:noFill/>
              <a:miter lim="800000"/>
              <a:headEnd/>
              <a:tailEnd/>
            </a:ln>
          </p:spPr>
          <p:txBody>
            <a:bodyPr>
              <a:spAutoFit/>
            </a:bodyPr>
            <a:lstStyle/>
            <a:p>
              <a:r>
                <a:rPr lang="en-US" sz="1600">
                  <a:solidFill>
                    <a:srgbClr val="000000"/>
                  </a:solidFill>
                </a:rPr>
                <a:t>&lt; 2 </a:t>
              </a:r>
            </a:p>
            <a:p>
              <a:r>
                <a:rPr lang="en-US" sz="1600">
                  <a:solidFill>
                    <a:srgbClr val="000000"/>
                  </a:solidFill>
                </a:rPr>
                <a:t>2 – 4</a:t>
              </a:r>
            </a:p>
            <a:p>
              <a:r>
                <a:rPr lang="en-US" sz="1600">
                  <a:solidFill>
                    <a:srgbClr val="000000"/>
                  </a:solidFill>
                </a:rPr>
                <a:t>4 – 6</a:t>
              </a:r>
            </a:p>
            <a:p>
              <a:r>
                <a:rPr lang="en-US" sz="1600">
                  <a:solidFill>
                    <a:srgbClr val="000000"/>
                  </a:solidFill>
                </a:rPr>
                <a:t>6 - 9</a:t>
              </a:r>
            </a:p>
          </p:txBody>
        </p:sp>
      </p:grpSp>
      <p:sp>
        <p:nvSpPr>
          <p:cNvPr id="34827" name="TextBox 19"/>
          <p:cNvSpPr txBox="1">
            <a:spLocks noChangeArrowheads="1"/>
          </p:cNvSpPr>
          <p:nvPr/>
        </p:nvSpPr>
        <p:spPr bwMode="auto">
          <a:xfrm>
            <a:off x="1447800" y="285750"/>
            <a:ext cx="1317625" cy="400050"/>
          </a:xfrm>
          <a:prstGeom prst="rect">
            <a:avLst/>
          </a:prstGeom>
          <a:noFill/>
          <a:ln w="9525">
            <a:noFill/>
            <a:miter lim="800000"/>
            <a:headEnd/>
            <a:tailEnd/>
          </a:ln>
        </p:spPr>
        <p:txBody>
          <a:bodyPr wrap="none">
            <a:spAutoFit/>
          </a:bodyPr>
          <a:lstStyle/>
          <a:p>
            <a:r>
              <a:rPr lang="en-US" sz="2000">
                <a:solidFill>
                  <a:srgbClr val="000000"/>
                </a:solidFill>
              </a:rPr>
              <a:t>Radar only</a:t>
            </a:r>
          </a:p>
        </p:txBody>
      </p:sp>
      <p:sp>
        <p:nvSpPr>
          <p:cNvPr id="34828" name="TextBox 24"/>
          <p:cNvSpPr txBox="1">
            <a:spLocks noChangeArrowheads="1"/>
          </p:cNvSpPr>
          <p:nvPr/>
        </p:nvSpPr>
        <p:spPr bwMode="auto">
          <a:xfrm>
            <a:off x="4806950" y="285750"/>
            <a:ext cx="1330325" cy="400050"/>
          </a:xfrm>
          <a:prstGeom prst="rect">
            <a:avLst/>
          </a:prstGeom>
          <a:noFill/>
          <a:ln w="9525">
            <a:noFill/>
            <a:miter lim="800000"/>
            <a:headEnd/>
            <a:tailEnd/>
          </a:ln>
        </p:spPr>
        <p:txBody>
          <a:bodyPr wrap="none">
            <a:spAutoFit/>
          </a:bodyPr>
          <a:lstStyle/>
          <a:p>
            <a:r>
              <a:rPr lang="en-US" sz="2000">
                <a:solidFill>
                  <a:srgbClr val="000000"/>
                </a:solidFill>
              </a:rPr>
              <a:t>All metrics</a:t>
            </a:r>
          </a:p>
        </p:txBody>
      </p:sp>
      <p:sp>
        <p:nvSpPr>
          <p:cNvPr id="34829" name="Text Box 7"/>
          <p:cNvSpPr txBox="1">
            <a:spLocks noChangeArrowheads="1"/>
          </p:cNvSpPr>
          <p:nvPr/>
        </p:nvSpPr>
        <p:spPr bwMode="auto">
          <a:xfrm>
            <a:off x="3657600" y="6443663"/>
            <a:ext cx="5638800" cy="338137"/>
          </a:xfrm>
          <a:prstGeom prst="rect">
            <a:avLst/>
          </a:prstGeom>
          <a:noFill/>
          <a:ln w="9525">
            <a:noFill/>
            <a:miter lim="800000"/>
            <a:headEnd/>
            <a:tailEnd/>
          </a:ln>
        </p:spPr>
        <p:txBody>
          <a:bodyPr>
            <a:spAutoFit/>
          </a:bodyPr>
          <a:lstStyle/>
          <a:p>
            <a:pPr algn="ctr"/>
            <a:r>
              <a:rPr lang="en-US" sz="1600" i="1">
                <a:solidFill>
                  <a:srgbClr val="000000"/>
                </a:solidFill>
              </a:rPr>
              <a:t>Swatatran, Dubayah, Goetz, et al. (in press) PlosOne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866" name="Picture 3" descr="MAWAmap.jpg"/>
          <p:cNvPicPr>
            <a:picLocks noChangeAspect="1"/>
          </p:cNvPicPr>
          <p:nvPr/>
        </p:nvPicPr>
        <p:blipFill>
          <a:blip r:embed="rId3"/>
          <a:srcRect l="1060" t="23334" r="1060" b="32222"/>
          <a:stretch>
            <a:fillRect/>
          </a:stretch>
        </p:blipFill>
        <p:spPr bwMode="auto">
          <a:xfrm>
            <a:off x="520700" y="2320925"/>
            <a:ext cx="7296150" cy="2098675"/>
          </a:xfrm>
          <a:prstGeom prst="rect">
            <a:avLst/>
          </a:prstGeom>
          <a:noFill/>
          <a:ln w="9525">
            <a:noFill/>
            <a:miter lim="800000"/>
            <a:headEnd/>
            <a:tailEnd/>
          </a:ln>
        </p:spPr>
      </p:pic>
      <p:pic>
        <p:nvPicPr>
          <p:cNvPr id="36867" name="Picture 4" descr="MYWAmap.jpg"/>
          <p:cNvPicPr>
            <a:picLocks noChangeAspect="1"/>
          </p:cNvPicPr>
          <p:nvPr/>
        </p:nvPicPr>
        <p:blipFill>
          <a:blip r:embed="rId4"/>
          <a:srcRect t="23334" b="35556"/>
          <a:stretch>
            <a:fillRect/>
          </a:stretch>
        </p:blipFill>
        <p:spPr bwMode="auto">
          <a:xfrm>
            <a:off x="501650" y="4095750"/>
            <a:ext cx="7391400" cy="1974850"/>
          </a:xfrm>
          <a:prstGeom prst="rect">
            <a:avLst/>
          </a:prstGeom>
          <a:noFill/>
          <a:ln w="9525">
            <a:noFill/>
            <a:miter lim="800000"/>
            <a:headEnd/>
            <a:tailEnd/>
          </a:ln>
        </p:spPr>
      </p:pic>
      <p:pic>
        <p:nvPicPr>
          <p:cNvPr id="36868" name="Picture 1" descr="BLPWmap.jpg"/>
          <p:cNvPicPr>
            <a:picLocks noChangeAspect="1"/>
          </p:cNvPicPr>
          <p:nvPr/>
        </p:nvPicPr>
        <p:blipFill>
          <a:blip r:embed="rId5"/>
          <a:srcRect t="21111" b="36667"/>
          <a:stretch>
            <a:fillRect/>
          </a:stretch>
        </p:blipFill>
        <p:spPr bwMode="auto">
          <a:xfrm>
            <a:off x="457200" y="457200"/>
            <a:ext cx="7346950" cy="1917700"/>
          </a:xfrm>
          <a:prstGeom prst="rect">
            <a:avLst/>
          </a:prstGeom>
          <a:noFill/>
          <a:ln w="9525">
            <a:noFill/>
            <a:miter lim="800000"/>
            <a:headEnd/>
            <a:tailEnd/>
          </a:ln>
        </p:spPr>
      </p:pic>
      <p:sp>
        <p:nvSpPr>
          <p:cNvPr id="8" name="Rectangle 7"/>
          <p:cNvSpPr/>
          <p:nvPr/>
        </p:nvSpPr>
        <p:spPr>
          <a:xfrm>
            <a:off x="508000" y="211138"/>
            <a:ext cx="8407400" cy="59610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00"/>
              </a:solidFill>
            </a:endParaRPr>
          </a:p>
        </p:txBody>
      </p:sp>
      <p:sp>
        <p:nvSpPr>
          <p:cNvPr id="36870" name="TextBox 8"/>
          <p:cNvSpPr txBox="1">
            <a:spLocks noChangeArrowheads="1"/>
          </p:cNvSpPr>
          <p:nvPr/>
        </p:nvSpPr>
        <p:spPr bwMode="auto">
          <a:xfrm>
            <a:off x="1447800" y="285750"/>
            <a:ext cx="1317625" cy="400050"/>
          </a:xfrm>
          <a:prstGeom prst="rect">
            <a:avLst/>
          </a:prstGeom>
          <a:noFill/>
          <a:ln w="9525">
            <a:noFill/>
            <a:miter lim="800000"/>
            <a:headEnd/>
            <a:tailEnd/>
          </a:ln>
        </p:spPr>
        <p:txBody>
          <a:bodyPr wrap="none">
            <a:spAutoFit/>
          </a:bodyPr>
          <a:lstStyle/>
          <a:p>
            <a:r>
              <a:rPr lang="en-US" sz="2000">
                <a:solidFill>
                  <a:srgbClr val="000000"/>
                </a:solidFill>
              </a:rPr>
              <a:t>Radar only</a:t>
            </a:r>
          </a:p>
        </p:txBody>
      </p:sp>
      <p:sp>
        <p:nvSpPr>
          <p:cNvPr id="36871" name="TextBox 9"/>
          <p:cNvSpPr txBox="1">
            <a:spLocks noChangeArrowheads="1"/>
          </p:cNvSpPr>
          <p:nvPr/>
        </p:nvSpPr>
        <p:spPr bwMode="auto">
          <a:xfrm>
            <a:off x="4806950" y="285750"/>
            <a:ext cx="1330325" cy="400050"/>
          </a:xfrm>
          <a:prstGeom prst="rect">
            <a:avLst/>
          </a:prstGeom>
          <a:noFill/>
          <a:ln w="9525">
            <a:noFill/>
            <a:miter lim="800000"/>
            <a:headEnd/>
            <a:tailEnd/>
          </a:ln>
        </p:spPr>
        <p:txBody>
          <a:bodyPr wrap="none">
            <a:spAutoFit/>
          </a:bodyPr>
          <a:lstStyle/>
          <a:p>
            <a:r>
              <a:rPr lang="en-US" sz="2000">
                <a:solidFill>
                  <a:srgbClr val="000000"/>
                </a:solidFill>
              </a:rPr>
              <a:t>All metrics</a:t>
            </a:r>
          </a:p>
        </p:txBody>
      </p:sp>
      <p:sp>
        <p:nvSpPr>
          <p:cNvPr id="36872" name="TextBox 10"/>
          <p:cNvSpPr txBox="1">
            <a:spLocks noChangeArrowheads="1"/>
          </p:cNvSpPr>
          <p:nvPr/>
        </p:nvSpPr>
        <p:spPr bwMode="auto">
          <a:xfrm>
            <a:off x="2711450" y="2105025"/>
            <a:ext cx="1876425" cy="368300"/>
          </a:xfrm>
          <a:prstGeom prst="rect">
            <a:avLst/>
          </a:prstGeom>
          <a:noFill/>
          <a:ln w="9525">
            <a:noFill/>
            <a:miter lim="800000"/>
            <a:headEnd/>
            <a:tailEnd/>
          </a:ln>
        </p:spPr>
        <p:txBody>
          <a:bodyPr wrap="none">
            <a:spAutoFit/>
          </a:bodyPr>
          <a:lstStyle/>
          <a:p>
            <a:r>
              <a:rPr lang="en-US" sz="1800">
                <a:solidFill>
                  <a:srgbClr val="000000"/>
                </a:solidFill>
              </a:rPr>
              <a:t>Blackpoll Warbler</a:t>
            </a:r>
          </a:p>
        </p:txBody>
      </p:sp>
      <p:grpSp>
        <p:nvGrpSpPr>
          <p:cNvPr id="36873" name="Group 19"/>
          <p:cNvGrpSpPr>
            <a:grpSpLocks/>
          </p:cNvGrpSpPr>
          <p:nvPr/>
        </p:nvGrpSpPr>
        <p:grpSpPr bwMode="auto">
          <a:xfrm>
            <a:off x="7605713" y="1643063"/>
            <a:ext cx="1690687" cy="1328737"/>
            <a:chOff x="7376892" y="3319046"/>
            <a:chExt cx="1690908" cy="1329154"/>
          </a:xfrm>
        </p:grpSpPr>
        <p:pic>
          <p:nvPicPr>
            <p:cNvPr id="36878" name="Picture 5"/>
            <p:cNvPicPr>
              <a:picLocks noChangeAspect="1" noChangeArrowheads="1"/>
            </p:cNvPicPr>
            <p:nvPr/>
          </p:nvPicPr>
          <p:blipFill>
            <a:blip r:embed="rId6"/>
            <a:srcRect l="7813" t="57292" r="89844" b="33333"/>
            <a:stretch>
              <a:fillRect/>
            </a:stretch>
          </p:blipFill>
          <p:spPr bwMode="auto">
            <a:xfrm>
              <a:off x="7376892" y="3601673"/>
              <a:ext cx="624108" cy="970327"/>
            </a:xfrm>
            <a:prstGeom prst="rect">
              <a:avLst/>
            </a:prstGeom>
            <a:noFill/>
            <a:ln w="9525">
              <a:noFill/>
              <a:miter lim="800000"/>
              <a:headEnd/>
              <a:tailEnd/>
            </a:ln>
          </p:spPr>
        </p:pic>
        <p:sp>
          <p:nvSpPr>
            <p:cNvPr id="36879" name="TextBox 7"/>
            <p:cNvSpPr txBox="1">
              <a:spLocks noChangeArrowheads="1"/>
            </p:cNvSpPr>
            <p:nvPr/>
          </p:nvSpPr>
          <p:spPr bwMode="auto">
            <a:xfrm>
              <a:off x="7957333" y="3570982"/>
              <a:ext cx="1110467" cy="1077218"/>
            </a:xfrm>
            <a:prstGeom prst="rect">
              <a:avLst/>
            </a:prstGeom>
            <a:noFill/>
            <a:ln w="9525">
              <a:noFill/>
              <a:miter lim="800000"/>
              <a:headEnd/>
              <a:tailEnd/>
            </a:ln>
          </p:spPr>
          <p:txBody>
            <a:bodyPr>
              <a:spAutoFit/>
            </a:bodyPr>
            <a:lstStyle/>
            <a:p>
              <a:r>
                <a:rPr lang="en-US" sz="1600">
                  <a:solidFill>
                    <a:srgbClr val="000000"/>
                  </a:solidFill>
                </a:rPr>
                <a:t>&lt; 2 </a:t>
              </a:r>
            </a:p>
            <a:p>
              <a:r>
                <a:rPr lang="en-US" sz="1600">
                  <a:solidFill>
                    <a:srgbClr val="000000"/>
                  </a:solidFill>
                </a:rPr>
                <a:t>2 – 4</a:t>
              </a:r>
            </a:p>
            <a:p>
              <a:r>
                <a:rPr lang="en-US" sz="1600">
                  <a:solidFill>
                    <a:srgbClr val="000000"/>
                  </a:solidFill>
                </a:rPr>
                <a:t>4 – 6</a:t>
              </a:r>
            </a:p>
            <a:p>
              <a:r>
                <a:rPr lang="en-US" sz="1600">
                  <a:solidFill>
                    <a:srgbClr val="000000"/>
                  </a:solidFill>
                </a:rPr>
                <a:t>6 - 9</a:t>
              </a:r>
            </a:p>
          </p:txBody>
        </p:sp>
        <p:sp>
          <p:nvSpPr>
            <p:cNvPr id="36880" name="TextBox 8"/>
            <p:cNvSpPr txBox="1">
              <a:spLocks noChangeArrowheads="1"/>
            </p:cNvSpPr>
            <p:nvPr/>
          </p:nvSpPr>
          <p:spPr bwMode="auto">
            <a:xfrm>
              <a:off x="7525948" y="3319046"/>
              <a:ext cx="1084652" cy="338554"/>
            </a:xfrm>
            <a:prstGeom prst="rect">
              <a:avLst/>
            </a:prstGeom>
            <a:noFill/>
            <a:ln w="9525">
              <a:noFill/>
              <a:miter lim="800000"/>
              <a:headEnd/>
              <a:tailEnd/>
            </a:ln>
          </p:spPr>
          <p:txBody>
            <a:bodyPr wrap="none">
              <a:spAutoFit/>
            </a:bodyPr>
            <a:lstStyle/>
            <a:p>
              <a:pPr algn="r"/>
              <a:r>
                <a:rPr lang="en-US" sz="1600">
                  <a:solidFill>
                    <a:srgbClr val="000000"/>
                  </a:solidFill>
                </a:rPr>
                <a:t>Prevalence </a:t>
              </a:r>
            </a:p>
          </p:txBody>
        </p:sp>
      </p:grpSp>
      <p:pic>
        <p:nvPicPr>
          <p:cNvPr id="36874" name="Picture 20" descr="mywaprev.jpg"/>
          <p:cNvPicPr>
            <a:picLocks noChangeAspect="1"/>
          </p:cNvPicPr>
          <p:nvPr/>
        </p:nvPicPr>
        <p:blipFill>
          <a:blip r:embed="rId7">
            <a:clrChange>
              <a:clrFrom>
                <a:srgbClr val="FFFFFF"/>
              </a:clrFrom>
              <a:clrTo>
                <a:srgbClr val="FFFFFF">
                  <a:alpha val="0"/>
                </a:srgbClr>
              </a:clrTo>
            </a:clrChange>
          </a:blip>
          <a:srcRect l="38838" t="80000" r="21667" b="5556"/>
          <a:stretch>
            <a:fillRect/>
          </a:stretch>
        </p:blipFill>
        <p:spPr bwMode="auto">
          <a:xfrm>
            <a:off x="304800" y="6096000"/>
            <a:ext cx="3454400" cy="508000"/>
          </a:xfrm>
          <a:prstGeom prst="rect">
            <a:avLst/>
          </a:prstGeom>
          <a:noFill/>
          <a:ln w="9525">
            <a:noFill/>
            <a:miter lim="800000"/>
            <a:headEnd/>
            <a:tailEnd/>
          </a:ln>
        </p:spPr>
      </p:pic>
      <p:sp>
        <p:nvSpPr>
          <p:cNvPr id="36875" name="TextBox 13"/>
          <p:cNvSpPr txBox="1">
            <a:spLocks noChangeArrowheads="1"/>
          </p:cNvSpPr>
          <p:nvPr/>
        </p:nvSpPr>
        <p:spPr bwMode="auto">
          <a:xfrm>
            <a:off x="2863850" y="5638800"/>
            <a:ext cx="1646238" cy="369888"/>
          </a:xfrm>
          <a:prstGeom prst="rect">
            <a:avLst/>
          </a:prstGeom>
          <a:noFill/>
          <a:ln w="9525">
            <a:noFill/>
            <a:miter lim="800000"/>
            <a:headEnd/>
            <a:tailEnd/>
          </a:ln>
        </p:spPr>
        <p:txBody>
          <a:bodyPr wrap="none">
            <a:spAutoFit/>
          </a:bodyPr>
          <a:lstStyle/>
          <a:p>
            <a:r>
              <a:rPr lang="en-US" sz="1800">
                <a:solidFill>
                  <a:srgbClr val="000000"/>
                </a:solidFill>
              </a:rPr>
              <a:t>Yellow Warbler</a:t>
            </a:r>
          </a:p>
        </p:txBody>
      </p:sp>
      <p:sp>
        <p:nvSpPr>
          <p:cNvPr id="36876" name="TextBox 12"/>
          <p:cNvSpPr txBox="1">
            <a:spLocks noChangeArrowheads="1"/>
          </p:cNvSpPr>
          <p:nvPr/>
        </p:nvSpPr>
        <p:spPr bwMode="auto">
          <a:xfrm>
            <a:off x="2711450" y="3857625"/>
            <a:ext cx="1863725" cy="368300"/>
          </a:xfrm>
          <a:prstGeom prst="rect">
            <a:avLst/>
          </a:prstGeom>
          <a:noFill/>
          <a:ln w="9525">
            <a:noFill/>
            <a:miter lim="800000"/>
            <a:headEnd/>
            <a:tailEnd/>
          </a:ln>
        </p:spPr>
        <p:txBody>
          <a:bodyPr wrap="none">
            <a:spAutoFit/>
          </a:bodyPr>
          <a:lstStyle/>
          <a:p>
            <a:r>
              <a:rPr lang="en-US" sz="1800">
                <a:solidFill>
                  <a:srgbClr val="000000"/>
                </a:solidFill>
              </a:rPr>
              <a:t>Magnolia Warbler</a:t>
            </a:r>
          </a:p>
        </p:txBody>
      </p:sp>
      <p:sp>
        <p:nvSpPr>
          <p:cNvPr id="36877" name="Text Box 7"/>
          <p:cNvSpPr txBox="1">
            <a:spLocks noChangeArrowheads="1"/>
          </p:cNvSpPr>
          <p:nvPr/>
        </p:nvSpPr>
        <p:spPr bwMode="auto">
          <a:xfrm>
            <a:off x="3657600" y="6443663"/>
            <a:ext cx="5638800" cy="338137"/>
          </a:xfrm>
          <a:prstGeom prst="rect">
            <a:avLst/>
          </a:prstGeom>
          <a:noFill/>
          <a:ln w="9525">
            <a:noFill/>
            <a:miter lim="800000"/>
            <a:headEnd/>
            <a:tailEnd/>
          </a:ln>
        </p:spPr>
        <p:txBody>
          <a:bodyPr>
            <a:spAutoFit/>
          </a:bodyPr>
          <a:lstStyle/>
          <a:p>
            <a:pPr algn="ctr"/>
            <a:r>
              <a:rPr lang="en-US" sz="1600" i="1">
                <a:solidFill>
                  <a:srgbClr val="000000"/>
                </a:solidFill>
              </a:rPr>
              <a:t>Swatatran, Dubayah, Goetz, et al. (in press) PlosOne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p:cNvGraphicFramePr/>
          <p:nvPr/>
        </p:nvGraphicFramePr>
        <p:xfrm>
          <a:off x="685800" y="762000"/>
          <a:ext cx="7696200" cy="5715001"/>
        </p:xfrm>
        <a:graphic>
          <a:graphicData uri="http://schemas.openxmlformats.org/drawingml/2006/chart">
            <c:chart xmlns:c="http://schemas.openxmlformats.org/drawingml/2006/chart" xmlns:r="http://schemas.openxmlformats.org/officeDocument/2006/relationships" r:id="rId3"/>
          </a:graphicData>
        </a:graphic>
      </p:graphicFrame>
      <p:sp>
        <p:nvSpPr>
          <p:cNvPr id="38915" name="TextBox 5"/>
          <p:cNvSpPr txBox="1">
            <a:spLocks noChangeArrowheads="1"/>
          </p:cNvSpPr>
          <p:nvPr/>
        </p:nvSpPr>
        <p:spPr bwMode="auto">
          <a:xfrm rot="-5400000">
            <a:off x="-664369" y="2383632"/>
            <a:ext cx="2613025" cy="430212"/>
          </a:xfrm>
          <a:prstGeom prst="rect">
            <a:avLst/>
          </a:prstGeom>
          <a:noFill/>
          <a:ln w="9525">
            <a:noFill/>
            <a:miter lim="800000"/>
            <a:headEnd/>
            <a:tailEnd/>
          </a:ln>
        </p:spPr>
        <p:txBody>
          <a:bodyPr wrap="none">
            <a:spAutoFit/>
          </a:bodyPr>
          <a:lstStyle/>
          <a:p>
            <a:r>
              <a:rPr lang="en-US" sz="2200">
                <a:solidFill>
                  <a:srgbClr val="000000"/>
                </a:solidFill>
                <a:cs typeface="Times New Roman" charset="0"/>
              </a:rPr>
              <a:t>% variance explained </a:t>
            </a:r>
          </a:p>
        </p:txBody>
      </p:sp>
      <p:sp>
        <p:nvSpPr>
          <p:cNvPr id="38916" name="TextBox 3"/>
          <p:cNvSpPr txBox="1">
            <a:spLocks noChangeArrowheads="1"/>
          </p:cNvSpPr>
          <p:nvPr/>
        </p:nvSpPr>
        <p:spPr bwMode="auto">
          <a:xfrm>
            <a:off x="228600" y="228600"/>
            <a:ext cx="8750300" cy="492125"/>
          </a:xfrm>
          <a:prstGeom prst="rect">
            <a:avLst/>
          </a:prstGeom>
          <a:noFill/>
          <a:ln w="9525">
            <a:noFill/>
            <a:miter lim="800000"/>
            <a:headEnd/>
            <a:tailEnd/>
          </a:ln>
        </p:spPr>
        <p:txBody>
          <a:bodyPr wrap="none">
            <a:spAutoFit/>
          </a:bodyPr>
          <a:lstStyle/>
          <a:p>
            <a:pPr algn="ctr"/>
            <a:r>
              <a:rPr lang="en-US" sz="2600">
                <a:solidFill>
                  <a:srgbClr val="000000"/>
                </a:solidFill>
              </a:rPr>
              <a:t>Single versus multi-sensor predictions of Bird Species Richness</a:t>
            </a:r>
          </a:p>
        </p:txBody>
      </p:sp>
      <p:sp>
        <p:nvSpPr>
          <p:cNvPr id="38917" name="TextBox 13"/>
          <p:cNvSpPr txBox="1">
            <a:spLocks noChangeArrowheads="1"/>
          </p:cNvSpPr>
          <p:nvPr/>
        </p:nvSpPr>
        <p:spPr bwMode="auto">
          <a:xfrm>
            <a:off x="304800" y="5924550"/>
            <a:ext cx="3938588" cy="400050"/>
          </a:xfrm>
          <a:prstGeom prst="rect">
            <a:avLst/>
          </a:prstGeom>
          <a:noFill/>
          <a:ln w="9525">
            <a:noFill/>
            <a:miter lim="800000"/>
            <a:headEnd/>
            <a:tailEnd/>
          </a:ln>
        </p:spPr>
        <p:txBody>
          <a:bodyPr wrap="none">
            <a:spAutoFit/>
          </a:bodyPr>
          <a:lstStyle/>
          <a:p>
            <a:r>
              <a:rPr lang="en-US" sz="2000">
                <a:solidFill>
                  <a:srgbClr val="000000"/>
                </a:solidFill>
              </a:rPr>
              <a:t>Hubbard Brook Experimental Forest </a:t>
            </a:r>
            <a:endParaRPr lang="en-US" sz="2000"/>
          </a:p>
        </p:txBody>
      </p:sp>
      <p:sp>
        <p:nvSpPr>
          <p:cNvPr id="38918" name="Text Box 7"/>
          <p:cNvSpPr txBox="1">
            <a:spLocks noChangeArrowheads="1"/>
          </p:cNvSpPr>
          <p:nvPr/>
        </p:nvSpPr>
        <p:spPr bwMode="auto">
          <a:xfrm>
            <a:off x="3657600" y="6443663"/>
            <a:ext cx="5638800" cy="338137"/>
          </a:xfrm>
          <a:prstGeom prst="rect">
            <a:avLst/>
          </a:prstGeom>
          <a:noFill/>
          <a:ln w="9525">
            <a:noFill/>
            <a:miter lim="800000"/>
            <a:headEnd/>
            <a:tailEnd/>
          </a:ln>
        </p:spPr>
        <p:txBody>
          <a:bodyPr>
            <a:spAutoFit/>
          </a:bodyPr>
          <a:lstStyle/>
          <a:p>
            <a:pPr algn="ctr"/>
            <a:r>
              <a:rPr lang="en-US" sz="1600" i="1">
                <a:solidFill>
                  <a:srgbClr val="000000"/>
                </a:solidFill>
              </a:rPr>
              <a:t>Swatatran, Dubayah, Goetz, et al. (in press) PlosOne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TextBox 3"/>
          <p:cNvSpPr txBox="1">
            <a:spLocks noChangeArrowheads="1"/>
          </p:cNvSpPr>
          <p:nvPr/>
        </p:nvSpPr>
        <p:spPr bwMode="auto">
          <a:xfrm>
            <a:off x="41275" y="228600"/>
            <a:ext cx="9124950" cy="461963"/>
          </a:xfrm>
          <a:prstGeom prst="rect">
            <a:avLst/>
          </a:prstGeom>
          <a:noFill/>
          <a:ln w="9525">
            <a:noFill/>
            <a:miter lim="800000"/>
            <a:headEnd/>
            <a:tailEnd/>
          </a:ln>
        </p:spPr>
        <p:txBody>
          <a:bodyPr wrap="none">
            <a:spAutoFit/>
          </a:bodyPr>
          <a:lstStyle/>
          <a:p>
            <a:pPr algn="ctr"/>
            <a:r>
              <a:rPr lang="en-US" sz="2400">
                <a:solidFill>
                  <a:srgbClr val="000000"/>
                </a:solidFill>
              </a:rPr>
              <a:t>Species habitat use varies with vegetation cover across a range of heights</a:t>
            </a:r>
          </a:p>
        </p:txBody>
      </p:sp>
      <p:pic>
        <p:nvPicPr>
          <p:cNvPr id="40963" name="Picture 6" descr="HB-cover-height.tiff"/>
          <p:cNvPicPr>
            <a:picLocks noChangeAspect="1"/>
          </p:cNvPicPr>
          <p:nvPr/>
        </p:nvPicPr>
        <p:blipFill>
          <a:blip r:embed="rId3"/>
          <a:srcRect/>
          <a:stretch>
            <a:fillRect/>
          </a:stretch>
        </p:blipFill>
        <p:spPr bwMode="auto">
          <a:xfrm>
            <a:off x="0" y="1638300"/>
            <a:ext cx="9144000" cy="4305300"/>
          </a:xfrm>
          <a:prstGeom prst="rect">
            <a:avLst/>
          </a:prstGeom>
          <a:noFill/>
          <a:ln w="9525">
            <a:noFill/>
            <a:miter lim="800000"/>
            <a:headEnd/>
            <a:tailEnd/>
          </a:ln>
        </p:spPr>
      </p:pic>
      <p:sp>
        <p:nvSpPr>
          <p:cNvPr id="40964" name="TextBox 7"/>
          <p:cNvSpPr txBox="1">
            <a:spLocks noChangeArrowheads="1"/>
          </p:cNvSpPr>
          <p:nvPr/>
        </p:nvSpPr>
        <p:spPr bwMode="auto">
          <a:xfrm>
            <a:off x="914400" y="6030913"/>
            <a:ext cx="7239000" cy="369887"/>
          </a:xfrm>
          <a:prstGeom prst="rect">
            <a:avLst/>
          </a:prstGeom>
          <a:noFill/>
          <a:ln w="9525">
            <a:noFill/>
            <a:miter lim="800000"/>
            <a:headEnd/>
            <a:tailEnd/>
          </a:ln>
        </p:spPr>
        <p:txBody>
          <a:bodyPr>
            <a:spAutoFit/>
          </a:bodyPr>
          <a:lstStyle/>
          <a:p>
            <a:pPr algn="ctr"/>
            <a:r>
              <a:rPr lang="en-US" sz="1800">
                <a:solidFill>
                  <a:schemeClr val="tx1"/>
                </a:solidFill>
              </a:rPr>
              <a:t>Yellow-rumped warbler more prevalent in lower canopy</a:t>
            </a:r>
          </a:p>
        </p:txBody>
      </p:sp>
      <p:sp>
        <p:nvSpPr>
          <p:cNvPr id="40965" name="TextBox 8"/>
          <p:cNvSpPr txBox="1">
            <a:spLocks noChangeArrowheads="1"/>
          </p:cNvSpPr>
          <p:nvPr/>
        </p:nvSpPr>
        <p:spPr bwMode="auto">
          <a:xfrm>
            <a:off x="914400" y="1306513"/>
            <a:ext cx="7239000" cy="369887"/>
          </a:xfrm>
          <a:prstGeom prst="rect">
            <a:avLst/>
          </a:prstGeom>
          <a:noFill/>
          <a:ln w="9525">
            <a:noFill/>
            <a:miter lim="800000"/>
            <a:headEnd/>
            <a:tailEnd/>
          </a:ln>
        </p:spPr>
        <p:txBody>
          <a:bodyPr>
            <a:spAutoFit/>
          </a:bodyPr>
          <a:lstStyle/>
          <a:p>
            <a:pPr algn="ctr"/>
            <a:r>
              <a:rPr lang="en-US" sz="1800">
                <a:solidFill>
                  <a:schemeClr val="tx1"/>
                </a:solidFill>
              </a:rPr>
              <a:t>Ovenbird more prevalent in upper canopy</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304800" y="0"/>
            <a:ext cx="8534400" cy="1066800"/>
          </a:xfrm>
        </p:spPr>
        <p:txBody>
          <a:bodyPr/>
          <a:lstStyle/>
          <a:p>
            <a:pPr eaLnBrk="1" hangingPunct="1"/>
            <a:r>
              <a:rPr lang="en-US" sz="2800" smtClean="0">
                <a:solidFill>
                  <a:schemeClr val="bg1"/>
                </a:solidFill>
              </a:rPr>
              <a:t>Predicting Abundance more difficult..</a:t>
            </a:r>
            <a:br>
              <a:rPr lang="en-US" sz="2800" smtClean="0">
                <a:solidFill>
                  <a:schemeClr val="bg1"/>
                </a:solidFill>
              </a:rPr>
            </a:br>
            <a:r>
              <a:rPr lang="en-US" sz="1100" smtClean="0">
                <a:solidFill>
                  <a:schemeClr val="bg1"/>
                </a:solidFill>
              </a:rPr>
              <a:t/>
            </a:r>
            <a:br>
              <a:rPr lang="en-US" sz="1100" smtClean="0">
                <a:solidFill>
                  <a:schemeClr val="bg1"/>
                </a:solidFill>
              </a:rPr>
            </a:br>
            <a:r>
              <a:rPr lang="en-US" sz="2000" smtClean="0">
                <a:solidFill>
                  <a:schemeClr val="bg1"/>
                </a:solidFill>
              </a:rPr>
              <a:t>Boosted Regression Tree Model predictions of species abundance at HBEF</a:t>
            </a:r>
            <a:endParaRPr lang="en-US" sz="2800" smtClean="0">
              <a:solidFill>
                <a:schemeClr val="bg1"/>
              </a:solidFill>
            </a:endParaRPr>
          </a:p>
        </p:txBody>
      </p:sp>
      <p:grpSp>
        <p:nvGrpSpPr>
          <p:cNvPr id="43011" name="Group 7"/>
          <p:cNvGrpSpPr>
            <a:grpSpLocks/>
          </p:cNvGrpSpPr>
          <p:nvPr/>
        </p:nvGrpSpPr>
        <p:grpSpPr bwMode="auto">
          <a:xfrm>
            <a:off x="106363" y="1828800"/>
            <a:ext cx="8915400" cy="2971800"/>
            <a:chOff x="0" y="1752600"/>
            <a:chExt cx="8915400" cy="2971800"/>
          </a:xfrm>
        </p:grpSpPr>
        <p:pic>
          <p:nvPicPr>
            <p:cNvPr id="43021" name="Picture 4" descr="MAWA.TOTABUNDPart2.jpg"/>
            <p:cNvPicPr>
              <a:picLocks noChangeAspect="1" noChangeArrowheads="1"/>
            </p:cNvPicPr>
            <p:nvPr/>
          </p:nvPicPr>
          <p:blipFill>
            <a:blip r:embed="rId3"/>
            <a:srcRect/>
            <a:stretch>
              <a:fillRect/>
            </a:stretch>
          </p:blipFill>
          <p:spPr bwMode="auto">
            <a:xfrm>
              <a:off x="0" y="1752600"/>
              <a:ext cx="2971800" cy="2971800"/>
            </a:xfrm>
            <a:prstGeom prst="rect">
              <a:avLst/>
            </a:prstGeom>
            <a:noFill/>
            <a:ln w="9525">
              <a:noFill/>
              <a:miter lim="800000"/>
              <a:headEnd/>
              <a:tailEnd/>
            </a:ln>
          </p:spPr>
        </p:pic>
        <p:pic>
          <p:nvPicPr>
            <p:cNvPr id="43022" name="Picture 5" descr="BLBW.TOTABUNDPart1.jpg"/>
            <p:cNvPicPr>
              <a:picLocks noChangeAspect="1" noChangeArrowheads="1"/>
            </p:cNvPicPr>
            <p:nvPr/>
          </p:nvPicPr>
          <p:blipFill>
            <a:blip r:embed="rId4"/>
            <a:srcRect/>
            <a:stretch>
              <a:fillRect/>
            </a:stretch>
          </p:blipFill>
          <p:spPr bwMode="auto">
            <a:xfrm>
              <a:off x="2971800" y="1752600"/>
              <a:ext cx="2971800" cy="2971800"/>
            </a:xfrm>
            <a:prstGeom prst="rect">
              <a:avLst/>
            </a:prstGeom>
            <a:noFill/>
            <a:ln w="9525">
              <a:noFill/>
              <a:miter lim="800000"/>
              <a:headEnd/>
              <a:tailEnd/>
            </a:ln>
          </p:spPr>
        </p:pic>
        <p:pic>
          <p:nvPicPr>
            <p:cNvPr id="43023" name="Picture 6" descr="BRCR.TOTABUNDPart4.jpg"/>
            <p:cNvPicPr>
              <a:picLocks noChangeAspect="1" noChangeArrowheads="1"/>
            </p:cNvPicPr>
            <p:nvPr/>
          </p:nvPicPr>
          <p:blipFill>
            <a:blip r:embed="rId5"/>
            <a:srcRect/>
            <a:stretch>
              <a:fillRect/>
            </a:stretch>
          </p:blipFill>
          <p:spPr bwMode="auto">
            <a:xfrm>
              <a:off x="5943600" y="1752600"/>
              <a:ext cx="2971800" cy="2971800"/>
            </a:xfrm>
            <a:prstGeom prst="rect">
              <a:avLst/>
            </a:prstGeom>
            <a:noFill/>
            <a:ln w="9525">
              <a:noFill/>
              <a:miter lim="800000"/>
              <a:headEnd/>
              <a:tailEnd/>
            </a:ln>
          </p:spPr>
        </p:pic>
      </p:grpSp>
      <p:pic>
        <p:nvPicPr>
          <p:cNvPr id="43012" name="Picture 2"/>
          <p:cNvPicPr>
            <a:picLocks noChangeAspect="1" noChangeArrowheads="1"/>
          </p:cNvPicPr>
          <p:nvPr/>
        </p:nvPicPr>
        <p:blipFill>
          <a:blip r:embed="rId6"/>
          <a:srcRect l="13333"/>
          <a:stretch>
            <a:fillRect/>
          </a:stretch>
        </p:blipFill>
        <p:spPr bwMode="auto">
          <a:xfrm>
            <a:off x="685800" y="5029200"/>
            <a:ext cx="1981200" cy="1524000"/>
          </a:xfrm>
          <a:prstGeom prst="rect">
            <a:avLst/>
          </a:prstGeom>
          <a:noFill/>
          <a:ln w="9525">
            <a:noFill/>
            <a:miter lim="800000"/>
            <a:headEnd/>
            <a:tailEnd/>
          </a:ln>
        </p:spPr>
      </p:pic>
      <p:sp>
        <p:nvSpPr>
          <p:cNvPr id="43013" name="TextBox 9"/>
          <p:cNvSpPr txBox="1">
            <a:spLocks noChangeArrowheads="1"/>
          </p:cNvSpPr>
          <p:nvPr/>
        </p:nvSpPr>
        <p:spPr bwMode="auto">
          <a:xfrm>
            <a:off x="596900" y="1828800"/>
            <a:ext cx="2106613" cy="307975"/>
          </a:xfrm>
          <a:prstGeom prst="rect">
            <a:avLst/>
          </a:prstGeom>
          <a:solidFill>
            <a:schemeClr val="bg1"/>
          </a:solidFill>
          <a:ln w="9525">
            <a:noFill/>
            <a:miter lim="800000"/>
            <a:headEnd/>
            <a:tailEnd/>
          </a:ln>
        </p:spPr>
        <p:txBody>
          <a:bodyPr wrap="none">
            <a:spAutoFit/>
          </a:bodyPr>
          <a:lstStyle/>
          <a:p>
            <a:pPr algn="ctr"/>
            <a:r>
              <a:rPr lang="en-US" sz="1400">
                <a:solidFill>
                  <a:schemeClr val="tx1"/>
                </a:solidFill>
              </a:rPr>
              <a:t>Magnolia Warbler, r</a:t>
            </a:r>
            <a:r>
              <a:rPr lang="en-US" sz="1400" baseline="30000">
                <a:solidFill>
                  <a:schemeClr val="tx1"/>
                </a:solidFill>
              </a:rPr>
              <a:t>2</a:t>
            </a:r>
            <a:r>
              <a:rPr lang="en-US" sz="1400">
                <a:solidFill>
                  <a:schemeClr val="tx1"/>
                </a:solidFill>
              </a:rPr>
              <a:t>=0.71</a:t>
            </a:r>
            <a:endParaRPr lang="en-US" sz="1400" baseline="30000">
              <a:solidFill>
                <a:schemeClr val="tx1"/>
              </a:solidFill>
            </a:endParaRPr>
          </a:p>
        </p:txBody>
      </p:sp>
      <p:sp>
        <p:nvSpPr>
          <p:cNvPr id="43014" name="TextBox 10"/>
          <p:cNvSpPr txBox="1">
            <a:spLocks noChangeArrowheads="1"/>
          </p:cNvSpPr>
          <p:nvPr/>
        </p:nvSpPr>
        <p:spPr bwMode="auto">
          <a:xfrm>
            <a:off x="420688" y="1414463"/>
            <a:ext cx="1712912" cy="338137"/>
          </a:xfrm>
          <a:prstGeom prst="rect">
            <a:avLst/>
          </a:prstGeom>
          <a:noFill/>
          <a:ln w="9525">
            <a:noFill/>
            <a:miter lim="800000"/>
            <a:headEnd/>
            <a:tailEnd/>
          </a:ln>
        </p:spPr>
        <p:txBody>
          <a:bodyPr wrap="none">
            <a:spAutoFit/>
          </a:bodyPr>
          <a:lstStyle/>
          <a:p>
            <a:r>
              <a:rPr lang="en-US" sz="1600" i="1"/>
              <a:t>Good prediction…</a:t>
            </a:r>
            <a:endParaRPr lang="en-US" sz="1600" i="1" baseline="30000"/>
          </a:p>
        </p:txBody>
      </p:sp>
      <p:sp>
        <p:nvSpPr>
          <p:cNvPr id="43015" name="TextBox 11"/>
          <p:cNvSpPr txBox="1">
            <a:spLocks noChangeArrowheads="1"/>
          </p:cNvSpPr>
          <p:nvPr/>
        </p:nvSpPr>
        <p:spPr bwMode="auto">
          <a:xfrm>
            <a:off x="3198813" y="1168400"/>
            <a:ext cx="2930525" cy="584200"/>
          </a:xfrm>
          <a:prstGeom prst="rect">
            <a:avLst/>
          </a:prstGeom>
          <a:noFill/>
          <a:ln w="9525">
            <a:noFill/>
            <a:miter lim="800000"/>
            <a:headEnd/>
            <a:tailEnd/>
          </a:ln>
        </p:spPr>
        <p:txBody>
          <a:bodyPr wrap="none">
            <a:spAutoFit/>
          </a:bodyPr>
          <a:lstStyle/>
          <a:p>
            <a:pPr algn="ctr"/>
            <a:r>
              <a:rPr lang="en-US" sz="1600" i="1"/>
              <a:t>Average prediction…</a:t>
            </a:r>
          </a:p>
          <a:p>
            <a:pPr algn="ctr"/>
            <a:r>
              <a:rPr lang="en-US" sz="1600" i="1"/>
              <a:t>(mean r</a:t>
            </a:r>
            <a:r>
              <a:rPr lang="en-US" sz="1600" i="1" baseline="30000"/>
              <a:t>2</a:t>
            </a:r>
            <a:r>
              <a:rPr lang="en-US" sz="1600" i="1"/>
              <a:t> for 16 species = 0.38)</a:t>
            </a:r>
          </a:p>
        </p:txBody>
      </p:sp>
      <p:sp>
        <p:nvSpPr>
          <p:cNvPr id="43016" name="TextBox 12"/>
          <p:cNvSpPr txBox="1">
            <a:spLocks noChangeArrowheads="1"/>
          </p:cNvSpPr>
          <p:nvPr/>
        </p:nvSpPr>
        <p:spPr bwMode="auto">
          <a:xfrm>
            <a:off x="6629400" y="1414463"/>
            <a:ext cx="1668463" cy="338137"/>
          </a:xfrm>
          <a:prstGeom prst="rect">
            <a:avLst/>
          </a:prstGeom>
          <a:noFill/>
          <a:ln w="9525">
            <a:noFill/>
            <a:miter lim="800000"/>
            <a:headEnd/>
            <a:tailEnd/>
          </a:ln>
        </p:spPr>
        <p:txBody>
          <a:bodyPr wrap="none">
            <a:spAutoFit/>
          </a:bodyPr>
          <a:lstStyle/>
          <a:p>
            <a:r>
              <a:rPr lang="en-US" sz="1600" i="1"/>
              <a:t>Poor prediction…</a:t>
            </a:r>
            <a:endParaRPr lang="en-US" sz="1600" i="1" baseline="30000"/>
          </a:p>
        </p:txBody>
      </p:sp>
      <p:sp>
        <p:nvSpPr>
          <p:cNvPr id="43017" name="TextBox 13"/>
          <p:cNvSpPr txBox="1">
            <a:spLocks noChangeArrowheads="1"/>
          </p:cNvSpPr>
          <p:nvPr/>
        </p:nvSpPr>
        <p:spPr bwMode="auto">
          <a:xfrm>
            <a:off x="3352800" y="1828800"/>
            <a:ext cx="2590800" cy="307975"/>
          </a:xfrm>
          <a:prstGeom prst="rect">
            <a:avLst/>
          </a:prstGeom>
          <a:solidFill>
            <a:schemeClr val="bg1"/>
          </a:solidFill>
          <a:ln w="9525">
            <a:noFill/>
            <a:miter lim="800000"/>
            <a:headEnd/>
            <a:tailEnd/>
          </a:ln>
        </p:spPr>
        <p:txBody>
          <a:bodyPr>
            <a:spAutoFit/>
          </a:bodyPr>
          <a:lstStyle/>
          <a:p>
            <a:pPr algn="ctr"/>
            <a:r>
              <a:rPr lang="en-US" sz="1400">
                <a:solidFill>
                  <a:schemeClr val="tx1"/>
                </a:solidFill>
              </a:rPr>
              <a:t>Blackburnian Warbler, r</a:t>
            </a:r>
            <a:r>
              <a:rPr lang="en-US" sz="1400" baseline="30000">
                <a:solidFill>
                  <a:schemeClr val="tx1"/>
                </a:solidFill>
              </a:rPr>
              <a:t>2</a:t>
            </a:r>
            <a:r>
              <a:rPr lang="en-US" sz="1400">
                <a:solidFill>
                  <a:schemeClr val="tx1"/>
                </a:solidFill>
              </a:rPr>
              <a:t>=0.383</a:t>
            </a:r>
            <a:endParaRPr lang="en-US" sz="1400" baseline="30000">
              <a:solidFill>
                <a:schemeClr val="tx1"/>
              </a:solidFill>
            </a:endParaRPr>
          </a:p>
        </p:txBody>
      </p:sp>
      <p:sp>
        <p:nvSpPr>
          <p:cNvPr id="43018" name="TextBox 14"/>
          <p:cNvSpPr txBox="1">
            <a:spLocks noChangeArrowheads="1"/>
          </p:cNvSpPr>
          <p:nvPr/>
        </p:nvSpPr>
        <p:spPr bwMode="auto">
          <a:xfrm>
            <a:off x="6453188" y="1828800"/>
            <a:ext cx="2309812" cy="307975"/>
          </a:xfrm>
          <a:prstGeom prst="rect">
            <a:avLst/>
          </a:prstGeom>
          <a:solidFill>
            <a:schemeClr val="bg1"/>
          </a:solidFill>
          <a:ln w="9525">
            <a:noFill/>
            <a:miter lim="800000"/>
            <a:headEnd/>
            <a:tailEnd/>
          </a:ln>
        </p:spPr>
        <p:txBody>
          <a:bodyPr>
            <a:spAutoFit/>
          </a:bodyPr>
          <a:lstStyle/>
          <a:p>
            <a:pPr algn="ctr"/>
            <a:r>
              <a:rPr lang="en-US" sz="1400">
                <a:solidFill>
                  <a:schemeClr val="tx1"/>
                </a:solidFill>
              </a:rPr>
              <a:t>Brown Creeper, r</a:t>
            </a:r>
            <a:r>
              <a:rPr lang="en-US" sz="1400" baseline="30000">
                <a:solidFill>
                  <a:schemeClr val="tx1"/>
                </a:solidFill>
              </a:rPr>
              <a:t>2</a:t>
            </a:r>
            <a:r>
              <a:rPr lang="en-US" sz="1400">
                <a:solidFill>
                  <a:schemeClr val="tx1"/>
                </a:solidFill>
              </a:rPr>
              <a:t>=0.036</a:t>
            </a:r>
            <a:endParaRPr lang="en-US" sz="1400" baseline="30000">
              <a:solidFill>
                <a:schemeClr val="tx1"/>
              </a:solidFill>
            </a:endParaRPr>
          </a:p>
        </p:txBody>
      </p:sp>
      <p:pic>
        <p:nvPicPr>
          <p:cNvPr id="43019" name="Picture 14" descr="Blackburnian warbler.JPG"/>
          <p:cNvPicPr>
            <a:picLocks noChangeAspect="1"/>
          </p:cNvPicPr>
          <p:nvPr/>
        </p:nvPicPr>
        <p:blipFill>
          <a:blip r:embed="rId7"/>
          <a:srcRect l="10001" t="20316" r="20000"/>
          <a:stretch>
            <a:fillRect/>
          </a:stretch>
        </p:blipFill>
        <p:spPr bwMode="auto">
          <a:xfrm>
            <a:off x="3657600" y="5029200"/>
            <a:ext cx="1987550" cy="1524000"/>
          </a:xfrm>
          <a:prstGeom prst="rect">
            <a:avLst/>
          </a:prstGeom>
          <a:noFill/>
          <a:ln w="9525">
            <a:noFill/>
            <a:miter lim="800000"/>
            <a:headEnd/>
            <a:tailEnd/>
          </a:ln>
        </p:spPr>
      </p:pic>
      <p:pic>
        <p:nvPicPr>
          <p:cNvPr id="43020" name="Picture 15" descr="c_familiaris_creeper.jpg"/>
          <p:cNvPicPr>
            <a:picLocks noChangeAspect="1"/>
          </p:cNvPicPr>
          <p:nvPr/>
        </p:nvPicPr>
        <p:blipFill>
          <a:blip r:embed="rId8"/>
          <a:srcRect l="3506" t="8749" r="11523" b="14999"/>
          <a:stretch>
            <a:fillRect/>
          </a:stretch>
        </p:blipFill>
        <p:spPr bwMode="auto">
          <a:xfrm>
            <a:off x="6924675" y="5029200"/>
            <a:ext cx="1457325" cy="16764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152400"/>
            <a:ext cx="7772400" cy="914400"/>
          </a:xfrm>
        </p:spPr>
        <p:txBody>
          <a:bodyPr/>
          <a:lstStyle/>
          <a:p>
            <a:pPr eaLnBrk="1" hangingPunct="1"/>
            <a:r>
              <a:rPr lang="en-US" sz="3600" smtClean="0">
                <a:solidFill>
                  <a:schemeClr val="bg1"/>
                </a:solidFill>
              </a:rPr>
              <a:t>Summary of Findings</a:t>
            </a:r>
            <a:br>
              <a:rPr lang="en-US" sz="3600" smtClean="0">
                <a:solidFill>
                  <a:schemeClr val="bg1"/>
                </a:solidFill>
              </a:rPr>
            </a:br>
            <a:r>
              <a:rPr lang="en-US" sz="2800" i="1" smtClean="0">
                <a:solidFill>
                  <a:schemeClr val="bg1"/>
                </a:solidFill>
              </a:rPr>
              <a:t>thus far..</a:t>
            </a:r>
            <a:endParaRPr lang="en-US" sz="3600" i="1" smtClean="0">
              <a:solidFill>
                <a:schemeClr val="bg1"/>
              </a:solidFill>
            </a:endParaRPr>
          </a:p>
        </p:txBody>
      </p:sp>
      <p:sp>
        <p:nvSpPr>
          <p:cNvPr id="50179" name="Rectangle 3"/>
          <p:cNvSpPr>
            <a:spLocks noGrp="1" noChangeArrowheads="1"/>
          </p:cNvSpPr>
          <p:nvPr>
            <p:ph type="body" idx="1"/>
          </p:nvPr>
        </p:nvSpPr>
        <p:spPr>
          <a:xfrm>
            <a:off x="381000" y="1524000"/>
            <a:ext cx="8229600" cy="4114800"/>
          </a:xfrm>
        </p:spPr>
        <p:txBody>
          <a:bodyPr/>
          <a:lstStyle/>
          <a:p>
            <a:pPr marL="514350" indent="-514350" eaLnBrk="1" hangingPunct="1">
              <a:buFont typeface="Times New Roman" charset="0"/>
              <a:buAutoNum type="arabicPeriod"/>
            </a:pPr>
            <a:r>
              <a:rPr lang="en-US" sz="2800" smtClean="0">
                <a:solidFill>
                  <a:schemeClr val="bg1"/>
                </a:solidFill>
              </a:rPr>
              <a:t>National scale bird species richness can be robustly predicted using a suite of environmental variables </a:t>
            </a:r>
            <a:endParaRPr lang="en-US" sz="2400" smtClean="0">
              <a:solidFill>
                <a:schemeClr val="bg1"/>
              </a:solidFill>
            </a:endParaRPr>
          </a:p>
          <a:p>
            <a:pPr marL="914400" lvl="1" indent="-514350" eaLnBrk="1" hangingPunct="1"/>
            <a:r>
              <a:rPr lang="en-US" sz="2400" smtClean="0">
                <a:solidFill>
                  <a:schemeClr val="bg1"/>
                </a:solidFill>
              </a:rPr>
              <a:t>At the national scale LIDaR canopy structure metrics are not selected as the most important variables</a:t>
            </a:r>
            <a:r>
              <a:rPr lang="en-US" smtClean="0">
                <a:solidFill>
                  <a:schemeClr val="bg1"/>
                </a:solidFill>
              </a:rPr>
              <a:t>  </a:t>
            </a:r>
          </a:p>
          <a:p>
            <a:pPr marL="914400" lvl="1" indent="-514350" eaLnBrk="1" hangingPunct="1"/>
            <a:endParaRPr lang="en-US" smtClean="0">
              <a:solidFill>
                <a:schemeClr val="bg1"/>
              </a:solidFill>
            </a:endParaRPr>
          </a:p>
          <a:p>
            <a:pPr marL="514350" indent="-514350" eaLnBrk="1" hangingPunct="1">
              <a:buFont typeface="Times New Roman" charset="0"/>
              <a:buAutoNum type="arabicPeriod"/>
            </a:pPr>
            <a:r>
              <a:rPr lang="en-US" sz="2800" smtClean="0">
                <a:solidFill>
                  <a:schemeClr val="bg1"/>
                </a:solidFill>
              </a:rPr>
              <a:t>At local scale (HBEF, Patuxent) bird species richness and habitat use (multi-year prevalence) can be robustly  predicted using lidar and multi-sensor canopy structure</a:t>
            </a:r>
          </a:p>
          <a:p>
            <a:pPr marL="914400" lvl="1" indent="-514350" eaLnBrk="1" hangingPunct="1"/>
            <a:r>
              <a:rPr lang="en-US" sz="2400" smtClean="0">
                <a:solidFill>
                  <a:schemeClr val="bg1"/>
                </a:solidFill>
              </a:rPr>
              <a:t>Abundance more difficult</a:t>
            </a:r>
            <a:endParaRPr lang="en-US" smtClean="0">
              <a:solidFill>
                <a:schemeClr val="bg1"/>
              </a:solidFill>
            </a:endParaRPr>
          </a:p>
          <a:p>
            <a:pPr marL="914400" lvl="1" indent="-514350" eaLnBrk="1" hangingPunct="1"/>
            <a:endParaRPr lang="en-US" sz="2400" smtClean="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0"/>
            <a:ext cx="7772400" cy="914400"/>
          </a:xfrm>
        </p:spPr>
        <p:txBody>
          <a:bodyPr/>
          <a:lstStyle/>
          <a:p>
            <a:pPr eaLnBrk="1" hangingPunct="1"/>
            <a:r>
              <a:rPr lang="en-US" sz="3600" smtClean="0">
                <a:solidFill>
                  <a:schemeClr val="bg1"/>
                </a:solidFill>
              </a:rPr>
              <a:t>Next Steps &amp; in Progress</a:t>
            </a:r>
          </a:p>
        </p:txBody>
      </p:sp>
      <p:sp>
        <p:nvSpPr>
          <p:cNvPr id="46083" name="Rectangle 3"/>
          <p:cNvSpPr>
            <a:spLocks noGrp="1" noChangeArrowheads="1"/>
          </p:cNvSpPr>
          <p:nvPr>
            <p:ph type="body" idx="1"/>
          </p:nvPr>
        </p:nvSpPr>
        <p:spPr>
          <a:xfrm>
            <a:off x="685800" y="1143000"/>
            <a:ext cx="7772400" cy="4114800"/>
          </a:xfrm>
        </p:spPr>
        <p:txBody>
          <a:bodyPr/>
          <a:lstStyle/>
          <a:p>
            <a:pPr eaLnBrk="1" hangingPunct="1"/>
            <a:r>
              <a:rPr lang="en-US" sz="2800" smtClean="0">
                <a:solidFill>
                  <a:schemeClr val="bg1"/>
                </a:solidFill>
              </a:rPr>
              <a:t>Extend regional &amp; national scale analyses across productivity, land use and disturbance gradients</a:t>
            </a:r>
          </a:p>
          <a:p>
            <a:pPr eaLnBrk="1" hangingPunct="1"/>
            <a:endParaRPr lang="en-US" sz="2800" smtClean="0">
              <a:solidFill>
                <a:schemeClr val="bg1"/>
              </a:solidFill>
            </a:endParaRPr>
          </a:p>
          <a:p>
            <a:pPr eaLnBrk="1" hangingPunct="1"/>
            <a:r>
              <a:rPr lang="en-US" sz="2800" smtClean="0">
                <a:solidFill>
                  <a:schemeClr val="bg1"/>
                </a:solidFill>
              </a:rPr>
              <a:t>Analyze SE LVIS transect data and intersections with BBS routes</a:t>
            </a:r>
          </a:p>
          <a:p>
            <a:pPr eaLnBrk="1" hangingPunct="1"/>
            <a:endParaRPr lang="en-US" sz="2800" smtClean="0">
              <a:solidFill>
                <a:schemeClr val="bg1"/>
              </a:solidFill>
            </a:endParaRPr>
          </a:p>
          <a:p>
            <a:pPr eaLnBrk="1" hangingPunct="1"/>
            <a:r>
              <a:rPr lang="en-US" sz="2800" i="1" smtClean="0">
                <a:solidFill>
                  <a:schemeClr val="bg1"/>
                </a:solidFill>
              </a:rPr>
              <a:t>We have made some progress on this..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Text Box 7"/>
          <p:cNvSpPr txBox="1">
            <a:spLocks noChangeArrowheads="1"/>
          </p:cNvSpPr>
          <p:nvPr/>
        </p:nvSpPr>
        <p:spPr bwMode="auto">
          <a:xfrm>
            <a:off x="228600" y="6324600"/>
            <a:ext cx="3505200" cy="307975"/>
          </a:xfrm>
          <a:prstGeom prst="rect">
            <a:avLst/>
          </a:prstGeom>
          <a:noFill/>
          <a:ln w="9525">
            <a:noFill/>
            <a:miter lim="800000"/>
            <a:headEnd/>
            <a:tailEnd/>
          </a:ln>
        </p:spPr>
        <p:txBody>
          <a:bodyPr>
            <a:spAutoFit/>
          </a:bodyPr>
          <a:lstStyle/>
          <a:p>
            <a:r>
              <a:rPr lang="en-US" sz="1400" i="1">
                <a:solidFill>
                  <a:srgbClr val="16165D"/>
                </a:solidFill>
              </a:rPr>
              <a:t>Phillips  et al. (2010) Ecological Applications</a:t>
            </a:r>
          </a:p>
        </p:txBody>
      </p:sp>
      <p:pic>
        <p:nvPicPr>
          <p:cNvPr id="47107" name="Picture 2"/>
          <p:cNvPicPr>
            <a:picLocks noChangeAspect="1" noChangeArrowheads="1"/>
          </p:cNvPicPr>
          <p:nvPr/>
        </p:nvPicPr>
        <p:blipFill>
          <a:blip r:embed="rId2"/>
          <a:srcRect/>
          <a:stretch>
            <a:fillRect/>
          </a:stretch>
        </p:blipFill>
        <p:spPr bwMode="auto">
          <a:xfrm>
            <a:off x="4114800" y="1066800"/>
            <a:ext cx="4978400" cy="5524500"/>
          </a:xfrm>
          <a:prstGeom prst="rect">
            <a:avLst/>
          </a:prstGeom>
          <a:noFill/>
          <a:ln w="9525">
            <a:noFill/>
            <a:miter lim="800000"/>
            <a:headEnd/>
            <a:tailEnd/>
          </a:ln>
        </p:spPr>
      </p:pic>
      <p:pic>
        <p:nvPicPr>
          <p:cNvPr id="47108" name="Picture 2"/>
          <p:cNvPicPr>
            <a:picLocks noChangeAspect="1" noChangeArrowheads="1"/>
          </p:cNvPicPr>
          <p:nvPr/>
        </p:nvPicPr>
        <p:blipFill>
          <a:blip r:embed="rId3"/>
          <a:srcRect/>
          <a:stretch>
            <a:fillRect/>
          </a:stretch>
        </p:blipFill>
        <p:spPr bwMode="auto">
          <a:xfrm>
            <a:off x="152400" y="1255713"/>
            <a:ext cx="4191000" cy="2859087"/>
          </a:xfrm>
          <a:prstGeom prst="rect">
            <a:avLst/>
          </a:prstGeom>
          <a:noFill/>
          <a:ln w="9525">
            <a:noFill/>
            <a:miter lim="800000"/>
            <a:headEnd/>
            <a:tailEnd/>
          </a:ln>
        </p:spPr>
      </p:pic>
      <p:sp>
        <p:nvSpPr>
          <p:cNvPr id="16" name="Rectangle 15"/>
          <p:cNvSpPr/>
          <p:nvPr/>
        </p:nvSpPr>
        <p:spPr>
          <a:xfrm>
            <a:off x="590550" y="4160838"/>
            <a:ext cx="3159125" cy="1477962"/>
          </a:xfrm>
          <a:prstGeom prst="rect">
            <a:avLst/>
          </a:prstGeom>
        </p:spPr>
        <p:txBody>
          <a:bodyPr>
            <a:spAutoFit/>
          </a:bodyPr>
          <a:lstStyle/>
          <a:p>
            <a:pPr algn="ctr">
              <a:buClr>
                <a:schemeClr val="folHlink"/>
              </a:buClr>
            </a:pPr>
            <a:r>
              <a:rPr lang="en-US" sz="1800" b="1">
                <a:solidFill>
                  <a:srgbClr val="16165D"/>
                </a:solidFill>
              </a:rPr>
              <a:t>Geographic regions differ in the slope of the species -productivity relationship</a:t>
            </a:r>
          </a:p>
          <a:p>
            <a:pPr>
              <a:buClr>
                <a:schemeClr val="folHlink"/>
              </a:buClr>
            </a:pPr>
            <a:endParaRPr lang="en-US" sz="1800" b="1">
              <a:solidFill>
                <a:srgbClr val="16165D"/>
              </a:solidFill>
              <a:effectLst>
                <a:outerShdw blurRad="38100" dist="38100" dir="2700000" algn="tl">
                  <a:srgbClr val="C0C0C0"/>
                </a:outerShdw>
              </a:effectLst>
            </a:endParaRPr>
          </a:p>
          <a:p>
            <a:pPr>
              <a:buClr>
                <a:schemeClr val="folHlink"/>
              </a:buClr>
            </a:pPr>
            <a:endParaRPr lang="en-US" sz="1800" b="1">
              <a:solidFill>
                <a:srgbClr val="16165D"/>
              </a:solidFill>
              <a:effectLst>
                <a:outerShdw blurRad="38100" dist="38100" dir="2700000" algn="tl">
                  <a:srgbClr val="C0C0C0"/>
                </a:outerShdw>
              </a:effectLst>
            </a:endParaRPr>
          </a:p>
        </p:txBody>
      </p:sp>
      <p:sp>
        <p:nvSpPr>
          <p:cNvPr id="47110" name="Rectangle 8"/>
          <p:cNvSpPr>
            <a:spLocks noChangeArrowheads="1"/>
          </p:cNvSpPr>
          <p:nvPr/>
        </p:nvSpPr>
        <p:spPr bwMode="auto">
          <a:xfrm>
            <a:off x="152400" y="152400"/>
            <a:ext cx="8763000" cy="769938"/>
          </a:xfrm>
          <a:prstGeom prst="rect">
            <a:avLst/>
          </a:prstGeom>
          <a:noFill/>
          <a:ln w="9525">
            <a:noFill/>
            <a:miter lim="800000"/>
            <a:headEnd/>
            <a:tailEnd/>
          </a:ln>
        </p:spPr>
        <p:txBody>
          <a:bodyPr>
            <a:spAutoFit/>
          </a:bodyPr>
          <a:lstStyle/>
          <a:p>
            <a:pPr algn="ctr"/>
            <a:r>
              <a:rPr lang="en-US" sz="2200">
                <a:solidFill>
                  <a:srgbClr val="16165D"/>
                </a:solidFill>
              </a:rPr>
              <a:t>3) What are the relationships between bird species richness, vegetation structure and ecosystem productivity at regional to continental-scales?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9" descr="studyarea"/>
          <p:cNvPicPr>
            <a:picLocks noChangeAspect="1" noChangeArrowheads="1"/>
          </p:cNvPicPr>
          <p:nvPr/>
        </p:nvPicPr>
        <p:blipFill>
          <a:blip r:embed="rId2"/>
          <a:srcRect l="2727" r="22728" b="5882"/>
          <a:stretch>
            <a:fillRect/>
          </a:stretch>
        </p:blipFill>
        <p:spPr bwMode="auto">
          <a:xfrm>
            <a:off x="2667000" y="539750"/>
            <a:ext cx="6477000" cy="6318250"/>
          </a:xfrm>
          <a:prstGeom prst="rect">
            <a:avLst/>
          </a:prstGeom>
          <a:noFill/>
          <a:ln w="9525">
            <a:noFill/>
            <a:miter lim="800000"/>
            <a:headEnd/>
            <a:tailEnd/>
          </a:ln>
        </p:spPr>
      </p:pic>
      <p:sp>
        <p:nvSpPr>
          <p:cNvPr id="48131" name="Oval 5"/>
          <p:cNvSpPr>
            <a:spLocks noChangeArrowheads="1"/>
          </p:cNvSpPr>
          <p:nvPr/>
        </p:nvSpPr>
        <p:spPr bwMode="auto">
          <a:xfrm>
            <a:off x="785813" y="3368675"/>
            <a:ext cx="76200" cy="762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8132" name="Text Box 6"/>
          <p:cNvSpPr txBox="1">
            <a:spLocks noChangeArrowheads="1"/>
          </p:cNvSpPr>
          <p:nvPr/>
        </p:nvSpPr>
        <p:spPr bwMode="auto">
          <a:xfrm>
            <a:off x="838200" y="3251200"/>
            <a:ext cx="1582738" cy="274638"/>
          </a:xfrm>
          <a:prstGeom prst="rect">
            <a:avLst/>
          </a:prstGeom>
          <a:noFill/>
          <a:ln w="9525">
            <a:noFill/>
            <a:miter lim="800000"/>
            <a:headEnd/>
            <a:tailEnd/>
          </a:ln>
        </p:spPr>
        <p:txBody>
          <a:bodyPr wrap="none">
            <a:spAutoFit/>
          </a:bodyPr>
          <a:lstStyle/>
          <a:p>
            <a:r>
              <a:rPr lang="en-US" sz="1200" b="1"/>
              <a:t>BBS stop locations</a:t>
            </a:r>
          </a:p>
        </p:txBody>
      </p:sp>
      <p:sp>
        <p:nvSpPr>
          <p:cNvPr id="48133" name="Rectangle 7"/>
          <p:cNvSpPr>
            <a:spLocks noChangeArrowheads="1"/>
          </p:cNvSpPr>
          <p:nvPr/>
        </p:nvSpPr>
        <p:spPr bwMode="auto">
          <a:xfrm>
            <a:off x="0" y="0"/>
            <a:ext cx="5562600" cy="3657600"/>
          </a:xfrm>
          <a:prstGeom prst="rect">
            <a:avLst/>
          </a:prstGeom>
          <a:solidFill>
            <a:srgbClr val="DDDDDD"/>
          </a:solidFill>
          <a:ln w="9525">
            <a:solidFill>
              <a:schemeClr val="bg2"/>
            </a:solidFill>
            <a:miter lim="800000"/>
            <a:headEnd/>
            <a:tailEnd/>
          </a:ln>
        </p:spPr>
        <p:txBody>
          <a:bodyPr wrap="none" anchor="ctr"/>
          <a:lstStyle/>
          <a:p>
            <a:endParaRPr lang="en-US"/>
          </a:p>
        </p:txBody>
      </p:sp>
      <p:pic>
        <p:nvPicPr>
          <p:cNvPr id="48134" name="Picture 8" descr="route"/>
          <p:cNvPicPr>
            <a:picLocks noChangeAspect="1" noChangeArrowheads="1"/>
          </p:cNvPicPr>
          <p:nvPr/>
        </p:nvPicPr>
        <p:blipFill>
          <a:blip r:embed="rId3"/>
          <a:srcRect l="32742" r="33582"/>
          <a:stretch>
            <a:fillRect/>
          </a:stretch>
        </p:blipFill>
        <p:spPr bwMode="auto">
          <a:xfrm>
            <a:off x="3733800" y="76200"/>
            <a:ext cx="1757363" cy="3155950"/>
          </a:xfrm>
          <a:prstGeom prst="rect">
            <a:avLst/>
          </a:prstGeom>
          <a:noFill/>
          <a:ln w="9525">
            <a:noFill/>
            <a:miter lim="800000"/>
            <a:headEnd/>
            <a:tailEnd/>
          </a:ln>
        </p:spPr>
      </p:pic>
      <p:pic>
        <p:nvPicPr>
          <p:cNvPr id="48135" name="Picture 9" descr="segment"/>
          <p:cNvPicPr>
            <a:picLocks noChangeAspect="1" noChangeArrowheads="1"/>
          </p:cNvPicPr>
          <p:nvPr/>
        </p:nvPicPr>
        <p:blipFill>
          <a:blip r:embed="rId4"/>
          <a:srcRect l="32742" r="33582"/>
          <a:stretch>
            <a:fillRect/>
          </a:stretch>
        </p:blipFill>
        <p:spPr bwMode="auto">
          <a:xfrm>
            <a:off x="1905000" y="76200"/>
            <a:ext cx="1757363" cy="3155950"/>
          </a:xfrm>
          <a:prstGeom prst="rect">
            <a:avLst/>
          </a:prstGeom>
          <a:noFill/>
          <a:ln w="9525">
            <a:noFill/>
            <a:miter lim="800000"/>
            <a:headEnd/>
            <a:tailEnd/>
          </a:ln>
        </p:spPr>
      </p:pic>
      <p:pic>
        <p:nvPicPr>
          <p:cNvPr id="48136" name="Picture 10" descr="point"/>
          <p:cNvPicPr>
            <a:picLocks noChangeAspect="1" noChangeArrowheads="1"/>
          </p:cNvPicPr>
          <p:nvPr/>
        </p:nvPicPr>
        <p:blipFill>
          <a:blip r:embed="rId5"/>
          <a:srcRect l="32742" r="33582"/>
          <a:stretch>
            <a:fillRect/>
          </a:stretch>
        </p:blipFill>
        <p:spPr bwMode="auto">
          <a:xfrm>
            <a:off x="76200" y="76200"/>
            <a:ext cx="1757363" cy="3155950"/>
          </a:xfrm>
          <a:prstGeom prst="rect">
            <a:avLst/>
          </a:prstGeom>
          <a:noFill/>
          <a:ln w="9525">
            <a:noFill/>
            <a:miter lim="800000"/>
            <a:headEnd/>
            <a:tailEnd/>
          </a:ln>
        </p:spPr>
      </p:pic>
      <p:sp>
        <p:nvSpPr>
          <p:cNvPr id="8201" name="Text Box 11"/>
          <p:cNvSpPr txBox="1">
            <a:spLocks noChangeArrowheads="1"/>
          </p:cNvSpPr>
          <p:nvPr/>
        </p:nvSpPr>
        <p:spPr bwMode="auto">
          <a:xfrm>
            <a:off x="1052513" y="2870200"/>
            <a:ext cx="536575" cy="276225"/>
          </a:xfrm>
          <a:prstGeom prst="rect">
            <a:avLst/>
          </a:prstGeom>
          <a:noFill/>
          <a:ln w="9525">
            <a:noFill/>
            <a:miter lim="800000"/>
            <a:headEnd/>
            <a:tailEnd/>
          </a:ln>
          <a:effectLst/>
        </p:spPr>
        <p:txBody>
          <a:bodyPr wrap="none">
            <a:spAutoFit/>
          </a:bodyPr>
          <a:lstStyle/>
          <a:p>
            <a:pPr algn="ctr">
              <a:defRPr/>
            </a:pPr>
            <a:r>
              <a:rPr lang="en-US" sz="1200" b="1" dirty="0">
                <a:solidFill>
                  <a:schemeClr val="accent6">
                    <a:lumMod val="50000"/>
                  </a:schemeClr>
                </a:solidFill>
                <a:cs typeface="ＭＳ Ｐゴシック" charset="-128"/>
              </a:rPr>
              <a:t>Point </a:t>
            </a:r>
          </a:p>
        </p:txBody>
      </p:sp>
      <p:sp>
        <p:nvSpPr>
          <p:cNvPr id="8202" name="Text Box 12"/>
          <p:cNvSpPr txBox="1">
            <a:spLocks noChangeArrowheads="1"/>
          </p:cNvSpPr>
          <p:nvPr/>
        </p:nvSpPr>
        <p:spPr bwMode="auto">
          <a:xfrm>
            <a:off x="2882900" y="2870200"/>
            <a:ext cx="749300" cy="276225"/>
          </a:xfrm>
          <a:prstGeom prst="rect">
            <a:avLst/>
          </a:prstGeom>
          <a:noFill/>
          <a:ln w="9525">
            <a:noFill/>
            <a:miter lim="800000"/>
            <a:headEnd/>
            <a:tailEnd/>
          </a:ln>
          <a:effectLst/>
        </p:spPr>
        <p:txBody>
          <a:bodyPr wrap="none">
            <a:spAutoFit/>
          </a:bodyPr>
          <a:lstStyle/>
          <a:p>
            <a:pPr algn="ctr">
              <a:defRPr/>
            </a:pPr>
            <a:r>
              <a:rPr lang="en-US" sz="1200" b="1">
                <a:solidFill>
                  <a:schemeClr val="accent6">
                    <a:lumMod val="50000"/>
                  </a:schemeClr>
                </a:solidFill>
                <a:cs typeface="ＭＳ Ｐゴシック" charset="-128"/>
              </a:rPr>
              <a:t>Segment </a:t>
            </a:r>
          </a:p>
        </p:txBody>
      </p:sp>
      <p:sp>
        <p:nvSpPr>
          <p:cNvPr id="8203" name="Text Box 13"/>
          <p:cNvSpPr txBox="1">
            <a:spLocks noChangeArrowheads="1"/>
          </p:cNvSpPr>
          <p:nvPr/>
        </p:nvSpPr>
        <p:spPr bwMode="auto">
          <a:xfrm>
            <a:off x="4789488" y="2870200"/>
            <a:ext cx="579437" cy="276225"/>
          </a:xfrm>
          <a:prstGeom prst="rect">
            <a:avLst/>
          </a:prstGeom>
          <a:noFill/>
          <a:ln w="9525">
            <a:noFill/>
            <a:miter lim="800000"/>
            <a:headEnd/>
            <a:tailEnd/>
          </a:ln>
          <a:effectLst/>
        </p:spPr>
        <p:txBody>
          <a:bodyPr wrap="none">
            <a:spAutoFit/>
          </a:bodyPr>
          <a:lstStyle/>
          <a:p>
            <a:pPr algn="ctr">
              <a:defRPr/>
            </a:pPr>
            <a:r>
              <a:rPr lang="en-US" sz="1200" b="1">
                <a:solidFill>
                  <a:schemeClr val="accent6">
                    <a:lumMod val="50000"/>
                  </a:schemeClr>
                </a:solidFill>
                <a:cs typeface="ＭＳ Ｐゴシック" charset="-128"/>
              </a:rPr>
              <a:t>Route </a:t>
            </a:r>
          </a:p>
        </p:txBody>
      </p:sp>
      <p:sp>
        <p:nvSpPr>
          <p:cNvPr id="48140" name="Oval 14"/>
          <p:cNvSpPr>
            <a:spLocks noChangeArrowheads="1"/>
          </p:cNvSpPr>
          <p:nvPr/>
        </p:nvSpPr>
        <p:spPr bwMode="auto">
          <a:xfrm>
            <a:off x="1524000" y="3302000"/>
            <a:ext cx="457200" cy="228600"/>
          </a:xfrm>
          <a:prstGeom prst="ellipse">
            <a:avLst/>
          </a:prstGeom>
          <a:noFill/>
          <a:ln w="38100">
            <a:solidFill>
              <a:srgbClr val="FFFF00"/>
            </a:solidFill>
            <a:round/>
            <a:headEnd/>
            <a:tailEnd/>
          </a:ln>
        </p:spPr>
        <p:txBody>
          <a:bodyPr wrap="none" anchor="ctr"/>
          <a:lstStyle/>
          <a:p>
            <a:endParaRPr lang="en-US"/>
          </a:p>
        </p:txBody>
      </p:sp>
      <p:sp>
        <p:nvSpPr>
          <p:cNvPr id="48141" name="Text Box 15"/>
          <p:cNvSpPr txBox="1">
            <a:spLocks noChangeArrowheads="1"/>
          </p:cNvSpPr>
          <p:nvPr/>
        </p:nvSpPr>
        <p:spPr bwMode="auto">
          <a:xfrm>
            <a:off x="1981200" y="3276600"/>
            <a:ext cx="1936750" cy="338138"/>
          </a:xfrm>
          <a:prstGeom prst="rect">
            <a:avLst/>
          </a:prstGeom>
          <a:noFill/>
          <a:ln w="9525">
            <a:noFill/>
            <a:miter lim="800000"/>
            <a:headEnd/>
            <a:tailEnd/>
          </a:ln>
        </p:spPr>
        <p:txBody>
          <a:bodyPr wrap="none">
            <a:spAutoFit/>
          </a:bodyPr>
          <a:lstStyle/>
          <a:p>
            <a:r>
              <a:rPr lang="en-US" sz="1600" b="1">
                <a:solidFill>
                  <a:srgbClr val="16165D"/>
                </a:solidFill>
              </a:rPr>
              <a:t>Three analysis units</a:t>
            </a:r>
          </a:p>
        </p:txBody>
      </p:sp>
      <p:sp>
        <p:nvSpPr>
          <p:cNvPr id="48142" name="Text Box 17"/>
          <p:cNvSpPr txBox="1">
            <a:spLocks noChangeArrowheads="1"/>
          </p:cNvSpPr>
          <p:nvPr/>
        </p:nvSpPr>
        <p:spPr bwMode="auto">
          <a:xfrm>
            <a:off x="5754688" y="147638"/>
            <a:ext cx="3236912" cy="461962"/>
          </a:xfrm>
          <a:prstGeom prst="rect">
            <a:avLst/>
          </a:prstGeom>
          <a:noFill/>
          <a:ln w="9525">
            <a:noFill/>
            <a:miter lim="800000"/>
            <a:headEnd/>
            <a:tailEnd/>
          </a:ln>
        </p:spPr>
        <p:txBody>
          <a:bodyPr wrap="none">
            <a:spAutoFit/>
          </a:bodyPr>
          <a:lstStyle/>
          <a:p>
            <a:pPr algn="ctr"/>
            <a:r>
              <a:rPr lang="en-US" sz="2400"/>
              <a:t>Southeast LVIS Transect</a:t>
            </a:r>
          </a:p>
        </p:txBody>
      </p:sp>
      <p:sp>
        <p:nvSpPr>
          <p:cNvPr id="48143" name="Text Box 17"/>
          <p:cNvSpPr txBox="1">
            <a:spLocks noChangeArrowheads="1"/>
          </p:cNvSpPr>
          <p:nvPr/>
        </p:nvSpPr>
        <p:spPr bwMode="auto">
          <a:xfrm>
            <a:off x="-76200" y="3810000"/>
            <a:ext cx="2667000" cy="1016000"/>
          </a:xfrm>
          <a:prstGeom prst="rect">
            <a:avLst/>
          </a:prstGeom>
          <a:noFill/>
          <a:ln w="9525">
            <a:noFill/>
            <a:miter lim="800000"/>
            <a:headEnd/>
            <a:tailEnd/>
          </a:ln>
        </p:spPr>
        <p:txBody>
          <a:bodyPr>
            <a:spAutoFit/>
          </a:bodyPr>
          <a:lstStyle/>
          <a:p>
            <a:pPr algn="ctr"/>
            <a:r>
              <a:rPr lang="en-US" sz="2000"/>
              <a:t>Intersection of BBS routes with LVIS acquisitions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685800" y="76200"/>
            <a:ext cx="7772400" cy="762000"/>
          </a:xfrm>
        </p:spPr>
        <p:txBody>
          <a:bodyPr/>
          <a:lstStyle/>
          <a:p>
            <a:pPr eaLnBrk="1" hangingPunct="1"/>
            <a:r>
              <a:rPr lang="en-US" sz="3600" smtClean="0">
                <a:solidFill>
                  <a:schemeClr val="bg1"/>
                </a:solidFill>
              </a:rPr>
              <a:t>Objectives / Research Questions</a:t>
            </a:r>
          </a:p>
        </p:txBody>
      </p:sp>
      <p:sp>
        <p:nvSpPr>
          <p:cNvPr id="17412" name="Rectangle 3"/>
          <p:cNvSpPr>
            <a:spLocks noGrp="1" noChangeArrowheads="1"/>
          </p:cNvSpPr>
          <p:nvPr>
            <p:ph type="body" idx="1"/>
          </p:nvPr>
        </p:nvSpPr>
        <p:spPr>
          <a:xfrm>
            <a:off x="609600" y="914400"/>
            <a:ext cx="8077200" cy="4114800"/>
          </a:xfrm>
        </p:spPr>
        <p:txBody>
          <a:bodyPr/>
          <a:lstStyle/>
          <a:p>
            <a:pPr>
              <a:buFontTx/>
              <a:buNone/>
            </a:pPr>
            <a:r>
              <a:rPr lang="en-US" sz="2400" smtClean="0">
                <a:solidFill>
                  <a:srgbClr val="FFFFFF"/>
                </a:solidFill>
              </a:rPr>
              <a:t>(1) How can patterns of ecosystem structure be observed and modeled at regional to continental scales using remotely-sensed observations of canopy structure?</a:t>
            </a:r>
          </a:p>
          <a:p>
            <a:pPr>
              <a:buFontTx/>
              <a:buNone/>
            </a:pPr>
            <a:r>
              <a:rPr lang="en-US" sz="2400" smtClean="0">
                <a:solidFill>
                  <a:srgbClr val="FFFFFF"/>
                </a:solidFill>
              </a:rPr>
              <a:t>(2) What is the influence of satellite measurements of canopy structure on biodiversity model predictions (extent, richness and abundance)?</a:t>
            </a:r>
          </a:p>
          <a:p>
            <a:pPr>
              <a:buFontTx/>
              <a:buNone/>
            </a:pPr>
            <a:r>
              <a:rPr lang="en-US" sz="2400" smtClean="0">
                <a:solidFill>
                  <a:srgbClr val="FFFFFF"/>
                </a:solidFill>
              </a:rPr>
              <a:t>(3) What are the relationships between bird species richness, vegetation structure and ecosystem productivity at regional to continental-scales? </a:t>
            </a:r>
          </a:p>
        </p:txBody>
      </p:sp>
      <p:pic>
        <p:nvPicPr>
          <p:cNvPr id="17413" name="Picture 4" descr="FOREST-409S"/>
          <p:cNvPicPr>
            <a:picLocks noChangeAspect="1" noChangeArrowheads="1"/>
          </p:cNvPicPr>
          <p:nvPr/>
        </p:nvPicPr>
        <p:blipFill>
          <a:blip r:embed="rId3"/>
          <a:srcRect/>
          <a:stretch>
            <a:fillRect/>
          </a:stretch>
        </p:blipFill>
        <p:spPr bwMode="auto">
          <a:xfrm>
            <a:off x="990600" y="4622800"/>
            <a:ext cx="2471738" cy="1854200"/>
          </a:xfrm>
          <a:prstGeom prst="rect">
            <a:avLst/>
          </a:prstGeom>
          <a:noFill/>
          <a:ln w="9525">
            <a:noFill/>
            <a:miter lim="800000"/>
            <a:headEnd/>
            <a:tailEnd/>
          </a:ln>
        </p:spPr>
      </p:pic>
      <p:sp>
        <p:nvSpPr>
          <p:cNvPr id="17414" name="Text Box 5"/>
          <p:cNvSpPr txBox="1">
            <a:spLocks noChangeArrowheads="1"/>
          </p:cNvSpPr>
          <p:nvPr/>
        </p:nvSpPr>
        <p:spPr bwMode="auto">
          <a:xfrm>
            <a:off x="4152900" y="4151313"/>
            <a:ext cx="663575" cy="1006475"/>
          </a:xfrm>
          <a:prstGeom prst="rect">
            <a:avLst/>
          </a:prstGeom>
          <a:noFill/>
          <a:ln w="9525">
            <a:noFill/>
            <a:miter lim="800000"/>
            <a:headEnd/>
            <a:tailEnd/>
          </a:ln>
        </p:spPr>
        <p:txBody>
          <a:bodyPr>
            <a:spAutoFit/>
          </a:bodyPr>
          <a:lstStyle/>
          <a:p>
            <a:pPr>
              <a:spcBef>
                <a:spcPct val="50000"/>
              </a:spcBef>
            </a:pPr>
            <a:r>
              <a:rPr lang="en-US" sz="6000" b="1"/>
              <a:t>~</a:t>
            </a:r>
          </a:p>
        </p:txBody>
      </p:sp>
      <p:graphicFrame>
        <p:nvGraphicFramePr>
          <p:cNvPr id="17410" name="Object 2"/>
          <p:cNvGraphicFramePr>
            <a:graphicFrameLocks noChangeAspect="1"/>
          </p:cNvGraphicFramePr>
          <p:nvPr/>
        </p:nvGraphicFramePr>
        <p:xfrm>
          <a:off x="5589588" y="4572000"/>
          <a:ext cx="2730500" cy="1843088"/>
        </p:xfrm>
        <a:graphic>
          <a:graphicData uri="http://schemas.openxmlformats.org/presentationml/2006/ole">
            <p:oleObj spid="_x0000_s17410" name="Image" r:id="rId4" imgW="2560325" imgH="1828804" progId="Photoshop.Image.7">
              <p:embed/>
            </p:oleObj>
          </a:graphicData>
        </a:graphic>
      </p:graphicFrame>
      <p:sp>
        <p:nvSpPr>
          <p:cNvPr id="17415" name="Text Box 7"/>
          <p:cNvSpPr txBox="1">
            <a:spLocks noChangeArrowheads="1"/>
          </p:cNvSpPr>
          <p:nvPr/>
        </p:nvSpPr>
        <p:spPr bwMode="auto">
          <a:xfrm>
            <a:off x="6096000" y="6400800"/>
            <a:ext cx="2895600" cy="738188"/>
          </a:xfrm>
          <a:prstGeom prst="rect">
            <a:avLst/>
          </a:prstGeom>
          <a:noFill/>
          <a:ln w="9525">
            <a:noFill/>
            <a:miter lim="800000"/>
            <a:headEnd/>
            <a:tailEnd/>
          </a:ln>
        </p:spPr>
        <p:txBody>
          <a:bodyPr>
            <a:spAutoFit/>
          </a:bodyPr>
          <a:lstStyle/>
          <a:p>
            <a:pPr>
              <a:spcBef>
                <a:spcPct val="50000"/>
              </a:spcBef>
            </a:pPr>
            <a:r>
              <a:rPr lang="en-US" sz="1200"/>
              <a:t>Summer Tanager. Photo by Scott Somershoe, USGS.</a:t>
            </a:r>
          </a:p>
          <a:p>
            <a:pPr>
              <a:spcBef>
                <a:spcPct val="50000"/>
              </a:spcBef>
            </a:pPr>
            <a:endParaRPr lang="en-US" sz="12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28"/>
          <p:cNvGrpSpPr>
            <a:grpSpLocks/>
          </p:cNvGrpSpPr>
          <p:nvPr/>
        </p:nvGrpSpPr>
        <p:grpSpPr bwMode="auto">
          <a:xfrm>
            <a:off x="63500" y="1423988"/>
            <a:ext cx="10604500" cy="5662612"/>
            <a:chOff x="63511" y="1424543"/>
            <a:chExt cx="10604489" cy="5662057"/>
          </a:xfrm>
        </p:grpSpPr>
        <p:sp>
          <p:nvSpPr>
            <p:cNvPr id="49156" name="Text Box 2"/>
            <p:cNvSpPr txBox="1">
              <a:spLocks noChangeArrowheads="1"/>
            </p:cNvSpPr>
            <p:nvPr/>
          </p:nvSpPr>
          <p:spPr bwMode="auto">
            <a:xfrm>
              <a:off x="5135336" y="1460500"/>
              <a:ext cx="1435083" cy="369332"/>
            </a:xfrm>
            <a:prstGeom prst="rect">
              <a:avLst/>
            </a:prstGeom>
            <a:noFill/>
            <a:ln w="9525">
              <a:noFill/>
              <a:miter lim="800000"/>
              <a:headEnd/>
              <a:tailEnd/>
            </a:ln>
          </p:spPr>
          <p:txBody>
            <a:bodyPr wrap="none">
              <a:spAutoFit/>
            </a:bodyPr>
            <a:lstStyle/>
            <a:p>
              <a:r>
                <a:rPr lang="en-US" sz="1800"/>
                <a:t>Southeast US</a:t>
              </a:r>
            </a:p>
          </p:txBody>
        </p:sp>
        <p:sp>
          <p:nvSpPr>
            <p:cNvPr id="49157" name="Text Box 3"/>
            <p:cNvSpPr txBox="1">
              <a:spLocks noChangeArrowheads="1"/>
            </p:cNvSpPr>
            <p:nvPr/>
          </p:nvSpPr>
          <p:spPr bwMode="auto">
            <a:xfrm>
              <a:off x="3611336" y="1981199"/>
              <a:ext cx="7056664" cy="369332"/>
            </a:xfrm>
            <a:prstGeom prst="rect">
              <a:avLst/>
            </a:prstGeom>
            <a:noFill/>
            <a:ln w="9525">
              <a:noFill/>
              <a:miter lim="800000"/>
              <a:headEnd/>
              <a:tailEnd/>
            </a:ln>
          </p:spPr>
          <p:txBody>
            <a:bodyPr>
              <a:spAutoFit/>
            </a:bodyPr>
            <a:lstStyle/>
            <a:p>
              <a:r>
                <a:rPr lang="en-US" sz="1800"/>
                <a:t> BBS sample locations, Segments, Routes</a:t>
              </a:r>
            </a:p>
          </p:txBody>
        </p:sp>
        <p:sp>
          <p:nvSpPr>
            <p:cNvPr id="49158" name="Text Box 4"/>
            <p:cNvSpPr txBox="1">
              <a:spLocks noChangeArrowheads="1"/>
            </p:cNvSpPr>
            <p:nvPr/>
          </p:nvSpPr>
          <p:spPr bwMode="auto">
            <a:xfrm>
              <a:off x="3562859" y="2590800"/>
              <a:ext cx="3447541" cy="369332"/>
            </a:xfrm>
            <a:prstGeom prst="rect">
              <a:avLst/>
            </a:prstGeom>
            <a:noFill/>
            <a:ln w="9525">
              <a:noFill/>
              <a:miter lim="800000"/>
              <a:headEnd/>
              <a:tailEnd/>
            </a:ln>
          </p:spPr>
          <p:txBody>
            <a:bodyPr wrap="none">
              <a:spAutoFit/>
            </a:bodyPr>
            <a:lstStyle/>
            <a:p>
              <a:pPr algn="ctr"/>
              <a:r>
                <a:rPr lang="en-US" sz="1800"/>
                <a:t>Disturbance History and  Land Use</a:t>
              </a:r>
            </a:p>
          </p:txBody>
        </p:sp>
        <p:sp>
          <p:nvSpPr>
            <p:cNvPr id="49159" name="Text Box 5"/>
            <p:cNvSpPr txBox="1">
              <a:spLocks noChangeArrowheads="1"/>
            </p:cNvSpPr>
            <p:nvPr/>
          </p:nvSpPr>
          <p:spPr bwMode="auto">
            <a:xfrm>
              <a:off x="63511" y="5029200"/>
              <a:ext cx="2298689" cy="830997"/>
            </a:xfrm>
            <a:prstGeom prst="rect">
              <a:avLst/>
            </a:prstGeom>
            <a:noFill/>
            <a:ln w="9525">
              <a:noFill/>
              <a:miter lim="800000"/>
              <a:headEnd/>
              <a:tailEnd/>
            </a:ln>
          </p:spPr>
          <p:txBody>
            <a:bodyPr wrap="none">
              <a:spAutoFit/>
            </a:bodyPr>
            <a:lstStyle/>
            <a:p>
              <a:pPr algn="ctr"/>
              <a:r>
                <a:rPr lang="en-US" sz="2000"/>
                <a:t>LVIS </a:t>
              </a:r>
            </a:p>
            <a:p>
              <a:pPr algn="ctr"/>
              <a:r>
                <a:rPr lang="en-US" sz="1400"/>
                <a:t>Canopy cover</a:t>
              </a:r>
            </a:p>
            <a:p>
              <a:pPr algn="ctr"/>
              <a:r>
                <a:rPr lang="en-US" sz="1400"/>
                <a:t>Canopy cover by height class</a:t>
              </a:r>
            </a:p>
          </p:txBody>
        </p:sp>
        <p:sp>
          <p:nvSpPr>
            <p:cNvPr id="49160" name="Text Box 6"/>
            <p:cNvSpPr txBox="1">
              <a:spLocks noChangeArrowheads="1"/>
            </p:cNvSpPr>
            <p:nvPr/>
          </p:nvSpPr>
          <p:spPr bwMode="auto">
            <a:xfrm>
              <a:off x="2551113" y="5055275"/>
              <a:ext cx="1752600" cy="2031325"/>
            </a:xfrm>
            <a:prstGeom prst="rect">
              <a:avLst/>
            </a:prstGeom>
            <a:noFill/>
            <a:ln w="9525">
              <a:noFill/>
              <a:miter lim="800000"/>
              <a:headEnd/>
              <a:tailEnd/>
            </a:ln>
          </p:spPr>
          <p:txBody>
            <a:bodyPr>
              <a:spAutoFit/>
            </a:bodyPr>
            <a:lstStyle/>
            <a:p>
              <a:r>
                <a:rPr lang="en-US" sz="2000"/>
                <a:t>Land cover</a:t>
              </a:r>
            </a:p>
            <a:p>
              <a:r>
                <a:rPr lang="en-US" sz="1400"/>
                <a:t>Percent Ag</a:t>
              </a:r>
            </a:p>
            <a:p>
              <a:r>
                <a:rPr lang="en-US" sz="1400"/>
                <a:t>Percent developed</a:t>
              </a:r>
            </a:p>
            <a:p>
              <a:r>
                <a:rPr lang="en-US" sz="1400"/>
                <a:t>Percent Canopy</a:t>
              </a:r>
            </a:p>
            <a:p>
              <a:r>
                <a:rPr lang="en-US" sz="1400"/>
                <a:t>Variety of cover types</a:t>
              </a:r>
            </a:p>
            <a:p>
              <a:endParaRPr lang="en-US" sz="1400"/>
            </a:p>
            <a:p>
              <a:endParaRPr lang="en-US" sz="3600"/>
            </a:p>
          </p:txBody>
        </p:sp>
        <p:sp>
          <p:nvSpPr>
            <p:cNvPr id="49161" name="Text Box 7"/>
            <p:cNvSpPr txBox="1">
              <a:spLocks noChangeArrowheads="1"/>
            </p:cNvSpPr>
            <p:nvPr/>
          </p:nvSpPr>
          <p:spPr bwMode="auto">
            <a:xfrm>
              <a:off x="4151313" y="5055275"/>
              <a:ext cx="1024038" cy="1046440"/>
            </a:xfrm>
            <a:prstGeom prst="rect">
              <a:avLst/>
            </a:prstGeom>
            <a:noFill/>
            <a:ln w="9525">
              <a:noFill/>
              <a:miter lim="800000"/>
              <a:headEnd/>
              <a:tailEnd/>
            </a:ln>
          </p:spPr>
          <p:txBody>
            <a:bodyPr wrap="none">
              <a:spAutoFit/>
            </a:bodyPr>
            <a:lstStyle/>
            <a:p>
              <a:r>
                <a:rPr lang="en-US" sz="2000"/>
                <a:t>MODIS</a:t>
              </a:r>
            </a:p>
            <a:p>
              <a:r>
                <a:rPr lang="en-US" sz="1400"/>
                <a:t>GPP</a:t>
              </a:r>
            </a:p>
            <a:p>
              <a:r>
                <a:rPr lang="en-US" sz="1400"/>
                <a:t>VCF forest</a:t>
              </a:r>
            </a:p>
            <a:p>
              <a:endParaRPr lang="en-US" sz="1400"/>
            </a:p>
          </p:txBody>
        </p:sp>
        <p:sp>
          <p:nvSpPr>
            <p:cNvPr id="49162" name="Text Box 8"/>
            <p:cNvSpPr txBox="1">
              <a:spLocks noChangeArrowheads="1"/>
            </p:cNvSpPr>
            <p:nvPr/>
          </p:nvSpPr>
          <p:spPr bwMode="auto">
            <a:xfrm>
              <a:off x="5294313" y="5055275"/>
              <a:ext cx="1431376" cy="954107"/>
            </a:xfrm>
            <a:prstGeom prst="rect">
              <a:avLst/>
            </a:prstGeom>
            <a:noFill/>
            <a:ln w="9525">
              <a:noFill/>
              <a:miter lim="800000"/>
              <a:headEnd/>
              <a:tailEnd/>
            </a:ln>
          </p:spPr>
          <p:txBody>
            <a:bodyPr wrap="none">
              <a:spAutoFit/>
            </a:bodyPr>
            <a:lstStyle/>
            <a:p>
              <a:r>
                <a:rPr lang="en-US" sz="2000"/>
                <a:t>Soil fertility</a:t>
              </a:r>
            </a:p>
            <a:p>
              <a:endParaRPr lang="en-US" sz="3600"/>
            </a:p>
          </p:txBody>
        </p:sp>
        <p:sp>
          <p:nvSpPr>
            <p:cNvPr id="49163" name="Text Box 9"/>
            <p:cNvSpPr txBox="1">
              <a:spLocks noChangeArrowheads="1"/>
            </p:cNvSpPr>
            <p:nvPr/>
          </p:nvSpPr>
          <p:spPr bwMode="auto">
            <a:xfrm>
              <a:off x="3992336" y="3288268"/>
              <a:ext cx="3429144" cy="369332"/>
            </a:xfrm>
            <a:prstGeom prst="rect">
              <a:avLst/>
            </a:prstGeom>
            <a:noFill/>
            <a:ln w="9525">
              <a:noFill/>
              <a:miter lim="800000"/>
              <a:headEnd/>
              <a:tailEnd/>
            </a:ln>
          </p:spPr>
          <p:txBody>
            <a:bodyPr wrap="none">
              <a:spAutoFit/>
            </a:bodyPr>
            <a:lstStyle/>
            <a:p>
              <a:r>
                <a:rPr lang="en-US" sz="1800"/>
                <a:t>BBS species richness and diversity</a:t>
              </a:r>
            </a:p>
          </p:txBody>
        </p:sp>
        <p:sp>
          <p:nvSpPr>
            <p:cNvPr id="4106" name="Text Box 10"/>
            <p:cNvSpPr txBox="1">
              <a:spLocks noChangeArrowheads="1"/>
            </p:cNvSpPr>
            <p:nvPr/>
          </p:nvSpPr>
          <p:spPr bwMode="auto">
            <a:xfrm>
              <a:off x="1066810" y="1424543"/>
              <a:ext cx="2282823" cy="369851"/>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1800" i="1" dirty="0">
                  <a:effectLst>
                    <a:outerShdw blurRad="38100" dist="38100" dir="2700000" algn="tl">
                      <a:srgbClr val="C0C0C0"/>
                    </a:outerShdw>
                  </a:effectLst>
                  <a:cs typeface="ＭＳ Ｐゴシック" charset="-128"/>
                </a:rPr>
                <a:t>Geographic Location</a:t>
              </a:r>
            </a:p>
          </p:txBody>
        </p:sp>
        <p:sp>
          <p:nvSpPr>
            <p:cNvPr id="4107" name="Text Box 11"/>
            <p:cNvSpPr txBox="1">
              <a:spLocks noChangeArrowheads="1"/>
            </p:cNvSpPr>
            <p:nvPr/>
          </p:nvSpPr>
          <p:spPr bwMode="auto">
            <a:xfrm>
              <a:off x="838210" y="2000749"/>
              <a:ext cx="2217736" cy="368264"/>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1800" i="1" dirty="0">
                  <a:effectLst>
                    <a:outerShdw blurRad="38100" dist="38100" dir="2700000" algn="tl">
                      <a:srgbClr val="C0C0C0"/>
                    </a:outerShdw>
                  </a:effectLst>
                  <a:cs typeface="ＭＳ Ｐゴシック" charset="-128"/>
                </a:rPr>
                <a:t>Three Analysis units</a:t>
              </a:r>
            </a:p>
          </p:txBody>
        </p:sp>
        <p:sp>
          <p:nvSpPr>
            <p:cNvPr id="4108" name="Text Box 12"/>
            <p:cNvSpPr txBox="1">
              <a:spLocks noChangeArrowheads="1"/>
            </p:cNvSpPr>
            <p:nvPr/>
          </p:nvSpPr>
          <p:spPr bwMode="auto">
            <a:xfrm>
              <a:off x="1416060" y="2572193"/>
              <a:ext cx="969962" cy="368264"/>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1800" i="1" dirty="0">
                  <a:effectLst>
                    <a:outerShdw blurRad="38100" dist="38100" dir="2700000" algn="tl">
                      <a:srgbClr val="C0C0C0"/>
                    </a:outerShdw>
                  </a:effectLst>
                  <a:cs typeface="ＭＳ Ｐゴシック" charset="-128"/>
                </a:rPr>
                <a:t>Stratify</a:t>
              </a:r>
            </a:p>
          </p:txBody>
        </p:sp>
        <p:sp>
          <p:nvSpPr>
            <p:cNvPr id="4109" name="Text Box 13"/>
            <p:cNvSpPr txBox="1">
              <a:spLocks noChangeArrowheads="1"/>
            </p:cNvSpPr>
            <p:nvPr/>
          </p:nvSpPr>
          <p:spPr bwMode="auto">
            <a:xfrm>
              <a:off x="990610" y="3288085"/>
              <a:ext cx="1987548" cy="369851"/>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1800" i="1">
                  <a:effectLst>
                    <a:outerShdw blurRad="38100" dist="38100" dir="2700000" algn="tl">
                      <a:srgbClr val="C0C0C0"/>
                    </a:outerShdw>
                  </a:effectLst>
                  <a:cs typeface="ＭＳ Ｐゴシック" charset="-128"/>
                </a:rPr>
                <a:t>Response variable</a:t>
              </a:r>
            </a:p>
          </p:txBody>
        </p:sp>
        <p:sp>
          <p:nvSpPr>
            <p:cNvPr id="4110" name="Text Box 14"/>
            <p:cNvSpPr txBox="1">
              <a:spLocks noChangeArrowheads="1"/>
            </p:cNvSpPr>
            <p:nvPr/>
          </p:nvSpPr>
          <p:spPr bwMode="auto">
            <a:xfrm>
              <a:off x="3465520" y="3924610"/>
              <a:ext cx="1852610" cy="338105"/>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en-US" sz="1600" b="1" i="1" dirty="0">
                  <a:effectLst>
                    <a:outerShdw blurRad="38100" dist="38100" dir="2700000" algn="tl">
                      <a:srgbClr val="C0C0C0"/>
                    </a:outerShdw>
                  </a:effectLst>
                  <a:cs typeface="ＭＳ Ｐゴシック" charset="-128"/>
                </a:rPr>
                <a:t>Predictor variables</a:t>
              </a:r>
            </a:p>
          </p:txBody>
        </p:sp>
        <p:sp>
          <p:nvSpPr>
            <p:cNvPr id="49169" name="Line 16"/>
            <p:cNvSpPr>
              <a:spLocks noChangeShapeType="1"/>
            </p:cNvSpPr>
            <p:nvPr/>
          </p:nvSpPr>
          <p:spPr bwMode="auto">
            <a:xfrm>
              <a:off x="3230336" y="1638300"/>
              <a:ext cx="1905000" cy="0"/>
            </a:xfrm>
            <a:prstGeom prst="line">
              <a:avLst/>
            </a:prstGeom>
            <a:noFill/>
            <a:ln w="9525">
              <a:solidFill>
                <a:schemeClr val="bg1"/>
              </a:solidFill>
              <a:round/>
              <a:headEnd/>
              <a:tailEnd type="arrow" w="med" len="med"/>
            </a:ln>
          </p:spPr>
          <p:txBody>
            <a:bodyPr/>
            <a:lstStyle/>
            <a:p>
              <a:endParaRPr lang="en-US"/>
            </a:p>
          </p:txBody>
        </p:sp>
        <p:sp>
          <p:nvSpPr>
            <p:cNvPr id="49170" name="Line 17"/>
            <p:cNvSpPr>
              <a:spLocks noChangeShapeType="1"/>
            </p:cNvSpPr>
            <p:nvPr/>
          </p:nvSpPr>
          <p:spPr bwMode="auto">
            <a:xfrm>
              <a:off x="2925536" y="2214146"/>
              <a:ext cx="685800" cy="0"/>
            </a:xfrm>
            <a:prstGeom prst="line">
              <a:avLst/>
            </a:prstGeom>
            <a:noFill/>
            <a:ln w="9525">
              <a:solidFill>
                <a:schemeClr val="bg1"/>
              </a:solidFill>
              <a:round/>
              <a:headEnd/>
              <a:tailEnd type="arrow" w="med" len="med"/>
            </a:ln>
          </p:spPr>
          <p:txBody>
            <a:bodyPr/>
            <a:lstStyle/>
            <a:p>
              <a:endParaRPr lang="en-US"/>
            </a:p>
          </p:txBody>
        </p:sp>
        <p:sp>
          <p:nvSpPr>
            <p:cNvPr id="49171" name="Line 18"/>
            <p:cNvSpPr>
              <a:spLocks noChangeShapeType="1"/>
            </p:cNvSpPr>
            <p:nvPr/>
          </p:nvSpPr>
          <p:spPr bwMode="auto">
            <a:xfrm>
              <a:off x="2544536" y="2788821"/>
              <a:ext cx="990600" cy="0"/>
            </a:xfrm>
            <a:prstGeom prst="line">
              <a:avLst/>
            </a:prstGeom>
            <a:noFill/>
            <a:ln w="9525">
              <a:solidFill>
                <a:schemeClr val="bg1"/>
              </a:solidFill>
              <a:round/>
              <a:headEnd/>
              <a:tailEnd type="arrow" w="med" len="med"/>
            </a:ln>
          </p:spPr>
          <p:txBody>
            <a:bodyPr/>
            <a:lstStyle/>
            <a:p>
              <a:endParaRPr lang="en-US"/>
            </a:p>
          </p:txBody>
        </p:sp>
        <p:sp>
          <p:nvSpPr>
            <p:cNvPr id="49172" name="Line 19"/>
            <p:cNvSpPr>
              <a:spLocks noChangeShapeType="1"/>
            </p:cNvSpPr>
            <p:nvPr/>
          </p:nvSpPr>
          <p:spPr bwMode="auto">
            <a:xfrm>
              <a:off x="3001736" y="3467100"/>
              <a:ext cx="990600" cy="0"/>
            </a:xfrm>
            <a:prstGeom prst="line">
              <a:avLst/>
            </a:prstGeom>
            <a:noFill/>
            <a:ln w="9525">
              <a:solidFill>
                <a:schemeClr val="bg1"/>
              </a:solidFill>
              <a:round/>
              <a:headEnd/>
              <a:tailEnd type="arrow" w="med" len="med"/>
            </a:ln>
          </p:spPr>
          <p:txBody>
            <a:bodyPr/>
            <a:lstStyle/>
            <a:p>
              <a:endParaRPr lang="en-US"/>
            </a:p>
          </p:txBody>
        </p:sp>
        <p:sp>
          <p:nvSpPr>
            <p:cNvPr id="49173" name="Line 20"/>
            <p:cNvSpPr>
              <a:spLocks noChangeShapeType="1"/>
            </p:cNvSpPr>
            <p:nvPr/>
          </p:nvSpPr>
          <p:spPr bwMode="auto">
            <a:xfrm flipH="1">
              <a:off x="1600199" y="4293275"/>
              <a:ext cx="1865313" cy="812125"/>
            </a:xfrm>
            <a:prstGeom prst="line">
              <a:avLst/>
            </a:prstGeom>
            <a:noFill/>
            <a:ln w="9525">
              <a:solidFill>
                <a:schemeClr val="bg1"/>
              </a:solidFill>
              <a:round/>
              <a:headEnd/>
              <a:tailEnd type="arrow" w="med" len="med"/>
            </a:ln>
          </p:spPr>
          <p:txBody>
            <a:bodyPr/>
            <a:lstStyle/>
            <a:p>
              <a:endParaRPr lang="en-US"/>
            </a:p>
          </p:txBody>
        </p:sp>
        <p:sp>
          <p:nvSpPr>
            <p:cNvPr id="49174" name="Line 21"/>
            <p:cNvSpPr>
              <a:spLocks noChangeShapeType="1"/>
            </p:cNvSpPr>
            <p:nvPr/>
          </p:nvSpPr>
          <p:spPr bwMode="auto">
            <a:xfrm flipH="1">
              <a:off x="3465513" y="4369475"/>
              <a:ext cx="152400" cy="685800"/>
            </a:xfrm>
            <a:prstGeom prst="line">
              <a:avLst/>
            </a:prstGeom>
            <a:noFill/>
            <a:ln w="9525">
              <a:solidFill>
                <a:schemeClr val="bg1"/>
              </a:solidFill>
              <a:round/>
              <a:headEnd/>
              <a:tailEnd type="arrow" w="med" len="med"/>
            </a:ln>
          </p:spPr>
          <p:txBody>
            <a:bodyPr/>
            <a:lstStyle/>
            <a:p>
              <a:endParaRPr lang="en-US"/>
            </a:p>
          </p:txBody>
        </p:sp>
        <p:sp>
          <p:nvSpPr>
            <p:cNvPr id="49175" name="Line 22"/>
            <p:cNvSpPr>
              <a:spLocks noChangeShapeType="1"/>
            </p:cNvSpPr>
            <p:nvPr/>
          </p:nvSpPr>
          <p:spPr bwMode="auto">
            <a:xfrm>
              <a:off x="4303713" y="4293275"/>
              <a:ext cx="228600" cy="762000"/>
            </a:xfrm>
            <a:prstGeom prst="line">
              <a:avLst/>
            </a:prstGeom>
            <a:noFill/>
            <a:ln w="9525">
              <a:solidFill>
                <a:schemeClr val="bg1"/>
              </a:solidFill>
              <a:round/>
              <a:headEnd/>
              <a:tailEnd type="arrow" w="med" len="med"/>
            </a:ln>
          </p:spPr>
          <p:txBody>
            <a:bodyPr/>
            <a:lstStyle/>
            <a:p>
              <a:endParaRPr lang="en-US"/>
            </a:p>
          </p:txBody>
        </p:sp>
        <p:sp>
          <p:nvSpPr>
            <p:cNvPr id="49176" name="Line 23"/>
            <p:cNvSpPr>
              <a:spLocks noChangeShapeType="1"/>
            </p:cNvSpPr>
            <p:nvPr/>
          </p:nvSpPr>
          <p:spPr bwMode="auto">
            <a:xfrm>
              <a:off x="4760913" y="4293275"/>
              <a:ext cx="990600" cy="762000"/>
            </a:xfrm>
            <a:prstGeom prst="line">
              <a:avLst/>
            </a:prstGeom>
            <a:noFill/>
            <a:ln w="9525">
              <a:solidFill>
                <a:schemeClr val="bg1"/>
              </a:solidFill>
              <a:round/>
              <a:headEnd/>
              <a:tailEnd type="arrow" w="med" len="med"/>
            </a:ln>
          </p:spPr>
          <p:txBody>
            <a:bodyPr/>
            <a:lstStyle/>
            <a:p>
              <a:endParaRPr lang="en-US"/>
            </a:p>
          </p:txBody>
        </p:sp>
        <p:sp>
          <p:nvSpPr>
            <p:cNvPr id="49177" name="Text Box 24"/>
            <p:cNvSpPr txBox="1">
              <a:spLocks noChangeArrowheads="1"/>
            </p:cNvSpPr>
            <p:nvPr/>
          </p:nvSpPr>
          <p:spPr bwMode="auto">
            <a:xfrm>
              <a:off x="6894513" y="5055275"/>
              <a:ext cx="2028044" cy="1261884"/>
            </a:xfrm>
            <a:prstGeom prst="rect">
              <a:avLst/>
            </a:prstGeom>
            <a:noFill/>
            <a:ln w="9525">
              <a:noFill/>
              <a:miter lim="800000"/>
              <a:headEnd/>
              <a:tailEnd/>
            </a:ln>
          </p:spPr>
          <p:txBody>
            <a:bodyPr wrap="none">
              <a:spAutoFit/>
            </a:bodyPr>
            <a:lstStyle/>
            <a:p>
              <a:r>
                <a:rPr lang="en-US" sz="2000"/>
                <a:t>Other biophysical</a:t>
              </a:r>
            </a:p>
            <a:p>
              <a:r>
                <a:rPr lang="en-US" sz="1400"/>
                <a:t>Temperature</a:t>
              </a:r>
            </a:p>
            <a:p>
              <a:r>
                <a:rPr lang="en-US" sz="1400"/>
                <a:t>Precipiation</a:t>
              </a:r>
            </a:p>
            <a:p>
              <a:r>
                <a:rPr lang="en-US" sz="1400"/>
                <a:t>Elevation</a:t>
              </a:r>
            </a:p>
            <a:p>
              <a:r>
                <a:rPr lang="en-US" sz="1400"/>
                <a:t>NDVI</a:t>
              </a:r>
            </a:p>
          </p:txBody>
        </p:sp>
        <p:sp>
          <p:nvSpPr>
            <p:cNvPr id="49178" name="Line 25"/>
            <p:cNvSpPr>
              <a:spLocks noChangeShapeType="1"/>
            </p:cNvSpPr>
            <p:nvPr/>
          </p:nvSpPr>
          <p:spPr bwMode="auto">
            <a:xfrm>
              <a:off x="4989513" y="4293275"/>
              <a:ext cx="2438400" cy="762000"/>
            </a:xfrm>
            <a:prstGeom prst="line">
              <a:avLst/>
            </a:prstGeom>
            <a:noFill/>
            <a:ln w="9525">
              <a:solidFill>
                <a:schemeClr val="bg1"/>
              </a:solidFill>
              <a:round/>
              <a:headEnd/>
              <a:tailEnd type="arrow" w="med" len="med"/>
            </a:ln>
          </p:spPr>
          <p:txBody>
            <a:bodyPr/>
            <a:lstStyle/>
            <a:p>
              <a:endParaRPr lang="en-US"/>
            </a:p>
          </p:txBody>
        </p:sp>
      </p:grpSp>
      <p:sp>
        <p:nvSpPr>
          <p:cNvPr id="49155" name="TextBox 30"/>
          <p:cNvSpPr txBox="1">
            <a:spLocks noChangeArrowheads="1"/>
          </p:cNvSpPr>
          <p:nvPr/>
        </p:nvSpPr>
        <p:spPr bwMode="auto">
          <a:xfrm>
            <a:off x="228600" y="152400"/>
            <a:ext cx="8763000" cy="830263"/>
          </a:xfrm>
          <a:prstGeom prst="rect">
            <a:avLst/>
          </a:prstGeom>
          <a:noFill/>
          <a:ln w="9525">
            <a:noFill/>
            <a:miter lim="800000"/>
            <a:headEnd/>
            <a:tailEnd/>
          </a:ln>
        </p:spPr>
        <p:txBody>
          <a:bodyPr>
            <a:spAutoFit/>
          </a:bodyPr>
          <a:lstStyle/>
          <a:p>
            <a:pPr algn="ctr"/>
            <a:r>
              <a:rPr lang="en-US" sz="2400"/>
              <a:t>Regional Interactions among Ecosystem Productivity </a:t>
            </a:r>
          </a:p>
          <a:p>
            <a:pPr algn="ctr"/>
            <a:r>
              <a:rPr lang="en-US" sz="2400"/>
              <a:t>and Canopy Structure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8" name="Picture 3"/>
          <p:cNvPicPr>
            <a:picLocks noChangeAspect="1" noChangeArrowheads="1"/>
          </p:cNvPicPr>
          <p:nvPr/>
        </p:nvPicPr>
        <p:blipFill>
          <a:blip r:embed="rId2"/>
          <a:srcRect/>
          <a:stretch>
            <a:fillRect/>
          </a:stretch>
        </p:blipFill>
        <p:spPr bwMode="auto">
          <a:xfrm>
            <a:off x="0" y="368300"/>
            <a:ext cx="9144000" cy="6108700"/>
          </a:xfrm>
          <a:prstGeom prst="rect">
            <a:avLst/>
          </a:prstGeom>
          <a:noFill/>
          <a:ln w="9525">
            <a:noFill/>
            <a:miter lim="800000"/>
            <a:headEnd/>
            <a:tailEnd/>
          </a:ln>
        </p:spPr>
      </p:pic>
      <p:sp>
        <p:nvSpPr>
          <p:cNvPr id="50179" name="Text Box 4"/>
          <p:cNvSpPr txBox="1">
            <a:spLocks noChangeArrowheads="1"/>
          </p:cNvSpPr>
          <p:nvPr/>
        </p:nvSpPr>
        <p:spPr bwMode="auto">
          <a:xfrm>
            <a:off x="4119563" y="1214438"/>
            <a:ext cx="5253037" cy="461962"/>
          </a:xfrm>
          <a:prstGeom prst="rect">
            <a:avLst/>
          </a:prstGeom>
          <a:noFill/>
          <a:ln w="9525">
            <a:noFill/>
            <a:miter lim="800000"/>
            <a:headEnd/>
            <a:tailEnd/>
          </a:ln>
        </p:spPr>
        <p:txBody>
          <a:bodyPr>
            <a:spAutoFit/>
          </a:bodyPr>
          <a:lstStyle/>
          <a:p>
            <a:pPr algn="ctr"/>
            <a:r>
              <a:rPr lang="en-US" sz="2400">
                <a:solidFill>
                  <a:srgbClr val="FFFFFF"/>
                </a:solidFill>
              </a:rPr>
              <a:t>Stop locations and BBS route buffer</a:t>
            </a:r>
          </a:p>
        </p:txBody>
      </p:sp>
      <p:sp>
        <p:nvSpPr>
          <p:cNvPr id="50180" name="Text Box 5"/>
          <p:cNvSpPr txBox="1">
            <a:spLocks noChangeArrowheads="1"/>
          </p:cNvSpPr>
          <p:nvPr/>
        </p:nvSpPr>
        <p:spPr bwMode="auto">
          <a:xfrm>
            <a:off x="6096000" y="2362200"/>
            <a:ext cx="2743200" cy="400050"/>
          </a:xfrm>
          <a:prstGeom prst="rect">
            <a:avLst/>
          </a:prstGeom>
          <a:noFill/>
          <a:ln w="9525">
            <a:noFill/>
            <a:miter lim="800000"/>
            <a:headEnd/>
            <a:tailEnd/>
          </a:ln>
        </p:spPr>
        <p:txBody>
          <a:bodyPr>
            <a:spAutoFit/>
          </a:bodyPr>
          <a:lstStyle/>
          <a:p>
            <a:pPr algn="ctr"/>
            <a:r>
              <a:rPr lang="en-US" sz="2000">
                <a:solidFill>
                  <a:srgbClr val="FFFFFF"/>
                </a:solidFill>
              </a:rPr>
              <a:t>LVIS transect overlap</a:t>
            </a:r>
          </a:p>
        </p:txBody>
      </p:sp>
      <p:sp>
        <p:nvSpPr>
          <p:cNvPr id="10245" name="Line 6"/>
          <p:cNvSpPr>
            <a:spLocks noChangeShapeType="1"/>
          </p:cNvSpPr>
          <p:nvPr/>
        </p:nvSpPr>
        <p:spPr bwMode="auto">
          <a:xfrm>
            <a:off x="7391400" y="2819400"/>
            <a:ext cx="228600" cy="749300"/>
          </a:xfrm>
          <a:prstGeom prst="line">
            <a:avLst/>
          </a:prstGeom>
          <a:noFill/>
          <a:ln w="41275" cap="flat" cmpd="sng" algn="ctr">
            <a:solidFill>
              <a:schemeClr val="accent3"/>
            </a:solidFill>
            <a:prstDash val="solid"/>
            <a:round/>
            <a:headEnd type="none" w="med" len="med"/>
            <a:tailEnd type="triangle" w="med" len="med"/>
          </a:ln>
          <a:effectLst/>
        </p:spPr>
        <p:txBody>
          <a:bodyPr/>
          <a:lstStyle/>
          <a:p>
            <a:pPr>
              <a:defRPr/>
            </a:pPr>
            <a:endParaRPr lang="en-US">
              <a:cs typeface="ＭＳ Ｐゴシック" charset="-128"/>
            </a:endParaRPr>
          </a:p>
        </p:txBody>
      </p:sp>
      <p:sp>
        <p:nvSpPr>
          <p:cNvPr id="50182" name="Rectangle 8"/>
          <p:cNvSpPr>
            <a:spLocks noChangeArrowheads="1"/>
          </p:cNvSpPr>
          <p:nvPr/>
        </p:nvSpPr>
        <p:spPr bwMode="auto">
          <a:xfrm>
            <a:off x="609600" y="4927600"/>
            <a:ext cx="4876800" cy="1016000"/>
          </a:xfrm>
          <a:prstGeom prst="rect">
            <a:avLst/>
          </a:prstGeom>
          <a:noFill/>
          <a:ln w="9525">
            <a:noFill/>
            <a:miter lim="800000"/>
            <a:headEnd/>
            <a:tailEnd/>
          </a:ln>
        </p:spPr>
        <p:txBody>
          <a:bodyPr>
            <a:spAutoFit/>
          </a:bodyPr>
          <a:lstStyle/>
          <a:p>
            <a:r>
              <a:rPr lang="en-US" sz="2000">
                <a:latin typeface="Cambria" charset="0"/>
                <a:ea typeface="MS Mincho" pitchFamily="49" charset="-128"/>
              </a:rPr>
              <a:t>Collected GPS stop location data collected for 53 of 63 BBS routes from BBS Surveyor and/or driving the route GPS</a:t>
            </a:r>
            <a:endParaRPr lang="en-US" sz="200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02" name="Picture 15" descr="3stops_latlong"/>
          <p:cNvPicPr>
            <a:picLocks noChangeAspect="1" noChangeArrowheads="1"/>
          </p:cNvPicPr>
          <p:nvPr/>
        </p:nvPicPr>
        <p:blipFill>
          <a:blip r:embed="rId2"/>
          <a:srcRect b="13333"/>
          <a:stretch>
            <a:fillRect/>
          </a:stretch>
        </p:blipFill>
        <p:spPr bwMode="auto">
          <a:xfrm>
            <a:off x="0" y="376238"/>
            <a:ext cx="9144000" cy="5943600"/>
          </a:xfrm>
          <a:prstGeom prst="rect">
            <a:avLst/>
          </a:prstGeom>
          <a:noFill/>
          <a:ln w="9525">
            <a:noFill/>
            <a:miter lim="800000"/>
            <a:headEnd/>
            <a:tailEnd/>
          </a:ln>
        </p:spPr>
      </p:pic>
      <p:sp>
        <p:nvSpPr>
          <p:cNvPr id="51203" name="Text Box 17"/>
          <p:cNvSpPr txBox="1">
            <a:spLocks noChangeArrowheads="1"/>
          </p:cNvSpPr>
          <p:nvPr/>
        </p:nvSpPr>
        <p:spPr bwMode="auto">
          <a:xfrm>
            <a:off x="4535488" y="528638"/>
            <a:ext cx="4651375" cy="461962"/>
          </a:xfrm>
          <a:prstGeom prst="rect">
            <a:avLst/>
          </a:prstGeom>
          <a:noFill/>
          <a:ln w="9525">
            <a:noFill/>
            <a:miter lim="800000"/>
            <a:headEnd/>
            <a:tailEnd/>
          </a:ln>
        </p:spPr>
        <p:txBody>
          <a:bodyPr wrap="none">
            <a:spAutoFit/>
          </a:bodyPr>
          <a:lstStyle/>
          <a:p>
            <a:pPr algn="ctr"/>
            <a:r>
              <a:rPr lang="en-US" sz="2400"/>
              <a:t>Stop locations and BBS route buffer</a:t>
            </a:r>
          </a:p>
        </p:txBody>
      </p:sp>
      <p:sp>
        <p:nvSpPr>
          <p:cNvPr id="51204" name="Text Box 18"/>
          <p:cNvSpPr txBox="1">
            <a:spLocks noChangeArrowheads="1"/>
          </p:cNvSpPr>
          <p:nvPr/>
        </p:nvSpPr>
        <p:spPr bwMode="auto">
          <a:xfrm>
            <a:off x="6324600" y="1824038"/>
            <a:ext cx="2455863" cy="461962"/>
          </a:xfrm>
          <a:prstGeom prst="rect">
            <a:avLst/>
          </a:prstGeom>
          <a:noFill/>
          <a:ln w="9525">
            <a:noFill/>
            <a:miter lim="800000"/>
            <a:headEnd/>
            <a:tailEnd/>
          </a:ln>
        </p:spPr>
        <p:txBody>
          <a:bodyPr wrap="none">
            <a:spAutoFit/>
          </a:bodyPr>
          <a:lstStyle/>
          <a:p>
            <a:r>
              <a:rPr lang="en-US" sz="2400"/>
              <a:t>LVIS points in red</a:t>
            </a:r>
          </a:p>
        </p:txBody>
      </p:sp>
      <p:sp>
        <p:nvSpPr>
          <p:cNvPr id="51205" name="Line 19"/>
          <p:cNvSpPr>
            <a:spLocks noChangeShapeType="1"/>
          </p:cNvSpPr>
          <p:nvPr/>
        </p:nvSpPr>
        <p:spPr bwMode="auto">
          <a:xfrm flipH="1">
            <a:off x="4876800" y="1900238"/>
            <a:ext cx="1295400" cy="228600"/>
          </a:xfrm>
          <a:prstGeom prst="line">
            <a:avLst/>
          </a:prstGeom>
          <a:noFill/>
          <a:ln w="57150">
            <a:solidFill>
              <a:schemeClr val="tx1"/>
            </a:solidFill>
            <a:round/>
            <a:headEnd/>
            <a:tailEnd type="triangle" w="med" len="med"/>
          </a:ln>
        </p:spPr>
        <p:txBody>
          <a:bodyPr/>
          <a:lstStyle/>
          <a:p>
            <a:endParaRPr lang="en-US"/>
          </a:p>
        </p:txBody>
      </p:sp>
      <p:sp>
        <p:nvSpPr>
          <p:cNvPr id="51206" name="Text Box 20"/>
          <p:cNvSpPr txBox="1">
            <a:spLocks noChangeArrowheads="1"/>
          </p:cNvSpPr>
          <p:nvPr/>
        </p:nvSpPr>
        <p:spPr bwMode="auto">
          <a:xfrm>
            <a:off x="304800" y="4414838"/>
            <a:ext cx="4435475" cy="461962"/>
          </a:xfrm>
          <a:prstGeom prst="rect">
            <a:avLst/>
          </a:prstGeom>
          <a:noFill/>
          <a:ln w="9525">
            <a:noFill/>
            <a:miter lim="800000"/>
            <a:headEnd/>
            <a:tailEnd/>
          </a:ln>
        </p:spPr>
        <p:txBody>
          <a:bodyPr wrap="none">
            <a:spAutoFit/>
          </a:bodyPr>
          <a:lstStyle/>
          <a:p>
            <a:r>
              <a:rPr lang="en-US" sz="2400"/>
              <a:t>BBS stop locations buffered (Red)</a:t>
            </a:r>
          </a:p>
        </p:txBody>
      </p:sp>
      <p:sp>
        <p:nvSpPr>
          <p:cNvPr id="51207" name="Line 21"/>
          <p:cNvSpPr>
            <a:spLocks noChangeShapeType="1"/>
          </p:cNvSpPr>
          <p:nvPr/>
        </p:nvSpPr>
        <p:spPr bwMode="auto">
          <a:xfrm flipV="1">
            <a:off x="2667000" y="3576638"/>
            <a:ext cx="533400" cy="762000"/>
          </a:xfrm>
          <a:prstGeom prst="line">
            <a:avLst/>
          </a:prstGeom>
          <a:noFill/>
          <a:ln w="57150">
            <a:solidFill>
              <a:schemeClr val="tx1"/>
            </a:solidFill>
            <a:round/>
            <a:headEnd/>
            <a:tailEnd type="triangle" w="med" len="med"/>
          </a:ln>
        </p:spPr>
        <p:txBody>
          <a:bodyPr/>
          <a:lstStyle/>
          <a:p>
            <a:endParaRPr lang="en-US"/>
          </a:p>
        </p:txBody>
      </p:sp>
      <p:sp>
        <p:nvSpPr>
          <p:cNvPr id="51208" name="Text Box 22"/>
          <p:cNvSpPr txBox="1">
            <a:spLocks noChangeArrowheads="1"/>
          </p:cNvSpPr>
          <p:nvPr/>
        </p:nvSpPr>
        <p:spPr bwMode="auto">
          <a:xfrm>
            <a:off x="304800" y="5862638"/>
            <a:ext cx="3746500" cy="461962"/>
          </a:xfrm>
          <a:prstGeom prst="rect">
            <a:avLst/>
          </a:prstGeom>
          <a:noFill/>
          <a:ln w="9525">
            <a:noFill/>
            <a:miter lim="800000"/>
            <a:headEnd/>
            <a:tailEnd/>
          </a:ln>
        </p:spPr>
        <p:txBody>
          <a:bodyPr wrap="none">
            <a:spAutoFit/>
          </a:bodyPr>
          <a:lstStyle/>
          <a:p>
            <a:r>
              <a:rPr lang="en-US" sz="2400"/>
              <a:t>BBS route buffered (Yellow)</a:t>
            </a:r>
          </a:p>
        </p:txBody>
      </p:sp>
      <p:sp>
        <p:nvSpPr>
          <p:cNvPr id="51209" name="Line 23"/>
          <p:cNvSpPr>
            <a:spLocks noChangeShapeType="1"/>
          </p:cNvSpPr>
          <p:nvPr/>
        </p:nvSpPr>
        <p:spPr bwMode="auto">
          <a:xfrm flipV="1">
            <a:off x="2743200" y="5024438"/>
            <a:ext cx="533400" cy="762000"/>
          </a:xfrm>
          <a:prstGeom prst="line">
            <a:avLst/>
          </a:prstGeom>
          <a:noFill/>
          <a:ln w="5715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patuxent_3d_CH_bi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0483" name="Rectangle 2"/>
          <p:cNvSpPr>
            <a:spLocks noGrp="1" noChangeArrowheads="1"/>
          </p:cNvSpPr>
          <p:nvPr>
            <p:ph type="title"/>
          </p:nvPr>
        </p:nvSpPr>
        <p:spPr>
          <a:xfrm>
            <a:off x="0" y="152400"/>
            <a:ext cx="9144000" cy="457200"/>
          </a:xfrm>
        </p:spPr>
        <p:txBody>
          <a:bodyPr/>
          <a:lstStyle/>
          <a:p>
            <a:pPr eaLnBrk="1" hangingPunct="1"/>
            <a:r>
              <a:rPr lang="en-US" sz="2400" smtClean="0">
                <a:solidFill>
                  <a:srgbClr val="FFFFFF"/>
                </a:solidFill>
                <a:cs typeface="Times New Roman" charset="0"/>
              </a:rPr>
              <a:t>1) How can patterns of ecosystem structure be observed and modeled across scales using remotely-sensed observations of canopy structure?</a:t>
            </a:r>
            <a:endParaRPr lang="en-US" sz="2400" i="1" smtClean="0">
              <a:solidFill>
                <a:schemeClr val="bg1"/>
              </a:solidFill>
              <a:cs typeface="Times New Roman" charset="0"/>
            </a:endParaRPr>
          </a:p>
        </p:txBody>
      </p:sp>
      <p:sp>
        <p:nvSpPr>
          <p:cNvPr id="18436" name="Rectangle 5"/>
          <p:cNvSpPr>
            <a:spLocks/>
          </p:cNvSpPr>
          <p:nvPr/>
        </p:nvSpPr>
        <p:spPr bwMode="auto">
          <a:xfrm>
            <a:off x="457200" y="762000"/>
            <a:ext cx="8229600" cy="609600"/>
          </a:xfrm>
          <a:prstGeom prst="rect">
            <a:avLst/>
          </a:prstGeom>
          <a:noFill/>
          <a:ln w="9525">
            <a:noFill/>
            <a:miter lim="800000"/>
            <a:headEnd/>
            <a:tailEnd/>
          </a:ln>
        </p:spPr>
        <p:txBody>
          <a:bodyPr anchor="ctr"/>
          <a:lstStyle/>
          <a:p>
            <a:pPr algn="ctr"/>
            <a:endParaRPr lang="en-US" sz="2000" b="1" i="1"/>
          </a:p>
        </p:txBody>
      </p:sp>
      <p:sp>
        <p:nvSpPr>
          <p:cNvPr id="18437" name="Text Box 6"/>
          <p:cNvSpPr txBox="1">
            <a:spLocks noChangeArrowheads="1"/>
          </p:cNvSpPr>
          <p:nvPr/>
        </p:nvSpPr>
        <p:spPr bwMode="auto">
          <a:xfrm>
            <a:off x="381000" y="5668963"/>
            <a:ext cx="3332163" cy="1016000"/>
          </a:xfrm>
          <a:prstGeom prst="rect">
            <a:avLst/>
          </a:prstGeom>
          <a:noFill/>
          <a:ln w="9525">
            <a:noFill/>
            <a:miter lim="800000"/>
            <a:headEnd/>
            <a:tailEnd/>
          </a:ln>
        </p:spPr>
        <p:txBody>
          <a:bodyPr wrap="none">
            <a:spAutoFit/>
          </a:bodyPr>
          <a:lstStyle/>
          <a:p>
            <a:pPr algn="ctr"/>
            <a:r>
              <a:rPr lang="en-US" sz="2000"/>
              <a:t>LVIS Canopy Height</a:t>
            </a:r>
          </a:p>
          <a:p>
            <a:pPr algn="ctr"/>
            <a:r>
              <a:rPr lang="en-US" sz="2000"/>
              <a:t>Oblique View</a:t>
            </a:r>
          </a:p>
          <a:p>
            <a:pPr algn="ctr"/>
            <a:r>
              <a:rPr lang="en-US" sz="2000"/>
              <a:t>Patuxent Wildlife Refuge, MD</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3"/>
          <a:srcRect/>
          <a:stretch>
            <a:fillRect/>
          </a:stretch>
        </p:blipFill>
        <p:spPr bwMode="auto">
          <a:xfrm>
            <a:off x="1544638" y="3962400"/>
            <a:ext cx="3484562" cy="2895600"/>
          </a:xfrm>
          <a:prstGeom prst="rect">
            <a:avLst/>
          </a:prstGeom>
          <a:noFill/>
          <a:ln w="9525">
            <a:noFill/>
            <a:miter lim="800000"/>
            <a:headEnd/>
            <a:tailEnd/>
          </a:ln>
        </p:spPr>
      </p:pic>
      <p:pic>
        <p:nvPicPr>
          <p:cNvPr id="20483" name="Picture 4"/>
          <p:cNvPicPr>
            <a:picLocks noChangeAspect="1" noChangeArrowheads="1"/>
          </p:cNvPicPr>
          <p:nvPr/>
        </p:nvPicPr>
        <p:blipFill>
          <a:blip r:embed="rId4"/>
          <a:srcRect/>
          <a:stretch>
            <a:fillRect/>
          </a:stretch>
        </p:blipFill>
        <p:spPr bwMode="auto">
          <a:xfrm>
            <a:off x="5465763" y="3878263"/>
            <a:ext cx="3649662" cy="3008312"/>
          </a:xfrm>
          <a:prstGeom prst="rect">
            <a:avLst/>
          </a:prstGeom>
          <a:noFill/>
          <a:ln w="9525">
            <a:noFill/>
            <a:miter lim="800000"/>
            <a:headEnd/>
            <a:tailEnd/>
          </a:ln>
        </p:spPr>
      </p:pic>
      <p:pic>
        <p:nvPicPr>
          <p:cNvPr id="20484" name="Picture 4" descr="namerica_bbs_glas_alb.png"/>
          <p:cNvPicPr>
            <a:picLocks noChangeAspect="1"/>
          </p:cNvPicPr>
          <p:nvPr/>
        </p:nvPicPr>
        <p:blipFill>
          <a:blip r:embed="rId5"/>
          <a:srcRect t="18889"/>
          <a:stretch>
            <a:fillRect/>
          </a:stretch>
        </p:blipFill>
        <p:spPr bwMode="auto">
          <a:xfrm>
            <a:off x="115888" y="304800"/>
            <a:ext cx="8875712" cy="6553200"/>
          </a:xfrm>
          <a:prstGeom prst="rect">
            <a:avLst/>
          </a:prstGeom>
          <a:noFill/>
          <a:ln w="9525">
            <a:noFill/>
            <a:miter lim="800000"/>
            <a:headEnd/>
            <a:tailEnd/>
          </a:ln>
        </p:spPr>
      </p:pic>
      <p:sp>
        <p:nvSpPr>
          <p:cNvPr id="20485" name="TextBox 4"/>
          <p:cNvSpPr txBox="1">
            <a:spLocks noChangeArrowheads="1"/>
          </p:cNvSpPr>
          <p:nvPr/>
        </p:nvSpPr>
        <p:spPr bwMode="auto">
          <a:xfrm>
            <a:off x="2514600" y="5181600"/>
            <a:ext cx="2030413" cy="584200"/>
          </a:xfrm>
          <a:prstGeom prst="rect">
            <a:avLst/>
          </a:prstGeom>
          <a:noFill/>
          <a:ln w="9525">
            <a:noFill/>
            <a:miter lim="800000"/>
            <a:headEnd/>
            <a:tailEnd/>
          </a:ln>
        </p:spPr>
        <p:txBody>
          <a:bodyPr wrap="none">
            <a:spAutoFit/>
          </a:bodyPr>
          <a:lstStyle/>
          <a:p>
            <a:r>
              <a:rPr lang="en-US" b="1"/>
              <a:t>At least 10</a:t>
            </a:r>
          </a:p>
        </p:txBody>
      </p:sp>
      <p:sp>
        <p:nvSpPr>
          <p:cNvPr id="20486" name="Rectangle 5"/>
          <p:cNvSpPr>
            <a:spLocks noChangeArrowheads="1"/>
          </p:cNvSpPr>
          <p:nvPr/>
        </p:nvSpPr>
        <p:spPr bwMode="auto">
          <a:xfrm>
            <a:off x="0" y="-76200"/>
            <a:ext cx="9144000" cy="830263"/>
          </a:xfrm>
          <a:prstGeom prst="rect">
            <a:avLst/>
          </a:prstGeom>
          <a:solidFill>
            <a:schemeClr val="bg1">
              <a:alpha val="79999"/>
            </a:schemeClr>
          </a:solidFill>
          <a:ln w="9525">
            <a:noFill/>
            <a:miter lim="800000"/>
            <a:headEnd/>
            <a:tailEnd/>
          </a:ln>
        </p:spPr>
        <p:txBody>
          <a:bodyPr>
            <a:spAutoFit/>
          </a:bodyPr>
          <a:lstStyle/>
          <a:p>
            <a:pPr algn="ctr"/>
            <a:r>
              <a:rPr lang="en-US" sz="2400">
                <a:solidFill>
                  <a:schemeClr val="tx1"/>
                </a:solidFill>
              </a:rPr>
              <a:t>2) What is the influence of satellite measurements of canopy structure on biodiversity model predictions (extent, richness and abundance)?</a:t>
            </a:r>
          </a:p>
        </p:txBody>
      </p:sp>
      <p:sp>
        <p:nvSpPr>
          <p:cNvPr id="20487" name="TextBox 6"/>
          <p:cNvSpPr txBox="1">
            <a:spLocks noChangeArrowheads="1"/>
          </p:cNvSpPr>
          <p:nvPr/>
        </p:nvSpPr>
        <p:spPr bwMode="auto">
          <a:xfrm>
            <a:off x="76200" y="5791200"/>
            <a:ext cx="2133600" cy="708025"/>
          </a:xfrm>
          <a:prstGeom prst="rect">
            <a:avLst/>
          </a:prstGeom>
          <a:noFill/>
          <a:ln w="9525">
            <a:noFill/>
            <a:miter lim="800000"/>
            <a:headEnd/>
            <a:tailEnd/>
          </a:ln>
        </p:spPr>
        <p:txBody>
          <a:bodyPr>
            <a:spAutoFit/>
          </a:bodyPr>
          <a:lstStyle/>
          <a:p>
            <a:r>
              <a:rPr lang="en-US" sz="2000">
                <a:solidFill>
                  <a:schemeClr val="tx1"/>
                </a:solidFill>
              </a:rPr>
              <a:t>GLAS shots within BBS routes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410200" y="1447800"/>
            <a:ext cx="3429000" cy="4648200"/>
          </a:xfrm>
          <a:prstGeom prst="roundRect">
            <a:avLst/>
          </a:prstGeom>
          <a:no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srgbClr val="FFFFFF"/>
              </a:solidFill>
              <a:ea typeface="ＭＳ Ｐゴシック" pitchFamily="-108" charset="-128"/>
              <a:cs typeface="ＭＳ Ｐゴシック" pitchFamily="-108" charset="-128"/>
            </a:endParaRPr>
          </a:p>
        </p:txBody>
      </p:sp>
      <p:sp>
        <p:nvSpPr>
          <p:cNvPr id="22531" name="Title 1"/>
          <p:cNvSpPr>
            <a:spLocks noGrp="1"/>
          </p:cNvSpPr>
          <p:nvPr>
            <p:ph type="title"/>
          </p:nvPr>
        </p:nvSpPr>
        <p:spPr>
          <a:xfrm>
            <a:off x="685800" y="76200"/>
            <a:ext cx="7772400" cy="1143000"/>
          </a:xfrm>
        </p:spPr>
        <p:txBody>
          <a:bodyPr/>
          <a:lstStyle/>
          <a:p>
            <a:pPr eaLnBrk="1" hangingPunct="1">
              <a:spcAft>
                <a:spcPts val="1200"/>
              </a:spcAft>
            </a:pPr>
            <a:r>
              <a:rPr lang="en-US" sz="3600" i="1" smtClean="0">
                <a:solidFill>
                  <a:schemeClr val="bg1"/>
                </a:solidFill>
              </a:rPr>
              <a:t>National Breeding Bird Survey </a:t>
            </a:r>
            <a:r>
              <a:rPr lang="en-US" sz="4000" i="1" smtClean="0">
                <a:solidFill>
                  <a:schemeClr val="bg1"/>
                </a:solidFill>
              </a:rPr>
              <a:t/>
            </a:r>
            <a:br>
              <a:rPr lang="en-US" sz="4000" i="1" smtClean="0">
                <a:solidFill>
                  <a:schemeClr val="bg1"/>
                </a:solidFill>
              </a:rPr>
            </a:br>
            <a:r>
              <a:rPr lang="en-US" sz="1000" i="1" smtClean="0">
                <a:solidFill>
                  <a:schemeClr val="bg1"/>
                </a:solidFill>
              </a:rPr>
              <a:t/>
            </a:r>
            <a:br>
              <a:rPr lang="en-US" sz="1000" i="1" smtClean="0">
                <a:solidFill>
                  <a:schemeClr val="bg1"/>
                </a:solidFill>
              </a:rPr>
            </a:br>
            <a:r>
              <a:rPr lang="en-US" sz="2800" smtClean="0">
                <a:solidFill>
                  <a:schemeClr val="bg1"/>
                </a:solidFill>
              </a:rPr>
              <a:t>Species Stratified by Guild</a:t>
            </a:r>
            <a:endParaRPr lang="en-US" sz="4000" smtClean="0">
              <a:solidFill>
                <a:schemeClr val="bg1"/>
              </a:solidFill>
            </a:endParaRPr>
          </a:p>
        </p:txBody>
      </p:sp>
      <p:sp>
        <p:nvSpPr>
          <p:cNvPr id="22532" name="Content Placeholder 2"/>
          <p:cNvSpPr>
            <a:spLocks noGrp="1"/>
          </p:cNvSpPr>
          <p:nvPr>
            <p:ph idx="1"/>
          </p:nvPr>
        </p:nvSpPr>
        <p:spPr>
          <a:xfrm>
            <a:off x="228600" y="1905000"/>
            <a:ext cx="4953000" cy="4038600"/>
          </a:xfrm>
        </p:spPr>
        <p:txBody>
          <a:bodyPr/>
          <a:lstStyle/>
          <a:p>
            <a:pPr eaLnBrk="1" hangingPunct="1"/>
            <a:r>
              <a:rPr lang="en-US" sz="2400" smtClean="0">
                <a:solidFill>
                  <a:schemeClr val="bg1"/>
                </a:solidFill>
              </a:rPr>
              <a:t>3700 active routes, 2900 surveyed annually</a:t>
            </a:r>
          </a:p>
          <a:p>
            <a:pPr eaLnBrk="1" hangingPunct="1"/>
            <a:r>
              <a:rPr lang="en-US" sz="2400" smtClean="0">
                <a:solidFill>
                  <a:schemeClr val="bg1"/>
                </a:solidFill>
              </a:rPr>
              <a:t>Each route is randomly located and 40km long</a:t>
            </a:r>
          </a:p>
          <a:p>
            <a:pPr eaLnBrk="1" hangingPunct="1"/>
            <a:r>
              <a:rPr lang="en-US" sz="2400" smtClean="0">
                <a:solidFill>
                  <a:srgbClr val="FFFFFF"/>
                </a:solidFill>
              </a:rPr>
              <a:t>Table shows total number of birds for all routes in each habitat guild for 2006</a:t>
            </a:r>
          </a:p>
          <a:p>
            <a:pPr eaLnBrk="1" hangingPunct="1"/>
            <a:r>
              <a:rPr lang="en-US" sz="2400" smtClean="0">
                <a:solidFill>
                  <a:srgbClr val="FFFFFF"/>
                </a:solidFill>
              </a:rPr>
              <a:t>688 species recorded</a:t>
            </a:r>
          </a:p>
          <a:p>
            <a:pPr eaLnBrk="1" hangingPunct="1">
              <a:buFontTx/>
              <a:buNone/>
            </a:pPr>
            <a:endParaRPr lang="en-US" sz="2400" smtClean="0">
              <a:solidFill>
                <a:srgbClr val="FFFFFF"/>
              </a:solidFill>
            </a:endParaRPr>
          </a:p>
        </p:txBody>
      </p:sp>
      <p:graphicFrame>
        <p:nvGraphicFramePr>
          <p:cNvPr id="5" name="Table 4"/>
          <p:cNvGraphicFramePr>
            <a:graphicFrameLocks noGrp="1"/>
          </p:cNvGraphicFramePr>
          <p:nvPr/>
        </p:nvGraphicFramePr>
        <p:xfrm>
          <a:off x="5715000" y="1600200"/>
          <a:ext cx="2613422" cy="4497705"/>
        </p:xfrm>
        <a:graphic>
          <a:graphicData uri="http://schemas.openxmlformats.org/drawingml/2006/table">
            <a:tbl>
              <a:tblPr/>
              <a:tblGrid>
                <a:gridCol w="1546622"/>
                <a:gridCol w="1066800"/>
              </a:tblGrid>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Calibri" pitchFamily="-108" charset="0"/>
                          <a:ea typeface="ＭＳ Ｐゴシック" pitchFamily="-108" charset="-128"/>
                          <a:cs typeface="ＭＳ Ｐゴシック" pitchFamily="-108" charset="-128"/>
                        </a:rPr>
                        <a:t>Deserts</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Calibri" pitchFamily="-108" charset="0"/>
                          <a:ea typeface="ＭＳ Ｐゴシック" pitchFamily="-108" charset="-128"/>
                          <a:cs typeface="ＭＳ Ｐゴシック" pitchFamily="-108" charset="-128"/>
                        </a:rPr>
                        <a:t>334</a:t>
                      </a:r>
                    </a:p>
                  </a:txBody>
                  <a:tcPr marL="9525" marR="9525" marT="9525" marB="0" anchor="b" horzOverflow="overflow">
                    <a:lnL>
                      <a:noFill/>
                    </a:lnL>
                    <a:lnR>
                      <a:noFill/>
                    </a:lnR>
                    <a:lnT>
                      <a:noFill/>
                    </a:lnT>
                    <a:lnB>
                      <a:noFill/>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8000"/>
                          </a:solidFill>
                          <a:effectLst/>
                          <a:latin typeface="Calibri" pitchFamily="-108" charset="0"/>
                          <a:ea typeface="ＭＳ Ｐゴシック" pitchFamily="-108" charset="-128"/>
                          <a:cs typeface="ＭＳ Ｐゴシック" pitchFamily="-108" charset="-128"/>
                        </a:rPr>
                        <a:t>Forest</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Calibri" pitchFamily="-108" charset="0"/>
                          <a:ea typeface="ＭＳ Ｐゴシック" pitchFamily="-108" charset="-128"/>
                          <a:cs typeface="ＭＳ Ｐゴシック" pitchFamily="-108" charset="-128"/>
                        </a:rPr>
                        <a:t>39430</a:t>
                      </a:r>
                    </a:p>
                  </a:txBody>
                  <a:tcPr marL="9525" marR="9525" marT="9525" marB="0" anchor="b" horzOverflow="overflow">
                    <a:lnL>
                      <a:noFill/>
                    </a:lnL>
                    <a:lnR>
                      <a:noFill/>
                    </a:lnR>
                    <a:lnT>
                      <a:noFill/>
                    </a:lnT>
                    <a:lnB>
                      <a:noFill/>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8000"/>
                          </a:solidFill>
                          <a:effectLst/>
                          <a:latin typeface="Calibri" pitchFamily="-108" charset="0"/>
                          <a:ea typeface="ＭＳ Ｐゴシック" pitchFamily="-108" charset="-128"/>
                          <a:cs typeface="ＭＳ Ｐゴシック" pitchFamily="-108" charset="-128"/>
                        </a:rPr>
                        <a:t>Grassland     </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Calibri" pitchFamily="-108" charset="0"/>
                          <a:ea typeface="ＭＳ Ｐゴシック" pitchFamily="-108" charset="-128"/>
                          <a:cs typeface="ＭＳ Ｐゴシック" pitchFamily="-108" charset="-128"/>
                        </a:rPr>
                        <a:t>23526</a:t>
                      </a:r>
                    </a:p>
                  </a:txBody>
                  <a:tcPr marL="9525" marR="9525" marT="9525" marB="0" anchor="b" horzOverflow="overflow">
                    <a:lnL>
                      <a:noFill/>
                    </a:lnL>
                    <a:lnR>
                      <a:noFill/>
                    </a:lnR>
                    <a:lnT>
                      <a:noFill/>
                    </a:lnT>
                    <a:lnB>
                      <a:noFill/>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Calibri" pitchFamily="-108" charset="0"/>
                          <a:ea typeface="ＭＳ Ｐゴシック" pitchFamily="-108" charset="-128"/>
                          <a:cs typeface="ＭＳ Ｐゴシック" pitchFamily="-108" charset="-128"/>
                        </a:rPr>
                        <a:t>Lake/Pond</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Calibri" pitchFamily="-108" charset="0"/>
                          <a:ea typeface="ＭＳ Ｐゴシック" pitchFamily="-108" charset="-128"/>
                          <a:cs typeface="ＭＳ Ｐゴシック" pitchFamily="-108" charset="-128"/>
                        </a:rPr>
                        <a:t>9133</a:t>
                      </a:r>
                    </a:p>
                  </a:txBody>
                  <a:tcPr marL="9525" marR="9525" marT="9525" marB="0" anchor="b" horzOverflow="overflow">
                    <a:lnL>
                      <a:noFill/>
                    </a:lnL>
                    <a:lnR>
                      <a:noFill/>
                    </a:lnR>
                    <a:lnT>
                      <a:noFill/>
                    </a:lnT>
                    <a:lnB>
                      <a:noFill/>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Calibri" pitchFamily="-108" charset="0"/>
                          <a:ea typeface="ＭＳ Ｐゴシック" pitchFamily="-108" charset="-128"/>
                          <a:cs typeface="ＭＳ Ｐゴシック" pitchFamily="-108" charset="-128"/>
                        </a:rPr>
                        <a:t>Marsh</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Calibri" pitchFamily="-108" charset="0"/>
                          <a:ea typeface="ＭＳ Ｐゴシック" pitchFamily="-108" charset="-128"/>
                          <a:cs typeface="ＭＳ Ｐゴシック" pitchFamily="-108" charset="-128"/>
                        </a:rPr>
                        <a:t>9429</a:t>
                      </a:r>
                    </a:p>
                  </a:txBody>
                  <a:tcPr marL="9525" marR="9525" marT="9525" marB="0" anchor="b" horzOverflow="overflow">
                    <a:lnL>
                      <a:noFill/>
                    </a:lnL>
                    <a:lnR>
                      <a:noFill/>
                    </a:lnR>
                    <a:lnT>
                      <a:noFill/>
                    </a:lnT>
                    <a:lnB>
                      <a:noFill/>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Calibri" pitchFamily="-108" charset="0"/>
                          <a:ea typeface="ＭＳ Ｐゴシック" pitchFamily="-108" charset="-128"/>
                          <a:cs typeface="ＭＳ Ｐゴシック" pitchFamily="-108" charset="-128"/>
                        </a:rPr>
                        <a:t>Mountains</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Calibri" pitchFamily="-108" charset="0"/>
                          <a:ea typeface="ＭＳ Ｐゴシック" pitchFamily="-108" charset="-128"/>
                          <a:cs typeface="ＭＳ Ｐゴシック" pitchFamily="-108" charset="-128"/>
                        </a:rPr>
                        <a:t>1787</a:t>
                      </a:r>
                    </a:p>
                  </a:txBody>
                  <a:tcPr marL="9525" marR="9525" marT="9525" marB="0" anchor="b" horzOverflow="overflow">
                    <a:lnL>
                      <a:noFill/>
                    </a:lnL>
                    <a:lnR>
                      <a:noFill/>
                    </a:lnR>
                    <a:lnT>
                      <a:noFill/>
                    </a:lnT>
                    <a:lnB>
                      <a:noFill/>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Calibri" pitchFamily="-108" charset="0"/>
                          <a:ea typeface="ＭＳ Ｐゴシック" pitchFamily="-108" charset="-128"/>
                          <a:cs typeface="ＭＳ Ｐゴシック" pitchFamily="-108" charset="-128"/>
                        </a:rPr>
                        <a:t>Ocean</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Calibri" pitchFamily="-108" charset="0"/>
                          <a:ea typeface="ＭＳ Ｐゴシック" pitchFamily="-108" charset="-128"/>
                          <a:cs typeface="ＭＳ Ｐゴシック" pitchFamily="-108" charset="-128"/>
                        </a:rPr>
                        <a:t>72</a:t>
                      </a:r>
                    </a:p>
                  </a:txBody>
                  <a:tcPr marL="9525" marR="9525" marT="9525" marB="0" anchor="b" horzOverflow="overflow">
                    <a:lnL>
                      <a:noFill/>
                    </a:lnL>
                    <a:lnR>
                      <a:noFill/>
                    </a:lnR>
                    <a:lnT>
                      <a:noFill/>
                    </a:lnT>
                    <a:lnB>
                      <a:noFill/>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8000"/>
                          </a:solidFill>
                          <a:effectLst/>
                          <a:latin typeface="Calibri" pitchFamily="-108" charset="0"/>
                          <a:ea typeface="ＭＳ Ｐゴシック" pitchFamily="-108" charset="-128"/>
                          <a:cs typeface="ＭＳ Ｐゴシック" pitchFamily="-108" charset="-128"/>
                        </a:rPr>
                        <a:t>Open Woodland </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Calibri" pitchFamily="-108" charset="0"/>
                          <a:ea typeface="ＭＳ Ｐゴシック" pitchFamily="-108" charset="-128"/>
                          <a:cs typeface="ＭＳ Ｐゴシック" pitchFamily="-108" charset="-128"/>
                        </a:rPr>
                        <a:t>45793</a:t>
                      </a:r>
                    </a:p>
                  </a:txBody>
                  <a:tcPr marL="9525" marR="9525" marT="9525" marB="0" anchor="b" horzOverflow="overflow">
                    <a:lnL>
                      <a:noFill/>
                    </a:lnL>
                    <a:lnR>
                      <a:noFill/>
                    </a:lnR>
                    <a:lnT>
                      <a:noFill/>
                    </a:lnT>
                    <a:lnB>
                      <a:noFill/>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Calibri" pitchFamily="-108" charset="0"/>
                          <a:ea typeface="ＭＳ Ｐゴシック" pitchFamily="-108" charset="-128"/>
                          <a:cs typeface="ＭＳ Ｐゴシック" pitchFamily="-108" charset="-128"/>
                        </a:rPr>
                        <a:t>River/Stream    </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Calibri" pitchFamily="-108" charset="0"/>
                          <a:ea typeface="ＭＳ Ｐゴシック" pitchFamily="-108" charset="-128"/>
                          <a:cs typeface="ＭＳ Ｐゴシック" pitchFamily="-108" charset="-128"/>
                        </a:rPr>
                        <a:t>266</a:t>
                      </a:r>
                    </a:p>
                  </a:txBody>
                  <a:tcPr marL="9525" marR="9525" marT="9525" marB="0" anchor="b" horzOverflow="overflow">
                    <a:lnL>
                      <a:noFill/>
                    </a:lnL>
                    <a:lnR>
                      <a:noFill/>
                    </a:lnR>
                    <a:lnT>
                      <a:noFill/>
                    </a:lnT>
                    <a:lnB>
                      <a:noFill/>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8000"/>
                          </a:solidFill>
                          <a:effectLst/>
                          <a:latin typeface="Calibri" pitchFamily="-108" charset="0"/>
                          <a:ea typeface="ＭＳ Ｐゴシック" pitchFamily="-108" charset="-128"/>
                          <a:cs typeface="ＭＳ Ｐゴシック" pitchFamily="-108" charset="-128"/>
                        </a:rPr>
                        <a:t>Scrub         </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Calibri" pitchFamily="-108" charset="0"/>
                          <a:ea typeface="ＭＳ Ｐゴシック" pitchFamily="-108" charset="-128"/>
                          <a:cs typeface="ＭＳ Ｐゴシック" pitchFamily="-108" charset="-128"/>
                        </a:rPr>
                        <a:t>10334</a:t>
                      </a:r>
                    </a:p>
                  </a:txBody>
                  <a:tcPr marL="9525" marR="9525" marT="9525" marB="0" anchor="b" horzOverflow="overflow">
                    <a:lnL>
                      <a:noFill/>
                    </a:lnL>
                    <a:lnR>
                      <a:noFill/>
                    </a:lnR>
                    <a:lnT>
                      <a:noFill/>
                    </a:lnT>
                    <a:lnB>
                      <a:noFill/>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Calibri" pitchFamily="-108" charset="0"/>
                          <a:ea typeface="ＭＳ Ｐゴシック" pitchFamily="-108" charset="-128"/>
                          <a:cs typeface="ＭＳ Ｐゴシック" pitchFamily="-108" charset="-128"/>
                        </a:rPr>
                        <a:t>Shore-line      </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Calibri" pitchFamily="-108" charset="0"/>
                          <a:ea typeface="ＭＳ Ｐゴシック" pitchFamily="-108" charset="-128"/>
                          <a:cs typeface="ＭＳ Ｐゴシック" pitchFamily="-108" charset="-128"/>
                        </a:rPr>
                        <a:t>912</a:t>
                      </a:r>
                    </a:p>
                  </a:txBody>
                  <a:tcPr marL="9525" marR="9525" marT="9525" marB="0" anchor="b" horzOverflow="overflow">
                    <a:lnL>
                      <a:noFill/>
                    </a:lnL>
                    <a:lnR>
                      <a:noFill/>
                    </a:lnR>
                    <a:lnT>
                      <a:noFill/>
                    </a:lnT>
                    <a:lnB>
                      <a:noFill/>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Calibri" pitchFamily="-108" charset="0"/>
                          <a:ea typeface="ＭＳ Ｐゴシック" pitchFamily="-108" charset="-128"/>
                          <a:cs typeface="ＭＳ Ｐゴシック" pitchFamily="-108" charset="-128"/>
                        </a:rPr>
                        <a:t>Town          </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Calibri" pitchFamily="-108" charset="0"/>
                          <a:ea typeface="ＭＳ Ｐゴシック" pitchFamily="-108" charset="-128"/>
                          <a:cs typeface="ＭＳ Ｐゴシック" pitchFamily="-108" charset="-128"/>
                        </a:rPr>
                        <a:t>10711</a:t>
                      </a:r>
                    </a:p>
                  </a:txBody>
                  <a:tcPr marL="9525" marR="9525" marT="9525" marB="0" anchor="b" horzOverflow="overflow">
                    <a:lnL>
                      <a:noFill/>
                    </a:lnL>
                    <a:lnR>
                      <a:noFill/>
                    </a:lnR>
                    <a:lnT>
                      <a:noFill/>
                    </a:lnT>
                    <a:lnB>
                      <a:noFill/>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Calibri" pitchFamily="-108" charset="0"/>
                          <a:ea typeface="ＭＳ Ｐゴシック" pitchFamily="-108" charset="-128"/>
                          <a:cs typeface="ＭＳ Ｐゴシック" pitchFamily="-108" charset="-128"/>
                        </a:rPr>
                        <a:t>Birds not included</a:t>
                      </a: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Calibri" pitchFamily="-108" charset="0"/>
                          <a:ea typeface="ＭＳ Ｐゴシック" pitchFamily="-108" charset="-128"/>
                          <a:cs typeface="ＭＳ Ｐゴシック" pitchFamily="-108" charset="-128"/>
                        </a:rPr>
                        <a:t>8938</a:t>
                      </a:r>
                    </a:p>
                  </a:txBody>
                  <a:tcPr marL="9525" marR="9525" marT="9525" marB="0" anchor="b"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28600" y="274638"/>
            <a:ext cx="8686800" cy="792162"/>
          </a:xfrm>
        </p:spPr>
        <p:txBody>
          <a:bodyPr/>
          <a:lstStyle/>
          <a:p>
            <a:pPr eaLnBrk="1" hangingPunct="1"/>
            <a:r>
              <a:rPr lang="en-US" sz="3200" smtClean="0">
                <a:solidFill>
                  <a:schemeClr val="bg1"/>
                </a:solidFill>
              </a:rPr>
              <a:t>National Scale Predictors of Bird Diversity Patterns</a:t>
            </a:r>
          </a:p>
        </p:txBody>
      </p:sp>
      <p:sp>
        <p:nvSpPr>
          <p:cNvPr id="24579" name="Content Placeholder 2"/>
          <p:cNvSpPr txBox="1">
            <a:spLocks/>
          </p:cNvSpPr>
          <p:nvPr/>
        </p:nvSpPr>
        <p:spPr bwMode="auto">
          <a:xfrm>
            <a:off x="381000" y="1447800"/>
            <a:ext cx="8229600" cy="4876800"/>
          </a:xfrm>
          <a:prstGeom prst="rect">
            <a:avLst/>
          </a:prstGeom>
          <a:noFill/>
          <a:ln w="9525">
            <a:noFill/>
            <a:miter lim="800000"/>
            <a:headEnd/>
            <a:tailEnd/>
          </a:ln>
        </p:spPr>
        <p:txBody>
          <a:bodyPr/>
          <a:lstStyle/>
          <a:p>
            <a:pPr marL="342900" indent="-342900" algn="ctr">
              <a:lnSpc>
                <a:spcPct val="80000"/>
              </a:lnSpc>
              <a:spcBef>
                <a:spcPct val="20000"/>
              </a:spcBef>
            </a:pPr>
            <a:r>
              <a:rPr lang="en-US" sz="3000"/>
              <a:t> </a:t>
            </a:r>
          </a:p>
          <a:p>
            <a:pPr marL="342900" indent="-342900" algn="ctr">
              <a:lnSpc>
                <a:spcPct val="80000"/>
              </a:lnSpc>
              <a:spcBef>
                <a:spcPct val="20000"/>
              </a:spcBef>
            </a:pPr>
            <a:r>
              <a:rPr lang="en-US" sz="3000"/>
              <a:t>Categories of predictors (</a:t>
            </a:r>
            <a:r>
              <a:rPr lang="en-US" sz="2800"/>
              <a:t>see poster 161 for details</a:t>
            </a:r>
            <a:r>
              <a:rPr lang="en-US" sz="3000"/>
              <a:t>)</a:t>
            </a:r>
          </a:p>
          <a:p>
            <a:pPr marL="342900" indent="-342900">
              <a:lnSpc>
                <a:spcPct val="80000"/>
              </a:lnSpc>
              <a:spcBef>
                <a:spcPct val="20000"/>
              </a:spcBef>
            </a:pPr>
            <a:r>
              <a:rPr lang="en-US" sz="1200"/>
              <a:t> </a:t>
            </a:r>
          </a:p>
          <a:p>
            <a:pPr marL="342900" indent="-342900">
              <a:lnSpc>
                <a:spcPct val="80000"/>
              </a:lnSpc>
              <a:spcBef>
                <a:spcPct val="20000"/>
              </a:spcBef>
              <a:spcAft>
                <a:spcPts val="1200"/>
              </a:spcAft>
              <a:buFont typeface="Arial" charset="0"/>
              <a:buChar char="•"/>
            </a:pPr>
            <a:r>
              <a:rPr lang="en-US" sz="3000" i="1"/>
              <a:t>Physical Environment</a:t>
            </a:r>
            <a:r>
              <a:rPr lang="en-US" sz="3000"/>
              <a:t>:  climate and topography </a:t>
            </a:r>
          </a:p>
          <a:p>
            <a:pPr marL="342900" indent="-342900">
              <a:lnSpc>
                <a:spcPct val="80000"/>
              </a:lnSpc>
              <a:spcBef>
                <a:spcPct val="20000"/>
              </a:spcBef>
              <a:spcAft>
                <a:spcPts val="1200"/>
              </a:spcAft>
              <a:buFont typeface="Arial" charset="0"/>
              <a:buChar char="•"/>
            </a:pPr>
            <a:r>
              <a:rPr lang="en-US" sz="3000" i="1"/>
              <a:t>Vegetation Properties</a:t>
            </a:r>
            <a:r>
              <a:rPr lang="en-US" sz="3000"/>
              <a:t>:  canopy density / percent cover, functional groups, biomass</a:t>
            </a:r>
          </a:p>
          <a:p>
            <a:pPr marL="342900" indent="-342900">
              <a:lnSpc>
                <a:spcPct val="80000"/>
              </a:lnSpc>
              <a:spcBef>
                <a:spcPct val="20000"/>
              </a:spcBef>
              <a:spcAft>
                <a:spcPts val="1200"/>
              </a:spcAft>
              <a:buFont typeface="Arial" charset="0"/>
              <a:buChar char="•"/>
            </a:pPr>
            <a:r>
              <a:rPr lang="en-US" sz="3000" i="1"/>
              <a:t>Vegetation Productivity</a:t>
            </a:r>
            <a:r>
              <a:rPr lang="en-US" sz="3000"/>
              <a:t>:  NPP, GPP (MODIS)</a:t>
            </a:r>
          </a:p>
          <a:p>
            <a:pPr marL="342900" indent="-342900">
              <a:lnSpc>
                <a:spcPct val="80000"/>
              </a:lnSpc>
              <a:spcBef>
                <a:spcPct val="20000"/>
              </a:spcBef>
              <a:spcAft>
                <a:spcPts val="1200"/>
              </a:spcAft>
              <a:buFont typeface="Arial" charset="0"/>
              <a:buChar char="•"/>
            </a:pPr>
            <a:r>
              <a:rPr lang="en-US" sz="3000" i="1"/>
              <a:t>Vegetation Structure</a:t>
            </a:r>
            <a:r>
              <a:rPr lang="en-US" sz="3000"/>
              <a:t>:  GLAS metrics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srcRect b="3822"/>
          <a:stretch>
            <a:fillRect/>
          </a:stretch>
        </p:blipFill>
        <p:spPr bwMode="auto">
          <a:xfrm>
            <a:off x="0" y="1122363"/>
            <a:ext cx="4549775" cy="4560887"/>
          </a:xfrm>
          <a:prstGeom prst="rect">
            <a:avLst/>
          </a:prstGeom>
          <a:noFill/>
          <a:ln w="9525">
            <a:noFill/>
            <a:miter lim="800000"/>
            <a:headEnd/>
            <a:tailEnd/>
          </a:ln>
        </p:spPr>
      </p:pic>
      <p:pic>
        <p:nvPicPr>
          <p:cNvPr id="26627" name="Picture 2"/>
          <p:cNvPicPr>
            <a:picLocks noChangeAspect="1" noChangeArrowheads="1"/>
          </p:cNvPicPr>
          <p:nvPr/>
        </p:nvPicPr>
        <p:blipFill>
          <a:blip r:embed="rId4"/>
          <a:srcRect l="2609" b="3838"/>
          <a:stretch>
            <a:fillRect/>
          </a:stretch>
        </p:blipFill>
        <p:spPr bwMode="auto">
          <a:xfrm>
            <a:off x="4540250" y="1127125"/>
            <a:ext cx="4527550" cy="4557713"/>
          </a:xfrm>
          <a:prstGeom prst="rect">
            <a:avLst/>
          </a:prstGeom>
          <a:noFill/>
          <a:ln w="9525">
            <a:noFill/>
            <a:miter lim="800000"/>
            <a:headEnd/>
            <a:tailEnd/>
          </a:ln>
        </p:spPr>
      </p:pic>
      <p:sp>
        <p:nvSpPr>
          <p:cNvPr id="26628" name="Title 1"/>
          <p:cNvSpPr>
            <a:spLocks noGrp="1"/>
          </p:cNvSpPr>
          <p:nvPr>
            <p:ph type="title"/>
          </p:nvPr>
        </p:nvSpPr>
        <p:spPr>
          <a:xfrm>
            <a:off x="457200" y="228600"/>
            <a:ext cx="8534400" cy="457200"/>
          </a:xfrm>
        </p:spPr>
        <p:txBody>
          <a:bodyPr/>
          <a:lstStyle/>
          <a:p>
            <a:pPr eaLnBrk="1" hangingPunct="1"/>
            <a:r>
              <a:rPr lang="en-US" sz="2800" smtClean="0">
                <a:solidFill>
                  <a:schemeClr val="tx1"/>
                </a:solidFill>
              </a:rPr>
              <a:t>Predictions of Bird Species Richness are Robust</a:t>
            </a:r>
          </a:p>
        </p:txBody>
      </p:sp>
      <p:sp>
        <p:nvSpPr>
          <p:cNvPr id="26629" name="TextBox 19"/>
          <p:cNvSpPr txBox="1">
            <a:spLocks noChangeArrowheads="1"/>
          </p:cNvSpPr>
          <p:nvPr/>
        </p:nvSpPr>
        <p:spPr bwMode="auto">
          <a:xfrm>
            <a:off x="3178175" y="4308475"/>
            <a:ext cx="1558925" cy="319088"/>
          </a:xfrm>
          <a:prstGeom prst="rect">
            <a:avLst/>
          </a:prstGeom>
          <a:noFill/>
          <a:ln w="9525">
            <a:noFill/>
            <a:miter lim="800000"/>
            <a:headEnd/>
            <a:tailEnd/>
          </a:ln>
        </p:spPr>
        <p:txBody>
          <a:bodyPr>
            <a:spAutoFit/>
          </a:bodyPr>
          <a:lstStyle/>
          <a:p>
            <a:r>
              <a:rPr lang="en-US" sz="1400" b="1">
                <a:solidFill>
                  <a:srgbClr val="7030A0"/>
                </a:solidFill>
                <a:latin typeface="Arial" charset="0"/>
                <a:cs typeface="Arial" charset="0"/>
              </a:rPr>
              <a:t>829 routes</a:t>
            </a:r>
          </a:p>
        </p:txBody>
      </p:sp>
      <p:sp>
        <p:nvSpPr>
          <p:cNvPr id="26630" name="TextBox 20"/>
          <p:cNvSpPr txBox="1">
            <a:spLocks noChangeArrowheads="1"/>
          </p:cNvSpPr>
          <p:nvPr/>
        </p:nvSpPr>
        <p:spPr bwMode="auto">
          <a:xfrm>
            <a:off x="7661275" y="4308475"/>
            <a:ext cx="1558925" cy="319088"/>
          </a:xfrm>
          <a:prstGeom prst="rect">
            <a:avLst/>
          </a:prstGeom>
          <a:noFill/>
          <a:ln w="9525">
            <a:noFill/>
            <a:miter lim="800000"/>
            <a:headEnd/>
            <a:tailEnd/>
          </a:ln>
        </p:spPr>
        <p:txBody>
          <a:bodyPr>
            <a:spAutoFit/>
          </a:bodyPr>
          <a:lstStyle/>
          <a:p>
            <a:r>
              <a:rPr lang="en-US" sz="1400" b="1">
                <a:solidFill>
                  <a:srgbClr val="7030A0"/>
                </a:solidFill>
                <a:latin typeface="Arial" charset="0"/>
                <a:cs typeface="Arial" charset="0"/>
              </a:rPr>
              <a:t>781 routes</a:t>
            </a:r>
          </a:p>
        </p:txBody>
      </p:sp>
      <p:sp>
        <p:nvSpPr>
          <p:cNvPr id="26631" name="TextBox 12"/>
          <p:cNvSpPr txBox="1">
            <a:spLocks noChangeArrowheads="1"/>
          </p:cNvSpPr>
          <p:nvPr/>
        </p:nvSpPr>
        <p:spPr bwMode="auto">
          <a:xfrm>
            <a:off x="685800" y="1274763"/>
            <a:ext cx="1833563" cy="554037"/>
          </a:xfrm>
          <a:prstGeom prst="rect">
            <a:avLst/>
          </a:prstGeom>
          <a:noFill/>
          <a:ln w="9525">
            <a:noFill/>
            <a:miter lim="800000"/>
            <a:headEnd/>
            <a:tailEnd/>
          </a:ln>
        </p:spPr>
        <p:txBody>
          <a:bodyPr wrap="none">
            <a:spAutoFit/>
          </a:bodyPr>
          <a:lstStyle/>
          <a:p>
            <a:pPr algn="ctr"/>
            <a:r>
              <a:rPr lang="en-US" sz="1800">
                <a:solidFill>
                  <a:schemeClr val="tx1"/>
                </a:solidFill>
              </a:rPr>
              <a:t>All species</a:t>
            </a:r>
          </a:p>
          <a:p>
            <a:pPr algn="ctr"/>
            <a:r>
              <a:rPr lang="en-US" sz="1200">
                <a:solidFill>
                  <a:schemeClr val="tx1"/>
                </a:solidFill>
              </a:rPr>
              <a:t>Explained Variance = 56%</a:t>
            </a:r>
            <a:endParaRPr lang="en-US" sz="1400">
              <a:solidFill>
                <a:schemeClr val="tx1"/>
              </a:solidFill>
            </a:endParaRPr>
          </a:p>
        </p:txBody>
      </p:sp>
      <p:sp>
        <p:nvSpPr>
          <p:cNvPr id="26632" name="TextBox 13"/>
          <p:cNvSpPr txBox="1">
            <a:spLocks noChangeArrowheads="1"/>
          </p:cNvSpPr>
          <p:nvPr/>
        </p:nvSpPr>
        <p:spPr bwMode="auto">
          <a:xfrm>
            <a:off x="5181600" y="1198563"/>
            <a:ext cx="2405063" cy="554037"/>
          </a:xfrm>
          <a:prstGeom prst="rect">
            <a:avLst/>
          </a:prstGeom>
          <a:noFill/>
          <a:ln w="9525">
            <a:noFill/>
            <a:miter lim="800000"/>
            <a:headEnd/>
            <a:tailEnd/>
          </a:ln>
        </p:spPr>
        <p:txBody>
          <a:bodyPr wrap="none">
            <a:spAutoFit/>
          </a:bodyPr>
          <a:lstStyle/>
          <a:p>
            <a:pPr algn="ctr"/>
            <a:r>
              <a:rPr lang="en-US" sz="1800">
                <a:solidFill>
                  <a:schemeClr val="tx1"/>
                </a:solidFill>
              </a:rPr>
              <a:t>Open Woodland species</a:t>
            </a:r>
          </a:p>
          <a:p>
            <a:pPr algn="ctr"/>
            <a:r>
              <a:rPr lang="en-US" sz="1200">
                <a:solidFill>
                  <a:schemeClr val="tx1"/>
                </a:solidFill>
              </a:rPr>
              <a:t>Explained Variance = 59%</a:t>
            </a:r>
            <a:endParaRPr lang="en-US" sz="1400">
              <a:solidFill>
                <a:schemeClr val="tx1"/>
              </a:solidFill>
            </a:endParaRPr>
          </a:p>
        </p:txBody>
      </p:sp>
      <p:sp>
        <p:nvSpPr>
          <p:cNvPr id="26633" name="Text Box 7"/>
          <p:cNvSpPr txBox="1">
            <a:spLocks noChangeArrowheads="1"/>
          </p:cNvSpPr>
          <p:nvPr/>
        </p:nvSpPr>
        <p:spPr bwMode="auto">
          <a:xfrm>
            <a:off x="4724400" y="6324600"/>
            <a:ext cx="5029200" cy="307975"/>
          </a:xfrm>
          <a:prstGeom prst="rect">
            <a:avLst/>
          </a:prstGeom>
          <a:noFill/>
          <a:ln w="9525">
            <a:noFill/>
            <a:miter lim="800000"/>
            <a:headEnd/>
            <a:tailEnd/>
          </a:ln>
        </p:spPr>
        <p:txBody>
          <a:bodyPr>
            <a:spAutoFit/>
          </a:bodyPr>
          <a:lstStyle/>
          <a:p>
            <a:pPr algn="ctr"/>
            <a:r>
              <a:rPr lang="en-US" sz="1400" i="1">
                <a:solidFill>
                  <a:srgbClr val="000000"/>
                </a:solidFill>
              </a:rPr>
              <a:t>Goetz et al. (forthcoming)</a:t>
            </a:r>
          </a:p>
        </p:txBody>
      </p:sp>
      <p:sp>
        <p:nvSpPr>
          <p:cNvPr id="26634" name="TextBox 9"/>
          <p:cNvSpPr txBox="1">
            <a:spLocks noChangeArrowheads="1"/>
          </p:cNvSpPr>
          <p:nvPr/>
        </p:nvSpPr>
        <p:spPr bwMode="auto">
          <a:xfrm>
            <a:off x="2141538" y="5772150"/>
            <a:ext cx="5021262" cy="400050"/>
          </a:xfrm>
          <a:prstGeom prst="rect">
            <a:avLst/>
          </a:prstGeom>
          <a:noFill/>
          <a:ln w="9525">
            <a:noFill/>
            <a:miter lim="800000"/>
            <a:headEnd/>
            <a:tailEnd/>
          </a:ln>
        </p:spPr>
        <p:txBody>
          <a:bodyPr wrap="none">
            <a:spAutoFit/>
          </a:bodyPr>
          <a:lstStyle/>
          <a:p>
            <a:r>
              <a:rPr lang="en-US" sz="2000">
                <a:solidFill>
                  <a:schemeClr val="tx1"/>
                </a:solidFill>
              </a:rPr>
              <a:t>Cross-validated with 10% reserved BBS routes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674" name="Picture 19"/>
          <p:cNvPicPr>
            <a:picLocks noChangeAspect="1" noChangeArrowheads="1"/>
          </p:cNvPicPr>
          <p:nvPr/>
        </p:nvPicPr>
        <p:blipFill>
          <a:blip r:embed="rId3"/>
          <a:srcRect b="3864"/>
          <a:stretch>
            <a:fillRect/>
          </a:stretch>
        </p:blipFill>
        <p:spPr bwMode="auto">
          <a:xfrm>
            <a:off x="4792663" y="2971800"/>
            <a:ext cx="3817937" cy="3684588"/>
          </a:xfrm>
          <a:prstGeom prst="rect">
            <a:avLst/>
          </a:prstGeom>
          <a:noFill/>
          <a:ln w="9525">
            <a:noFill/>
            <a:miter lim="800000"/>
            <a:headEnd/>
            <a:tailEnd/>
          </a:ln>
        </p:spPr>
      </p:pic>
      <p:sp>
        <p:nvSpPr>
          <p:cNvPr id="28675" name="Title 1"/>
          <p:cNvSpPr>
            <a:spLocks noGrp="1"/>
          </p:cNvSpPr>
          <p:nvPr>
            <p:ph type="title"/>
          </p:nvPr>
        </p:nvSpPr>
        <p:spPr>
          <a:xfrm>
            <a:off x="152400" y="152400"/>
            <a:ext cx="4343400" cy="2057400"/>
          </a:xfrm>
        </p:spPr>
        <p:txBody>
          <a:bodyPr/>
          <a:lstStyle/>
          <a:p>
            <a:pPr eaLnBrk="1" hangingPunct="1"/>
            <a:r>
              <a:rPr lang="en-US" sz="2400" smtClean="0">
                <a:solidFill>
                  <a:schemeClr val="tx1"/>
                </a:solidFill>
              </a:rPr>
              <a:t>Forest Birds are </a:t>
            </a:r>
            <a:br>
              <a:rPr lang="en-US" sz="2400" smtClean="0">
                <a:solidFill>
                  <a:schemeClr val="tx1"/>
                </a:solidFill>
              </a:rPr>
            </a:br>
            <a:r>
              <a:rPr lang="en-US" sz="2400" smtClean="0">
                <a:solidFill>
                  <a:schemeClr val="tx1"/>
                </a:solidFill>
              </a:rPr>
              <a:t>predicted particularly well</a:t>
            </a:r>
            <a:br>
              <a:rPr lang="en-US" sz="2400" smtClean="0">
                <a:solidFill>
                  <a:schemeClr val="tx1"/>
                </a:solidFill>
              </a:rPr>
            </a:br>
            <a:r>
              <a:rPr lang="en-US" sz="2400" smtClean="0">
                <a:solidFill>
                  <a:schemeClr val="tx1"/>
                </a:solidFill>
              </a:rPr>
              <a:t/>
            </a:r>
            <a:br>
              <a:rPr lang="en-US" sz="2400" smtClean="0">
                <a:solidFill>
                  <a:schemeClr val="tx1"/>
                </a:solidFill>
              </a:rPr>
            </a:br>
            <a:r>
              <a:rPr lang="en-US" sz="2000" i="1" smtClean="0">
                <a:solidFill>
                  <a:schemeClr val="tx1"/>
                </a:solidFill>
              </a:rPr>
              <a:t>Even in high Canopy Cover &amp; Productivity areas</a:t>
            </a:r>
            <a:endParaRPr lang="en-US" sz="2400" i="1" smtClean="0">
              <a:solidFill>
                <a:schemeClr val="tx1"/>
              </a:solidFill>
            </a:endParaRPr>
          </a:p>
        </p:txBody>
      </p:sp>
      <p:sp>
        <p:nvSpPr>
          <p:cNvPr id="28676" name="TextBox 19"/>
          <p:cNvSpPr txBox="1">
            <a:spLocks noChangeArrowheads="1"/>
          </p:cNvSpPr>
          <p:nvPr/>
        </p:nvSpPr>
        <p:spPr bwMode="auto">
          <a:xfrm>
            <a:off x="6858000" y="5419725"/>
            <a:ext cx="1676400" cy="523875"/>
          </a:xfrm>
          <a:prstGeom prst="rect">
            <a:avLst/>
          </a:prstGeom>
          <a:noFill/>
          <a:ln w="9525">
            <a:noFill/>
            <a:miter lim="800000"/>
            <a:headEnd/>
            <a:tailEnd/>
          </a:ln>
        </p:spPr>
        <p:txBody>
          <a:bodyPr>
            <a:spAutoFit/>
          </a:bodyPr>
          <a:lstStyle/>
          <a:p>
            <a:r>
              <a:rPr lang="en-US" sz="1400" b="1">
                <a:solidFill>
                  <a:srgbClr val="7030A0"/>
                </a:solidFill>
                <a:latin typeface="Arial" charset="0"/>
                <a:cs typeface="Arial" charset="0"/>
              </a:rPr>
              <a:t>High productivity</a:t>
            </a:r>
          </a:p>
          <a:p>
            <a:r>
              <a:rPr lang="en-US" sz="1400" b="1">
                <a:solidFill>
                  <a:srgbClr val="7030A0"/>
                </a:solidFill>
                <a:latin typeface="Arial" charset="0"/>
                <a:cs typeface="Arial" charset="0"/>
              </a:rPr>
              <a:t>routes (389)</a:t>
            </a:r>
          </a:p>
        </p:txBody>
      </p:sp>
      <p:grpSp>
        <p:nvGrpSpPr>
          <p:cNvPr id="28677" name="Group 16"/>
          <p:cNvGrpSpPr>
            <a:grpSpLocks/>
          </p:cNvGrpSpPr>
          <p:nvPr/>
        </p:nvGrpSpPr>
        <p:grpSpPr bwMode="auto">
          <a:xfrm>
            <a:off x="290513" y="2949575"/>
            <a:ext cx="3748087" cy="3683000"/>
            <a:chOff x="-689016" y="3352800"/>
            <a:chExt cx="3748130" cy="3682652"/>
          </a:xfrm>
        </p:grpSpPr>
        <p:pic>
          <p:nvPicPr>
            <p:cNvPr id="28685" name="Picture 20"/>
            <p:cNvPicPr>
              <a:picLocks noChangeAspect="1" noChangeArrowheads="1"/>
            </p:cNvPicPr>
            <p:nvPr/>
          </p:nvPicPr>
          <p:blipFill>
            <a:blip r:embed="rId4"/>
            <a:srcRect b="3899"/>
            <a:stretch>
              <a:fillRect/>
            </a:stretch>
          </p:blipFill>
          <p:spPr bwMode="auto">
            <a:xfrm>
              <a:off x="-689016" y="3352800"/>
              <a:ext cx="3748130" cy="3682652"/>
            </a:xfrm>
            <a:prstGeom prst="rect">
              <a:avLst/>
            </a:prstGeom>
            <a:noFill/>
            <a:ln w="9525">
              <a:noFill/>
              <a:miter lim="800000"/>
              <a:headEnd/>
              <a:tailEnd/>
            </a:ln>
          </p:spPr>
        </p:pic>
        <p:sp>
          <p:nvSpPr>
            <p:cNvPr id="28686" name="TextBox 18"/>
            <p:cNvSpPr txBox="1">
              <a:spLocks noChangeArrowheads="1"/>
            </p:cNvSpPr>
            <p:nvPr/>
          </p:nvSpPr>
          <p:spPr bwMode="auto">
            <a:xfrm>
              <a:off x="0" y="3505200"/>
              <a:ext cx="1428750" cy="461963"/>
            </a:xfrm>
            <a:prstGeom prst="rect">
              <a:avLst/>
            </a:prstGeom>
            <a:noFill/>
            <a:ln w="9525">
              <a:noFill/>
              <a:miter lim="800000"/>
              <a:headEnd/>
              <a:tailEnd/>
            </a:ln>
          </p:spPr>
          <p:txBody>
            <a:bodyPr wrap="none">
              <a:spAutoFit/>
            </a:bodyPr>
            <a:lstStyle/>
            <a:p>
              <a:pPr algn="ctr"/>
              <a:r>
                <a:rPr lang="en-US" sz="1200">
                  <a:solidFill>
                    <a:schemeClr val="tx1"/>
                  </a:solidFill>
                </a:rPr>
                <a:t>High Canopy Cover</a:t>
              </a:r>
            </a:p>
            <a:p>
              <a:pPr algn="ctr"/>
              <a:r>
                <a:rPr lang="en-US" sz="1200">
                  <a:solidFill>
                    <a:schemeClr val="tx1"/>
                  </a:solidFill>
                </a:rPr>
                <a:t>Explained = 63%</a:t>
              </a:r>
              <a:endParaRPr lang="en-US" sz="1400">
                <a:solidFill>
                  <a:schemeClr val="tx1"/>
                </a:solidFill>
              </a:endParaRPr>
            </a:p>
          </p:txBody>
        </p:sp>
      </p:grpSp>
      <p:sp>
        <p:nvSpPr>
          <p:cNvPr id="28678" name="TextBox 19"/>
          <p:cNvSpPr txBox="1">
            <a:spLocks noChangeArrowheads="1"/>
          </p:cNvSpPr>
          <p:nvPr/>
        </p:nvSpPr>
        <p:spPr bwMode="auto">
          <a:xfrm>
            <a:off x="5486400" y="3124200"/>
            <a:ext cx="1301750" cy="461963"/>
          </a:xfrm>
          <a:prstGeom prst="rect">
            <a:avLst/>
          </a:prstGeom>
          <a:noFill/>
          <a:ln w="9525">
            <a:noFill/>
            <a:miter lim="800000"/>
            <a:headEnd/>
            <a:tailEnd/>
          </a:ln>
        </p:spPr>
        <p:txBody>
          <a:bodyPr wrap="none">
            <a:spAutoFit/>
          </a:bodyPr>
          <a:lstStyle/>
          <a:p>
            <a:pPr algn="ctr"/>
            <a:r>
              <a:rPr lang="en-US" sz="1200">
                <a:solidFill>
                  <a:schemeClr val="tx1"/>
                </a:solidFill>
              </a:rPr>
              <a:t>High Productivity</a:t>
            </a:r>
          </a:p>
          <a:p>
            <a:pPr algn="ctr"/>
            <a:r>
              <a:rPr lang="en-US" sz="1200">
                <a:solidFill>
                  <a:schemeClr val="tx1"/>
                </a:solidFill>
              </a:rPr>
              <a:t>Explained = 68%</a:t>
            </a:r>
            <a:endParaRPr lang="en-US" sz="1400">
              <a:solidFill>
                <a:schemeClr val="tx1"/>
              </a:solidFill>
            </a:endParaRPr>
          </a:p>
        </p:txBody>
      </p:sp>
      <p:grpSp>
        <p:nvGrpSpPr>
          <p:cNvPr id="28679" name="Group 15"/>
          <p:cNvGrpSpPr>
            <a:grpSpLocks/>
          </p:cNvGrpSpPr>
          <p:nvPr/>
        </p:nvGrpSpPr>
        <p:grpSpPr bwMode="auto">
          <a:xfrm>
            <a:off x="5105400" y="76200"/>
            <a:ext cx="3276600" cy="2819400"/>
            <a:chOff x="152400" y="990600"/>
            <a:chExt cx="2895600" cy="2737566"/>
          </a:xfrm>
        </p:grpSpPr>
        <p:pic>
          <p:nvPicPr>
            <p:cNvPr id="28682" name="Picture 2"/>
            <p:cNvPicPr>
              <a:picLocks noChangeAspect="1" noChangeArrowheads="1"/>
            </p:cNvPicPr>
            <p:nvPr/>
          </p:nvPicPr>
          <p:blipFill>
            <a:blip r:embed="rId5"/>
            <a:srcRect b="9000"/>
            <a:stretch>
              <a:fillRect/>
            </a:stretch>
          </p:blipFill>
          <p:spPr bwMode="auto">
            <a:xfrm>
              <a:off x="152400" y="990600"/>
              <a:ext cx="2895600" cy="2737566"/>
            </a:xfrm>
            <a:prstGeom prst="rect">
              <a:avLst/>
            </a:prstGeom>
            <a:noFill/>
            <a:ln w="9525">
              <a:noFill/>
              <a:miter lim="800000"/>
              <a:headEnd/>
              <a:tailEnd/>
            </a:ln>
          </p:spPr>
        </p:pic>
        <p:sp>
          <p:nvSpPr>
            <p:cNvPr id="28683" name="TextBox 16"/>
            <p:cNvSpPr txBox="1">
              <a:spLocks noChangeArrowheads="1"/>
            </p:cNvSpPr>
            <p:nvPr/>
          </p:nvSpPr>
          <p:spPr bwMode="auto">
            <a:xfrm>
              <a:off x="533400" y="990600"/>
              <a:ext cx="1833563" cy="448265"/>
            </a:xfrm>
            <a:prstGeom prst="rect">
              <a:avLst/>
            </a:prstGeom>
            <a:noFill/>
            <a:ln w="9525">
              <a:noFill/>
              <a:miter lim="800000"/>
              <a:headEnd/>
              <a:tailEnd/>
            </a:ln>
          </p:spPr>
          <p:txBody>
            <a:bodyPr>
              <a:spAutoFit/>
            </a:bodyPr>
            <a:lstStyle/>
            <a:p>
              <a:r>
                <a:rPr lang="en-US" sz="1200">
                  <a:solidFill>
                    <a:schemeClr val="tx1"/>
                  </a:solidFill>
                </a:rPr>
                <a:t>All Forest Birds</a:t>
              </a:r>
            </a:p>
            <a:p>
              <a:r>
                <a:rPr lang="en-US" sz="1200">
                  <a:solidFill>
                    <a:schemeClr val="tx1"/>
                  </a:solidFill>
                </a:rPr>
                <a:t>Explained Variance = 84%</a:t>
              </a:r>
              <a:endParaRPr lang="en-US" sz="1400">
                <a:solidFill>
                  <a:schemeClr val="tx1"/>
                </a:solidFill>
              </a:endParaRPr>
            </a:p>
          </p:txBody>
        </p:sp>
        <p:sp>
          <p:nvSpPr>
            <p:cNvPr id="28684" name="TextBox 20"/>
            <p:cNvSpPr txBox="1">
              <a:spLocks noChangeArrowheads="1"/>
            </p:cNvSpPr>
            <p:nvPr/>
          </p:nvSpPr>
          <p:spPr bwMode="auto">
            <a:xfrm>
              <a:off x="1828800" y="3121025"/>
              <a:ext cx="1219200" cy="298844"/>
            </a:xfrm>
            <a:prstGeom prst="rect">
              <a:avLst/>
            </a:prstGeom>
            <a:noFill/>
            <a:ln w="9525">
              <a:noFill/>
              <a:miter lim="800000"/>
              <a:headEnd/>
              <a:tailEnd/>
            </a:ln>
          </p:spPr>
          <p:txBody>
            <a:bodyPr>
              <a:spAutoFit/>
            </a:bodyPr>
            <a:lstStyle/>
            <a:p>
              <a:r>
                <a:rPr lang="en-US" sz="1400" b="1">
                  <a:solidFill>
                    <a:srgbClr val="7030A0"/>
                  </a:solidFill>
                  <a:latin typeface="Arial" charset="0"/>
                  <a:cs typeface="Arial" charset="0"/>
                </a:rPr>
                <a:t>All 730 routes</a:t>
              </a:r>
            </a:p>
          </p:txBody>
        </p:sp>
      </p:grpSp>
      <p:sp>
        <p:nvSpPr>
          <p:cNvPr id="28680" name="TextBox 7"/>
          <p:cNvSpPr txBox="1">
            <a:spLocks noChangeArrowheads="1"/>
          </p:cNvSpPr>
          <p:nvPr/>
        </p:nvSpPr>
        <p:spPr bwMode="auto">
          <a:xfrm>
            <a:off x="2514600" y="5257800"/>
            <a:ext cx="1371600" cy="738188"/>
          </a:xfrm>
          <a:prstGeom prst="rect">
            <a:avLst/>
          </a:prstGeom>
          <a:noFill/>
          <a:ln w="9525">
            <a:noFill/>
            <a:miter lim="800000"/>
            <a:headEnd/>
            <a:tailEnd/>
          </a:ln>
        </p:spPr>
        <p:txBody>
          <a:bodyPr>
            <a:spAutoFit/>
          </a:bodyPr>
          <a:lstStyle/>
          <a:p>
            <a:pPr algn="ctr"/>
            <a:r>
              <a:rPr lang="en-US" sz="1400" b="1">
                <a:solidFill>
                  <a:srgbClr val="7030A0"/>
                </a:solidFill>
                <a:latin typeface="Arial" charset="0"/>
                <a:cs typeface="Arial" charset="0"/>
              </a:rPr>
              <a:t>High Canopy Cover routes (259)</a:t>
            </a:r>
          </a:p>
        </p:txBody>
      </p:sp>
      <p:sp>
        <p:nvSpPr>
          <p:cNvPr id="28681" name="TextBox 13"/>
          <p:cNvSpPr txBox="1">
            <a:spLocks noChangeArrowheads="1"/>
          </p:cNvSpPr>
          <p:nvPr/>
        </p:nvSpPr>
        <p:spPr bwMode="auto">
          <a:xfrm>
            <a:off x="381000" y="2373313"/>
            <a:ext cx="4537075" cy="369887"/>
          </a:xfrm>
          <a:prstGeom prst="rect">
            <a:avLst/>
          </a:prstGeom>
          <a:noFill/>
          <a:ln w="9525">
            <a:noFill/>
            <a:miter lim="800000"/>
            <a:headEnd/>
            <a:tailEnd/>
          </a:ln>
        </p:spPr>
        <p:txBody>
          <a:bodyPr wrap="none">
            <a:spAutoFit/>
          </a:bodyPr>
          <a:lstStyle/>
          <a:p>
            <a:r>
              <a:rPr lang="en-US" sz="1800">
                <a:solidFill>
                  <a:schemeClr val="tx1"/>
                </a:solidFill>
              </a:rPr>
              <a:t>Cross-validated with 10% reserved BBS routes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2" name="Picture 17" descr="Goetz09-1670R1_fig3-small.jpg"/>
          <p:cNvPicPr>
            <a:picLocks noChangeAspect="1"/>
          </p:cNvPicPr>
          <p:nvPr/>
        </p:nvPicPr>
        <p:blipFill>
          <a:blip r:embed="rId3"/>
          <a:srcRect/>
          <a:stretch>
            <a:fillRect/>
          </a:stretch>
        </p:blipFill>
        <p:spPr bwMode="auto">
          <a:xfrm>
            <a:off x="3657600" y="381000"/>
            <a:ext cx="5462588" cy="3581400"/>
          </a:xfrm>
          <a:prstGeom prst="rect">
            <a:avLst/>
          </a:prstGeom>
          <a:noFill/>
          <a:ln w="9525">
            <a:noFill/>
            <a:miter lim="800000"/>
            <a:headEnd/>
            <a:tailEnd/>
          </a:ln>
        </p:spPr>
      </p:pic>
      <p:sp>
        <p:nvSpPr>
          <p:cNvPr id="30723" name="Text Box 6"/>
          <p:cNvSpPr txBox="1">
            <a:spLocks noChangeArrowheads="1"/>
          </p:cNvSpPr>
          <p:nvPr/>
        </p:nvSpPr>
        <p:spPr bwMode="auto">
          <a:xfrm>
            <a:off x="47625" y="-19050"/>
            <a:ext cx="9020175" cy="400050"/>
          </a:xfrm>
          <a:prstGeom prst="rect">
            <a:avLst/>
          </a:prstGeom>
          <a:noFill/>
          <a:ln w="9525">
            <a:noFill/>
            <a:miter lim="800000"/>
            <a:headEnd/>
            <a:tailEnd/>
          </a:ln>
        </p:spPr>
        <p:txBody>
          <a:bodyPr>
            <a:spAutoFit/>
          </a:bodyPr>
          <a:lstStyle/>
          <a:p>
            <a:pPr algn="ctr">
              <a:spcBef>
                <a:spcPct val="50000"/>
              </a:spcBef>
            </a:pPr>
            <a:r>
              <a:rPr lang="en-US" sz="2000">
                <a:solidFill>
                  <a:srgbClr val="000000"/>
                </a:solidFill>
              </a:rPr>
              <a:t>At the local scale </a:t>
            </a:r>
            <a:r>
              <a:rPr lang="en-US" sz="2000" i="1">
                <a:solidFill>
                  <a:srgbClr val="000000"/>
                </a:solidFill>
              </a:rPr>
              <a:t>Canopy Structure Matters</a:t>
            </a:r>
            <a:r>
              <a:rPr lang="en-US" sz="2000">
                <a:solidFill>
                  <a:srgbClr val="000000"/>
                </a:solidFill>
              </a:rPr>
              <a:t>.. we can even map multi-year </a:t>
            </a:r>
            <a:r>
              <a:rPr lang="en-US" sz="2000">
                <a:solidFill>
                  <a:srgbClr val="000000"/>
                </a:solidFill>
                <a:cs typeface="Times New Roman" charset="0"/>
              </a:rPr>
              <a:t>habitat </a:t>
            </a:r>
            <a:r>
              <a:rPr lang="en-US" sz="2000">
                <a:solidFill>
                  <a:srgbClr val="000000"/>
                </a:solidFill>
              </a:rPr>
              <a:t>use</a:t>
            </a:r>
            <a:r>
              <a:rPr lang="en-US" sz="2000">
                <a:solidFill>
                  <a:srgbClr val="000000"/>
                </a:solidFill>
                <a:cs typeface="Times New Roman" charset="0"/>
              </a:rPr>
              <a:t>..</a:t>
            </a:r>
          </a:p>
        </p:txBody>
      </p:sp>
      <p:grpSp>
        <p:nvGrpSpPr>
          <p:cNvPr id="30724" name="Group 16"/>
          <p:cNvGrpSpPr>
            <a:grpSpLocks/>
          </p:cNvGrpSpPr>
          <p:nvPr/>
        </p:nvGrpSpPr>
        <p:grpSpPr bwMode="auto">
          <a:xfrm>
            <a:off x="76200" y="381000"/>
            <a:ext cx="8794750" cy="6604000"/>
            <a:chOff x="152400" y="381000"/>
            <a:chExt cx="8794750" cy="6604576"/>
          </a:xfrm>
        </p:grpSpPr>
        <p:pic>
          <p:nvPicPr>
            <p:cNvPr id="30728" name="Picture 5"/>
            <p:cNvPicPr>
              <a:picLocks noChangeAspect="1" noChangeArrowheads="1"/>
            </p:cNvPicPr>
            <p:nvPr/>
          </p:nvPicPr>
          <p:blipFill>
            <a:blip r:embed="rId4"/>
            <a:srcRect r="34137" b="8177"/>
            <a:stretch>
              <a:fillRect/>
            </a:stretch>
          </p:blipFill>
          <p:spPr bwMode="auto">
            <a:xfrm>
              <a:off x="3994150" y="3384550"/>
              <a:ext cx="4953000" cy="3399332"/>
            </a:xfrm>
            <a:prstGeom prst="rect">
              <a:avLst/>
            </a:prstGeom>
            <a:noFill/>
            <a:ln w="9525">
              <a:noFill/>
              <a:miter lim="800000"/>
              <a:headEnd/>
              <a:tailEnd/>
            </a:ln>
          </p:spPr>
        </p:pic>
        <p:pic>
          <p:nvPicPr>
            <p:cNvPr id="30729" name="Picture 10" descr="BTBW-occupancy-complexity"/>
            <p:cNvPicPr>
              <a:picLocks noChangeAspect="1" noChangeArrowheads="1"/>
            </p:cNvPicPr>
            <p:nvPr/>
          </p:nvPicPr>
          <p:blipFill>
            <a:blip r:embed="rId5"/>
            <a:srcRect/>
            <a:stretch>
              <a:fillRect/>
            </a:stretch>
          </p:blipFill>
          <p:spPr bwMode="auto">
            <a:xfrm>
              <a:off x="257175" y="3362325"/>
              <a:ext cx="4087813" cy="3495675"/>
            </a:xfrm>
            <a:prstGeom prst="rect">
              <a:avLst/>
            </a:prstGeom>
            <a:noFill/>
            <a:ln w="9525">
              <a:noFill/>
              <a:miter lim="800000"/>
              <a:headEnd/>
              <a:tailEnd/>
            </a:ln>
          </p:spPr>
        </p:pic>
        <p:sp>
          <p:nvSpPr>
            <p:cNvPr id="30730" name="Text Box 11"/>
            <p:cNvSpPr txBox="1">
              <a:spLocks noChangeArrowheads="1"/>
            </p:cNvSpPr>
            <p:nvPr/>
          </p:nvSpPr>
          <p:spPr bwMode="auto">
            <a:xfrm>
              <a:off x="6500813" y="6477000"/>
              <a:ext cx="184150" cy="304800"/>
            </a:xfrm>
            <a:prstGeom prst="rect">
              <a:avLst/>
            </a:prstGeom>
            <a:noFill/>
            <a:ln w="9525">
              <a:noFill/>
              <a:miter lim="800000"/>
              <a:headEnd/>
              <a:tailEnd/>
            </a:ln>
          </p:spPr>
          <p:txBody>
            <a:bodyPr wrap="none">
              <a:spAutoFit/>
            </a:bodyPr>
            <a:lstStyle/>
            <a:p>
              <a:endParaRPr lang="en-US" sz="1400" i="1">
                <a:solidFill>
                  <a:srgbClr val="000000"/>
                </a:solidFill>
              </a:endParaRPr>
            </a:p>
          </p:txBody>
        </p:sp>
        <p:pic>
          <p:nvPicPr>
            <p:cNvPr id="30731" name="Picture 13" descr="btbw-pic"/>
            <p:cNvPicPr>
              <a:picLocks noChangeAspect="1" noChangeArrowheads="1"/>
            </p:cNvPicPr>
            <p:nvPr/>
          </p:nvPicPr>
          <p:blipFill>
            <a:blip r:embed="rId6"/>
            <a:srcRect/>
            <a:stretch>
              <a:fillRect/>
            </a:stretch>
          </p:blipFill>
          <p:spPr bwMode="auto">
            <a:xfrm>
              <a:off x="152400" y="381000"/>
              <a:ext cx="3733800" cy="2743200"/>
            </a:xfrm>
            <a:prstGeom prst="rect">
              <a:avLst/>
            </a:prstGeom>
            <a:noFill/>
            <a:ln w="9525">
              <a:noFill/>
              <a:miter lim="800000"/>
              <a:headEnd/>
              <a:tailEnd/>
            </a:ln>
          </p:spPr>
        </p:pic>
        <p:sp>
          <p:nvSpPr>
            <p:cNvPr id="30732" name="Text Box 16"/>
            <p:cNvSpPr txBox="1">
              <a:spLocks noChangeArrowheads="1"/>
            </p:cNvSpPr>
            <p:nvPr/>
          </p:nvSpPr>
          <p:spPr bwMode="auto">
            <a:xfrm>
              <a:off x="4371975" y="6400800"/>
              <a:ext cx="184666" cy="584776"/>
            </a:xfrm>
            <a:prstGeom prst="rect">
              <a:avLst/>
            </a:prstGeom>
            <a:noFill/>
            <a:ln w="9525">
              <a:noFill/>
              <a:miter lim="800000"/>
              <a:headEnd/>
              <a:tailEnd/>
            </a:ln>
          </p:spPr>
          <p:txBody>
            <a:bodyPr wrap="none">
              <a:spAutoFit/>
            </a:bodyPr>
            <a:lstStyle/>
            <a:p>
              <a:endParaRPr lang="en-US">
                <a:solidFill>
                  <a:srgbClr val="000000"/>
                </a:solidFill>
              </a:endParaRPr>
            </a:p>
          </p:txBody>
        </p:sp>
      </p:grpSp>
      <p:sp>
        <p:nvSpPr>
          <p:cNvPr id="30725" name="TextBox 18"/>
          <p:cNvSpPr txBox="1">
            <a:spLocks noChangeArrowheads="1"/>
          </p:cNvSpPr>
          <p:nvPr/>
        </p:nvSpPr>
        <p:spPr bwMode="auto">
          <a:xfrm>
            <a:off x="376238" y="2362200"/>
            <a:ext cx="1300162" cy="523875"/>
          </a:xfrm>
          <a:prstGeom prst="rect">
            <a:avLst/>
          </a:prstGeom>
          <a:noFill/>
          <a:ln w="9525">
            <a:noFill/>
            <a:miter lim="800000"/>
            <a:headEnd/>
            <a:tailEnd/>
          </a:ln>
        </p:spPr>
        <p:txBody>
          <a:bodyPr wrap="none">
            <a:spAutoFit/>
          </a:bodyPr>
          <a:lstStyle/>
          <a:p>
            <a:r>
              <a:rPr lang="en-US" sz="1400" i="1">
                <a:solidFill>
                  <a:srgbClr val="000000"/>
                </a:solidFill>
              </a:rPr>
              <a:t>Black throated</a:t>
            </a:r>
          </a:p>
          <a:p>
            <a:r>
              <a:rPr lang="en-US" sz="1400" i="1">
                <a:solidFill>
                  <a:srgbClr val="000000"/>
                </a:solidFill>
              </a:rPr>
              <a:t>blue warbler</a:t>
            </a:r>
          </a:p>
        </p:txBody>
      </p:sp>
      <p:sp>
        <p:nvSpPr>
          <p:cNvPr id="30726" name="Text Box 7"/>
          <p:cNvSpPr txBox="1">
            <a:spLocks noChangeArrowheads="1"/>
          </p:cNvSpPr>
          <p:nvPr/>
        </p:nvSpPr>
        <p:spPr bwMode="auto">
          <a:xfrm>
            <a:off x="1828800" y="6477000"/>
            <a:ext cx="6934200" cy="338138"/>
          </a:xfrm>
          <a:prstGeom prst="rect">
            <a:avLst/>
          </a:prstGeom>
          <a:noFill/>
          <a:ln w="9525">
            <a:noFill/>
            <a:miter lim="800000"/>
            <a:headEnd/>
            <a:tailEnd/>
          </a:ln>
        </p:spPr>
        <p:txBody>
          <a:bodyPr>
            <a:spAutoFit/>
          </a:bodyPr>
          <a:lstStyle/>
          <a:p>
            <a:pPr algn="ctr"/>
            <a:r>
              <a:rPr lang="en-US" sz="1600" i="1">
                <a:solidFill>
                  <a:srgbClr val="000000"/>
                </a:solidFill>
              </a:rPr>
              <a:t>Goetz et al. (2010) Ecology 91:1569-1576 </a:t>
            </a:r>
          </a:p>
        </p:txBody>
      </p:sp>
      <p:sp>
        <p:nvSpPr>
          <p:cNvPr id="30727" name="TextBox 13"/>
          <p:cNvSpPr txBox="1">
            <a:spLocks noChangeArrowheads="1"/>
          </p:cNvSpPr>
          <p:nvPr/>
        </p:nvSpPr>
        <p:spPr bwMode="auto">
          <a:xfrm>
            <a:off x="4267200" y="3276600"/>
            <a:ext cx="3276600" cy="338138"/>
          </a:xfrm>
          <a:prstGeom prst="rect">
            <a:avLst/>
          </a:prstGeom>
          <a:noFill/>
          <a:ln w="9525">
            <a:noFill/>
            <a:miter lim="800000"/>
            <a:headEnd/>
            <a:tailEnd/>
          </a:ln>
        </p:spPr>
        <p:txBody>
          <a:bodyPr>
            <a:spAutoFit/>
          </a:bodyPr>
          <a:lstStyle/>
          <a:p>
            <a:r>
              <a:rPr lang="en-US" sz="1600" i="1">
                <a:solidFill>
                  <a:srgbClr val="000000"/>
                </a:solidFill>
              </a:rPr>
              <a:t>Hubbard Brook Experimental Forest </a:t>
            </a:r>
            <a:endParaRPr lang="en-US" sz="1600" i="1"/>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Designs\Artsy.pot</Template>
  <TotalTime>4785</TotalTime>
  <Words>1807</Words>
  <Application>Microsoft Office PowerPoint</Application>
  <PresentationFormat>On-screen Show (4:3)</PresentationFormat>
  <Paragraphs>260</Paragraphs>
  <Slides>22</Slides>
  <Notes>13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0" baseType="lpstr">
      <vt:lpstr>Times New Roman</vt:lpstr>
      <vt:lpstr>ＭＳ Ｐゴシック</vt:lpstr>
      <vt:lpstr>Arial</vt:lpstr>
      <vt:lpstr>Calibri</vt:lpstr>
      <vt:lpstr>Cambria</vt:lpstr>
      <vt:lpstr>MS Mincho</vt:lpstr>
      <vt:lpstr>Default Design</vt:lpstr>
      <vt:lpstr>Adobe Photoshop Image</vt:lpstr>
      <vt:lpstr>Continental Scale Modeling of Bird Diversity using Canopy Structure Metrics of Habitat Heterogeneity </vt:lpstr>
      <vt:lpstr>Objectives / Research Questions</vt:lpstr>
      <vt:lpstr>1) How can patterns of ecosystem structure be observed and modeled across scales using remotely-sensed observations of canopy structure?</vt:lpstr>
      <vt:lpstr>Slide 4</vt:lpstr>
      <vt:lpstr>National Breeding Bird Survey   Species Stratified by Guild</vt:lpstr>
      <vt:lpstr>National Scale Predictors of Bird Diversity Patterns</vt:lpstr>
      <vt:lpstr>Predictions of Bird Species Richness are Robust</vt:lpstr>
      <vt:lpstr>Forest Birds are  predicted particularly well  Even in high Canopy Cover &amp; Productivity areas</vt:lpstr>
      <vt:lpstr>Slide 9</vt:lpstr>
      <vt:lpstr>Slide 10</vt:lpstr>
      <vt:lpstr>Slide 11</vt:lpstr>
      <vt:lpstr>Slide 12</vt:lpstr>
      <vt:lpstr>Slide 13</vt:lpstr>
      <vt:lpstr>Slide 14</vt:lpstr>
      <vt:lpstr>Predicting Abundance more difficult..  Boosted Regression Tree Model predictions of species abundance at HBEF</vt:lpstr>
      <vt:lpstr>Summary of Findings thus far..</vt:lpstr>
      <vt:lpstr>Next Steps &amp; in Progress</vt:lpstr>
      <vt:lpstr>Slide 18</vt:lpstr>
      <vt:lpstr>Slide 19</vt:lpstr>
      <vt:lpstr>Slide 20</vt:lpstr>
      <vt:lpstr>Slide 21</vt:lpstr>
      <vt:lpstr>Slide 22</vt:lpstr>
    </vt:vector>
  </TitlesOfParts>
  <Company>Woods Hole Research Center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Analysis Extent and Survey Grid</dc:title>
  <dc:creator>dsteinberg</dc:creator>
  <cp:lastModifiedBy> </cp:lastModifiedBy>
  <cp:revision>150</cp:revision>
  <dcterms:created xsi:type="dcterms:W3CDTF">2011-10-02T16:27:03Z</dcterms:created>
  <dcterms:modified xsi:type="dcterms:W3CDTF">2011-10-28T13:55:51Z</dcterms:modified>
</cp:coreProperties>
</file>