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7" r:id="rId2"/>
  </p:sldMasterIdLst>
  <p:notesMasterIdLst>
    <p:notesMasterId r:id="rId24"/>
  </p:notesMasterIdLst>
  <p:sldIdLst>
    <p:sldId id="260" r:id="rId3"/>
    <p:sldId id="262" r:id="rId4"/>
    <p:sldId id="263" r:id="rId5"/>
    <p:sldId id="261" r:id="rId6"/>
    <p:sldId id="286" r:id="rId7"/>
    <p:sldId id="287" r:id="rId8"/>
    <p:sldId id="288" r:id="rId9"/>
    <p:sldId id="272" r:id="rId10"/>
    <p:sldId id="289" r:id="rId11"/>
    <p:sldId id="285" r:id="rId12"/>
    <p:sldId id="274" r:id="rId13"/>
    <p:sldId id="275" r:id="rId14"/>
    <p:sldId id="276" r:id="rId15"/>
    <p:sldId id="280" r:id="rId16"/>
    <p:sldId id="279" r:id="rId17"/>
    <p:sldId id="278" r:id="rId18"/>
    <p:sldId id="265" r:id="rId19"/>
    <p:sldId id="271" r:id="rId20"/>
    <p:sldId id="290" r:id="rId21"/>
    <p:sldId id="270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2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81F93-0628-4889-A9BC-C9D2F9FD3A89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EE6A7D-B590-444E-BAED-E5BFA5B84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67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BE5E43-7BF3-46B6-85BD-BF3E389C78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E6A7D-B590-444E-BAED-E5BFA5B84C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34579-A688-4FB2-887C-AE8C66E64370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3B07-DE72-47F5-8ED0-A1020147E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D5D04-7174-492B-82C8-7E1275EA50E0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3EACB-21B9-4E46-867D-69FB0BFC34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B8F60-D63A-431F-B247-7A0DD01C023D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68CDC-133A-4E34-9266-977BA9725A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4FFEB-30A5-4CCF-B670-53B8600063F2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0D4FE-C99B-4631-8D79-10542B9CE3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104A6-D588-41E7-B648-E7E2F81CDB08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2C8DC-63AB-4348-A181-6F7A511207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381F3-09BE-483B-AEB2-642AE707FCEA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44497-FFE6-4ED7-824D-579C69E67C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D2826-80CC-4069-9C5C-6AE3B1719DC7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CA51B-20F1-49C6-821E-8BED865954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CED0B-AFD3-4B37-BDB8-C8BB2607698E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7F53-D464-4D65-A142-137EC45740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055EA-EEEB-4158-BE4F-DC26ED69BC5B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4A92AB6-D18D-4FA6-8090-B76032A836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E4B2C-42DA-4FE3-904F-9B4A6EA0CED7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2022-24C9-4ED1-8844-60BEC80417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0124B-33ED-4562-A822-B2A7307BC691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53A58-7009-4DFB-AD33-D884CCA61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4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D390C5-EBAE-4994-807F-05FC048407B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10/7/2011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8F2A97-BD67-44BE-9E7C-E5BA631870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2F286A2-1128-4206-A873-FC768C2F1D56}" type="datetimeFigureOut">
              <a:rPr lang="en-US" smtClean="0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9F4EE2-5F6A-4372-9656-7CA4C69F79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youtube.com/watch?v=gMg55LTJ6gQ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762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Probably Stepped on an Ant Today</a:t>
            </a:r>
            <a:endParaRPr lang="en-US" sz="3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5748" y="2057400"/>
            <a:ext cx="4955852" cy="210343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Finding the ants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Predicting diversity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Climate change and ant diversity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Urban ants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Ants and the </a:t>
            </a: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public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9" name="Picture 94" descr="http://www4.ncsu.edu/~bsguenar/Strumigenys%20louisiannae/Strumygenys-louisianaelab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28096"/>
            <a:ext cx="762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9906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Clinton </a:t>
            </a:r>
            <a:r>
              <a:rPr lang="en-US" sz="1600" dirty="0" smtClean="0">
                <a:latin typeface="Constantia" pitchFamily="18" charset="0"/>
              </a:rPr>
              <a:t>Jenkins</a:t>
            </a:r>
            <a:r>
              <a:rPr lang="en-US" sz="1600" dirty="0">
                <a:latin typeface="Constantia" pitchFamily="18" charset="0"/>
              </a:rPr>
              <a:t>, </a:t>
            </a:r>
            <a:r>
              <a:rPr lang="en-US" sz="1600" dirty="0" smtClean="0">
                <a:latin typeface="Constantia" pitchFamily="18" charset="0"/>
              </a:rPr>
              <a:t>Andrea Lucky, Nathan Sanders</a:t>
            </a:r>
            <a:r>
              <a:rPr lang="en-US" sz="1600" dirty="0">
                <a:latin typeface="Constantia" pitchFamily="18" charset="0"/>
              </a:rPr>
              <a:t>, Michael </a:t>
            </a:r>
            <a:r>
              <a:rPr lang="en-US" sz="1600" dirty="0" smtClean="0">
                <a:latin typeface="Constantia" pitchFamily="18" charset="0"/>
              </a:rPr>
              <a:t>Weiser</a:t>
            </a:r>
            <a:r>
              <a:rPr lang="en-US" sz="1600" dirty="0">
                <a:latin typeface="Constantia" pitchFamily="18" charset="0"/>
              </a:rPr>
              <a:t>, Matthew </a:t>
            </a:r>
            <a:r>
              <a:rPr lang="en-US" sz="1600" dirty="0" smtClean="0">
                <a:latin typeface="Constantia" pitchFamily="18" charset="0"/>
              </a:rPr>
              <a:t>Fitzpatrick</a:t>
            </a:r>
            <a:r>
              <a:rPr lang="en-US" sz="1600" dirty="0">
                <a:latin typeface="Constantia" pitchFamily="18" charset="0"/>
              </a:rPr>
              <a:t>, Robert </a:t>
            </a:r>
            <a:r>
              <a:rPr lang="en-US" sz="1600" dirty="0" smtClean="0">
                <a:latin typeface="Constantia" pitchFamily="18" charset="0"/>
              </a:rPr>
              <a:t>Dunn, Benoit Guénard, Sarah Diamond, Beth Gardner…</a:t>
            </a:r>
            <a:endParaRPr lang="en-US" sz="1600" dirty="0">
              <a:latin typeface="Constantia" pitchFamily="18" charset="0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5043488"/>
            <a:ext cx="1752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ncsu.edu/brand/wp/wp-content/uploads/2009/07/white-on-red-we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4" y="5756865"/>
            <a:ext cx="17621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griculture.tennessee.edu/news/releases/images/2008/UT%20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9" y="5656853"/>
            <a:ext cx="209664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69" y="5486400"/>
            <a:ext cx="2043231" cy="66575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944336" cy="2930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" y="4191000"/>
            <a:ext cx="9144000" cy="2024418"/>
          </a:xfrm>
          <a:solidFill>
            <a:schemeClr val="tx1">
              <a:alpha val="43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Climate Science Center / Global Change Forum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Warming &amp;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henology Working Group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1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Working group questions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392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are </a:t>
            </a:r>
            <a:r>
              <a:rPr lang="en-US" sz="2400" dirty="0" err="1" smtClean="0"/>
              <a:t>phenologies</a:t>
            </a:r>
            <a:r>
              <a:rPr lang="en-US" sz="2400" dirty="0" smtClean="0"/>
              <a:t> of organisms altered by living in urban environments?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Can we apply these findings to understand responses of organisms to climate warming?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Identify available datasets to address this question (VIP Explorer)</a:t>
            </a:r>
          </a:p>
        </p:txBody>
      </p:sp>
    </p:spTree>
    <p:extLst>
      <p:ext uri="{BB962C8B-B14F-4D97-AF65-F5344CB8AC3E}">
        <p14:creationId xmlns:p14="http://schemas.microsoft.com/office/powerpoint/2010/main" val="21408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723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Cities as windows into climate change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192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Urban heat islands</a:t>
            </a:r>
            <a:r>
              <a:rPr lang="en-US" sz="2400" dirty="0"/>
              <a:t>: </a:t>
            </a:r>
            <a:r>
              <a:rPr lang="en-US" sz="2400" dirty="0" smtClean="0"/>
              <a:t>“a </a:t>
            </a:r>
            <a:r>
              <a:rPr lang="en-US" sz="2400" dirty="0"/>
              <a:t>metropolitan area which is significantly warmer than its surrounding rural </a:t>
            </a:r>
            <a:r>
              <a:rPr lang="en-US" sz="2400" dirty="0" smtClean="0"/>
              <a:t>areas”</a:t>
            </a:r>
          </a:p>
          <a:p>
            <a:endParaRPr lang="en-US" sz="2400" dirty="0" smtClean="0"/>
          </a:p>
          <a:p>
            <a:r>
              <a:rPr lang="en-US" sz="2400" dirty="0" smtClean="0"/>
              <a:t>Mimic future warming</a:t>
            </a:r>
          </a:p>
          <a:p>
            <a:endParaRPr lang="en-US" sz="2400" dirty="0" smtClean="0"/>
          </a:p>
          <a:p>
            <a:r>
              <a:rPr lang="en-US" sz="2400" dirty="0" smtClean="0"/>
              <a:t>Comparisons with adjacent rural areas provide useful controls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296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Phenological</a:t>
            </a:r>
            <a:r>
              <a:rPr lang="en-US" sz="4000" b="1" dirty="0"/>
              <a:t> </a:t>
            </a:r>
            <a:r>
              <a:rPr lang="en-US" sz="4000" b="1" dirty="0" smtClean="0"/>
              <a:t>metrics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Date of first appearance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Date of last appearance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Duration of activity period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Peak activity period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Change in phenology over time (longitudinal)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Current </a:t>
            </a:r>
            <a:r>
              <a:rPr lang="en-US" dirty="0"/>
              <a:t>phenology </a:t>
            </a:r>
            <a:r>
              <a:rPr lang="en-US" dirty="0" smtClean="0"/>
              <a:t>(space for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46137"/>
            <a:ext cx="8693150" cy="46402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01025"/>
            <a:ext cx="890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Phenology of UK butterflies (1976-2008)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8737" y="130810"/>
            <a:ext cx="69188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Flight phenology of UK butterflies: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Date of first appearance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295023"/>
            <a:ext cx="8382000" cy="4038977"/>
            <a:chOff x="762000" y="2351405"/>
            <a:chExt cx="7534275" cy="351599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351405"/>
              <a:ext cx="7534275" cy="351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Connector 2"/>
            <p:cNvCxnSpPr/>
            <p:nvPr/>
          </p:nvCxnSpPr>
          <p:spPr>
            <a:xfrm>
              <a:off x="1524000" y="3418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2600" y="3570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05000" y="36468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723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86000" y="3799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38400" y="3951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67000" y="4256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9400" y="3951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71800" y="3951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24200" y="3951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2800" y="3875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05200" y="3875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33800" y="3418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86200" y="3494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38600" y="3570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67200" y="3951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19600" y="3723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3799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00600" y="4104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53000" y="3799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81600" y="3418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34000" y="36468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86400" y="4180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38800" y="4104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67400" y="4180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4180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248400" y="4180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00800" y="3723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53200" y="3494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81800" y="41040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34200" y="38754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086600" y="3570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315200" y="3418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67600" y="3418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20000" y="35706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48600" y="36468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001000" y="3799205"/>
              <a:ext cx="1524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0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How does phenology vary as a function of urbanization?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8280"/>
            <a:ext cx="8229600" cy="4312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Urbanization metric</a:t>
            </a:r>
          </a:p>
          <a:p>
            <a:pPr lvl="1"/>
            <a:r>
              <a:rPr lang="en-US" dirty="0" smtClean="0"/>
              <a:t>Heat island model</a:t>
            </a:r>
          </a:p>
          <a:p>
            <a:pPr lvl="1"/>
            <a:r>
              <a:rPr lang="en-US" dirty="0" smtClean="0"/>
              <a:t>% impermeable surface</a:t>
            </a:r>
          </a:p>
          <a:p>
            <a:pPr lvl="1"/>
            <a:r>
              <a:rPr lang="en-US" dirty="0" smtClean="0"/>
              <a:t>Climate stations</a:t>
            </a:r>
          </a:p>
          <a:p>
            <a:pPr lvl="1"/>
            <a:r>
              <a:rPr lang="en-US" dirty="0" smtClean="0"/>
              <a:t>Others?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9300" r="12512"/>
          <a:stretch/>
        </p:blipFill>
        <p:spPr>
          <a:xfrm>
            <a:off x="4265731" y="1219200"/>
            <a:ext cx="4725870" cy="3886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3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Generic diversity of ants</a:t>
            </a:r>
            <a:endParaRPr lang="en-US" b="1" dirty="0"/>
          </a:p>
        </p:txBody>
      </p:sp>
      <p:pic>
        <p:nvPicPr>
          <p:cNvPr id="3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189441" cy="1592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3"/>
          <p:cNvSpPr>
            <a:spLocks noChangeArrowheads="1"/>
          </p:cNvSpPr>
          <p:nvPr/>
        </p:nvSpPr>
        <p:spPr bwMode="auto">
          <a:xfrm>
            <a:off x="3505200" y="5948727"/>
            <a:ext cx="5368609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18" tIns="38209" rIns="76418" bIns="38209">
            <a:spAutoFit/>
          </a:bodyPr>
          <a:lstStyle/>
          <a:p>
            <a:pPr defTabSz="3667740"/>
            <a:r>
              <a:rPr lang="en-US" sz="1600" dirty="0"/>
              <a:t>http://www.antmacroecology.org/ant_genera/index.html</a:t>
            </a:r>
          </a:p>
        </p:txBody>
      </p:sp>
      <p:pic>
        <p:nvPicPr>
          <p:cNvPr id="9" name="Picture 8" descr="World Distribution 1 Sept 2011.jpg"/>
          <p:cNvPicPr>
            <a:picLocks noChangeAspect="1"/>
          </p:cNvPicPr>
          <p:nvPr/>
        </p:nvPicPr>
        <p:blipFill rotWithShape="1">
          <a:blip r:embed="rId3" cstate="print"/>
          <a:srcRect t="3227" b="7070"/>
          <a:stretch/>
        </p:blipFill>
        <p:spPr>
          <a:xfrm>
            <a:off x="833834" y="1066800"/>
            <a:ext cx="7471966" cy="307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2209800" cy="146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43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71625" y="3048000"/>
            <a:ext cx="6505575" cy="2980942"/>
            <a:chOff x="1219200" y="3855646"/>
            <a:chExt cx="6505575" cy="2980942"/>
          </a:xfrm>
        </p:grpSpPr>
        <p:pic>
          <p:nvPicPr>
            <p:cNvPr id="2052" name="Picture 4" descr="http://www.pnas.org/content/104/14/5925/F3.larg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50" b="51100"/>
            <a:stretch/>
          </p:blipFill>
          <p:spPr bwMode="auto">
            <a:xfrm>
              <a:off x="1219200" y="3855646"/>
              <a:ext cx="6505575" cy="2980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19200" y="3931846"/>
              <a:ext cx="310499" cy="335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Mapping approaches to mapping diversity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55" y="685800"/>
            <a:ext cx="707054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83" y="1768268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Range maps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983" y="4549328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species diversity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5735935"/>
            <a:ext cx="1752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Kreft &amp; Jetz 2007. PNAS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030267"/>
            <a:ext cx="2106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Global Amphibian Assessment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21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Missing diversity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1353312"/>
            <a:ext cx="8077200" cy="2971800"/>
            <a:chOff x="914400" y="2819400"/>
            <a:chExt cx="6004934" cy="2087372"/>
          </a:xfrm>
        </p:grpSpPr>
        <p:pic>
          <p:nvPicPr>
            <p:cNvPr id="4" name="Picture 3" descr="Map total.jpg"/>
            <p:cNvPicPr>
              <a:picLocks/>
            </p:cNvPicPr>
            <p:nvPr/>
          </p:nvPicPr>
          <p:blipFill rotWithShape="1">
            <a:blip r:embed="rId2" cstate="print"/>
            <a:srcRect l="9662" t="13988" r="6656" b="13016"/>
            <a:stretch/>
          </p:blipFill>
          <p:spPr>
            <a:xfrm>
              <a:off x="914400" y="2819400"/>
              <a:ext cx="6004934" cy="20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3162808" y="4455588"/>
              <a:ext cx="3059203" cy="421212"/>
              <a:chOff x="3264635" y="5630913"/>
              <a:chExt cx="4301048" cy="93595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275649" y="6266107"/>
                <a:ext cx="457199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7" name="TextBox 5"/>
              <p:cNvSpPr txBox="1"/>
              <p:nvPr/>
            </p:nvSpPr>
            <p:spPr>
              <a:xfrm>
                <a:off x="3744981" y="6157898"/>
                <a:ext cx="3048000" cy="40896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/>
                  <a:t>Predicted by both models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64636" y="5776125"/>
                <a:ext cx="457199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3744666" y="5630913"/>
                <a:ext cx="3048000" cy="40896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/>
                  <a:t>Predicted by the expert model</a:t>
                </a:r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3744665" y="5892565"/>
                <a:ext cx="3821018" cy="40896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/>
                  <a:t>Predicted by the environmental model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264635" y="6015741"/>
                <a:ext cx="457199" cy="152400"/>
              </a:xfrm>
              <a:prstGeom prst="rect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33400" y="4629912"/>
            <a:ext cx="743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of generic diversity based on better sampled regions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82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52400"/>
            <a:ext cx="86868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 Diversity in Light of Climate Change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410" name="Picture 2" descr="C:\Users\Clinton Jenkins\Documents\Ants\Figures\Figure 2 - ant richness - new scale - EqArea.tif"/>
          <p:cNvPicPr>
            <a:picLocks noChangeAspect="1" noChangeArrowheads="1"/>
          </p:cNvPicPr>
          <p:nvPr/>
        </p:nvPicPr>
        <p:blipFill>
          <a:blip r:embed="rId3"/>
          <a:srcRect l="4672" t="7249" r="3505" b="7249"/>
          <a:stretch>
            <a:fillRect/>
          </a:stretch>
        </p:blipFill>
        <p:spPr bwMode="auto">
          <a:xfrm>
            <a:off x="76200" y="1528577"/>
            <a:ext cx="8980487" cy="26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69433" y="4453354"/>
            <a:ext cx="4088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Generalized Linear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Model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Climate</a:t>
            </a:r>
            <a:r>
              <a:rPr lang="en-US" dirty="0" smtClean="0">
                <a:latin typeface="+mn-lt"/>
              </a:rPr>
              <a:t>:  temperature, precipitation, aridity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Geography</a:t>
            </a:r>
            <a:r>
              <a:rPr lang="en-US" dirty="0" smtClean="0"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biogeographic region</a:t>
            </a:r>
          </a:p>
          <a:p>
            <a:pPr marL="27432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Interactions</a:t>
            </a:r>
            <a:r>
              <a:rPr lang="en-US" dirty="0" smtClean="0">
                <a:latin typeface="+mn-lt"/>
              </a:rPr>
              <a:t>:  region * climate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143000" y="9144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Constantia" pitchFamily="18" charset="0"/>
              </a:rPr>
              <a:t>Jenkins </a:t>
            </a:r>
            <a:r>
              <a:rPr lang="en-US" sz="1600" i="1" dirty="0" smtClean="0">
                <a:latin typeface="Constantia" pitchFamily="18" charset="0"/>
              </a:rPr>
              <a:t>et al</a:t>
            </a:r>
            <a:r>
              <a:rPr lang="en-US" sz="1600" dirty="0" smtClean="0">
                <a:latin typeface="Constantia" pitchFamily="18" charset="0"/>
              </a:rPr>
              <a:t>. (2011) </a:t>
            </a:r>
            <a:r>
              <a:rPr lang="en-US" sz="1600" i="1" dirty="0" smtClean="0">
                <a:latin typeface="Constantia" pitchFamily="18" charset="0"/>
              </a:rPr>
              <a:t>Diversity and Distributions</a:t>
            </a:r>
            <a:endParaRPr lang="en-US" sz="16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0133" r="13289" b="1136"/>
          <a:stretch/>
        </p:blipFill>
        <p:spPr bwMode="auto">
          <a:xfrm>
            <a:off x="76200" y="39745"/>
            <a:ext cx="6553200" cy="636105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3380"/>
          <a:stretch/>
        </p:blipFill>
        <p:spPr>
          <a:xfrm>
            <a:off x="6781800" y="3320890"/>
            <a:ext cx="2126096" cy="1512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781800" y="4872335"/>
            <a:ext cx="212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Tiny myrmecologists on YouTube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400" dirty="0">
                <a:hlinkClick r:id="rId4"/>
              </a:rPr>
              <a:t>http://www.youtube.com/watch?v=gMg55LTJ6gQ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990600"/>
            <a:ext cx="2438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/>
              <a:buChar char="Ø"/>
            </a:pPr>
            <a:r>
              <a:rPr lang="en-US" sz="2000" dirty="0" smtClean="0"/>
              <a:t>&gt;10,000 </a:t>
            </a:r>
            <a:r>
              <a:rPr lang="en-US" sz="2000" dirty="0"/>
              <a:t>requests to </a:t>
            </a:r>
            <a:r>
              <a:rPr lang="en-US" sz="2000" dirty="0" smtClean="0"/>
              <a:t>participate</a:t>
            </a:r>
          </a:p>
          <a:p>
            <a:pPr marL="285750" indent="-285750">
              <a:spcAft>
                <a:spcPts val="600"/>
              </a:spcAft>
              <a:buFont typeface="Wingdings"/>
              <a:buChar char="Ø"/>
            </a:pPr>
            <a:r>
              <a:rPr lang="en-US" sz="2000" dirty="0" smtClean="0"/>
              <a:t>500 sampling </a:t>
            </a:r>
            <a:r>
              <a:rPr lang="en-US" sz="2000" dirty="0"/>
              <a:t>kits </a:t>
            </a:r>
            <a:r>
              <a:rPr lang="en-US" sz="2000" dirty="0" smtClean="0"/>
              <a:t>returned</a:t>
            </a:r>
          </a:p>
          <a:p>
            <a:pPr marL="285750" indent="-285750">
              <a:spcAft>
                <a:spcPts val="600"/>
              </a:spcAft>
              <a:buFont typeface="Wingdings"/>
              <a:buChar char="Ø"/>
            </a:pPr>
            <a:r>
              <a:rPr lang="en-US" sz="2000" dirty="0" smtClean="0"/>
              <a:t>1,000s of </a:t>
            </a:r>
            <a:r>
              <a:rPr lang="en-US" sz="2000" dirty="0"/>
              <a:t>ants to identify.</a:t>
            </a:r>
          </a:p>
        </p:txBody>
      </p:sp>
    </p:spTree>
    <p:extLst>
      <p:ext uri="{BB962C8B-B14F-4D97-AF65-F5344CB8AC3E}">
        <p14:creationId xmlns:p14="http://schemas.microsoft.com/office/powerpoint/2010/main" val="40986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Stuff we’d love from 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Update WorldClim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Global, multi-temporal dataset of NDVI, EVI, etc.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/>
              <a:t>Global impervious surface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Time series of surface water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058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Gaps in our Knowledge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4" name="Picture 7" descr="whittaker_newsampledpoints_future_climate.jpg"/>
          <p:cNvPicPr>
            <a:picLocks noChangeAspect="1"/>
          </p:cNvPicPr>
          <p:nvPr/>
        </p:nvPicPr>
        <p:blipFill>
          <a:blip r:embed="rId3"/>
          <a:srcRect t="3709" r="2667"/>
          <a:stretch>
            <a:fillRect/>
          </a:stretch>
        </p:blipFill>
        <p:spPr bwMode="auto">
          <a:xfrm>
            <a:off x="11113" y="1447800"/>
            <a:ext cx="3265487" cy="23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066800" y="3581400"/>
            <a:ext cx="15001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Temperature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 rot="16200000">
            <a:off x="-565944" y="2232819"/>
            <a:ext cx="15001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/>
              <a:t>Precipitation</a:t>
            </a:r>
          </a:p>
        </p:txBody>
      </p:sp>
      <p:pic>
        <p:nvPicPr>
          <p:cNvPr id="20" name="Picture 2" descr="C:\Users\Clinton Jenkins\Documents\Ants\Figures\Figure 1 - localities6.tif"/>
          <p:cNvPicPr>
            <a:picLocks noChangeAspect="1" noChangeArrowheads="1"/>
          </p:cNvPicPr>
          <p:nvPr/>
        </p:nvPicPr>
        <p:blipFill>
          <a:blip r:embed="rId4"/>
          <a:srcRect l="4243" t="6154" r="4243" b="6154"/>
          <a:stretch>
            <a:fillRect/>
          </a:stretch>
        </p:blipFill>
        <p:spPr bwMode="auto">
          <a:xfrm>
            <a:off x="3352800" y="1309395"/>
            <a:ext cx="5733049" cy="2272006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064415" y="749299"/>
            <a:ext cx="21732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Lots of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ant data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4114801" y="1210964"/>
            <a:ext cx="36226" cy="6940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3502967"/>
            <a:ext cx="21732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Lots of </a:t>
            </a: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ant data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77200" y="3127406"/>
            <a:ext cx="612373" cy="4539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2200" y="749300"/>
            <a:ext cx="2741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Not so many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00800" y="1211264"/>
            <a:ext cx="914400" cy="998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76801" y="1211262"/>
            <a:ext cx="2438399" cy="16081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15200" y="1211262"/>
            <a:ext cx="0" cy="5754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947" y="914400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No-analogue climates </a:t>
            </a:r>
          </a:p>
          <a:p>
            <a:pPr algn="ctr"/>
            <a:r>
              <a:rPr lang="en-US" sz="1600" b="1" dirty="0"/>
              <a:t>&amp;</a:t>
            </a:r>
            <a:r>
              <a:rPr lang="en-US" sz="1600" b="1" dirty="0" smtClean="0"/>
              <a:t> new biomes</a:t>
            </a:r>
            <a:endParaRPr lang="en-US" sz="1600" b="1" dirty="0"/>
          </a:p>
        </p:txBody>
      </p:sp>
      <p:cxnSp>
        <p:nvCxnSpPr>
          <p:cNvPr id="18433" name="Straight Arrow Connector 18432"/>
          <p:cNvCxnSpPr/>
          <p:nvPr/>
        </p:nvCxnSpPr>
        <p:spPr>
          <a:xfrm>
            <a:off x="838200" y="1447800"/>
            <a:ext cx="0" cy="33893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47800" y="4038600"/>
            <a:ext cx="6934200" cy="2650374"/>
            <a:chOff x="1371600" y="4191000"/>
            <a:chExt cx="6934200" cy="2650374"/>
          </a:xfrm>
        </p:grpSpPr>
        <p:grpSp>
          <p:nvGrpSpPr>
            <p:cNvPr id="18435" name="Group 8"/>
            <p:cNvGrpSpPr>
              <a:grpSpLocks/>
            </p:cNvGrpSpPr>
            <p:nvPr/>
          </p:nvGrpSpPr>
          <p:grpSpPr bwMode="auto">
            <a:xfrm>
              <a:off x="1371600" y="4191000"/>
              <a:ext cx="6934200" cy="2579688"/>
              <a:chOff x="1447800" y="4114800"/>
              <a:chExt cx="6781800" cy="2628208"/>
            </a:xfrm>
          </p:grpSpPr>
          <p:pic>
            <p:nvPicPr>
              <p:cNvPr id="18438" name="Picture 2" descr="C:\Users\Clinton Jenkins\Documents\Ants\Figures\Figure 3 - future_climate.tif"/>
              <p:cNvPicPr>
                <a:picLocks noChangeAspect="1" noChangeArrowheads="1"/>
              </p:cNvPicPr>
              <p:nvPr/>
            </p:nvPicPr>
            <p:blipFill>
              <a:blip r:embed="rId5"/>
              <a:srcRect l="4242" t="8197" r="4242" b="6148"/>
              <a:stretch>
                <a:fillRect/>
              </a:stretch>
            </p:blipFill>
            <p:spPr bwMode="auto">
              <a:xfrm>
                <a:off x="1447800" y="4114800"/>
                <a:ext cx="6781800" cy="26282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843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 t="7733"/>
              <a:stretch>
                <a:fillRect/>
              </a:stretch>
            </p:blipFill>
            <p:spPr bwMode="auto">
              <a:xfrm>
                <a:off x="1455357" y="5917888"/>
                <a:ext cx="1752617" cy="726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3" name="TextBox 18442"/>
            <p:cNvSpPr txBox="1"/>
            <p:nvPr/>
          </p:nvSpPr>
          <p:spPr>
            <a:xfrm>
              <a:off x="3680010" y="6256599"/>
              <a:ext cx="14253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No-analogue</a:t>
              </a:r>
            </a:p>
            <a:p>
              <a:pPr algn="ctr"/>
              <a:r>
                <a:rPr lang="en-US" sz="1600" b="1" dirty="0" smtClean="0"/>
                <a:t>climates</a:t>
              </a:r>
              <a:endParaRPr lang="en-US" sz="1600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3581401" y="5780091"/>
              <a:ext cx="811304" cy="54450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392705" y="5638801"/>
              <a:ext cx="445995" cy="68579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2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Findings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990600" y="1409700"/>
            <a:ext cx="7086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Ant diversity generally increases with temperature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At the highest temperatures diversity is also the most variable, ranging from 1 to 145 species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400">
                <a:latin typeface="Constantia" pitchFamily="18" charset="0"/>
              </a:rPr>
              <a:t> Future climates will be more like these hot places, which are also where we know the least</a:t>
            </a:r>
          </a:p>
        </p:txBody>
      </p:sp>
      <p:pic>
        <p:nvPicPr>
          <p:cNvPr id="19459" name="Picture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953000"/>
            <a:ext cx="1676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97"/>
          <p:cNvPicPr>
            <a:picLocks noChangeAspect="1" noChangeArrowheads="1"/>
          </p:cNvPicPr>
          <p:nvPr/>
        </p:nvPicPr>
        <p:blipFill>
          <a:blip r:embed="rId4"/>
          <a:srcRect r="960"/>
          <a:stretch>
            <a:fillRect/>
          </a:stretch>
        </p:blipFill>
        <p:spPr bwMode="auto">
          <a:xfrm>
            <a:off x="2613025" y="4953000"/>
            <a:ext cx="31654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5163" y="4953000"/>
            <a:ext cx="172243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2619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New directions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88592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Individual species modeling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Urbanization and phenology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Missing ant diversity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School of 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5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Spider Ants</a:t>
            </a:r>
            <a:br>
              <a:rPr lang="en-US" b="1" dirty="0" smtClean="0"/>
            </a:br>
            <a:r>
              <a:rPr lang="en-US" sz="2700" b="1" dirty="0" smtClean="0"/>
              <a:t>(</a:t>
            </a:r>
            <a:r>
              <a:rPr lang="en-US" sz="2700" b="1" i="1" dirty="0" smtClean="0"/>
              <a:t>Leptomyrmex</a:t>
            </a:r>
            <a:r>
              <a:rPr lang="en-US" sz="2700" b="1" dirty="0" smtClean="0"/>
              <a:t> spp.)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6096000" cy="3931920"/>
          </a:xfrm>
        </p:spPr>
        <p:txBody>
          <a:bodyPr/>
          <a:lstStyle/>
          <a:p>
            <a:r>
              <a:rPr lang="en-US" dirty="0" smtClean="0"/>
              <a:t>Name is appropriate</a:t>
            </a:r>
          </a:p>
          <a:p>
            <a:r>
              <a:rPr lang="en-US" dirty="0" smtClean="0"/>
              <a:t>SE Asia / Australia</a:t>
            </a:r>
          </a:p>
          <a:p>
            <a:r>
              <a:rPr lang="en-US" dirty="0" smtClean="0"/>
              <a:t>Wingless queens = limited dispersal</a:t>
            </a:r>
          </a:p>
          <a:p>
            <a:r>
              <a:rPr lang="en-US" dirty="0" smtClean="0"/>
              <a:t>Maxent models + others(?)</a:t>
            </a:r>
          </a:p>
          <a:p>
            <a:r>
              <a:rPr lang="en-US" dirty="0" smtClean="0"/>
              <a:t>Climate works well</a:t>
            </a:r>
          </a:p>
          <a:p>
            <a:r>
              <a:rPr lang="en-US" dirty="0" smtClean="0"/>
              <a:t>Other remotely sensed variables</a:t>
            </a:r>
          </a:p>
          <a:p>
            <a:r>
              <a:rPr lang="en-US" dirty="0" smtClean="0"/>
              <a:t>ID environmental variables separating species</a:t>
            </a:r>
            <a:endParaRPr lang="en-US" dirty="0"/>
          </a:p>
        </p:txBody>
      </p:sp>
      <p:pic>
        <p:nvPicPr>
          <p:cNvPr id="4" name="Picture 4" descr="http://www.alexanderwild.com/Ants/Taxonomic-List-of-Ant-Genera/Leptomyrmex/Leptomyrmex10s/642029245_PbK7y-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94" y="838200"/>
            <a:ext cx="2836206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01073" y="2667000"/>
            <a:ext cx="1497248" cy="365186"/>
          </a:xfrm>
          <a:prstGeom prst="rect">
            <a:avLst/>
          </a:prstGeom>
          <a:noFill/>
        </p:spPr>
        <p:txBody>
          <a:bodyPr wrap="none" lIns="87334" tIns="43667" rIns="87334" bIns="43667" rtlCol="0">
            <a:spAutoFit/>
          </a:bodyPr>
          <a:lstStyle/>
          <a:p>
            <a:pPr algn="ctr"/>
            <a:r>
              <a:rPr lang="en-US" i="1" dirty="0" smtClean="0"/>
              <a:t>L. darlingtoni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790055" y="3108386"/>
            <a:ext cx="1744345" cy="3216214"/>
            <a:chOff x="7143742" y="1316915"/>
            <a:chExt cx="1515745" cy="2972832"/>
          </a:xfrm>
        </p:grpSpPr>
        <p:pic>
          <p:nvPicPr>
            <p:cNvPr id="9" name="Picture 8" descr="C:\Users\Clinton Jenkins\Documents\Ants\Manuscripts\Leptomyrmex ants\ant_lcoations2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42" y="1316915"/>
              <a:ext cx="1515745" cy="2603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77084" y="3920415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Localities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3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Spider 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Covariates</a:t>
            </a:r>
            <a:endParaRPr lang="en-US" sz="2800" b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41648" y="4344787"/>
            <a:ext cx="1099703" cy="365186"/>
          </a:xfrm>
          <a:prstGeom prst="rect">
            <a:avLst/>
          </a:prstGeom>
          <a:noFill/>
        </p:spPr>
        <p:txBody>
          <a:bodyPr wrap="none" lIns="87334" tIns="43667" rIns="87334" bIns="43667" rtlCol="0">
            <a:spAutoFit/>
          </a:bodyPr>
          <a:lstStyle/>
          <a:p>
            <a:pPr algn="ctr"/>
            <a:r>
              <a:rPr lang="en-US" i="1" dirty="0" smtClean="0"/>
              <a:t>L. </a:t>
            </a:r>
            <a:r>
              <a:rPr lang="en-US" i="1" dirty="0" err="1" smtClean="0"/>
              <a:t>fragilis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67000"/>
            <a:ext cx="1752600" cy="1763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68516"/>
              </p:ext>
            </p:extLst>
          </p:nvPr>
        </p:nvGraphicFramePr>
        <p:xfrm>
          <a:off x="381000" y="2209800"/>
          <a:ext cx="6723063" cy="3045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000"/>
                <a:gridCol w="3182063"/>
              </a:tblGrid>
              <a:tr h="421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Dataset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Instrument / Source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Climate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WorldClim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Aridity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derived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Potential Evapotranspiration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derived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NDVI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MODIS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Gross primary productivity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MODIS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Net primary productivity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MODIS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QuikSCAT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QuikSCAT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Percent tree </a:t>
                      </a:r>
                      <a:r>
                        <a:rPr lang="en-US" sz="1800" b="1" dirty="0" smtClean="0">
                          <a:effectLst/>
                        </a:rPr>
                        <a:t>cover (VCF)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MODIS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9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-152400" y="1648212"/>
            <a:ext cx="4084609" cy="3352800"/>
            <a:chOff x="2667000" y="990600"/>
            <a:chExt cx="3713281" cy="3048000"/>
          </a:xfrm>
        </p:grpSpPr>
        <p:pic>
          <p:nvPicPr>
            <p:cNvPr id="9" name="Picture 19" descr="Description: C:\Users\Clinton Jenkins\Documents\Ants\Manuscripts\Leptomyrmex ants\figure 2 templat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3" r="8054" b="48781"/>
            <a:stretch/>
          </p:blipFill>
          <p:spPr bwMode="auto">
            <a:xfrm>
              <a:off x="2991787" y="990600"/>
              <a:ext cx="3388494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67000" y="1066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7582" y="1066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86987" y="3733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8851" y="370382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97"/>
            <a:ext cx="8305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Suitability for </a:t>
            </a:r>
            <a:r>
              <a:rPr lang="en-US" b="1" i="1" dirty="0" smtClean="0"/>
              <a:t>L. erythrocephalus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003" y="1234378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MaxEnt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73" y="50989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Climate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19738" y="4903872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Climate + </a:t>
            </a:r>
          </a:p>
          <a:p>
            <a:pPr algn="ctr"/>
            <a:r>
              <a:rPr lang="en-US" b="1" dirty="0" smtClean="0"/>
              <a:t>remote sensing</a:t>
            </a:r>
            <a:endParaRPr lang="en-US" b="1" dirty="0"/>
          </a:p>
        </p:txBody>
      </p:sp>
      <p:grpSp>
        <p:nvGrpSpPr>
          <p:cNvPr id="19" name="Group 18"/>
          <p:cNvGrpSpPr>
            <a:grpSpLocks/>
          </p:cNvGrpSpPr>
          <p:nvPr/>
        </p:nvGrpSpPr>
        <p:grpSpPr>
          <a:xfrm>
            <a:off x="3674006" y="1267212"/>
            <a:ext cx="5469994" cy="3749591"/>
            <a:chOff x="2686987" y="3551419"/>
            <a:chExt cx="3955637" cy="2722911"/>
          </a:xfrm>
        </p:grpSpPr>
        <p:pic>
          <p:nvPicPr>
            <p:cNvPr id="20" name="Picture 19" descr="Description: C:\Users\Clinton Jenkins\Documents\Ants\Manuscripts\Leptomyrmex ants\figure 2 templat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" t="51220" r="1559" b="1345"/>
            <a:stretch/>
          </p:blipFill>
          <p:spPr bwMode="auto">
            <a:xfrm>
              <a:off x="2760010" y="3733801"/>
              <a:ext cx="3882614" cy="254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979095" y="3581399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79377" y="3551419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6987" y="3733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08851" y="370382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7142" y="118654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Maxlike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9600" y="5105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Climate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20338" y="4992469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Climate + </a:t>
            </a:r>
          </a:p>
          <a:p>
            <a:pPr algn="ctr"/>
            <a:r>
              <a:rPr lang="en-US" b="1" dirty="0" smtClean="0"/>
              <a:t>remote sensing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2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of spider 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512"/>
            <a:ext cx="8229600" cy="403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Species distribution models work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Climate explains most of it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Remotely sensed variables help resolve finer scale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534</Words>
  <Application>Microsoft Office PowerPoint</Application>
  <PresentationFormat>On-screen Show (4:3)</PresentationFormat>
  <Paragraphs>128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Flow</vt:lpstr>
      <vt:lpstr>You Probably Stepped on an Ant Today</vt:lpstr>
      <vt:lpstr>Ant Diversity in Light of Climate Change</vt:lpstr>
      <vt:lpstr>Gaps in our Knowledge</vt:lpstr>
      <vt:lpstr>Findings</vt:lpstr>
      <vt:lpstr>New directions</vt:lpstr>
      <vt:lpstr>Spider Ants (Leptomyrmex spp.)</vt:lpstr>
      <vt:lpstr>Spider Ants</vt:lpstr>
      <vt:lpstr>Suitability for L. erythrocephalus</vt:lpstr>
      <vt:lpstr>Summary of spider ants</vt:lpstr>
      <vt:lpstr>SE Climate Science Center / Global Change Forum Urban Warming &amp; Phenology Working Group</vt:lpstr>
      <vt:lpstr>Working group questions</vt:lpstr>
      <vt:lpstr>Cities as windows into climate change</vt:lpstr>
      <vt:lpstr>Phenological metrics</vt:lpstr>
      <vt:lpstr>PowerPoint Presentation</vt:lpstr>
      <vt:lpstr>PowerPoint Presentation</vt:lpstr>
      <vt:lpstr>How does phenology vary as a function of urbanization?</vt:lpstr>
      <vt:lpstr>Generic diversity of ants</vt:lpstr>
      <vt:lpstr>Mapping approaches to mapping diversity</vt:lpstr>
      <vt:lpstr>Missing diversity</vt:lpstr>
      <vt:lpstr>PowerPoint Presentation</vt:lpstr>
      <vt:lpstr>Stuff we’d love from NASA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Clinton N. Jenkins</dc:creator>
  <cp:lastModifiedBy>Clinton</cp:lastModifiedBy>
  <cp:revision>102</cp:revision>
  <dcterms:created xsi:type="dcterms:W3CDTF">2010-06-21T19:12:03Z</dcterms:created>
  <dcterms:modified xsi:type="dcterms:W3CDTF">2011-10-07T05:26:42Z</dcterms:modified>
</cp:coreProperties>
</file>