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85" r:id="rId2"/>
    <p:sldId id="387" r:id="rId3"/>
    <p:sldId id="410" r:id="rId4"/>
    <p:sldId id="394" r:id="rId5"/>
    <p:sldId id="395" r:id="rId6"/>
    <p:sldId id="411" r:id="rId7"/>
    <p:sldId id="399" r:id="rId8"/>
    <p:sldId id="400" r:id="rId9"/>
    <p:sldId id="401" r:id="rId10"/>
    <p:sldId id="406" r:id="rId11"/>
    <p:sldId id="402" r:id="rId12"/>
    <p:sldId id="412" r:id="rId13"/>
    <p:sldId id="396" r:id="rId14"/>
    <p:sldId id="397" r:id="rId15"/>
    <p:sldId id="403" r:id="rId16"/>
    <p:sldId id="404" r:id="rId17"/>
    <p:sldId id="409" r:id="rId1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1452" y="-102"/>
      </p:cViewPr>
      <p:guideLst>
        <p:guide orient="horz" pos="1164"/>
        <p:guide pos="3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stoner\My%20Documents\Research\NASA_trophiclevels\Projects\Ung_habitat\Abundance\UDWR_data\UT_NDVI\mule_deer\UT_md_sumrange_NDVI_07-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stoner\Desktop\cougar_homerange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issertation\NASA\sampling_frames\md\utaz_m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stoner\My%20Documents\Research\NASA_trophiclevels\Projects\Ung_habitat\Abundance\UT_AZ_data\utaz_md_sumrange_CLIMA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42840478273656"/>
          <c:y val="6.0659747077069746E-2"/>
          <c:w val="0.74494536397236055"/>
          <c:h val="0.73444808982210552"/>
        </c:manualLayout>
      </c:layout>
      <c:scatterChart>
        <c:scatterStyle val="lineMarker"/>
        <c:varyColors val="0"/>
        <c:ser>
          <c:idx val="0"/>
          <c:order val="0"/>
          <c:tx>
            <c:strRef>
              <c:f>'md_pop_est_2007-2012_2'!$AD$3</c:f>
              <c:strCache>
                <c:ptCount val="1"/>
                <c:pt idx="0">
                  <c:v>jun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trendline>
            <c:spPr>
              <a:ln w="19050">
                <a:solidFill>
                  <a:schemeClr val="tx1"/>
                </a:solidFill>
              </a:ln>
            </c:spPr>
            <c:trendlineType val="power"/>
            <c:dispRSqr val="0"/>
            <c:dispEq val="0"/>
          </c:trendline>
          <c:xVal>
            <c:numRef>
              <c:f>'md_pop_est_2007-2012_2'!$AP$4:$AP$33</c:f>
              <c:numCache>
                <c:formatCode>0.00</c:formatCode>
                <c:ptCount val="30"/>
                <c:pt idx="0">
                  <c:v>0.45965544322751672</c:v>
                </c:pt>
                <c:pt idx="1">
                  <c:v>0.62533165820889947</c:v>
                </c:pt>
                <c:pt idx="2">
                  <c:v>0.69464030549613964</c:v>
                </c:pt>
                <c:pt idx="3">
                  <c:v>0.6384846477963132</c:v>
                </c:pt>
                <c:pt idx="4">
                  <c:v>0.69344095587202947</c:v>
                </c:pt>
                <c:pt idx="5">
                  <c:v>0.64189464323389334</c:v>
                </c:pt>
                <c:pt idx="6">
                  <c:v>0.61720752362739395</c:v>
                </c:pt>
                <c:pt idx="7">
                  <c:v>0.54575913430568201</c:v>
                </c:pt>
                <c:pt idx="8">
                  <c:v>0.52938190134882102</c:v>
                </c:pt>
                <c:pt idx="9">
                  <c:v>0.4942380602851883</c:v>
                </c:pt>
                <c:pt idx="10">
                  <c:v>0.47677999523095188</c:v>
                </c:pt>
                <c:pt idx="12">
                  <c:v>0.60755465306131062</c:v>
                </c:pt>
                <c:pt idx="13">
                  <c:v>0.50474736973096412</c:v>
                </c:pt>
                <c:pt idx="14">
                  <c:v>0.4479990698163332</c:v>
                </c:pt>
                <c:pt idx="15">
                  <c:v>0.59648005598115506</c:v>
                </c:pt>
                <c:pt idx="16">
                  <c:v>0.61839677940714344</c:v>
                </c:pt>
                <c:pt idx="17">
                  <c:v>0.56684096764161063</c:v>
                </c:pt>
                <c:pt idx="18">
                  <c:v>0.42316176026302832</c:v>
                </c:pt>
                <c:pt idx="19">
                  <c:v>0.33009006077928837</c:v>
                </c:pt>
                <c:pt idx="20">
                  <c:v>0.53177029233263262</c:v>
                </c:pt>
                <c:pt idx="21">
                  <c:v>0.53771572580038052</c:v>
                </c:pt>
                <c:pt idx="22">
                  <c:v>0.53750415503359272</c:v>
                </c:pt>
                <c:pt idx="23">
                  <c:v>0.43650349030956287</c:v>
                </c:pt>
                <c:pt idx="24">
                  <c:v>0.50294719487595918</c:v>
                </c:pt>
                <c:pt idx="25">
                  <c:v>0.3305321838656845</c:v>
                </c:pt>
                <c:pt idx="26">
                  <c:v>0.40568948686050982</c:v>
                </c:pt>
                <c:pt idx="27">
                  <c:v>0.49228699080038496</c:v>
                </c:pt>
                <c:pt idx="28">
                  <c:v>0.56937799902711828</c:v>
                </c:pt>
                <c:pt idx="29">
                  <c:v>0.46313108420348775</c:v>
                </c:pt>
              </c:numCache>
            </c:numRef>
          </c:xVal>
          <c:yVal>
            <c:numRef>
              <c:f>'md_pop_est_2007-2012_2'!$Y$4:$Y$33</c:f>
              <c:numCache>
                <c:formatCode>0</c:formatCode>
                <c:ptCount val="30"/>
                <c:pt idx="0">
                  <c:v>256.25504439063775</c:v>
                </c:pt>
                <c:pt idx="1">
                  <c:v>459.06601326030528</c:v>
                </c:pt>
                <c:pt idx="2">
                  <c:v>573.54116706634704</c:v>
                </c:pt>
                <c:pt idx="3">
                  <c:v>478.10872395833326</c:v>
                </c:pt>
                <c:pt idx="4">
                  <c:v>829.26034538937802</c:v>
                </c:pt>
                <c:pt idx="5">
                  <c:v>607.80090930844688</c:v>
                </c:pt>
                <c:pt idx="6">
                  <c:v>884.8180076628355</c:v>
                </c:pt>
                <c:pt idx="7">
                  <c:v>211.05308964316779</c:v>
                </c:pt>
                <c:pt idx="8">
                  <c:v>228.98266274124958</c:v>
                </c:pt>
                <c:pt idx="9">
                  <c:v>110.96048601697041</c:v>
                </c:pt>
                <c:pt idx="10">
                  <c:v>80.013161043311797</c:v>
                </c:pt>
                <c:pt idx="12">
                  <c:v>631.60608404227889</c:v>
                </c:pt>
                <c:pt idx="13">
                  <c:v>226.34445200816862</c:v>
                </c:pt>
                <c:pt idx="14">
                  <c:v>572.19973009446755</c:v>
                </c:pt>
                <c:pt idx="15">
                  <c:v>475.78102608197162</c:v>
                </c:pt>
                <c:pt idx="16">
                  <c:v>593.69977499196455</c:v>
                </c:pt>
                <c:pt idx="17">
                  <c:v>686.00368324125304</c:v>
                </c:pt>
                <c:pt idx="18">
                  <c:v>159.10522999369883</c:v>
                </c:pt>
                <c:pt idx="19">
                  <c:v>31.686322353260106</c:v>
                </c:pt>
                <c:pt idx="20">
                  <c:v>270.77363896848084</c:v>
                </c:pt>
                <c:pt idx="21">
                  <c:v>350.84925690021225</c:v>
                </c:pt>
                <c:pt idx="22">
                  <c:v>641.41414141414145</c:v>
                </c:pt>
                <c:pt idx="23">
                  <c:v>143.52761405806589</c:v>
                </c:pt>
                <c:pt idx="24">
                  <c:v>291.89819578788439</c:v>
                </c:pt>
                <c:pt idx="25">
                  <c:v>16.556291390728475</c:v>
                </c:pt>
                <c:pt idx="26">
                  <c:v>151.47428982380438</c:v>
                </c:pt>
                <c:pt idx="27">
                  <c:v>466.73455532926005</c:v>
                </c:pt>
                <c:pt idx="28">
                  <c:v>319.68390804597669</c:v>
                </c:pt>
                <c:pt idx="29">
                  <c:v>430.83525916143924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396160"/>
        <c:axId val="74396736"/>
      </c:scatterChart>
      <c:valAx>
        <c:axId val="74396160"/>
        <c:scaling>
          <c:orientation val="minMax"/>
          <c:min val="0.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Growing Season NDVI</a:t>
                </a:r>
              </a:p>
            </c:rich>
          </c:tx>
          <c:layout>
            <c:manualLayout>
              <c:xMode val="edge"/>
              <c:yMode val="edge"/>
              <c:x val="0.30688574642455435"/>
              <c:y val="0.90744691004533529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74396736"/>
        <c:crosses val="autoZero"/>
        <c:crossBetween val="midCat"/>
      </c:valAx>
      <c:valAx>
        <c:axId val="74396736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Deer </a:t>
                </a:r>
                <a:r>
                  <a:rPr lang="en-US" dirty="0"/>
                  <a:t>/ 100 km</a:t>
                </a:r>
                <a:r>
                  <a:rPr lang="en-US" baseline="30000" dirty="0"/>
                  <a:t>2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74396160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aseline="0">
          <a:solidFill>
            <a:schemeClr val="tx1"/>
          </a:solidFill>
          <a:latin typeface="Arial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DEER_x_COUGAR_HR!$H$4</c:f>
              <c:strCache>
                <c:ptCount val="1"/>
                <c:pt idx="0">
                  <c:v>COUGAR HR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8"/>
            <c:spPr>
              <a:solidFill>
                <a:schemeClr val="bg2">
                  <a:lumMod val="75000"/>
                </a:schemeClr>
              </a:solidFill>
              <a:ln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trendline>
            <c:spPr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power"/>
            <c:dispRSqr val="1"/>
            <c:dispEq val="1"/>
            <c:trendlineLbl>
              <c:layout>
                <c:manualLayout>
                  <c:x val="0.14052909011373579"/>
                  <c:y val="-0.543089822105571"/>
                </c:manualLayout>
              </c:layout>
              <c:numFmt formatCode="#,##0.00" sourceLinked="0"/>
              <c:spPr>
                <a:solidFill>
                  <a:schemeClr val="bg1"/>
                </a:solidFill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/>
                <a:lstStyle/>
                <a:p>
                  <a:pPr>
                    <a:defRPr>
                      <a:effectLst/>
                    </a:defRPr>
                  </a:pPr>
                  <a:endParaRPr lang="en-US"/>
                </a:p>
              </c:txPr>
            </c:trendlineLbl>
          </c:trendline>
          <c:xVal>
            <c:numRef>
              <c:f>DEER_x_COUGAR_HR!$G$5:$G$9</c:f>
              <c:numCache>
                <c:formatCode>0</c:formatCode>
                <c:ptCount val="5"/>
                <c:pt idx="0">
                  <c:v>30.783057604130953</c:v>
                </c:pt>
                <c:pt idx="1">
                  <c:v>57.648125311581914</c:v>
                </c:pt>
                <c:pt idx="2">
                  <c:v>99.268717948180949</c:v>
                </c:pt>
                <c:pt idx="3">
                  <c:v>160.32571277584572</c:v>
                </c:pt>
                <c:pt idx="4">
                  <c:v>246.1705896757851</c:v>
                </c:pt>
              </c:numCache>
            </c:numRef>
          </c:xVal>
          <c:yVal>
            <c:numRef>
              <c:f>DEER_x_COUGAR_HR!$I$5:$I$9</c:f>
              <c:numCache>
                <c:formatCode>0</c:formatCode>
                <c:ptCount val="5"/>
                <c:pt idx="0">
                  <c:v>317.82560000000012</c:v>
                </c:pt>
                <c:pt idx="1">
                  <c:v>177.26914999999963</c:v>
                </c:pt>
                <c:pt idx="2">
                  <c:v>89.144400000000587</c:v>
                </c:pt>
                <c:pt idx="3">
                  <c:v>53.451350000000275</c:v>
                </c:pt>
                <c:pt idx="4">
                  <c:v>70.190000000000055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398464"/>
        <c:axId val="74399040"/>
      </c:scatterChart>
      <c:valAx>
        <c:axId val="7439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Deer Density (No</a:t>
                </a:r>
                <a:r>
                  <a:rPr lang="en-US" dirty="0"/>
                  <a:t>. / 100 km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32610170603674576"/>
              <c:y val="0.91435185185185186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74399040"/>
        <c:crosses val="autoZero"/>
        <c:crossBetween val="midCat"/>
      </c:valAx>
      <c:valAx>
        <c:axId val="743990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Cougar Home Range </a:t>
                </a:r>
                <a:r>
                  <a:rPr lang="en-US" dirty="0"/>
                  <a:t>(km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5.5555555555555558E-3"/>
              <c:y val="7.9062773403324668E-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74398464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06664097978968"/>
          <c:y val="5.5763791650755352E-2"/>
          <c:w val="0.78088264061095247"/>
          <c:h val="0.80735780823366854"/>
        </c:manualLayout>
      </c:layout>
      <c:scatterChart>
        <c:scatterStyle val="lineMarker"/>
        <c:varyColors val="0"/>
        <c:ser>
          <c:idx val="0"/>
          <c:order val="0"/>
          <c:tx>
            <c:strRef>
              <c:f>utaz_md!$P$1</c:f>
              <c:strCache>
                <c:ptCount val="1"/>
                <c:pt idx="0">
                  <c:v>DATE MAX NDVI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utaz_md!$E$31:$E$84</c:f>
              <c:numCache>
                <c:formatCode>0.00000</c:formatCode>
                <c:ptCount val="54"/>
                <c:pt idx="0">
                  <c:v>33.718657525799998</c:v>
                </c:pt>
                <c:pt idx="1">
                  <c:v>33.952951141299998</c:v>
                </c:pt>
                <c:pt idx="2">
                  <c:v>34.296286167200002</c:v>
                </c:pt>
                <c:pt idx="3">
                  <c:v>34.428340118400001</c:v>
                </c:pt>
                <c:pt idx="4">
                  <c:v>34.7169281599</c:v>
                </c:pt>
                <c:pt idx="5">
                  <c:v>34.8247839032</c:v>
                </c:pt>
                <c:pt idx="6">
                  <c:v>35.103426582899999</c:v>
                </c:pt>
                <c:pt idx="7">
                  <c:v>35.154071100800003</c:v>
                </c:pt>
                <c:pt idx="8">
                  <c:v>35.295517893800003</c:v>
                </c:pt>
                <c:pt idx="9">
                  <c:v>35.358325673700001</c:v>
                </c:pt>
                <c:pt idx="10">
                  <c:v>35.983038017399998</c:v>
                </c:pt>
                <c:pt idx="11">
                  <c:v>36.307649958900001</c:v>
                </c:pt>
                <c:pt idx="12">
                  <c:v>36.360530402800002</c:v>
                </c:pt>
                <c:pt idx="13">
                  <c:v>36.580856818999997</c:v>
                </c:pt>
                <c:pt idx="14">
                  <c:v>37.489144695199997</c:v>
                </c:pt>
                <c:pt idx="15">
                  <c:v>37.495055898499999</c:v>
                </c:pt>
                <c:pt idx="16">
                  <c:v>37.520836830599997</c:v>
                </c:pt>
                <c:pt idx="17">
                  <c:v>37.688955239000002</c:v>
                </c:pt>
                <c:pt idx="18">
                  <c:v>37.792060869700002</c:v>
                </c:pt>
                <c:pt idx="19">
                  <c:v>37.816093184700001</c:v>
                </c:pt>
                <c:pt idx="20">
                  <c:v>37.985366021600001</c:v>
                </c:pt>
                <c:pt idx="21">
                  <c:v>38.073672000099997</c:v>
                </c:pt>
                <c:pt idx="22">
                  <c:v>38.083506419400003</c:v>
                </c:pt>
                <c:pt idx="23">
                  <c:v>38.089570855600002</c:v>
                </c:pt>
                <c:pt idx="24">
                  <c:v>38.090805014600001</c:v>
                </c:pt>
                <c:pt idx="25">
                  <c:v>38.474466684200003</c:v>
                </c:pt>
                <c:pt idx="26">
                  <c:v>38.481144073800003</c:v>
                </c:pt>
                <c:pt idx="27">
                  <c:v>38.522516032299997</c:v>
                </c:pt>
                <c:pt idx="28">
                  <c:v>38.530604956099999</c:v>
                </c:pt>
                <c:pt idx="29">
                  <c:v>38.746278660400002</c:v>
                </c:pt>
                <c:pt idx="30">
                  <c:v>39.087185383799998</c:v>
                </c:pt>
                <c:pt idx="31">
                  <c:v>39.140838750299999</c:v>
                </c:pt>
                <c:pt idx="32">
                  <c:v>39.718000962700003</c:v>
                </c:pt>
                <c:pt idx="33">
                  <c:v>39.770677224099998</c:v>
                </c:pt>
                <c:pt idx="34">
                  <c:v>39.807528380900003</c:v>
                </c:pt>
                <c:pt idx="35">
                  <c:v>39.878109868999999</c:v>
                </c:pt>
                <c:pt idx="36">
                  <c:v>39.880587580799997</c:v>
                </c:pt>
                <c:pt idx="37">
                  <c:v>39.917658412599998</c:v>
                </c:pt>
                <c:pt idx="38">
                  <c:v>39.966150411199997</c:v>
                </c:pt>
                <c:pt idx="39">
                  <c:v>40.059389815400003</c:v>
                </c:pt>
                <c:pt idx="40">
                  <c:v>40.399959615100002</c:v>
                </c:pt>
                <c:pt idx="41">
                  <c:v>40.552438362700002</c:v>
                </c:pt>
                <c:pt idx="42">
                  <c:v>40.676272048100003</c:v>
                </c:pt>
                <c:pt idx="43">
                  <c:v>40.6946184094</c:v>
                </c:pt>
                <c:pt idx="44">
                  <c:v>40.702049237899999</c:v>
                </c:pt>
                <c:pt idx="45">
                  <c:v>40.731572274299999</c:v>
                </c:pt>
                <c:pt idx="46">
                  <c:v>40.841855211999999</c:v>
                </c:pt>
                <c:pt idx="47">
                  <c:v>40.842223083699999</c:v>
                </c:pt>
                <c:pt idx="48">
                  <c:v>40.952695493999997</c:v>
                </c:pt>
                <c:pt idx="49">
                  <c:v>40.983301861999998</c:v>
                </c:pt>
                <c:pt idx="50">
                  <c:v>41.324229199900003</c:v>
                </c:pt>
                <c:pt idx="51">
                  <c:v>41.377886338000003</c:v>
                </c:pt>
                <c:pt idx="52">
                  <c:v>41.727218923000002</c:v>
                </c:pt>
                <c:pt idx="53">
                  <c:v>41.854762084500003</c:v>
                </c:pt>
              </c:numCache>
            </c:numRef>
          </c:xVal>
          <c:yVal>
            <c:numRef>
              <c:f>utaz_md!$P$31:$P$84</c:f>
              <c:numCache>
                <c:formatCode>0</c:formatCode>
                <c:ptCount val="54"/>
                <c:pt idx="0">
                  <c:v>231.403642773</c:v>
                </c:pt>
                <c:pt idx="1">
                  <c:v>238.11250573999999</c:v>
                </c:pt>
                <c:pt idx="2">
                  <c:v>236.75698471300001</c:v>
                </c:pt>
                <c:pt idx="3">
                  <c:v>235.73815821100001</c:v>
                </c:pt>
                <c:pt idx="4">
                  <c:v>237.250106746</c:v>
                </c:pt>
                <c:pt idx="5">
                  <c:v>242.11759287699999</c:v>
                </c:pt>
                <c:pt idx="6">
                  <c:v>239.15162907300001</c:v>
                </c:pt>
                <c:pt idx="7">
                  <c:v>241.97939778099999</c:v>
                </c:pt>
                <c:pt idx="8">
                  <c:v>243.11764705900001</c:v>
                </c:pt>
                <c:pt idx="9">
                  <c:v>239.81856462799999</c:v>
                </c:pt>
                <c:pt idx="10">
                  <c:v>192.269666457</c:v>
                </c:pt>
                <c:pt idx="11">
                  <c:v>195.05410742500001</c:v>
                </c:pt>
                <c:pt idx="12">
                  <c:v>224.120114395</c:v>
                </c:pt>
                <c:pt idx="13">
                  <c:v>216.67286572</c:v>
                </c:pt>
                <c:pt idx="14">
                  <c:v>190.857341491</c:v>
                </c:pt>
                <c:pt idx="15">
                  <c:v>160.52307478500001</c:v>
                </c:pt>
                <c:pt idx="16">
                  <c:v>194.29948237599999</c:v>
                </c:pt>
                <c:pt idx="17">
                  <c:v>196.14244185999999</c:v>
                </c:pt>
                <c:pt idx="18">
                  <c:v>189.65432098799999</c:v>
                </c:pt>
                <c:pt idx="19">
                  <c:v>176.65320952799999</c:v>
                </c:pt>
                <c:pt idx="20">
                  <c:v>190.30278497399999</c:v>
                </c:pt>
                <c:pt idx="21">
                  <c:v>193.98728001399999</c:v>
                </c:pt>
                <c:pt idx="22">
                  <c:v>172.77127227</c:v>
                </c:pt>
                <c:pt idx="23">
                  <c:v>200.97102872599999</c:v>
                </c:pt>
                <c:pt idx="24">
                  <c:v>188.570754717</c:v>
                </c:pt>
                <c:pt idx="25">
                  <c:v>189.50753891100001</c:v>
                </c:pt>
                <c:pt idx="26">
                  <c:v>201.55950096000001</c:v>
                </c:pt>
                <c:pt idx="27">
                  <c:v>188.77783918200001</c:v>
                </c:pt>
                <c:pt idx="28">
                  <c:v>192.08306989799999</c:v>
                </c:pt>
                <c:pt idx="29">
                  <c:v>178.87959918600001</c:v>
                </c:pt>
                <c:pt idx="30">
                  <c:v>192.74269576399999</c:v>
                </c:pt>
                <c:pt idx="31">
                  <c:v>181.60160543800001</c:v>
                </c:pt>
                <c:pt idx="32">
                  <c:v>182.21384388800001</c:v>
                </c:pt>
                <c:pt idx="33">
                  <c:v>186.109958506</c:v>
                </c:pt>
                <c:pt idx="34">
                  <c:v>190.938106796</c:v>
                </c:pt>
                <c:pt idx="35">
                  <c:v>137.26783968699999</c:v>
                </c:pt>
                <c:pt idx="36">
                  <c:v>184.322135573</c:v>
                </c:pt>
                <c:pt idx="37">
                  <c:v>184.751440922</c:v>
                </c:pt>
                <c:pt idx="38">
                  <c:v>146.65850746300001</c:v>
                </c:pt>
                <c:pt idx="39">
                  <c:v>186.787606068</c:v>
                </c:pt>
                <c:pt idx="40">
                  <c:v>182.779190207</c:v>
                </c:pt>
                <c:pt idx="41">
                  <c:v>173.43646112600001</c:v>
                </c:pt>
                <c:pt idx="42">
                  <c:v>176.926011561</c:v>
                </c:pt>
                <c:pt idx="43">
                  <c:v>193.76296296300001</c:v>
                </c:pt>
                <c:pt idx="44">
                  <c:v>188.25735786000001</c:v>
                </c:pt>
                <c:pt idx="45">
                  <c:v>162.19305108099999</c:v>
                </c:pt>
                <c:pt idx="46">
                  <c:v>189.53371121699999</c:v>
                </c:pt>
                <c:pt idx="47">
                  <c:v>181.61339421599999</c:v>
                </c:pt>
                <c:pt idx="48">
                  <c:v>157.35690607699999</c:v>
                </c:pt>
                <c:pt idx="49">
                  <c:v>183.83395255799999</c:v>
                </c:pt>
                <c:pt idx="50">
                  <c:v>178.778414406</c:v>
                </c:pt>
                <c:pt idx="51">
                  <c:v>178.57685127600001</c:v>
                </c:pt>
                <c:pt idx="52">
                  <c:v>181.20377511699999</c:v>
                </c:pt>
                <c:pt idx="53">
                  <c:v>164.428892953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utaz_md!$L$1</c:f>
              <c:strCache>
                <c:ptCount val="1"/>
                <c:pt idx="0">
                  <c:v>FAWN DATE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CC66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spPr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utaz_md!$E$31:$E$84</c:f>
              <c:numCache>
                <c:formatCode>0.00000</c:formatCode>
                <c:ptCount val="54"/>
                <c:pt idx="0">
                  <c:v>33.718657525799998</c:v>
                </c:pt>
                <c:pt idx="1">
                  <c:v>33.952951141299998</c:v>
                </c:pt>
                <c:pt idx="2">
                  <c:v>34.296286167200002</c:v>
                </c:pt>
                <c:pt idx="3">
                  <c:v>34.428340118400001</c:v>
                </c:pt>
                <c:pt idx="4">
                  <c:v>34.7169281599</c:v>
                </c:pt>
                <c:pt idx="5">
                  <c:v>34.8247839032</c:v>
                </c:pt>
                <c:pt idx="6">
                  <c:v>35.103426582899999</c:v>
                </c:pt>
                <c:pt idx="7">
                  <c:v>35.154071100800003</c:v>
                </c:pt>
                <c:pt idx="8">
                  <c:v>35.295517893800003</c:v>
                </c:pt>
                <c:pt idx="9">
                  <c:v>35.358325673700001</c:v>
                </c:pt>
                <c:pt idx="10">
                  <c:v>35.983038017399998</c:v>
                </c:pt>
                <c:pt idx="11">
                  <c:v>36.307649958900001</c:v>
                </c:pt>
                <c:pt idx="12">
                  <c:v>36.360530402800002</c:v>
                </c:pt>
                <c:pt idx="13">
                  <c:v>36.580856818999997</c:v>
                </c:pt>
                <c:pt idx="14">
                  <c:v>37.489144695199997</c:v>
                </c:pt>
                <c:pt idx="15">
                  <c:v>37.495055898499999</c:v>
                </c:pt>
                <c:pt idx="16">
                  <c:v>37.520836830599997</c:v>
                </c:pt>
                <c:pt idx="17">
                  <c:v>37.688955239000002</c:v>
                </c:pt>
                <c:pt idx="18">
                  <c:v>37.792060869700002</c:v>
                </c:pt>
                <c:pt idx="19">
                  <c:v>37.816093184700001</c:v>
                </c:pt>
                <c:pt idx="20">
                  <c:v>37.985366021600001</c:v>
                </c:pt>
                <c:pt idx="21">
                  <c:v>38.073672000099997</c:v>
                </c:pt>
                <c:pt idx="22">
                  <c:v>38.083506419400003</c:v>
                </c:pt>
                <c:pt idx="23">
                  <c:v>38.089570855600002</c:v>
                </c:pt>
                <c:pt idx="24">
                  <c:v>38.090805014600001</c:v>
                </c:pt>
                <c:pt idx="25">
                  <c:v>38.474466684200003</c:v>
                </c:pt>
                <c:pt idx="26">
                  <c:v>38.481144073800003</c:v>
                </c:pt>
                <c:pt idx="27">
                  <c:v>38.522516032299997</c:v>
                </c:pt>
                <c:pt idx="28">
                  <c:v>38.530604956099999</c:v>
                </c:pt>
                <c:pt idx="29">
                  <c:v>38.746278660400002</c:v>
                </c:pt>
                <c:pt idx="30">
                  <c:v>39.087185383799998</c:v>
                </c:pt>
                <c:pt idx="31">
                  <c:v>39.140838750299999</c:v>
                </c:pt>
                <c:pt idx="32">
                  <c:v>39.718000962700003</c:v>
                </c:pt>
                <c:pt idx="33">
                  <c:v>39.770677224099998</c:v>
                </c:pt>
                <c:pt idx="34">
                  <c:v>39.807528380900003</c:v>
                </c:pt>
                <c:pt idx="35">
                  <c:v>39.878109868999999</c:v>
                </c:pt>
                <c:pt idx="36">
                  <c:v>39.880587580799997</c:v>
                </c:pt>
                <c:pt idx="37">
                  <c:v>39.917658412599998</c:v>
                </c:pt>
                <c:pt idx="38">
                  <c:v>39.966150411199997</c:v>
                </c:pt>
                <c:pt idx="39">
                  <c:v>40.059389815400003</c:v>
                </c:pt>
                <c:pt idx="40">
                  <c:v>40.399959615100002</c:v>
                </c:pt>
                <c:pt idx="41">
                  <c:v>40.552438362700002</c:v>
                </c:pt>
                <c:pt idx="42">
                  <c:v>40.676272048100003</c:v>
                </c:pt>
                <c:pt idx="43">
                  <c:v>40.6946184094</c:v>
                </c:pt>
                <c:pt idx="44">
                  <c:v>40.702049237899999</c:v>
                </c:pt>
                <c:pt idx="45">
                  <c:v>40.731572274299999</c:v>
                </c:pt>
                <c:pt idx="46">
                  <c:v>40.841855211999999</c:v>
                </c:pt>
                <c:pt idx="47">
                  <c:v>40.842223083699999</c:v>
                </c:pt>
                <c:pt idx="48">
                  <c:v>40.952695493999997</c:v>
                </c:pt>
                <c:pt idx="49">
                  <c:v>40.983301861999998</c:v>
                </c:pt>
                <c:pt idx="50">
                  <c:v>41.324229199900003</c:v>
                </c:pt>
                <c:pt idx="51">
                  <c:v>41.377886338000003</c:v>
                </c:pt>
                <c:pt idx="52">
                  <c:v>41.727218923000002</c:v>
                </c:pt>
                <c:pt idx="53">
                  <c:v>41.854762084500003</c:v>
                </c:pt>
              </c:numCache>
            </c:numRef>
          </c:xVal>
          <c:yVal>
            <c:numRef>
              <c:f>utaz_md!$L$31:$L$84</c:f>
              <c:numCache>
                <c:formatCode>0</c:formatCode>
                <c:ptCount val="54"/>
                <c:pt idx="0">
                  <c:v>174</c:v>
                </c:pt>
                <c:pt idx="1">
                  <c:v>179</c:v>
                </c:pt>
                <c:pt idx="2">
                  <c:v>169</c:v>
                </c:pt>
                <c:pt idx="3">
                  <c:v>169</c:v>
                </c:pt>
                <c:pt idx="4">
                  <c:v>167</c:v>
                </c:pt>
                <c:pt idx="5">
                  <c:v>167</c:v>
                </c:pt>
                <c:pt idx="6">
                  <c:v>167</c:v>
                </c:pt>
                <c:pt idx="7">
                  <c:v>166</c:v>
                </c:pt>
                <c:pt idx="8">
                  <c:v>165</c:v>
                </c:pt>
                <c:pt idx="9">
                  <c:v>172</c:v>
                </c:pt>
                <c:pt idx="10">
                  <c:v>157</c:v>
                </c:pt>
                <c:pt idx="11">
                  <c:v>160</c:v>
                </c:pt>
                <c:pt idx="12">
                  <c:v>163</c:v>
                </c:pt>
                <c:pt idx="13">
                  <c:v>174</c:v>
                </c:pt>
                <c:pt idx="14">
                  <c:v>172</c:v>
                </c:pt>
                <c:pt idx="15">
                  <c:v>164</c:v>
                </c:pt>
                <c:pt idx="16">
                  <c:v>170</c:v>
                </c:pt>
                <c:pt idx="17">
                  <c:v>177</c:v>
                </c:pt>
                <c:pt idx="18">
                  <c:v>169</c:v>
                </c:pt>
                <c:pt idx="19">
                  <c:v>169</c:v>
                </c:pt>
                <c:pt idx="20">
                  <c:v>179</c:v>
                </c:pt>
                <c:pt idx="21">
                  <c:v>178</c:v>
                </c:pt>
                <c:pt idx="22">
                  <c:v>162</c:v>
                </c:pt>
                <c:pt idx="23">
                  <c:v>181</c:v>
                </c:pt>
                <c:pt idx="24">
                  <c:v>180</c:v>
                </c:pt>
                <c:pt idx="25">
                  <c:v>177</c:v>
                </c:pt>
                <c:pt idx="26">
                  <c:v>183</c:v>
                </c:pt>
                <c:pt idx="27">
                  <c:v>179</c:v>
                </c:pt>
                <c:pt idx="28">
                  <c:v>180</c:v>
                </c:pt>
                <c:pt idx="29">
                  <c:v>170</c:v>
                </c:pt>
                <c:pt idx="30">
                  <c:v>178</c:v>
                </c:pt>
                <c:pt idx="31">
                  <c:v>170</c:v>
                </c:pt>
                <c:pt idx="32">
                  <c:v>172</c:v>
                </c:pt>
                <c:pt idx="33">
                  <c:v>177</c:v>
                </c:pt>
                <c:pt idx="34">
                  <c:v>175</c:v>
                </c:pt>
                <c:pt idx="35">
                  <c:v>158</c:v>
                </c:pt>
                <c:pt idx="36">
                  <c:v>170</c:v>
                </c:pt>
                <c:pt idx="37">
                  <c:v>171</c:v>
                </c:pt>
                <c:pt idx="38">
                  <c:v>165</c:v>
                </c:pt>
                <c:pt idx="39">
                  <c:v>171</c:v>
                </c:pt>
                <c:pt idx="40">
                  <c:v>168</c:v>
                </c:pt>
                <c:pt idx="41">
                  <c:v>174</c:v>
                </c:pt>
                <c:pt idx="42">
                  <c:v>187</c:v>
                </c:pt>
                <c:pt idx="43">
                  <c:v>176</c:v>
                </c:pt>
                <c:pt idx="44">
                  <c:v>179</c:v>
                </c:pt>
                <c:pt idx="45">
                  <c:v>168</c:v>
                </c:pt>
                <c:pt idx="46">
                  <c:v>180</c:v>
                </c:pt>
                <c:pt idx="47">
                  <c:v>164</c:v>
                </c:pt>
                <c:pt idx="48">
                  <c:v>167</c:v>
                </c:pt>
                <c:pt idx="49">
                  <c:v>172</c:v>
                </c:pt>
                <c:pt idx="50">
                  <c:v>167</c:v>
                </c:pt>
                <c:pt idx="51">
                  <c:v>164</c:v>
                </c:pt>
                <c:pt idx="52">
                  <c:v>168</c:v>
                </c:pt>
                <c:pt idx="53">
                  <c:v>163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083776"/>
        <c:axId val="146084352"/>
      </c:scatterChart>
      <c:valAx>
        <c:axId val="146083776"/>
        <c:scaling>
          <c:orientation val="minMax"/>
          <c:max val="43"/>
          <c:min val="3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LATITUDE (°N)</a:t>
                </a:r>
              </a:p>
            </c:rich>
          </c:tx>
          <c:layout>
            <c:manualLayout>
              <c:xMode val="edge"/>
              <c:yMode val="edge"/>
              <c:x val="0.44739189282644581"/>
              <c:y val="0.935220187545840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46084352"/>
        <c:crosses val="autoZero"/>
        <c:crossBetween val="midCat"/>
      </c:valAx>
      <c:valAx>
        <c:axId val="146084352"/>
        <c:scaling>
          <c:orientation val="minMax"/>
          <c:max val="260"/>
          <c:min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MEAN JULIAN DATE: </a:t>
                </a:r>
                <a:r>
                  <a:rPr lang="en-US" dirty="0" smtClean="0"/>
                  <a:t>MAX NDVI </a:t>
                </a:r>
                <a:r>
                  <a:rPr lang="en-US" dirty="0"/>
                  <a:t>* FAWNING</a:t>
                </a:r>
              </a:p>
            </c:rich>
          </c:tx>
          <c:layout>
            <c:manualLayout>
              <c:xMode val="edge"/>
              <c:yMode val="edge"/>
              <c:x val="1.3460186987291583E-2"/>
              <c:y val="9.3408254684099828E-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46083776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9191133416980355"/>
          <c:y val="9.4063877119286654E-2"/>
          <c:w val="0.21429181234127823"/>
          <c:h val="0.11871227412970606"/>
        </c:manualLayout>
      </c:layout>
      <c:overlay val="0"/>
      <c:spPr>
        <a:ln>
          <a:solidFill>
            <a:prstClr val="black"/>
          </a:solidFill>
        </a:ln>
      </c:spPr>
    </c:legend>
    <c:plotVisOnly val="1"/>
    <c:dispBlanksAs val="gap"/>
    <c:showDLblsOverMax val="0"/>
  </c:chart>
  <c:spPr>
    <a:solidFill>
      <a:prstClr val="white"/>
    </a:solidFill>
  </c:spPr>
  <c:txPr>
    <a:bodyPr/>
    <a:lstStyle/>
    <a:p>
      <a:pPr>
        <a:defRPr sz="1200" baseline="0">
          <a:latin typeface="Arial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59547244094494"/>
          <c:y val="3.3033033033033038E-2"/>
          <c:w val="0.78353822178477672"/>
          <c:h val="0.833223144404246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Sheet2!$AB$2</c:f>
              <c:strCache>
                <c:ptCount val="1"/>
                <c:pt idx="0">
                  <c:v>MEAN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1905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Sheet2!$AE$3:$AE$55</c:f>
                <c:numCache>
                  <c:formatCode>General</c:formatCode>
                  <c:ptCount val="53"/>
                  <c:pt idx="0">
                    <c:v>25.918926296778686</c:v>
                  </c:pt>
                  <c:pt idx="1">
                    <c:v>21.103266701989188</c:v>
                  </c:pt>
                  <c:pt idx="2">
                    <c:v>28.539990213354795</c:v>
                  </c:pt>
                  <c:pt idx="3">
                    <c:v>32.806188426659759</c:v>
                  </c:pt>
                  <c:pt idx="4">
                    <c:v>24.083797998303293</c:v>
                  </c:pt>
                  <c:pt idx="5">
                    <c:v>19.442373356330844</c:v>
                  </c:pt>
                  <c:pt idx="6">
                    <c:v>10.021809187001811</c:v>
                  </c:pt>
                  <c:pt idx="7">
                    <c:v>20.535750794234339</c:v>
                  </c:pt>
                  <c:pt idx="8">
                    <c:v>43.187993704940055</c:v>
                  </c:pt>
                  <c:pt idx="9">
                    <c:v>20.667970660674733</c:v>
                  </c:pt>
                  <c:pt idx="10">
                    <c:v>25.275663212214049</c:v>
                  </c:pt>
                  <c:pt idx="11">
                    <c:v>28.240614943585292</c:v>
                  </c:pt>
                  <c:pt idx="12">
                    <c:v>23.626813111975128</c:v>
                  </c:pt>
                  <c:pt idx="13">
                    <c:v>12.369006987206125</c:v>
                  </c:pt>
                  <c:pt idx="14">
                    <c:v>10.620922238613533</c:v>
                  </c:pt>
                  <c:pt idx="15">
                    <c:v>9.789119862658465</c:v>
                  </c:pt>
                  <c:pt idx="16">
                    <c:v>11.222288010659483</c:v>
                  </c:pt>
                  <c:pt idx="17">
                    <c:v>10.033799516213945</c:v>
                  </c:pt>
                  <c:pt idx="18">
                    <c:v>20.450550864875719</c:v>
                  </c:pt>
                  <c:pt idx="19">
                    <c:v>11.456285775582877</c:v>
                  </c:pt>
                  <c:pt idx="20">
                    <c:v>22.252461329892526</c:v>
                  </c:pt>
                  <c:pt idx="21">
                    <c:v>19.523419717845034</c:v>
                  </c:pt>
                  <c:pt idx="22">
                    <c:v>15.175718219883345</c:v>
                  </c:pt>
                  <c:pt idx="23">
                    <c:v>21.571095762019599</c:v>
                  </c:pt>
                  <c:pt idx="24">
                    <c:v>11.409770146620049</c:v>
                  </c:pt>
                  <c:pt idx="25">
                    <c:v>25.541273254453586</c:v>
                  </c:pt>
                  <c:pt idx="26">
                    <c:v>9.19920207024715</c:v>
                  </c:pt>
                  <c:pt idx="27">
                    <c:v>19.804035181906979</c:v>
                  </c:pt>
                  <c:pt idx="28">
                    <c:v>22.661393163038078</c:v>
                  </c:pt>
                  <c:pt idx="29">
                    <c:v>9.3840294922582022</c:v>
                  </c:pt>
                  <c:pt idx="30">
                    <c:v>17.1366965327881</c:v>
                  </c:pt>
                  <c:pt idx="31">
                    <c:v>8.2780363065643794</c:v>
                  </c:pt>
                  <c:pt idx="32">
                    <c:v>12.378998023217965</c:v>
                  </c:pt>
                  <c:pt idx="33">
                    <c:v>16.898302211490481</c:v>
                  </c:pt>
                  <c:pt idx="34">
                    <c:v>25.077378942652903</c:v>
                  </c:pt>
                  <c:pt idx="35">
                    <c:v>25.017080975773521</c:v>
                  </c:pt>
                  <c:pt idx="36">
                    <c:v>13.907523342201788</c:v>
                  </c:pt>
                  <c:pt idx="37">
                    <c:v>17.4394858885845</c:v>
                  </c:pt>
                  <c:pt idx="38">
                    <c:v>14.316596162623366</c:v>
                  </c:pt>
                  <c:pt idx="39">
                    <c:v>6.9646118733052953</c:v>
                  </c:pt>
                  <c:pt idx="40">
                    <c:v>16.040310396179791</c:v>
                  </c:pt>
                  <c:pt idx="41">
                    <c:v>8.1626067129216864</c:v>
                  </c:pt>
                  <c:pt idx="42">
                    <c:v>13.794573120013025</c:v>
                  </c:pt>
                  <c:pt idx="43">
                    <c:v>7.3467535917837292</c:v>
                  </c:pt>
                  <c:pt idx="44">
                    <c:v>11.15242101766424</c:v>
                  </c:pt>
                  <c:pt idx="45">
                    <c:v>14.196235323767164</c:v>
                  </c:pt>
                  <c:pt idx="46">
                    <c:v>12.175477811713121</c:v>
                  </c:pt>
                  <c:pt idx="47">
                    <c:v>6.8317402190456278</c:v>
                  </c:pt>
                  <c:pt idx="48">
                    <c:v>13.845887084009348</c:v>
                  </c:pt>
                  <c:pt idx="49">
                    <c:v>12.549358011433483</c:v>
                  </c:pt>
                  <c:pt idx="50">
                    <c:v>13.25245167597317</c:v>
                  </c:pt>
                  <c:pt idx="51">
                    <c:v>11.833630235401978</c:v>
                  </c:pt>
                  <c:pt idx="52">
                    <c:v>12.819219774166926</c:v>
                  </c:pt>
                </c:numCache>
              </c:numRef>
            </c:plus>
            <c:minus>
              <c:numRef>
                <c:f>Sheet2!$AE$3:$AE$55</c:f>
                <c:numCache>
                  <c:formatCode>General</c:formatCode>
                  <c:ptCount val="53"/>
                  <c:pt idx="0">
                    <c:v>25.918926296778686</c:v>
                  </c:pt>
                  <c:pt idx="1">
                    <c:v>21.103266701989188</c:v>
                  </c:pt>
                  <c:pt idx="2">
                    <c:v>28.539990213354795</c:v>
                  </c:pt>
                  <c:pt idx="3">
                    <c:v>32.806188426659759</c:v>
                  </c:pt>
                  <c:pt idx="4">
                    <c:v>24.083797998303293</c:v>
                  </c:pt>
                  <c:pt idx="5">
                    <c:v>19.442373356330844</c:v>
                  </c:pt>
                  <c:pt idx="6">
                    <c:v>10.021809187001811</c:v>
                  </c:pt>
                  <c:pt idx="7">
                    <c:v>20.535750794234339</c:v>
                  </c:pt>
                  <c:pt idx="8">
                    <c:v>43.187993704940055</c:v>
                  </c:pt>
                  <c:pt idx="9">
                    <c:v>20.667970660674733</c:v>
                  </c:pt>
                  <c:pt idx="10">
                    <c:v>25.275663212214049</c:v>
                  </c:pt>
                  <c:pt idx="11">
                    <c:v>28.240614943585292</c:v>
                  </c:pt>
                  <c:pt idx="12">
                    <c:v>23.626813111975128</c:v>
                  </c:pt>
                  <c:pt idx="13">
                    <c:v>12.369006987206125</c:v>
                  </c:pt>
                  <c:pt idx="14">
                    <c:v>10.620922238613533</c:v>
                  </c:pt>
                  <c:pt idx="15">
                    <c:v>9.789119862658465</c:v>
                  </c:pt>
                  <c:pt idx="16">
                    <c:v>11.222288010659483</c:v>
                  </c:pt>
                  <c:pt idx="17">
                    <c:v>10.033799516213945</c:v>
                  </c:pt>
                  <c:pt idx="18">
                    <c:v>20.450550864875719</c:v>
                  </c:pt>
                  <c:pt idx="19">
                    <c:v>11.456285775582877</c:v>
                  </c:pt>
                  <c:pt idx="20">
                    <c:v>22.252461329892526</c:v>
                  </c:pt>
                  <c:pt idx="21">
                    <c:v>19.523419717845034</c:v>
                  </c:pt>
                  <c:pt idx="22">
                    <c:v>15.175718219883345</c:v>
                  </c:pt>
                  <c:pt idx="23">
                    <c:v>21.571095762019599</c:v>
                  </c:pt>
                  <c:pt idx="24">
                    <c:v>11.409770146620049</c:v>
                  </c:pt>
                  <c:pt idx="25">
                    <c:v>25.541273254453586</c:v>
                  </c:pt>
                  <c:pt idx="26">
                    <c:v>9.19920207024715</c:v>
                  </c:pt>
                  <c:pt idx="27">
                    <c:v>19.804035181906979</c:v>
                  </c:pt>
                  <c:pt idx="28">
                    <c:v>22.661393163038078</c:v>
                  </c:pt>
                  <c:pt idx="29">
                    <c:v>9.3840294922582022</c:v>
                  </c:pt>
                  <c:pt idx="30">
                    <c:v>17.1366965327881</c:v>
                  </c:pt>
                  <c:pt idx="31">
                    <c:v>8.2780363065643794</c:v>
                  </c:pt>
                  <c:pt idx="32">
                    <c:v>12.378998023217965</c:v>
                  </c:pt>
                  <c:pt idx="33">
                    <c:v>16.898302211490481</c:v>
                  </c:pt>
                  <c:pt idx="34">
                    <c:v>25.077378942652903</c:v>
                  </c:pt>
                  <c:pt idx="35">
                    <c:v>25.017080975773521</c:v>
                  </c:pt>
                  <c:pt idx="36">
                    <c:v>13.907523342201788</c:v>
                  </c:pt>
                  <c:pt idx="37">
                    <c:v>17.4394858885845</c:v>
                  </c:pt>
                  <c:pt idx="38">
                    <c:v>14.316596162623366</c:v>
                  </c:pt>
                  <c:pt idx="39">
                    <c:v>6.9646118733052953</c:v>
                  </c:pt>
                  <c:pt idx="40">
                    <c:v>16.040310396179791</c:v>
                  </c:pt>
                  <c:pt idx="41">
                    <c:v>8.1626067129216864</c:v>
                  </c:pt>
                  <c:pt idx="42">
                    <c:v>13.794573120013025</c:v>
                  </c:pt>
                  <c:pt idx="43">
                    <c:v>7.3467535917837292</c:v>
                  </c:pt>
                  <c:pt idx="44">
                    <c:v>11.15242101766424</c:v>
                  </c:pt>
                  <c:pt idx="45">
                    <c:v>14.196235323767164</c:v>
                  </c:pt>
                  <c:pt idx="46">
                    <c:v>12.175477811713121</c:v>
                  </c:pt>
                  <c:pt idx="47">
                    <c:v>6.8317402190456278</c:v>
                  </c:pt>
                  <c:pt idx="48">
                    <c:v>13.845887084009348</c:v>
                  </c:pt>
                  <c:pt idx="49">
                    <c:v>12.549358011433483</c:v>
                  </c:pt>
                  <c:pt idx="50">
                    <c:v>13.25245167597317</c:v>
                  </c:pt>
                  <c:pt idx="51">
                    <c:v>11.833630235401978</c:v>
                  </c:pt>
                  <c:pt idx="52">
                    <c:v>12.819219774166926</c:v>
                  </c:pt>
                </c:numCache>
              </c:numRef>
            </c:minus>
            <c:spPr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errBars>
          <c:xVal>
            <c:numRef>
              <c:f>Sheet2!$AA$3:$AA$55</c:f>
              <c:numCache>
                <c:formatCode>0.00000</c:formatCode>
                <c:ptCount val="53"/>
                <c:pt idx="0">
                  <c:v>33.718657525799998</c:v>
                </c:pt>
                <c:pt idx="1">
                  <c:v>33.952951141299998</c:v>
                </c:pt>
                <c:pt idx="2">
                  <c:v>34.296286167200002</c:v>
                </c:pt>
                <c:pt idx="3">
                  <c:v>34.428340118400016</c:v>
                </c:pt>
                <c:pt idx="4">
                  <c:v>34.7169281599</c:v>
                </c:pt>
                <c:pt idx="5">
                  <c:v>34.824783903199993</c:v>
                </c:pt>
                <c:pt idx="6">
                  <c:v>35.103426582899999</c:v>
                </c:pt>
                <c:pt idx="7">
                  <c:v>35.154071100799996</c:v>
                </c:pt>
                <c:pt idx="8">
                  <c:v>35.295517893800017</c:v>
                </c:pt>
                <c:pt idx="9">
                  <c:v>35.358325673699994</c:v>
                </c:pt>
                <c:pt idx="10">
                  <c:v>35.983038017399998</c:v>
                </c:pt>
                <c:pt idx="11">
                  <c:v>36.307649958899994</c:v>
                </c:pt>
                <c:pt idx="12">
                  <c:v>36.360530402800002</c:v>
                </c:pt>
                <c:pt idx="13">
                  <c:v>36.580856819000005</c:v>
                </c:pt>
                <c:pt idx="14">
                  <c:v>37.445803631699995</c:v>
                </c:pt>
                <c:pt idx="15">
                  <c:v>37.464625076200001</c:v>
                </c:pt>
                <c:pt idx="16">
                  <c:v>37.487381766299983</c:v>
                </c:pt>
                <c:pt idx="17">
                  <c:v>37.699914203100015</c:v>
                </c:pt>
                <c:pt idx="18">
                  <c:v>37.792355734600029</c:v>
                </c:pt>
                <c:pt idx="19">
                  <c:v>37.812218280300002</c:v>
                </c:pt>
                <c:pt idx="20">
                  <c:v>37.965122086400015</c:v>
                </c:pt>
                <c:pt idx="21">
                  <c:v>38.033800971299996</c:v>
                </c:pt>
                <c:pt idx="22">
                  <c:v>38.047919686100002</c:v>
                </c:pt>
                <c:pt idx="23">
                  <c:v>38.211077044600003</c:v>
                </c:pt>
                <c:pt idx="24">
                  <c:v>38.3331716824</c:v>
                </c:pt>
                <c:pt idx="25">
                  <c:v>38.460622832800013</c:v>
                </c:pt>
                <c:pt idx="26">
                  <c:v>38.473671104299996</c:v>
                </c:pt>
                <c:pt idx="27">
                  <c:v>38.501196885500001</c:v>
                </c:pt>
                <c:pt idx="28">
                  <c:v>38.676384415599998</c:v>
                </c:pt>
                <c:pt idx="29">
                  <c:v>38.821271930500011</c:v>
                </c:pt>
                <c:pt idx="30">
                  <c:v>39.391344195899997</c:v>
                </c:pt>
                <c:pt idx="31">
                  <c:v>39.424915375100014</c:v>
                </c:pt>
                <c:pt idx="32">
                  <c:v>39.658840793699994</c:v>
                </c:pt>
                <c:pt idx="33">
                  <c:v>39.703339979500015</c:v>
                </c:pt>
                <c:pt idx="34">
                  <c:v>39.869498117600003</c:v>
                </c:pt>
                <c:pt idx="35">
                  <c:v>39.885829824600002</c:v>
                </c:pt>
                <c:pt idx="36">
                  <c:v>39.982063554499994</c:v>
                </c:pt>
                <c:pt idx="37">
                  <c:v>39.982985051899995</c:v>
                </c:pt>
                <c:pt idx="38">
                  <c:v>40.161138687900014</c:v>
                </c:pt>
                <c:pt idx="39">
                  <c:v>40.306965408400004</c:v>
                </c:pt>
                <c:pt idx="40">
                  <c:v>40.463075577000005</c:v>
                </c:pt>
                <c:pt idx="41">
                  <c:v>40.637851192299998</c:v>
                </c:pt>
                <c:pt idx="42">
                  <c:v>40.668119207600014</c:v>
                </c:pt>
                <c:pt idx="43">
                  <c:v>40.689914613000006</c:v>
                </c:pt>
                <c:pt idx="44">
                  <c:v>40.719614044900013</c:v>
                </c:pt>
                <c:pt idx="45">
                  <c:v>40.727633184400013</c:v>
                </c:pt>
                <c:pt idx="46">
                  <c:v>40.904601562799975</c:v>
                </c:pt>
                <c:pt idx="47">
                  <c:v>40.917471586799984</c:v>
                </c:pt>
                <c:pt idx="48">
                  <c:v>40.956505038400003</c:v>
                </c:pt>
                <c:pt idx="49">
                  <c:v>41.251569880600002</c:v>
                </c:pt>
                <c:pt idx="50">
                  <c:v>41.410631328500003</c:v>
                </c:pt>
                <c:pt idx="51">
                  <c:v>41.732010051100012</c:v>
                </c:pt>
                <c:pt idx="52">
                  <c:v>41.850567066999979</c:v>
                </c:pt>
              </c:numCache>
            </c:numRef>
          </c:xVal>
          <c:yVal>
            <c:numRef>
              <c:f>Sheet2!$AB$3:$AB$55</c:f>
              <c:numCache>
                <c:formatCode>0.0</c:formatCode>
                <c:ptCount val="53"/>
                <c:pt idx="0">
                  <c:v>30.375</c:v>
                </c:pt>
                <c:pt idx="1">
                  <c:v>50.875</c:v>
                </c:pt>
                <c:pt idx="2">
                  <c:v>43.9375</c:v>
                </c:pt>
                <c:pt idx="3">
                  <c:v>46.285714285714285</c:v>
                </c:pt>
                <c:pt idx="4">
                  <c:v>39.25</c:v>
                </c:pt>
                <c:pt idx="5">
                  <c:v>47.375</c:v>
                </c:pt>
                <c:pt idx="6">
                  <c:v>42.25</c:v>
                </c:pt>
                <c:pt idx="7">
                  <c:v>42.75</c:v>
                </c:pt>
                <c:pt idx="8">
                  <c:v>38.625000000000014</c:v>
                </c:pt>
                <c:pt idx="9">
                  <c:v>45.125000000000014</c:v>
                </c:pt>
                <c:pt idx="10">
                  <c:v>41.75</c:v>
                </c:pt>
                <c:pt idx="11">
                  <c:v>62</c:v>
                </c:pt>
                <c:pt idx="12">
                  <c:v>59.875</c:v>
                </c:pt>
                <c:pt idx="13">
                  <c:v>80.5</c:v>
                </c:pt>
                <c:pt idx="14">
                  <c:v>61.051229463848529</c:v>
                </c:pt>
                <c:pt idx="15">
                  <c:v>62.774295762364964</c:v>
                </c:pt>
                <c:pt idx="16">
                  <c:v>58.969856040514202</c:v>
                </c:pt>
                <c:pt idx="17">
                  <c:v>61.559154451137438</c:v>
                </c:pt>
                <c:pt idx="18">
                  <c:v>41.664186983979796</c:v>
                </c:pt>
                <c:pt idx="19">
                  <c:v>58.542501578923833</c:v>
                </c:pt>
                <c:pt idx="20">
                  <c:v>62.342968277857643</c:v>
                </c:pt>
                <c:pt idx="21">
                  <c:v>70.348133985621374</c:v>
                </c:pt>
                <c:pt idx="22">
                  <c:v>73.565231216383268</c:v>
                </c:pt>
                <c:pt idx="23">
                  <c:v>50.459134554220427</c:v>
                </c:pt>
                <c:pt idx="24">
                  <c:v>56.837795395086886</c:v>
                </c:pt>
                <c:pt idx="25">
                  <c:v>56.442379453622124</c:v>
                </c:pt>
                <c:pt idx="26">
                  <c:v>47.897231307059528</c:v>
                </c:pt>
                <c:pt idx="27">
                  <c:v>55.297002667675535</c:v>
                </c:pt>
                <c:pt idx="28">
                  <c:v>58.746970411947224</c:v>
                </c:pt>
                <c:pt idx="29">
                  <c:v>52.239240512019954</c:v>
                </c:pt>
                <c:pt idx="30">
                  <c:v>50.166350397006049</c:v>
                </c:pt>
                <c:pt idx="31">
                  <c:v>65.831695095841425</c:v>
                </c:pt>
                <c:pt idx="32">
                  <c:v>61.682016398377009</c:v>
                </c:pt>
                <c:pt idx="33">
                  <c:v>58.837725089348588</c:v>
                </c:pt>
                <c:pt idx="34">
                  <c:v>50.44313179800875</c:v>
                </c:pt>
                <c:pt idx="35">
                  <c:v>55.019746254905492</c:v>
                </c:pt>
                <c:pt idx="36">
                  <c:v>70.20143857800285</c:v>
                </c:pt>
                <c:pt idx="37">
                  <c:v>63.964918088447497</c:v>
                </c:pt>
                <c:pt idx="38">
                  <c:v>65.710034841144605</c:v>
                </c:pt>
                <c:pt idx="39">
                  <c:v>73.691377236784831</c:v>
                </c:pt>
                <c:pt idx="40">
                  <c:v>59.763098406906614</c:v>
                </c:pt>
                <c:pt idx="41">
                  <c:v>65.780056857420433</c:v>
                </c:pt>
                <c:pt idx="42">
                  <c:v>62.705407836035896</c:v>
                </c:pt>
                <c:pt idx="43">
                  <c:v>73.764966748568014</c:v>
                </c:pt>
                <c:pt idx="44">
                  <c:v>62.878412962235465</c:v>
                </c:pt>
                <c:pt idx="45">
                  <c:v>65.429207629647976</c:v>
                </c:pt>
                <c:pt idx="46">
                  <c:v>76.458939435553276</c:v>
                </c:pt>
                <c:pt idx="47">
                  <c:v>71.630657565177458</c:v>
                </c:pt>
                <c:pt idx="48">
                  <c:v>65.041486676188171</c:v>
                </c:pt>
                <c:pt idx="49">
                  <c:v>77.869302921547472</c:v>
                </c:pt>
                <c:pt idx="50">
                  <c:v>83.332968530191735</c:v>
                </c:pt>
                <c:pt idx="51">
                  <c:v>79.033684839439502</c:v>
                </c:pt>
                <c:pt idx="52">
                  <c:v>66.496665270465783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Sheet2!$AD$2</c:f>
              <c:strCache>
                <c:ptCount val="1"/>
                <c:pt idx="0">
                  <c:v>CV1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Sheet2!$AA$3:$AA$55</c:f>
              <c:numCache>
                <c:formatCode>0.00000</c:formatCode>
                <c:ptCount val="53"/>
                <c:pt idx="0">
                  <c:v>33.718657525799998</c:v>
                </c:pt>
                <c:pt idx="1">
                  <c:v>33.952951141299998</c:v>
                </c:pt>
                <c:pt idx="2">
                  <c:v>34.296286167200002</c:v>
                </c:pt>
                <c:pt idx="3">
                  <c:v>34.428340118400016</c:v>
                </c:pt>
                <c:pt idx="4">
                  <c:v>34.7169281599</c:v>
                </c:pt>
                <c:pt idx="5">
                  <c:v>34.824783903199993</c:v>
                </c:pt>
                <c:pt idx="6">
                  <c:v>35.103426582899999</c:v>
                </c:pt>
                <c:pt idx="7">
                  <c:v>35.154071100799996</c:v>
                </c:pt>
                <c:pt idx="8">
                  <c:v>35.295517893800017</c:v>
                </c:pt>
                <c:pt idx="9">
                  <c:v>35.358325673699994</c:v>
                </c:pt>
                <c:pt idx="10">
                  <c:v>35.983038017399998</c:v>
                </c:pt>
                <c:pt idx="11">
                  <c:v>36.307649958899994</c:v>
                </c:pt>
                <c:pt idx="12">
                  <c:v>36.360530402800002</c:v>
                </c:pt>
                <c:pt idx="13">
                  <c:v>36.580856819000005</c:v>
                </c:pt>
                <c:pt idx="14">
                  <c:v>37.445803631699995</c:v>
                </c:pt>
                <c:pt idx="15">
                  <c:v>37.464625076200001</c:v>
                </c:pt>
                <c:pt idx="16">
                  <c:v>37.487381766299983</c:v>
                </c:pt>
                <c:pt idx="17">
                  <c:v>37.699914203100015</c:v>
                </c:pt>
                <c:pt idx="18">
                  <c:v>37.792355734600029</c:v>
                </c:pt>
                <c:pt idx="19">
                  <c:v>37.812218280300002</c:v>
                </c:pt>
                <c:pt idx="20">
                  <c:v>37.965122086400015</c:v>
                </c:pt>
                <c:pt idx="21">
                  <c:v>38.033800971299996</c:v>
                </c:pt>
                <c:pt idx="22">
                  <c:v>38.047919686100002</c:v>
                </c:pt>
                <c:pt idx="23">
                  <c:v>38.211077044600003</c:v>
                </c:pt>
                <c:pt idx="24">
                  <c:v>38.3331716824</c:v>
                </c:pt>
                <c:pt idx="25">
                  <c:v>38.460622832800013</c:v>
                </c:pt>
                <c:pt idx="26">
                  <c:v>38.473671104299996</c:v>
                </c:pt>
                <c:pt idx="27">
                  <c:v>38.501196885500001</c:v>
                </c:pt>
                <c:pt idx="28">
                  <c:v>38.676384415599998</c:v>
                </c:pt>
                <c:pt idx="29">
                  <c:v>38.821271930500011</c:v>
                </c:pt>
                <c:pt idx="30">
                  <c:v>39.391344195899997</c:v>
                </c:pt>
                <c:pt idx="31">
                  <c:v>39.424915375100014</c:v>
                </c:pt>
                <c:pt idx="32">
                  <c:v>39.658840793699994</c:v>
                </c:pt>
                <c:pt idx="33">
                  <c:v>39.703339979500015</c:v>
                </c:pt>
                <c:pt idx="34">
                  <c:v>39.869498117600003</c:v>
                </c:pt>
                <c:pt idx="35">
                  <c:v>39.885829824600002</c:v>
                </c:pt>
                <c:pt idx="36">
                  <c:v>39.982063554499994</c:v>
                </c:pt>
                <c:pt idx="37">
                  <c:v>39.982985051899995</c:v>
                </c:pt>
                <c:pt idx="38">
                  <c:v>40.161138687900014</c:v>
                </c:pt>
                <c:pt idx="39">
                  <c:v>40.306965408400004</c:v>
                </c:pt>
                <c:pt idx="40">
                  <c:v>40.463075577000005</c:v>
                </c:pt>
                <c:pt idx="41">
                  <c:v>40.637851192299998</c:v>
                </c:pt>
                <c:pt idx="42">
                  <c:v>40.668119207600014</c:v>
                </c:pt>
                <c:pt idx="43">
                  <c:v>40.689914613000006</c:v>
                </c:pt>
                <c:pt idx="44">
                  <c:v>40.719614044900013</c:v>
                </c:pt>
                <c:pt idx="45">
                  <c:v>40.727633184400013</c:v>
                </c:pt>
                <c:pt idx="46">
                  <c:v>40.904601562799975</c:v>
                </c:pt>
                <c:pt idx="47">
                  <c:v>40.917471586799984</c:v>
                </c:pt>
                <c:pt idx="48">
                  <c:v>40.956505038400003</c:v>
                </c:pt>
                <c:pt idx="49">
                  <c:v>41.251569880600002</c:v>
                </c:pt>
                <c:pt idx="50">
                  <c:v>41.410631328500003</c:v>
                </c:pt>
                <c:pt idx="51">
                  <c:v>41.732010051100012</c:v>
                </c:pt>
                <c:pt idx="52">
                  <c:v>41.850567066999979</c:v>
                </c:pt>
              </c:numCache>
            </c:numRef>
          </c:xVal>
          <c:yVal>
            <c:numRef>
              <c:f>Sheet2!$AF$3:$AF$55</c:f>
              <c:numCache>
                <c:formatCode>0.0</c:formatCode>
                <c:ptCount val="53"/>
                <c:pt idx="0">
                  <c:v>56.293926296778714</c:v>
                </c:pt>
                <c:pt idx="1">
                  <c:v>71.978266701989185</c:v>
                </c:pt>
                <c:pt idx="2">
                  <c:v>72.47749021335477</c:v>
                </c:pt>
                <c:pt idx="3">
                  <c:v>79.091902712374008</c:v>
                </c:pt>
                <c:pt idx="4">
                  <c:v>63.333797998303304</c:v>
                </c:pt>
                <c:pt idx="5">
                  <c:v>66.817373356330833</c:v>
                </c:pt>
                <c:pt idx="6">
                  <c:v>52.271809187001814</c:v>
                </c:pt>
                <c:pt idx="7">
                  <c:v>63.285750794234339</c:v>
                </c:pt>
                <c:pt idx="8">
                  <c:v>81.812993704940084</c:v>
                </c:pt>
                <c:pt idx="9">
                  <c:v>65.792970660674712</c:v>
                </c:pt>
                <c:pt idx="10">
                  <c:v>67.025663212214056</c:v>
                </c:pt>
                <c:pt idx="11">
                  <c:v>90.240614943585342</c:v>
                </c:pt>
                <c:pt idx="12">
                  <c:v>83.501813111975125</c:v>
                </c:pt>
                <c:pt idx="13">
                  <c:v>92.86900698720612</c:v>
                </c:pt>
                <c:pt idx="14">
                  <c:v>71.672151702462045</c:v>
                </c:pt>
                <c:pt idx="15">
                  <c:v>72.563415625023424</c:v>
                </c:pt>
                <c:pt idx="16">
                  <c:v>70.192144051173685</c:v>
                </c:pt>
                <c:pt idx="17">
                  <c:v>71.592953967351406</c:v>
                </c:pt>
                <c:pt idx="18">
                  <c:v>62.114737848855512</c:v>
                </c:pt>
                <c:pt idx="19">
                  <c:v>69.998787354506646</c:v>
                </c:pt>
                <c:pt idx="20">
                  <c:v>84.595429607750177</c:v>
                </c:pt>
                <c:pt idx="21">
                  <c:v>89.871553703466375</c:v>
                </c:pt>
                <c:pt idx="22">
                  <c:v>88.740949436266661</c:v>
                </c:pt>
                <c:pt idx="23">
                  <c:v>72.030230316240008</c:v>
                </c:pt>
                <c:pt idx="24">
                  <c:v>68.247565541706976</c:v>
                </c:pt>
                <c:pt idx="25">
                  <c:v>81.983652708075766</c:v>
                </c:pt>
                <c:pt idx="26">
                  <c:v>57.096433377306674</c:v>
                </c:pt>
                <c:pt idx="27">
                  <c:v>75.101037849582468</c:v>
                </c:pt>
                <c:pt idx="28">
                  <c:v>81.408363574985302</c:v>
                </c:pt>
                <c:pt idx="29">
                  <c:v>61.623270004278154</c:v>
                </c:pt>
                <c:pt idx="30">
                  <c:v>67.303046929794107</c:v>
                </c:pt>
                <c:pt idx="31">
                  <c:v>74.109731402405743</c:v>
                </c:pt>
                <c:pt idx="32">
                  <c:v>74.061014421594962</c:v>
                </c:pt>
                <c:pt idx="33">
                  <c:v>75.736027300839083</c:v>
                </c:pt>
                <c:pt idx="34">
                  <c:v>75.520510740661607</c:v>
                </c:pt>
                <c:pt idx="35">
                  <c:v>80.036827230679009</c:v>
                </c:pt>
                <c:pt idx="36">
                  <c:v>84.108961920204607</c:v>
                </c:pt>
                <c:pt idx="37">
                  <c:v>81.40440397703199</c:v>
                </c:pt>
                <c:pt idx="38">
                  <c:v>80.026631003767932</c:v>
                </c:pt>
                <c:pt idx="39">
                  <c:v>80.655989110090147</c:v>
                </c:pt>
                <c:pt idx="40">
                  <c:v>75.803408803086356</c:v>
                </c:pt>
                <c:pt idx="41">
                  <c:v>73.942663570342233</c:v>
                </c:pt>
                <c:pt idx="42">
                  <c:v>76.499980956048901</c:v>
                </c:pt>
                <c:pt idx="43">
                  <c:v>81.11172034035171</c:v>
                </c:pt>
                <c:pt idx="44">
                  <c:v>74.030833979899683</c:v>
                </c:pt>
                <c:pt idx="45">
                  <c:v>79.625442953415046</c:v>
                </c:pt>
                <c:pt idx="46">
                  <c:v>88.634417247266413</c:v>
                </c:pt>
                <c:pt idx="47">
                  <c:v>78.462397784223057</c:v>
                </c:pt>
                <c:pt idx="48">
                  <c:v>78.887373760197534</c:v>
                </c:pt>
                <c:pt idx="49">
                  <c:v>90.418660932980941</c:v>
                </c:pt>
                <c:pt idx="50">
                  <c:v>96.58542020616494</c:v>
                </c:pt>
                <c:pt idx="51">
                  <c:v>90.8673150748415</c:v>
                </c:pt>
                <c:pt idx="52">
                  <c:v>79.31588504463268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Sheet2!$AE$2</c:f>
              <c:strCache>
                <c:ptCount val="1"/>
                <c:pt idx="0">
                  <c:v>CV2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Sheet2!$AA$3:$AA$55</c:f>
              <c:numCache>
                <c:formatCode>0.00000</c:formatCode>
                <c:ptCount val="53"/>
                <c:pt idx="0">
                  <c:v>33.718657525799998</c:v>
                </c:pt>
                <c:pt idx="1">
                  <c:v>33.952951141299998</c:v>
                </c:pt>
                <c:pt idx="2">
                  <c:v>34.296286167200002</c:v>
                </c:pt>
                <c:pt idx="3">
                  <c:v>34.428340118400016</c:v>
                </c:pt>
                <c:pt idx="4">
                  <c:v>34.7169281599</c:v>
                </c:pt>
                <c:pt idx="5">
                  <c:v>34.824783903199993</c:v>
                </c:pt>
                <c:pt idx="6">
                  <c:v>35.103426582899999</c:v>
                </c:pt>
                <c:pt idx="7">
                  <c:v>35.154071100799996</c:v>
                </c:pt>
                <c:pt idx="8">
                  <c:v>35.295517893800017</c:v>
                </c:pt>
                <c:pt idx="9">
                  <c:v>35.358325673699994</c:v>
                </c:pt>
                <c:pt idx="10">
                  <c:v>35.983038017399998</c:v>
                </c:pt>
                <c:pt idx="11">
                  <c:v>36.307649958899994</c:v>
                </c:pt>
                <c:pt idx="12">
                  <c:v>36.360530402800002</c:v>
                </c:pt>
                <c:pt idx="13">
                  <c:v>36.580856819000005</c:v>
                </c:pt>
                <c:pt idx="14">
                  <c:v>37.445803631699995</c:v>
                </c:pt>
                <c:pt idx="15">
                  <c:v>37.464625076200001</c:v>
                </c:pt>
                <c:pt idx="16">
                  <c:v>37.487381766299983</c:v>
                </c:pt>
                <c:pt idx="17">
                  <c:v>37.699914203100015</c:v>
                </c:pt>
                <c:pt idx="18">
                  <c:v>37.792355734600029</c:v>
                </c:pt>
                <c:pt idx="19">
                  <c:v>37.812218280300002</c:v>
                </c:pt>
                <c:pt idx="20">
                  <c:v>37.965122086400015</c:v>
                </c:pt>
                <c:pt idx="21">
                  <c:v>38.033800971299996</c:v>
                </c:pt>
                <c:pt idx="22">
                  <c:v>38.047919686100002</c:v>
                </c:pt>
                <c:pt idx="23">
                  <c:v>38.211077044600003</c:v>
                </c:pt>
                <c:pt idx="24">
                  <c:v>38.3331716824</c:v>
                </c:pt>
                <c:pt idx="25">
                  <c:v>38.460622832800013</c:v>
                </c:pt>
                <c:pt idx="26">
                  <c:v>38.473671104299996</c:v>
                </c:pt>
                <c:pt idx="27">
                  <c:v>38.501196885500001</c:v>
                </c:pt>
                <c:pt idx="28">
                  <c:v>38.676384415599998</c:v>
                </c:pt>
                <c:pt idx="29">
                  <c:v>38.821271930500011</c:v>
                </c:pt>
                <c:pt idx="30">
                  <c:v>39.391344195899997</c:v>
                </c:pt>
                <c:pt idx="31">
                  <c:v>39.424915375100014</c:v>
                </c:pt>
                <c:pt idx="32">
                  <c:v>39.658840793699994</c:v>
                </c:pt>
                <c:pt idx="33">
                  <c:v>39.703339979500015</c:v>
                </c:pt>
                <c:pt idx="34">
                  <c:v>39.869498117600003</c:v>
                </c:pt>
                <c:pt idx="35">
                  <c:v>39.885829824600002</c:v>
                </c:pt>
                <c:pt idx="36">
                  <c:v>39.982063554499994</c:v>
                </c:pt>
                <c:pt idx="37">
                  <c:v>39.982985051899995</c:v>
                </c:pt>
                <c:pt idx="38">
                  <c:v>40.161138687900014</c:v>
                </c:pt>
                <c:pt idx="39">
                  <c:v>40.306965408400004</c:v>
                </c:pt>
                <c:pt idx="40">
                  <c:v>40.463075577000005</c:v>
                </c:pt>
                <c:pt idx="41">
                  <c:v>40.637851192299998</c:v>
                </c:pt>
                <c:pt idx="42">
                  <c:v>40.668119207600014</c:v>
                </c:pt>
                <c:pt idx="43">
                  <c:v>40.689914613000006</c:v>
                </c:pt>
                <c:pt idx="44">
                  <c:v>40.719614044900013</c:v>
                </c:pt>
                <c:pt idx="45">
                  <c:v>40.727633184400013</c:v>
                </c:pt>
                <c:pt idx="46">
                  <c:v>40.904601562799975</c:v>
                </c:pt>
                <c:pt idx="47">
                  <c:v>40.917471586799984</c:v>
                </c:pt>
                <c:pt idx="48">
                  <c:v>40.956505038400003</c:v>
                </c:pt>
                <c:pt idx="49">
                  <c:v>41.251569880600002</c:v>
                </c:pt>
                <c:pt idx="50">
                  <c:v>41.410631328500003</c:v>
                </c:pt>
                <c:pt idx="51">
                  <c:v>41.732010051100012</c:v>
                </c:pt>
                <c:pt idx="52">
                  <c:v>41.850567066999979</c:v>
                </c:pt>
              </c:numCache>
            </c:numRef>
          </c:xVal>
          <c:yVal>
            <c:numRef>
              <c:f>Sheet2!$AG$3:$AG$55</c:f>
              <c:numCache>
                <c:formatCode>0.0</c:formatCode>
                <c:ptCount val="53"/>
                <c:pt idx="0">
                  <c:v>4.4560737032213105</c:v>
                </c:pt>
                <c:pt idx="1">
                  <c:v>29.771733298010812</c:v>
                </c:pt>
                <c:pt idx="2">
                  <c:v>15.397509786645209</c:v>
                </c:pt>
                <c:pt idx="3">
                  <c:v>13.479525859054526</c:v>
                </c:pt>
                <c:pt idx="4">
                  <c:v>15.166202001696696</c:v>
                </c:pt>
                <c:pt idx="5">
                  <c:v>27.932626643669124</c:v>
                </c:pt>
                <c:pt idx="6">
                  <c:v>32.228190812998214</c:v>
                </c:pt>
                <c:pt idx="7">
                  <c:v>22.214249205765647</c:v>
                </c:pt>
                <c:pt idx="8">
                  <c:v>-4.5629937049400624</c:v>
                </c:pt>
                <c:pt idx="9">
                  <c:v>24.457029339325263</c:v>
                </c:pt>
                <c:pt idx="10">
                  <c:v>16.474336787785937</c:v>
                </c:pt>
                <c:pt idx="11">
                  <c:v>33.759385056414679</c:v>
                </c:pt>
                <c:pt idx="12">
                  <c:v>36.248186888024904</c:v>
                </c:pt>
                <c:pt idx="13">
                  <c:v>68.130993012793837</c:v>
                </c:pt>
                <c:pt idx="14">
                  <c:v>50.43030722523504</c:v>
                </c:pt>
                <c:pt idx="15">
                  <c:v>52.985175899706498</c:v>
                </c:pt>
                <c:pt idx="16">
                  <c:v>47.747568029854719</c:v>
                </c:pt>
                <c:pt idx="17">
                  <c:v>51.525354934923548</c:v>
                </c:pt>
                <c:pt idx="18">
                  <c:v>21.213636119104063</c:v>
                </c:pt>
                <c:pt idx="19">
                  <c:v>47.086215803340956</c:v>
                </c:pt>
                <c:pt idx="20">
                  <c:v>40.09050694796516</c:v>
                </c:pt>
                <c:pt idx="21">
                  <c:v>50.824714267776301</c:v>
                </c:pt>
                <c:pt idx="22">
                  <c:v>58.389512996500009</c:v>
                </c:pt>
                <c:pt idx="23">
                  <c:v>28.888038792200856</c:v>
                </c:pt>
                <c:pt idx="24">
                  <c:v>45.428025248466859</c:v>
                </c:pt>
                <c:pt idx="25">
                  <c:v>30.901106199168574</c:v>
                </c:pt>
                <c:pt idx="26">
                  <c:v>38.698029236812381</c:v>
                </c:pt>
                <c:pt idx="27">
                  <c:v>35.492967485768538</c:v>
                </c:pt>
                <c:pt idx="28">
                  <c:v>36.085577248909175</c:v>
                </c:pt>
                <c:pt idx="29">
                  <c:v>42.85521101976174</c:v>
                </c:pt>
                <c:pt idx="30">
                  <c:v>33.029653864217927</c:v>
                </c:pt>
                <c:pt idx="31">
                  <c:v>57.553658789277044</c:v>
                </c:pt>
                <c:pt idx="32">
                  <c:v>49.303018375159034</c:v>
                </c:pt>
                <c:pt idx="33">
                  <c:v>41.939422877858128</c:v>
                </c:pt>
                <c:pt idx="34">
                  <c:v>25.365752855355826</c:v>
                </c:pt>
                <c:pt idx="35">
                  <c:v>30.002665279131957</c:v>
                </c:pt>
                <c:pt idx="36">
                  <c:v>56.293915235801094</c:v>
                </c:pt>
                <c:pt idx="37">
                  <c:v>46.525432199863012</c:v>
                </c:pt>
                <c:pt idx="38">
                  <c:v>51.393438678521257</c:v>
                </c:pt>
                <c:pt idx="39">
                  <c:v>66.726765363479572</c:v>
                </c:pt>
                <c:pt idx="40">
                  <c:v>43.722788010726831</c:v>
                </c:pt>
                <c:pt idx="41">
                  <c:v>57.617450144498811</c:v>
                </c:pt>
                <c:pt idx="42">
                  <c:v>48.91083471602284</c:v>
                </c:pt>
                <c:pt idx="43">
                  <c:v>66.418213156784248</c:v>
                </c:pt>
                <c:pt idx="44">
                  <c:v>51.725991944571277</c:v>
                </c:pt>
                <c:pt idx="45">
                  <c:v>51.232972305880786</c:v>
                </c:pt>
                <c:pt idx="46">
                  <c:v>64.283461623840196</c:v>
                </c:pt>
                <c:pt idx="47">
                  <c:v>64.798917346131788</c:v>
                </c:pt>
                <c:pt idx="48">
                  <c:v>51.195599592178866</c:v>
                </c:pt>
                <c:pt idx="49">
                  <c:v>65.319944910113975</c:v>
                </c:pt>
                <c:pt idx="50">
                  <c:v>70.080516854218615</c:v>
                </c:pt>
                <c:pt idx="51">
                  <c:v>67.200054604037589</c:v>
                </c:pt>
                <c:pt idx="52">
                  <c:v>53.677445496298816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187968"/>
        <c:axId val="146188544"/>
      </c:scatterChart>
      <c:scatterChart>
        <c:scatterStyle val="lineMarker"/>
        <c:varyColors val="0"/>
        <c:ser>
          <c:idx val="3"/>
          <c:order val="3"/>
          <c:tx>
            <c:strRef>
              <c:f>Sheet2!$AD$2</c:f>
              <c:strCache>
                <c:ptCount val="1"/>
                <c:pt idx="0">
                  <c:v>CV1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xVal>
            <c:numRef>
              <c:f>Sheet2!$AA$3:$AA$55</c:f>
              <c:numCache>
                <c:formatCode>0.00000</c:formatCode>
                <c:ptCount val="53"/>
                <c:pt idx="0">
                  <c:v>33.718657525799998</c:v>
                </c:pt>
                <c:pt idx="1">
                  <c:v>33.952951141299998</c:v>
                </c:pt>
                <c:pt idx="2">
                  <c:v>34.296286167200002</c:v>
                </c:pt>
                <c:pt idx="3">
                  <c:v>34.428340118400016</c:v>
                </c:pt>
                <c:pt idx="4">
                  <c:v>34.7169281599</c:v>
                </c:pt>
                <c:pt idx="5">
                  <c:v>34.824783903199993</c:v>
                </c:pt>
                <c:pt idx="6">
                  <c:v>35.103426582899999</c:v>
                </c:pt>
                <c:pt idx="7">
                  <c:v>35.154071100799996</c:v>
                </c:pt>
                <c:pt idx="8">
                  <c:v>35.295517893800017</c:v>
                </c:pt>
                <c:pt idx="9">
                  <c:v>35.358325673699994</c:v>
                </c:pt>
                <c:pt idx="10">
                  <c:v>35.983038017399998</c:v>
                </c:pt>
                <c:pt idx="11">
                  <c:v>36.307649958899994</c:v>
                </c:pt>
                <c:pt idx="12">
                  <c:v>36.360530402800002</c:v>
                </c:pt>
                <c:pt idx="13">
                  <c:v>36.580856819000005</c:v>
                </c:pt>
                <c:pt idx="14">
                  <c:v>37.445803631699995</c:v>
                </c:pt>
                <c:pt idx="15">
                  <c:v>37.464625076200001</c:v>
                </c:pt>
                <c:pt idx="16">
                  <c:v>37.487381766299983</c:v>
                </c:pt>
                <c:pt idx="17">
                  <c:v>37.699914203100015</c:v>
                </c:pt>
                <c:pt idx="18">
                  <c:v>37.792355734600029</c:v>
                </c:pt>
                <c:pt idx="19">
                  <c:v>37.812218280300002</c:v>
                </c:pt>
                <c:pt idx="20">
                  <c:v>37.965122086400015</c:v>
                </c:pt>
                <c:pt idx="21">
                  <c:v>38.033800971299996</c:v>
                </c:pt>
                <c:pt idx="22">
                  <c:v>38.047919686100002</c:v>
                </c:pt>
                <c:pt idx="23">
                  <c:v>38.211077044600003</c:v>
                </c:pt>
                <c:pt idx="24">
                  <c:v>38.3331716824</c:v>
                </c:pt>
                <c:pt idx="25">
                  <c:v>38.460622832800013</c:v>
                </c:pt>
                <c:pt idx="26">
                  <c:v>38.473671104299996</c:v>
                </c:pt>
                <c:pt idx="27">
                  <c:v>38.501196885500001</c:v>
                </c:pt>
                <c:pt idx="28">
                  <c:v>38.676384415599998</c:v>
                </c:pt>
                <c:pt idx="29">
                  <c:v>38.821271930500011</c:v>
                </c:pt>
                <c:pt idx="30">
                  <c:v>39.391344195899997</c:v>
                </c:pt>
                <c:pt idx="31">
                  <c:v>39.424915375100014</c:v>
                </c:pt>
                <c:pt idx="32">
                  <c:v>39.658840793699994</c:v>
                </c:pt>
                <c:pt idx="33">
                  <c:v>39.703339979500015</c:v>
                </c:pt>
                <c:pt idx="34">
                  <c:v>39.869498117600003</c:v>
                </c:pt>
                <c:pt idx="35">
                  <c:v>39.885829824600002</c:v>
                </c:pt>
                <c:pt idx="36">
                  <c:v>39.982063554499994</c:v>
                </c:pt>
                <c:pt idx="37">
                  <c:v>39.982985051899995</c:v>
                </c:pt>
                <c:pt idx="38">
                  <c:v>40.161138687900014</c:v>
                </c:pt>
                <c:pt idx="39">
                  <c:v>40.306965408400004</c:v>
                </c:pt>
                <c:pt idx="40">
                  <c:v>40.463075577000005</c:v>
                </c:pt>
                <c:pt idx="41">
                  <c:v>40.637851192299998</c:v>
                </c:pt>
                <c:pt idx="42">
                  <c:v>40.668119207600014</c:v>
                </c:pt>
                <c:pt idx="43">
                  <c:v>40.689914613000006</c:v>
                </c:pt>
                <c:pt idx="44">
                  <c:v>40.719614044900013</c:v>
                </c:pt>
                <c:pt idx="45">
                  <c:v>40.727633184400013</c:v>
                </c:pt>
                <c:pt idx="46">
                  <c:v>40.904601562799975</c:v>
                </c:pt>
                <c:pt idx="47">
                  <c:v>40.917471586799984</c:v>
                </c:pt>
                <c:pt idx="48">
                  <c:v>40.956505038400003</c:v>
                </c:pt>
                <c:pt idx="49">
                  <c:v>41.251569880600002</c:v>
                </c:pt>
                <c:pt idx="50">
                  <c:v>41.410631328500003</c:v>
                </c:pt>
                <c:pt idx="51">
                  <c:v>41.732010051100012</c:v>
                </c:pt>
                <c:pt idx="52">
                  <c:v>41.850567066999979</c:v>
                </c:pt>
              </c:numCache>
            </c:numRef>
          </c:xVal>
          <c:yVal>
            <c:numRef>
              <c:f>Sheet2!$AD$3:$AD$55</c:f>
              <c:numCache>
                <c:formatCode>0%</c:formatCode>
                <c:ptCount val="53"/>
                <c:pt idx="0" formatCode="0.0%">
                  <c:v>0.25918926296778705</c:v>
                </c:pt>
                <c:pt idx="1">
                  <c:v>0.2110326670198919</c:v>
                </c:pt>
                <c:pt idx="2">
                  <c:v>0.28539990213354804</c:v>
                </c:pt>
                <c:pt idx="3">
                  <c:v>0.32806188426659771</c:v>
                </c:pt>
                <c:pt idx="4">
                  <c:v>0.24083797998303308</c:v>
                </c:pt>
                <c:pt idx="5">
                  <c:v>0.19442373356330866</c:v>
                </c:pt>
                <c:pt idx="6">
                  <c:v>0.10021809187001811</c:v>
                </c:pt>
                <c:pt idx="7">
                  <c:v>0.20535750794234339</c:v>
                </c:pt>
                <c:pt idx="8">
                  <c:v>0.43187993704940092</c:v>
                </c:pt>
                <c:pt idx="9">
                  <c:v>0.20667970660674717</c:v>
                </c:pt>
                <c:pt idx="10">
                  <c:v>0.2527566321221405</c:v>
                </c:pt>
                <c:pt idx="11">
                  <c:v>0.28240614943585324</c:v>
                </c:pt>
                <c:pt idx="12">
                  <c:v>0.23626813111975134</c:v>
                </c:pt>
                <c:pt idx="13">
                  <c:v>0.12369006987206121</c:v>
                </c:pt>
                <c:pt idx="14">
                  <c:v>0.10620922238613539</c:v>
                </c:pt>
                <c:pt idx="15">
                  <c:v>9.78911986265847E-2</c:v>
                </c:pt>
                <c:pt idx="16">
                  <c:v>0.11222288010659487</c:v>
                </c:pt>
                <c:pt idx="17">
                  <c:v>0.10033799516213938</c:v>
                </c:pt>
                <c:pt idx="18">
                  <c:v>0.20450550864875713</c:v>
                </c:pt>
                <c:pt idx="19">
                  <c:v>0.11456285775582879</c:v>
                </c:pt>
                <c:pt idx="20">
                  <c:v>0.22252461329892514</c:v>
                </c:pt>
                <c:pt idx="21">
                  <c:v>0.1952341971784505</c:v>
                </c:pt>
                <c:pt idx="22">
                  <c:v>0.15175718219883347</c:v>
                </c:pt>
                <c:pt idx="23">
                  <c:v>0.21571095762019593</c:v>
                </c:pt>
                <c:pt idx="24">
                  <c:v>0.11409770146620056</c:v>
                </c:pt>
                <c:pt idx="25">
                  <c:v>0.25541273254453578</c:v>
                </c:pt>
                <c:pt idx="26">
                  <c:v>9.1992020702471519E-2</c:v>
                </c:pt>
                <c:pt idx="27">
                  <c:v>0.19804035181906979</c:v>
                </c:pt>
                <c:pt idx="28">
                  <c:v>0.22661393163038074</c:v>
                </c:pt>
                <c:pt idx="29">
                  <c:v>9.3840294922582057E-2</c:v>
                </c:pt>
                <c:pt idx="30">
                  <c:v>0.17136696532788109</c:v>
                </c:pt>
                <c:pt idx="31">
                  <c:v>8.2780363065643833E-2</c:v>
                </c:pt>
                <c:pt idx="32">
                  <c:v>0.12378998023217969</c:v>
                </c:pt>
                <c:pt idx="33">
                  <c:v>0.1689830221149049</c:v>
                </c:pt>
                <c:pt idx="34">
                  <c:v>0.25077378942652884</c:v>
                </c:pt>
                <c:pt idx="35">
                  <c:v>0.25017080975773531</c:v>
                </c:pt>
                <c:pt idx="36">
                  <c:v>0.13907523342201791</c:v>
                </c:pt>
                <c:pt idx="37">
                  <c:v>0.17439485888584499</c:v>
                </c:pt>
                <c:pt idx="38">
                  <c:v>0.14316596162623366</c:v>
                </c:pt>
                <c:pt idx="39">
                  <c:v>6.9646118733052972E-2</c:v>
                </c:pt>
                <c:pt idx="40">
                  <c:v>0.1604031039617981</c:v>
                </c:pt>
                <c:pt idx="41">
                  <c:v>8.1626067129216898E-2</c:v>
                </c:pt>
                <c:pt idx="42">
                  <c:v>0.13794573120013043</c:v>
                </c:pt>
                <c:pt idx="43">
                  <c:v>7.3467535917837321E-2</c:v>
                </c:pt>
                <c:pt idx="44">
                  <c:v>0.11152421017664238</c:v>
                </c:pt>
                <c:pt idx="45">
                  <c:v>0.14196235323767173</c:v>
                </c:pt>
                <c:pt idx="46">
                  <c:v>0.1217547781171312</c:v>
                </c:pt>
                <c:pt idx="47">
                  <c:v>6.8317402190456303E-2</c:v>
                </c:pt>
                <c:pt idx="48">
                  <c:v>0.13845887084009348</c:v>
                </c:pt>
                <c:pt idx="49">
                  <c:v>0.12549358011433495</c:v>
                </c:pt>
                <c:pt idx="50">
                  <c:v>0.13252451675973168</c:v>
                </c:pt>
                <c:pt idx="51">
                  <c:v>0.11833630235401973</c:v>
                </c:pt>
                <c:pt idx="52">
                  <c:v>0.12819219774166926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189696"/>
        <c:axId val="146189120"/>
      </c:scatterChart>
      <c:valAx>
        <c:axId val="146187968"/>
        <c:scaling>
          <c:orientation val="minMax"/>
          <c:max val="43"/>
          <c:min val="33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en-US">
                    <a:latin typeface="Arial" pitchFamily="34" charset="0"/>
                    <a:cs typeface="Arial" pitchFamily="34" charset="0"/>
                  </a:rPr>
                  <a:t>LATITUDE (° N)</a:t>
                </a:r>
              </a:p>
            </c:rich>
          </c:tx>
          <c:layout>
            <c:manualLayout>
              <c:xMode val="edge"/>
              <c:yMode val="edge"/>
              <c:x val="0.42600344488188985"/>
              <c:y val="0.9503151970868505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46188544"/>
        <c:crosses val="autoZero"/>
        <c:crossBetween val="midCat"/>
      </c:valAx>
      <c:valAx>
        <c:axId val="146188544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en-US">
                    <a:latin typeface="Arial" pitchFamily="34" charset="0"/>
                    <a:cs typeface="Arial" pitchFamily="34" charset="0"/>
                  </a:rPr>
                  <a:t>MEAN FAWNS / 100 DOES (± CV)</a:t>
                </a:r>
              </a:p>
            </c:rich>
          </c:tx>
          <c:layout>
            <c:manualLayout>
              <c:xMode val="edge"/>
              <c:yMode val="edge"/>
              <c:x val="8.6035812735991112E-3"/>
              <c:y val="0.1538488785348732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46187968"/>
        <c:crosses val="autoZero"/>
        <c:crossBetween val="midCat"/>
      </c:valAx>
      <c:valAx>
        <c:axId val="14618912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 b="1" i="0" baseline="0"/>
                  <a:t>CV (MEAN FAWNS / 100 DOES )</a:t>
                </a:r>
                <a:endParaRPr lang="en-US" sz="1000"/>
              </a:p>
            </c:rich>
          </c:tx>
          <c:layout>
            <c:manualLayout>
              <c:xMode val="edge"/>
              <c:yMode val="edge"/>
              <c:x val="0.95729157497278139"/>
              <c:y val="0.18790264115467659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crossAx val="146189696"/>
        <c:crosses val="max"/>
        <c:crossBetween val="midCat"/>
      </c:valAx>
      <c:valAx>
        <c:axId val="146189696"/>
        <c:scaling>
          <c:orientation val="minMax"/>
        </c:scaling>
        <c:delete val="1"/>
        <c:axPos val="b"/>
        <c:numFmt formatCode="0.00000" sourceLinked="1"/>
        <c:majorTickMark val="out"/>
        <c:minorTickMark val="none"/>
        <c:tickLblPos val="none"/>
        <c:crossAx val="146189120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70B6949-6B5E-4078-9E4E-4DAF449AA4EA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07FD3E50-0094-4018-8D70-707DDDD4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30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3AA81134-EE17-4CC8-9EAA-524160B2782F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7244E97-7480-499A-B694-CD5E362E3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74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66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</a:t>
            </a:r>
            <a:r>
              <a:rPr lang="en-US" dirty="0" err="1" smtClean="0"/>
              <a:t>Pts</a:t>
            </a:r>
            <a:r>
              <a:rPr lang="en-US" dirty="0" smtClean="0"/>
              <a:t>: Within escape terrain, ewes choose sites with lower NDVI when they have lambs (Jan-Mar solitary, Apr-Jun in groups); and use sites closer to matching available NDVI as lambs mature.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82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8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0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73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3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85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2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8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7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9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7726081-63B3-483D-8CD2-8AC3186A8BDB}" type="datetimeFigureOut">
              <a:rPr lang="en-US" smtClean="0"/>
              <a:pPr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tiff"/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12" Type="http://schemas.openxmlformats.org/officeDocument/2006/relationships/image" Target="../media/image12.tiff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image" Target="../media/image3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8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5.jpeg"/><Relationship Id="rId5" Type="http://schemas.openxmlformats.org/officeDocument/2006/relationships/image" Target="../media/image20.png"/><Relationship Id="rId10" Type="http://schemas.openxmlformats.org/officeDocument/2006/relationships/image" Target="../media/image4.jpe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970" y="685800"/>
            <a:ext cx="7887389" cy="2613025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chemeClr val="tx1"/>
                </a:solidFill>
              </a:rPr>
              <a:t>Spatial Responses </a:t>
            </a:r>
            <a:r>
              <a:rPr lang="en-US" sz="4000" b="1" cap="none" dirty="0">
                <a:solidFill>
                  <a:schemeClr val="tx1"/>
                </a:solidFill>
              </a:rPr>
              <a:t>t</a:t>
            </a:r>
            <a:r>
              <a:rPr lang="en-US" sz="4000" b="1" cap="none" dirty="0" smtClean="0">
                <a:solidFill>
                  <a:schemeClr val="tx1"/>
                </a:solidFill>
              </a:rPr>
              <a:t>o Climate Across Trophic Levels:</a:t>
            </a:r>
            <a:r>
              <a:rPr lang="en-US" sz="3600" b="1" cap="none" dirty="0" smtClean="0">
                <a:solidFill>
                  <a:schemeClr val="tx1"/>
                </a:solidFill>
              </a:rPr>
              <a:t/>
            </a:r>
            <a:br>
              <a:rPr lang="en-US" sz="3600" b="1" cap="none" dirty="0" smtClean="0">
                <a:solidFill>
                  <a:schemeClr val="tx1"/>
                </a:solidFill>
              </a:rPr>
            </a:br>
            <a:r>
              <a:rPr lang="en-US" sz="3200" b="1" cap="none" dirty="0" smtClean="0">
                <a:solidFill>
                  <a:schemeClr val="tx1"/>
                </a:solidFill>
              </a:rPr>
              <a:t>Monitoring and Modeling Plants, Prey, and Predators in </a:t>
            </a:r>
            <a:r>
              <a:rPr lang="en-US" sz="3200" b="1" cap="none" dirty="0">
                <a:solidFill>
                  <a:schemeClr val="tx1"/>
                </a:solidFill>
              </a:rPr>
              <a:t>t</a:t>
            </a:r>
            <a:r>
              <a:rPr lang="en-US" sz="3200" b="1" cap="none" dirty="0" smtClean="0">
                <a:solidFill>
                  <a:schemeClr val="tx1"/>
                </a:solidFill>
              </a:rPr>
              <a:t>he Intermountain Western United States</a:t>
            </a:r>
            <a:endParaRPr lang="en-US" sz="3200" b="1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579674"/>
            <a:ext cx="7826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2014 Research Progress </a:t>
            </a:r>
            <a:r>
              <a:rPr lang="en-US" sz="2400" dirty="0"/>
              <a:t>R</a:t>
            </a:r>
            <a:r>
              <a:rPr lang="en-US" sz="2400" dirty="0" smtClean="0"/>
              <a:t>eview</a:t>
            </a:r>
          </a:p>
          <a:p>
            <a:pPr algn="ctr"/>
            <a:r>
              <a:rPr lang="en-US" sz="2400" dirty="0" smtClean="0"/>
              <a:t>6-9 May 2014, Silver Spring, MD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 smtClean="0"/>
              <a:t>NASA Funding Opportunity #NNH11AR55I</a:t>
            </a:r>
            <a:endParaRPr lang="en-US" sz="2400" dirty="0"/>
          </a:p>
        </p:txBody>
      </p:sp>
      <p:pic>
        <p:nvPicPr>
          <p:cNvPr id="2050" name="Picture 2" descr="D:\nasa_stuff\nas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3" y="5410200"/>
            <a:ext cx="1084263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1" name="Group 10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4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USU CNR logo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2" descr="D:\nasa_stuff\umd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D:\nasa_stuff\glcf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78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#3:  Ungulate, Cougar Density and NDVI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Movement Patterns in Relation to NDVI “Green-up”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NDVI correlates with both deer abundance and cougar home range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These relationships will serve as basis for modeled distributional responses of ungulates and cougar to climate change effects on vegetation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4" name="Group 2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06498" y="3306788"/>
            <a:ext cx="8531003" cy="2842697"/>
            <a:chOff x="306498" y="3196132"/>
            <a:chExt cx="8531003" cy="2842697"/>
          </a:xfrm>
        </p:grpSpPr>
        <p:grpSp>
          <p:nvGrpSpPr>
            <p:cNvPr id="13" name="Group 12"/>
            <p:cNvGrpSpPr/>
            <p:nvPr/>
          </p:nvGrpSpPr>
          <p:grpSpPr>
            <a:xfrm>
              <a:off x="306498" y="3196132"/>
              <a:ext cx="8531003" cy="2842697"/>
              <a:chOff x="320816" y="3167011"/>
              <a:chExt cx="8531003" cy="2842697"/>
            </a:xfrm>
          </p:grpSpPr>
          <p:graphicFrame>
            <p:nvGraphicFramePr>
              <p:cNvPr id="22" name="Chart 21"/>
              <p:cNvGraphicFramePr/>
              <p:nvPr>
                <p:extLst>
                  <p:ext uri="{D42A27DB-BD31-4B8C-83A1-F6EECF244321}">
                    <p14:modId xmlns:p14="http://schemas.microsoft.com/office/powerpoint/2010/main" val="3110272680"/>
                  </p:ext>
                </p:extLst>
              </p:nvPr>
            </p:nvGraphicFramePr>
            <p:xfrm>
              <a:off x="320816" y="3167011"/>
              <a:ext cx="4222547" cy="284269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aphicFrame>
            <p:nvGraphicFramePr>
              <p:cNvPr id="20" name="Chart 19"/>
              <p:cNvGraphicFramePr/>
              <p:nvPr>
                <p:extLst>
                  <p:ext uri="{D42A27DB-BD31-4B8C-83A1-F6EECF244321}">
                    <p14:modId xmlns:p14="http://schemas.microsoft.com/office/powerpoint/2010/main" val="2712577626"/>
                  </p:ext>
                </p:extLst>
              </p:nvPr>
            </p:nvGraphicFramePr>
            <p:xfrm>
              <a:off x="4254581" y="3219915"/>
              <a:ext cx="4597238" cy="278979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</p:grpSp>
        <p:sp>
          <p:nvSpPr>
            <p:cNvPr id="17" name="Rectangle 16"/>
            <p:cNvSpPr/>
            <p:nvPr/>
          </p:nvSpPr>
          <p:spPr>
            <a:xfrm>
              <a:off x="1028944" y="3478021"/>
              <a:ext cx="1295400" cy="400110"/>
            </a:xfrm>
            <a:prstGeom prst="rect">
              <a:avLst/>
            </a:prstGeom>
            <a:ln>
              <a:solidFill>
                <a:prstClr val="black">
                  <a:shade val="95000"/>
                  <a:satMod val="105000"/>
                </a:prst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sysClr val="windowText" lastClr="000000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en-US" dirty="0" smtClean="0"/>
                <a:t>y = 3,445.12x</a:t>
              </a:r>
              <a:r>
                <a:rPr lang="en-US" baseline="30000" dirty="0" smtClean="0"/>
                <a:t>3.68</a:t>
              </a:r>
              <a:r>
                <a:rPr lang="en-US" dirty="0" smtClean="0"/>
                <a:t>
R² = 0.66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38999" y="3478021"/>
              <a:ext cx="129540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prstClr val="black">
                  <a:shade val="95000"/>
                  <a:satMod val="105000"/>
                </a:prst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sysClr val="windowText" lastClr="000000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en-US" dirty="0" smtClean="0"/>
                <a:t>y = 4,923.79x</a:t>
              </a:r>
              <a:r>
                <a:rPr lang="en-US" baseline="30000" dirty="0" smtClean="0"/>
                <a:t>-0.83</a:t>
              </a:r>
              <a:r>
                <a:rPr lang="en-US" dirty="0" smtClean="0"/>
                <a:t>
R² = 0.88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288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#4:  Forage Quality and Reproduction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Seasonal Maximum NDVI and Fawning Date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D</a:t>
            </a:r>
            <a:r>
              <a:rPr lang="en-US" dirty="0" smtClean="0">
                <a:solidFill>
                  <a:srgbClr val="292934"/>
                </a:solidFill>
              </a:rPr>
              <a:t>eer </a:t>
            </a:r>
            <a:r>
              <a:rPr lang="en-US" dirty="0">
                <a:solidFill>
                  <a:srgbClr val="292934"/>
                </a:solidFill>
              </a:rPr>
              <a:t>give birth ~ </a:t>
            </a:r>
            <a:r>
              <a:rPr lang="en-US" dirty="0" smtClean="0">
                <a:solidFill>
                  <a:srgbClr val="292934"/>
                </a:solidFill>
              </a:rPr>
              <a:t>June (red; constant)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Parturition in southern latitudes offset from peak NDVI (green), our measure of forage quality</a:t>
            </a:r>
            <a:endParaRPr lang="en-US" dirty="0">
              <a:solidFill>
                <a:srgbClr val="292934"/>
              </a:solidFill>
            </a:endParaRPr>
          </a:p>
          <a:p>
            <a:pPr lvl="1"/>
            <a:endParaRPr lang="en-US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8" name="Group 17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9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891612" y="3002874"/>
            <a:ext cx="7360776" cy="3328571"/>
            <a:chOff x="947512" y="3002874"/>
            <a:chExt cx="7360776" cy="3328571"/>
          </a:xfrm>
        </p:grpSpPr>
        <p:graphicFrame>
          <p:nvGraphicFramePr>
            <p:cNvPr id="13" name="Chart 12"/>
            <p:cNvGraphicFramePr/>
            <p:nvPr>
              <p:extLst>
                <p:ext uri="{D42A27DB-BD31-4B8C-83A1-F6EECF244321}">
                  <p14:modId xmlns:p14="http://schemas.microsoft.com/office/powerpoint/2010/main" val="115064734"/>
                </p:ext>
              </p:extLst>
            </p:nvPr>
          </p:nvGraphicFramePr>
          <p:xfrm>
            <a:off x="1467700" y="3002874"/>
            <a:ext cx="6840588" cy="33285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14" name="Group 13"/>
            <p:cNvGrpSpPr/>
            <p:nvPr/>
          </p:nvGrpSpPr>
          <p:grpSpPr>
            <a:xfrm>
              <a:off x="947512" y="3404745"/>
              <a:ext cx="549307" cy="1353240"/>
              <a:chOff x="381000" y="1447800"/>
              <a:chExt cx="609600" cy="1676757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81000" y="2743200"/>
                <a:ext cx="609600" cy="381357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 smtClean="0"/>
                  <a:t>6/19</a:t>
                </a:r>
                <a:endParaRPr lang="en-US" sz="1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1000" y="1447800"/>
                <a:ext cx="609600" cy="381357"/>
              </a:xfrm>
              <a:prstGeom prst="rect">
                <a:avLst/>
              </a:prstGeom>
              <a:noFill/>
              <a:ln>
                <a:solidFill>
                  <a:srgbClr val="00CC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 smtClean="0"/>
                  <a:t>8/23</a:t>
                </a:r>
                <a:endParaRPr lang="en-US" sz="1400" dirty="0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2683472" y="5049589"/>
            <a:ext cx="1888528" cy="276999"/>
            <a:chOff x="2683471" y="4962229"/>
            <a:chExt cx="2010323" cy="27699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683471" y="5219972"/>
              <a:ext cx="2005016" cy="0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683471" y="4962229"/>
              <a:ext cx="20050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Parturition-NDVI offset</a:t>
              </a:r>
              <a:endParaRPr lang="en-US" sz="12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683471" y="5026288"/>
              <a:ext cx="0" cy="193684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93794" y="5034570"/>
              <a:ext cx="0" cy="193684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 flipV="1">
            <a:off x="4502685" y="3680131"/>
            <a:ext cx="0" cy="2146859"/>
          </a:xfrm>
          <a:prstGeom prst="line">
            <a:avLst/>
          </a:prstGeom>
          <a:ln w="38100">
            <a:solidFill>
              <a:srgbClr val="33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11361" y="3218466"/>
            <a:ext cx="15297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Northern extent of monsoon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8574" y="3261554"/>
            <a:ext cx="1554430" cy="500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202287" y="3511995"/>
            <a:ext cx="1613789" cy="523220"/>
            <a:chOff x="7198231" y="3873095"/>
            <a:chExt cx="1613789" cy="523220"/>
          </a:xfrm>
        </p:grpSpPr>
        <p:sp>
          <p:nvSpPr>
            <p:cNvPr id="26" name="TextBox 25"/>
            <p:cNvSpPr txBox="1"/>
            <p:nvPr/>
          </p:nvSpPr>
          <p:spPr>
            <a:xfrm>
              <a:off x="7326363" y="3873095"/>
              <a:ext cx="1485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Date MAX NDVI</a:t>
              </a:r>
            </a:p>
            <a:p>
              <a:r>
                <a:rPr lang="en-US" sz="1400" dirty="0" smtClean="0"/>
                <a:t>Date Parturition</a:t>
              </a:r>
              <a:endParaRPr lang="en-US" sz="1400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198231" y="3977208"/>
              <a:ext cx="128132" cy="314995"/>
              <a:chOff x="7198231" y="4006569"/>
              <a:chExt cx="128132" cy="31499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7198231" y="4193428"/>
                <a:ext cx="128132" cy="12813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198231" y="4006569"/>
                <a:ext cx="128132" cy="128136"/>
              </a:xfrm>
              <a:prstGeom prst="ellipse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16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#4:  Forage </a:t>
            </a:r>
            <a:r>
              <a:rPr lang="en-US" sz="3600" dirty="0">
                <a:solidFill>
                  <a:schemeClr val="tx1"/>
                </a:solidFill>
              </a:rPr>
              <a:t>Quality and </a:t>
            </a:r>
            <a:r>
              <a:rPr lang="en-US" sz="3600" dirty="0" smtClean="0">
                <a:solidFill>
                  <a:schemeClr val="tx1"/>
                </a:solidFill>
              </a:rPr>
              <a:t>Reproduction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Seasonal Maximum NDVI and Number of Fawns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Fawn </a:t>
            </a:r>
            <a:r>
              <a:rPr lang="en-US" dirty="0">
                <a:solidFill>
                  <a:srgbClr val="292934"/>
                </a:solidFill>
              </a:rPr>
              <a:t>counts </a:t>
            </a:r>
            <a:r>
              <a:rPr lang="en-US" dirty="0" smtClean="0">
                <a:solidFill>
                  <a:srgbClr val="292934"/>
                </a:solidFill>
              </a:rPr>
              <a:t>(tan) in south </a:t>
            </a:r>
            <a:r>
              <a:rPr lang="en-US" dirty="0">
                <a:solidFill>
                  <a:srgbClr val="292934"/>
                </a:solidFill>
              </a:rPr>
              <a:t>are consistently lower than those in </a:t>
            </a:r>
            <a:r>
              <a:rPr lang="en-US" dirty="0" smtClean="0">
                <a:solidFill>
                  <a:srgbClr val="292934"/>
                </a:solidFill>
              </a:rPr>
              <a:t>north</a:t>
            </a:r>
            <a:endParaRPr lang="en-US" dirty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Variance (dashed line, error bars) is higher in southern latitudes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1" name="Group 20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4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585634732"/>
              </p:ext>
            </p:extLst>
          </p:nvPr>
        </p:nvGraphicFramePr>
        <p:xfrm>
          <a:off x="1461874" y="2842210"/>
          <a:ext cx="5396125" cy="344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6" name="Straight Connector 15"/>
          <p:cNvCxnSpPr/>
          <p:nvPr/>
        </p:nvCxnSpPr>
        <p:spPr>
          <a:xfrm flipV="1">
            <a:off x="3757213" y="3075180"/>
            <a:ext cx="0" cy="2751811"/>
          </a:xfrm>
          <a:prstGeom prst="line">
            <a:avLst/>
          </a:prstGeom>
          <a:ln w="38100">
            <a:solidFill>
              <a:srgbClr val="33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3367" y="5495723"/>
            <a:ext cx="2144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Northern extent of monsoon</a:t>
            </a:r>
          </a:p>
        </p:txBody>
      </p:sp>
    </p:spTree>
    <p:extLst>
      <p:ext uri="{BB962C8B-B14F-4D97-AF65-F5344CB8AC3E}">
        <p14:creationId xmlns:p14="http://schemas.microsoft.com/office/powerpoint/2010/main" val="41775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#5:  Modelling Risk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Trade-offs Between Predation Risk and Forage Quality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478703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In </a:t>
            </a:r>
            <a:r>
              <a:rPr lang="en-US" dirty="0">
                <a:solidFill>
                  <a:srgbClr val="292934"/>
                </a:solidFill>
              </a:rPr>
              <a:t>the </a:t>
            </a:r>
            <a:r>
              <a:rPr lang="en-US" dirty="0" smtClean="0">
                <a:solidFill>
                  <a:srgbClr val="292934"/>
                </a:solidFill>
              </a:rPr>
              <a:t>Intermountain West, </a:t>
            </a:r>
            <a:r>
              <a:rPr lang="en-US" dirty="0">
                <a:solidFill>
                  <a:srgbClr val="292934"/>
                </a:solidFill>
              </a:rPr>
              <a:t>ungulates track primary </a:t>
            </a:r>
            <a:r>
              <a:rPr lang="en-US" dirty="0" smtClean="0">
                <a:solidFill>
                  <a:srgbClr val="292934"/>
                </a:solidFill>
              </a:rPr>
              <a:t>productivity as measured with NDVI</a:t>
            </a:r>
          </a:p>
          <a:p>
            <a:pPr lvl="2"/>
            <a:r>
              <a:rPr lang="en-US" dirty="0">
                <a:solidFill>
                  <a:srgbClr val="292934"/>
                </a:solidFill>
              </a:rPr>
              <a:t>H</a:t>
            </a:r>
            <a:r>
              <a:rPr lang="en-US" dirty="0" smtClean="0">
                <a:solidFill>
                  <a:srgbClr val="292934"/>
                </a:solidFill>
              </a:rPr>
              <a:t>owever, green-up pattern different in deserts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In deserts, bighorn sheep balance forage needs with predator avoidance by </a:t>
            </a:r>
            <a:r>
              <a:rPr lang="en-US" dirty="0">
                <a:solidFill>
                  <a:srgbClr val="292934"/>
                </a:solidFill>
              </a:rPr>
              <a:t>selecting for escape terrain </a:t>
            </a:r>
            <a:endParaRPr lang="en-US" dirty="0" smtClean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Within </a:t>
            </a:r>
            <a:r>
              <a:rPr lang="en-US" dirty="0">
                <a:solidFill>
                  <a:srgbClr val="292934"/>
                </a:solidFill>
              </a:rPr>
              <a:t>escape terrain, NDVI is related to visibility (e.g., shrubs) </a:t>
            </a:r>
            <a:r>
              <a:rPr lang="en-US" dirty="0" smtClean="0">
                <a:solidFill>
                  <a:srgbClr val="292934"/>
                </a:solidFill>
              </a:rPr>
              <a:t>&amp;/</a:t>
            </a:r>
            <a:r>
              <a:rPr lang="en-US" dirty="0">
                <a:solidFill>
                  <a:srgbClr val="292934"/>
                </a:solidFill>
              </a:rPr>
              <a:t>or food (e.g. high quality annuals</a:t>
            </a:r>
            <a:r>
              <a:rPr lang="en-US" dirty="0" smtClean="0">
                <a:solidFill>
                  <a:srgbClr val="292934"/>
                </a:solidFill>
              </a:rPr>
              <a:t>)</a:t>
            </a:r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5319946" y="2032925"/>
            <a:ext cx="3400342" cy="3700931"/>
            <a:chOff x="5244234" y="2032925"/>
            <a:chExt cx="3400342" cy="3700931"/>
          </a:xfrm>
        </p:grpSpPr>
        <p:sp>
          <p:nvSpPr>
            <p:cNvPr id="13" name="TextBox 12"/>
            <p:cNvSpPr txBox="1"/>
            <p:nvPr/>
          </p:nvSpPr>
          <p:spPr>
            <a:xfrm>
              <a:off x="5244234" y="2032925"/>
              <a:ext cx="3400342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Locations by sex on escape terrain: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   ≥ 40% slope &amp;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    Vector Ruggedness Measure,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       </a:t>
              </a:r>
              <a:r>
                <a:rPr lang="en-US" sz="1400" dirty="0" err="1" smtClean="0">
                  <a:ea typeface="Tahoma" pitchFamily="34" charset="0"/>
                  <a:cs typeface="Tahoma" pitchFamily="34" charset="0"/>
                </a:rPr>
                <a:t>vrm</a:t>
              </a: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&gt;0.002</a:t>
              </a:r>
            </a:p>
          </p:txBody>
        </p:sp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234" y="2994295"/>
              <a:ext cx="3400341" cy="27395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7" name="Group 16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0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USU CNR logo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2" descr="D:\nasa_stuff\umd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D:\nasa_stuff\glcf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5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#5:  Modelling Risk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Trade-offs Between Predation Risk and Forage Quality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5368"/>
            <a:ext cx="8418887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Modelling forage:  NDVI within escape terrain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196841" y="2268747"/>
            <a:ext cx="488748" cy="269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00520" y="1873409"/>
            <a:ext cx="8311829" cy="4541219"/>
            <a:chOff x="53611" y="1066800"/>
            <a:chExt cx="8921905" cy="5142645"/>
          </a:xfrm>
          <a:effectLst/>
        </p:grpSpPr>
        <p:pic>
          <p:nvPicPr>
            <p:cNvPr id="4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" t="-3144" r="23653" b="5764"/>
            <a:stretch/>
          </p:blipFill>
          <p:spPr bwMode="auto">
            <a:xfrm>
              <a:off x="684731" y="1066800"/>
              <a:ext cx="8289894" cy="473551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76200" y="5791200"/>
              <a:ext cx="8899316" cy="4182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Month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-1934289" y="3218768"/>
              <a:ext cx="4636533" cy="6607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NDVI</a:t>
              </a:r>
            </a:p>
            <a:p>
              <a:pPr algn="ctr"/>
              <a:r>
                <a:rPr lang="en-US" sz="1600" dirty="0" smtClean="0"/>
                <a:t>(mean </a:t>
              </a:r>
              <a:r>
                <a:rPr lang="en-US" sz="1600" dirty="0" smtClean="0">
                  <a:cs typeface="Times New Roman"/>
                </a:rPr>
                <a:t>± 95%CI)</a:t>
              </a:r>
              <a:endParaRPr lang="en-US" sz="16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79992" y="1418684"/>
              <a:ext cx="1219199" cy="522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/>
                <a:t>random</a:t>
              </a:r>
            </a:p>
            <a:p>
              <a:pPr algn="r"/>
              <a:r>
                <a:rPr lang="en-US" sz="1200" b="1" dirty="0" smtClean="0"/>
                <a:t>bighorn</a:t>
              </a:r>
              <a:endParaRPr lang="en-US" sz="1200" b="1" dirty="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421564" y="2018288"/>
            <a:ext cx="8290785" cy="43531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213279" y="2302791"/>
            <a:ext cx="85186" cy="7955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213279" y="2467732"/>
            <a:ext cx="85186" cy="7955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841354" y="2142563"/>
            <a:ext cx="3194527" cy="35826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764217" y="4699526"/>
            <a:ext cx="5679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332133" y="4194861"/>
            <a:ext cx="496926" cy="504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29059" y="3824775"/>
            <a:ext cx="461432" cy="370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96975" y="3824775"/>
            <a:ext cx="453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850001" y="3824775"/>
            <a:ext cx="540826" cy="370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514766" y="4194861"/>
            <a:ext cx="425937" cy="218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940703" y="3690198"/>
            <a:ext cx="585957" cy="75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26659" y="3690198"/>
            <a:ext cx="425937" cy="504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023586" y="4304205"/>
            <a:ext cx="567916" cy="933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591502" y="5237834"/>
            <a:ext cx="461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267290" y="4699526"/>
            <a:ext cx="496926" cy="201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90705" y="2268747"/>
            <a:ext cx="94884" cy="238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47" name="Group 46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50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6" descr="USU CNR logo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8" name="Picture 2" descr="D:\nasa_stuff\umd_log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3" descr="D:\nasa_stuff\glcf_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2574298" y="5383621"/>
            <a:ext cx="182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Lambing season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27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288" y="365760"/>
            <a:ext cx="8532458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#6:  NDVI, Reproduction, &amp; Climate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Seasonal Maximum NDVI and Fawning Numbers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Fawn </a:t>
            </a:r>
            <a:r>
              <a:rPr lang="en-US" dirty="0" smtClean="0">
                <a:solidFill>
                  <a:srgbClr val="292934"/>
                </a:solidFill>
              </a:rPr>
              <a:t>production by latitude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M</a:t>
            </a:r>
            <a:r>
              <a:rPr lang="en-US" dirty="0" smtClean="0">
                <a:solidFill>
                  <a:srgbClr val="292934"/>
                </a:solidFill>
              </a:rPr>
              <a:t>ean </a:t>
            </a:r>
            <a:r>
              <a:rPr lang="en-US" dirty="0">
                <a:solidFill>
                  <a:srgbClr val="292934"/>
                </a:solidFill>
              </a:rPr>
              <a:t>increases and variance declines </a:t>
            </a:r>
            <a:endParaRPr lang="en-US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1" name="Group 20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4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 descr="lat_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80" y="2540286"/>
            <a:ext cx="5821221" cy="3810344"/>
          </a:xfrm>
          <a:prstGeom prst="rect">
            <a:avLst/>
          </a:prstGeom>
          <a:ln>
            <a:noFill/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2926348" y="2865512"/>
            <a:ext cx="0" cy="2664923"/>
          </a:xfrm>
          <a:prstGeom prst="line">
            <a:avLst/>
          </a:prstGeom>
          <a:ln w="38100">
            <a:solidFill>
              <a:srgbClr val="33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62798" y="2534398"/>
            <a:ext cx="15297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Northern extent of monsoon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59024" y="2828516"/>
            <a:ext cx="2225757" cy="3104010"/>
            <a:chOff x="6559024" y="2828516"/>
            <a:chExt cx="2225757" cy="3104010"/>
          </a:xfrm>
        </p:grpSpPr>
        <p:pic>
          <p:nvPicPr>
            <p:cNvPr id="17" name="Picture 16" descr="Monsoon boundary map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59024" y="2828516"/>
              <a:ext cx="2225757" cy="3104010"/>
            </a:xfrm>
            <a:prstGeom prst="rect">
              <a:avLst/>
            </a:prstGeom>
          </p:spPr>
        </p:pic>
        <p:sp>
          <p:nvSpPr>
            <p:cNvPr id="30" name="Freeform 29"/>
            <p:cNvSpPr/>
            <p:nvPr/>
          </p:nvSpPr>
          <p:spPr>
            <a:xfrm>
              <a:off x="6776020" y="3348784"/>
              <a:ext cx="1927225" cy="2152650"/>
            </a:xfrm>
            <a:custGeom>
              <a:avLst/>
              <a:gdLst>
                <a:gd name="connsiteX0" fmla="*/ 50800 w 1927225"/>
                <a:gd name="connsiteY0" fmla="*/ 2152650 h 2152650"/>
                <a:gd name="connsiteX1" fmla="*/ 117475 w 1927225"/>
                <a:gd name="connsiteY1" fmla="*/ 1552575 h 2152650"/>
                <a:gd name="connsiteX2" fmla="*/ 755650 w 1927225"/>
                <a:gd name="connsiteY2" fmla="*/ 1009650 h 2152650"/>
                <a:gd name="connsiteX3" fmla="*/ 1450975 w 1927225"/>
                <a:gd name="connsiteY3" fmla="*/ 600075 h 2152650"/>
                <a:gd name="connsiteX4" fmla="*/ 1755775 w 1927225"/>
                <a:gd name="connsiteY4" fmla="*/ 238125 h 2152650"/>
                <a:gd name="connsiteX5" fmla="*/ 1927225 w 1927225"/>
                <a:gd name="connsiteY5" fmla="*/ 0 h 2152650"/>
                <a:gd name="connsiteX6" fmla="*/ 1927225 w 1927225"/>
                <a:gd name="connsiteY6" fmla="*/ 0 h 21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7225" h="2152650">
                  <a:moveTo>
                    <a:pt x="50800" y="2152650"/>
                  </a:moveTo>
                  <a:cubicBezTo>
                    <a:pt x="25400" y="1947862"/>
                    <a:pt x="0" y="1743075"/>
                    <a:pt x="117475" y="1552575"/>
                  </a:cubicBezTo>
                  <a:cubicBezTo>
                    <a:pt x="234950" y="1362075"/>
                    <a:pt x="533400" y="1168400"/>
                    <a:pt x="755650" y="1009650"/>
                  </a:cubicBezTo>
                  <a:cubicBezTo>
                    <a:pt x="977900" y="850900"/>
                    <a:pt x="1284288" y="728663"/>
                    <a:pt x="1450975" y="600075"/>
                  </a:cubicBezTo>
                  <a:cubicBezTo>
                    <a:pt x="1617663" y="471488"/>
                    <a:pt x="1676400" y="338138"/>
                    <a:pt x="1755775" y="238125"/>
                  </a:cubicBezTo>
                  <a:cubicBezTo>
                    <a:pt x="1835150" y="138112"/>
                    <a:pt x="1927225" y="0"/>
                    <a:pt x="1927225" y="0"/>
                  </a:cubicBezTo>
                  <a:lnTo>
                    <a:pt x="1927225" y="0"/>
                  </a:lnTo>
                </a:path>
              </a:pathLst>
            </a:custGeom>
            <a:ln w="38100">
              <a:solidFill>
                <a:srgbClr val="00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74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04178" y="2539300"/>
            <a:ext cx="5821221" cy="3810344"/>
            <a:chOff x="504178" y="2539300"/>
            <a:chExt cx="5821221" cy="3810344"/>
          </a:xfrm>
        </p:grpSpPr>
        <p:pic>
          <p:nvPicPr>
            <p:cNvPr id="34" name="Picture 33" descr="lat_F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178" y="2539300"/>
              <a:ext cx="5821221" cy="3810344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3578874" y="2671010"/>
              <a:ext cx="1477859" cy="73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</a:t>
              </a:r>
              <a:r>
                <a:rPr lang="en-US" sz="1400" dirty="0" smtClean="0"/>
                <a:t>rojected northern extent of monsoon</a:t>
              </a:r>
            </a:p>
          </p:txBody>
        </p:sp>
        <p:cxnSp>
          <p:nvCxnSpPr>
            <p:cNvPr id="38" name="Straight Connector 37"/>
            <p:cNvCxnSpPr>
              <a:endCxn id="37" idx="2"/>
            </p:cNvCxnSpPr>
            <p:nvPr/>
          </p:nvCxnSpPr>
          <p:spPr>
            <a:xfrm flipH="1" flipV="1">
              <a:off x="4317804" y="3409674"/>
              <a:ext cx="2801" cy="2219658"/>
            </a:xfrm>
            <a:prstGeom prst="line">
              <a:avLst/>
            </a:prstGeom>
            <a:ln w="38100">
              <a:solidFill>
                <a:srgbClr val="33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823391" y="4152652"/>
              <a:ext cx="698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????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#6:  NDVI, Reproduction, &amp; Climate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Seasonal Maximum NDVI and Fawning Numbers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Projected extent of change in monsoon suggests ungulate reproductive patterns observed in southerly latitudes may shift northwards</a:t>
            </a:r>
            <a:endParaRPr lang="en-US" dirty="0">
              <a:solidFill>
                <a:srgbClr val="292934"/>
              </a:solidFill>
            </a:endParaRPr>
          </a:p>
          <a:p>
            <a:pPr lvl="1"/>
            <a:endParaRPr lang="en-US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1" name="Group 20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4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USU CNR logo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" descr="D:\nasa_stuff\umd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nasa_stuff\glcf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555144" y="2828129"/>
            <a:ext cx="2225757" cy="3104010"/>
            <a:chOff x="6555144" y="2828129"/>
            <a:chExt cx="2225757" cy="3104010"/>
          </a:xfrm>
        </p:grpSpPr>
        <p:pic>
          <p:nvPicPr>
            <p:cNvPr id="18" name="Picture 17" descr="Monsoon boundary map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55144" y="2828129"/>
              <a:ext cx="2225757" cy="3104010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6555144" y="2828129"/>
              <a:ext cx="1622425" cy="1790458"/>
            </a:xfrm>
            <a:custGeom>
              <a:avLst/>
              <a:gdLst>
                <a:gd name="connsiteX0" fmla="*/ 50800 w 1927225"/>
                <a:gd name="connsiteY0" fmla="*/ 2152650 h 2152650"/>
                <a:gd name="connsiteX1" fmla="*/ 117475 w 1927225"/>
                <a:gd name="connsiteY1" fmla="*/ 1552575 h 2152650"/>
                <a:gd name="connsiteX2" fmla="*/ 755650 w 1927225"/>
                <a:gd name="connsiteY2" fmla="*/ 1009650 h 2152650"/>
                <a:gd name="connsiteX3" fmla="*/ 1450975 w 1927225"/>
                <a:gd name="connsiteY3" fmla="*/ 600075 h 2152650"/>
                <a:gd name="connsiteX4" fmla="*/ 1755775 w 1927225"/>
                <a:gd name="connsiteY4" fmla="*/ 238125 h 2152650"/>
                <a:gd name="connsiteX5" fmla="*/ 1927225 w 1927225"/>
                <a:gd name="connsiteY5" fmla="*/ 0 h 2152650"/>
                <a:gd name="connsiteX6" fmla="*/ 1927225 w 1927225"/>
                <a:gd name="connsiteY6" fmla="*/ 0 h 21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7225" h="2152650">
                  <a:moveTo>
                    <a:pt x="50800" y="2152650"/>
                  </a:moveTo>
                  <a:cubicBezTo>
                    <a:pt x="25400" y="1947862"/>
                    <a:pt x="0" y="1743075"/>
                    <a:pt x="117475" y="1552575"/>
                  </a:cubicBezTo>
                  <a:cubicBezTo>
                    <a:pt x="234950" y="1362075"/>
                    <a:pt x="533400" y="1168400"/>
                    <a:pt x="755650" y="1009650"/>
                  </a:cubicBezTo>
                  <a:cubicBezTo>
                    <a:pt x="977900" y="850900"/>
                    <a:pt x="1284288" y="728663"/>
                    <a:pt x="1450975" y="600075"/>
                  </a:cubicBezTo>
                  <a:cubicBezTo>
                    <a:pt x="1617663" y="471488"/>
                    <a:pt x="1676400" y="338138"/>
                    <a:pt x="1755775" y="238125"/>
                  </a:cubicBezTo>
                  <a:cubicBezTo>
                    <a:pt x="1835150" y="138112"/>
                    <a:pt x="1927225" y="0"/>
                    <a:pt x="1927225" y="0"/>
                  </a:cubicBezTo>
                  <a:lnTo>
                    <a:pt x="1927225" y="0"/>
                  </a:lnTo>
                </a:path>
              </a:pathLst>
            </a:custGeom>
            <a:ln w="381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723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tx1"/>
                </a:solidFill>
              </a:rPr>
              <a:t>Conclusions and Next Steps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777" y="1554480"/>
            <a:ext cx="4693024" cy="48463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Strong linkages </a:t>
            </a:r>
            <a:r>
              <a:rPr lang="en-US" dirty="0" smtClean="0">
                <a:solidFill>
                  <a:srgbClr val="292934"/>
                </a:solidFill>
              </a:rPr>
              <a:t>exist between </a:t>
            </a:r>
            <a:r>
              <a:rPr lang="en-US" dirty="0" smtClean="0">
                <a:solidFill>
                  <a:srgbClr val="292934"/>
                </a:solidFill>
              </a:rPr>
              <a:t>climate, NDVI, animal performance and movement</a:t>
            </a:r>
          </a:p>
          <a:p>
            <a:pPr lvl="7"/>
            <a:endParaRPr lang="en-US" dirty="0" smtClean="0">
              <a:solidFill>
                <a:srgbClr val="292934"/>
              </a:solidFill>
            </a:endParaRPr>
          </a:p>
          <a:p>
            <a:r>
              <a:rPr lang="en-US" dirty="0" smtClean="0">
                <a:solidFill>
                  <a:srgbClr val="292934"/>
                </a:solidFill>
              </a:rPr>
              <a:t>Modelling climate × land-use projections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Linking NDVI to climate projections</a:t>
            </a:r>
          </a:p>
          <a:p>
            <a:pPr lvl="1"/>
            <a:r>
              <a:rPr lang="en-US" dirty="0" err="1" smtClean="0">
                <a:solidFill>
                  <a:srgbClr val="292934"/>
                </a:solidFill>
              </a:rPr>
              <a:t>Phenological</a:t>
            </a:r>
            <a:r>
              <a:rPr lang="en-US" dirty="0" smtClean="0">
                <a:solidFill>
                  <a:srgbClr val="292934"/>
                </a:solidFill>
              </a:rPr>
              <a:t> </a:t>
            </a:r>
            <a:r>
              <a:rPr lang="en-US" dirty="0" err="1" smtClean="0">
                <a:solidFill>
                  <a:srgbClr val="292934"/>
                </a:solidFill>
              </a:rPr>
              <a:t>unmixing</a:t>
            </a:r>
            <a:endParaRPr lang="en-US" dirty="0" smtClean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Dynamic (seasonal) habitat-use maps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Carnivore functional responses to NDVI, prey, and </a:t>
            </a:r>
            <a:r>
              <a:rPr lang="en-US" dirty="0" smtClean="0">
                <a:solidFill>
                  <a:srgbClr val="292934"/>
                </a:solidFill>
              </a:rPr>
              <a:t>landscape fragmentation</a:t>
            </a:r>
            <a:endParaRPr lang="en-US" sz="2800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6" name="Group 2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3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670720" y="2406530"/>
            <a:ext cx="3514104" cy="1148472"/>
            <a:chOff x="1746753" y="2379915"/>
            <a:chExt cx="3514104" cy="1148472"/>
          </a:xfrm>
        </p:grpSpPr>
        <p:pic>
          <p:nvPicPr>
            <p:cNvPr id="43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95" y="2379915"/>
              <a:ext cx="3343820" cy="769964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>
              <a:outerShdw blurRad="50800" dist="50800" dir="54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18"/>
            <p:cNvSpPr txBox="1">
              <a:spLocks noChangeArrowheads="1"/>
            </p:cNvSpPr>
            <p:nvPr/>
          </p:nvSpPr>
          <p:spPr bwMode="auto">
            <a:xfrm>
              <a:off x="1746753" y="3097500"/>
              <a:ext cx="351410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1pPr>
              <a:lvl2pPr marL="742950" indent="-28575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2pPr>
              <a:lvl3pPr marL="11430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3pPr>
              <a:lvl4pPr marL="16002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4pPr>
              <a:lvl5pPr marL="20574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5pPr>
              <a:lvl6pPr marL="25146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6pPr>
              <a:lvl7pPr marL="29718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7pPr>
              <a:lvl8pPr marL="34290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8pPr>
              <a:lvl9pPr marL="38862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Prey Density &amp; Distribution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8892" y="3768583"/>
            <a:ext cx="3357761" cy="2371493"/>
            <a:chOff x="1826314" y="3628286"/>
            <a:chExt cx="3357761" cy="2371493"/>
          </a:xfrm>
        </p:grpSpPr>
        <p:grpSp>
          <p:nvGrpSpPr>
            <p:cNvPr id="38" name="Group 37"/>
            <p:cNvGrpSpPr/>
            <p:nvPr/>
          </p:nvGrpSpPr>
          <p:grpSpPr>
            <a:xfrm>
              <a:off x="1826314" y="3628286"/>
              <a:ext cx="3357761" cy="2371493"/>
              <a:chOff x="1819469" y="3511806"/>
              <a:chExt cx="3357761" cy="2371493"/>
            </a:xfrm>
          </p:grpSpPr>
          <p:pic>
            <p:nvPicPr>
              <p:cNvPr id="40" name="Picture 12" descr="E:\GIS\Projects\Cougars\Documents\presentations\NASA trophic studies images\Coconino Plateau_07-09_2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819469" y="3513499"/>
                <a:ext cx="3354982" cy="2355647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Box 11"/>
              <p:cNvSpPr txBox="1">
                <a:spLocks noChangeArrowheads="1"/>
              </p:cNvSpPr>
              <p:nvPr/>
            </p:nvSpPr>
            <p:spPr bwMode="auto">
              <a:xfrm>
                <a:off x="2628391" y="3511806"/>
                <a:ext cx="254883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1pPr>
                <a:lvl2pPr marL="742950" indent="-28575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2pPr>
                <a:lvl3pPr marL="11430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3pPr>
                <a:lvl4pPr marL="16002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4pPr>
                <a:lvl5pPr marL="20574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5pPr>
                <a:lvl6pPr marL="25146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6pPr>
                <a:lvl7pPr marL="29718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7pPr>
                <a:lvl8pPr marL="34290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8pPr>
                <a:lvl9pPr marL="38862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Climate &amp; Weather</a:t>
                </a:r>
              </a:p>
            </p:txBody>
          </p:sp>
          <p:sp>
            <p:nvSpPr>
              <p:cNvPr id="42" name="TextBox 17"/>
              <p:cNvSpPr txBox="1">
                <a:spLocks noChangeArrowheads="1"/>
              </p:cNvSpPr>
              <p:nvPr/>
            </p:nvSpPr>
            <p:spPr bwMode="auto">
              <a:xfrm>
                <a:off x="1836575" y="5452412"/>
                <a:ext cx="269496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1pPr>
                <a:lvl2pPr marL="742950" indent="-28575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2pPr>
                <a:lvl3pPr marL="11430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3pPr>
                <a:lvl4pPr marL="16002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4pPr>
                <a:lvl5pPr marL="20574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5pPr>
                <a:lvl6pPr marL="25146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6pPr>
                <a:lvl7pPr marL="29718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7pPr>
                <a:lvl8pPr marL="34290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8pPr>
                <a:lvl9pPr marL="38862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Primary Productivity</a:t>
                </a:r>
              </a:p>
            </p:txBody>
          </p:sp>
        </p:grpSp>
        <p:sp>
          <p:nvSpPr>
            <p:cNvPr id="39" name="TextBox 53"/>
            <p:cNvSpPr txBox="1">
              <a:spLocks noChangeArrowheads="1"/>
            </p:cNvSpPr>
            <p:nvPr/>
          </p:nvSpPr>
          <p:spPr bwMode="auto">
            <a:xfrm>
              <a:off x="2152794" y="4318815"/>
              <a:ext cx="166180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1pPr>
              <a:lvl2pPr marL="742950" indent="-28575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2pPr>
              <a:lvl3pPr marL="11430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3pPr>
              <a:lvl4pPr marL="16002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4pPr>
              <a:lvl5pPr marL="20574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5pPr>
              <a:lvl6pPr marL="25146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6pPr>
              <a:lvl7pPr marL="29718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7pPr>
              <a:lvl8pPr marL="34290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8pPr>
              <a:lvl9pPr marL="38862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Topography</a:t>
              </a:r>
            </a:p>
          </p:txBody>
        </p:sp>
      </p:grp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405424" y="1793465"/>
            <a:ext cx="40446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1pPr>
            <a:lvl2pPr marL="742950" indent="-28575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2pPr>
            <a:lvl3pPr marL="11430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3pPr>
            <a:lvl4pPr marL="16002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4pPr>
            <a:lvl5pPr marL="20574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5pPr>
            <a:lvl6pPr marL="25146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6pPr>
            <a:lvl7pPr marL="29718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7pPr>
            <a:lvl8pPr marL="34290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8pPr>
            <a:lvl9pPr marL="38862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Predator Density &amp; Distribution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8" y="491102"/>
            <a:ext cx="1572651" cy="138209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45236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Research Teams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54820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University of Maryland, Global Land Cover Facility, College Park, MD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Joe Sexton</a:t>
            </a:r>
            <a:r>
              <a:rPr lang="en-US" dirty="0">
                <a:solidFill>
                  <a:srgbClr val="292934"/>
                </a:solidFill>
              </a:rPr>
              <a:t>, </a:t>
            </a:r>
            <a:r>
              <a:rPr lang="en-US" dirty="0" err="1">
                <a:solidFill>
                  <a:srgbClr val="292934"/>
                </a:solidFill>
              </a:rPr>
              <a:t>Jyothy</a:t>
            </a:r>
            <a:r>
              <a:rPr lang="en-US" dirty="0">
                <a:solidFill>
                  <a:srgbClr val="292934"/>
                </a:solidFill>
              </a:rPr>
              <a:t> </a:t>
            </a:r>
            <a:r>
              <a:rPr lang="en-US" dirty="0" err="1">
                <a:solidFill>
                  <a:srgbClr val="292934"/>
                </a:solidFill>
              </a:rPr>
              <a:t>Nagol</a:t>
            </a:r>
            <a:r>
              <a:rPr lang="en-US" dirty="0">
                <a:solidFill>
                  <a:srgbClr val="292934"/>
                </a:solidFill>
              </a:rPr>
              <a:t>, </a:t>
            </a:r>
            <a:r>
              <a:rPr lang="en-US" dirty="0" err="1">
                <a:solidFill>
                  <a:srgbClr val="292934"/>
                </a:solidFill>
              </a:rPr>
              <a:t>Anupam</a:t>
            </a:r>
            <a:r>
              <a:rPr lang="en-US" dirty="0">
                <a:solidFill>
                  <a:srgbClr val="292934"/>
                </a:solidFill>
              </a:rPr>
              <a:t> </a:t>
            </a:r>
            <a:r>
              <a:rPr lang="en-US" dirty="0" err="1">
                <a:solidFill>
                  <a:srgbClr val="292934"/>
                </a:solidFill>
              </a:rPr>
              <a:t>Anad</a:t>
            </a:r>
            <a:endParaRPr lang="en-US" dirty="0" smtClean="0">
              <a:solidFill>
                <a:srgbClr val="292934"/>
              </a:solidFill>
            </a:endParaRPr>
          </a:p>
          <a:p>
            <a:r>
              <a:rPr lang="en-US" dirty="0" smtClean="0">
                <a:solidFill>
                  <a:srgbClr val="292934"/>
                </a:solidFill>
              </a:rPr>
              <a:t>U.S. Geological Survey, Southwest Biological Science Center, Flagstaff, AZ and U.S</a:t>
            </a:r>
            <a:r>
              <a:rPr lang="en-US" dirty="0">
                <a:solidFill>
                  <a:srgbClr val="292934"/>
                </a:solidFill>
              </a:rPr>
              <a:t>. Geological Survey, </a:t>
            </a:r>
            <a:r>
              <a:rPr lang="en-US" dirty="0" smtClean="0">
                <a:solidFill>
                  <a:srgbClr val="292934"/>
                </a:solidFill>
              </a:rPr>
              <a:t>Western Ecological Science Center, Las </a:t>
            </a:r>
            <a:r>
              <a:rPr lang="en-US" dirty="0">
                <a:solidFill>
                  <a:srgbClr val="292934"/>
                </a:solidFill>
              </a:rPr>
              <a:t>V</a:t>
            </a:r>
            <a:r>
              <a:rPr lang="en-US" dirty="0" smtClean="0">
                <a:solidFill>
                  <a:srgbClr val="292934"/>
                </a:solidFill>
              </a:rPr>
              <a:t>egas, NV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David Mattson (ret.), Kirsten </a:t>
            </a:r>
            <a:r>
              <a:rPr lang="en-US" dirty="0" err="1" smtClean="0">
                <a:solidFill>
                  <a:srgbClr val="292934"/>
                </a:solidFill>
              </a:rPr>
              <a:t>Ironside</a:t>
            </a:r>
            <a:r>
              <a:rPr lang="en-US" dirty="0" smtClean="0">
                <a:solidFill>
                  <a:srgbClr val="292934"/>
                </a:solidFill>
              </a:rPr>
              <a:t> (AZ), Kathy </a:t>
            </a:r>
            <a:r>
              <a:rPr lang="en-US" dirty="0" err="1" smtClean="0">
                <a:solidFill>
                  <a:srgbClr val="292934"/>
                </a:solidFill>
              </a:rPr>
              <a:t>Longshore</a:t>
            </a:r>
            <a:r>
              <a:rPr lang="en-US" dirty="0" smtClean="0">
                <a:solidFill>
                  <a:srgbClr val="292934"/>
                </a:solidFill>
              </a:rPr>
              <a:t> (NV), David Choate (NV)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U.S</a:t>
            </a:r>
            <a:r>
              <a:rPr lang="en-US" dirty="0">
                <a:solidFill>
                  <a:srgbClr val="292934"/>
                </a:solidFill>
              </a:rPr>
              <a:t>. Geological Survey, </a:t>
            </a:r>
            <a:r>
              <a:rPr lang="en-US" dirty="0" smtClean="0">
                <a:solidFill>
                  <a:srgbClr val="292934"/>
                </a:solidFill>
              </a:rPr>
              <a:t>Utah Cooperative Fish and Wildlife Research Unit, &amp; Utah State University, Logan, UT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Thomas Edwards, David Stoner, Andrew Sims</a:t>
            </a:r>
          </a:p>
          <a:p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4" name="Group 1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1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6106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Core Research Progress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229600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Core research elements reported today:</a:t>
            </a:r>
          </a:p>
          <a:p>
            <a:pPr lvl="7"/>
            <a:endParaRPr lang="en-US" dirty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#1:  </a:t>
            </a:r>
            <a:r>
              <a:rPr lang="en-US" dirty="0">
                <a:solidFill>
                  <a:srgbClr val="292934"/>
                </a:solidFill>
              </a:rPr>
              <a:t>R</a:t>
            </a:r>
            <a:r>
              <a:rPr lang="en-US" dirty="0" smtClean="0">
                <a:solidFill>
                  <a:srgbClr val="292934"/>
                </a:solidFill>
              </a:rPr>
              <a:t>esearch baseline </a:t>
            </a:r>
            <a:r>
              <a:rPr lang="en-US" dirty="0">
                <a:solidFill>
                  <a:srgbClr val="292934"/>
                </a:solidFill>
              </a:rPr>
              <a:t>data and </a:t>
            </a:r>
            <a:r>
              <a:rPr lang="en-US" dirty="0" smtClean="0">
                <a:solidFill>
                  <a:srgbClr val="292934"/>
                </a:solidFill>
              </a:rPr>
              <a:t>technical issues resolved 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</a:t>
            </a:r>
            <a:r>
              <a:rPr lang="en-US" dirty="0">
                <a:solidFill>
                  <a:srgbClr val="292934"/>
                </a:solidFill>
              </a:rPr>
              <a:t>2:  </a:t>
            </a:r>
            <a:r>
              <a:rPr lang="en-US" dirty="0" smtClean="0">
                <a:solidFill>
                  <a:srgbClr val="292934"/>
                </a:solidFill>
              </a:rPr>
              <a:t>Ungulate migration </a:t>
            </a:r>
            <a:r>
              <a:rPr lang="en-US" dirty="0">
                <a:solidFill>
                  <a:srgbClr val="292934"/>
                </a:solidFill>
              </a:rPr>
              <a:t>p</a:t>
            </a:r>
            <a:r>
              <a:rPr lang="en-US" dirty="0" smtClean="0">
                <a:solidFill>
                  <a:srgbClr val="292934"/>
                </a:solidFill>
              </a:rPr>
              <a:t>atterns and forage </a:t>
            </a:r>
            <a:r>
              <a:rPr lang="en-US" dirty="0">
                <a:solidFill>
                  <a:srgbClr val="292934"/>
                </a:solidFill>
              </a:rPr>
              <a:t>q</a:t>
            </a:r>
            <a:r>
              <a:rPr lang="en-US" dirty="0" smtClean="0">
                <a:solidFill>
                  <a:srgbClr val="292934"/>
                </a:solidFill>
              </a:rPr>
              <a:t>uality (as estimated using NDVI)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</a:t>
            </a:r>
            <a:r>
              <a:rPr lang="en-US" dirty="0">
                <a:solidFill>
                  <a:srgbClr val="292934"/>
                </a:solidFill>
              </a:rPr>
              <a:t>3:  </a:t>
            </a:r>
            <a:r>
              <a:rPr lang="en-US" dirty="0" smtClean="0">
                <a:solidFill>
                  <a:srgbClr val="292934"/>
                </a:solidFill>
              </a:rPr>
              <a:t>Ungulate and cougar densities, </a:t>
            </a:r>
            <a:r>
              <a:rPr lang="en-US" dirty="0">
                <a:solidFill>
                  <a:srgbClr val="292934"/>
                </a:solidFill>
              </a:rPr>
              <a:t>and </a:t>
            </a:r>
            <a:r>
              <a:rPr lang="en-US" dirty="0" smtClean="0">
                <a:solidFill>
                  <a:srgbClr val="292934"/>
                </a:solidFill>
              </a:rPr>
              <a:t>relationships with forage quality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</a:t>
            </a:r>
            <a:r>
              <a:rPr lang="en-US" dirty="0">
                <a:solidFill>
                  <a:srgbClr val="292934"/>
                </a:solidFill>
              </a:rPr>
              <a:t>4:  Forage </a:t>
            </a:r>
            <a:r>
              <a:rPr lang="en-US" dirty="0" smtClean="0">
                <a:solidFill>
                  <a:srgbClr val="292934"/>
                </a:solidFill>
              </a:rPr>
              <a:t>quality </a:t>
            </a:r>
            <a:r>
              <a:rPr lang="en-US" dirty="0">
                <a:solidFill>
                  <a:srgbClr val="292934"/>
                </a:solidFill>
              </a:rPr>
              <a:t>and </a:t>
            </a:r>
            <a:r>
              <a:rPr lang="en-US" dirty="0" smtClean="0">
                <a:solidFill>
                  <a:srgbClr val="292934"/>
                </a:solidFill>
              </a:rPr>
              <a:t>ungulate reproductive parameters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</a:t>
            </a:r>
            <a:r>
              <a:rPr lang="en-US" dirty="0">
                <a:solidFill>
                  <a:srgbClr val="292934"/>
                </a:solidFill>
              </a:rPr>
              <a:t>5:  </a:t>
            </a:r>
            <a:r>
              <a:rPr lang="en-US" dirty="0" smtClean="0">
                <a:solidFill>
                  <a:srgbClr val="292934"/>
                </a:solidFill>
              </a:rPr>
              <a:t>Trade-offs between predation risk, reproduction, and forage quality in ungulates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</a:t>
            </a:r>
            <a:r>
              <a:rPr lang="en-US" dirty="0">
                <a:solidFill>
                  <a:srgbClr val="292934"/>
                </a:solidFill>
              </a:rPr>
              <a:t>6:  </a:t>
            </a:r>
            <a:r>
              <a:rPr lang="en-US" dirty="0" smtClean="0">
                <a:solidFill>
                  <a:srgbClr val="292934"/>
                </a:solidFill>
              </a:rPr>
              <a:t>Forage quality, reproduction</a:t>
            </a:r>
            <a:r>
              <a:rPr lang="en-US" dirty="0">
                <a:solidFill>
                  <a:srgbClr val="292934"/>
                </a:solidFill>
              </a:rPr>
              <a:t>, </a:t>
            </a:r>
            <a:r>
              <a:rPr lang="en-US" dirty="0" smtClean="0">
                <a:solidFill>
                  <a:srgbClr val="292934"/>
                </a:solidFill>
              </a:rPr>
              <a:t>and climate effects on </a:t>
            </a:r>
            <a:r>
              <a:rPr lang="en-US" dirty="0">
                <a:solidFill>
                  <a:srgbClr val="292934"/>
                </a:solidFill>
              </a:rPr>
              <a:t>ungulate habitat </a:t>
            </a:r>
            <a:r>
              <a:rPr lang="en-US" dirty="0" smtClean="0">
                <a:solidFill>
                  <a:srgbClr val="292934"/>
                </a:solidFill>
              </a:rPr>
              <a:t>use and </a:t>
            </a:r>
            <a:r>
              <a:rPr lang="en-US" dirty="0">
                <a:solidFill>
                  <a:srgbClr val="292934"/>
                </a:solidFill>
              </a:rPr>
              <a:t>migration</a:t>
            </a:r>
            <a:endParaRPr lang="en-US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4" name="Group 1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44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45236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Research Study Region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Where We Work and What </a:t>
            </a:r>
            <a:r>
              <a:rPr lang="en-US" sz="3100" dirty="0">
                <a:solidFill>
                  <a:schemeClr val="tx1"/>
                </a:solidFill>
              </a:rPr>
              <a:t>W</a:t>
            </a:r>
            <a:r>
              <a:rPr lang="en-US" sz="3100" dirty="0" smtClean="0">
                <a:solidFill>
                  <a:schemeClr val="tx1"/>
                </a:solidFill>
              </a:rPr>
              <a:t>e Study</a:t>
            </a:r>
            <a:endParaRPr lang="en-US" sz="31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044718" y="1603081"/>
            <a:ext cx="5214451" cy="4716893"/>
            <a:chOff x="3044718" y="1603081"/>
            <a:chExt cx="5214451" cy="4716893"/>
          </a:xfrm>
        </p:grpSpPr>
        <p:pic>
          <p:nvPicPr>
            <p:cNvPr id="13" name="Picture 12" descr="study_area_ma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4718" y="1603081"/>
              <a:ext cx="5214451" cy="4716893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844463" y="5317738"/>
              <a:ext cx="1661874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Spatial extent: ~1.5 million km²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92414" y="3506193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5503" y="3500574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8147" y="2532249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2442" y="3500873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92443" y="3956285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8473" y="4142472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05504" y="3987063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Content Placeholder 9" descr="studyArea_120104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444272" y="4373895"/>
            <a:ext cx="2267924" cy="1752600"/>
          </a:xfrm>
          <a:ln w="12700">
            <a:solidFill>
              <a:schemeClr val="tx1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188196" y="3719159"/>
            <a:ext cx="1524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Portions of 9 ecoregions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6" name="Group 25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9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" descr="USU CNR logo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" descr="D:\nasa_stuff\umd_log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D:\nasa_stuff\glcf_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22871" y="1960241"/>
            <a:ext cx="2381886" cy="2405249"/>
            <a:chOff x="670449" y="1603081"/>
            <a:chExt cx="2381886" cy="2405249"/>
          </a:xfrm>
        </p:grpSpPr>
        <p:pic>
          <p:nvPicPr>
            <p:cNvPr id="34" name="Picture 33" descr="ManningCyn.jpg"/>
            <p:cNvPicPr>
              <a:picLocks noChangeAspect="1"/>
            </p:cNvPicPr>
            <p:nvPr/>
          </p:nvPicPr>
          <p:blipFill>
            <a:blip r:embed="rId9" cstate="print"/>
            <a:srcRect r="37771"/>
            <a:stretch>
              <a:fillRect/>
            </a:stretch>
          </p:blipFill>
          <p:spPr>
            <a:xfrm>
              <a:off x="1060031" y="1603081"/>
              <a:ext cx="792480" cy="1188720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12582" r="15523" b="13889"/>
            <a:stretch>
              <a:fillRect/>
            </a:stretch>
          </p:blipFill>
          <p:spPr bwMode="auto">
            <a:xfrm>
              <a:off x="1862265" y="1603081"/>
              <a:ext cx="792480" cy="1188720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5" name="Picture 34" descr="ViewMuskrat.JPG"/>
            <p:cNvPicPr>
              <a:picLocks noChangeAspect="1"/>
            </p:cNvPicPr>
            <p:nvPr/>
          </p:nvPicPr>
          <p:blipFill>
            <a:blip r:embed="rId11" cstate="print"/>
            <a:srcRect l="6250" r="22917"/>
            <a:stretch>
              <a:fillRect/>
            </a:stretch>
          </p:blipFill>
          <p:spPr>
            <a:xfrm>
              <a:off x="1456271" y="2815562"/>
              <a:ext cx="792480" cy="1188720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  <p:pic>
          <p:nvPicPr>
            <p:cNvPr id="36" name="Content Placeholder 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64" r="79825"/>
            <a:stretch/>
          </p:blipFill>
          <p:spPr>
            <a:xfrm>
              <a:off x="2257156" y="2815562"/>
              <a:ext cx="795179" cy="1192768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37" name="Content Placeholder 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87" b="52564"/>
            <a:stretch/>
          </p:blipFill>
          <p:spPr>
            <a:xfrm>
              <a:off x="670449" y="2815562"/>
              <a:ext cx="779163" cy="1192768"/>
            </a:xfrm>
            <a:prstGeom prst="rect">
              <a:avLst/>
            </a:prstGeom>
            <a:ln w="25400">
              <a:noFill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520125" y="4642279"/>
            <a:ext cx="2387379" cy="1396515"/>
            <a:chOff x="520125" y="4642279"/>
            <a:chExt cx="2387379" cy="1396515"/>
          </a:xfrm>
        </p:grpSpPr>
        <p:pic>
          <p:nvPicPr>
            <p:cNvPr id="40" name="Picture 39" descr="deerpic1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0125" y="5398714"/>
              <a:ext cx="960120" cy="640080"/>
            </a:xfrm>
            <a:prstGeom prst="rect">
              <a:avLst/>
            </a:prstGeom>
            <a:ln w="15875">
              <a:solidFill>
                <a:schemeClr val="bg1"/>
              </a:solidFill>
            </a:ln>
            <a:effectLst/>
          </p:spPr>
        </p:pic>
        <p:pic>
          <p:nvPicPr>
            <p:cNvPr id="41" name="Picture 40" descr="Elk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5628" y="5317175"/>
              <a:ext cx="960120" cy="640080"/>
            </a:xfrm>
            <a:prstGeom prst="rect">
              <a:avLst/>
            </a:prstGeom>
            <a:ln w="15875">
              <a:noFill/>
            </a:ln>
            <a:effectLst/>
          </p:spPr>
        </p:pic>
        <p:pic>
          <p:nvPicPr>
            <p:cNvPr id="42" name="Picture 2" descr="http://images.nationalgeographic.com/wpf/media-live/photos/000/283/cache/bighorn-sheep-yellowstone_28380_990x742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47384" y="5398714"/>
              <a:ext cx="960120" cy="640080"/>
            </a:xfrm>
            <a:prstGeom prst="rect">
              <a:avLst/>
            </a:prstGeom>
            <a:noFill/>
            <a:ln w="15875">
              <a:noFill/>
            </a:ln>
            <a:effectLst/>
          </p:spPr>
        </p:pic>
        <p:pic>
          <p:nvPicPr>
            <p:cNvPr id="43" name="Picture 2" descr="C:\Documents and Settings\dstoner\My Documents\My Pictures\Research\Cougar_Photo\CW\M16_Oquirrhs3.jpg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1185917" y="4642279"/>
              <a:ext cx="1050599" cy="64008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256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#1:  Technical Issues and Baseline Data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Vegetation </a:t>
            </a:r>
            <a:r>
              <a:rPr lang="en-US" sz="3100" dirty="0">
                <a:solidFill>
                  <a:schemeClr val="tx1"/>
                </a:solidFill>
              </a:rPr>
              <a:t>Metrics from </a:t>
            </a:r>
            <a:r>
              <a:rPr lang="en-US" sz="3100" dirty="0" smtClean="0">
                <a:solidFill>
                  <a:schemeClr val="tx1"/>
                </a:solidFill>
              </a:rPr>
              <a:t>MODIS – The “NDVI Stacks”</a:t>
            </a:r>
            <a:endParaRPr lang="en-US" sz="31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8832" y="1508887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u="sng" dirty="0" smtClean="0"/>
              <a:t>YEAR</a:t>
            </a:r>
            <a:endParaRPr lang="en-US" sz="1400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489467" y="5720881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2000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66595" y="176146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09805" y="3533703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Julian dates 1–5,110 </a:t>
            </a:r>
          </a:p>
          <a:p>
            <a:pPr algn="ctr"/>
            <a:r>
              <a:rPr lang="en-US" dirty="0" smtClean="0"/>
              <a:t>( 1 Jan 2000 to 31 Dec 2013)</a:t>
            </a:r>
            <a:endParaRPr lang="en-US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038600" y="1586600"/>
            <a:ext cx="5029200" cy="77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MODIS NDVI (2000-2013, daily, 500 m)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 smtClean="0"/>
              <a:t>Response Variable = NDVI; scaled 0-1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1828800"/>
            <a:ext cx="0" cy="4191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47859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19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45573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0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43287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1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41001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2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38715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3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36429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4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34143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5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31857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6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29571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7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5162" y="27285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8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24999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0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22713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1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20427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2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18141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3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15855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4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13569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5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11283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3"/>
          <a:stretch>
            <a:fillRect/>
          </a:stretch>
        </p:blipFill>
        <p:spPr bwMode="auto">
          <a:xfrm>
            <a:off x="5098948" y="2916244"/>
            <a:ext cx="3559908" cy="30808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 descr="C:\Users\jnagol\Desktop\CBR_stuff\POS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4977" r="6017" b="35454"/>
          <a:stretch/>
        </p:blipFill>
        <p:spPr bwMode="auto">
          <a:xfrm>
            <a:off x="5005761" y="2830519"/>
            <a:ext cx="3571815" cy="30808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C:\Users\jnagol\Desktop\CBR_stuff\EOS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6966" r="9595" b="38429"/>
          <a:stretch/>
        </p:blipFill>
        <p:spPr bwMode="auto">
          <a:xfrm>
            <a:off x="4934617" y="2754646"/>
            <a:ext cx="3547709" cy="30809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  <a:extLst/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4831035" y="2659614"/>
            <a:ext cx="3587709" cy="3080899"/>
            <a:chOff x="4419600" y="2017059"/>
            <a:chExt cx="4276165" cy="3720353"/>
          </a:xfrm>
        </p:grpSpPr>
        <p:pic>
          <p:nvPicPr>
            <p:cNvPr id="43" name="Picture 5" descr="C:\Users\jsexton\Dropbox\CBR\data\NORM_phenology_MAPS\Monsoon_TINDVI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1" t="7112" r="9251" b="39224"/>
            <a:stretch/>
          </p:blipFill>
          <p:spPr bwMode="auto">
            <a:xfrm>
              <a:off x="4419600" y="2017059"/>
              <a:ext cx="4276165" cy="372035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5" t="36260" r="73146" b="43464"/>
            <a:stretch/>
          </p:blipFill>
          <p:spPr>
            <a:xfrm>
              <a:off x="4736206" y="4207505"/>
              <a:ext cx="789523" cy="14478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46" name="Group 45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49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6" descr="USU CNR logo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2" descr="D:\nasa_stuff\umd_logo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" descr="D:\nasa_stuff\glcf_log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37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#1:  Technical </a:t>
            </a:r>
            <a:r>
              <a:rPr lang="en-US" sz="3600" dirty="0">
                <a:solidFill>
                  <a:schemeClr val="tx1"/>
                </a:solidFill>
              </a:rPr>
              <a:t>Issues and Baseline Data </a:t>
            </a:r>
            <a:r>
              <a:rPr lang="en-US" sz="3100" dirty="0" smtClean="0">
                <a:solidFill>
                  <a:schemeClr val="tx1"/>
                </a:solidFill>
              </a:rPr>
              <a:t>Retrieving Specific </a:t>
            </a:r>
            <a:r>
              <a:rPr lang="en-US" sz="3100" dirty="0" err="1" smtClean="0">
                <a:solidFill>
                  <a:schemeClr val="tx1"/>
                </a:solidFill>
              </a:rPr>
              <a:t>Phenologies</a:t>
            </a:r>
            <a:r>
              <a:rPr lang="en-US" sz="3100" dirty="0" smtClean="0">
                <a:solidFill>
                  <a:schemeClr val="tx1"/>
                </a:solidFill>
              </a:rPr>
              <a:t> </a:t>
            </a:r>
            <a:r>
              <a:rPr lang="en-US" sz="3100" dirty="0">
                <a:solidFill>
                  <a:schemeClr val="tx1"/>
                </a:solidFill>
              </a:rPr>
              <a:t>by </a:t>
            </a:r>
            <a:r>
              <a:rPr lang="en-US" sz="3100" dirty="0" smtClean="0">
                <a:solidFill>
                  <a:schemeClr val="tx1"/>
                </a:solidFill>
              </a:rPr>
              <a:t>Spectral </a:t>
            </a:r>
            <a:r>
              <a:rPr lang="en-US" sz="3100" dirty="0" err="1" smtClean="0">
                <a:solidFill>
                  <a:schemeClr val="tx1"/>
                </a:solidFill>
              </a:rPr>
              <a:t>Unmixing</a:t>
            </a:r>
            <a:r>
              <a:rPr lang="en-US" sz="3100" dirty="0" smtClean="0">
                <a:solidFill>
                  <a:schemeClr val="tx1"/>
                </a:solidFill>
              </a:rPr>
              <a:t> </a:t>
            </a:r>
            <a:endParaRPr lang="en-US" sz="31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95367"/>
                <a:ext cx="4813704" cy="482389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>
                    <a:solidFill>
                      <a:srgbClr val="292934"/>
                    </a:solidFill>
                  </a:rPr>
                  <a:t>Context:</a:t>
                </a:r>
              </a:p>
              <a:p>
                <a:pPr lvl="1"/>
                <a:r>
                  <a:rPr lang="en-US" dirty="0">
                    <a:solidFill>
                      <a:srgbClr val="292934"/>
                    </a:solidFill>
                  </a:rPr>
                  <a:t>Herbivores do not forage </a:t>
                </a:r>
                <a:r>
                  <a:rPr lang="en-US" dirty="0" smtClean="0">
                    <a:solidFill>
                      <a:srgbClr val="292934"/>
                    </a:solidFill>
                  </a:rPr>
                  <a:t>indiscriminately</a:t>
                </a:r>
              </a:p>
              <a:p>
                <a:pPr lvl="2"/>
                <a:r>
                  <a:rPr lang="en-US" dirty="0">
                    <a:solidFill>
                      <a:srgbClr val="292934"/>
                    </a:solidFill>
                  </a:rPr>
                  <a:t>Need to extract forage-specific phenology from mixed </a:t>
                </a:r>
                <a:r>
                  <a:rPr lang="en-US" dirty="0" smtClean="0">
                    <a:solidFill>
                      <a:srgbClr val="292934"/>
                    </a:solidFill>
                  </a:rPr>
                  <a:t>NDVI pixels</a:t>
                </a:r>
                <a:endParaRPr lang="en-US" dirty="0">
                  <a:solidFill>
                    <a:srgbClr val="292934"/>
                  </a:solidFill>
                </a:endParaRPr>
              </a:p>
              <a:p>
                <a:pPr lvl="2"/>
                <a:r>
                  <a:rPr lang="en-US" dirty="0">
                    <a:solidFill>
                      <a:srgbClr val="292934"/>
                    </a:solidFill>
                  </a:rPr>
                  <a:t>Inversion of linear mixture </a:t>
                </a:r>
                <a:r>
                  <a:rPr lang="en-US" dirty="0" smtClean="0">
                    <a:solidFill>
                      <a:srgbClr val="292934"/>
                    </a:solidFill>
                  </a:rPr>
                  <a:t>model (after </a:t>
                </a:r>
                <a:r>
                  <a:rPr lang="en-US" dirty="0" err="1" smtClean="0">
                    <a:solidFill>
                      <a:srgbClr val="292934"/>
                    </a:solidFill>
                  </a:rPr>
                  <a:t>Horwitz</a:t>
                </a:r>
                <a:r>
                  <a:rPr lang="en-US" dirty="0" smtClean="0">
                    <a:solidFill>
                      <a:srgbClr val="292934"/>
                    </a:solidFill>
                  </a:rPr>
                  <a:t> 1971)</a:t>
                </a:r>
                <a:endParaRPr lang="en-US" dirty="0">
                  <a:solidFill>
                    <a:srgbClr val="292934"/>
                  </a:solidFill>
                </a:endParaRPr>
              </a:p>
              <a:p>
                <a:pPr marL="623888" lvl="2" indent="-277813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𝜌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rgbClr val="292934"/>
                    </a:solidFill>
                  </a:rPr>
                  <a:t>Parameterization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) </a:t>
                </a:r>
                <a:r>
                  <a:rPr lang="en-US" dirty="0">
                    <a:solidFill>
                      <a:srgbClr val="292934"/>
                    </a:solidFill>
                  </a:rPr>
                  <a:t>by Genetic Algorithms </a:t>
                </a:r>
              </a:p>
              <a:p>
                <a:pPr lvl="2"/>
                <a:r>
                  <a:rPr lang="en-US" dirty="0">
                    <a:solidFill>
                      <a:srgbClr val="292934"/>
                    </a:solidFill>
                  </a:rPr>
                  <a:t>Simulation and empirical </a:t>
                </a:r>
                <a:r>
                  <a:rPr lang="en-US" dirty="0" smtClean="0">
                    <a:solidFill>
                      <a:srgbClr val="292934"/>
                    </a:solidFill>
                  </a:rPr>
                  <a:t>tests</a:t>
                </a:r>
              </a:p>
              <a:p>
                <a:pPr lvl="1"/>
                <a:r>
                  <a:rPr lang="en-US" dirty="0" smtClean="0">
                    <a:solidFill>
                      <a:srgbClr val="292934"/>
                    </a:solidFill>
                  </a:rPr>
                  <a:t>EXAMPLE:  Spectral </a:t>
                </a:r>
                <a:r>
                  <a:rPr lang="en-US" dirty="0" err="1">
                    <a:solidFill>
                      <a:srgbClr val="292934"/>
                    </a:solidFill>
                  </a:rPr>
                  <a:t>unmixing</a:t>
                </a:r>
                <a:r>
                  <a:rPr lang="en-US" dirty="0">
                    <a:solidFill>
                      <a:srgbClr val="292934"/>
                    </a:solidFill>
                  </a:rPr>
                  <a:t> separates grass from tree NDVI in pine savanna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95367"/>
                <a:ext cx="4813704" cy="4823893"/>
              </a:xfrm>
              <a:blipFill rotWithShape="1">
                <a:blip r:embed="rId3"/>
                <a:stretch>
                  <a:fillRect l="-1013" t="-1641" r="-2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1" name="Group 20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4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USU CNR logo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" descr="D:\nasa_stuff\umd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nasa_stuff\glcf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731181" y="1662124"/>
            <a:ext cx="2909841" cy="4722117"/>
            <a:chOff x="5731181" y="1662124"/>
            <a:chExt cx="2909841" cy="472211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745" y="1662124"/>
              <a:ext cx="2900453" cy="21432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004" y="3805384"/>
              <a:ext cx="2904018" cy="21432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66"/>
            <a:stretch/>
          </p:blipFill>
          <p:spPr>
            <a:xfrm>
              <a:off x="7536748" y="2747091"/>
              <a:ext cx="1100656" cy="21165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5731181" y="5953354"/>
              <a:ext cx="29040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Unmixed 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tree</a:t>
              </a:r>
              <a:r>
                <a:rPr lang="en-US" sz="1100" dirty="0" smtClean="0">
                  <a:solidFill>
                    <a:srgbClr val="0000FF"/>
                  </a:solidFill>
                </a:rPr>
                <a:t> </a:t>
              </a:r>
              <a:r>
                <a:rPr lang="en-US" sz="1100" dirty="0" smtClean="0"/>
                <a:t>&amp; </a:t>
              </a:r>
              <a:r>
                <a:rPr lang="en-US" sz="1100" b="1" dirty="0" smtClean="0">
                  <a:solidFill>
                    <a:srgbClr val="00B050"/>
                  </a:solidFill>
                </a:rPr>
                <a:t>grass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phenologies</a:t>
              </a:r>
              <a:r>
                <a:rPr lang="en-US" sz="1100" dirty="0" smtClean="0"/>
                <a:t>; semi-arid pine savanna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366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#1:  Technical </a:t>
            </a:r>
            <a:r>
              <a:rPr lang="en-US" sz="3600" dirty="0">
                <a:solidFill>
                  <a:schemeClr val="tx1"/>
                </a:solidFill>
              </a:rPr>
              <a:t>Issues and Baseline Data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Environment and Detection </a:t>
            </a:r>
            <a:r>
              <a:rPr lang="en-US" sz="3100" dirty="0">
                <a:solidFill>
                  <a:schemeClr val="tx1"/>
                </a:solidFill>
              </a:rPr>
              <a:t>Biases in GPS Collars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5368"/>
            <a:ext cx="8366469" cy="46634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Environmental factors – especially topography - </a:t>
            </a:r>
            <a:r>
              <a:rPr lang="en-US" dirty="0" smtClean="0">
                <a:solidFill>
                  <a:srgbClr val="292934"/>
                </a:solidFill>
              </a:rPr>
              <a:t>interfere </a:t>
            </a:r>
            <a:r>
              <a:rPr lang="en-US" dirty="0">
                <a:solidFill>
                  <a:srgbClr val="292934"/>
                </a:solidFill>
              </a:rPr>
              <a:t>with GPS collar satellites and result in missed </a:t>
            </a:r>
            <a:r>
              <a:rPr lang="en-US" dirty="0" smtClean="0">
                <a:solidFill>
                  <a:srgbClr val="292934"/>
                </a:solidFill>
              </a:rPr>
              <a:t>fixes</a:t>
            </a:r>
          </a:p>
          <a:p>
            <a:pPr lvl="1"/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15" y="2696270"/>
            <a:ext cx="4376865" cy="33688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5" name="Group 14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8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USU CNR logo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2" descr="D:\nasa_stuff\umd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D:\nasa_stuff\glcf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457200" y="2510234"/>
            <a:ext cx="3800293" cy="3872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endParaRPr lang="en-US" dirty="0" smtClean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We </a:t>
            </a:r>
            <a:r>
              <a:rPr lang="en-US" dirty="0">
                <a:solidFill>
                  <a:srgbClr val="292934"/>
                </a:solidFill>
              </a:rPr>
              <a:t>modeled the effects of topography and overhead vegetation on the ability of GPS collars used on large mammals to acquire a fix </a:t>
            </a:r>
          </a:p>
          <a:p>
            <a:pPr lvl="2"/>
            <a:r>
              <a:rPr lang="en-US" dirty="0" smtClean="0">
                <a:solidFill>
                  <a:srgbClr val="292934"/>
                </a:solidFill>
              </a:rPr>
              <a:t>No adjustment required on deer and elk datasets</a:t>
            </a:r>
          </a:p>
          <a:p>
            <a:pPr lvl="2"/>
            <a:r>
              <a:rPr lang="en-US" dirty="0" smtClean="0">
                <a:solidFill>
                  <a:srgbClr val="292934"/>
                </a:solidFill>
              </a:rPr>
              <a:t>Cougar and bighorn sheep in canyons exhibit systematic loss; hence require adjustment</a:t>
            </a:r>
          </a:p>
        </p:txBody>
      </p:sp>
    </p:spTree>
    <p:extLst>
      <p:ext uri="{BB962C8B-B14F-4D97-AF65-F5344CB8AC3E}">
        <p14:creationId xmlns:p14="http://schemas.microsoft.com/office/powerpoint/2010/main" val="249802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#2:  Migration and Forage Quality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Movement Patterns in Relation to NDVI “Green-up”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Phenology as measured by NDVI strongly affects migration pathways and speed of movement across landscape by ungulates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460603" y="2673855"/>
            <a:ext cx="6222190" cy="3663430"/>
            <a:chOff x="901843" y="2801441"/>
            <a:chExt cx="4735986" cy="2683701"/>
          </a:xfrm>
        </p:grpSpPr>
        <p:pic>
          <p:nvPicPr>
            <p:cNvPr id="16" name="Content Placeholder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014589" y="2813089"/>
              <a:ext cx="2623240" cy="2672053"/>
            </a:xfrm>
            <a:prstGeom prst="rect">
              <a:avLst/>
            </a:prstGeom>
            <a:ln w="38100">
              <a:solidFill>
                <a:schemeClr val="bg1">
                  <a:lumMod val="95000"/>
                  <a:lumOff val="5000"/>
                </a:schemeClr>
              </a:solidFill>
            </a:ln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1646" r="822" b="2730"/>
            <a:stretch>
              <a:fillRect/>
            </a:stretch>
          </p:blipFill>
          <p:spPr bwMode="auto">
            <a:xfrm>
              <a:off x="901844" y="2801441"/>
              <a:ext cx="2112745" cy="13207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1843" y="4133828"/>
              <a:ext cx="2112745" cy="1351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0" name="Group 1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" descr="D:\nasa_stuff\umd_log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D:\nasa_stuff\glcf_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65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02954" y="1371600"/>
            <a:ext cx="3331445" cy="4758989"/>
            <a:chOff x="5404861" y="1432551"/>
            <a:chExt cx="3331445" cy="4758989"/>
          </a:xfrm>
        </p:grpSpPr>
        <p:pic>
          <p:nvPicPr>
            <p:cNvPr id="13" name="elk_plot_nasa_2014_rf_nt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5450195" y="1438375"/>
              <a:ext cx="3239194" cy="475316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404861" y="1432551"/>
              <a:ext cx="3331445" cy="256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#2:  Migration and Forage Quality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Movement Patterns in Relation to NDVI “Green-up”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296" y="1274056"/>
            <a:ext cx="4848640" cy="4783124"/>
          </a:xfrm>
        </p:spPr>
        <p:txBody>
          <a:bodyPr>
            <a:normAutofit/>
          </a:bodyPr>
          <a:lstStyle/>
          <a:p>
            <a:pPr lvl="6"/>
            <a:endParaRPr lang="en-US" dirty="0" smtClean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In </a:t>
            </a:r>
            <a:r>
              <a:rPr lang="en-US" dirty="0">
                <a:solidFill>
                  <a:srgbClr val="292934"/>
                </a:solidFill>
              </a:rPr>
              <a:t>the </a:t>
            </a:r>
            <a:r>
              <a:rPr lang="en-US" dirty="0" smtClean="0">
                <a:solidFill>
                  <a:srgbClr val="292934"/>
                </a:solidFill>
              </a:rPr>
              <a:t>Intermountain West, </a:t>
            </a:r>
            <a:r>
              <a:rPr lang="en-US" dirty="0">
                <a:solidFill>
                  <a:srgbClr val="292934"/>
                </a:solidFill>
              </a:rPr>
              <a:t>ungulates track primary </a:t>
            </a:r>
            <a:r>
              <a:rPr lang="en-US" dirty="0" smtClean="0">
                <a:solidFill>
                  <a:srgbClr val="292934"/>
                </a:solidFill>
              </a:rPr>
              <a:t>productivity (forage quality) as measured with NDVI</a:t>
            </a:r>
          </a:p>
          <a:p>
            <a:pPr lvl="2"/>
            <a:r>
              <a:rPr lang="en-US" dirty="0" smtClean="0">
                <a:solidFill>
                  <a:srgbClr val="292934"/>
                </a:solidFill>
              </a:rPr>
              <a:t>Note how animal follows edge of NDVI “green wave”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Start:</a:t>
            </a:r>
          </a:p>
          <a:p>
            <a:pPr lvl="2"/>
            <a:r>
              <a:rPr lang="en-US" dirty="0" smtClean="0">
                <a:solidFill>
                  <a:srgbClr val="292934"/>
                </a:solidFill>
              </a:rPr>
              <a:t>Mid-April on winter range (pink-yellow)</a:t>
            </a:r>
          </a:p>
          <a:p>
            <a:pPr lvl="2"/>
            <a:r>
              <a:rPr lang="en-US" dirty="0" smtClean="0">
                <a:solidFill>
                  <a:srgbClr val="292934"/>
                </a:solidFill>
              </a:rPr>
              <a:t>Note “pulses” into snow-covered areas (white)</a:t>
            </a:r>
          </a:p>
          <a:p>
            <a:pPr lvl="2"/>
            <a:r>
              <a:rPr lang="en-US" dirty="0" smtClean="0">
                <a:solidFill>
                  <a:srgbClr val="292934"/>
                </a:solidFill>
              </a:rPr>
              <a:t>Final movement into summer range (greens)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End:</a:t>
            </a:r>
          </a:p>
          <a:p>
            <a:pPr lvl="2"/>
            <a:r>
              <a:rPr lang="en-US" dirty="0" smtClean="0">
                <a:solidFill>
                  <a:srgbClr val="292934"/>
                </a:solidFill>
              </a:rPr>
              <a:t>Movement back to winter range (pink-yellow)</a:t>
            </a:r>
          </a:p>
          <a:p>
            <a:pPr lvl="2"/>
            <a:endParaRPr lang="en-US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6199" y="6446520"/>
            <a:ext cx="8991601" cy="520222"/>
            <a:chOff x="76199" y="6446520"/>
            <a:chExt cx="8991601" cy="520222"/>
          </a:xfrm>
        </p:grpSpPr>
        <p:grpSp>
          <p:nvGrpSpPr>
            <p:cNvPr id="21" name="Group 20"/>
            <p:cNvGrpSpPr/>
            <p:nvPr/>
          </p:nvGrpSpPr>
          <p:grpSpPr>
            <a:xfrm>
              <a:off x="76199" y="6446520"/>
              <a:ext cx="8991601" cy="520222"/>
              <a:chOff x="76199" y="6446520"/>
              <a:chExt cx="8991601" cy="520222"/>
            </a:xfrm>
          </p:grpSpPr>
          <p:pic>
            <p:nvPicPr>
              <p:cNvPr id="24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USU CNR logo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6031" y="6505077"/>
                <a:ext cx="34747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2014 Research Progress Review, Silver Spring, MD 6-9 May 2014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  <a:p>
                <a:endParaRPr lang="en-US" sz="800" b="1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" descr="D:\nasa_stuff\umd_log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nasa_stuff\glcf_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542409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1346</Words>
  <Application>Microsoft Office PowerPoint</Application>
  <PresentationFormat>On-screen Show (4:3)</PresentationFormat>
  <Paragraphs>207</Paragraphs>
  <Slides>17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Clarity</vt:lpstr>
      <vt:lpstr>Spatial Responses to Climate Across Trophic Levels: Monitoring and Modeling Plants, Prey, and Predators in the Intermountain Western United States</vt:lpstr>
      <vt:lpstr>Research Teams</vt:lpstr>
      <vt:lpstr>Core Research Progress</vt:lpstr>
      <vt:lpstr>Research Study Region Where We Work and What We Study</vt:lpstr>
      <vt:lpstr>Module #1:  Technical Issues and Baseline Data Vegetation Metrics from MODIS – The “NDVI Stacks”</vt:lpstr>
      <vt:lpstr>Module #1:  Technical Issues and Baseline Data Retrieving Specific Phenologies by Spectral Unmixing </vt:lpstr>
      <vt:lpstr>Module #1:  Technical Issues and Baseline Data Environment and Detection Biases in GPS Collars</vt:lpstr>
      <vt:lpstr>Module #2:  Migration and Forage Quality Movement Patterns in Relation to NDVI “Green-up”</vt:lpstr>
      <vt:lpstr>Module #2:  Migration and Forage Quality Movement Patterns in Relation to NDVI “Green-up”</vt:lpstr>
      <vt:lpstr>Module #3:  Ungulate, Cougar Density and NDVI Movement Patterns in Relation to NDVI “Green-up”</vt:lpstr>
      <vt:lpstr>Module #4:  Forage Quality and Reproduction Seasonal Maximum NDVI and Fawning Date</vt:lpstr>
      <vt:lpstr>Module #4:  Forage Quality and Reproduction Seasonal Maximum NDVI and Number of Fawns</vt:lpstr>
      <vt:lpstr>Module #5:  Modelling Risk Trade-offs Between Predation Risk and Forage Quality</vt:lpstr>
      <vt:lpstr>Module #5:  Modelling Risk Trade-offs Between Predation Risk and Forage Quality</vt:lpstr>
      <vt:lpstr>Module #6:  NDVI, Reproduction, &amp; Climate Seasonal Maximum NDVI and Fawning Numbers</vt:lpstr>
      <vt:lpstr>Module #6:  NDVI, Reproduction, &amp; Climate Seasonal Maximum NDVI and Fawning Numbers</vt:lpstr>
      <vt:lpstr>Conclusions and 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#1: Introduction to baseR  (We’re here to help you … trust us)</dc:title>
  <dc:creator>T Edwards</dc:creator>
  <cp:lastModifiedBy>Thomas Edwards</cp:lastModifiedBy>
  <cp:revision>106</cp:revision>
  <cp:lastPrinted>2012-02-03T22:25:14Z</cp:lastPrinted>
  <dcterms:created xsi:type="dcterms:W3CDTF">2012-02-01T13:29:21Z</dcterms:created>
  <dcterms:modified xsi:type="dcterms:W3CDTF">2014-05-08T14:12:25Z</dcterms:modified>
</cp:coreProperties>
</file>