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8" r:id="rId3"/>
    <p:sldId id="356" r:id="rId4"/>
    <p:sldId id="414" r:id="rId5"/>
    <p:sldId id="389" r:id="rId6"/>
    <p:sldId id="407" r:id="rId7"/>
    <p:sldId id="394" r:id="rId8"/>
    <p:sldId id="392" r:id="rId9"/>
    <p:sldId id="402" r:id="rId10"/>
    <p:sldId id="390" r:id="rId11"/>
    <p:sldId id="393" r:id="rId12"/>
    <p:sldId id="404" r:id="rId13"/>
    <p:sldId id="411" r:id="rId14"/>
    <p:sldId id="410" r:id="rId15"/>
    <p:sldId id="413" r:id="rId16"/>
    <p:sldId id="3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EE32"/>
    <a:srgbClr val="B4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4E7710-1A53-4593-8938-385F48DE4A69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1F3F2B-A48C-40D5-864C-BC4706C4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39939-5BB4-4B49-BA85-9F9011AF69AE}" type="datetimeFigureOut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D7796-B3BB-4EAF-A685-E8F00BC1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13665-0EFD-4C35-A62C-A72E714D63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E4A5-8F5E-4E89-B8E5-D50F6B8F7959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234A-E832-4B9F-9EC6-AA5C57973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231C-A8A3-471D-93F8-91B68E074F66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2A9A-9D14-43A3-8410-6EDA04E7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C6A0-9182-4A88-89E5-57C6AFE4EF0E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EF9D-CC9E-4842-B1C7-F5B9B935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EBF5-E8F0-4C59-8545-7B3380F149E9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6C3D-AEAC-4462-B0AB-8FF078D5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89EF-EA36-4564-A6E5-36421146B05D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1476-ABBF-465F-B75F-CE7B62DA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F3DA-FA09-401D-BE9E-1B708C13D5CC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7228-558E-442E-8FA7-3035362A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4E9E-B6B2-4674-8DD6-010A7BFBF49C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E1A7-DDD1-4F7D-AD25-DE7F7145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86F6-E1A2-41C7-91E8-192D383500CA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1ACA-300C-4F25-8A7D-C0DF6B8B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6276-0ECC-4137-BA76-B0ED75EFDEB6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ECF-2363-4885-B78B-606BFA87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2AF8-F870-4386-8911-B3E31D817966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BEF9-1F2B-43D7-ADBE-EAD6141A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5195-85D6-4EBC-9C73-A16B0BD15A72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896C-BB36-4B81-9161-9A177F5A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112-49D6-4C3C-A220-CD8F4596AF24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B1DC-DCF1-4AB6-B753-F67C9653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F50C25-0E79-4B02-9E9D-2FC89FB2F530}" type="datetime1">
              <a:rPr lang="en-US"/>
              <a:pPr>
                <a:defRPr/>
              </a:pPr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D4A7D-1CA0-4722-B063-FBA09078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1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hrer.17\Documents\presentations\vulture\EarthToSky\gulls_wind_2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ceancolor.gsfc.nasa.gov/" TargetMode="External"/><Relationship Id="rId13" Type="http://schemas.openxmlformats.org/officeDocument/2006/relationships/hyperlink" Target="http://dup.esrin.esa.it/prjs/prjs68.php" TargetMode="External"/><Relationship Id="rId3" Type="http://schemas.openxmlformats.org/officeDocument/2006/relationships/hyperlink" Target="http://glcf.umiacs.umd.edu/data/gimms/" TargetMode="External"/><Relationship Id="rId7" Type="http://schemas.openxmlformats.org/officeDocument/2006/relationships/hyperlink" Target="https://lpdaac.usgs.gov/" TargetMode="External"/><Relationship Id="rId12" Type="http://schemas.openxmlformats.org/officeDocument/2006/relationships/hyperlink" Target="http://www.cgiar-csi.org/data/srtm-90m-digital-elevation-database-v4-1/" TargetMode="External"/><Relationship Id="rId2" Type="http://schemas.openxmlformats.org/officeDocument/2006/relationships/hyperlink" Target="http://trmm.gsfc.nas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mwf.int/" TargetMode="External"/><Relationship Id="rId11" Type="http://schemas.openxmlformats.org/officeDocument/2006/relationships/hyperlink" Target="http://asterweb.jpl.nasa.gov/gdem.asp" TargetMode="External"/><Relationship Id="rId5" Type="http://schemas.openxmlformats.org/officeDocument/2006/relationships/hyperlink" Target="http://www.emc.ncep.noaa.gov/mmb/rreanl/" TargetMode="External"/><Relationship Id="rId15" Type="http://schemas.openxmlformats.org/officeDocument/2006/relationships/hyperlink" Target="http://www.oscar.noaa.gov/" TargetMode="External"/><Relationship Id="rId10" Type="http://schemas.openxmlformats.org/officeDocument/2006/relationships/hyperlink" Target="http://www.science.oregonstate.edu/ocean.productivity/" TargetMode="External"/><Relationship Id="rId4" Type="http://schemas.openxmlformats.org/officeDocument/2006/relationships/hyperlink" Target="http://www.esrl.noaa.gov/psd/data/gridded/data.ncep.reanalysis2.html/" TargetMode="External"/><Relationship Id="rId9" Type="http://schemas.openxmlformats.org/officeDocument/2006/relationships/hyperlink" Target="http://modis-snow-ice.gsfc.nasa.gov/" TargetMode="External"/><Relationship Id="rId14" Type="http://schemas.openxmlformats.org/officeDocument/2006/relationships/hyperlink" Target="http://sedac.ciesin.columbia.edu/gpw/global.j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4038600" cy="68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4648200" cy="1524000"/>
          </a:xfrm>
        </p:spPr>
        <p:txBody>
          <a:bodyPr/>
          <a:lstStyle/>
          <a:p>
            <a:r>
              <a:rPr lang="en-US" sz="2400" dirty="0"/>
              <a:t>Discovering Relationships between Climate and Animal Migration with New Tools for Linking Animal Movement Tracks, Weather and Land Surface Data</a:t>
            </a:r>
            <a:br>
              <a:rPr lang="en-US" sz="2400" dirty="0"/>
            </a:br>
            <a:endParaRPr lang="en-US" sz="24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7467600" cy="990600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Gil Bohrer </a:t>
            </a:r>
          </a:p>
          <a:p>
            <a:pPr algn="l">
              <a:lnSpc>
                <a:spcPts val="24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Associate Professor for Ecological Engineering</a:t>
            </a:r>
          </a:p>
          <a:p>
            <a:pPr algn="l">
              <a:lnSpc>
                <a:spcPts val="24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Department of Civil, Environmental &amp; Geodetic Engineering</a:t>
            </a:r>
            <a:br>
              <a:rPr lang="en-US" sz="14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 charset="0"/>
              </a:rPr>
              <a:t>The Ohio State University</a:t>
            </a:r>
          </a:p>
          <a:p>
            <a:pPr algn="l">
              <a:lnSpc>
                <a:spcPts val="2400"/>
              </a:lnSpc>
            </a:pPr>
            <a:endParaRPr lang="en-US" sz="1400" b="1" dirty="0">
              <a:solidFill>
                <a:srgbClr val="0000FF"/>
              </a:solidFill>
              <a:latin typeface="Arial" charset="0"/>
            </a:endParaRPr>
          </a:p>
          <a:p>
            <a:pPr algn="l">
              <a:lnSpc>
                <a:spcPts val="2400"/>
              </a:lnSpc>
            </a:pPr>
            <a:endParaRPr lang="en-US" sz="1400" b="1" dirty="0" smtClean="0">
              <a:solidFill>
                <a:srgbClr val="0000FF"/>
              </a:solidFill>
              <a:latin typeface="Arial" charset="0"/>
            </a:endParaRPr>
          </a:p>
          <a:p>
            <a:pPr algn="l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Kays,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Brandes, David Douglas, </a:t>
            </a:r>
          </a:p>
          <a:p>
            <a:pPr algn="l"/>
            <a:r>
              <a:rPr lang="sv-S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Jiawei Han, </a:t>
            </a:r>
            <a:r>
              <a:rPr lang="sv-S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sv-S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Wikelski</a:t>
            </a:r>
          </a:p>
          <a:p>
            <a:pPr algn="l"/>
            <a:endParaRPr lang="sv-S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Somayeh Dodge, Keith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Bildstein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Sarah C. Davidson, 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Rolf 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Weinzierl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Barber,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" y="5715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220201" cy="614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76200"/>
            <a:ext cx="6784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Going global - Trans-American migration of Turkey Vulture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431" y="0"/>
            <a:ext cx="1260569" cy="21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5867400"/>
            <a:ext cx="73533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Bohrer et al. 2012 </a:t>
            </a:r>
            <a:r>
              <a:rPr lang="en-US" sz="1400" i="1" dirty="0" smtClean="0">
                <a:solidFill>
                  <a:srgbClr val="0000FF"/>
                </a:solidFill>
              </a:rPr>
              <a:t>Ecology Letters </a:t>
            </a:r>
            <a:r>
              <a:rPr lang="en-US" sz="1400" dirty="0" smtClean="0">
                <a:solidFill>
                  <a:srgbClr val="0000FF"/>
                </a:solidFill>
              </a:rPr>
              <a:t>15:96-103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Dodge et al. 2014 </a:t>
            </a:r>
            <a:r>
              <a:rPr lang="en-US" sz="1400" i="1" dirty="0" smtClean="0">
                <a:solidFill>
                  <a:srgbClr val="0000FF"/>
                </a:solidFill>
              </a:rPr>
              <a:t>Philosophical Transactions of the Royal Society B </a:t>
            </a:r>
            <a:r>
              <a:rPr lang="en-US" sz="1400" dirty="0" smtClean="0">
                <a:solidFill>
                  <a:srgbClr val="0000FF"/>
                </a:solidFill>
              </a:rPr>
              <a:t>(in press)</a:t>
            </a:r>
            <a:endParaRPr lang="en-GB" sz="1400" i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10250"/>
            <a:ext cx="14859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609600"/>
          </a:xfrm>
        </p:spPr>
        <p:txBody>
          <a:bodyPr/>
          <a:lstStyle/>
          <a:p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ariation in migration speed between individuals and populations</a:t>
            </a:r>
            <a:b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explained by wind and temperature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599"/>
            <a:ext cx="7934326" cy="60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61618"/>
            <a:ext cx="9144000" cy="2920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6705600" cy="65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ta-leucopsis-wind-sup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9656" y="1219200"/>
            <a:ext cx="3844343" cy="3657600"/>
          </a:xfrm>
          <a:prstGeom prst="rect">
            <a:avLst/>
          </a:prstGeom>
        </p:spPr>
      </p:pic>
      <p:pic>
        <p:nvPicPr>
          <p:cNvPr id="5" name="Picture 4" descr="Branta_leucopsis_-standing_in_a_field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524000"/>
            <a:ext cx="1011016" cy="14163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324600" y="34290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Branta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Leucopsis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76" y="641395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Safi et al 2013, </a:t>
            </a:r>
            <a:r>
              <a:rPr lang="en-US" sz="1400" i="1" dirty="0" smtClean="0">
                <a:solidFill>
                  <a:srgbClr val="0000FF"/>
                </a:solidFill>
              </a:rPr>
              <a:t>Movement Ecology</a:t>
            </a:r>
            <a:r>
              <a:rPr lang="en-US" sz="1400" dirty="0" smtClean="0">
                <a:solidFill>
                  <a:srgbClr val="0000FF"/>
                </a:solidFill>
              </a:rPr>
              <a:t>, 1:4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Facilitate global scale collaborations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8229600" cy="1143000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Environmental drivers of movement – wind support in waterfowl </a:t>
            </a:r>
            <a:endParaRPr lang="en-US" sz="1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ll-species-wind-supp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3911"/>
            <a:ext cx="4714568" cy="4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Operational implementation – </a:t>
            </a:r>
          </a:p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FWS-USGS condor population management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074" name="Picture 2" descr="C:\Users\bohrer.17\Documents\Projects\Condor\USFWS_condor_Movebank_G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799" y="985787"/>
            <a:ext cx="12496800" cy="58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" y="1200983"/>
            <a:ext cx="24657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USGS </a:t>
            </a:r>
            <a:r>
              <a:rPr lang="en-US" sz="1400" dirty="0"/>
              <a:t>project  G14AC00091</a:t>
            </a:r>
            <a:endParaRPr lang="en-US" sz="1400" dirty="0" smtClean="0"/>
          </a:p>
        </p:txBody>
      </p:sp>
      <p:pic>
        <p:nvPicPr>
          <p:cNvPr id="3075" name="Picture 3" descr="C:\Users\bohrer.17\Documents\Projects\Condor\GPS Tracking Meeting Photos\Adult at HC13 n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9220"/>
            <a:ext cx="263144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hrer.17\Documents\Projects\NASA-MOVEBANK\Pictures\Amovee\All-attende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Symposium for Animal Movement and the Environment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Raleigh NC, May 5-7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619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storks better utilize uplift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64594" y="1878360"/>
            <a:ext cx="4903206" cy="3826670"/>
            <a:chOff x="4164594" y="990600"/>
            <a:chExt cx="4903206" cy="3826670"/>
          </a:xfrm>
        </p:grpSpPr>
        <p:grpSp>
          <p:nvGrpSpPr>
            <p:cNvPr id="11" name="Group 10"/>
            <p:cNvGrpSpPr/>
            <p:nvPr/>
          </p:nvGrpSpPr>
          <p:grpSpPr>
            <a:xfrm>
              <a:off x="4172000" y="1268760"/>
              <a:ext cx="4819600" cy="3531840"/>
              <a:chOff x="2231326" y="1268760"/>
              <a:chExt cx="7056784" cy="4032448"/>
            </a:xfrm>
          </p:grpSpPr>
          <p:pic>
            <p:nvPicPr>
              <p:cNvPr id="5" name="Picture 4" descr="C:\Users\shayroti\PHd\matlab\JuvVsAdult\ODBA slope\odba lat ad &amp; juv average reg.jpg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31326" y="1268760"/>
                <a:ext cx="7056784" cy="403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50" name="Group 2"/>
              <p:cNvGrpSpPr>
                <a:grpSpLocks/>
              </p:cNvGrpSpPr>
              <p:nvPr/>
            </p:nvGrpSpPr>
            <p:grpSpPr bwMode="auto">
              <a:xfrm>
                <a:off x="4490480" y="1386359"/>
                <a:ext cx="2566465" cy="378460"/>
                <a:chOff x="4706" y="9880"/>
                <a:chExt cx="4040" cy="596"/>
              </a:xfrm>
            </p:grpSpPr>
            <p:sp>
              <p:nvSpPr>
                <p:cNvPr id="205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06" y="10035"/>
                  <a:ext cx="4040" cy="4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M</a:t>
                  </a:r>
                  <a:r>
                    <a: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Arial" pitchFamily="34" charset="0"/>
                      <a:cs typeface="Arial" pitchFamily="34" charset="0"/>
                    </a:rPr>
                    <a:t>igration direction</a:t>
                  </a: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052" name="AutoShape 4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06" y="9880"/>
                  <a:ext cx="3453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12" name="TextBox 11"/>
            <p:cNvSpPr txBox="1"/>
            <p:nvPr/>
          </p:nvSpPr>
          <p:spPr>
            <a:xfrm>
              <a:off x="7339608" y="121920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tx2"/>
                  </a:solidFill>
                </a:rPr>
                <a:t>Juveniles  +</a:t>
              </a:r>
            </a:p>
            <a:p>
              <a:pPr algn="l" rtl="0"/>
              <a:r>
                <a:rPr lang="en-US" dirty="0" smtClean="0"/>
                <a:t>Adults       o </a:t>
              </a:r>
              <a:endParaRPr lang="en-US" dirty="0"/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 rot="16200000">
              <a:off x="2691897" y="2463297"/>
              <a:ext cx="3429000" cy="4836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 expenditure in flight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943371" y="4572000"/>
              <a:ext cx="1752829" cy="245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Latitude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996" y="2259360"/>
            <a:ext cx="4446004" cy="3455640"/>
            <a:chOff x="125996" y="1486440"/>
            <a:chExt cx="4446004" cy="2949830"/>
          </a:xfrm>
        </p:grpSpPr>
        <p:pic>
          <p:nvPicPr>
            <p:cNvPr id="16" name="Picture 15" descr="C:\Users\shayroti\PHd\matlab\JuvVsAdult\Env\env regressions\lat thermal\thermal lat 33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674" y="1486440"/>
              <a:ext cx="3840480" cy="2884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819171" y="4191000"/>
              <a:ext cx="1752829" cy="245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Latitude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2133600" y="1660432"/>
              <a:ext cx="1752829" cy="245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  <a:ea typeface="Arial" pitchFamily="34" charset="0"/>
                  <a:cs typeface="Arial" pitchFamily="34" charset="0"/>
                </a:rPr>
                <a:t>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igration direction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AutoShape 4"/>
            <p:cNvCxnSpPr>
              <a:cxnSpLocks noChangeShapeType="1"/>
            </p:cNvCxnSpPr>
            <p:nvPr/>
          </p:nvCxnSpPr>
          <p:spPr bwMode="auto">
            <a:xfrm flipH="1">
              <a:off x="2133600" y="1574227"/>
              <a:ext cx="1498148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 rot="16200000">
              <a:off x="-775202" y="2577598"/>
              <a:ext cx="2286001" cy="4836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Thermal uplift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2400" y="6456609"/>
            <a:ext cx="644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Shay </a:t>
            </a:r>
            <a:r>
              <a:rPr lang="en-US" sz="1400" dirty="0" err="1" smtClean="0">
                <a:solidFill>
                  <a:srgbClr val="0000FF"/>
                </a:solidFill>
              </a:rPr>
              <a:t>Rotics</a:t>
            </a:r>
            <a:r>
              <a:rPr lang="en-US" sz="1400" dirty="0" smtClean="0">
                <a:solidFill>
                  <a:srgbClr val="0000FF"/>
                </a:solidFill>
              </a:rPr>
              <a:t> et al 2014, </a:t>
            </a:r>
            <a:r>
              <a:rPr lang="en-US" sz="1400" i="1" dirty="0" smtClean="0">
                <a:solidFill>
                  <a:srgbClr val="0000FF"/>
                </a:solidFill>
              </a:rPr>
              <a:t>Symposium for Animal Movement and the Environment</a:t>
            </a:r>
          </a:p>
        </p:txBody>
      </p:sp>
      <p:pic>
        <p:nvPicPr>
          <p:cNvPr id="24" name="Picture 23" descr="Mit_Sen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4572000"/>
            <a:ext cx="2637780" cy="1486475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Implementation by users is taking off</a:t>
            </a:r>
            <a:endParaRPr lang="en-US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The End</a:t>
            </a:r>
          </a:p>
        </p:txBody>
      </p:sp>
      <p:pic>
        <p:nvPicPr>
          <p:cNvPr id="5" name="Picture 4" descr="movebank_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812970"/>
            <a:ext cx="5943600" cy="1045029"/>
          </a:xfrm>
          <a:prstGeom prst="rect">
            <a:avLst/>
          </a:prstGeom>
        </p:spPr>
      </p:pic>
      <p:pic>
        <p:nvPicPr>
          <p:cNvPr id="6" name="Picture 28" descr="NSF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37115"/>
            <a:ext cx="3943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6" y="4130502"/>
            <a:ext cx="2008909" cy="1660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34012"/>
            <a:ext cx="1752600" cy="142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" y="4953000"/>
            <a:ext cx="1607677" cy="161108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654232" y="13716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4419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NASA </a:t>
            </a:r>
            <a:r>
              <a:rPr lang="en-US" dirty="0" smtClean="0">
                <a:solidFill>
                  <a:srgbClr val="0000FF"/>
                </a:solidFill>
              </a:rPr>
              <a:t>Biodiversity, </a:t>
            </a:r>
            <a:r>
              <a:rPr lang="en-US" dirty="0">
                <a:solidFill>
                  <a:srgbClr val="0000FF"/>
                </a:solidFill>
              </a:rPr>
              <a:t>project #</a:t>
            </a:r>
            <a:r>
              <a:rPr lang="en-GB" dirty="0">
                <a:solidFill>
                  <a:srgbClr val="0000FF"/>
                </a:solidFill>
              </a:rPr>
              <a:t>NNX11AP61G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26" y="4347091"/>
            <a:ext cx="1485900" cy="514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2868203" cy="43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Movement is tightly linked with the environment – along the path, and the path not taken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ulls_wind_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0960" y="1143000"/>
            <a:ext cx="920496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r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3617"/>
            <a:ext cx="9296400" cy="6341583"/>
          </a:xfrm>
          <a:prstGeom prst="rect">
            <a:avLst/>
          </a:prstGeom>
        </p:spPr>
      </p:pic>
      <p:pic>
        <p:nvPicPr>
          <p:cNvPr id="3" name="Picture 2" descr="martin-ro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14287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5638800"/>
            <a:ext cx="8229600" cy="8080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www.movebank.org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1" dirty="0" smtClean="0"/>
              <a:t>What to do with track data?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/>
          <a:lstStyle/>
          <a:p>
            <a:r>
              <a:rPr lang="en-US" sz="2800" dirty="0" err="1" smtClean="0"/>
              <a:t>MoveMine</a:t>
            </a:r>
            <a:r>
              <a:rPr lang="en-US" sz="2800" dirty="0" smtClean="0"/>
              <a:t> track analysis tools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828387"/>
            <a:ext cx="8729663" cy="520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0560"/>
            <a:ext cx="3219649" cy="34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39200" cy="426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Env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-DATA</a:t>
            </a:r>
            <a:r>
              <a:rPr lang="en-US" sz="2800" dirty="0" smtClean="0">
                <a:latin typeface="Arial" charset="0"/>
              </a:rPr>
              <a:t>– Environmental Data Automated Track Annotation system in </a:t>
            </a:r>
            <a:r>
              <a:rPr lang="en-US" sz="2800" dirty="0" err="1" smtClean="0">
                <a:latin typeface="Arial" charset="0"/>
              </a:rPr>
              <a:t>MoveBank</a:t>
            </a:r>
            <a:endParaRPr lang="en-US" sz="2800" dirty="0" smtClean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 annotation		</a:t>
            </a:r>
            <a:r>
              <a:rPr lang="en-US" sz="1600" dirty="0">
                <a:solidFill>
                  <a:srgbClr val="0000FF"/>
                </a:solidFill>
                <a:cs typeface="+mn-cs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(home-range)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annotation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253" y="6260068"/>
            <a:ext cx="3042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Dodge et al 2013, </a:t>
            </a:r>
            <a:r>
              <a:rPr lang="en-US" sz="1200" i="1" dirty="0" smtClean="0">
                <a:solidFill>
                  <a:srgbClr val="0000FF"/>
                </a:solidFill>
              </a:rPr>
              <a:t>Movement Ecology</a:t>
            </a:r>
            <a:r>
              <a:rPr lang="en-US" sz="1200" dirty="0" smtClean="0">
                <a:solidFill>
                  <a:srgbClr val="0000FF"/>
                </a:solidFill>
              </a:rPr>
              <a:t>, 1:3</a:t>
            </a:r>
          </a:p>
        </p:txBody>
      </p:sp>
    </p:spTree>
    <p:extLst>
      <p:ext uri="{BB962C8B-B14F-4D97-AF65-F5344CB8AC3E}">
        <p14:creationId xmlns:p14="http://schemas.microsoft.com/office/powerpoint/2010/main" val="35698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18658"/>
              </p:ext>
            </p:extLst>
          </p:nvPr>
        </p:nvGraphicFramePr>
        <p:xfrm>
          <a:off x="228600" y="76200"/>
          <a:ext cx="8839200" cy="630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764"/>
                <a:gridCol w="5341636"/>
                <a:gridCol w="1447800"/>
              </a:tblGrid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Datasets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Data Source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Temporal Coverage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TRMM 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http://trmm.gsfc.nasa.gov/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1998– present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AVHRR land NDVI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http://glcf.umiacs.umd.edu/data/gimms/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1989–present,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1982–present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NCEP Global Reanalysis 2 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http://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www.esrl.noaa.gov/psd/data/gridded/data.ncep.reanalysis2.html/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1948–present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North American Regional Reanalysis 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NOAA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http://www.emc.ncep.noaa.gov/mmb/rreanl/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1979–present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ECMWF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Global mid/High resolution</a:t>
                      </a:r>
                      <a:r>
                        <a:rPr lang="en-US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Reanalyses 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ECMWF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http://www.ecmwf.int/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1979–present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MODIS Land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https://lpdaac.usgs.gov/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2002–2012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MODIS Ocean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http://oceancolor.gsfc.nasa.gov/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MODIS Snow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http://modis-snow-ice.gsfc.nasa.gov/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Ocean productivity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http://www.science.oregonstate.edu/ocean.productivity/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1997–2009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ASTER GDEM 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USGS </a:t>
                      </a: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11"/>
                        </a:rPr>
                        <a:t>http://asterweb.jpl.nasa.gov/gdem.asp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31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SRTM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http://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www.cgiar-csi.org/data/srtm-90m-digital-elevation-database-v4-1/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GlobCover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ESA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13"/>
                        </a:rPr>
                        <a:t>http://dup.esrin.esa.it/prjs/prjs68.php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Socioeconomic data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14"/>
                        </a:rPr>
                        <a:t>http://sedac.ciesin.columbia.edu/gpw/global.jsp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1990–2010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97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Ocean Surface Current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(OSCAR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NASA </a:t>
                      </a:r>
                      <a:r>
                        <a:rPr lang="en-US" sz="1200" u="none" strike="noStrike">
                          <a:effectLst/>
                          <a:latin typeface="Arial" pitchFamily="34" charset="0"/>
                          <a:cs typeface="Arial" pitchFamily="34" charset="0"/>
                          <a:hlinkClick r:id="rId15"/>
                        </a:rPr>
                        <a:t>http://www.oscar.noaa.gov/</a:t>
                      </a: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1993–present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6400800" cy="3200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9062" y="3352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>
                <a:solidFill>
                  <a:srgbClr val="0000FF"/>
                </a:solidFill>
                <a:cs typeface="+mn-cs"/>
              </a:rPr>
              <a:t>Thermal uplift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43587" y="304800"/>
            <a:ext cx="3276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Derived Variables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1" y="2476500"/>
            <a:ext cx="480993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38400" y="5638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noProof="0" dirty="0" smtClean="0">
                <a:solidFill>
                  <a:srgbClr val="0000FF"/>
                </a:solidFill>
                <a:cs typeface="+mn-cs"/>
              </a:rPr>
              <a:t>Orographic uplift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8806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Around Galapagos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8806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Peruvian Coast</a:t>
            </a:r>
            <a:endParaRPr lang="en-US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What can annotated tracks tell us about what the animals are doing?</a:t>
            </a:r>
            <a:endParaRPr lang="en-US" sz="2000" dirty="0" smtClean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6822" y="914401"/>
            <a:ext cx="7754778" cy="5105399"/>
            <a:chOff x="1236822" y="838201"/>
            <a:chExt cx="7754778" cy="5105399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838201"/>
              <a:ext cx="7391400" cy="46923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96499" y="1811922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Available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796499" y="3640723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Used</a:t>
              </a:r>
              <a:endParaRPr lang="en-US" sz="16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295400" y="5334000"/>
              <a:ext cx="6934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noProof="0" dirty="0">
                  <a:solidFill>
                    <a:srgbClr val="0070C0"/>
                  </a:solidFill>
                  <a:cs typeface="+mn-cs"/>
                </a:rPr>
                <a:t>R</a:t>
              </a:r>
              <a:r>
                <a:rPr lang="en-US" noProof="0" dirty="0" smtClean="0">
                  <a:solidFill>
                    <a:srgbClr val="0070C0"/>
                  </a:solidFill>
                  <a:cs typeface="+mn-cs"/>
                </a:rPr>
                <a:t>esource-selection and niche analysis</a:t>
              </a:r>
              <a:endPara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828800" y="4572000"/>
              <a:ext cx="42838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Distribution of ocean productivity in albatross tracks</a:t>
              </a:r>
              <a:endParaRPr lang="en-US" sz="1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48400" y="4495800"/>
            <a:ext cx="2286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Climatology surface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02013" y="1016864"/>
            <a:ext cx="7735629" cy="2412136"/>
            <a:chOff x="228600" y="1295400"/>
            <a:chExt cx="9031029" cy="3783736"/>
          </a:xfrm>
        </p:grpSpPr>
        <p:pic>
          <p:nvPicPr>
            <p:cNvPr id="12" name="Picture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1295400"/>
              <a:ext cx="5297229" cy="378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/>
            <p:nvPr/>
          </p:nvPicPr>
          <p:blipFill>
            <a:blip r:embed="rId3" cstate="print"/>
            <a:srcRect r="19769" b="10413"/>
            <a:stretch>
              <a:fillRect/>
            </a:stretch>
          </p:blipFill>
          <p:spPr bwMode="auto">
            <a:xfrm>
              <a:off x="228600" y="1295400"/>
              <a:ext cx="4244606" cy="338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15962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Individual-based movement models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154"/>
            <a:ext cx="6781800" cy="31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267200"/>
            <a:ext cx="1995714" cy="1676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34000" y="5334000"/>
            <a:ext cx="685800" cy="0"/>
          </a:xfrm>
          <a:prstGeom prst="line">
            <a:avLst/>
          </a:prstGeom>
          <a:ln w="254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5562600"/>
            <a:ext cx="6858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5638800" y="5105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Modelled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38800" y="5334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128" y="6172200"/>
            <a:ext cx="763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Bartlam</a:t>
            </a:r>
            <a:r>
              <a:rPr lang="en-US" sz="1400" dirty="0" smtClean="0">
                <a:solidFill>
                  <a:srgbClr val="0000FF"/>
                </a:solidFill>
              </a:rPr>
              <a:t>-Brooks et al 2013, </a:t>
            </a:r>
            <a:r>
              <a:rPr lang="en-US" sz="1400" i="1" dirty="0" smtClean="0">
                <a:solidFill>
                  <a:srgbClr val="0000FF"/>
                </a:solidFill>
              </a:rPr>
              <a:t>Journal of Geophysical Research-</a:t>
            </a:r>
            <a:r>
              <a:rPr lang="en-US" sz="1400" i="1" dirty="0" err="1" smtClean="0">
                <a:solidFill>
                  <a:srgbClr val="0000FF"/>
                </a:solidFill>
              </a:rPr>
              <a:t>Biogeosciences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118:1427–1437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Bohrer et al 2014, </a:t>
            </a:r>
            <a:r>
              <a:rPr lang="en-US" sz="1400" i="1" dirty="0" smtClean="0">
                <a:solidFill>
                  <a:srgbClr val="0000FF"/>
                </a:solidFill>
              </a:rPr>
              <a:t>Movement Ecology</a:t>
            </a:r>
            <a:r>
              <a:rPr lang="en-US" sz="1400" dirty="0" smtClean="0">
                <a:solidFill>
                  <a:srgbClr val="0000FF"/>
                </a:solidFill>
              </a:rPr>
              <a:t> 2:2 (Elephants)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What can annotated tracks tell us about what the animals are doing?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7259</TotalTime>
  <Words>417</Words>
  <Application>Microsoft Office PowerPoint</Application>
  <PresentationFormat>On-screen Show (4:3)</PresentationFormat>
  <Paragraphs>115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Discovering Relationships between Climate and Animal Migration with New Tools for Linking Animal Movement Tracks, Weather and Land Surface Data </vt:lpstr>
      <vt:lpstr>Movement is tightly linked with the environment – along the path, and the path not taken</vt:lpstr>
      <vt:lpstr>www.movebank.org </vt:lpstr>
      <vt:lpstr>MoveMine track analysis tools</vt:lpstr>
      <vt:lpstr>PowerPoint Presentation</vt:lpstr>
      <vt:lpstr>PowerPoint Presentation</vt:lpstr>
      <vt:lpstr>PowerPoint Presentation</vt:lpstr>
      <vt:lpstr>PowerPoint Presentation</vt:lpstr>
      <vt:lpstr>Individual-based movement models</vt:lpstr>
      <vt:lpstr>PowerPoint Presentation</vt:lpstr>
      <vt:lpstr>Variation in migration speed between individuals and populations is explained by wind and temperature</vt:lpstr>
      <vt:lpstr>Environmental drivers of movement – wind support in waterfowl </vt:lpstr>
      <vt:lpstr>PowerPoint Presentation</vt:lpstr>
      <vt:lpstr>Symposium for Animal Movement and the Environment  Raleigh NC, May 5-7</vt:lpstr>
      <vt:lpstr>Adult storks better utilize uplift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Ecology of Soaring Flight, with a focus on migration</dc:title>
  <dc:creator>James T Mandel</dc:creator>
  <cp:lastModifiedBy>Gil Bohrer</cp:lastModifiedBy>
  <cp:revision>602</cp:revision>
  <dcterms:created xsi:type="dcterms:W3CDTF">2009-05-18T15:47:58Z</dcterms:created>
  <dcterms:modified xsi:type="dcterms:W3CDTF">2014-05-09T14:39:33Z</dcterms:modified>
</cp:coreProperties>
</file>