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13"/>
  </p:notesMasterIdLst>
  <p:sldIdLst>
    <p:sldId id="256" r:id="rId3"/>
    <p:sldId id="270" r:id="rId4"/>
    <p:sldId id="272" r:id="rId5"/>
    <p:sldId id="283" r:id="rId6"/>
    <p:sldId id="275" r:id="rId7"/>
    <p:sldId id="279" r:id="rId8"/>
    <p:sldId id="281" r:id="rId9"/>
    <p:sldId id="277" r:id="rId10"/>
    <p:sldId id="285" r:id="rId11"/>
    <p:sldId id="28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AE697-FF35-475D-BB96-E44B83CB4E35}" type="datetimeFigureOut">
              <a:rPr lang="en-US" smtClean="0"/>
              <a:pPr/>
              <a:t>09/05/2014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68E82-C5F9-4F17-ACB6-2B6EC7128E74}" type="slidenum">
              <a:rPr lang="en-US" smtClean="0"/>
              <a:pPr/>
              <a:t>‹#›</a:t>
            </a:fld>
            <a:endParaRPr lang="en-US"/>
          </a:p>
        </p:txBody>
      </p:sp>
    </p:spTree>
    <p:extLst>
      <p:ext uri="{BB962C8B-B14F-4D97-AF65-F5344CB8AC3E}">
        <p14:creationId xmlns:p14="http://schemas.microsoft.com/office/powerpoint/2010/main" xmlns="" val="14189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dirty="0">
              <a:latin typeface="Arial" charset="0"/>
              <a:ea typeface="ＭＳ Ｐゴシック"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sz="1800" b="1" dirty="0" smtClean="0"/>
              <a:t>Tools for carbon mapping and training</a:t>
            </a:r>
          </a:p>
          <a:p>
            <a:pPr marL="285750" indent="-285750">
              <a:buFont typeface="Arial" panose="020B0604020202020204" pitchFamily="34" charset="0"/>
              <a:buChar char="•"/>
            </a:pPr>
            <a:r>
              <a:rPr lang="en-US" sz="1800" dirty="0" smtClean="0"/>
              <a:t>Open source tools for mapping above-ground forest biomass</a:t>
            </a:r>
          </a:p>
          <a:p>
            <a:pPr marL="285750" indent="-285750">
              <a:buFont typeface="Arial" panose="020B0604020202020204" pitchFamily="34" charset="0"/>
              <a:buChar char="•"/>
            </a:pPr>
            <a:r>
              <a:rPr lang="en-US" sz="1800" dirty="0" smtClean="0"/>
              <a:t>Primarily based on using R scripts</a:t>
            </a:r>
          </a:p>
          <a:p>
            <a:pPr marL="285750" indent="-285750">
              <a:buFont typeface="Arial" panose="020B0604020202020204" pitchFamily="34" charset="0"/>
              <a:buChar char="•"/>
            </a:pPr>
            <a:r>
              <a:rPr lang="en-US" sz="1800" dirty="0" smtClean="0"/>
              <a:t>Training resources focused on geospatial processing in R</a:t>
            </a:r>
          </a:p>
          <a:p>
            <a:pPr marL="285750" indent="-285750">
              <a:buFont typeface="Arial" panose="020B0604020202020204" pitchFamily="34" charset="0"/>
              <a:buChar char="•"/>
            </a:pPr>
            <a:r>
              <a:rPr lang="en-US" sz="1800" dirty="0" smtClean="0"/>
              <a:t>All training materials released with open licenses</a:t>
            </a:r>
          </a:p>
          <a:p>
            <a:endParaRPr lang="en-US" sz="1800" dirty="0">
              <a:latin typeface="Arial" charset="0"/>
              <a:ea typeface="ＭＳ Ｐゴシック"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sz="1800" dirty="0" smtClean="0">
                <a:latin typeface="Arial" charset="0"/>
                <a:ea typeface="ＭＳ Ｐゴシック" charset="0"/>
                <a:cs typeface="Arial" charset="0"/>
              </a:rPr>
              <a:t>Governments need guidance</a:t>
            </a:r>
            <a:r>
              <a:rPr lang="en-US" sz="1800" baseline="0" dirty="0" smtClean="0">
                <a:latin typeface="Arial" charset="0"/>
                <a:ea typeface="ＭＳ Ｐゴシック" charset="0"/>
                <a:cs typeface="Arial" charset="0"/>
              </a:rPr>
              <a:t> to prioritize their REDD effort, so we argued that  we can identify corridors that will </a:t>
            </a:r>
            <a:endParaRPr lang="en-US" sz="1800" dirty="0">
              <a:latin typeface="Arial" charset="0"/>
              <a:ea typeface="ＭＳ Ｐゴシック"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lvl="0">
              <a:spcBef>
                <a:spcPct val="0"/>
              </a:spcBef>
              <a:defRPr/>
            </a:pPr>
            <a:r>
              <a:rPr lang="en-US" sz="1800" dirty="0" smtClean="0">
                <a:solidFill>
                  <a:schemeClr val="tx1">
                    <a:lumMod val="95000"/>
                    <a:lumOff val="5000"/>
                  </a:schemeClr>
                </a:solidFill>
                <a:latin typeface="Arial"/>
                <a:cs typeface="Arial"/>
              </a:rPr>
              <a:t>TOPSIS scoring to rank the corridors.</a:t>
            </a:r>
            <a:endParaRPr lang="en-US" sz="1800" dirty="0" smtClean="0">
              <a:latin typeface="Arial"/>
              <a:cs typeface="Arial"/>
            </a:endParaRPr>
          </a:p>
          <a:p>
            <a:endParaRPr lang="en-US" sz="1800" dirty="0">
              <a:latin typeface="Arial" charset="0"/>
              <a:ea typeface="ＭＳ Ｐゴシック"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one of our collaborator in </a:t>
            </a:r>
            <a:r>
              <a:rPr lang="en-US" baseline="0" dirty="0" err="1" smtClean="0"/>
              <a:t>Brazilwe</a:t>
            </a:r>
            <a:r>
              <a:rPr lang="en-US" baseline="0" dirty="0" smtClean="0"/>
              <a:t> had access</a:t>
            </a:r>
            <a:endParaRPr lang="en-US" dirty="0"/>
          </a:p>
        </p:txBody>
      </p:sp>
      <p:sp>
        <p:nvSpPr>
          <p:cNvPr id="4" name="Slide Number Placeholder 3"/>
          <p:cNvSpPr>
            <a:spLocks noGrp="1"/>
          </p:cNvSpPr>
          <p:nvPr>
            <p:ph type="sldNum" sz="quarter" idx="10"/>
          </p:nvPr>
        </p:nvSpPr>
        <p:spPr/>
        <p:txBody>
          <a:bodyPr/>
          <a:lstStyle/>
          <a:p>
            <a:fld id="{B9168E82-C5F9-4F17-ACB6-2B6EC7128E74}" type="slidenum">
              <a:rPr lang="en-US" smtClean="0"/>
              <a:pPr/>
              <a:t>7</a:t>
            </a:fld>
            <a:endParaRPr lang="en-US"/>
          </a:p>
        </p:txBody>
      </p:sp>
    </p:spTree>
    <p:extLst>
      <p:ext uri="{BB962C8B-B14F-4D97-AF65-F5344CB8AC3E}">
        <p14:creationId xmlns:p14="http://schemas.microsoft.com/office/powerpoint/2010/main" xmlns="" val="156857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dirty="0">
              <a:latin typeface="Arial" charset="0"/>
              <a:ea typeface="ＭＳ Ｐゴシック"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1338263" y="914400"/>
            <a:ext cx="4179887" cy="3135313"/>
          </a:xfrm>
          <a:solidFill>
            <a:srgbClr val="FFFFFF"/>
          </a:solidFill>
          <a:ln/>
        </p:spPr>
      </p:sp>
      <p:sp>
        <p:nvSpPr>
          <p:cNvPr id="60419" name="Rectangle 2"/>
          <p:cNvSpPr>
            <a:spLocks noGrp="1" noChangeArrowheads="1"/>
          </p:cNvSpPr>
          <p:nvPr>
            <p:ph type="body" idx="1"/>
          </p:nvPr>
        </p:nvSpPr>
        <p:spPr>
          <a:xfrm>
            <a:off x="1045163" y="4353394"/>
            <a:ext cx="4772335" cy="347740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dirty="0">
              <a:latin typeface="Arial" charset="0"/>
              <a:ea typeface="ＭＳ Ｐゴシック"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115" y="4343717"/>
            <a:ext cx="5485772" cy="6948873"/>
          </a:xfrm>
        </p:spPr>
        <p:txBody>
          <a:bodyPr/>
          <a:lstStyle/>
          <a:p>
            <a:pPr marL="168244" indent="-168244" defTabSz="897301" eaLnBrk="0" fontAlgn="base" hangingPunct="0">
              <a:spcBef>
                <a:spcPct val="30000"/>
              </a:spcBef>
              <a:spcAft>
                <a:spcPct val="0"/>
              </a:spcAft>
              <a:buFont typeface="Arial" panose="020B0604020202020204" pitchFamily="34" charset="0"/>
              <a:buChar char="•"/>
              <a:defRPr/>
            </a:pPr>
            <a:r>
              <a:rPr lang="en-US" dirty="0">
                <a:solidFill>
                  <a:srgbClr val="000000"/>
                </a:solidFill>
              </a:rPr>
              <a:t>This SERVIR AST project led by PI Nadine Laporte has shown that focusing on biological corridors through REDD+ activities could maintain tropical landscapes </a:t>
            </a:r>
            <a:r>
              <a:rPr lang="en-US" i="1" dirty="0">
                <a:solidFill>
                  <a:srgbClr val="000000"/>
                </a:solidFill>
              </a:rPr>
              <a:t>and</a:t>
            </a:r>
            <a:r>
              <a:rPr lang="en-US" dirty="0">
                <a:solidFill>
                  <a:srgbClr val="000000"/>
                </a:solidFill>
              </a:rPr>
              <a:t> benefit biodiversity, even in the face of increased land use and climate change.</a:t>
            </a:r>
            <a:endParaRPr lang="en-US" dirty="0" smtClean="0"/>
          </a:p>
          <a:p>
            <a:pPr marL="168244" indent="-168244">
              <a:buFont typeface="Arial" panose="020B0604020202020204" pitchFamily="34" charset="0"/>
              <a:buChar char="•"/>
            </a:pPr>
            <a:r>
              <a:rPr lang="en-US" dirty="0" err="1" smtClean="0"/>
              <a:t>Laporte’s</a:t>
            </a:r>
            <a:r>
              <a:rPr lang="en-US" dirty="0" smtClean="0"/>
              <a:t> project began in late 2012 in the Discovery and Feasibility phase (phase 1) of the Application Readiness Level scale for Applied Sciences project</a:t>
            </a:r>
            <a:r>
              <a:rPr lang="en-US" baseline="0" dirty="0" smtClean="0"/>
              <a:t> development. With the latest important steps – shown</a:t>
            </a:r>
            <a:r>
              <a:rPr lang="en-US" dirty="0" smtClean="0"/>
              <a:t> on this slide --</a:t>
            </a:r>
            <a:r>
              <a:rPr lang="en-US" baseline="0" dirty="0" smtClean="0"/>
              <a:t> the project has transitioned to an ARL of 4, signifying advancement into the Development, Testing and Validation phase (phase 2), where interactions with end-users are key. An ARL of 4 in terms of capacity building signifies that initial integration and verification of the project’s applications are occurring within the end-user environment.</a:t>
            </a:r>
          </a:p>
          <a:p>
            <a:pPr marL="168244" indent="-168244">
              <a:buFont typeface="Arial" panose="020B0604020202020204" pitchFamily="34" charset="0"/>
              <a:buChar char="•"/>
            </a:pPr>
            <a:r>
              <a:rPr lang="en-US" baseline="0" dirty="0" smtClean="0"/>
              <a:t>Training completed and planned: </a:t>
            </a:r>
          </a:p>
          <a:p>
            <a:pPr marL="281965" indent="-115278">
              <a:buFont typeface="Arial" panose="020B0604020202020204" pitchFamily="34" charset="0"/>
              <a:buChar char="•"/>
            </a:pPr>
            <a:r>
              <a:rPr lang="en-US" dirty="0">
                <a:solidFill>
                  <a:srgbClr val="000000"/>
                </a:solidFill>
              </a:rPr>
              <a:t>Villagers participatory mapping for REDD+ tested in the Congo in November 2013</a:t>
            </a:r>
          </a:p>
          <a:p>
            <a:pPr marL="281965" indent="-115278">
              <a:buFont typeface="Arial" panose="020B0604020202020204" pitchFamily="34" charset="0"/>
              <a:buChar char="•"/>
            </a:pPr>
            <a:r>
              <a:rPr lang="en-US" dirty="0">
                <a:solidFill>
                  <a:srgbClr val="000000"/>
                </a:solidFill>
              </a:rPr>
              <a:t>Tanzania in-country technical workshop in November 2013 funded by SERVIR to build the capacity of the region’s technical and political leaders to assess and manage their carbon stocks</a:t>
            </a:r>
          </a:p>
          <a:p>
            <a:pPr marL="281965" indent="-115278">
              <a:buFont typeface="Arial" panose="020B0604020202020204" pitchFamily="34" charset="0"/>
              <a:buChar char="•"/>
            </a:pPr>
            <a:r>
              <a:rPr lang="en-US" dirty="0">
                <a:solidFill>
                  <a:srgbClr val="000000"/>
                </a:solidFill>
              </a:rPr>
              <a:t>Training in carbon management for REDD+ planned  for Congo technicians and villagers planned for April 2014 </a:t>
            </a:r>
          </a:p>
          <a:p>
            <a:pPr marL="281965" indent="-115278">
              <a:buFont typeface="Arial" panose="020B0604020202020204" pitchFamily="34" charset="0"/>
              <a:buChar char="•"/>
            </a:pPr>
            <a:r>
              <a:rPr lang="en-US" dirty="0">
                <a:solidFill>
                  <a:srgbClr val="000000"/>
                </a:solidFill>
              </a:rPr>
              <a:t>Kenya workshop in collaboration with SERVIR-Africa planned for </a:t>
            </a:r>
            <a:r>
              <a:rPr lang="en-US" dirty="0" smtClean="0">
                <a:solidFill>
                  <a:srgbClr val="000000"/>
                </a:solidFill>
              </a:rPr>
              <a:t>2014</a:t>
            </a:r>
            <a:endParaRPr lang="en-US" dirty="0" smtClean="0"/>
          </a:p>
          <a:p>
            <a:pPr marL="168244" indent="-168244">
              <a:buFont typeface="Arial" panose="020B0604020202020204" pitchFamily="34" charset="0"/>
              <a:buChar char="•"/>
            </a:pPr>
            <a:r>
              <a:rPr lang="en-US" dirty="0" smtClean="0"/>
              <a:t>A vegetation carbon stock biological corridor is a </a:t>
            </a:r>
            <a:r>
              <a:rPr lang="en-US" dirty="0"/>
              <a:t>habitat </a:t>
            </a:r>
            <a:r>
              <a:rPr lang="en-US" dirty="0" smtClean="0"/>
              <a:t>area </a:t>
            </a:r>
            <a:r>
              <a:rPr lang="en-US" dirty="0"/>
              <a:t>that </a:t>
            </a:r>
            <a:r>
              <a:rPr lang="en-US" dirty="0" smtClean="0"/>
              <a:t>serves </a:t>
            </a:r>
            <a:r>
              <a:rPr lang="en-US" dirty="0"/>
              <a:t>as </a:t>
            </a:r>
            <a:r>
              <a:rPr lang="en-US" dirty="0" smtClean="0"/>
              <a:t>a pathway between </a:t>
            </a:r>
            <a:r>
              <a:rPr lang="en-US" dirty="0"/>
              <a:t>protected </a:t>
            </a:r>
            <a:r>
              <a:rPr lang="en-US" dirty="0" smtClean="0"/>
              <a:t>areas.</a:t>
            </a:r>
          </a:p>
          <a:p>
            <a:pPr marL="168244" indent="-168244">
              <a:buFont typeface="Arial" panose="020B0604020202020204" pitchFamily="34" charset="0"/>
              <a:buChar char="•"/>
            </a:pPr>
            <a:r>
              <a:rPr lang="en-US" dirty="0" smtClean="0">
                <a:latin typeface="Times New Roman"/>
                <a:cs typeface="Times New Roman"/>
              </a:rPr>
              <a:t>REDD+</a:t>
            </a:r>
            <a:r>
              <a:rPr lang="en-US" baseline="0" dirty="0" smtClean="0">
                <a:latin typeface="Times New Roman"/>
                <a:cs typeface="Times New Roman"/>
              </a:rPr>
              <a:t> stands for Reducing Emissions from Deforestation and Forest Degradation. </a:t>
            </a:r>
            <a:r>
              <a:rPr lang="en-US" dirty="0" smtClean="0">
                <a:latin typeface="Times New Roman"/>
                <a:cs typeface="Times New Roman"/>
              </a:rPr>
              <a:t>It </a:t>
            </a:r>
            <a:r>
              <a:rPr lang="en-US" dirty="0">
                <a:latin typeface="Times New Roman"/>
                <a:cs typeface="Times New Roman"/>
              </a:rPr>
              <a:t>is </a:t>
            </a:r>
            <a:r>
              <a:rPr lang="en-US" dirty="0" smtClean="0">
                <a:latin typeface="Times New Roman"/>
                <a:cs typeface="Times New Roman"/>
              </a:rPr>
              <a:t>a new carbon finance mechanism discussed under the United Nations Framework Convention on Climate Change (UNFCCC) </a:t>
            </a:r>
            <a:r>
              <a:rPr lang="en-US" dirty="0">
                <a:latin typeface="Times New Roman"/>
                <a:ea typeface="ＭＳ Ｐゴシック" charset="0"/>
                <a:cs typeface="Times New Roman"/>
              </a:rPr>
              <a:t>to effectively </a:t>
            </a:r>
            <a:r>
              <a:rPr lang="en-US" dirty="0" smtClean="0">
                <a:latin typeface="Times New Roman"/>
                <a:ea typeface="ＭＳ Ｐゴシック" charset="0"/>
                <a:cs typeface="Times New Roman"/>
              </a:rPr>
              <a:t>decrease</a:t>
            </a:r>
            <a:r>
              <a:rPr lang="en-US" baseline="0" dirty="0" smtClean="0">
                <a:latin typeface="Times New Roman"/>
                <a:ea typeface="ＭＳ Ｐゴシック" charset="0"/>
                <a:cs typeface="Times New Roman"/>
              </a:rPr>
              <a:t> de</a:t>
            </a:r>
            <a:r>
              <a:rPr lang="en-US" dirty="0" smtClean="0">
                <a:latin typeface="Times New Roman"/>
                <a:ea typeface="ＭＳ Ｐゴシック" charset="0"/>
                <a:cs typeface="Times New Roman"/>
              </a:rPr>
              <a:t>forestation-</a:t>
            </a:r>
            <a:r>
              <a:rPr lang="en-US" dirty="0">
                <a:latin typeface="Times New Roman"/>
                <a:ea typeface="ＭＳ Ｐゴシック" charset="0"/>
                <a:cs typeface="Times New Roman"/>
              </a:rPr>
              <a:t>based </a:t>
            </a:r>
            <a:r>
              <a:rPr lang="en-US" dirty="0" smtClean="0">
                <a:latin typeface="Times New Roman"/>
                <a:ea typeface="ＭＳ Ｐゴシック" charset="0"/>
                <a:cs typeface="Times New Roman"/>
              </a:rPr>
              <a:t>CO2 emissions, which account for 10-25%  of annual emission.</a:t>
            </a:r>
            <a:r>
              <a:rPr lang="en-US" dirty="0" smtClean="0">
                <a:latin typeface="Times New Roman"/>
                <a:cs typeface="Times New Roman"/>
              </a:rPr>
              <a:t> Tropical countries will receive funds in proportion to their effort to reduce their emissions or enhance their carbon stocks and identify and finance incentives to lead to low-carbon </a:t>
            </a:r>
            <a:r>
              <a:rPr lang="en-US" dirty="0">
                <a:latin typeface="Times New Roman"/>
                <a:cs typeface="Times New Roman"/>
              </a:rPr>
              <a:t>paths to sustainable development. "REDD+" goes beyond deforestation and forest degradation, and includes the role of conservation, sustainable management of </a:t>
            </a:r>
            <a:r>
              <a:rPr lang="en-US" dirty="0" smtClean="0">
                <a:latin typeface="Times New Roman"/>
                <a:cs typeface="Times New Roman"/>
              </a:rPr>
              <a:t>forests, </a:t>
            </a:r>
            <a:r>
              <a:rPr lang="en-US" dirty="0">
                <a:latin typeface="Times New Roman"/>
                <a:cs typeface="Times New Roman"/>
              </a:rPr>
              <a:t>and enhancement of forest carbon </a:t>
            </a:r>
            <a:r>
              <a:rPr lang="en-US" dirty="0" smtClean="0">
                <a:latin typeface="Times New Roman"/>
                <a:cs typeface="Times New Roman"/>
              </a:rPr>
              <a:t>stocks.</a:t>
            </a:r>
          </a:p>
          <a:p>
            <a:pPr marL="168244" indent="-168244">
              <a:buFont typeface="Arial" panose="020B0604020202020204" pitchFamily="34" charset="0"/>
              <a:buChar char="•"/>
            </a:pPr>
            <a:r>
              <a:rPr lang="en-US" dirty="0">
                <a:latin typeface="Times New Roman" charset="0"/>
                <a:ea typeface="ＭＳ Ｐゴシック" pitchFamily="-106" charset="-128"/>
                <a:cs typeface="ＭＳ Ｐゴシック" pitchFamily="-106" charset="-128"/>
              </a:rPr>
              <a:t>Biomass was estimated as a function of MODIS Nadir Bidirectional Reflectance Distribution Function Reflectance (NBAR), temperature, and SRTM elevation (Described in Baccini et al, 2012 in Nature CC)</a:t>
            </a:r>
          </a:p>
          <a:p>
            <a:pPr marL="168244" indent="-168244" defTabSz="897301" eaLnBrk="0" fontAlgn="base" hangingPunct="0">
              <a:spcBef>
                <a:spcPct val="30000"/>
              </a:spcBef>
              <a:spcAft>
                <a:spcPct val="0"/>
              </a:spcAft>
              <a:buFont typeface="Arial" panose="020B0604020202020204" pitchFamily="34" charset="0"/>
              <a:buChar char="•"/>
              <a:defRPr/>
            </a:pPr>
            <a:r>
              <a:rPr lang="en-US" dirty="0">
                <a:latin typeface="Times New Roman" charset="0"/>
                <a:ea typeface="ＭＳ Ｐゴシック" pitchFamily="-106" charset="-128"/>
                <a:cs typeface="ＭＳ Ｐゴシック" pitchFamily="-106" charset="-128"/>
              </a:rPr>
              <a:t>MODIS (Moderate Resolution Imaging Spectroradiometer) </a:t>
            </a:r>
          </a:p>
          <a:p>
            <a:pPr marL="168244" indent="-168244" defTabSz="897301" eaLnBrk="0" fontAlgn="base" hangingPunct="0">
              <a:spcBef>
                <a:spcPct val="30000"/>
              </a:spcBef>
              <a:spcAft>
                <a:spcPct val="0"/>
              </a:spcAft>
              <a:buFont typeface="Arial" panose="020B0604020202020204" pitchFamily="34" charset="0"/>
              <a:buChar char="•"/>
              <a:defRPr/>
            </a:pPr>
            <a:r>
              <a:rPr lang="en-US" dirty="0">
                <a:latin typeface="Times New Roman" charset="0"/>
                <a:ea typeface="ＭＳ Ｐゴシック" pitchFamily="-106" charset="-128"/>
                <a:cs typeface="ＭＳ Ｐゴシック" pitchFamily="-106" charset="-128"/>
              </a:rPr>
              <a:t>SRTM (Shuttle Radar Topography Mission)</a:t>
            </a:r>
          </a:p>
          <a:p>
            <a:pPr marL="168244" indent="-168244">
              <a:buFont typeface="Arial" panose="020B0604020202020204" pitchFamily="34" charset="0"/>
              <a:buChar cha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95DB0143-848B-43E0-B365-DFA3F0B93F2E}" type="slidenum">
              <a:rPr lang="en-US" smtClean="0"/>
              <a:pPr/>
              <a:t>10</a:t>
            </a:fld>
            <a:endParaRPr lang="en-US" dirty="0"/>
          </a:p>
        </p:txBody>
      </p:sp>
    </p:spTree>
    <p:extLst>
      <p:ext uri="{BB962C8B-B14F-4D97-AF65-F5344CB8AC3E}">
        <p14:creationId xmlns:p14="http://schemas.microsoft.com/office/powerpoint/2010/main" xmlns="" val="269358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165714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1738876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78310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3321732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2452363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237325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259696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3A2D16B2-C3D0-694D-B244-F8B52F8122D2}" type="slidenum">
              <a:rPr lang="en-US"/>
              <a:pPr>
                <a:defRPr/>
              </a:pPr>
              <a:t>‹#›</a:t>
            </a:fld>
            <a:endParaRPr lang="en-US"/>
          </a:p>
        </p:txBody>
      </p:sp>
    </p:spTree>
    <p:extLst>
      <p:ext uri="{BB962C8B-B14F-4D97-AF65-F5344CB8AC3E}">
        <p14:creationId xmlns:p14="http://schemas.microsoft.com/office/powerpoint/2010/main" xmlns="" val="2700893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D151F0A7-CC14-6B45-8AC5-4671C68FB596}" type="slidenum">
              <a:rPr lang="en-US"/>
              <a:pPr>
                <a:defRPr/>
              </a:pPr>
              <a:t>‹#›</a:t>
            </a:fld>
            <a:endParaRPr lang="en-US"/>
          </a:p>
        </p:txBody>
      </p:sp>
    </p:spTree>
    <p:extLst>
      <p:ext uri="{BB962C8B-B14F-4D97-AF65-F5344CB8AC3E}">
        <p14:creationId xmlns:p14="http://schemas.microsoft.com/office/powerpoint/2010/main" xmlns="" val="38977848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0373AEC8-DE39-0D40-87E3-58E9E513705B}" type="slidenum">
              <a:rPr lang="en-US"/>
              <a:pPr>
                <a:defRPr/>
              </a:pPr>
              <a:t>‹#›</a:t>
            </a:fld>
            <a:endParaRPr lang="en-US"/>
          </a:p>
        </p:txBody>
      </p:sp>
    </p:spTree>
    <p:extLst>
      <p:ext uri="{BB962C8B-B14F-4D97-AF65-F5344CB8AC3E}">
        <p14:creationId xmlns:p14="http://schemas.microsoft.com/office/powerpoint/2010/main" xmlns="" val="42785925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2D3EE5FD-75AF-C64C-85B1-B6AEBB8A9701}" type="slidenum">
              <a:rPr lang="en-US"/>
              <a:pPr>
                <a:defRPr/>
              </a:pPr>
              <a:t>‹#›</a:t>
            </a:fld>
            <a:endParaRPr lang="en-US"/>
          </a:p>
        </p:txBody>
      </p:sp>
    </p:spTree>
    <p:extLst>
      <p:ext uri="{BB962C8B-B14F-4D97-AF65-F5344CB8AC3E}">
        <p14:creationId xmlns:p14="http://schemas.microsoft.com/office/powerpoint/2010/main" xmlns="" val="172911991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a:stretch>
            <a:fillRect/>
          </a:stretch>
        </p:blipFill>
        <p:spPr>
          <a:xfrm>
            <a:off x="0" y="0"/>
            <a:ext cx="9144001" cy="6858001"/>
          </a:xfrm>
          <a:prstGeom prst="rect">
            <a:avLst/>
          </a:prstGeom>
        </p:spPr>
      </p:pic>
      <p:sp>
        <p:nvSpPr>
          <p:cNvPr id="2" name="Title 1"/>
          <p:cNvSpPr>
            <a:spLocks noGrp="1"/>
          </p:cNvSpPr>
          <p:nvPr userDrawn="1">
            <p:ph type="ctrTitle"/>
          </p:nvPr>
        </p:nvSpPr>
        <p:spPr>
          <a:xfrm>
            <a:off x="501440" y="418288"/>
            <a:ext cx="8062336" cy="2159880"/>
          </a:xfrm>
        </p:spPr>
        <p:txBody>
          <a:bodyPr>
            <a:noAutofit/>
          </a:bodyPr>
          <a:lstStyle>
            <a:lvl1pPr algn="l">
              <a:lnSpc>
                <a:spcPct val="80000"/>
              </a:lnSpc>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559263" y="4483561"/>
            <a:ext cx="8004513" cy="536513"/>
          </a:xfrm>
        </p:spPr>
        <p:txBody>
          <a:bodyPr anchor="b">
            <a:no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userDrawn="1">
            <p:ph type="body" sz="quarter" idx="10"/>
          </p:nvPr>
        </p:nvSpPr>
        <p:spPr>
          <a:xfrm>
            <a:off x="558578" y="5207866"/>
            <a:ext cx="5227153" cy="455613"/>
          </a:xfrm>
        </p:spPr>
        <p:txBody>
          <a:bodyPr anchor="t">
            <a:noAutofit/>
          </a:bodyPr>
          <a:lstStyle>
            <a:lvl1pPr>
              <a:buNone/>
              <a:defRPr sz="1600">
                <a:solidFill>
                  <a:schemeClr val="bg1">
                    <a:lumMod val="75000"/>
                  </a:schemeClr>
                </a:solidFill>
              </a:defRPr>
            </a:lvl1pPr>
            <a:lvl2pPr>
              <a:defRPr sz="1600">
                <a:solidFill>
                  <a:schemeClr val="bg1">
                    <a:lumMod val="75000"/>
                  </a:schemeClr>
                </a:solidFill>
              </a:defRPr>
            </a:lvl2pPr>
            <a:lvl3pPr>
              <a:defRPr sz="1600">
                <a:solidFill>
                  <a:schemeClr val="bg1">
                    <a:lumMod val="75000"/>
                  </a:schemeClr>
                </a:solidFill>
              </a:defRPr>
            </a:lvl3pPr>
            <a:lvl4pPr>
              <a:defRPr sz="1600">
                <a:solidFill>
                  <a:schemeClr val="bg1">
                    <a:lumMod val="75000"/>
                  </a:schemeClr>
                </a:solidFill>
              </a:defRPr>
            </a:lvl4pPr>
            <a:lvl5pPr>
              <a:defRPr sz="1600">
                <a:solidFill>
                  <a:schemeClr val="bg1">
                    <a:lumMod val="75000"/>
                  </a:schemeClr>
                </a:solidFill>
              </a:defRPr>
            </a:lvl5pPr>
          </a:lstStyle>
          <a:p>
            <a:pPr lvl="0"/>
            <a:r>
              <a:rPr lang="en-US" dirty="0" smtClean="0"/>
              <a:t>Click to edit Master text styles</a:t>
            </a:r>
            <a:endParaRPr lang="en-US" dirty="0"/>
          </a:p>
        </p:txBody>
      </p:sp>
      <p:grpSp>
        <p:nvGrpSpPr>
          <p:cNvPr id="6" name="Group 5"/>
          <p:cNvGrpSpPr/>
          <p:nvPr userDrawn="1"/>
        </p:nvGrpSpPr>
        <p:grpSpPr>
          <a:xfrm>
            <a:off x="3650194" y="6087881"/>
            <a:ext cx="4913582" cy="583545"/>
            <a:chOff x="1576555" y="6087881"/>
            <a:chExt cx="4913582" cy="583545"/>
          </a:xfrm>
        </p:grpSpPr>
        <p:sp>
          <p:nvSpPr>
            <p:cNvPr id="10" name="Rounded Rectangle 9"/>
            <p:cNvSpPr/>
            <p:nvPr/>
          </p:nvSpPr>
          <p:spPr>
            <a:xfrm>
              <a:off x="1576555" y="6087881"/>
              <a:ext cx="4913582" cy="583545"/>
            </a:xfrm>
            <a:prstGeom prst="roundRect">
              <a:avLst>
                <a:gd name="adj" fmla="val 50000"/>
              </a:avLst>
            </a:prstGeom>
            <a:solidFill>
              <a:schemeClr val="bg1"/>
            </a:solidFill>
            <a:ln>
              <a:noFill/>
            </a:ln>
            <a:effectLst>
              <a:outerShdw blurRad="228600" dist="23000"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NASA-Logo.png"/>
            <p:cNvPicPr>
              <a:picLocks noChangeAspect="1"/>
            </p:cNvPicPr>
            <p:nvPr/>
          </p:nvPicPr>
          <p:blipFill>
            <a:blip r:embed="rId3"/>
            <a:stretch>
              <a:fillRect/>
            </a:stretch>
          </p:blipFill>
          <p:spPr>
            <a:xfrm>
              <a:off x="2965041" y="6156231"/>
              <a:ext cx="581710" cy="465367"/>
            </a:xfrm>
            <a:prstGeom prst="rect">
              <a:avLst/>
            </a:prstGeom>
          </p:spPr>
        </p:pic>
        <p:pic>
          <p:nvPicPr>
            <p:cNvPr id="12" name="Picture 11" descr="USAID Logo_Blue.png"/>
            <p:cNvPicPr>
              <a:picLocks noChangeAspect="1"/>
            </p:cNvPicPr>
            <p:nvPr/>
          </p:nvPicPr>
          <p:blipFill>
            <a:blip r:embed="rId4"/>
            <a:stretch>
              <a:fillRect/>
            </a:stretch>
          </p:blipFill>
          <p:spPr>
            <a:xfrm>
              <a:off x="1776854" y="6226310"/>
              <a:ext cx="1037778" cy="316610"/>
            </a:xfrm>
            <a:prstGeom prst="rect">
              <a:avLst/>
            </a:prstGeom>
          </p:spPr>
        </p:pic>
        <p:pic>
          <p:nvPicPr>
            <p:cNvPr id="13" name="Picture 2" descr="http://agcommons.files.wordpress.com/2009/11/rcmrd_logo2.jpg"/>
            <p:cNvPicPr>
              <a:picLocks noChangeAspect="1" noChangeArrowheads="1"/>
            </p:cNvPicPr>
            <p:nvPr userDrawn="1"/>
          </p:nvPicPr>
          <p:blipFill>
            <a:blip r:embed="rId5" cstate="print">
              <a:extLst>
                <a:ext uri="{28A0092B-C50C-407E-A947-70E740481C1C}">
                  <a14:useLocalDpi xmlns:a14="http://schemas.microsoft.com/office/drawing/2010/main" xmlns=""/>
                </a:ext>
              </a:extLst>
            </a:blip>
            <a:srcRect/>
            <a:stretch>
              <a:fillRect/>
            </a:stretch>
          </p:blipFill>
          <p:spPr bwMode="auto">
            <a:xfrm>
              <a:off x="3680077" y="6156232"/>
              <a:ext cx="403914" cy="446842"/>
            </a:xfrm>
            <a:prstGeom prst="rect">
              <a:avLst/>
            </a:prstGeom>
            <a:noFill/>
          </p:spPr>
        </p:pic>
        <p:pic>
          <p:nvPicPr>
            <p:cNvPr id="14" name="Picture 5" descr="http://t3.gstatic.com/images?q=tbn:ANd9GcTmOgek_gOgtUcCOcn6FoeM5U60y7eimBEWU7p9hckt7C8IrAo&amp;t=1&amp;usg=__qtSegkn91O3IRLhuZ4wYMHFBm1Y="/>
            <p:cNvPicPr>
              <a:picLocks noChangeAspect="1" noChangeArrowheads="1"/>
            </p:cNvPicPr>
            <p:nvPr userDrawn="1"/>
          </p:nvPicPr>
          <p:blipFill>
            <a:blip r:embed="rId6" cstate="print">
              <a:extLst>
                <a:ext uri="{28A0092B-C50C-407E-A947-70E740481C1C}">
                  <a14:useLocalDpi xmlns:a14="http://schemas.microsoft.com/office/drawing/2010/main" xmlns=""/>
                </a:ext>
              </a:extLst>
            </a:blip>
            <a:srcRect/>
            <a:stretch>
              <a:fillRect/>
            </a:stretch>
          </p:blipFill>
          <p:spPr bwMode="auto">
            <a:xfrm>
              <a:off x="4254130" y="6190262"/>
              <a:ext cx="1367006" cy="431337"/>
            </a:xfrm>
            <a:prstGeom prst="rect">
              <a:avLst/>
            </a:prstGeom>
            <a:noFill/>
          </p:spPr>
        </p:pic>
        <p:pic>
          <p:nvPicPr>
            <p:cNvPr id="4" name="Picture 3"/>
            <p:cNvPicPr>
              <a:picLocks noChangeAspect="1"/>
            </p:cNvPicPr>
            <p:nvPr userDrawn="1"/>
          </p:nvPicPr>
          <p:blipFill>
            <a:blip r:embed="rId7" cstate="print">
              <a:extLst>
                <a:ext uri="{28A0092B-C50C-407E-A947-70E740481C1C}">
                  <a14:useLocalDpi xmlns:a14="http://schemas.microsoft.com/office/drawing/2010/main" xmlns=""/>
                </a:ext>
              </a:extLst>
            </a:blip>
            <a:stretch>
              <a:fillRect/>
            </a:stretch>
          </p:blipFill>
          <p:spPr>
            <a:xfrm>
              <a:off x="5791889" y="6172200"/>
              <a:ext cx="414906" cy="414906"/>
            </a:xfrm>
            <a:prstGeom prst="rect">
              <a:avLst/>
            </a:prstGeom>
          </p:spPr>
        </p:pic>
      </p:grpSp>
      <p:pic>
        <p:nvPicPr>
          <p:cNvPr id="15" name="Picture 14" descr="Global.png"/>
          <p:cNvPicPr>
            <a:picLocks noChangeAspect="1"/>
          </p:cNvPicPr>
          <p:nvPr userDrawn="1"/>
        </p:nvPicPr>
        <p:blipFill rotWithShape="1">
          <a:blip r:embed="rId8"/>
          <a:srcRect r="47387"/>
          <a:stretch/>
        </p:blipFill>
        <p:spPr>
          <a:xfrm>
            <a:off x="624959" y="6120346"/>
            <a:ext cx="2323736" cy="551080"/>
          </a:xfrm>
          <a:prstGeom prst="rect">
            <a:avLst/>
          </a:prstGeom>
        </p:spPr>
      </p:pic>
    </p:spTree>
    <p:extLst>
      <p:ext uri="{BB962C8B-B14F-4D97-AF65-F5344CB8AC3E}">
        <p14:creationId xmlns:p14="http://schemas.microsoft.com/office/powerpoint/2010/main" xmlns="" val="4157152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79C9702A-30A0-1A45-A33E-6B78ABBAB664}" type="slidenum">
              <a:rPr lang="en-US"/>
              <a:pPr>
                <a:defRPr/>
              </a:pPr>
              <a:t>‹#›</a:t>
            </a:fld>
            <a:endParaRPr lang="en-US"/>
          </a:p>
        </p:txBody>
      </p:sp>
    </p:spTree>
    <p:extLst>
      <p:ext uri="{BB962C8B-B14F-4D97-AF65-F5344CB8AC3E}">
        <p14:creationId xmlns:p14="http://schemas.microsoft.com/office/powerpoint/2010/main" xmlns="" val="3413417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B8E16601-6158-974D-8864-5CB4CE8EC7A3}" type="slidenum">
              <a:rPr lang="en-US"/>
              <a:pPr>
                <a:defRPr/>
              </a:pPr>
              <a:t>‹#›</a:t>
            </a:fld>
            <a:endParaRPr lang="en-US"/>
          </a:p>
        </p:txBody>
      </p:sp>
    </p:spTree>
    <p:extLst>
      <p:ext uri="{BB962C8B-B14F-4D97-AF65-F5344CB8AC3E}">
        <p14:creationId xmlns:p14="http://schemas.microsoft.com/office/powerpoint/2010/main" xmlns="" val="16132896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3C506B96-9C5D-C843-B405-50791D3D5881}" type="slidenum">
              <a:rPr lang="en-US"/>
              <a:pPr>
                <a:defRPr/>
              </a:pPr>
              <a:t>‹#›</a:t>
            </a:fld>
            <a:endParaRPr lang="en-US"/>
          </a:p>
        </p:txBody>
      </p:sp>
    </p:spTree>
    <p:extLst>
      <p:ext uri="{BB962C8B-B14F-4D97-AF65-F5344CB8AC3E}">
        <p14:creationId xmlns:p14="http://schemas.microsoft.com/office/powerpoint/2010/main" xmlns="" val="26802701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F0C55F5-D8B0-5140-A65F-528315C1F954}" type="slidenum">
              <a:rPr lang="en-US"/>
              <a:pPr>
                <a:defRPr/>
              </a:pPr>
              <a:t>‹#›</a:t>
            </a:fld>
            <a:endParaRPr lang="en-US"/>
          </a:p>
        </p:txBody>
      </p:sp>
    </p:spTree>
    <p:extLst>
      <p:ext uri="{BB962C8B-B14F-4D97-AF65-F5344CB8AC3E}">
        <p14:creationId xmlns:p14="http://schemas.microsoft.com/office/powerpoint/2010/main" xmlns="" val="28157131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B1756BB7-9E37-5847-9E98-E1D3FD86E696}" type="slidenum">
              <a:rPr lang="en-US"/>
              <a:pPr>
                <a:defRPr/>
              </a:pPr>
              <a:t>‹#›</a:t>
            </a:fld>
            <a:endParaRPr lang="en-US"/>
          </a:p>
        </p:txBody>
      </p:sp>
    </p:spTree>
    <p:extLst>
      <p:ext uri="{BB962C8B-B14F-4D97-AF65-F5344CB8AC3E}">
        <p14:creationId xmlns:p14="http://schemas.microsoft.com/office/powerpoint/2010/main" xmlns="" val="8626554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07C4550C-BEBA-1F43-92CD-53477617965C}" type="slidenum">
              <a:rPr lang="en-US"/>
              <a:pPr>
                <a:defRPr/>
              </a:pPr>
              <a:t>‹#›</a:t>
            </a:fld>
            <a:endParaRPr lang="en-US"/>
          </a:p>
        </p:txBody>
      </p:sp>
    </p:spTree>
    <p:extLst>
      <p:ext uri="{BB962C8B-B14F-4D97-AF65-F5344CB8AC3E}">
        <p14:creationId xmlns:p14="http://schemas.microsoft.com/office/powerpoint/2010/main" xmlns="" val="307800268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C0980FAF-1389-144B-A567-5D1DEAD90727}" type="slidenum">
              <a:rPr lang="en-US"/>
              <a:pPr>
                <a:defRPr/>
              </a:pPr>
              <a:t>‹#›</a:t>
            </a:fld>
            <a:endParaRPr lang="en-US"/>
          </a:p>
        </p:txBody>
      </p:sp>
    </p:spTree>
    <p:extLst>
      <p:ext uri="{BB962C8B-B14F-4D97-AF65-F5344CB8AC3E}">
        <p14:creationId xmlns:p14="http://schemas.microsoft.com/office/powerpoint/2010/main" xmlns="" val="17948033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A1983456-1B2B-2048-8DBB-1A02AAB9C601}" type="slidenum">
              <a:rPr lang="en-US"/>
              <a:pPr>
                <a:defRPr/>
              </a:pPr>
              <a:t>‹#›</a:t>
            </a:fld>
            <a:endParaRPr lang="en-US"/>
          </a:p>
        </p:txBody>
      </p:sp>
    </p:spTree>
    <p:extLst>
      <p:ext uri="{BB962C8B-B14F-4D97-AF65-F5344CB8AC3E}">
        <p14:creationId xmlns:p14="http://schemas.microsoft.com/office/powerpoint/2010/main" xmlns="" val="132611510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1000">
              <a:solidFill>
                <a:srgbClr val="000000"/>
              </a:solidFill>
              <a:ea typeface="ＭＳ Ｐゴシック" charset="0"/>
              <a:cs typeface="ＭＳ Ｐゴシック" charset="0"/>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1000">
              <a:solidFill>
                <a:srgbClr val="000000"/>
              </a:solidFill>
              <a:ea typeface="ＭＳ Ｐゴシック" charset="0"/>
              <a:cs typeface="ＭＳ Ｐゴシック" charset="0"/>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fontAlgn="base">
              <a:spcBef>
                <a:spcPct val="0"/>
              </a:spcBef>
              <a:spcAft>
                <a:spcPct val="0"/>
              </a:spcAft>
              <a:defRPr/>
            </a:pPr>
            <a:r>
              <a:rPr lang="en-US" sz="1400" b="1" u="sng"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fontAlgn="base">
              <a:spcBef>
                <a:spcPct val="0"/>
              </a:spcBef>
              <a:spcAft>
                <a:spcPct val="0"/>
              </a:spcAft>
              <a:defRPr/>
            </a:pPr>
            <a:r>
              <a:rPr lang="en-US" sz="1400" b="1" u="sng"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smtClean="0">
                <a:solidFill>
                  <a:srgbClr val="000000"/>
                </a:solidFill>
                <a:latin typeface="Calibri" charset="0"/>
                <a:cs typeface="Comic Sans MS" charset="0"/>
              </a:rPr>
              <a:t>Co-Is/Partners</a:t>
            </a:r>
          </a:p>
          <a:p>
            <a:pPr fontAlgn="base">
              <a:spcBef>
                <a:spcPct val="0"/>
              </a:spcBef>
              <a:spcAft>
                <a:spcPct val="0"/>
              </a:spcAft>
              <a:defRPr/>
            </a:pPr>
            <a:r>
              <a:rPr lang="en-US" sz="140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fontAlgn="base">
              <a:spcBef>
                <a:spcPct val="0"/>
              </a:spcBef>
              <a:spcAft>
                <a:spcPct val="0"/>
              </a:spcAft>
              <a:defRPr/>
            </a:pPr>
            <a:r>
              <a:rPr lang="en-US" sz="1400" b="1" u="sng"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xmlns="" val="31358197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a:stretch>
            <a:fillRect/>
          </a:stretch>
        </p:blipFill>
        <p:spPr>
          <a:xfrm>
            <a:off x="0" y="0"/>
            <a:ext cx="9144001" cy="6858001"/>
          </a:xfrm>
          <a:prstGeom prst="rect">
            <a:avLst/>
          </a:prstGeom>
        </p:spPr>
      </p:pic>
      <p:sp>
        <p:nvSpPr>
          <p:cNvPr id="2" name="Title 1"/>
          <p:cNvSpPr>
            <a:spLocks noGrp="1"/>
          </p:cNvSpPr>
          <p:nvPr userDrawn="1">
            <p:ph type="ctrTitle"/>
          </p:nvPr>
        </p:nvSpPr>
        <p:spPr>
          <a:xfrm>
            <a:off x="501440" y="418288"/>
            <a:ext cx="8062336" cy="2159880"/>
          </a:xfrm>
        </p:spPr>
        <p:txBody>
          <a:bodyPr>
            <a:noAutofit/>
          </a:bodyPr>
          <a:lstStyle>
            <a:lvl1pPr algn="l">
              <a:lnSpc>
                <a:spcPct val="80000"/>
              </a:lnSpc>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559263" y="4483561"/>
            <a:ext cx="8004513" cy="536513"/>
          </a:xfrm>
        </p:spPr>
        <p:txBody>
          <a:bodyPr anchor="b">
            <a:no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userDrawn="1">
            <p:ph type="body" sz="quarter" idx="10"/>
          </p:nvPr>
        </p:nvSpPr>
        <p:spPr>
          <a:xfrm>
            <a:off x="558578" y="5207866"/>
            <a:ext cx="5227153" cy="455613"/>
          </a:xfrm>
        </p:spPr>
        <p:txBody>
          <a:bodyPr anchor="t">
            <a:noAutofit/>
          </a:bodyPr>
          <a:lstStyle>
            <a:lvl1pPr>
              <a:buNone/>
              <a:defRPr sz="1600">
                <a:solidFill>
                  <a:schemeClr val="bg1">
                    <a:lumMod val="75000"/>
                  </a:schemeClr>
                </a:solidFill>
              </a:defRPr>
            </a:lvl1pPr>
            <a:lvl2pPr>
              <a:defRPr sz="1600">
                <a:solidFill>
                  <a:schemeClr val="bg1">
                    <a:lumMod val="75000"/>
                  </a:schemeClr>
                </a:solidFill>
              </a:defRPr>
            </a:lvl2pPr>
            <a:lvl3pPr>
              <a:defRPr sz="1600">
                <a:solidFill>
                  <a:schemeClr val="bg1">
                    <a:lumMod val="75000"/>
                  </a:schemeClr>
                </a:solidFill>
              </a:defRPr>
            </a:lvl3pPr>
            <a:lvl4pPr>
              <a:defRPr sz="1600">
                <a:solidFill>
                  <a:schemeClr val="bg1">
                    <a:lumMod val="75000"/>
                  </a:schemeClr>
                </a:solidFill>
              </a:defRPr>
            </a:lvl4pPr>
            <a:lvl5pPr>
              <a:defRPr sz="1600">
                <a:solidFill>
                  <a:schemeClr val="bg1">
                    <a:lumMod val="75000"/>
                  </a:schemeClr>
                </a:solidFill>
              </a:defRPr>
            </a:lvl5pPr>
          </a:lstStyle>
          <a:p>
            <a:pPr lvl="0"/>
            <a:r>
              <a:rPr lang="en-US" dirty="0" smtClean="0"/>
              <a:t>Click to edit Master text styles</a:t>
            </a:r>
            <a:endParaRPr lang="en-US" dirty="0"/>
          </a:p>
        </p:txBody>
      </p:sp>
      <p:pic>
        <p:nvPicPr>
          <p:cNvPr id="8" name="Picture 7" descr="Global.png"/>
          <p:cNvPicPr>
            <a:picLocks noChangeAspect="1"/>
          </p:cNvPicPr>
          <p:nvPr userDrawn="1"/>
        </p:nvPicPr>
        <p:blipFill rotWithShape="1">
          <a:blip r:embed="rId3"/>
          <a:srcRect r="47387"/>
          <a:stretch/>
        </p:blipFill>
        <p:spPr>
          <a:xfrm>
            <a:off x="6240040" y="6120346"/>
            <a:ext cx="2323736" cy="551080"/>
          </a:xfrm>
          <a:prstGeom prst="rect">
            <a:avLst/>
          </a:prstGeom>
        </p:spPr>
      </p:pic>
    </p:spTree>
    <p:extLst>
      <p:ext uri="{BB962C8B-B14F-4D97-AF65-F5344CB8AC3E}">
        <p14:creationId xmlns:p14="http://schemas.microsoft.com/office/powerpoint/2010/main" xmlns="" val="267808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SERVIR_PPT_banner2.jpg"/>
          <p:cNvPicPr>
            <a:picLocks noChangeAspect="1"/>
          </p:cNvPicPr>
          <p:nvPr userDrawn="1"/>
        </p:nvPicPr>
        <p:blipFill>
          <a:blip r:embed="rId2"/>
          <a:stretch>
            <a:fillRect/>
          </a:stretch>
        </p:blipFill>
        <p:spPr>
          <a:xfrm>
            <a:off x="0" y="0"/>
            <a:ext cx="1865376" cy="6858000"/>
          </a:xfrm>
          <a:prstGeom prst="rect">
            <a:avLst/>
          </a:prstGeom>
          <a:effectLst>
            <a:outerShdw blurRad="406400" dir="2700000">
              <a:srgbClr val="000000"/>
            </a:outerShdw>
          </a:effectLst>
        </p:spPr>
      </p:pic>
      <p:sp>
        <p:nvSpPr>
          <p:cNvPr id="3" name="Slide Number Placeholder 2"/>
          <p:cNvSpPr>
            <a:spLocks noGrp="1"/>
          </p:cNvSpPr>
          <p:nvPr>
            <p:ph type="sldNum" sz="quarter" idx="10"/>
          </p:nvPr>
        </p:nvSpPr>
        <p:spPr>
          <a:xfrm>
            <a:off x="2006588" y="6297081"/>
            <a:ext cx="2133600" cy="365125"/>
          </a:xfrm>
        </p:spPr>
        <p:txBody>
          <a:bodyPr/>
          <a:lstStyle/>
          <a:p>
            <a:fld id="{94EFC770-AE6E-D34F-A67C-971CD57B26D6}" type="slidenum">
              <a:rPr lang="en-US" smtClean="0"/>
              <a:pPr/>
              <a:t>‹#›</a:t>
            </a:fld>
            <a:endParaRPr lang="en-US"/>
          </a:p>
        </p:txBody>
      </p:sp>
      <p:sp>
        <p:nvSpPr>
          <p:cNvPr id="17" name="Rectangle 16"/>
          <p:cNvSpPr/>
          <p:nvPr userDrawn="1"/>
        </p:nvSpPr>
        <p:spPr>
          <a:xfrm>
            <a:off x="0" y="6662205"/>
            <a:ext cx="1865376" cy="195793"/>
          </a:xfrm>
          <a:prstGeom prst="rect">
            <a:avLst/>
          </a:prstGeom>
          <a:solidFill>
            <a:srgbClr val="081015">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Global.png"/>
          <p:cNvPicPr>
            <a:picLocks noChangeAspect="1"/>
          </p:cNvPicPr>
          <p:nvPr userDrawn="1"/>
        </p:nvPicPr>
        <p:blipFill rotWithShape="1">
          <a:blip r:embed="rId3"/>
          <a:srcRect r="47074"/>
          <a:stretch/>
        </p:blipFill>
        <p:spPr>
          <a:xfrm>
            <a:off x="6828100" y="6307325"/>
            <a:ext cx="1858701" cy="438189"/>
          </a:xfrm>
          <a:prstGeom prst="rect">
            <a:avLst/>
          </a:prstGeom>
          <a:effectLst/>
        </p:spPr>
      </p:pic>
      <p:sp>
        <p:nvSpPr>
          <p:cNvPr id="10" name="Title 1"/>
          <p:cNvSpPr>
            <a:spLocks noGrp="1"/>
          </p:cNvSpPr>
          <p:nvPr>
            <p:ph type="title"/>
          </p:nvPr>
        </p:nvSpPr>
        <p:spPr>
          <a:xfrm>
            <a:off x="2413397" y="289607"/>
            <a:ext cx="6273403" cy="817568"/>
          </a:xfrm>
        </p:spPr>
        <p:txBody>
          <a:bodyPr anchor="t">
            <a:normAutofit/>
          </a:bodyPr>
          <a:lstStyle>
            <a:lvl1pPr algn="l">
              <a:defRPr sz="3200">
                <a:solidFill>
                  <a:schemeClr val="tx1"/>
                </a:solidFill>
              </a:defRPr>
            </a:lvl1pPr>
          </a:lstStyle>
          <a:p>
            <a:r>
              <a:rPr lang="en-US" dirty="0" smtClean="0"/>
              <a:t>Click to edit Master title style</a:t>
            </a:r>
            <a:endParaRPr lang="en-US" dirty="0"/>
          </a:p>
        </p:txBody>
      </p:sp>
      <p:sp>
        <p:nvSpPr>
          <p:cNvPr id="14" name="Text Placeholder 11"/>
          <p:cNvSpPr>
            <a:spLocks noGrp="1"/>
          </p:cNvSpPr>
          <p:nvPr>
            <p:ph type="body" sz="quarter" idx="14"/>
          </p:nvPr>
        </p:nvSpPr>
        <p:spPr>
          <a:xfrm>
            <a:off x="2413398" y="1107175"/>
            <a:ext cx="6273403" cy="4899486"/>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5"/>
          <p:cNvSpPr>
            <a:spLocks noGrp="1"/>
          </p:cNvSpPr>
          <p:nvPr>
            <p:ph sz="quarter" idx="15"/>
          </p:nvPr>
        </p:nvSpPr>
        <p:spPr>
          <a:xfrm>
            <a:off x="127000" y="118088"/>
            <a:ext cx="1579563" cy="4229220"/>
          </a:xfrm>
        </p:spPr>
        <p:txBody>
          <a:bodyPr>
            <a:no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260038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388889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SERVIR_PPT_background1.jpg"/>
          <p:cNvPicPr>
            <a:picLocks noChangeAspect="1"/>
          </p:cNvPicPr>
          <p:nvPr userDrawn="1"/>
        </p:nvPicPr>
        <p:blipFill>
          <a:blip r:embed="rId2"/>
          <a:stretch>
            <a:fillRect/>
          </a:stretch>
        </p:blipFill>
        <p:spPr>
          <a:xfrm>
            <a:off x="0" y="0"/>
            <a:ext cx="9144001" cy="6858001"/>
          </a:xfrm>
          <a:prstGeom prst="rect">
            <a:avLst/>
          </a:prstGeom>
        </p:spPr>
      </p:pic>
      <p:sp>
        <p:nvSpPr>
          <p:cNvPr id="2" name="Title 1"/>
          <p:cNvSpPr>
            <a:spLocks noGrp="1"/>
          </p:cNvSpPr>
          <p:nvPr userDrawn="1">
            <p:ph type="ctrTitle"/>
          </p:nvPr>
        </p:nvSpPr>
        <p:spPr>
          <a:xfrm>
            <a:off x="501440" y="418288"/>
            <a:ext cx="8062336" cy="2159880"/>
          </a:xfrm>
        </p:spPr>
        <p:txBody>
          <a:bodyPr>
            <a:noAutofit/>
          </a:bodyPr>
          <a:lstStyle>
            <a:lvl1pPr algn="l">
              <a:lnSpc>
                <a:spcPct val="80000"/>
              </a:lnSpc>
              <a:defRPr sz="5400">
                <a:solidFill>
                  <a:schemeClr val="bg1"/>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559263" y="4483561"/>
            <a:ext cx="8004513" cy="536513"/>
          </a:xfrm>
        </p:spPr>
        <p:txBody>
          <a:bodyPr anchor="b">
            <a:no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userDrawn="1">
            <p:ph type="body" sz="quarter" idx="10"/>
          </p:nvPr>
        </p:nvSpPr>
        <p:spPr>
          <a:xfrm>
            <a:off x="558578" y="5207866"/>
            <a:ext cx="5227153" cy="455613"/>
          </a:xfrm>
        </p:spPr>
        <p:txBody>
          <a:bodyPr anchor="t">
            <a:noAutofit/>
          </a:bodyPr>
          <a:lstStyle>
            <a:lvl1pPr>
              <a:buNone/>
              <a:defRPr sz="1600">
                <a:solidFill>
                  <a:schemeClr val="bg1">
                    <a:lumMod val="75000"/>
                  </a:schemeClr>
                </a:solidFill>
              </a:defRPr>
            </a:lvl1pPr>
            <a:lvl2pPr>
              <a:defRPr sz="1600">
                <a:solidFill>
                  <a:schemeClr val="bg1">
                    <a:lumMod val="75000"/>
                  </a:schemeClr>
                </a:solidFill>
              </a:defRPr>
            </a:lvl2pPr>
            <a:lvl3pPr>
              <a:defRPr sz="1600">
                <a:solidFill>
                  <a:schemeClr val="bg1">
                    <a:lumMod val="75000"/>
                  </a:schemeClr>
                </a:solidFill>
              </a:defRPr>
            </a:lvl3pPr>
            <a:lvl4pPr>
              <a:defRPr sz="1600">
                <a:solidFill>
                  <a:schemeClr val="bg1">
                    <a:lumMod val="75000"/>
                  </a:schemeClr>
                </a:solidFill>
              </a:defRPr>
            </a:lvl4pPr>
            <a:lvl5pPr>
              <a:defRPr sz="1600">
                <a:solidFill>
                  <a:schemeClr val="bg1">
                    <a:lumMod val="75000"/>
                  </a:schemeClr>
                </a:solidFill>
              </a:defRPr>
            </a:lvl5pPr>
          </a:lstStyle>
          <a:p>
            <a:pPr lvl="0"/>
            <a:r>
              <a:rPr lang="en-US" dirty="0" smtClean="0"/>
              <a:t>Click to edit Master text styles</a:t>
            </a:r>
            <a:endParaRPr lang="en-US" dirty="0"/>
          </a:p>
        </p:txBody>
      </p:sp>
      <p:pic>
        <p:nvPicPr>
          <p:cNvPr id="8" name="Picture 7" descr="Global.png"/>
          <p:cNvPicPr>
            <a:picLocks noChangeAspect="1"/>
          </p:cNvPicPr>
          <p:nvPr userDrawn="1"/>
        </p:nvPicPr>
        <p:blipFill rotWithShape="1">
          <a:blip r:embed="rId3"/>
          <a:srcRect r="47387"/>
          <a:stretch/>
        </p:blipFill>
        <p:spPr>
          <a:xfrm>
            <a:off x="6240040" y="6120346"/>
            <a:ext cx="2323736" cy="551080"/>
          </a:xfrm>
          <a:prstGeom prst="rect">
            <a:avLst/>
          </a:prstGeom>
        </p:spPr>
      </p:pic>
    </p:spTree>
    <p:extLst>
      <p:ext uri="{BB962C8B-B14F-4D97-AF65-F5344CB8AC3E}">
        <p14:creationId xmlns:p14="http://schemas.microsoft.com/office/powerpoint/2010/main" xmlns="" val="386489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62794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3744027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936AF-0014-CF47-B99E-AD26081831D1}" type="datetimeFigureOut">
              <a:rPr lang="en-US" smtClean="0"/>
              <a:pPr/>
              <a:t>09/05/2014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2801133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0.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936AF-0014-CF47-B99E-AD26081831D1}" type="datetimeFigureOut">
              <a:rPr lang="en-US" smtClean="0"/>
              <a:pPr/>
              <a:t>09/05/2014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0501E-4FC6-A84F-A756-4DD5517EEB20}" type="slidenum">
              <a:rPr lang="en-US" smtClean="0"/>
              <a:pPr/>
              <a:t>‹#›</a:t>
            </a:fld>
            <a:endParaRPr lang="en-US"/>
          </a:p>
        </p:txBody>
      </p:sp>
    </p:spTree>
    <p:extLst>
      <p:ext uri="{BB962C8B-B14F-4D97-AF65-F5344CB8AC3E}">
        <p14:creationId xmlns:p14="http://schemas.microsoft.com/office/powerpoint/2010/main" xmlns="" val="4947647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3" r:id="rId4"/>
    <p:sldLayoutId id="2147483650" r:id="rId5"/>
    <p:sldLayoutId id="2147483661"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xmlns=""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1000">
              <a:solidFill>
                <a:srgbClr val="000000"/>
              </a:solidFill>
              <a:ea typeface="ＭＳ Ｐゴシック" charset="0"/>
              <a:cs typeface="ＭＳ Ｐゴシック" charset="0"/>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smtClean="0">
                <a:solidFill>
                  <a:srgbClr val="000000"/>
                </a:solidFill>
              </a:defRPr>
            </a:lvl1pPr>
          </a:lstStyle>
          <a:p>
            <a:pPr defTabSz="914400" fontAlgn="base">
              <a:spcBef>
                <a:spcPct val="0"/>
              </a:spcBef>
              <a:spcAft>
                <a:spcPct val="0"/>
              </a:spcAft>
              <a:defRPr/>
            </a:pPr>
            <a:fld id="{8DD0E279-48AD-4A44-9CC4-C628F05A43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1000">
              <a:solidFill>
                <a:srgbClr val="FFFFFF"/>
              </a:solidFill>
            </a:endParaRPr>
          </a:p>
        </p:txBody>
      </p:sp>
      <p:pic>
        <p:nvPicPr>
          <p:cNvPr id="1030" name="Picture 202"/>
          <p:cNvPicPr>
            <a:picLocks noChangeAspect="1" noChangeArrowheads="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72190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hf sldNum="0"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charset="0"/>
          <a:cs typeface="ＭＳ Ｐゴシック"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dx.doi.org/10.1038/NCLIMATE210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6.tiff"/><Relationship Id="rId5"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whrc.org/mapping/pantropical/habitatcorridors/index.html"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5.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8" name="Picture 17" descr="SERVIR_PPT_background1.jpg"/>
          <p:cNvPicPr>
            <a:picLocks noChangeAspect="1"/>
          </p:cNvPicPr>
          <p:nvPr/>
        </p:nvPicPr>
        <p:blipFill>
          <a:blip r:embed="rId2"/>
          <a:stretch>
            <a:fillRect/>
          </a:stretch>
        </p:blipFill>
        <p:spPr>
          <a:xfrm>
            <a:off x="-39394" y="0"/>
            <a:ext cx="9352145" cy="6858001"/>
          </a:xfrm>
          <a:prstGeom prst="rect">
            <a:avLst/>
          </a:prstGeom>
        </p:spPr>
      </p:pic>
      <p:sp>
        <p:nvSpPr>
          <p:cNvPr id="19" name="Title 1"/>
          <p:cNvSpPr txBox="1">
            <a:spLocks/>
          </p:cNvSpPr>
          <p:nvPr/>
        </p:nvSpPr>
        <p:spPr>
          <a:xfrm>
            <a:off x="367553" y="55917"/>
            <a:ext cx="8426823" cy="1616706"/>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None/>
              <a:defRPr sz="5400" kern="1200">
                <a:solidFill>
                  <a:schemeClr val="bg1"/>
                </a:solidFill>
                <a:latin typeface="+mj-lt"/>
                <a:ea typeface="+mj-ea"/>
                <a:cs typeface="+mj-cs"/>
              </a:defRPr>
            </a:lvl1pPr>
          </a:lstStyle>
          <a:p>
            <a:pPr algn="ctr"/>
            <a:r>
              <a:rPr lang="en-US" sz="4000" b="1" dirty="0"/>
              <a:t>Forest carbon assessment for REDD+ in the East Africa SERVIR </a:t>
            </a:r>
            <a:r>
              <a:rPr lang="en-US" sz="4000" b="1" dirty="0" smtClean="0"/>
              <a:t>region</a:t>
            </a:r>
            <a:endParaRPr lang="en-US" sz="4000" b="1" dirty="0"/>
          </a:p>
        </p:txBody>
      </p:sp>
      <p:sp>
        <p:nvSpPr>
          <p:cNvPr id="20" name="Subtitle 2"/>
          <p:cNvSpPr txBox="1">
            <a:spLocks/>
          </p:cNvSpPr>
          <p:nvPr/>
        </p:nvSpPr>
        <p:spPr>
          <a:xfrm>
            <a:off x="559263" y="1491476"/>
            <a:ext cx="8004513" cy="443883"/>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kern="1200">
                <a:solidFill>
                  <a:schemeClr val="bg1">
                    <a:lumMod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dirty="0">
                <a:solidFill>
                  <a:schemeClr val="bg1">
                    <a:lumMod val="95000"/>
                  </a:schemeClr>
                </a:solidFill>
              </a:rPr>
              <a:t>“</a:t>
            </a:r>
            <a:r>
              <a:rPr lang="en-US" i="1" dirty="0" smtClean="0">
                <a:solidFill>
                  <a:schemeClr val="bg1">
                    <a:lumMod val="95000"/>
                  </a:schemeClr>
                </a:solidFill>
              </a:rPr>
              <a:t>Filling </a:t>
            </a:r>
            <a:r>
              <a:rPr lang="en-US" i="1" dirty="0">
                <a:solidFill>
                  <a:schemeClr val="bg1">
                    <a:lumMod val="95000"/>
                  </a:schemeClr>
                </a:solidFill>
              </a:rPr>
              <a:t>the gap between </a:t>
            </a:r>
            <a:r>
              <a:rPr lang="en-US" i="1" dirty="0" smtClean="0">
                <a:solidFill>
                  <a:schemeClr val="bg1">
                    <a:lumMod val="95000"/>
                  </a:schemeClr>
                </a:solidFill>
              </a:rPr>
              <a:t>carbon </a:t>
            </a:r>
            <a:r>
              <a:rPr lang="en-US" i="1" dirty="0">
                <a:solidFill>
                  <a:schemeClr val="bg1">
                    <a:lumMod val="95000"/>
                  </a:schemeClr>
                </a:solidFill>
              </a:rPr>
              <a:t>s</a:t>
            </a:r>
            <a:r>
              <a:rPr lang="en-US" i="1" dirty="0" smtClean="0">
                <a:solidFill>
                  <a:schemeClr val="bg1">
                    <a:lumMod val="95000"/>
                  </a:schemeClr>
                </a:solidFill>
              </a:rPr>
              <a:t>cience </a:t>
            </a:r>
            <a:r>
              <a:rPr lang="en-US" i="1" dirty="0">
                <a:solidFill>
                  <a:schemeClr val="bg1">
                    <a:lumMod val="95000"/>
                  </a:schemeClr>
                </a:solidFill>
              </a:rPr>
              <a:t>and </a:t>
            </a:r>
            <a:r>
              <a:rPr lang="en-US" i="1" dirty="0" smtClean="0">
                <a:solidFill>
                  <a:schemeClr val="bg1">
                    <a:lumMod val="95000"/>
                  </a:schemeClr>
                </a:solidFill>
              </a:rPr>
              <a:t>policy</a:t>
            </a:r>
            <a:r>
              <a:rPr lang="en-US" i="1" dirty="0">
                <a:solidFill>
                  <a:schemeClr val="bg1">
                    <a:lumMod val="95000"/>
                  </a:schemeClr>
                </a:solidFill>
              </a:rPr>
              <a:t>”</a:t>
            </a:r>
          </a:p>
        </p:txBody>
      </p:sp>
      <p:sp>
        <p:nvSpPr>
          <p:cNvPr id="21" name="Text Placeholder 15"/>
          <p:cNvSpPr txBox="1">
            <a:spLocks/>
          </p:cNvSpPr>
          <p:nvPr/>
        </p:nvSpPr>
        <p:spPr>
          <a:xfrm>
            <a:off x="777969" y="2025265"/>
            <a:ext cx="7680231" cy="766563"/>
          </a:xfrm>
          <a:prstGeom prst="rect">
            <a:avLst/>
          </a:prstGeom>
        </p:spPr>
        <p:txBody>
          <a:bodyPr vert="horz" lIns="91440" tIns="45720" rIns="91440" bIns="45720" rtlCol="0" anchor="t">
            <a:noAutofit/>
          </a:bodyPr>
          <a:lstStyle>
            <a:defPPr>
              <a:defRPr lang="en-US"/>
            </a:defPPr>
            <a:lvl1pPr marL="0" algn="l" defTabSz="457200" rtl="0" eaLnBrk="1" latinLnBrk="0" hangingPunct="1">
              <a:buNone/>
              <a:defRPr sz="1600" kern="1200">
                <a:solidFill>
                  <a:schemeClr val="bg1">
                    <a:lumMod val="75000"/>
                  </a:schemeClr>
                </a:solidFill>
                <a:latin typeface="+mn-lt"/>
                <a:ea typeface="+mn-ea"/>
                <a:cs typeface="+mn-cs"/>
              </a:defRPr>
            </a:lvl1pPr>
            <a:lvl2pPr marL="457200" algn="l" defTabSz="457200" rtl="0" eaLnBrk="1" latinLnBrk="0" hangingPunct="1">
              <a:defRPr sz="1600" kern="1200">
                <a:solidFill>
                  <a:schemeClr val="bg1">
                    <a:lumMod val="75000"/>
                  </a:schemeClr>
                </a:solidFill>
                <a:latin typeface="+mn-lt"/>
                <a:ea typeface="+mn-ea"/>
                <a:cs typeface="+mn-cs"/>
              </a:defRPr>
            </a:lvl2pPr>
            <a:lvl3pPr marL="914400" algn="l" defTabSz="457200" rtl="0" eaLnBrk="1" latinLnBrk="0" hangingPunct="1">
              <a:defRPr sz="1600" kern="1200">
                <a:solidFill>
                  <a:schemeClr val="bg1">
                    <a:lumMod val="75000"/>
                  </a:schemeClr>
                </a:solidFill>
                <a:latin typeface="+mn-lt"/>
                <a:ea typeface="+mn-ea"/>
                <a:cs typeface="+mn-cs"/>
              </a:defRPr>
            </a:lvl3pPr>
            <a:lvl4pPr marL="1371600" algn="l" defTabSz="457200" rtl="0" eaLnBrk="1" latinLnBrk="0" hangingPunct="1">
              <a:defRPr sz="1600" kern="1200">
                <a:solidFill>
                  <a:schemeClr val="bg1">
                    <a:lumMod val="75000"/>
                  </a:schemeClr>
                </a:solidFill>
                <a:latin typeface="+mn-lt"/>
                <a:ea typeface="+mn-ea"/>
                <a:cs typeface="+mn-cs"/>
              </a:defRPr>
            </a:lvl4pPr>
            <a:lvl5pPr marL="1828800" algn="l" defTabSz="457200" rtl="0" eaLnBrk="1" latinLnBrk="0" hangingPunct="1">
              <a:defRPr sz="1600" kern="1200">
                <a:solidFill>
                  <a:schemeClr val="bg1">
                    <a:lumMod val="75000"/>
                  </a:schemeClr>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i="1" dirty="0" smtClean="0">
                <a:solidFill>
                  <a:schemeClr val="bg1"/>
                </a:solidFill>
              </a:rPr>
              <a:t>Nadine Laporte</a:t>
            </a:r>
            <a:r>
              <a:rPr lang="en-US" i="1" dirty="0">
                <a:solidFill>
                  <a:schemeClr val="bg1"/>
                </a:solidFill>
              </a:rPr>
              <a:t> </a:t>
            </a:r>
            <a:r>
              <a:rPr lang="en-US" i="1" dirty="0" smtClean="0">
                <a:solidFill>
                  <a:schemeClr val="bg1"/>
                </a:solidFill>
              </a:rPr>
              <a:t> -  Patrick </a:t>
            </a:r>
            <a:r>
              <a:rPr lang="en-US" i="1" dirty="0" err="1" smtClean="0">
                <a:solidFill>
                  <a:schemeClr val="bg1"/>
                </a:solidFill>
              </a:rPr>
              <a:t>Jantz</a:t>
            </a:r>
            <a:r>
              <a:rPr lang="en-US" i="1" dirty="0">
                <a:solidFill>
                  <a:schemeClr val="bg1"/>
                </a:solidFill>
              </a:rPr>
              <a:t> </a:t>
            </a:r>
            <a:r>
              <a:rPr lang="en-US" i="1" dirty="0" smtClean="0">
                <a:solidFill>
                  <a:schemeClr val="bg1"/>
                </a:solidFill>
              </a:rPr>
              <a:t>&amp;  Scott Goetz    Woods </a:t>
            </a:r>
            <a:r>
              <a:rPr lang="en-US" i="1" dirty="0">
                <a:solidFill>
                  <a:schemeClr val="bg1"/>
                </a:solidFill>
              </a:rPr>
              <a:t>Hole Research </a:t>
            </a:r>
            <a:r>
              <a:rPr lang="en-US" i="1" dirty="0" smtClean="0">
                <a:solidFill>
                  <a:schemeClr val="bg1"/>
                </a:solidFill>
              </a:rPr>
              <a:t>Center, MA</a:t>
            </a:r>
          </a:p>
          <a:p>
            <a:pPr algn="ctr"/>
            <a:r>
              <a:rPr lang="en-US" i="1" dirty="0" smtClean="0">
                <a:solidFill>
                  <a:schemeClr val="bg1"/>
                </a:solidFill>
              </a:rPr>
              <a:t>Ned Horning      American Museum of  Natural History, NY</a:t>
            </a:r>
            <a:endParaRPr lang="en-US" i="1" dirty="0">
              <a:solidFill>
                <a:schemeClr val="bg1"/>
              </a:solidFill>
            </a:endParaRPr>
          </a:p>
        </p:txBody>
      </p:sp>
      <p:pic>
        <p:nvPicPr>
          <p:cNvPr id="29" name="Picture 28" descr="Global.png"/>
          <p:cNvPicPr>
            <a:picLocks noChangeAspect="1"/>
          </p:cNvPicPr>
          <p:nvPr/>
        </p:nvPicPr>
        <p:blipFill rotWithShape="1">
          <a:blip r:embed="rId3"/>
          <a:srcRect r="47387"/>
          <a:stretch/>
        </p:blipFill>
        <p:spPr>
          <a:xfrm>
            <a:off x="624959" y="6120346"/>
            <a:ext cx="2323736" cy="551080"/>
          </a:xfrm>
          <a:prstGeom prst="rect">
            <a:avLst/>
          </a:prstGeom>
        </p:spPr>
      </p:pic>
      <p:pic>
        <p:nvPicPr>
          <p:cNvPr id="17" name="Picture 4" descr="WHRCLogo2002-Text"/>
          <p:cNvPicPr>
            <a:picLocks noChangeAspect="1" noChangeArrowheads="1"/>
          </p:cNvPicPr>
          <p:nvPr/>
        </p:nvPicPr>
        <p:blipFill>
          <a:blip r:embed="rId4"/>
          <a:srcRect/>
          <a:stretch>
            <a:fillRect/>
          </a:stretch>
        </p:blipFill>
        <p:spPr bwMode="auto">
          <a:xfrm>
            <a:off x="7051638" y="6076633"/>
            <a:ext cx="808042" cy="673067"/>
          </a:xfrm>
          <a:prstGeom prst="rect">
            <a:avLst/>
          </a:prstGeom>
          <a:noFill/>
          <a:ln w="12700">
            <a:solidFill>
              <a:schemeClr val="tx1"/>
            </a:solidFill>
            <a:miter lim="800000"/>
            <a:headEnd/>
            <a:tailEnd/>
          </a:ln>
        </p:spPr>
      </p:pic>
      <p:pic>
        <p:nvPicPr>
          <p:cNvPr id="30" name="Picture 29" descr="NASA-Logo.png"/>
          <p:cNvPicPr>
            <a:picLocks noChangeAspect="1"/>
          </p:cNvPicPr>
          <p:nvPr/>
        </p:nvPicPr>
        <p:blipFill>
          <a:blip r:embed="rId5"/>
          <a:stretch>
            <a:fillRect/>
          </a:stretch>
        </p:blipFill>
        <p:spPr>
          <a:xfrm>
            <a:off x="5880284" y="6011609"/>
            <a:ext cx="1041358" cy="737689"/>
          </a:xfrm>
          <a:prstGeom prst="rect">
            <a:avLst/>
          </a:prstGeom>
        </p:spPr>
      </p:pic>
      <p:pic>
        <p:nvPicPr>
          <p:cNvPr id="31" name="Picture 30" descr="USAID Logo_Blue.png"/>
          <p:cNvPicPr>
            <a:picLocks noChangeAspect="1"/>
          </p:cNvPicPr>
          <p:nvPr/>
        </p:nvPicPr>
        <p:blipFill>
          <a:blip r:embed="rId6"/>
          <a:stretch>
            <a:fillRect/>
          </a:stretch>
        </p:blipFill>
        <p:spPr>
          <a:xfrm>
            <a:off x="4090638" y="6296735"/>
            <a:ext cx="1675236" cy="452563"/>
          </a:xfrm>
          <a:prstGeom prst="rect">
            <a:avLst/>
          </a:prstGeom>
          <a:solidFill>
            <a:schemeClr val="bg1"/>
          </a:solidFill>
        </p:spPr>
      </p:pic>
      <p:sp>
        <p:nvSpPr>
          <p:cNvPr id="32" name="Text Placeholder 15"/>
          <p:cNvSpPr txBox="1">
            <a:spLocks/>
          </p:cNvSpPr>
          <p:nvPr/>
        </p:nvSpPr>
        <p:spPr>
          <a:xfrm>
            <a:off x="527727" y="5783802"/>
            <a:ext cx="6148626" cy="455613"/>
          </a:xfrm>
          <a:prstGeom prst="rect">
            <a:avLst/>
          </a:prstGeom>
        </p:spPr>
        <p:txBody>
          <a:bodyPr vert="horz" lIns="91440" tIns="45720" rIns="91440" bIns="45720" rtlCol="0" anchor="t">
            <a:noAutofit/>
          </a:bodyPr>
          <a:lstStyle>
            <a:defPPr>
              <a:defRPr lang="en-US"/>
            </a:defPPr>
            <a:lvl1pPr marL="0" algn="l" defTabSz="457200" rtl="0" eaLnBrk="1" latinLnBrk="0" hangingPunct="1">
              <a:buNone/>
              <a:defRPr sz="1600" kern="1200">
                <a:solidFill>
                  <a:schemeClr val="bg1">
                    <a:lumMod val="75000"/>
                  </a:schemeClr>
                </a:solidFill>
                <a:latin typeface="+mn-lt"/>
                <a:ea typeface="+mn-ea"/>
                <a:cs typeface="+mn-cs"/>
              </a:defRPr>
            </a:lvl1pPr>
            <a:lvl2pPr marL="457200" algn="l" defTabSz="457200" rtl="0" eaLnBrk="1" latinLnBrk="0" hangingPunct="1">
              <a:defRPr sz="1600" kern="1200">
                <a:solidFill>
                  <a:schemeClr val="bg1">
                    <a:lumMod val="75000"/>
                  </a:schemeClr>
                </a:solidFill>
                <a:latin typeface="+mn-lt"/>
                <a:ea typeface="+mn-ea"/>
                <a:cs typeface="+mn-cs"/>
              </a:defRPr>
            </a:lvl2pPr>
            <a:lvl3pPr marL="914400" algn="l" defTabSz="457200" rtl="0" eaLnBrk="1" latinLnBrk="0" hangingPunct="1">
              <a:defRPr sz="1600" kern="1200">
                <a:solidFill>
                  <a:schemeClr val="bg1">
                    <a:lumMod val="75000"/>
                  </a:schemeClr>
                </a:solidFill>
                <a:latin typeface="+mn-lt"/>
                <a:ea typeface="+mn-ea"/>
                <a:cs typeface="+mn-cs"/>
              </a:defRPr>
            </a:lvl3pPr>
            <a:lvl4pPr marL="1371600" algn="l" defTabSz="457200" rtl="0" eaLnBrk="1" latinLnBrk="0" hangingPunct="1">
              <a:defRPr sz="1600" kern="1200">
                <a:solidFill>
                  <a:schemeClr val="bg1">
                    <a:lumMod val="75000"/>
                  </a:schemeClr>
                </a:solidFill>
                <a:latin typeface="+mn-lt"/>
                <a:ea typeface="+mn-ea"/>
                <a:cs typeface="+mn-cs"/>
              </a:defRPr>
            </a:lvl4pPr>
            <a:lvl5pPr marL="1828800" algn="l" defTabSz="457200" rtl="0" eaLnBrk="1" latinLnBrk="0" hangingPunct="1">
              <a:defRPr sz="1600" kern="1200">
                <a:solidFill>
                  <a:schemeClr val="bg1">
                    <a:lumMod val="75000"/>
                  </a:schemeClr>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smtClean="0">
                <a:solidFill>
                  <a:schemeClr val="bg1"/>
                </a:solidFill>
              </a:rPr>
              <a:t>NASA Biodiversity and Ecological Forecasting, DC, May 2014</a:t>
            </a:r>
          </a:p>
        </p:txBody>
      </p:sp>
    </p:spTree>
    <p:extLst>
      <p:ext uri="{BB962C8B-B14F-4D97-AF65-F5344CB8AC3E}">
        <p14:creationId xmlns:p14="http://schemas.microsoft.com/office/powerpoint/2010/main" xmlns="" val="2208355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t="11644" r="12241" b="14792"/>
          <a:stretch>
            <a:fillRect/>
          </a:stretch>
        </p:blipFill>
        <p:spPr bwMode="auto">
          <a:xfrm>
            <a:off x="0" y="846138"/>
            <a:ext cx="9144000" cy="6011862"/>
          </a:xfrm>
          <a:prstGeom prst="rect">
            <a:avLst/>
          </a:prstGeom>
          <a:noFill/>
          <a:ln w="9525">
            <a:noFill/>
            <a:miter lim="800000"/>
            <a:headEnd/>
            <a:tailEnd/>
          </a:ln>
        </p:spPr>
      </p:pic>
      <p:sp>
        <p:nvSpPr>
          <p:cNvPr id="6" name="Title 1"/>
          <p:cNvSpPr>
            <a:spLocks noGrp="1"/>
          </p:cNvSpPr>
          <p:nvPr>
            <p:ph type="title"/>
          </p:nvPr>
        </p:nvSpPr>
        <p:spPr>
          <a:xfrm>
            <a:off x="71250" y="0"/>
            <a:ext cx="7191995" cy="831273"/>
          </a:xfrm>
        </p:spPr>
        <p:txBody>
          <a:bodyPr anchor="ctr"/>
          <a:lstStyle/>
          <a:p>
            <a:pPr>
              <a:lnSpc>
                <a:spcPct val="100000"/>
              </a:lnSpc>
            </a:pPr>
            <a:r>
              <a:rPr lang="en-US" sz="1800" dirty="0" err="1" smtClean="0">
                <a:latin typeface="Arial" pitchFamily="34" charset="0"/>
                <a:cs typeface="Arial" pitchFamily="34" charset="0"/>
              </a:rPr>
              <a:t>Laporte’s</a:t>
            </a:r>
            <a:r>
              <a:rPr lang="en-US" sz="1800" dirty="0" smtClean="0">
                <a:latin typeface="Arial" pitchFamily="34" charset="0"/>
                <a:cs typeface="Arial" pitchFamily="34" charset="0"/>
              </a:rPr>
              <a:t> SERVIR AST project moves from feasibility (ARL 3) to development (ARL 4): focusing future REDD+ activities in biological corridors maintains tropical forest and biodiversity</a:t>
            </a:r>
            <a:endParaRPr lang="en-US" sz="1800" dirty="0">
              <a:latin typeface="Arial" pitchFamily="34" charset="0"/>
              <a:cs typeface="Arial" pitchFamily="34" charset="0"/>
            </a:endParaRPr>
          </a:p>
        </p:txBody>
      </p:sp>
      <p:sp>
        <p:nvSpPr>
          <p:cNvPr id="7" name="Rectangle 3"/>
          <p:cNvSpPr txBox="1">
            <a:spLocks noChangeArrowheads="1"/>
          </p:cNvSpPr>
          <p:nvPr/>
        </p:nvSpPr>
        <p:spPr bwMode="auto">
          <a:xfrm>
            <a:off x="8628063" y="6503988"/>
            <a:ext cx="515937" cy="354012"/>
          </a:xfrm>
          <a:prstGeom prst="rect">
            <a:avLst/>
          </a:prstGeom>
          <a:noFill/>
          <a:ln w="9525">
            <a:noFill/>
            <a:miter lim="800000"/>
            <a:headEnd/>
            <a:tailEnd/>
          </a:ln>
        </p:spPr>
        <p:txBody>
          <a:bodyPr/>
          <a:lstStyle/>
          <a:p>
            <a:pPr algn="r"/>
            <a:r>
              <a:rPr lang="en-US" sz="1400" dirty="0">
                <a:solidFill>
                  <a:srgbClr val="000000"/>
                </a:solidFill>
              </a:rPr>
              <a:t>|‌ </a:t>
            </a:r>
            <a:fld id="{AB5A6946-C6B7-47BF-B4EF-78326D093AA1}" type="slidenum">
              <a:rPr lang="en-US" sz="1400">
                <a:solidFill>
                  <a:srgbClr val="000000"/>
                </a:solidFill>
              </a:rPr>
              <a:pPr algn="r"/>
              <a:t>10</a:t>
            </a:fld>
            <a:endParaRPr lang="en-US" sz="1400" dirty="0">
              <a:solidFill>
                <a:srgbClr val="000000"/>
              </a:solidFill>
            </a:endParaRPr>
          </a:p>
        </p:txBody>
      </p:sp>
      <p:sp>
        <p:nvSpPr>
          <p:cNvPr id="11" name="Content Placeholder 1"/>
          <p:cNvSpPr txBox="1">
            <a:spLocks/>
          </p:cNvSpPr>
          <p:nvPr/>
        </p:nvSpPr>
        <p:spPr>
          <a:xfrm>
            <a:off x="4270932" y="1059161"/>
            <a:ext cx="4415866" cy="752015"/>
          </a:xfrm>
          <a:prstGeom prst="rect">
            <a:avLst/>
          </a:prstGeom>
        </p:spPr>
        <p:txBody>
          <a:bodyPr/>
          <a:lst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a:lstStyle>
          <a:p>
            <a:pPr marL="0" indent="0">
              <a:buFontTx/>
              <a:buNone/>
            </a:pPr>
            <a:endParaRPr lang="en-US" sz="1800" dirty="0">
              <a:solidFill>
                <a:srgbClr val="000000"/>
              </a:solidFill>
              <a:cs typeface="Arial" pitchFamily="34" charset="0"/>
            </a:endParaRPr>
          </a:p>
        </p:txBody>
      </p:sp>
      <p:sp>
        <p:nvSpPr>
          <p:cNvPr id="3" name="Rectangle 2"/>
          <p:cNvSpPr/>
          <p:nvPr/>
        </p:nvSpPr>
        <p:spPr>
          <a:xfrm>
            <a:off x="4856018" y="1252124"/>
            <a:ext cx="4287982" cy="3416320"/>
          </a:xfrm>
          <a:prstGeom prst="rect">
            <a:avLst/>
          </a:prstGeom>
        </p:spPr>
        <p:txBody>
          <a:bodyPr wrap="square">
            <a:spAutoFit/>
          </a:bodyPr>
          <a:lstStyle/>
          <a:p>
            <a:pPr marL="176213" indent="-176213">
              <a:buFont typeface="Wingdings" panose="05000000000000000000" pitchFamily="2" charset="2"/>
              <a:buChar char="§"/>
            </a:pPr>
            <a:r>
              <a:rPr lang="en-US" sz="1200" b="1" dirty="0" smtClean="0">
                <a:solidFill>
                  <a:srgbClr val="000000"/>
                </a:solidFill>
              </a:rPr>
              <a:t>What SERVIR did: </a:t>
            </a:r>
            <a:r>
              <a:rPr lang="en-US" sz="1200" dirty="0" smtClean="0">
                <a:solidFill>
                  <a:srgbClr val="000000"/>
                </a:solidFill>
              </a:rPr>
              <a:t>A SERVIR AST effort led by Nadine Laporte developed maps to help stakeholders identify </a:t>
            </a:r>
            <a:r>
              <a:rPr lang="en-US" sz="1200" dirty="0">
                <a:solidFill>
                  <a:srgbClr val="000000"/>
                </a:solidFill>
              </a:rPr>
              <a:t>biological corridors, </a:t>
            </a:r>
            <a:r>
              <a:rPr lang="en-US" sz="1200" dirty="0" smtClean="0">
                <a:solidFill>
                  <a:srgbClr val="000000"/>
                </a:solidFill>
              </a:rPr>
              <a:t>quantify </a:t>
            </a:r>
            <a:r>
              <a:rPr lang="en-US" sz="1200" dirty="0">
                <a:solidFill>
                  <a:srgbClr val="000000"/>
                </a:solidFill>
              </a:rPr>
              <a:t>their carbon stocks, </a:t>
            </a:r>
            <a:r>
              <a:rPr lang="en-US" sz="1200" dirty="0" smtClean="0">
                <a:solidFill>
                  <a:srgbClr val="000000"/>
                </a:solidFill>
              </a:rPr>
              <a:t>formulate </a:t>
            </a:r>
            <a:r>
              <a:rPr lang="en-US" sz="1200" dirty="0">
                <a:solidFill>
                  <a:srgbClr val="000000"/>
                </a:solidFill>
              </a:rPr>
              <a:t>conservation plans, and </a:t>
            </a:r>
            <a:r>
              <a:rPr lang="en-US" sz="1200" dirty="0" smtClean="0">
                <a:solidFill>
                  <a:srgbClr val="000000"/>
                </a:solidFill>
              </a:rPr>
              <a:t>reduce </a:t>
            </a:r>
            <a:r>
              <a:rPr lang="en-US" sz="1200" dirty="0">
                <a:solidFill>
                  <a:srgbClr val="000000"/>
                </a:solidFill>
              </a:rPr>
              <a:t>CO2 </a:t>
            </a:r>
            <a:r>
              <a:rPr lang="en-US" sz="1200" dirty="0" smtClean="0">
                <a:solidFill>
                  <a:srgbClr val="000000"/>
                </a:solidFill>
              </a:rPr>
              <a:t>emissions.</a:t>
            </a:r>
            <a:endParaRPr lang="en-US" sz="1200" b="1" dirty="0" smtClean="0">
              <a:solidFill>
                <a:srgbClr val="000000"/>
              </a:solidFill>
            </a:endParaRPr>
          </a:p>
          <a:p>
            <a:pPr marL="176213" indent="-176213">
              <a:buFont typeface="Wingdings" panose="05000000000000000000" pitchFamily="2" charset="2"/>
              <a:buChar char="§"/>
            </a:pPr>
            <a:r>
              <a:rPr lang="en-US" sz="1200" b="1" dirty="0" smtClean="0">
                <a:solidFill>
                  <a:srgbClr val="000000"/>
                </a:solidFill>
              </a:rPr>
              <a:t>High-res veg </a:t>
            </a:r>
            <a:r>
              <a:rPr lang="en-US" sz="1200" b="1" dirty="0">
                <a:solidFill>
                  <a:srgbClr val="000000"/>
                </a:solidFill>
              </a:rPr>
              <a:t>carbon stock </a:t>
            </a:r>
            <a:r>
              <a:rPr lang="en-US" sz="1200" b="1" dirty="0"/>
              <a:t>data </a:t>
            </a:r>
            <a:r>
              <a:rPr lang="en-US" sz="1200" dirty="0" smtClean="0"/>
              <a:t>was</a:t>
            </a:r>
            <a:r>
              <a:rPr lang="en-US" sz="1200" b="1" dirty="0" smtClean="0"/>
              <a:t> </a:t>
            </a:r>
            <a:r>
              <a:rPr lang="en-US" sz="1200" dirty="0" smtClean="0"/>
              <a:t>derived </a:t>
            </a:r>
            <a:r>
              <a:rPr lang="en-US" sz="1200" dirty="0"/>
              <a:t>from MODIS and GLAS datasets </a:t>
            </a:r>
            <a:r>
              <a:rPr lang="en-US" sz="1200" dirty="0">
                <a:solidFill>
                  <a:srgbClr val="000000"/>
                </a:solidFill>
              </a:rPr>
              <a:t>to map </a:t>
            </a:r>
            <a:r>
              <a:rPr lang="en-US" sz="1200" dirty="0" smtClean="0">
                <a:solidFill>
                  <a:srgbClr val="000000"/>
                </a:solidFill>
              </a:rPr>
              <a:t>corridors traversing areas of highest biomass between tropical protected areas. Results revealed:</a:t>
            </a:r>
          </a:p>
          <a:p>
            <a:pPr marL="342900" indent="-166688">
              <a:buFont typeface="Arial" panose="020B0604020202020204" pitchFamily="34" charset="0"/>
              <a:buChar char="•"/>
            </a:pPr>
            <a:r>
              <a:rPr lang="en-US" sz="1200" dirty="0" smtClean="0">
                <a:solidFill>
                  <a:srgbClr val="000000"/>
                </a:solidFill>
              </a:rPr>
              <a:t>Many corridors have carbon densities equal to or above that of protected areas.</a:t>
            </a:r>
          </a:p>
          <a:p>
            <a:pPr marL="342900" indent="-166688">
              <a:buFont typeface="Arial" panose="020B0604020202020204" pitchFamily="34" charset="0"/>
              <a:buChar char="•"/>
            </a:pPr>
            <a:r>
              <a:rPr lang="en-US" sz="1200" dirty="0" smtClean="0">
                <a:solidFill>
                  <a:srgbClr val="000000"/>
                </a:solidFill>
              </a:rPr>
              <a:t>As pathways for animal movement, </a:t>
            </a:r>
            <a:r>
              <a:rPr lang="en-US" sz="1200" dirty="0">
                <a:solidFill>
                  <a:srgbClr val="000000"/>
                </a:solidFill>
              </a:rPr>
              <a:t>corridors </a:t>
            </a:r>
            <a:r>
              <a:rPr lang="en-US" sz="1200" dirty="0" smtClean="0">
                <a:solidFill>
                  <a:srgbClr val="000000"/>
                </a:solidFill>
              </a:rPr>
              <a:t>also mitigate effects </a:t>
            </a:r>
            <a:r>
              <a:rPr lang="en-US" sz="1200" dirty="0">
                <a:solidFill>
                  <a:srgbClr val="000000"/>
                </a:solidFill>
              </a:rPr>
              <a:t>of land use and climate change on biodiversity. </a:t>
            </a:r>
            <a:endParaRPr lang="en-US" sz="1200" dirty="0" smtClean="0">
              <a:solidFill>
                <a:srgbClr val="000000"/>
              </a:solidFill>
            </a:endParaRPr>
          </a:p>
          <a:p>
            <a:pPr marL="171450" indent="-171450">
              <a:buFont typeface="Arial" panose="020B0604020202020204" pitchFamily="34" charset="0"/>
              <a:buChar char="•"/>
            </a:pPr>
            <a:r>
              <a:rPr lang="en-US" sz="1200" b="1" dirty="0" smtClean="0">
                <a:solidFill>
                  <a:srgbClr val="000000"/>
                </a:solidFill>
              </a:rPr>
              <a:t>Training </a:t>
            </a:r>
            <a:r>
              <a:rPr lang="en-US" sz="1200" dirty="0" smtClean="0">
                <a:solidFill>
                  <a:srgbClr val="000000"/>
                </a:solidFill>
              </a:rPr>
              <a:t>is ongoing for local stakeholders in use of GPS </a:t>
            </a:r>
            <a:r>
              <a:rPr lang="en-US" sz="1200" dirty="0">
                <a:solidFill>
                  <a:srgbClr val="000000"/>
                </a:solidFill>
              </a:rPr>
              <a:t>technology </a:t>
            </a:r>
            <a:r>
              <a:rPr lang="en-US" sz="1200" dirty="0" smtClean="0">
                <a:solidFill>
                  <a:srgbClr val="000000"/>
                </a:solidFill>
              </a:rPr>
              <a:t>for collecting </a:t>
            </a:r>
            <a:r>
              <a:rPr lang="en-US" sz="1200" dirty="0">
                <a:solidFill>
                  <a:srgbClr val="000000"/>
                </a:solidFill>
              </a:rPr>
              <a:t>field </a:t>
            </a:r>
            <a:r>
              <a:rPr lang="en-US" sz="1200" dirty="0" smtClean="0">
                <a:solidFill>
                  <a:srgbClr val="000000"/>
                </a:solidFill>
              </a:rPr>
              <a:t>info to develop land </a:t>
            </a:r>
            <a:r>
              <a:rPr lang="en-US" sz="1200" dirty="0">
                <a:solidFill>
                  <a:srgbClr val="000000"/>
                </a:solidFill>
              </a:rPr>
              <a:t>use maps </a:t>
            </a:r>
            <a:r>
              <a:rPr lang="en-US" sz="1200" dirty="0" smtClean="0">
                <a:solidFill>
                  <a:srgbClr val="000000"/>
                </a:solidFill>
              </a:rPr>
              <a:t>in </a:t>
            </a:r>
            <a:r>
              <a:rPr lang="en-US" sz="1200" dirty="0">
                <a:solidFill>
                  <a:srgbClr val="000000"/>
                </a:solidFill>
              </a:rPr>
              <a:t>support </a:t>
            </a:r>
            <a:r>
              <a:rPr lang="en-US" sz="1200" dirty="0" smtClean="0">
                <a:solidFill>
                  <a:srgbClr val="000000"/>
                </a:solidFill>
              </a:rPr>
              <a:t>of REDD</a:t>
            </a:r>
            <a:r>
              <a:rPr lang="en-US" sz="1200" dirty="0">
                <a:solidFill>
                  <a:srgbClr val="000000"/>
                </a:solidFill>
              </a:rPr>
              <a:t>+ </a:t>
            </a:r>
            <a:r>
              <a:rPr lang="en-US" sz="1200" dirty="0" smtClean="0">
                <a:solidFill>
                  <a:srgbClr val="000000"/>
                </a:solidFill>
              </a:rPr>
              <a:t>implementation.</a:t>
            </a:r>
          </a:p>
          <a:p>
            <a:pPr marL="171450" indent="-171450">
              <a:buFont typeface="Arial" panose="020B0604020202020204" pitchFamily="34" charset="0"/>
              <a:buChar char="•"/>
            </a:pPr>
            <a:r>
              <a:rPr lang="en-US" sz="1200" dirty="0" smtClean="0">
                <a:solidFill>
                  <a:srgbClr val="000000"/>
                </a:solidFill>
              </a:rPr>
              <a:t>This work was recently highlighted in </a:t>
            </a:r>
            <a:r>
              <a:rPr lang="en-US" sz="1200" b="1" i="1" dirty="0" smtClean="0">
                <a:solidFill>
                  <a:srgbClr val="000000"/>
                </a:solidFill>
              </a:rPr>
              <a:t>Nature Climate Change</a:t>
            </a:r>
            <a:r>
              <a:rPr lang="en-US" sz="1200" dirty="0">
                <a:solidFill>
                  <a:srgbClr val="000000"/>
                </a:solidFill>
              </a:rPr>
              <a:t>: </a:t>
            </a:r>
            <a:r>
              <a:rPr lang="en-US" sz="1200" dirty="0">
                <a:solidFill>
                  <a:srgbClr val="000000"/>
                </a:solidFill>
                <a:hlinkClick r:id="rId4"/>
              </a:rPr>
              <a:t>http://</a:t>
            </a:r>
            <a:r>
              <a:rPr lang="en-US" sz="1200" dirty="0" smtClean="0">
                <a:solidFill>
                  <a:srgbClr val="000000"/>
                </a:solidFill>
                <a:hlinkClick r:id="rId4"/>
              </a:rPr>
              <a:t>dx.doi.org/10.1038/NCLIMATE2105</a:t>
            </a:r>
            <a:r>
              <a:rPr lang="en-US" sz="1200" dirty="0" smtClean="0">
                <a:solidFill>
                  <a:srgbClr val="000000"/>
                </a:solidFill>
              </a:rPr>
              <a:t>.  </a:t>
            </a:r>
            <a:endParaRPr lang="en-US" sz="1200" dirty="0">
              <a:solidFill>
                <a:srgbClr val="000000"/>
              </a:solidFill>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xmlns="" val="0"/>
              </a:ext>
            </a:extLst>
          </a:blip>
          <a:srcRect l="26904" t="49616" r="15320" b="2136"/>
          <a:stretch/>
        </p:blipFill>
        <p:spPr>
          <a:xfrm>
            <a:off x="186689" y="1493325"/>
            <a:ext cx="4601211" cy="4455877"/>
          </a:xfrm>
          <a:prstGeom prst="rect">
            <a:avLst/>
          </a:prstGeom>
          <a:ln>
            <a:solidFill>
              <a:schemeClr val="accent2">
                <a:lumMod val="75000"/>
              </a:schemeClr>
            </a:solidFill>
          </a:ln>
        </p:spPr>
      </p:pic>
      <p:sp>
        <p:nvSpPr>
          <p:cNvPr id="2" name="Rectangle 1"/>
          <p:cNvSpPr/>
          <p:nvPr/>
        </p:nvSpPr>
        <p:spPr>
          <a:xfrm>
            <a:off x="161287" y="6064504"/>
            <a:ext cx="4717707" cy="646331"/>
          </a:xfrm>
          <a:prstGeom prst="rect">
            <a:avLst/>
          </a:prstGeom>
        </p:spPr>
        <p:txBody>
          <a:bodyPr wrap="square">
            <a:spAutoFit/>
          </a:bodyPr>
          <a:lstStyle/>
          <a:p>
            <a:r>
              <a:rPr lang="en-US" sz="1200" b="1" dirty="0" smtClean="0"/>
              <a:t>Central African corridors shown </a:t>
            </a:r>
            <a:r>
              <a:rPr lang="en-US" sz="1200" b="1" dirty="0"/>
              <a:t>in white, protected areas in semi-transparent </a:t>
            </a:r>
            <a:r>
              <a:rPr lang="en-US" sz="1200" b="1" dirty="0" smtClean="0"/>
              <a:t>grey, </a:t>
            </a:r>
            <a:r>
              <a:rPr lang="en-US" sz="1200" b="1" dirty="0"/>
              <a:t>and </a:t>
            </a:r>
            <a:r>
              <a:rPr lang="en-US" sz="1200" b="1" dirty="0" smtClean="0"/>
              <a:t>biomass </a:t>
            </a:r>
            <a:r>
              <a:rPr lang="en-US" sz="1200" b="1" dirty="0"/>
              <a:t>as a gradient from low density in red to high density in </a:t>
            </a:r>
            <a:r>
              <a:rPr lang="en-US" sz="1200" b="1" dirty="0" smtClean="0"/>
              <a:t>green</a:t>
            </a:r>
            <a:endParaRPr lang="en-US" sz="1200" b="1" dirty="0"/>
          </a:p>
        </p:txBody>
      </p:sp>
      <p:sp>
        <p:nvSpPr>
          <p:cNvPr id="10" name="Rectangle 9"/>
          <p:cNvSpPr/>
          <p:nvPr/>
        </p:nvSpPr>
        <p:spPr>
          <a:xfrm>
            <a:off x="4775855" y="6558822"/>
            <a:ext cx="4441031" cy="276999"/>
          </a:xfrm>
          <a:prstGeom prst="rect">
            <a:avLst/>
          </a:prstGeom>
        </p:spPr>
        <p:txBody>
          <a:bodyPr wrap="square">
            <a:spAutoFit/>
          </a:bodyPr>
          <a:lstStyle/>
          <a:p>
            <a:r>
              <a:rPr lang="en-US" sz="1200" b="1" dirty="0" smtClean="0"/>
              <a:t>Trainer Dauphin </a:t>
            </a:r>
            <a:r>
              <a:rPr lang="en-US" sz="1200" b="1" dirty="0" err="1"/>
              <a:t>Mboka</a:t>
            </a:r>
            <a:r>
              <a:rPr lang="en-US" sz="1200" b="1" dirty="0"/>
              <a:t> </a:t>
            </a:r>
            <a:r>
              <a:rPr lang="en-US" sz="1200" b="1" dirty="0" err="1" smtClean="0"/>
              <a:t>Lomboto</a:t>
            </a:r>
            <a:r>
              <a:rPr lang="en-US" sz="1200" b="1" dirty="0" smtClean="0"/>
              <a:t> teaches in </a:t>
            </a:r>
            <a:r>
              <a:rPr lang="en-US" sz="1200" b="1" dirty="0"/>
              <a:t>the </a:t>
            </a:r>
            <a:r>
              <a:rPr lang="en-US" sz="1200" b="1" dirty="0" smtClean="0"/>
              <a:t>Congo</a:t>
            </a:r>
            <a:endParaRPr lang="en-US" sz="1200" b="1" dirty="0"/>
          </a:p>
        </p:txBody>
      </p:sp>
      <p:pic>
        <p:nvPicPr>
          <p:cNvPr id="9" name="Pictur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510645" y="4657911"/>
            <a:ext cx="2845955" cy="1890224"/>
          </a:xfrm>
          <a:prstGeom prst="rect">
            <a:avLst/>
          </a:prstGeom>
          <a:ln>
            <a:solidFill>
              <a:schemeClr val="accent2">
                <a:lumMod val="75000"/>
              </a:schemeClr>
            </a:solidFill>
          </a:ln>
        </p:spPr>
      </p:pic>
      <p:sp>
        <p:nvSpPr>
          <p:cNvPr id="12" name="TextBox 11"/>
          <p:cNvSpPr txBox="1"/>
          <p:nvPr/>
        </p:nvSpPr>
        <p:spPr>
          <a:xfrm>
            <a:off x="59687" y="830560"/>
            <a:ext cx="8436611" cy="523220"/>
          </a:xfrm>
          <a:prstGeom prst="rect">
            <a:avLst/>
          </a:prstGeom>
          <a:noFill/>
        </p:spPr>
        <p:txBody>
          <a:bodyPr wrap="square" rtlCol="0">
            <a:spAutoFit/>
          </a:bodyPr>
          <a:lstStyle/>
          <a:p>
            <a:r>
              <a:rPr lang="en-US" sz="1400" b="1" dirty="0" smtClean="0">
                <a:solidFill>
                  <a:srgbClr val="000000"/>
                </a:solidFill>
              </a:rPr>
              <a:t>Problem: </a:t>
            </a:r>
            <a:r>
              <a:rPr lang="en-US" sz="1400" dirty="0" smtClean="0">
                <a:solidFill>
                  <a:srgbClr val="000000"/>
                </a:solidFill>
              </a:rPr>
              <a:t>Decision </a:t>
            </a:r>
            <a:r>
              <a:rPr lang="en-US" sz="1400" dirty="0">
                <a:solidFill>
                  <a:srgbClr val="000000"/>
                </a:solidFill>
              </a:rPr>
              <a:t>makers </a:t>
            </a:r>
            <a:r>
              <a:rPr lang="en-US" sz="1400" dirty="0" smtClean="0">
                <a:solidFill>
                  <a:srgbClr val="000000"/>
                </a:solidFill>
              </a:rPr>
              <a:t>need tools to make choices that enable development yet preserve forests and biodiversity, and thereby improve carbon stocks and reduce CO2 emissions.</a:t>
            </a:r>
            <a:endParaRPr lang="en-US" sz="1400" dirty="0">
              <a:solidFill>
                <a:srgbClr val="000000"/>
              </a:solidFill>
            </a:endParaRPr>
          </a:p>
        </p:txBody>
      </p:sp>
    </p:spTree>
    <p:extLst>
      <p:ext uri="{BB962C8B-B14F-4D97-AF65-F5344CB8AC3E}">
        <p14:creationId xmlns:p14="http://schemas.microsoft.com/office/powerpoint/2010/main" xmlns="" val="38566348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2051" name="Text Box 3"/>
          <p:cNvSpPr txBox="1">
            <a:spLocks noChangeArrowheads="1"/>
          </p:cNvSpPr>
          <p:nvPr/>
        </p:nvSpPr>
        <p:spPr bwMode="auto">
          <a:xfrm>
            <a:off x="76199" y="1438658"/>
            <a:ext cx="4408565" cy="1012953"/>
          </a:xfrm>
          <a:prstGeom prst="rect">
            <a:avLst/>
          </a:prstGeom>
          <a:noFill/>
          <a:ln w="9525">
            <a:noFill/>
            <a:miter lim="800000"/>
            <a:headEnd/>
            <a:tailEnd/>
          </a:ln>
        </p:spPr>
        <p:txBody>
          <a:bodyPr wrap="square" lIns="81639" tIns="42452" rIns="81639" bIns="42452">
            <a:spAutoFit/>
          </a:bodyPr>
          <a:lstStyle/>
          <a:p>
            <a:pPr algn="just" defTabSz="914400" fontAlgn="base">
              <a:lnSpc>
                <a:spcPts val="1438"/>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400" dirty="0" smtClean="0">
                <a:solidFill>
                  <a:srgbClr val="000000"/>
                </a:solidFill>
                <a:ea typeface="ＭＳ Ｐゴシック" charset="0"/>
                <a:cs typeface="ＭＳ Ｐゴシック" charset="0"/>
              </a:rPr>
              <a:t>Our </a:t>
            </a:r>
            <a:r>
              <a:rPr lang="en-US" sz="1400" b="1" dirty="0" smtClean="0">
                <a:solidFill>
                  <a:srgbClr val="000000"/>
                </a:solidFill>
                <a:ea typeface="ＭＳ Ｐゴシック" charset="0"/>
                <a:cs typeface="ＭＳ Ｐゴシック" charset="0"/>
              </a:rPr>
              <a:t>Project demonstrates </a:t>
            </a:r>
            <a:r>
              <a:rPr lang="en-US" sz="1400" dirty="0" smtClean="0">
                <a:solidFill>
                  <a:srgbClr val="000000"/>
                </a:solidFill>
                <a:ea typeface="ＭＳ Ｐゴシック" charset="0"/>
                <a:cs typeface="ＭＳ Ｐゴシック" charset="0"/>
              </a:rPr>
              <a:t>how NASA Earth science products and derived models can assist East African countries, including the DR Congo, with their terrestrial carbon assessment and forest conservation strategy. The main focus of the project is:</a:t>
            </a:r>
          </a:p>
        </p:txBody>
      </p:sp>
      <p:sp>
        <p:nvSpPr>
          <p:cNvPr id="59396" name="Text Box 4"/>
          <p:cNvSpPr txBox="1">
            <a:spLocks noChangeArrowheads="1"/>
          </p:cNvSpPr>
          <p:nvPr/>
        </p:nvSpPr>
        <p:spPr bwMode="auto">
          <a:xfrm>
            <a:off x="4739108" y="6210476"/>
            <a:ext cx="3992271" cy="47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9pPr>
          </a:lstStyle>
          <a:p>
            <a:pPr algn="just" defTabSz="914400" eaLnBrk="1" fontAlgn="base" hangingPunct="1">
              <a:lnSpc>
                <a:spcPts val="1238"/>
              </a:lnSpc>
              <a:spcBef>
                <a:spcPct val="0"/>
              </a:spcBef>
              <a:spcAft>
                <a:spcPct val="0"/>
              </a:spcAft>
              <a:buClr>
                <a:srgbClr val="000000"/>
              </a:buClr>
              <a:buSzPct val="45000"/>
            </a:pPr>
            <a:r>
              <a:rPr lang="en-GB" sz="1100" dirty="0" smtClean="0">
                <a:solidFill>
                  <a:srgbClr val="000000"/>
                </a:solidFill>
              </a:rPr>
              <a:t>Our project is </a:t>
            </a:r>
            <a:r>
              <a:rPr lang="en-US" sz="1100" dirty="0" smtClean="0">
                <a:solidFill>
                  <a:srgbClr val="000000"/>
                </a:solidFill>
              </a:rPr>
              <a:t>assisting countries with developing strategies for reducing emissions from deforestation and forest degradation (REDD) to effectively decrease forest-based emissions. </a:t>
            </a:r>
            <a:endParaRPr lang="en-GB" sz="1100" dirty="0">
              <a:solidFill>
                <a:srgbClr val="000000"/>
              </a:solidFill>
            </a:endParaRPr>
          </a:p>
        </p:txBody>
      </p:sp>
      <p:sp>
        <p:nvSpPr>
          <p:cNvPr id="59399" name="Text Box 3"/>
          <p:cNvSpPr txBox="1">
            <a:spLocks noChangeArrowheads="1"/>
          </p:cNvSpPr>
          <p:nvPr/>
        </p:nvSpPr>
        <p:spPr bwMode="auto">
          <a:xfrm>
            <a:off x="-1" y="2930039"/>
            <a:ext cx="4484765" cy="3101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1639" tIns="42452" rIns="81639" bIns="42452">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9pPr>
          </a:lstStyle>
          <a:p>
            <a:pPr marL="171450" indent="-171450" defTabSz="914400" fontAlgn="base">
              <a:spcBef>
                <a:spcPct val="0"/>
              </a:spcBef>
              <a:spcAft>
                <a:spcPct val="0"/>
              </a:spcAft>
              <a:buFont typeface="Arial"/>
              <a:buChar char="•"/>
              <a:defRPr/>
            </a:pPr>
            <a:r>
              <a:rPr lang="en-US" sz="1400" b="1" dirty="0" smtClean="0">
                <a:solidFill>
                  <a:srgbClr val="0000FF"/>
                </a:solidFill>
              </a:rPr>
              <a:t>Establishing forest carbon stock baselines and trends</a:t>
            </a:r>
            <a:r>
              <a:rPr lang="en-US" sz="1400" dirty="0" smtClean="0"/>
              <a:t>, assessing historical and current carbon emissions from deforestation and degradation </a:t>
            </a:r>
            <a:r>
              <a:rPr lang="en-US" sz="1400" i="1" u="sng" dirty="0" smtClean="0"/>
              <a:t>(</a:t>
            </a:r>
            <a:r>
              <a:rPr lang="en-US" sz="1400" i="1" u="sng" dirty="0" err="1" smtClean="0"/>
              <a:t>Gov</a:t>
            </a:r>
            <a:r>
              <a:rPr lang="en-US" sz="1400" i="1" u="sng" dirty="0" smtClean="0"/>
              <a:t>/NGOs/Universities)</a:t>
            </a:r>
          </a:p>
          <a:p>
            <a:pPr marL="171450" indent="-171450" defTabSz="914400" fontAlgn="base">
              <a:spcBef>
                <a:spcPct val="0"/>
              </a:spcBef>
              <a:spcAft>
                <a:spcPct val="0"/>
              </a:spcAft>
              <a:buFont typeface="Arial"/>
              <a:buChar char="•"/>
              <a:defRPr/>
            </a:pPr>
            <a:endParaRPr lang="en-US" sz="1400" dirty="0" smtClean="0">
              <a:solidFill>
                <a:srgbClr val="000000"/>
              </a:solidFill>
            </a:endParaRPr>
          </a:p>
          <a:p>
            <a:pPr marL="171450" indent="-171450" defTabSz="914400" fontAlgn="base">
              <a:spcBef>
                <a:spcPct val="0"/>
              </a:spcBef>
              <a:spcAft>
                <a:spcPct val="0"/>
              </a:spcAft>
              <a:buFont typeface="Arial"/>
              <a:buChar char="•"/>
              <a:defRPr/>
            </a:pPr>
            <a:r>
              <a:rPr lang="en-US" sz="1400" b="1" dirty="0" smtClean="0">
                <a:solidFill>
                  <a:srgbClr val="0000FF"/>
                </a:solidFill>
              </a:rPr>
              <a:t>Identifying corridors</a:t>
            </a:r>
            <a:r>
              <a:rPr lang="en-US" sz="1400" dirty="0" smtClean="0">
                <a:solidFill>
                  <a:srgbClr val="0000FF"/>
                </a:solidFill>
              </a:rPr>
              <a:t> </a:t>
            </a:r>
            <a:r>
              <a:rPr lang="en-US" sz="1400" b="1" dirty="0" smtClean="0">
                <a:solidFill>
                  <a:srgbClr val="0000FF"/>
                </a:solidFill>
              </a:rPr>
              <a:t>of high forest carbon stock</a:t>
            </a:r>
            <a:r>
              <a:rPr lang="en-US" sz="1400" b="1" dirty="0" smtClean="0">
                <a:solidFill>
                  <a:srgbClr val="000000"/>
                </a:solidFill>
              </a:rPr>
              <a:t> </a:t>
            </a:r>
            <a:r>
              <a:rPr lang="en-US" sz="1400" dirty="0" smtClean="0">
                <a:solidFill>
                  <a:srgbClr val="000000"/>
                </a:solidFill>
              </a:rPr>
              <a:t>to be preserved and potential areas to be replanted in order to connect parks and protected areas and sustain biological diversity. </a:t>
            </a:r>
            <a:r>
              <a:rPr lang="en-US" sz="1400" i="1" dirty="0" smtClean="0">
                <a:solidFill>
                  <a:srgbClr val="000000"/>
                </a:solidFill>
              </a:rPr>
              <a:t>(Science WHRC- Implementation GOV/NGOs)</a:t>
            </a:r>
          </a:p>
          <a:p>
            <a:pPr marL="171450" indent="-171450" defTabSz="914400" fontAlgn="base">
              <a:spcBef>
                <a:spcPct val="0"/>
              </a:spcBef>
              <a:spcAft>
                <a:spcPct val="0"/>
              </a:spcAft>
              <a:buFont typeface="Arial"/>
              <a:buChar char="•"/>
              <a:defRPr/>
            </a:pPr>
            <a:endParaRPr lang="en-US" sz="1400" b="1" dirty="0" smtClean="0">
              <a:solidFill>
                <a:srgbClr val="0000FF"/>
              </a:solidFill>
            </a:endParaRPr>
          </a:p>
          <a:p>
            <a:pPr marL="171450" indent="-171450" defTabSz="914400" fontAlgn="base">
              <a:spcBef>
                <a:spcPct val="0"/>
              </a:spcBef>
              <a:spcAft>
                <a:spcPct val="0"/>
              </a:spcAft>
              <a:buFont typeface="Arial"/>
              <a:buChar char="•"/>
              <a:defRPr/>
            </a:pPr>
            <a:r>
              <a:rPr lang="en-US" sz="1400" b="1" dirty="0" smtClean="0">
                <a:solidFill>
                  <a:srgbClr val="0000FF"/>
                </a:solidFill>
              </a:rPr>
              <a:t>Training and building capacity</a:t>
            </a:r>
            <a:r>
              <a:rPr lang="en-US" sz="1400" dirty="0" smtClean="0">
                <a:solidFill>
                  <a:srgbClr val="0000FF"/>
                </a:solidFill>
              </a:rPr>
              <a:t> </a:t>
            </a:r>
            <a:r>
              <a:rPr lang="en-US" sz="1400" dirty="0" smtClean="0"/>
              <a:t>in the use of maps, tools and models to be developed as part of this project </a:t>
            </a:r>
            <a:r>
              <a:rPr lang="en-US" sz="1400" i="1" dirty="0" smtClean="0"/>
              <a:t>( SERVIR Hub, AMNH, JGI partners)</a:t>
            </a:r>
          </a:p>
        </p:txBody>
      </p:sp>
      <p:pic>
        <p:nvPicPr>
          <p:cNvPr id="59400" name="Picture 5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2" name="Picture 2" descr="Albertine_SERVIR_proposal_figure1"/>
          <p:cNvPicPr>
            <a:picLocks noChangeAspect="1" noChangeArrowheads="1"/>
          </p:cNvPicPr>
          <p:nvPr/>
        </p:nvPicPr>
        <p:blipFill>
          <a:blip r:embed="rId4"/>
          <a:srcRect/>
          <a:stretch>
            <a:fillRect/>
          </a:stretch>
        </p:blipFill>
        <p:spPr bwMode="auto">
          <a:xfrm>
            <a:off x="4659023" y="901361"/>
            <a:ext cx="3992271" cy="5162551"/>
          </a:xfrm>
          <a:prstGeom prst="rect">
            <a:avLst/>
          </a:prstGeom>
          <a:noFill/>
          <a:ln w="3175">
            <a:solidFill>
              <a:srgbClr val="000000"/>
            </a:solidFill>
            <a:miter lim="800000"/>
            <a:headEnd/>
            <a:tailEnd/>
          </a:ln>
        </p:spPr>
      </p:pic>
      <p:pic>
        <p:nvPicPr>
          <p:cNvPr id="14" name="Picture 4" descr="WHRCLogo2002-Text"/>
          <p:cNvPicPr>
            <a:picLocks noChangeAspect="1" noChangeArrowheads="1"/>
          </p:cNvPicPr>
          <p:nvPr/>
        </p:nvPicPr>
        <p:blipFill>
          <a:blip r:embed="rId5"/>
          <a:srcRect/>
          <a:stretch>
            <a:fillRect/>
          </a:stretch>
        </p:blipFill>
        <p:spPr bwMode="auto">
          <a:xfrm>
            <a:off x="8246515" y="45767"/>
            <a:ext cx="770316" cy="641643"/>
          </a:xfrm>
          <a:prstGeom prst="rect">
            <a:avLst/>
          </a:prstGeom>
          <a:noFill/>
          <a:ln w="12700">
            <a:solidFill>
              <a:schemeClr val="tx1"/>
            </a:solidFill>
            <a:miter lim="800000"/>
            <a:headEnd/>
            <a:tailEnd/>
          </a:ln>
        </p:spPr>
      </p:pic>
      <p:sp>
        <p:nvSpPr>
          <p:cNvPr id="2" name="TextBox 1"/>
          <p:cNvSpPr txBox="1"/>
          <p:nvPr/>
        </p:nvSpPr>
        <p:spPr>
          <a:xfrm>
            <a:off x="841655" y="901361"/>
            <a:ext cx="2004075"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Objectives</a:t>
            </a:r>
            <a:endParaRPr lang="en-US" sz="2800" b="1" dirty="0">
              <a:effectLst>
                <a:outerShdw blurRad="38100" dist="38100" dir="2700000" algn="tl">
                  <a:srgbClr val="000000">
                    <a:alpha val="43137"/>
                  </a:srgbClr>
                </a:outerShdw>
              </a:effectLst>
            </a:endParaRPr>
          </a:p>
        </p:txBody>
      </p:sp>
      <p:pic>
        <p:nvPicPr>
          <p:cNvPr id="25" name="Picture 4" descr="WHRCLogo2002-Text"/>
          <p:cNvPicPr>
            <a:picLocks noChangeAspect="1" noChangeArrowheads="1"/>
          </p:cNvPicPr>
          <p:nvPr/>
        </p:nvPicPr>
        <p:blipFill>
          <a:blip r:embed="rId5"/>
          <a:srcRect/>
          <a:stretch>
            <a:fillRect/>
          </a:stretch>
        </p:blipFill>
        <p:spPr bwMode="auto">
          <a:xfrm>
            <a:off x="2010523" y="6285560"/>
            <a:ext cx="640747" cy="533717"/>
          </a:xfrm>
          <a:prstGeom prst="rect">
            <a:avLst/>
          </a:prstGeom>
          <a:noFill/>
          <a:ln w="12700">
            <a:solidFill>
              <a:schemeClr val="tx1"/>
            </a:solidFill>
            <a:miter lim="800000"/>
            <a:headEnd/>
            <a:tailEnd/>
          </a:ln>
        </p:spPr>
      </p:pic>
      <p:pic>
        <p:nvPicPr>
          <p:cNvPr id="27" name="Picture 26" descr="NASA-Logo.png"/>
          <p:cNvPicPr>
            <a:picLocks noChangeAspect="1"/>
          </p:cNvPicPr>
          <p:nvPr/>
        </p:nvPicPr>
        <p:blipFill>
          <a:blip r:embed="rId6"/>
          <a:stretch>
            <a:fillRect/>
          </a:stretch>
        </p:blipFill>
        <p:spPr>
          <a:xfrm>
            <a:off x="1164953" y="6355375"/>
            <a:ext cx="674821" cy="478037"/>
          </a:xfrm>
          <a:prstGeom prst="rect">
            <a:avLst/>
          </a:prstGeom>
        </p:spPr>
      </p:pic>
      <p:pic>
        <p:nvPicPr>
          <p:cNvPr id="28" name="Picture 27" descr="USAID Logo_Blue.png"/>
          <p:cNvPicPr>
            <a:picLocks noChangeAspect="1"/>
          </p:cNvPicPr>
          <p:nvPr/>
        </p:nvPicPr>
        <p:blipFill>
          <a:blip r:embed="rId7"/>
          <a:stretch>
            <a:fillRect/>
          </a:stretch>
        </p:blipFill>
        <p:spPr>
          <a:xfrm>
            <a:off x="225271" y="6497306"/>
            <a:ext cx="913893" cy="246887"/>
          </a:xfrm>
          <a:prstGeom prst="rect">
            <a:avLst/>
          </a:prstGeom>
        </p:spPr>
      </p:pic>
      <p:pic>
        <p:nvPicPr>
          <p:cNvPr id="29" name="Picture 28" descr="Global.png"/>
          <p:cNvPicPr>
            <a:picLocks noChangeAspect="1"/>
          </p:cNvPicPr>
          <p:nvPr/>
        </p:nvPicPr>
        <p:blipFill rotWithShape="1">
          <a:blip r:embed="rId8">
            <a:alphaModFix/>
          </a:blip>
          <a:srcRect r="47387"/>
          <a:stretch/>
        </p:blipFill>
        <p:spPr>
          <a:xfrm>
            <a:off x="2845730" y="6389996"/>
            <a:ext cx="1578831" cy="374424"/>
          </a:xfrm>
          <a:prstGeom prst="rect">
            <a:avLst/>
          </a:prstGeom>
          <a:solidFill>
            <a:schemeClr val="bg2">
              <a:lumMod val="75000"/>
            </a:schemeClr>
          </a:solidFill>
          <a:ln>
            <a:solidFill>
              <a:schemeClr val="accent1"/>
            </a:solidFill>
          </a:ln>
        </p:spPr>
      </p:pic>
    </p:spTree>
    <p:extLst>
      <p:ext uri="{BB962C8B-B14F-4D97-AF65-F5344CB8AC3E}">
        <p14:creationId xmlns:p14="http://schemas.microsoft.com/office/powerpoint/2010/main" xmlns="" val="164549558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IR_PPT_banner2.jpg"/>
          <p:cNvPicPr>
            <a:picLocks noChangeAspect="1"/>
          </p:cNvPicPr>
          <p:nvPr/>
        </p:nvPicPr>
        <p:blipFill>
          <a:blip r:embed="rId3"/>
          <a:stretch>
            <a:fillRect/>
          </a:stretch>
        </p:blipFill>
        <p:spPr>
          <a:xfrm>
            <a:off x="0" y="0"/>
            <a:ext cx="1865376" cy="6858000"/>
          </a:xfrm>
          <a:prstGeom prst="rect">
            <a:avLst/>
          </a:prstGeom>
          <a:effectLst>
            <a:outerShdw blurRad="406400" dir="2700000">
              <a:srgbClr val="000000"/>
            </a:outerShdw>
          </a:effectLst>
        </p:spPr>
      </p:pic>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8" name="Text Box 17"/>
          <p:cNvSpPr txBox="1">
            <a:spLocks noChangeArrowheads="1"/>
          </p:cNvSpPr>
          <p:nvPr/>
        </p:nvSpPr>
        <p:spPr bwMode="auto">
          <a:xfrm>
            <a:off x="8432800" y="55563"/>
            <a:ext cx="611188" cy="400050"/>
          </a:xfrm>
          <a:prstGeom prst="rect">
            <a:avLst/>
          </a:prstGeom>
          <a:solidFill>
            <a:srgbClr val="FFFF00"/>
          </a:solidFill>
          <a:ln w="9525">
            <a:noFill/>
            <a:miter lim="800000"/>
            <a:headEnd/>
            <a:tailEnd/>
          </a:ln>
        </p:spPr>
        <p:txBody>
          <a:bodyPr wrap="none">
            <a:spAutoFit/>
          </a:bodyPr>
          <a:lstStyle/>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Other</a:t>
            </a:r>
          </a:p>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logo(s)</a:t>
            </a:r>
          </a:p>
        </p:txBody>
      </p:sp>
      <p:pic>
        <p:nvPicPr>
          <p:cNvPr id="59400" name="Picture 5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WHRCLogo2002-Text"/>
          <p:cNvPicPr>
            <a:picLocks noChangeAspect="1" noChangeArrowheads="1"/>
          </p:cNvPicPr>
          <p:nvPr/>
        </p:nvPicPr>
        <p:blipFill>
          <a:blip r:embed="rId5"/>
          <a:srcRect/>
          <a:stretch>
            <a:fillRect/>
          </a:stretch>
        </p:blipFill>
        <p:spPr bwMode="auto">
          <a:xfrm>
            <a:off x="8064146" y="8375"/>
            <a:ext cx="996724" cy="830233"/>
          </a:xfrm>
          <a:prstGeom prst="rect">
            <a:avLst/>
          </a:prstGeom>
          <a:noFill/>
          <a:ln w="12700">
            <a:solidFill>
              <a:schemeClr val="tx1"/>
            </a:solidFill>
            <a:miter lim="800000"/>
            <a:headEnd/>
            <a:tailEnd/>
          </a:ln>
        </p:spPr>
      </p:pic>
      <p:sp>
        <p:nvSpPr>
          <p:cNvPr id="2" name="TextBox 1"/>
          <p:cNvSpPr txBox="1"/>
          <p:nvPr/>
        </p:nvSpPr>
        <p:spPr>
          <a:xfrm>
            <a:off x="2257712" y="759247"/>
            <a:ext cx="6175088" cy="523220"/>
          </a:xfrm>
          <a:prstGeom prst="rect">
            <a:avLst/>
          </a:prstGeom>
          <a:noFill/>
        </p:spPr>
        <p:txBody>
          <a:bodyPr wrap="none" rtlCol="0">
            <a:spAutoFit/>
          </a:bodyPr>
          <a:lstStyle/>
          <a:p>
            <a:r>
              <a:rPr lang="en-US" sz="2800" b="1" dirty="0" smtClean="0">
                <a:solidFill>
                  <a:srgbClr val="0000FF"/>
                </a:solidFill>
                <a:effectLst>
                  <a:outerShdw blurRad="38100" dist="38100" dir="2700000" algn="tl">
                    <a:srgbClr val="000000">
                      <a:alpha val="43137"/>
                    </a:srgbClr>
                  </a:outerShdw>
                </a:effectLst>
              </a:rPr>
              <a:t>Capacity building to support REDD</a:t>
            </a:r>
            <a:endParaRPr lang="en-US" sz="2800" b="1" dirty="0">
              <a:solidFill>
                <a:srgbClr val="0000FF"/>
              </a:solidFill>
              <a:effectLst>
                <a:outerShdw blurRad="38100" dist="38100" dir="2700000" algn="tl">
                  <a:srgbClr val="000000">
                    <a:alpha val="43137"/>
                  </a:srgbClr>
                </a:outerShdw>
              </a:effectLst>
            </a:endParaRPr>
          </a:p>
        </p:txBody>
      </p:sp>
      <p:sp>
        <p:nvSpPr>
          <p:cNvPr id="3" name="TextBox 2"/>
          <p:cNvSpPr txBox="1"/>
          <p:nvPr/>
        </p:nvSpPr>
        <p:spPr>
          <a:xfrm>
            <a:off x="2142835" y="1751109"/>
            <a:ext cx="6918035" cy="2031325"/>
          </a:xfrm>
          <a:prstGeom prst="rect">
            <a:avLst/>
          </a:prstGeom>
          <a:noFill/>
        </p:spPr>
        <p:txBody>
          <a:bodyPr wrap="square" rtlCol="0">
            <a:spAutoFit/>
          </a:bodyPr>
          <a:lstStyle/>
          <a:p>
            <a:r>
              <a:rPr lang="en-US" b="1" dirty="0" smtClean="0"/>
              <a:t>Workshop in Tanzania 2012</a:t>
            </a:r>
          </a:p>
          <a:p>
            <a:pPr marL="285750" indent="-285750">
              <a:buFont typeface="Arial" panose="020B0604020202020204" pitchFamily="34" charset="0"/>
              <a:buChar char="•"/>
            </a:pPr>
            <a:r>
              <a:rPr lang="en-US" dirty="0" smtClean="0"/>
              <a:t>Co-organized local partner -Jane </a:t>
            </a:r>
            <a:r>
              <a:rPr lang="en-US" dirty="0" err="1" smtClean="0"/>
              <a:t>Goodall</a:t>
            </a:r>
            <a:r>
              <a:rPr lang="en-US" dirty="0" smtClean="0"/>
              <a:t> Institute (JGI), AMNH </a:t>
            </a:r>
          </a:p>
          <a:p>
            <a:pPr marL="285750" indent="-285750">
              <a:buFont typeface="Arial" panose="020B0604020202020204" pitchFamily="34" charset="0"/>
              <a:buChar char="•"/>
            </a:pPr>
            <a:r>
              <a:rPr lang="en-US" dirty="0" smtClean="0"/>
              <a:t>40 participants from East Africa region</a:t>
            </a:r>
          </a:p>
          <a:p>
            <a:pPr marL="285750" indent="-285750">
              <a:buFont typeface="Arial" panose="020B0604020202020204" pitchFamily="34" charset="0"/>
              <a:buChar char="•"/>
            </a:pPr>
            <a:r>
              <a:rPr lang="en-US" dirty="0" smtClean="0"/>
              <a:t>Focused on mapping biomass with MODIS and GLAS </a:t>
            </a:r>
            <a:r>
              <a:rPr lang="en-US" dirty="0" err="1" smtClean="0"/>
              <a:t>lidar</a:t>
            </a:r>
            <a:r>
              <a:rPr lang="en-US" dirty="0" smtClean="0"/>
              <a:t> metrics</a:t>
            </a:r>
          </a:p>
          <a:p>
            <a:pPr marL="285750" indent="-285750">
              <a:buFont typeface="Arial" panose="020B0604020202020204" pitchFamily="34" charset="0"/>
              <a:buChar char="•"/>
            </a:pPr>
            <a:r>
              <a:rPr lang="en-US" dirty="0" smtClean="0"/>
              <a:t>Biomass predictor  tool for Tanzania ( </a:t>
            </a:r>
            <a:r>
              <a:rPr lang="en-US" dirty="0" err="1" smtClean="0"/>
              <a:t>EarthEngine</a:t>
            </a:r>
            <a:r>
              <a:rPr lang="en-US" dirty="0"/>
              <a:t>)</a:t>
            </a:r>
            <a:endParaRPr lang="en-US" dirty="0" smtClean="0"/>
          </a:p>
          <a:p>
            <a:r>
              <a:rPr lang="en-US" dirty="0">
                <a:solidFill>
                  <a:srgbClr val="0000FF"/>
                </a:solidFill>
              </a:rPr>
              <a:t>http://</a:t>
            </a:r>
            <a:r>
              <a:rPr lang="en-US" dirty="0" err="1">
                <a:solidFill>
                  <a:srgbClr val="0000FF"/>
                </a:solidFill>
              </a:rPr>
              <a:t>www.whrc.org</a:t>
            </a:r>
            <a:r>
              <a:rPr lang="en-US" dirty="0">
                <a:solidFill>
                  <a:srgbClr val="0000FF"/>
                </a:solidFill>
              </a:rPr>
              <a:t>/education/</a:t>
            </a:r>
            <a:r>
              <a:rPr lang="en-US" dirty="0" err="1">
                <a:solidFill>
                  <a:srgbClr val="0000FF"/>
                </a:solidFill>
              </a:rPr>
              <a:t>tanzania</a:t>
            </a:r>
            <a:r>
              <a:rPr lang="en-US" dirty="0">
                <a:solidFill>
                  <a:srgbClr val="0000FF"/>
                </a:solidFill>
              </a:rPr>
              <a:t>/</a:t>
            </a:r>
          </a:p>
        </p:txBody>
      </p:sp>
      <p:sp>
        <p:nvSpPr>
          <p:cNvPr id="4" name="Rectangle 3"/>
          <p:cNvSpPr/>
          <p:nvPr/>
        </p:nvSpPr>
        <p:spPr>
          <a:xfrm>
            <a:off x="2826660" y="1381777"/>
            <a:ext cx="6757988" cy="369332"/>
          </a:xfrm>
          <a:prstGeom prst="rect">
            <a:avLst/>
          </a:prstGeom>
        </p:spPr>
        <p:txBody>
          <a:bodyPr wrap="square">
            <a:spAutoFit/>
          </a:bodyPr>
          <a:lstStyle/>
          <a:p>
            <a:r>
              <a:rPr lang="en-US" b="1" i="1" dirty="0" smtClean="0">
                <a:solidFill>
                  <a:srgbClr val="0000FF"/>
                </a:solidFill>
              </a:rPr>
              <a:t>“ Establishing </a:t>
            </a:r>
            <a:r>
              <a:rPr lang="en-US" b="1" i="1" dirty="0">
                <a:solidFill>
                  <a:srgbClr val="0000FF"/>
                </a:solidFill>
              </a:rPr>
              <a:t>forest carbon stock </a:t>
            </a:r>
            <a:r>
              <a:rPr lang="en-US" b="1" i="1" dirty="0" smtClean="0">
                <a:solidFill>
                  <a:srgbClr val="0000FF"/>
                </a:solidFill>
              </a:rPr>
              <a:t>baselines”</a:t>
            </a:r>
            <a:endParaRPr lang="en-US" i="1" dirty="0"/>
          </a:p>
        </p:txBody>
      </p:sp>
      <p:pic>
        <p:nvPicPr>
          <p:cNvPr id="16" name="Picture 15" descr="biomass-nairobi.tiff"/>
          <p:cNvPicPr>
            <a:picLocks noChangeAspect="1"/>
          </p:cNvPicPr>
          <p:nvPr/>
        </p:nvPicPr>
        <p:blipFill>
          <a:blip r:embed="rId6"/>
          <a:stretch>
            <a:fillRect/>
          </a:stretch>
        </p:blipFill>
        <p:spPr>
          <a:xfrm>
            <a:off x="1865376" y="3839322"/>
            <a:ext cx="4760209" cy="2940368"/>
          </a:xfrm>
          <a:prstGeom prst="rect">
            <a:avLst/>
          </a:prstGeom>
        </p:spPr>
      </p:pic>
      <p:grpSp>
        <p:nvGrpSpPr>
          <p:cNvPr id="17" name="Group 16"/>
          <p:cNvGrpSpPr/>
          <p:nvPr/>
        </p:nvGrpSpPr>
        <p:grpSpPr>
          <a:xfrm>
            <a:off x="6132504" y="4370812"/>
            <a:ext cx="3009832" cy="2340227"/>
            <a:chOff x="6715715" y="940412"/>
            <a:chExt cx="2243911" cy="1627944"/>
          </a:xfrm>
        </p:grpSpPr>
        <p:pic>
          <p:nvPicPr>
            <p:cNvPr id="18" name="Picture 17" descr="Tanzania-Workshop_photo.jpg"/>
            <p:cNvPicPr>
              <a:picLocks noChangeAspect="1"/>
            </p:cNvPicPr>
            <p:nvPr/>
          </p:nvPicPr>
          <p:blipFill>
            <a:blip r:embed="rId7"/>
            <a:stretch>
              <a:fillRect/>
            </a:stretch>
          </p:blipFill>
          <p:spPr>
            <a:xfrm>
              <a:off x="6715715" y="940412"/>
              <a:ext cx="2170590" cy="1627944"/>
            </a:xfrm>
            <a:prstGeom prst="rect">
              <a:avLst/>
            </a:prstGeom>
          </p:spPr>
        </p:pic>
        <p:sp>
          <p:nvSpPr>
            <p:cNvPr id="19" name="Text Box 4"/>
            <p:cNvSpPr txBox="1">
              <a:spLocks noChangeArrowheads="1"/>
            </p:cNvSpPr>
            <p:nvPr/>
          </p:nvSpPr>
          <p:spPr bwMode="auto">
            <a:xfrm>
              <a:off x="6715715" y="2293511"/>
              <a:ext cx="2243911" cy="111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cs typeface="ＭＳ Ｐゴシック" charset="0"/>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1000">
                  <a:solidFill>
                    <a:schemeClr val="tx1"/>
                  </a:solidFill>
                  <a:latin typeface="Arial" charset="0"/>
                  <a:ea typeface="ＭＳ Ｐゴシック" charset="0"/>
                </a:defRPr>
              </a:lvl9pPr>
            </a:lstStyle>
            <a:p>
              <a:pPr algn="just" defTabSz="914400" eaLnBrk="1" fontAlgn="base" hangingPunct="1">
                <a:lnSpc>
                  <a:spcPts val="1238"/>
                </a:lnSpc>
                <a:spcBef>
                  <a:spcPct val="0"/>
                </a:spcBef>
                <a:spcAft>
                  <a:spcPct val="0"/>
                </a:spcAft>
                <a:buClr>
                  <a:srgbClr val="000000"/>
                </a:buClr>
                <a:buSzPct val="45000"/>
              </a:pPr>
              <a:r>
                <a:rPr lang="en-GB" sz="1100" b="1" dirty="0" smtClean="0">
                  <a:solidFill>
                    <a:srgbClr val="000000"/>
                  </a:solidFill>
                </a:rPr>
                <a:t>Tanzania- NASA-SERVIR-workshop  2012</a:t>
              </a:r>
              <a:endParaRPr lang="en-GB" sz="1100" b="1" dirty="0">
                <a:solidFill>
                  <a:srgbClr val="000000"/>
                </a:solidFill>
              </a:endParaRPr>
            </a:p>
          </p:txBody>
        </p:sp>
      </p:grpSp>
    </p:spTree>
    <p:extLst>
      <p:ext uri="{BB962C8B-B14F-4D97-AF65-F5344CB8AC3E}">
        <p14:creationId xmlns:p14="http://schemas.microsoft.com/office/powerpoint/2010/main" xmlns="" val="153802826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IR_PPT_banner2.jpg"/>
          <p:cNvPicPr>
            <a:picLocks noChangeAspect="1"/>
          </p:cNvPicPr>
          <p:nvPr/>
        </p:nvPicPr>
        <p:blipFill>
          <a:blip r:embed="rId3"/>
          <a:stretch>
            <a:fillRect/>
          </a:stretch>
        </p:blipFill>
        <p:spPr>
          <a:xfrm>
            <a:off x="0" y="0"/>
            <a:ext cx="1865376" cy="6858000"/>
          </a:xfrm>
          <a:prstGeom prst="rect">
            <a:avLst/>
          </a:prstGeom>
          <a:effectLst>
            <a:outerShdw blurRad="406400" dir="2700000">
              <a:srgbClr val="000000"/>
            </a:outerShdw>
          </a:effectLst>
        </p:spPr>
      </p:pic>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8" name="Text Box 17"/>
          <p:cNvSpPr txBox="1">
            <a:spLocks noChangeArrowheads="1"/>
          </p:cNvSpPr>
          <p:nvPr/>
        </p:nvSpPr>
        <p:spPr bwMode="auto">
          <a:xfrm>
            <a:off x="8432800" y="55563"/>
            <a:ext cx="611188" cy="400050"/>
          </a:xfrm>
          <a:prstGeom prst="rect">
            <a:avLst/>
          </a:prstGeom>
          <a:solidFill>
            <a:srgbClr val="FFFF00"/>
          </a:solidFill>
          <a:ln w="9525">
            <a:noFill/>
            <a:miter lim="800000"/>
            <a:headEnd/>
            <a:tailEnd/>
          </a:ln>
        </p:spPr>
        <p:txBody>
          <a:bodyPr wrap="none">
            <a:spAutoFit/>
          </a:bodyPr>
          <a:lstStyle/>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Other</a:t>
            </a:r>
          </a:p>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logo(s)</a:t>
            </a:r>
          </a:p>
        </p:txBody>
      </p:sp>
      <p:pic>
        <p:nvPicPr>
          <p:cNvPr id="59400" name="Picture 5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WHRCLogo2002-Text"/>
          <p:cNvPicPr>
            <a:picLocks noChangeAspect="1" noChangeArrowheads="1"/>
          </p:cNvPicPr>
          <p:nvPr/>
        </p:nvPicPr>
        <p:blipFill>
          <a:blip r:embed="rId5"/>
          <a:srcRect/>
          <a:stretch>
            <a:fillRect/>
          </a:stretch>
        </p:blipFill>
        <p:spPr bwMode="auto">
          <a:xfrm>
            <a:off x="8064146" y="8375"/>
            <a:ext cx="996724" cy="830233"/>
          </a:xfrm>
          <a:prstGeom prst="rect">
            <a:avLst/>
          </a:prstGeom>
          <a:noFill/>
          <a:ln w="12700">
            <a:solidFill>
              <a:schemeClr val="tx1"/>
            </a:solidFill>
            <a:miter lim="800000"/>
            <a:headEnd/>
            <a:tailEnd/>
          </a:ln>
        </p:spPr>
      </p:pic>
      <p:sp>
        <p:nvSpPr>
          <p:cNvPr id="2" name="TextBox 1"/>
          <p:cNvSpPr txBox="1"/>
          <p:nvPr/>
        </p:nvSpPr>
        <p:spPr>
          <a:xfrm>
            <a:off x="2052247" y="842181"/>
            <a:ext cx="7178478"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Policy Relevance</a:t>
            </a:r>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2052247" y="1401953"/>
            <a:ext cx="6753370" cy="646331"/>
          </a:xfrm>
          <a:prstGeom prst="rect">
            <a:avLst/>
          </a:prstGeom>
          <a:noFill/>
        </p:spPr>
        <p:txBody>
          <a:bodyPr wrap="square" rtlCol="0">
            <a:spAutoFit/>
          </a:bodyPr>
          <a:lstStyle/>
          <a:p>
            <a:pPr lvl="0">
              <a:spcBef>
                <a:spcPct val="0"/>
              </a:spcBef>
              <a:defRPr/>
            </a:pPr>
            <a:r>
              <a:rPr lang="en-US" dirty="0" smtClean="0">
                <a:solidFill>
                  <a:schemeClr val="tx1">
                    <a:lumMod val="95000"/>
                    <a:lumOff val="5000"/>
                  </a:schemeClr>
                </a:solidFill>
                <a:latin typeface="Calibri Light" pitchFamily="34" charset="0"/>
              </a:rPr>
              <a:t>Guidance </a:t>
            </a:r>
            <a:r>
              <a:rPr lang="en-US" dirty="0">
                <a:solidFill>
                  <a:schemeClr val="tx1">
                    <a:lumMod val="95000"/>
                    <a:lumOff val="5000"/>
                  </a:schemeClr>
                </a:solidFill>
                <a:latin typeface="Calibri Light" pitchFamily="34" charset="0"/>
              </a:rPr>
              <a:t>is needed for targeting &amp; prioritizing REDD+ </a:t>
            </a:r>
            <a:r>
              <a:rPr lang="en-US" dirty="0" smtClean="0">
                <a:solidFill>
                  <a:schemeClr val="tx1">
                    <a:lumMod val="95000"/>
                    <a:lumOff val="5000"/>
                  </a:schemeClr>
                </a:solidFill>
                <a:latin typeface="Calibri Light" pitchFamily="34" charset="0"/>
              </a:rPr>
              <a:t>efforts</a:t>
            </a:r>
          </a:p>
          <a:p>
            <a:pPr lvl="0">
              <a:spcBef>
                <a:spcPct val="0"/>
              </a:spcBef>
              <a:defRPr/>
            </a:pPr>
            <a:endParaRPr lang="en-US" dirty="0">
              <a:solidFill>
                <a:schemeClr val="tx1">
                  <a:lumMod val="95000"/>
                  <a:lumOff val="5000"/>
                </a:schemeClr>
              </a:solidFill>
              <a:latin typeface="Calibri Light" pitchFamily="34" charset="0"/>
            </a:endParaRPr>
          </a:p>
        </p:txBody>
      </p:sp>
      <p:sp>
        <p:nvSpPr>
          <p:cNvPr id="3" name="Rectangle 2"/>
          <p:cNvSpPr/>
          <p:nvPr/>
        </p:nvSpPr>
        <p:spPr>
          <a:xfrm>
            <a:off x="2052246" y="1780628"/>
            <a:ext cx="6583753" cy="1785104"/>
          </a:xfrm>
          <a:prstGeom prst="rect">
            <a:avLst/>
          </a:prstGeom>
        </p:spPr>
        <p:txBody>
          <a:bodyPr wrap="square">
            <a:spAutoFit/>
          </a:bodyPr>
          <a:lstStyle/>
          <a:p>
            <a:pPr lvl="0">
              <a:spcBef>
                <a:spcPct val="0"/>
              </a:spcBef>
              <a:defRPr/>
            </a:pPr>
            <a:r>
              <a:rPr lang="en-US" sz="2000" b="1" dirty="0" smtClean="0">
                <a:solidFill>
                  <a:srgbClr val="0000FF"/>
                </a:solidFill>
                <a:latin typeface="Calibri Light" pitchFamily="34" charset="0"/>
              </a:rPr>
              <a:t>Where </a:t>
            </a:r>
            <a:r>
              <a:rPr lang="en-US" sz="2000" b="1" dirty="0" smtClean="0">
                <a:solidFill>
                  <a:srgbClr val="0000FF"/>
                </a:solidFill>
                <a:latin typeface="Calibri Light" pitchFamily="34" charset="0"/>
              </a:rPr>
              <a:t>could we better conserve carbon or restore forests ?</a:t>
            </a:r>
          </a:p>
          <a:p>
            <a:pPr lvl="0">
              <a:spcBef>
                <a:spcPct val="0"/>
              </a:spcBef>
              <a:defRPr/>
            </a:pPr>
            <a:endParaRPr lang="en-US" dirty="0">
              <a:solidFill>
                <a:schemeClr val="tx1">
                  <a:lumMod val="95000"/>
                  <a:lumOff val="5000"/>
                </a:schemeClr>
              </a:solidFill>
              <a:latin typeface="Calibri Light" pitchFamily="34" charset="0"/>
            </a:endParaRPr>
          </a:p>
          <a:p>
            <a:pPr lvl="0">
              <a:spcBef>
                <a:spcPct val="0"/>
              </a:spcBef>
              <a:defRPr/>
            </a:pPr>
            <a:r>
              <a:rPr lang="en-US" dirty="0" smtClean="0">
                <a:solidFill>
                  <a:schemeClr val="tx1">
                    <a:lumMod val="95000"/>
                    <a:lumOff val="5000"/>
                  </a:schemeClr>
                </a:solidFill>
                <a:latin typeface="Calibri Light" pitchFamily="34" charset="0"/>
              </a:rPr>
              <a:t> </a:t>
            </a:r>
            <a:r>
              <a:rPr lang="en-US" b="1" i="1" dirty="0" smtClean="0">
                <a:latin typeface="Calibri Light" pitchFamily="34" charset="0"/>
              </a:rPr>
              <a:t>We can identify </a:t>
            </a:r>
            <a:r>
              <a:rPr lang="en-US" b="1" i="1" dirty="0">
                <a:latin typeface="Calibri Light" pitchFamily="34" charset="0"/>
              </a:rPr>
              <a:t>Carbon Stock Corridors </a:t>
            </a:r>
            <a:r>
              <a:rPr lang="en-US" b="1" i="1" dirty="0" smtClean="0">
                <a:latin typeface="Calibri Light" pitchFamily="34" charset="0"/>
              </a:rPr>
              <a:t>that </a:t>
            </a:r>
            <a:r>
              <a:rPr lang="en-US" dirty="0" smtClean="0">
                <a:latin typeface="Calibri Light" pitchFamily="34" charset="0"/>
              </a:rPr>
              <a:t>can</a:t>
            </a:r>
            <a:r>
              <a:rPr lang="en-US" b="1" dirty="0" smtClean="0">
                <a:solidFill>
                  <a:schemeClr val="accent3">
                    <a:lumMod val="50000"/>
                  </a:schemeClr>
                </a:solidFill>
                <a:latin typeface="Calibri Light" pitchFamily="34" charset="0"/>
              </a:rPr>
              <a:t> </a:t>
            </a:r>
            <a:r>
              <a:rPr lang="en-US" i="1" dirty="0" smtClean="0">
                <a:solidFill>
                  <a:schemeClr val="tx1">
                    <a:lumMod val="95000"/>
                    <a:lumOff val="5000"/>
                  </a:schemeClr>
                </a:solidFill>
                <a:latin typeface="Calibri Light" pitchFamily="34" charset="0"/>
              </a:rPr>
              <a:t>simultaneously</a:t>
            </a:r>
            <a:endParaRPr lang="en-US" i="1" dirty="0">
              <a:solidFill>
                <a:schemeClr val="tx1">
                  <a:lumMod val="95000"/>
                  <a:lumOff val="5000"/>
                </a:schemeClr>
              </a:solidFill>
              <a:latin typeface="Calibri Light" pitchFamily="34" charset="0"/>
            </a:endParaRPr>
          </a:p>
          <a:p>
            <a:pPr marL="342900" lvl="0" indent="-342900">
              <a:spcBef>
                <a:spcPct val="0"/>
              </a:spcBef>
              <a:buFont typeface="Wingdings" charset="2"/>
              <a:buChar char="ü"/>
              <a:defRPr/>
            </a:pPr>
            <a:r>
              <a:rPr lang="en-US" dirty="0">
                <a:solidFill>
                  <a:schemeClr val="tx1">
                    <a:lumMod val="95000"/>
                    <a:lumOff val="5000"/>
                  </a:schemeClr>
                </a:solidFill>
                <a:latin typeface="Calibri Light" pitchFamily="34" charset="0"/>
              </a:rPr>
              <a:t>increase protected area effectiveness </a:t>
            </a:r>
          </a:p>
          <a:p>
            <a:pPr marL="342900" lvl="0" indent="-342900">
              <a:spcBef>
                <a:spcPct val="0"/>
              </a:spcBef>
              <a:buFont typeface="Wingdings" charset="2"/>
              <a:buChar char="ü"/>
              <a:defRPr/>
            </a:pPr>
            <a:r>
              <a:rPr lang="en-US" dirty="0">
                <a:solidFill>
                  <a:schemeClr val="tx1">
                    <a:lumMod val="95000"/>
                    <a:lumOff val="5000"/>
                  </a:schemeClr>
                </a:solidFill>
                <a:latin typeface="Calibri Light" pitchFamily="34" charset="0"/>
              </a:rPr>
              <a:t>allow species to migrate &amp; disperse with climate change </a:t>
            </a:r>
          </a:p>
          <a:p>
            <a:pPr marL="342900" lvl="0" indent="-342900">
              <a:spcBef>
                <a:spcPct val="0"/>
              </a:spcBef>
              <a:buFont typeface="Wingdings" charset="2"/>
              <a:buChar char="ü"/>
              <a:defRPr/>
            </a:pPr>
            <a:r>
              <a:rPr lang="en-US" dirty="0">
                <a:solidFill>
                  <a:schemeClr val="tx1">
                    <a:lumMod val="95000"/>
                    <a:lumOff val="5000"/>
                  </a:schemeClr>
                </a:solidFill>
                <a:latin typeface="Calibri Light" pitchFamily="34" charset="0"/>
              </a:rPr>
              <a:t>avoid carbon emissions from deforestation</a:t>
            </a:r>
          </a:p>
        </p:txBody>
      </p:sp>
      <p:pic>
        <p:nvPicPr>
          <p:cNvPr id="13" name="Picture 4" descr="C:\Data\My Documents\CarbonCorridors\CarconNCC_accepted_111913\Figures\Fig1_NCC.png"/>
          <p:cNvPicPr>
            <a:picLocks noChangeAspect="1" noChangeArrowheads="1"/>
          </p:cNvPicPr>
          <p:nvPr/>
        </p:nvPicPr>
        <p:blipFill>
          <a:blip r:embed="rId6" cstate="print"/>
          <a:srcRect/>
          <a:stretch>
            <a:fillRect/>
          </a:stretch>
        </p:blipFill>
        <p:spPr bwMode="auto">
          <a:xfrm>
            <a:off x="2260512" y="4031078"/>
            <a:ext cx="6172288" cy="2586643"/>
          </a:xfrm>
          <a:prstGeom prst="rect">
            <a:avLst/>
          </a:prstGeom>
          <a:noFill/>
        </p:spPr>
      </p:pic>
    </p:spTree>
    <p:extLst>
      <p:ext uri="{BB962C8B-B14F-4D97-AF65-F5344CB8AC3E}">
        <p14:creationId xmlns:p14="http://schemas.microsoft.com/office/powerpoint/2010/main" xmlns="" val="131038843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IR_PPT_banner2.jpg"/>
          <p:cNvPicPr>
            <a:picLocks noChangeAspect="1"/>
          </p:cNvPicPr>
          <p:nvPr/>
        </p:nvPicPr>
        <p:blipFill>
          <a:blip r:embed="rId3"/>
          <a:stretch>
            <a:fillRect/>
          </a:stretch>
        </p:blipFill>
        <p:spPr>
          <a:xfrm>
            <a:off x="0" y="0"/>
            <a:ext cx="1372887" cy="6858000"/>
          </a:xfrm>
          <a:prstGeom prst="rect">
            <a:avLst/>
          </a:prstGeom>
          <a:effectLst>
            <a:outerShdw blurRad="406400" dir="2700000">
              <a:srgbClr val="000000"/>
            </a:outerShdw>
          </a:effectLst>
        </p:spPr>
      </p:pic>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8" name="Text Box 17"/>
          <p:cNvSpPr txBox="1">
            <a:spLocks noChangeArrowheads="1"/>
          </p:cNvSpPr>
          <p:nvPr/>
        </p:nvSpPr>
        <p:spPr bwMode="auto">
          <a:xfrm>
            <a:off x="8432800" y="55563"/>
            <a:ext cx="611188" cy="400050"/>
          </a:xfrm>
          <a:prstGeom prst="rect">
            <a:avLst/>
          </a:prstGeom>
          <a:solidFill>
            <a:srgbClr val="FFFF00"/>
          </a:solidFill>
          <a:ln w="9525">
            <a:noFill/>
            <a:miter lim="800000"/>
            <a:headEnd/>
            <a:tailEnd/>
          </a:ln>
        </p:spPr>
        <p:txBody>
          <a:bodyPr wrap="none">
            <a:spAutoFit/>
          </a:bodyPr>
          <a:lstStyle/>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Other</a:t>
            </a:r>
          </a:p>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logo(s)</a:t>
            </a:r>
          </a:p>
        </p:txBody>
      </p:sp>
      <p:pic>
        <p:nvPicPr>
          <p:cNvPr id="59400" name="Picture 5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WHRCLogo2002-Text"/>
          <p:cNvPicPr>
            <a:picLocks noChangeAspect="1" noChangeArrowheads="1"/>
          </p:cNvPicPr>
          <p:nvPr/>
        </p:nvPicPr>
        <p:blipFill>
          <a:blip r:embed="rId5"/>
          <a:srcRect/>
          <a:stretch>
            <a:fillRect/>
          </a:stretch>
        </p:blipFill>
        <p:spPr bwMode="auto">
          <a:xfrm>
            <a:off x="8064146" y="8375"/>
            <a:ext cx="996724" cy="830233"/>
          </a:xfrm>
          <a:prstGeom prst="rect">
            <a:avLst/>
          </a:prstGeom>
          <a:noFill/>
          <a:ln w="12700">
            <a:solidFill>
              <a:schemeClr val="tx1"/>
            </a:solidFill>
            <a:miter lim="800000"/>
            <a:headEnd/>
            <a:tailEnd/>
          </a:ln>
        </p:spPr>
      </p:pic>
      <p:sp>
        <p:nvSpPr>
          <p:cNvPr id="2" name="TextBox 1"/>
          <p:cNvSpPr txBox="1"/>
          <p:nvPr/>
        </p:nvSpPr>
        <p:spPr>
          <a:xfrm>
            <a:off x="2052247" y="842181"/>
            <a:ext cx="7178478" cy="954107"/>
          </a:xfrm>
          <a:prstGeom prst="rect">
            <a:avLst/>
          </a:prstGeom>
          <a:noFill/>
        </p:spPr>
        <p:txBody>
          <a:bodyPr wrap="square" rtlCol="0">
            <a:spAutoFit/>
          </a:bodyPr>
          <a:lstStyle/>
          <a:p>
            <a:r>
              <a:rPr lang="en-US" sz="2800" b="1" dirty="0" smtClean="0">
                <a:solidFill>
                  <a:srgbClr val="0000FF"/>
                </a:solidFill>
                <a:effectLst>
                  <a:outerShdw blurRad="38100" dist="38100" dir="2700000" algn="tl">
                    <a:srgbClr val="000000">
                      <a:alpha val="43137"/>
                    </a:srgbClr>
                  </a:outerShdw>
                </a:effectLst>
              </a:rPr>
              <a:t>Science – </a:t>
            </a:r>
            <a:r>
              <a:rPr lang="en-US" dirty="0" smtClean="0">
                <a:solidFill>
                  <a:srgbClr val="0000FF"/>
                </a:solidFill>
              </a:rPr>
              <a:t>“Mapping Vegetation </a:t>
            </a:r>
            <a:r>
              <a:rPr lang="en-US" dirty="0">
                <a:solidFill>
                  <a:srgbClr val="0000FF"/>
                </a:solidFill>
              </a:rPr>
              <a:t>Carbon Stock Corridors </a:t>
            </a:r>
            <a:r>
              <a:rPr lang="en-US" dirty="0" smtClean="0">
                <a:solidFill>
                  <a:srgbClr val="0000FF"/>
                </a:solidFill>
              </a:rPr>
              <a:t>“</a:t>
            </a:r>
          </a:p>
          <a:p>
            <a:r>
              <a:rPr lang="en-US" dirty="0" smtClean="0">
                <a:solidFill>
                  <a:srgbClr val="0000FF"/>
                </a:solidFill>
              </a:rPr>
              <a:t> “How to Mitigate </a:t>
            </a:r>
            <a:r>
              <a:rPr lang="en-US" dirty="0">
                <a:solidFill>
                  <a:srgbClr val="0000FF"/>
                </a:solidFill>
              </a:rPr>
              <a:t>Climate Change and Promote Biodiversity</a:t>
            </a:r>
            <a:r>
              <a:rPr lang="en-US" sz="2800" dirty="0">
                <a:solidFill>
                  <a:srgbClr val="0000FF"/>
                </a:solidFill>
              </a:rPr>
              <a:t>” </a:t>
            </a:r>
            <a:endParaRPr lang="en-US" sz="2800" b="1" dirty="0">
              <a:solidFill>
                <a:srgbClr val="0000FF"/>
              </a:solidFill>
              <a:effectLst>
                <a:outerShdw blurRad="38100" dist="38100" dir="2700000" algn="tl">
                  <a:srgbClr val="000000">
                    <a:alpha val="43137"/>
                  </a:srgbClr>
                </a:outerShdw>
              </a:effectLst>
            </a:endParaRPr>
          </a:p>
        </p:txBody>
      </p:sp>
      <p:sp>
        <p:nvSpPr>
          <p:cNvPr id="5" name="TextBox 4"/>
          <p:cNvSpPr txBox="1"/>
          <p:nvPr/>
        </p:nvSpPr>
        <p:spPr>
          <a:xfrm>
            <a:off x="4541968" y="3586540"/>
            <a:ext cx="4518902" cy="584776"/>
          </a:xfrm>
          <a:prstGeom prst="rect">
            <a:avLst/>
          </a:prstGeom>
          <a:noFill/>
        </p:spPr>
        <p:txBody>
          <a:bodyPr wrap="square" rtlCol="0">
            <a:spAutoFit/>
          </a:bodyPr>
          <a:lstStyle/>
          <a:p>
            <a:pPr algn="ctr" eaLnBrk="0" hangingPunct="0">
              <a:defRPr/>
            </a:pPr>
            <a:r>
              <a:rPr lang="en-US" sz="1600" dirty="0">
                <a:effectLst>
                  <a:outerShdw blurRad="38100" dist="38100" dir="2700000" algn="tl">
                    <a:srgbClr val="000000"/>
                  </a:outerShdw>
                </a:effectLst>
                <a:latin typeface="Arial Italic" charset="0"/>
              </a:rPr>
              <a:t>Pan-Tropical Mapping of Forest Carbon </a:t>
            </a:r>
          </a:p>
          <a:p>
            <a:pPr algn="ctr" eaLnBrk="0" hangingPunct="0">
              <a:defRPr/>
            </a:pPr>
            <a:r>
              <a:rPr lang="en-US" sz="1600" dirty="0">
                <a:effectLst>
                  <a:outerShdw blurRad="38100" dist="38100" dir="2700000" algn="tl">
                    <a:srgbClr val="000000"/>
                  </a:outerShdw>
                </a:effectLst>
                <a:latin typeface="Arial Italic" charset="0"/>
              </a:rPr>
              <a:t>(MODIS- GLAS)- 500m resolution</a:t>
            </a:r>
            <a:endParaRPr lang="en-US" sz="1600" dirty="0" smtClean="0"/>
          </a:p>
        </p:txBody>
      </p:sp>
      <p:sp>
        <p:nvSpPr>
          <p:cNvPr id="6" name="Rectangle 5"/>
          <p:cNvSpPr/>
          <p:nvPr/>
        </p:nvSpPr>
        <p:spPr>
          <a:xfrm>
            <a:off x="1372887" y="1833374"/>
            <a:ext cx="7436472" cy="5909311"/>
          </a:xfrm>
          <a:prstGeom prst="rect">
            <a:avLst/>
          </a:prstGeom>
        </p:spPr>
        <p:txBody>
          <a:bodyPr wrap="square">
            <a:spAutoFit/>
          </a:bodyPr>
          <a:lstStyle/>
          <a:p>
            <a:pPr marL="285750" indent="-285750">
              <a:buFont typeface="Arial" panose="020B0604020202020204" pitchFamily="34" charset="0"/>
              <a:buChar char="•"/>
            </a:pPr>
            <a:r>
              <a:rPr lang="en-US" b="1" u="sng" dirty="0" err="1" smtClean="0"/>
              <a:t>Pantropical</a:t>
            </a:r>
            <a:r>
              <a:rPr lang="en-US" b="1" u="sng" dirty="0" smtClean="0"/>
              <a:t> </a:t>
            </a:r>
            <a:r>
              <a:rPr lang="en-US" b="1" u="sng" dirty="0"/>
              <a:t>Data </a:t>
            </a:r>
            <a:r>
              <a:rPr lang="en-US" b="1" u="sng" dirty="0" smtClean="0"/>
              <a:t>sets</a:t>
            </a:r>
          </a:p>
          <a:p>
            <a:pPr lvl="1"/>
            <a:r>
              <a:rPr lang="en-US" dirty="0" smtClean="0"/>
              <a:t>MODIS </a:t>
            </a:r>
            <a:r>
              <a:rPr lang="en-US" dirty="0"/>
              <a:t>500m </a:t>
            </a:r>
            <a:r>
              <a:rPr lang="en-US" dirty="0" smtClean="0"/>
              <a:t>vegetation carbon stock ( </a:t>
            </a:r>
            <a:r>
              <a:rPr lang="en-US" dirty="0" err="1" smtClean="0"/>
              <a:t>Baccini</a:t>
            </a:r>
            <a:r>
              <a:rPr lang="en-US" dirty="0" smtClean="0"/>
              <a:t> et al, 2012)  </a:t>
            </a:r>
          </a:p>
          <a:p>
            <a:pPr lvl="1"/>
            <a:r>
              <a:rPr lang="en-US" dirty="0" smtClean="0"/>
              <a:t>World </a:t>
            </a:r>
            <a:r>
              <a:rPr lang="en-US" dirty="0"/>
              <a:t>Database on Protected </a:t>
            </a:r>
            <a:r>
              <a:rPr lang="en-US" dirty="0" smtClean="0"/>
              <a:t>Areas</a:t>
            </a:r>
          </a:p>
          <a:p>
            <a:endParaRPr lang="en-US" dirty="0" smtClean="0"/>
          </a:p>
          <a:p>
            <a:r>
              <a:rPr lang="en-US" b="1" u="sng" dirty="0" smtClean="0"/>
              <a:t>Model </a:t>
            </a:r>
            <a:r>
              <a:rPr lang="en-US" b="1" u="sng" dirty="0"/>
              <a:t>for </a:t>
            </a:r>
            <a:r>
              <a:rPr lang="en-US" b="1" u="sng" dirty="0" smtClean="0"/>
              <a:t>corridor </a:t>
            </a:r>
          </a:p>
          <a:p>
            <a:r>
              <a:rPr lang="en-US" dirty="0" smtClean="0"/>
              <a:t>Conditional </a:t>
            </a:r>
            <a:r>
              <a:rPr lang="en-US" dirty="0"/>
              <a:t>minimum </a:t>
            </a:r>
            <a:r>
              <a:rPr lang="en-US" dirty="0" smtClean="0"/>
              <a:t>transit </a:t>
            </a:r>
            <a:r>
              <a:rPr lang="en-US" dirty="0"/>
              <a:t>cost </a:t>
            </a:r>
            <a:r>
              <a:rPr lang="en-US" dirty="0" smtClean="0"/>
              <a:t>algorithm to map corridor between PA</a:t>
            </a:r>
          </a:p>
          <a:p>
            <a:r>
              <a:rPr lang="en-US" dirty="0" smtClean="0"/>
              <a:t>TOPSIS to rank them</a:t>
            </a:r>
            <a:endParaRPr lang="en-US" dirty="0"/>
          </a:p>
          <a:p>
            <a:endParaRPr lang="en-US" dirty="0" smtClean="0"/>
          </a:p>
          <a:p>
            <a:pPr marL="285750" indent="-285750">
              <a:buFont typeface="Arial" panose="020B0604020202020204" pitchFamily="34" charset="0"/>
              <a:buChar char="•"/>
            </a:pPr>
            <a:endParaRPr lang="en-US" dirty="0" smtClean="0"/>
          </a:p>
          <a:p>
            <a:endParaRPr lang="en-US" dirty="0"/>
          </a:p>
          <a:p>
            <a:pPr marL="285750" indent="-285750">
              <a:buFont typeface="Arial" panose="020B0604020202020204" pitchFamily="34" charset="0"/>
              <a:buChar char="•"/>
            </a:pPr>
            <a:r>
              <a:rPr lang="en-US" b="1" u="sng" dirty="0" smtClean="0"/>
              <a:t>Brazil case study:</a:t>
            </a:r>
          </a:p>
          <a:p>
            <a:r>
              <a:rPr lang="en-US" dirty="0" smtClean="0"/>
              <a:t>	Endemism</a:t>
            </a:r>
          </a:p>
          <a:p>
            <a:r>
              <a:rPr lang="en-US" dirty="0" smtClean="0"/>
              <a:t>	Species richness</a:t>
            </a:r>
          </a:p>
          <a:p>
            <a:r>
              <a:rPr lang="en-US" dirty="0"/>
              <a:t>	</a:t>
            </a:r>
            <a:r>
              <a:rPr lang="en-US" dirty="0" smtClean="0"/>
              <a:t>Deforestation risk</a:t>
            </a:r>
          </a:p>
          <a:p>
            <a:r>
              <a:rPr lang="en-US" dirty="0" smtClean="0"/>
              <a:t>	Land </a:t>
            </a:r>
            <a:r>
              <a:rPr lang="en-US" dirty="0"/>
              <a:t>tenure</a:t>
            </a:r>
          </a:p>
          <a:p>
            <a:r>
              <a:rPr lang="en-US" dirty="0"/>
              <a:t>	Opportunity </a:t>
            </a:r>
            <a:r>
              <a:rPr lang="en-US" dirty="0" smtClean="0"/>
              <a:t>costs</a:t>
            </a:r>
          </a:p>
          <a:p>
            <a:endParaRPr lang="en-US" dirty="0" smtClean="0"/>
          </a:p>
          <a:p>
            <a:r>
              <a:rPr lang="en-US" dirty="0" smtClean="0"/>
              <a:t>(data from </a:t>
            </a:r>
            <a:r>
              <a:rPr lang="en-US" dirty="0" err="1" smtClean="0"/>
              <a:t>Soares</a:t>
            </a:r>
            <a:r>
              <a:rPr lang="en-US" dirty="0" smtClean="0"/>
              <a:t> et al, 2006)</a:t>
            </a:r>
            <a:endParaRPr lang="en-US" dirty="0"/>
          </a:p>
          <a:p>
            <a:endParaRPr lang="en-US" dirty="0" smtClean="0"/>
          </a:p>
          <a:p>
            <a:endParaRPr lang="en-US" dirty="0"/>
          </a:p>
          <a:p>
            <a:pPr marL="285750" indent="-285750">
              <a:buFont typeface="Arial" panose="020B0604020202020204" pitchFamily="34" charset="0"/>
              <a:buChar char="•"/>
            </a:pPr>
            <a:endParaRPr lang="en-US" dirty="0"/>
          </a:p>
        </p:txBody>
      </p:sp>
      <p:pic>
        <p:nvPicPr>
          <p:cNvPr id="17" name="Picture 6" descr="Biomass_Map_gf_modified_world_map.png"/>
          <p:cNvPicPr>
            <a:picLocks noChangeAspect="1"/>
          </p:cNvPicPr>
          <p:nvPr/>
        </p:nvPicPr>
        <p:blipFill>
          <a:blip r:embed="rId6">
            <a:lum contrast="20000"/>
          </a:blip>
          <a:srcRect/>
          <a:stretch>
            <a:fillRect/>
          </a:stretch>
        </p:blipFill>
        <p:spPr bwMode="auto">
          <a:xfrm>
            <a:off x="3930374" y="4164220"/>
            <a:ext cx="5293712" cy="2685456"/>
          </a:xfrm>
          <a:prstGeom prst="rect">
            <a:avLst/>
          </a:prstGeom>
          <a:noFill/>
          <a:ln w="9525">
            <a:noFill/>
            <a:miter lim="800000"/>
            <a:headEnd/>
            <a:tailEnd/>
          </a:ln>
        </p:spPr>
      </p:pic>
    </p:spTree>
    <p:extLst>
      <p:ext uri="{BB962C8B-B14F-4D97-AF65-F5344CB8AC3E}">
        <p14:creationId xmlns:p14="http://schemas.microsoft.com/office/powerpoint/2010/main" xmlns="" val="4845376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
            <a:ext cx="8229600" cy="1066800"/>
          </a:xfrm>
        </p:spPr>
        <p:txBody>
          <a:bodyPr>
            <a:normAutofit/>
          </a:bodyPr>
          <a:lstStyle/>
          <a:p>
            <a:r>
              <a:rPr lang="en-US" sz="2400" dirty="0" smtClean="0">
                <a:solidFill>
                  <a:schemeClr val="bg1"/>
                </a:solidFill>
                <a:latin typeface="Calibri Light" pitchFamily="34" charset="0"/>
              </a:rPr>
              <a:t>Vegetation Carbon Stock Corridors </a:t>
            </a:r>
            <a:r>
              <a:rPr lang="en-US" sz="2400" dirty="0">
                <a:solidFill>
                  <a:schemeClr val="bg1"/>
                </a:solidFill>
                <a:latin typeface="Calibri Light" pitchFamily="34" charset="0"/>
              </a:rPr>
              <a:t>p</a:t>
            </a:r>
            <a:r>
              <a:rPr lang="en-US" sz="2400" dirty="0" smtClean="0">
                <a:solidFill>
                  <a:schemeClr val="bg1"/>
                </a:solidFill>
                <a:latin typeface="Calibri Light" pitchFamily="34" charset="0"/>
              </a:rPr>
              <a:t>rovide </a:t>
            </a:r>
            <a:br>
              <a:rPr lang="en-US" sz="2400" dirty="0" smtClean="0">
                <a:solidFill>
                  <a:schemeClr val="bg1"/>
                </a:solidFill>
                <a:latin typeface="Calibri Light" pitchFamily="34" charset="0"/>
              </a:rPr>
            </a:br>
            <a:r>
              <a:rPr lang="en-US" sz="2400" dirty="0" smtClean="0">
                <a:solidFill>
                  <a:schemeClr val="bg1"/>
                </a:solidFill>
                <a:latin typeface="Calibri Light" pitchFamily="34" charset="0"/>
              </a:rPr>
              <a:t>Biodiversity and Climate Change Mitigation Co-Benefits</a:t>
            </a:r>
            <a:endParaRPr lang="en-US" sz="2400" dirty="0">
              <a:solidFill>
                <a:schemeClr val="bg1"/>
              </a:solidFill>
              <a:latin typeface="Calibri Light" pitchFamily="34" charset="0"/>
            </a:endParaRPr>
          </a:p>
        </p:txBody>
      </p:sp>
      <p:pic>
        <p:nvPicPr>
          <p:cNvPr id="1028" name="Picture 4" descr="C:\Data\My Documents\CarbonCorridors\CarconNCC_accepted_111913\Figures\Fig1_NCC.png"/>
          <p:cNvPicPr>
            <a:picLocks noChangeAspect="1" noChangeArrowheads="1"/>
          </p:cNvPicPr>
          <p:nvPr/>
        </p:nvPicPr>
        <p:blipFill>
          <a:blip r:embed="rId2" cstate="print"/>
          <a:srcRect/>
          <a:stretch>
            <a:fillRect/>
          </a:stretch>
        </p:blipFill>
        <p:spPr bwMode="auto">
          <a:xfrm>
            <a:off x="1237910" y="1066800"/>
            <a:ext cx="6382090" cy="4495800"/>
          </a:xfrm>
          <a:prstGeom prst="rect">
            <a:avLst/>
          </a:prstGeom>
          <a:noFill/>
        </p:spPr>
      </p:pic>
      <p:sp>
        <p:nvSpPr>
          <p:cNvPr id="7" name="Title 1"/>
          <p:cNvSpPr txBox="1">
            <a:spLocks/>
          </p:cNvSpPr>
          <p:nvPr/>
        </p:nvSpPr>
        <p:spPr>
          <a:xfrm>
            <a:off x="2133600" y="5562600"/>
            <a:ext cx="4953000" cy="533400"/>
          </a:xfrm>
          <a:prstGeom prst="rect">
            <a:avLst/>
          </a:prstGeom>
        </p:spPr>
        <p:txBody>
          <a:bodyPr vert="horz" lIns="91440" tIns="45720" rIns="91440" bIns="45720" rtlCol="0" anchor="t">
            <a:normAutofit fontScale="97500"/>
          </a:bodyPr>
          <a:lstStyle/>
          <a:p>
            <a:pPr lvl="0" algn="ctr">
              <a:spcBef>
                <a:spcPct val="0"/>
              </a:spcBef>
              <a:defRPr/>
            </a:pPr>
            <a:r>
              <a:rPr lang="en-US" dirty="0" smtClean="0">
                <a:solidFill>
                  <a:schemeClr val="tx1">
                    <a:lumMod val="95000"/>
                    <a:lumOff val="5000"/>
                  </a:schemeClr>
                </a:solidFill>
                <a:latin typeface="Calibri Light" pitchFamily="34" charset="0"/>
              </a:rPr>
              <a:t>Corridors were </a:t>
            </a:r>
            <a:r>
              <a:rPr kumimoji="0" lang="en-US"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mapped across the tropics</a:t>
            </a:r>
          </a:p>
        </p:txBody>
      </p:sp>
      <p:sp>
        <p:nvSpPr>
          <p:cNvPr id="8" name="TextBox 7"/>
          <p:cNvSpPr txBox="1"/>
          <p:nvPr/>
        </p:nvSpPr>
        <p:spPr>
          <a:xfrm>
            <a:off x="4038600" y="6019800"/>
            <a:ext cx="3886200" cy="338554"/>
          </a:xfrm>
          <a:prstGeom prst="rect">
            <a:avLst/>
          </a:prstGeom>
          <a:noFill/>
        </p:spPr>
        <p:txBody>
          <a:bodyPr wrap="square" rtlCol="0">
            <a:spAutoFit/>
          </a:bodyPr>
          <a:lstStyle/>
          <a:p>
            <a:r>
              <a:rPr lang="en-US" sz="1600" dirty="0" smtClean="0">
                <a:latin typeface="Calibri Light" pitchFamily="34" charset="0"/>
              </a:rPr>
              <a:t>- VCS ranges from </a:t>
            </a:r>
            <a:r>
              <a:rPr lang="en-US" sz="1600" b="1" dirty="0" smtClean="0">
                <a:solidFill>
                  <a:schemeClr val="accent3">
                    <a:lumMod val="50000"/>
                  </a:schemeClr>
                </a:solidFill>
                <a:latin typeface="Calibri Light" pitchFamily="34" charset="0"/>
              </a:rPr>
              <a:t>greens</a:t>
            </a:r>
            <a:r>
              <a:rPr lang="en-US" sz="1600" dirty="0" smtClean="0">
                <a:solidFill>
                  <a:schemeClr val="accent3">
                    <a:lumMod val="50000"/>
                  </a:schemeClr>
                </a:solidFill>
                <a:latin typeface="Calibri Light" pitchFamily="34" charset="0"/>
              </a:rPr>
              <a:t> </a:t>
            </a:r>
            <a:r>
              <a:rPr lang="en-US" sz="1600" dirty="0" smtClean="0">
                <a:latin typeface="Calibri Light" pitchFamily="34" charset="0"/>
              </a:rPr>
              <a:t>(high) to </a:t>
            </a:r>
            <a:r>
              <a:rPr lang="en-US" sz="1600" b="1" dirty="0" smtClean="0">
                <a:solidFill>
                  <a:srgbClr val="C00000"/>
                </a:solidFill>
                <a:latin typeface="Calibri Light" pitchFamily="34" charset="0"/>
              </a:rPr>
              <a:t>reds</a:t>
            </a:r>
            <a:r>
              <a:rPr lang="en-US" sz="1600" dirty="0">
                <a:latin typeface="Calibri Light" pitchFamily="34" charset="0"/>
              </a:rPr>
              <a:t> </a:t>
            </a:r>
            <a:r>
              <a:rPr lang="en-US" sz="1600" dirty="0" smtClean="0">
                <a:latin typeface="Calibri Light" pitchFamily="34" charset="0"/>
              </a:rPr>
              <a:t>(low) </a:t>
            </a:r>
          </a:p>
        </p:txBody>
      </p:sp>
      <p:grpSp>
        <p:nvGrpSpPr>
          <p:cNvPr id="3" name="Group 2"/>
          <p:cNvGrpSpPr/>
          <p:nvPr/>
        </p:nvGrpSpPr>
        <p:grpSpPr>
          <a:xfrm>
            <a:off x="1219200" y="6019800"/>
            <a:ext cx="2819400" cy="338554"/>
            <a:chOff x="762000" y="5968425"/>
            <a:chExt cx="2819400" cy="338554"/>
          </a:xfrm>
        </p:grpSpPr>
        <p:sp>
          <p:nvSpPr>
            <p:cNvPr id="10" name="Rectangle 9"/>
            <p:cNvSpPr/>
            <p:nvPr/>
          </p:nvSpPr>
          <p:spPr>
            <a:xfrm>
              <a:off x="2819400" y="6019800"/>
              <a:ext cx="533400" cy="2286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 y="5968425"/>
              <a:ext cx="2819400" cy="338554"/>
            </a:xfrm>
            <a:prstGeom prst="rect">
              <a:avLst/>
            </a:prstGeom>
            <a:noFill/>
          </p:spPr>
          <p:txBody>
            <a:bodyPr wrap="square" rtlCol="0">
              <a:spAutoFit/>
            </a:bodyPr>
            <a:lstStyle/>
            <a:p>
              <a:r>
                <a:rPr lang="en-US" sz="1600" dirty="0" smtClean="0">
                  <a:latin typeface="Calibri Light" pitchFamily="34" charset="0"/>
                </a:rPr>
                <a:t>- Corridors are shown in </a:t>
              </a:r>
              <a:r>
                <a:rPr lang="en-US" sz="1600" b="1" dirty="0" smtClean="0">
                  <a:solidFill>
                    <a:schemeClr val="bg1"/>
                  </a:solidFill>
                  <a:latin typeface="Calibri Light" pitchFamily="34" charset="0"/>
                </a:rPr>
                <a:t>white</a:t>
              </a:r>
            </a:p>
          </p:txBody>
        </p:sp>
      </p:grpSp>
      <p:sp>
        <p:nvSpPr>
          <p:cNvPr id="13" name="TextBox 12"/>
          <p:cNvSpPr txBox="1"/>
          <p:nvPr/>
        </p:nvSpPr>
        <p:spPr>
          <a:xfrm>
            <a:off x="0" y="2286000"/>
            <a:ext cx="1295400" cy="338554"/>
          </a:xfrm>
          <a:prstGeom prst="rect">
            <a:avLst/>
          </a:prstGeom>
          <a:noFill/>
        </p:spPr>
        <p:txBody>
          <a:bodyPr wrap="square" rtlCol="0">
            <a:spAutoFit/>
          </a:bodyPr>
          <a:lstStyle/>
          <a:p>
            <a:r>
              <a:rPr lang="en-US" sz="1600" dirty="0" smtClean="0">
                <a:solidFill>
                  <a:schemeClr val="bg1">
                    <a:lumMod val="50000"/>
                  </a:schemeClr>
                </a:solidFill>
                <a:latin typeface="Calibri Light" pitchFamily="34" charset="0"/>
              </a:rPr>
              <a:t>Central Africa</a:t>
            </a:r>
          </a:p>
        </p:txBody>
      </p:sp>
      <p:sp>
        <p:nvSpPr>
          <p:cNvPr id="16" name="TextBox 15"/>
          <p:cNvSpPr txBox="1"/>
          <p:nvPr/>
        </p:nvSpPr>
        <p:spPr>
          <a:xfrm>
            <a:off x="7685314" y="3352800"/>
            <a:ext cx="1447800" cy="584775"/>
          </a:xfrm>
          <a:prstGeom prst="rect">
            <a:avLst/>
          </a:prstGeom>
          <a:noFill/>
        </p:spPr>
        <p:txBody>
          <a:bodyPr wrap="square" rtlCol="0">
            <a:spAutoFit/>
          </a:bodyPr>
          <a:lstStyle/>
          <a:p>
            <a:r>
              <a:rPr lang="en-US" sz="1600" dirty="0" smtClean="0">
                <a:solidFill>
                  <a:schemeClr val="bg1">
                    <a:lumMod val="50000"/>
                  </a:schemeClr>
                </a:solidFill>
                <a:latin typeface="Calibri Light" pitchFamily="34" charset="0"/>
              </a:rPr>
              <a:t>Guiana Shield – South America</a:t>
            </a:r>
          </a:p>
        </p:txBody>
      </p:sp>
      <p:sp>
        <p:nvSpPr>
          <p:cNvPr id="22" name="TextBox 21"/>
          <p:cNvSpPr txBox="1"/>
          <p:nvPr/>
        </p:nvSpPr>
        <p:spPr>
          <a:xfrm>
            <a:off x="152400" y="4081046"/>
            <a:ext cx="1219200" cy="338554"/>
          </a:xfrm>
          <a:prstGeom prst="rect">
            <a:avLst/>
          </a:prstGeom>
          <a:noFill/>
        </p:spPr>
        <p:txBody>
          <a:bodyPr wrap="square" rtlCol="0">
            <a:spAutoFit/>
          </a:bodyPr>
          <a:lstStyle/>
          <a:p>
            <a:r>
              <a:rPr lang="en-US" sz="1600" dirty="0" smtClean="0">
                <a:solidFill>
                  <a:schemeClr val="bg1">
                    <a:lumMod val="50000"/>
                  </a:schemeClr>
                </a:solidFill>
                <a:latin typeface="Calibri Light" pitchFamily="34" charset="0"/>
              </a:rPr>
              <a:t>West Africa</a:t>
            </a:r>
          </a:p>
        </p:txBody>
      </p:sp>
      <p:sp>
        <p:nvSpPr>
          <p:cNvPr id="23" name="TextBox 22"/>
          <p:cNvSpPr txBox="1"/>
          <p:nvPr/>
        </p:nvSpPr>
        <p:spPr>
          <a:xfrm>
            <a:off x="7696200" y="1566446"/>
            <a:ext cx="1447800" cy="338554"/>
          </a:xfrm>
          <a:prstGeom prst="rect">
            <a:avLst/>
          </a:prstGeom>
          <a:noFill/>
        </p:spPr>
        <p:txBody>
          <a:bodyPr wrap="square" rtlCol="0">
            <a:spAutoFit/>
          </a:bodyPr>
          <a:lstStyle/>
          <a:p>
            <a:r>
              <a:rPr lang="en-US" sz="1600" dirty="0" smtClean="0">
                <a:solidFill>
                  <a:schemeClr val="bg1">
                    <a:lumMod val="50000"/>
                  </a:schemeClr>
                </a:solidFill>
                <a:latin typeface="Calibri Light" pitchFamily="34" charset="0"/>
              </a:rPr>
              <a:t>Southeast Asia</a:t>
            </a:r>
          </a:p>
        </p:txBody>
      </p:sp>
      <p:sp>
        <p:nvSpPr>
          <p:cNvPr id="14" name="TextBox 13"/>
          <p:cNvSpPr txBox="1"/>
          <p:nvPr/>
        </p:nvSpPr>
        <p:spPr>
          <a:xfrm>
            <a:off x="219493" y="6507327"/>
            <a:ext cx="8809788" cy="923330"/>
          </a:xfrm>
          <a:prstGeom prst="rect">
            <a:avLst/>
          </a:prstGeom>
          <a:noFill/>
        </p:spPr>
        <p:txBody>
          <a:bodyPr wrap="square" rtlCol="0">
            <a:spAutoFit/>
          </a:bodyPr>
          <a:lstStyle/>
          <a:p>
            <a:r>
              <a:rPr lang="en-US" b="1" i="1" dirty="0">
                <a:solidFill>
                  <a:srgbClr val="0000FF"/>
                </a:solidFill>
              </a:rPr>
              <a:t>Corridors contain 15% of the </a:t>
            </a:r>
            <a:r>
              <a:rPr lang="en-US" b="1" i="1" dirty="0" smtClean="0">
                <a:solidFill>
                  <a:srgbClr val="0000FF"/>
                </a:solidFill>
              </a:rPr>
              <a:t>total tropical </a:t>
            </a:r>
            <a:r>
              <a:rPr lang="en-US" b="1" i="1" dirty="0">
                <a:solidFill>
                  <a:srgbClr val="0000FF"/>
                </a:solidFill>
              </a:rPr>
              <a:t>unprotected aboveground </a:t>
            </a:r>
            <a:r>
              <a:rPr lang="en-US" b="1" i="1" dirty="0" smtClean="0">
                <a:solidFill>
                  <a:srgbClr val="0000FF"/>
                </a:solidFill>
              </a:rPr>
              <a:t>biomass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5" name="Rectangle 14"/>
          <p:cNvSpPr/>
          <p:nvPr/>
        </p:nvSpPr>
        <p:spPr>
          <a:xfrm>
            <a:off x="2825860" y="902578"/>
            <a:ext cx="3888325" cy="338554"/>
          </a:xfrm>
          <a:prstGeom prst="rect">
            <a:avLst/>
          </a:prstGeom>
          <a:solidFill>
            <a:schemeClr val="accent1">
              <a:lumMod val="90000"/>
            </a:schemeClr>
          </a:solidFill>
        </p:spPr>
        <p:txBody>
          <a:bodyPr wrap="square">
            <a:spAutoFit/>
          </a:bodyPr>
          <a:lstStyle/>
          <a:p>
            <a:r>
              <a:rPr lang="en-US" sz="1600" i="1" dirty="0" err="1"/>
              <a:t>Jantz</a:t>
            </a:r>
            <a:r>
              <a:rPr lang="en-US" sz="1600" i="1" dirty="0"/>
              <a:t> et al. 2014 Nature </a:t>
            </a:r>
            <a:r>
              <a:rPr lang="en-US" sz="1600" i="1" dirty="0" smtClean="0"/>
              <a:t>Climate Change </a:t>
            </a:r>
            <a:endParaRPr lang="en-US" sz="1600" i="1" dirty="0"/>
          </a:p>
        </p:txBody>
      </p:sp>
    </p:spTree>
    <p:extLst>
      <p:ext uri="{BB962C8B-B14F-4D97-AF65-F5344CB8AC3E}">
        <p14:creationId xmlns:p14="http://schemas.microsoft.com/office/powerpoint/2010/main" xmlns="" val="158533605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153400" cy="762000"/>
          </a:xfrm>
        </p:spPr>
        <p:txBody>
          <a:bodyPr anchor="t" anchorCtr="0">
            <a:normAutofit/>
          </a:bodyPr>
          <a:lstStyle/>
          <a:p>
            <a:r>
              <a:rPr lang="en-US" sz="2400" dirty="0" smtClean="0">
                <a:solidFill>
                  <a:srgbClr val="FFFFFF"/>
                </a:solidFill>
                <a:latin typeface="Calibri Light" pitchFamily="34" charset="0"/>
              </a:rPr>
              <a:t>Additional Factors Can Be Used to Prioritize Corridors for REDD+</a:t>
            </a:r>
            <a:endParaRPr lang="en-US" sz="2400" dirty="0">
              <a:solidFill>
                <a:srgbClr val="FFFFFF"/>
              </a:solidFill>
              <a:latin typeface="Calibri Light" pitchFamily="34" charset="0"/>
            </a:endParaRPr>
          </a:p>
        </p:txBody>
      </p:sp>
      <p:sp>
        <p:nvSpPr>
          <p:cNvPr id="7" name="TextBox 6"/>
          <p:cNvSpPr txBox="1"/>
          <p:nvPr/>
        </p:nvSpPr>
        <p:spPr>
          <a:xfrm>
            <a:off x="2828924" y="4964668"/>
            <a:ext cx="5019676" cy="369332"/>
          </a:xfrm>
          <a:prstGeom prst="rect">
            <a:avLst/>
          </a:prstGeom>
          <a:noFill/>
        </p:spPr>
        <p:txBody>
          <a:bodyPr wrap="square" rtlCol="0">
            <a:spAutoFit/>
          </a:bodyPr>
          <a:lstStyle/>
          <a:p>
            <a:r>
              <a:rPr lang="en-US" dirty="0" smtClean="0">
                <a:latin typeface="Calibri Light" pitchFamily="34" charset="0"/>
              </a:rPr>
              <a:t>Corridor Anchor Carbon Density </a:t>
            </a:r>
            <a:r>
              <a:rPr lang="en-US" sz="1200" dirty="0" smtClean="0">
                <a:latin typeface="Calibri Light" pitchFamily="34" charset="0"/>
              </a:rPr>
              <a:t>(tons C per hectare)</a:t>
            </a:r>
          </a:p>
        </p:txBody>
      </p:sp>
      <p:sp>
        <p:nvSpPr>
          <p:cNvPr id="9" name="Title 1"/>
          <p:cNvSpPr txBox="1">
            <a:spLocks/>
          </p:cNvSpPr>
          <p:nvPr/>
        </p:nvSpPr>
        <p:spPr>
          <a:xfrm>
            <a:off x="7696200" y="3505200"/>
            <a:ext cx="1447800" cy="3048000"/>
          </a:xfrm>
          <a:prstGeom prst="rect">
            <a:avLst/>
          </a:prstGeom>
        </p:spPr>
        <p:txBody>
          <a:bodyPr vert="horz" lIns="91440" tIns="45720" rIns="91440" bIns="45720" rtlCol="0" anchor="t">
            <a:normAutofit fontScale="97500"/>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Corridors in </a:t>
            </a:r>
            <a:r>
              <a:rPr kumimoji="0" lang="en-US" sz="1600" b="0" i="0" u="none" strike="noStrike" kern="1200" cap="none" spc="0" normalizeH="0" baseline="0" noProof="0" dirty="0" smtClean="0">
                <a:ln>
                  <a:noFill/>
                </a:ln>
                <a:solidFill>
                  <a:srgbClr val="C00000"/>
                </a:solidFill>
                <a:effectLst/>
                <a:uLnTx/>
                <a:uFillTx/>
                <a:latin typeface="Calibri Light" pitchFamily="34" charset="0"/>
                <a:ea typeface="+mj-ea"/>
                <a:cs typeface="+mj-cs"/>
              </a:rPr>
              <a:t>red</a:t>
            </a:r>
            <a:r>
              <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 have </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endParaRPr>
          </a:p>
          <a:p>
            <a:pPr marL="0" marR="0" lvl="0" indent="0" algn="l" defTabSz="914400" rtl="0" eaLnBrk="1" fontAlgn="auto" latinLnBrk="0" hangingPunct="1">
              <a:lnSpc>
                <a:spcPct val="80000"/>
              </a:lnSpc>
              <a:spcBef>
                <a:spcPct val="0"/>
              </a:spcBef>
              <a:spcAft>
                <a:spcPts val="0"/>
              </a:spcAft>
              <a:buClrTx/>
              <a:buSzTx/>
              <a:buFontTx/>
              <a:buChar char="-"/>
              <a:tabLst/>
              <a:defRPr/>
            </a:pPr>
            <a:r>
              <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 high VCS</a:t>
            </a:r>
            <a:endParaRPr lang="en-US" sz="1600" dirty="0">
              <a:solidFill>
                <a:schemeClr val="tx1">
                  <a:lumMod val="95000"/>
                  <a:lumOff val="5000"/>
                </a:schemeClr>
              </a:solidFill>
              <a:latin typeface="Calibri Light" pitchFamily="34" charset="0"/>
              <a:ea typeface="+mj-ea"/>
              <a:cs typeface="+mj-cs"/>
            </a:endParaRPr>
          </a:p>
          <a:p>
            <a:pPr marL="0" marR="0" lvl="0" indent="0" algn="l" defTabSz="914400" rtl="0" eaLnBrk="1" fontAlgn="auto" latinLnBrk="0" hangingPunct="1">
              <a:lnSpc>
                <a:spcPct val="80000"/>
              </a:lnSpc>
              <a:spcBef>
                <a:spcPct val="0"/>
              </a:spcBef>
              <a:spcAft>
                <a:spcPts val="0"/>
              </a:spcAft>
              <a:buClrTx/>
              <a:buSzTx/>
              <a:tabLst/>
              <a:defRPr/>
            </a:pPr>
            <a:endPar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endParaRPr>
          </a:p>
          <a:p>
            <a:pPr marL="0" marR="0" lvl="0" indent="0" algn="l" defTabSz="914400" rtl="0" eaLnBrk="1" fontAlgn="auto" latinLnBrk="0" hangingPunct="1">
              <a:lnSpc>
                <a:spcPct val="80000"/>
              </a:lnSpc>
              <a:spcBef>
                <a:spcPct val="0"/>
              </a:spcBef>
              <a:spcAft>
                <a:spcPts val="0"/>
              </a:spcAft>
              <a:buClrTx/>
              <a:buSzTx/>
              <a:tabLst/>
              <a:defRPr/>
            </a:pPr>
            <a:r>
              <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rPr>
              <a:t>- </a:t>
            </a:r>
            <a:r>
              <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high</a:t>
            </a:r>
            <a:r>
              <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rPr>
              <a:t> </a:t>
            </a:r>
            <a:r>
              <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rPr>
              <a:t>biodiversity</a:t>
            </a:r>
          </a:p>
          <a:p>
            <a:pPr marL="0" marR="0" lvl="0" indent="0" algn="l" defTabSz="914400" rtl="0" eaLnBrk="1" fontAlgn="auto" latinLnBrk="0" hangingPunct="1">
              <a:lnSpc>
                <a:spcPct val="80000"/>
              </a:lnSpc>
              <a:spcBef>
                <a:spcPct val="0"/>
              </a:spcBef>
              <a:spcAft>
                <a:spcPts val="0"/>
              </a:spcAft>
              <a:buClrTx/>
              <a:buSzTx/>
              <a:tabLst/>
              <a:defRPr/>
            </a:pPr>
            <a:endPar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endParaRPr>
          </a:p>
          <a:p>
            <a:pPr marL="0" marR="0" lvl="0" indent="0" algn="l" defTabSz="914400" rtl="0" eaLnBrk="1" fontAlgn="auto" latinLnBrk="0" hangingPunct="1">
              <a:lnSpc>
                <a:spcPct val="80000"/>
              </a:lnSpc>
              <a:spcBef>
                <a:spcPct val="0"/>
              </a:spcBef>
              <a:spcAft>
                <a:spcPts val="0"/>
              </a:spcAft>
              <a:buClrTx/>
              <a:buSzTx/>
              <a:buFontTx/>
              <a:buChar char="-"/>
              <a:tabLst/>
              <a:defRPr/>
            </a:pPr>
            <a:r>
              <a:rPr lang="en-US" sz="1600" dirty="0">
                <a:solidFill>
                  <a:schemeClr val="tx1">
                    <a:lumMod val="95000"/>
                    <a:lumOff val="5000"/>
                  </a:schemeClr>
                </a:solidFill>
                <a:latin typeface="Calibri Light" pitchFamily="34" charset="0"/>
                <a:ea typeface="+mj-ea"/>
                <a:cs typeface="+mj-cs"/>
              </a:rPr>
              <a:t> </a:t>
            </a:r>
            <a:r>
              <a:rPr lang="en-US" sz="1600" dirty="0" smtClean="0">
                <a:solidFill>
                  <a:schemeClr val="tx1">
                    <a:lumMod val="95000"/>
                    <a:lumOff val="5000"/>
                  </a:schemeClr>
                </a:solidFill>
                <a:latin typeface="Calibri Light" pitchFamily="34" charset="0"/>
                <a:ea typeface="+mj-ea"/>
                <a:cs typeface="+mj-cs"/>
              </a:rPr>
              <a:t>h</a:t>
            </a:r>
            <a:r>
              <a:rPr kumimoji="0" lang="en-US" sz="1600" b="0" i="0" u="none" strike="noStrike" kern="1200" cap="none" spc="0" normalizeH="0" noProof="0" dirty="0" err="1" smtClean="0">
                <a:ln>
                  <a:noFill/>
                </a:ln>
                <a:solidFill>
                  <a:schemeClr val="tx1">
                    <a:lumMod val="95000"/>
                    <a:lumOff val="5000"/>
                  </a:schemeClr>
                </a:solidFill>
                <a:effectLst/>
                <a:uLnTx/>
                <a:uFillTx/>
                <a:latin typeface="Calibri Light" pitchFamily="34" charset="0"/>
                <a:ea typeface="+mj-ea"/>
                <a:cs typeface="+mj-cs"/>
              </a:rPr>
              <a:t>igh</a:t>
            </a:r>
            <a:r>
              <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rPr>
              <a:t> vulnerability</a:t>
            </a:r>
          </a:p>
          <a:p>
            <a:pPr marL="0" marR="0" lvl="0" indent="0" algn="l" defTabSz="914400" rtl="0" eaLnBrk="1" fontAlgn="auto" latinLnBrk="0" hangingPunct="1">
              <a:lnSpc>
                <a:spcPct val="80000"/>
              </a:lnSpc>
              <a:spcBef>
                <a:spcPct val="0"/>
              </a:spcBef>
              <a:spcAft>
                <a:spcPts val="0"/>
              </a:spcAft>
              <a:buClrTx/>
              <a:buSzTx/>
              <a:buFontTx/>
              <a:buChar char="-"/>
              <a:tabLst/>
              <a:defRPr/>
            </a:pPr>
            <a:endPar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endParaRPr>
          </a:p>
          <a:p>
            <a:pPr marL="0" marR="0" lvl="0" indent="0" algn="l" defTabSz="914400" rtl="0" eaLnBrk="1" fontAlgn="auto" latinLnBrk="0" hangingPunct="1">
              <a:lnSpc>
                <a:spcPct val="80000"/>
              </a:lnSpc>
              <a:spcBef>
                <a:spcPct val="0"/>
              </a:spcBef>
              <a:spcAft>
                <a:spcPts val="0"/>
              </a:spcAft>
              <a:buClrTx/>
              <a:buSzTx/>
              <a:tabLst/>
              <a:defRPr/>
            </a:pPr>
            <a:r>
              <a:rPr kumimoji="0" lang="en-US" sz="1600" b="0" i="0" u="none" strike="noStrike" kern="1200" cap="none" spc="0" normalizeH="0" noProof="0" dirty="0" smtClean="0">
                <a:ln>
                  <a:noFill/>
                </a:ln>
                <a:solidFill>
                  <a:schemeClr val="tx1">
                    <a:lumMod val="95000"/>
                    <a:lumOff val="5000"/>
                  </a:schemeClr>
                </a:solidFill>
                <a:effectLst/>
                <a:uLnTx/>
                <a:uFillTx/>
                <a:latin typeface="Calibri Light" pitchFamily="34" charset="0"/>
                <a:ea typeface="+mj-ea"/>
                <a:cs typeface="+mj-cs"/>
              </a:rPr>
              <a:t>- low EOC </a:t>
            </a:r>
            <a:endParaRPr kumimoji="0" lang="en-US" sz="1600" b="0" i="0" u="none" strike="noStrike" kern="1200" cap="none" spc="0" normalizeH="0" baseline="0" noProof="0" dirty="0" smtClean="0">
              <a:ln>
                <a:noFill/>
              </a:ln>
              <a:solidFill>
                <a:schemeClr val="tx1">
                  <a:lumMod val="95000"/>
                  <a:lumOff val="5000"/>
                </a:schemeClr>
              </a:solidFill>
              <a:effectLst/>
              <a:uLnTx/>
              <a:uFillTx/>
              <a:latin typeface="Calibri Light" pitchFamily="34" charset="0"/>
              <a:ea typeface="+mj-ea"/>
              <a:cs typeface="+mj-cs"/>
            </a:endParaRPr>
          </a:p>
        </p:txBody>
      </p:sp>
      <p:pic>
        <p:nvPicPr>
          <p:cNvPr id="3074" name="Picture 2" descr="C:\Data\My Documents\CarbonCorridors\CarconNCC_accepted_111913\Figures\Figure_3_2column_newgreen3_andgray.tif"/>
          <p:cNvPicPr>
            <a:picLocks noChangeAspect="1" noChangeArrowheads="1"/>
          </p:cNvPicPr>
          <p:nvPr/>
        </p:nvPicPr>
        <p:blipFill>
          <a:blip r:embed="rId3" cstate="print"/>
          <a:srcRect/>
          <a:stretch>
            <a:fillRect/>
          </a:stretch>
        </p:blipFill>
        <p:spPr bwMode="auto">
          <a:xfrm>
            <a:off x="1219200" y="990600"/>
            <a:ext cx="6116637" cy="4979987"/>
          </a:xfrm>
          <a:prstGeom prst="rect">
            <a:avLst/>
          </a:prstGeom>
          <a:noFill/>
        </p:spPr>
      </p:pic>
      <p:sp>
        <p:nvSpPr>
          <p:cNvPr id="10" name="Right Brace 9"/>
          <p:cNvSpPr/>
          <p:nvPr/>
        </p:nvSpPr>
        <p:spPr>
          <a:xfrm>
            <a:off x="7391400" y="3505200"/>
            <a:ext cx="228600" cy="2514600"/>
          </a:xfrm>
          <a:prstGeom prst="rightBrace">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1" name="TextBox 10"/>
          <p:cNvSpPr txBox="1"/>
          <p:nvPr/>
        </p:nvSpPr>
        <p:spPr>
          <a:xfrm>
            <a:off x="0" y="2133600"/>
            <a:ext cx="1295400" cy="3046988"/>
          </a:xfrm>
          <a:prstGeom prst="rect">
            <a:avLst/>
          </a:prstGeom>
          <a:noFill/>
        </p:spPr>
        <p:txBody>
          <a:bodyPr wrap="square" rtlCol="0">
            <a:spAutoFit/>
          </a:bodyPr>
          <a:lstStyle/>
          <a:p>
            <a:r>
              <a:rPr lang="en-US" sz="1600" dirty="0" smtClean="0">
                <a:latin typeface="Calibri Light" pitchFamily="34" charset="0"/>
              </a:rPr>
              <a:t>Species endemism </a:t>
            </a:r>
          </a:p>
          <a:p>
            <a:endParaRPr lang="en-US" sz="1600" dirty="0" smtClean="0">
              <a:latin typeface="Calibri Light" pitchFamily="34" charset="0"/>
            </a:endParaRPr>
          </a:p>
          <a:p>
            <a:r>
              <a:rPr lang="en-US" sz="1600" dirty="0" smtClean="0">
                <a:latin typeface="Calibri Light" pitchFamily="34" charset="0"/>
              </a:rPr>
              <a:t>Species richness</a:t>
            </a:r>
          </a:p>
          <a:p>
            <a:endParaRPr lang="en-US" sz="1600" dirty="0" smtClean="0">
              <a:latin typeface="Calibri Light" pitchFamily="34" charset="0"/>
            </a:endParaRPr>
          </a:p>
          <a:p>
            <a:r>
              <a:rPr lang="en-US" sz="1600" dirty="0" smtClean="0">
                <a:latin typeface="Calibri Light" pitchFamily="34" charset="0"/>
              </a:rPr>
              <a:t>Deforestation Threat</a:t>
            </a:r>
          </a:p>
          <a:p>
            <a:endParaRPr lang="en-US" sz="1600" dirty="0">
              <a:latin typeface="Calibri Light" pitchFamily="34" charset="0"/>
            </a:endParaRPr>
          </a:p>
          <a:p>
            <a:r>
              <a:rPr lang="en-US" sz="1600" dirty="0" smtClean="0">
                <a:latin typeface="Calibri Light" pitchFamily="34" charset="0"/>
              </a:rPr>
              <a:t>Economic Opportunity Cost</a:t>
            </a:r>
          </a:p>
        </p:txBody>
      </p:sp>
      <p:sp>
        <p:nvSpPr>
          <p:cNvPr id="8" name="Rectangle 7"/>
          <p:cNvSpPr/>
          <p:nvPr/>
        </p:nvSpPr>
        <p:spPr>
          <a:xfrm>
            <a:off x="2669083" y="6254829"/>
            <a:ext cx="3888325" cy="338554"/>
          </a:xfrm>
          <a:prstGeom prst="rect">
            <a:avLst/>
          </a:prstGeom>
          <a:solidFill>
            <a:schemeClr val="accent1">
              <a:lumMod val="90000"/>
            </a:schemeClr>
          </a:solidFill>
        </p:spPr>
        <p:txBody>
          <a:bodyPr wrap="square">
            <a:spAutoFit/>
          </a:bodyPr>
          <a:lstStyle/>
          <a:p>
            <a:r>
              <a:rPr lang="en-US" sz="1600" i="1" dirty="0" err="1"/>
              <a:t>Jantz</a:t>
            </a:r>
            <a:r>
              <a:rPr lang="en-US" sz="1600" i="1" dirty="0"/>
              <a:t> et al. 2014 Nature </a:t>
            </a:r>
            <a:r>
              <a:rPr lang="en-US" sz="1600" i="1" dirty="0" smtClean="0"/>
              <a:t>Climate Change </a:t>
            </a:r>
            <a:endParaRPr lang="en-US" sz="1600" i="1" dirty="0"/>
          </a:p>
        </p:txBody>
      </p:sp>
    </p:spTree>
    <p:extLst>
      <p:ext uri="{BB962C8B-B14F-4D97-AF65-F5344CB8AC3E}">
        <p14:creationId xmlns:p14="http://schemas.microsoft.com/office/powerpoint/2010/main" xmlns="" val="255608202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AMNH\WHRC_CarbonProject\SERVIR\SERVIR_MeetingDec2013\BudongoCarCon_v2.jpe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53951" y="838609"/>
            <a:ext cx="3065348" cy="19903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SERVIR_PPT_banner2.jpg"/>
          <p:cNvPicPr>
            <a:picLocks noChangeAspect="1"/>
          </p:cNvPicPr>
          <p:nvPr/>
        </p:nvPicPr>
        <p:blipFill>
          <a:blip r:embed="rId4"/>
          <a:stretch>
            <a:fillRect/>
          </a:stretch>
        </p:blipFill>
        <p:spPr>
          <a:xfrm>
            <a:off x="0" y="0"/>
            <a:ext cx="1235598" cy="6858000"/>
          </a:xfrm>
          <a:prstGeom prst="rect">
            <a:avLst/>
          </a:prstGeom>
          <a:effectLst>
            <a:outerShdw blurRad="406400" dir="2700000">
              <a:srgbClr val="000000"/>
            </a:outerShdw>
          </a:effectLst>
        </p:spPr>
      </p:pic>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8" name="Text Box 17"/>
          <p:cNvSpPr txBox="1">
            <a:spLocks noChangeArrowheads="1"/>
          </p:cNvSpPr>
          <p:nvPr/>
        </p:nvSpPr>
        <p:spPr bwMode="auto">
          <a:xfrm>
            <a:off x="8432800" y="55563"/>
            <a:ext cx="611188" cy="400050"/>
          </a:xfrm>
          <a:prstGeom prst="rect">
            <a:avLst/>
          </a:prstGeom>
          <a:solidFill>
            <a:srgbClr val="FFFF00"/>
          </a:solidFill>
          <a:ln w="9525">
            <a:noFill/>
            <a:miter lim="800000"/>
            <a:headEnd/>
            <a:tailEnd/>
          </a:ln>
        </p:spPr>
        <p:txBody>
          <a:bodyPr wrap="none">
            <a:spAutoFit/>
          </a:bodyPr>
          <a:lstStyle/>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Other</a:t>
            </a:r>
          </a:p>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logo(s)</a:t>
            </a:r>
          </a:p>
        </p:txBody>
      </p:sp>
      <p:pic>
        <p:nvPicPr>
          <p:cNvPr id="59400" name="Picture 5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WHRCLogo2002-Text"/>
          <p:cNvPicPr>
            <a:picLocks noChangeAspect="1" noChangeArrowheads="1"/>
          </p:cNvPicPr>
          <p:nvPr/>
        </p:nvPicPr>
        <p:blipFill>
          <a:blip r:embed="rId6"/>
          <a:srcRect/>
          <a:stretch>
            <a:fillRect/>
          </a:stretch>
        </p:blipFill>
        <p:spPr bwMode="auto">
          <a:xfrm>
            <a:off x="8064146" y="8375"/>
            <a:ext cx="996724" cy="830233"/>
          </a:xfrm>
          <a:prstGeom prst="rect">
            <a:avLst/>
          </a:prstGeom>
          <a:noFill/>
          <a:ln w="12700">
            <a:solidFill>
              <a:schemeClr val="tx1"/>
            </a:solidFill>
            <a:miter lim="800000"/>
            <a:headEnd/>
            <a:tailEnd/>
          </a:ln>
        </p:spPr>
      </p:pic>
      <p:sp>
        <p:nvSpPr>
          <p:cNvPr id="2" name="TextBox 1"/>
          <p:cNvSpPr txBox="1"/>
          <p:nvPr/>
        </p:nvSpPr>
        <p:spPr>
          <a:xfrm>
            <a:off x="3612632" y="1108425"/>
            <a:ext cx="2241319"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Future work</a:t>
            </a:r>
            <a:endParaRPr lang="en-US" sz="2800" b="1" dirty="0">
              <a:effectLst>
                <a:outerShdw blurRad="38100" dist="38100" dir="2700000" algn="tl">
                  <a:srgbClr val="000000">
                    <a:alpha val="43137"/>
                  </a:srgbClr>
                </a:outerShdw>
              </a:effectLst>
            </a:endParaRPr>
          </a:p>
        </p:txBody>
      </p:sp>
      <p:sp>
        <p:nvSpPr>
          <p:cNvPr id="3" name="TextBox 2"/>
          <p:cNvSpPr txBox="1"/>
          <p:nvPr/>
        </p:nvSpPr>
        <p:spPr>
          <a:xfrm>
            <a:off x="1359581" y="2022303"/>
            <a:ext cx="7559718" cy="5355313"/>
          </a:xfrm>
          <a:prstGeom prst="rect">
            <a:avLst/>
          </a:prstGeom>
          <a:noFill/>
        </p:spPr>
        <p:txBody>
          <a:bodyPr wrap="square" rtlCol="0">
            <a:spAutoFit/>
          </a:bodyPr>
          <a:lstStyle/>
          <a:p>
            <a:r>
              <a:rPr lang="en-US" b="1" dirty="0" smtClean="0"/>
              <a:t>Capacity building / Technical trainings</a:t>
            </a:r>
          </a:p>
          <a:p>
            <a:pPr marL="285750" indent="-285750">
              <a:buFont typeface="Arial"/>
              <a:buChar char="•"/>
            </a:pPr>
            <a:endParaRPr lang="en-US" b="1" dirty="0" smtClean="0"/>
          </a:p>
          <a:p>
            <a:pPr marL="285750" indent="-285750">
              <a:buFont typeface="Arial" panose="020B0604020202020204" pitchFamily="34" charset="0"/>
              <a:buChar char="•"/>
            </a:pPr>
            <a:r>
              <a:rPr lang="en-US" dirty="0" smtClean="0"/>
              <a:t>Biomass and Corridor mapping </a:t>
            </a:r>
          </a:p>
          <a:p>
            <a:pPr marL="285750" indent="-285750">
              <a:buFont typeface="Arial" panose="020B0604020202020204" pitchFamily="34" charset="0"/>
              <a:buChar char="•"/>
            </a:pPr>
            <a:r>
              <a:rPr lang="en-US" dirty="0" smtClean="0"/>
              <a:t>Continue developing web based mapping tools like the Biomass Predictor  with Google  (available on </a:t>
            </a:r>
            <a:r>
              <a:rPr lang="en-US" dirty="0" err="1" smtClean="0"/>
              <a:t>EarthEngine</a:t>
            </a:r>
            <a:r>
              <a:rPr lang="en-US" dirty="0" smtClean="0"/>
              <a:t>)</a:t>
            </a:r>
          </a:p>
          <a:p>
            <a:pPr marL="285750" indent="-285750">
              <a:buFont typeface="Arial" panose="020B0604020202020204" pitchFamily="34" charset="0"/>
              <a:buChar char="•"/>
            </a:pPr>
            <a:r>
              <a:rPr lang="en-US" dirty="0" smtClean="0"/>
              <a:t>Next workshop at the NASA hub in Nairobi</a:t>
            </a:r>
          </a:p>
          <a:p>
            <a:pPr marL="285750" indent="-285750">
              <a:buFont typeface="Arial"/>
              <a:buChar char="•"/>
            </a:pPr>
            <a:endParaRPr lang="en-US" dirty="0" smtClean="0"/>
          </a:p>
          <a:p>
            <a:r>
              <a:rPr lang="en-US" b="1" dirty="0" smtClean="0"/>
              <a:t>Science/ Policy outreach</a:t>
            </a:r>
          </a:p>
          <a:p>
            <a:pPr marL="285750" indent="-285750">
              <a:buFont typeface="Arial"/>
              <a:buChar char="•"/>
            </a:pPr>
            <a:r>
              <a:rPr lang="en-US" dirty="0"/>
              <a:t>Continue to engage with REDD+ stakeholders (COP, etc.</a:t>
            </a:r>
            <a:r>
              <a:rPr lang="en-US" dirty="0" smtClean="0"/>
              <a:t>)</a:t>
            </a:r>
            <a:endParaRPr lang="en-US" b="1" dirty="0"/>
          </a:p>
          <a:p>
            <a:pPr marL="285750" indent="-285750">
              <a:buFont typeface="Arial" panose="020B0604020202020204" pitchFamily="34" charset="0"/>
              <a:buChar char="•"/>
            </a:pPr>
            <a:r>
              <a:rPr lang="en-US" dirty="0" smtClean="0"/>
              <a:t>Continue corridor mapping –with an integration of biodiversity, deforestation threats for specific tropical countries or regions</a:t>
            </a:r>
          </a:p>
          <a:p>
            <a:pPr marL="285750" indent="-285750">
              <a:buFont typeface="Arial" panose="020B0604020202020204" pitchFamily="34" charset="0"/>
              <a:buChar char="•"/>
            </a:pPr>
            <a:r>
              <a:rPr lang="en-US" dirty="0"/>
              <a:t>Work with </a:t>
            </a:r>
            <a:r>
              <a:rPr lang="en-US" dirty="0" smtClean="0"/>
              <a:t>partners </a:t>
            </a:r>
            <a:r>
              <a:rPr lang="en-US" dirty="0"/>
              <a:t>on species specific </a:t>
            </a:r>
            <a:r>
              <a:rPr lang="en-US" dirty="0" smtClean="0"/>
              <a:t>Carbon corridors  at finer scale (JGI, WCS)</a:t>
            </a:r>
          </a:p>
          <a:p>
            <a:pPr marL="285750" indent="-285750">
              <a:buFont typeface="Arial" panose="020B0604020202020204" pitchFamily="34" charset="0"/>
              <a:buChar char="•"/>
            </a:pPr>
            <a:r>
              <a:rPr lang="en-US" dirty="0" smtClean="0"/>
              <a:t>Continue </a:t>
            </a:r>
            <a:r>
              <a:rPr lang="en-US" dirty="0"/>
              <a:t>developing web-based GIS interface to distribute findings, </a:t>
            </a:r>
            <a:r>
              <a:rPr lang="en-US" dirty="0" smtClean="0"/>
              <a:t>such as the Vegetation Carbon Corridors</a:t>
            </a:r>
            <a:r>
              <a:rPr lang="en-US" dirty="0"/>
              <a:t>:</a:t>
            </a:r>
          </a:p>
          <a:p>
            <a:pPr marL="285750" indent="-285750">
              <a:buFont typeface="Arial"/>
              <a:buChar char="•"/>
            </a:pPr>
            <a:r>
              <a:rPr lang="en-US" dirty="0">
                <a:solidFill>
                  <a:srgbClr val="0000FF"/>
                </a:solidFill>
                <a:hlinkClick r:id="rId7"/>
              </a:rPr>
              <a:t>http://whrc.org/mapping/pantropical/habitatcorridors/index.html</a:t>
            </a:r>
            <a:endParaRPr lang="en-US" dirty="0">
              <a:solidFill>
                <a:srgbClr val="0000FF"/>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137355135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IR_PPT_banner2.jpg"/>
          <p:cNvPicPr>
            <a:picLocks noChangeAspect="1"/>
          </p:cNvPicPr>
          <p:nvPr/>
        </p:nvPicPr>
        <p:blipFill>
          <a:blip r:embed="rId3"/>
          <a:stretch>
            <a:fillRect/>
          </a:stretch>
        </p:blipFill>
        <p:spPr>
          <a:xfrm>
            <a:off x="0" y="0"/>
            <a:ext cx="1865376" cy="6858000"/>
          </a:xfrm>
          <a:prstGeom prst="rect">
            <a:avLst/>
          </a:prstGeom>
          <a:effectLst>
            <a:outerShdw blurRad="406400" dir="2700000">
              <a:srgbClr val="000000"/>
            </a:outerShdw>
          </a:effectLst>
        </p:spPr>
      </p:pic>
      <p:sp>
        <p:nvSpPr>
          <p:cNvPr id="2050" name="Text Box 1"/>
          <p:cNvSpPr txBox="1">
            <a:spLocks noChangeArrowheads="1"/>
          </p:cNvSpPr>
          <p:nvPr/>
        </p:nvSpPr>
        <p:spPr bwMode="auto">
          <a:xfrm>
            <a:off x="0" y="-529"/>
            <a:ext cx="9144000" cy="724957"/>
          </a:xfrm>
          <a:prstGeom prst="rect">
            <a:avLst/>
          </a:prstGeom>
          <a:noFill/>
          <a:ln w="9525">
            <a:noFill/>
            <a:miter lim="800000"/>
            <a:headEnd/>
            <a:tailEnd/>
          </a:ln>
        </p:spPr>
        <p:txBody>
          <a:bodyPr lIns="82945" tIns="41473" rIns="82945" bIns="41473" anchor="ctr">
            <a:spAutoFit/>
          </a:bodyPr>
          <a:lstStyle/>
          <a:p>
            <a:pPr algn="ctr" defTabSz="914400" fontAlgn="base">
              <a:lnSpc>
                <a:spcPts val="2513"/>
              </a:lnSpc>
              <a:spcBef>
                <a:spcPct val="0"/>
              </a:spcBef>
              <a:spcAft>
                <a:spcPct val="0"/>
              </a:spcAft>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US" sz="1600" b="1" dirty="0" smtClean="0">
                <a:solidFill>
                  <a:srgbClr val="FFFFFF"/>
                </a:solidFill>
              </a:rPr>
              <a:t>Forest Carbon Assessment for REDD+ in the East Africa SERVIR Region </a:t>
            </a:r>
            <a:r>
              <a:rPr lang="en-GB" sz="1200" b="1" dirty="0" smtClean="0">
                <a:solidFill>
                  <a:srgbClr val="FFFFFF"/>
                </a:solidFill>
                <a:ea typeface="ＭＳ Ｐゴシック" charset="0"/>
                <a:cs typeface="ＭＳ Ｐゴシック" charset="0"/>
              </a:rPr>
              <a:t/>
            </a:r>
            <a:br>
              <a:rPr lang="en-GB" sz="1200" b="1" dirty="0" smtClean="0">
                <a:solidFill>
                  <a:srgbClr val="FFFFFF"/>
                </a:solidFill>
                <a:ea typeface="ＭＳ Ｐゴシック" charset="0"/>
                <a:cs typeface="ＭＳ Ｐゴシック" charset="0"/>
              </a:rPr>
            </a:br>
            <a:r>
              <a:rPr lang="en-GB" sz="1400" i="1" dirty="0" smtClean="0">
                <a:solidFill>
                  <a:srgbClr val="FFFFFF"/>
                </a:solidFill>
                <a:ea typeface="ＭＳ Ｐゴシック" charset="0"/>
                <a:cs typeface="ＭＳ Ｐゴシック" charset="0"/>
              </a:rPr>
              <a:t>Woods Hole Research </a:t>
            </a:r>
            <a:r>
              <a:rPr lang="en-GB" sz="1400" i="1" dirty="0" err="1" smtClean="0">
                <a:solidFill>
                  <a:srgbClr val="FFFFFF"/>
                </a:solidFill>
                <a:ea typeface="ＭＳ Ｐゴシック" charset="0"/>
                <a:cs typeface="ＭＳ Ｐゴシック" charset="0"/>
              </a:rPr>
              <a:t>Center</a:t>
            </a:r>
            <a:endParaRPr lang="en-GB" sz="1400" i="1" dirty="0">
              <a:solidFill>
                <a:srgbClr val="FFFFFF"/>
              </a:solidFill>
              <a:ea typeface="ＭＳ Ｐゴシック" charset="0"/>
              <a:cs typeface="ＭＳ Ｐゴシック" charset="0"/>
            </a:endParaRPr>
          </a:p>
        </p:txBody>
      </p:sp>
      <p:sp>
        <p:nvSpPr>
          <p:cNvPr id="8" name="Text Box 17"/>
          <p:cNvSpPr txBox="1">
            <a:spLocks noChangeArrowheads="1"/>
          </p:cNvSpPr>
          <p:nvPr/>
        </p:nvSpPr>
        <p:spPr bwMode="auto">
          <a:xfrm>
            <a:off x="8432800" y="55563"/>
            <a:ext cx="611188" cy="400050"/>
          </a:xfrm>
          <a:prstGeom prst="rect">
            <a:avLst/>
          </a:prstGeom>
          <a:solidFill>
            <a:srgbClr val="FFFF00"/>
          </a:solidFill>
          <a:ln w="9525">
            <a:noFill/>
            <a:miter lim="800000"/>
            <a:headEnd/>
            <a:tailEnd/>
          </a:ln>
        </p:spPr>
        <p:txBody>
          <a:bodyPr wrap="none">
            <a:spAutoFit/>
          </a:bodyPr>
          <a:lstStyle/>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Other</a:t>
            </a:r>
          </a:p>
          <a:p>
            <a:pPr algn="ctr" defTabSz="914400" fontAlgn="base">
              <a:spcBef>
                <a:spcPct val="0"/>
              </a:spcBef>
              <a:spcAft>
                <a:spcPct val="0"/>
              </a:spcAft>
              <a:defRPr/>
            </a:pPr>
            <a:r>
              <a:rPr lang="en-US" sz="1000" b="1" dirty="0">
                <a:solidFill>
                  <a:srgbClr val="FF0000"/>
                </a:solidFill>
                <a:ea typeface="ＭＳ Ｐゴシック" charset="0"/>
                <a:cs typeface="ＭＳ Ｐゴシック" charset="0"/>
              </a:rPr>
              <a:t>logo(s)</a:t>
            </a:r>
          </a:p>
        </p:txBody>
      </p:sp>
      <p:pic>
        <p:nvPicPr>
          <p:cNvPr id="59400" name="Picture 5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777875"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descr="WHRCLogo2002-Text"/>
          <p:cNvPicPr>
            <a:picLocks noChangeAspect="1" noChangeArrowheads="1"/>
          </p:cNvPicPr>
          <p:nvPr/>
        </p:nvPicPr>
        <p:blipFill>
          <a:blip r:embed="rId5"/>
          <a:srcRect/>
          <a:stretch>
            <a:fillRect/>
          </a:stretch>
        </p:blipFill>
        <p:spPr bwMode="auto">
          <a:xfrm>
            <a:off x="8064146" y="8375"/>
            <a:ext cx="996724" cy="830233"/>
          </a:xfrm>
          <a:prstGeom prst="rect">
            <a:avLst/>
          </a:prstGeom>
          <a:noFill/>
          <a:ln w="12700">
            <a:solidFill>
              <a:schemeClr val="tx1"/>
            </a:solidFill>
            <a:miter lim="800000"/>
            <a:headEnd/>
            <a:tailEnd/>
          </a:ln>
        </p:spPr>
      </p:pic>
      <p:sp>
        <p:nvSpPr>
          <p:cNvPr id="3" name="Rectangle 2"/>
          <p:cNvSpPr/>
          <p:nvPr/>
        </p:nvSpPr>
        <p:spPr>
          <a:xfrm>
            <a:off x="2621832" y="887889"/>
            <a:ext cx="4303010" cy="523220"/>
          </a:xfrm>
          <a:prstGeom prst="rect">
            <a:avLst/>
          </a:prstGeom>
        </p:spPr>
        <p:txBody>
          <a:bodyPr wrap="square">
            <a:spAutoFit/>
          </a:bodyPr>
          <a:lstStyle/>
          <a:p>
            <a:pPr algn="ctr" eaLnBrk="0" hangingPunct="0"/>
            <a:r>
              <a:rPr lang="fr-BE" sz="2800" i="1" dirty="0">
                <a:solidFill>
                  <a:srgbClr val="000000"/>
                </a:solidFill>
                <a:ea typeface="ＭＳ Ｐゴシック" charset="-128"/>
                <a:cs typeface="ＭＳ Ｐゴシック" charset="-128"/>
              </a:rPr>
              <a:t>Acknowledgements</a:t>
            </a:r>
          </a:p>
        </p:txBody>
      </p:sp>
      <p:sp>
        <p:nvSpPr>
          <p:cNvPr id="13" name="Rectangle 4"/>
          <p:cNvSpPr>
            <a:spLocks noChangeArrowheads="1"/>
          </p:cNvSpPr>
          <p:nvPr/>
        </p:nvSpPr>
        <p:spPr bwMode="auto">
          <a:xfrm>
            <a:off x="1865376" y="1474536"/>
            <a:ext cx="7278624" cy="4434305"/>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hlink"/>
              </a:buClr>
              <a:buSzPct val="70000"/>
              <a:buFont typeface="Wingdings" charset="2"/>
              <a:buChar char="u"/>
            </a:pPr>
            <a:r>
              <a:rPr lang="en-US" sz="2000" dirty="0" smtClean="0">
                <a:solidFill>
                  <a:srgbClr val="000000"/>
                </a:solidFill>
                <a:effectLst>
                  <a:outerShdw blurRad="38100" dist="38100" dir="2700000" algn="tl">
                    <a:srgbClr val="000000"/>
                  </a:outerShdw>
                </a:effectLst>
              </a:rPr>
              <a:t>NASA Applied Sciences Program – SERVIR</a:t>
            </a:r>
          </a:p>
          <a:p>
            <a:pPr marL="342900" indent="-342900">
              <a:spcBef>
                <a:spcPct val="20000"/>
              </a:spcBef>
              <a:buClr>
                <a:schemeClr val="hlink"/>
              </a:buClr>
              <a:buSzPct val="70000"/>
              <a:buFont typeface="Wingdings" charset="2"/>
              <a:buChar char="u"/>
            </a:pPr>
            <a:endParaRPr lang="en-US" sz="2000" dirty="0" smtClean="0">
              <a:solidFill>
                <a:srgbClr val="000000"/>
              </a:solidFill>
              <a:effectLst>
                <a:outerShdw blurRad="38100" dist="38100" dir="2700000" algn="tl">
                  <a:srgbClr val="000000"/>
                </a:outerShdw>
              </a:effectLst>
            </a:endParaRPr>
          </a:p>
          <a:p>
            <a:pPr marL="342900" indent="-342900">
              <a:spcBef>
                <a:spcPct val="20000"/>
              </a:spcBef>
              <a:buClr>
                <a:schemeClr val="hlink"/>
              </a:buClr>
              <a:buSzPct val="70000"/>
              <a:buFont typeface="Wingdings" charset="2"/>
              <a:buChar char="u"/>
            </a:pPr>
            <a:r>
              <a:rPr lang="en-US" sz="2000" dirty="0" smtClean="0">
                <a:solidFill>
                  <a:srgbClr val="000000"/>
                </a:solidFill>
                <a:effectLst>
                  <a:outerShdw blurRad="38100" dist="38100" dir="2700000" algn="tl">
                    <a:srgbClr val="000000"/>
                  </a:outerShdw>
                </a:effectLst>
              </a:rPr>
              <a:t>NGOs </a:t>
            </a:r>
            <a:r>
              <a:rPr lang="en-US" sz="2000" dirty="0">
                <a:solidFill>
                  <a:srgbClr val="000000"/>
                </a:solidFill>
                <a:effectLst>
                  <a:outerShdw blurRad="38100" dist="38100" dir="2700000" algn="tl">
                    <a:srgbClr val="000000"/>
                  </a:outerShdw>
                </a:effectLst>
              </a:rPr>
              <a:t>and forest communities for their assistance with field work and the </a:t>
            </a:r>
            <a:r>
              <a:rPr lang="en-US" sz="2000" dirty="0" smtClean="0">
                <a:solidFill>
                  <a:srgbClr val="000000"/>
                </a:solidFill>
                <a:effectLst>
                  <a:outerShdw blurRad="38100" dist="38100" dir="2700000" algn="tl">
                    <a:srgbClr val="000000"/>
                  </a:outerShdw>
                </a:effectLst>
              </a:rPr>
              <a:t>workshops in the tropics</a:t>
            </a:r>
            <a:endParaRPr lang="en-US" sz="2000" dirty="0">
              <a:solidFill>
                <a:srgbClr val="000000"/>
              </a:solidFill>
              <a:effectLst>
                <a:outerShdw blurRad="38100" dist="38100" dir="2700000" algn="tl">
                  <a:srgbClr val="000000"/>
                </a:outerShdw>
              </a:effectLst>
            </a:endParaRPr>
          </a:p>
          <a:p>
            <a:pPr marL="342900" indent="-342900">
              <a:spcBef>
                <a:spcPct val="20000"/>
              </a:spcBef>
              <a:buClr>
                <a:schemeClr val="hlink"/>
              </a:buClr>
              <a:buSzPct val="70000"/>
              <a:buFont typeface="Wingdings" charset="2"/>
              <a:buChar char="u"/>
            </a:pPr>
            <a:endParaRPr lang="en-US" sz="2000" dirty="0" smtClean="0">
              <a:solidFill>
                <a:srgbClr val="000000"/>
              </a:solidFill>
              <a:effectLst>
                <a:outerShdw blurRad="38100" dist="38100" dir="2700000" algn="tl">
                  <a:srgbClr val="000000"/>
                </a:outerShdw>
              </a:effectLst>
            </a:endParaRPr>
          </a:p>
        </p:txBody>
      </p:sp>
      <p:pic>
        <p:nvPicPr>
          <p:cNvPr id="16" name="Picture 7" descr="nasa_col_logo2.gif"/>
          <p:cNvPicPr>
            <a:picLocks noChangeAspect="1"/>
          </p:cNvPicPr>
          <p:nvPr/>
        </p:nvPicPr>
        <p:blipFill>
          <a:blip r:embed="rId6"/>
          <a:srcRect/>
          <a:stretch>
            <a:fillRect/>
          </a:stretch>
        </p:blipFill>
        <p:spPr bwMode="auto">
          <a:xfrm>
            <a:off x="2081288" y="4959516"/>
            <a:ext cx="1081088" cy="949325"/>
          </a:xfrm>
          <a:prstGeom prst="rect">
            <a:avLst/>
          </a:prstGeom>
          <a:noFill/>
          <a:ln w="9525">
            <a:noFill/>
            <a:miter lim="800000"/>
            <a:headEnd/>
            <a:tailEnd/>
          </a:ln>
        </p:spPr>
      </p:pic>
      <p:pic>
        <p:nvPicPr>
          <p:cNvPr id="17" name="Picture 6" descr="WHRCLogo2002-Text.gif"/>
          <p:cNvPicPr>
            <a:picLocks noChangeAspect="1"/>
          </p:cNvPicPr>
          <p:nvPr/>
        </p:nvPicPr>
        <p:blipFill>
          <a:blip r:embed="rId7"/>
          <a:srcRect/>
          <a:stretch>
            <a:fillRect/>
          </a:stretch>
        </p:blipFill>
        <p:spPr bwMode="auto">
          <a:xfrm>
            <a:off x="7415537" y="5281890"/>
            <a:ext cx="1645333" cy="1372152"/>
          </a:xfrm>
          <a:prstGeom prst="rect">
            <a:avLst/>
          </a:prstGeom>
          <a:noFill/>
          <a:ln w="9525">
            <a:noFill/>
            <a:miter lim="800000"/>
            <a:headEnd/>
            <a:tailEnd/>
          </a:ln>
        </p:spPr>
      </p:pic>
      <p:pic>
        <p:nvPicPr>
          <p:cNvPr id="18" name="Picture 7" descr="Pygmee_kids"/>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529263" y="3839562"/>
            <a:ext cx="3734719" cy="2801285"/>
          </a:xfrm>
          <a:prstGeom prst="rect">
            <a:avLst/>
          </a:prstGeom>
          <a:noFill/>
          <a:ln w="57150" cmpd="sng">
            <a:solidFill>
              <a:srgbClr val="00009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609234" y="3198701"/>
            <a:ext cx="1622153" cy="400110"/>
          </a:xfrm>
          <a:prstGeom prst="rect">
            <a:avLst/>
          </a:prstGeom>
        </p:spPr>
        <p:txBody>
          <a:bodyPr wrap="square">
            <a:spAutoFit/>
          </a:bodyPr>
          <a:lstStyle/>
          <a:p>
            <a:pPr marL="342900" lvl="6" indent="-342900">
              <a:spcBef>
                <a:spcPct val="20000"/>
              </a:spcBef>
              <a:buClr>
                <a:srgbClr val="009999"/>
              </a:buClr>
              <a:buSzPct val="70000"/>
            </a:pPr>
            <a:r>
              <a:rPr lang="en-US" sz="2000" b="1" i="1" dirty="0">
                <a:ln w="18000">
                  <a:solidFill>
                    <a:srgbClr val="333399">
                      <a:satMod val="140000"/>
                    </a:srgbClr>
                  </a:solidFill>
                  <a:prstDash val="solid"/>
                  <a:miter lim="800000"/>
                </a:ln>
                <a:solidFill>
                  <a:srgbClr val="000000"/>
                </a:solidFill>
                <a:effectLst>
                  <a:outerShdw blurRad="25500" dist="23000" dir="7020000" algn="tl">
                    <a:srgbClr val="000000">
                      <a:alpha val="50000"/>
                    </a:srgbClr>
                  </a:outerShdw>
                </a:effectLst>
              </a:rPr>
              <a:t>Thanks !</a:t>
            </a:r>
          </a:p>
        </p:txBody>
      </p:sp>
      <p:pic>
        <p:nvPicPr>
          <p:cNvPr id="19" name="Picture 18" descr="USAID Logo_Blue.png"/>
          <p:cNvPicPr>
            <a:picLocks noChangeAspect="1"/>
          </p:cNvPicPr>
          <p:nvPr/>
        </p:nvPicPr>
        <p:blipFill>
          <a:blip r:embed="rId9"/>
          <a:stretch>
            <a:fillRect/>
          </a:stretch>
        </p:blipFill>
        <p:spPr>
          <a:xfrm>
            <a:off x="1802664" y="6296735"/>
            <a:ext cx="1675236" cy="452563"/>
          </a:xfrm>
          <a:prstGeom prst="rect">
            <a:avLst/>
          </a:prstGeom>
          <a:solidFill>
            <a:schemeClr val="bg1"/>
          </a:solidFill>
        </p:spPr>
      </p:pic>
    </p:spTree>
    <p:extLst>
      <p:ext uri="{BB962C8B-B14F-4D97-AF65-F5344CB8AC3E}">
        <p14:creationId xmlns:p14="http://schemas.microsoft.com/office/powerpoint/2010/main" xmlns="" val="309476085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2535</TotalTime>
  <Words>1409</Words>
  <Application>Microsoft Office PowerPoint</Application>
  <PresentationFormat>On-screen Show (4:3)</PresentationFormat>
  <Paragraphs>150</Paragraphs>
  <Slides>10</Slides>
  <Notes>8</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3_Blank</vt:lpstr>
      <vt:lpstr>Slide 1</vt:lpstr>
      <vt:lpstr>Slide 2</vt:lpstr>
      <vt:lpstr>Slide 3</vt:lpstr>
      <vt:lpstr>Slide 4</vt:lpstr>
      <vt:lpstr>Slide 5</vt:lpstr>
      <vt:lpstr>Vegetation Carbon Stock Corridors provide  Biodiversity and Climate Change Mitigation Co-Benefits</vt:lpstr>
      <vt:lpstr>Additional Factors Can Be Used to Prioritize Corridors for REDD+</vt:lpstr>
      <vt:lpstr>Slide 8</vt:lpstr>
      <vt:lpstr>Slide 9</vt:lpstr>
      <vt:lpstr>Laporte’s SERVIR AST project moves from feasibility (ARL 3) to development (ARL 4): focusing future REDD+ activities in biological corridors maintains tropical forest and biodiversity</vt:lpstr>
    </vt:vector>
  </TitlesOfParts>
  <Company>Marshall Space Flight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MSFC</dc:creator>
  <cp:lastModifiedBy>Elizabeth J Brumbaugh</cp:lastModifiedBy>
  <cp:revision>84</cp:revision>
  <dcterms:created xsi:type="dcterms:W3CDTF">2013-07-23T20:35:48Z</dcterms:created>
  <dcterms:modified xsi:type="dcterms:W3CDTF">2014-05-09T12:32:48Z</dcterms:modified>
</cp:coreProperties>
</file>