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75" r:id="rId4"/>
    <p:sldId id="264" r:id="rId5"/>
    <p:sldId id="258" r:id="rId6"/>
    <p:sldId id="259" r:id="rId7"/>
    <p:sldId id="272" r:id="rId8"/>
    <p:sldId id="261" r:id="rId9"/>
    <p:sldId id="265" r:id="rId10"/>
    <p:sldId id="260" r:id="rId11"/>
    <p:sldId id="276" r:id="rId12"/>
    <p:sldId id="270" r:id="rId13"/>
    <p:sldId id="269" r:id="rId14"/>
    <p:sldId id="268" r:id="rId15"/>
    <p:sldId id="266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76" autoAdjust="0"/>
  </p:normalViewPr>
  <p:slideViewPr>
    <p:cSldViewPr showGuides="1">
      <p:cViewPr>
        <p:scale>
          <a:sx n="90" d="100"/>
          <a:sy n="9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397A2-AE20-4F6F-B3B0-A46D90763AC8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8275-3394-4D15-9A2D-FCFC7E7A7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03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A25EC8-3F20-4FF4-A917-5AE29BAC72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20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8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13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0306860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79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47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23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7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72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32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6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8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00D6-F4B6-41FD-9FBB-3C321BFB2229}" type="datetimeFigureOut">
              <a:rPr lang="en-US" smtClean="0"/>
              <a:pPr/>
              <a:t>09/05/2014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F5C26-1249-49FD-98D5-33494B08F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3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microsoft.com/office/2007/relationships/media" Target="file:///C:\data\Talks\NASA2014\Volkenborn_macomona_O2.wmv" TargetMode="External"/><Relationship Id="rId2" Type="http://schemas.openxmlformats.org/officeDocument/2006/relationships/video" Target="file:///C:\Users\Beth\Desktop\Day3\Volkenborn_macomona_O2.wmv" TargetMode="External"/><Relationship Id="rId1" Type="http://schemas.openxmlformats.org/officeDocument/2006/relationships/video" Target="file:///C:\Users\Beth\Desktop\Day3\Volkenborn_macomona_nikon.wmv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media" Target="file:///C:\data\Talks\NASA2014\Volkenborn_macomona_nikon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22449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Physiological Impacts of Climate Change </a:t>
            </a:r>
          </a:p>
          <a:p>
            <a:pPr algn="ctr"/>
            <a:r>
              <a:rPr lang="en-US" sz="3600" dirty="0" smtClean="0"/>
              <a:t>Using Remote Sensing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27701" y="3232298"/>
            <a:ext cx="72885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David S Wethey,  Sarah A Woodin, Thomas J </a:t>
            </a:r>
            <a:r>
              <a:rPr lang="en-US" sz="2000" dirty="0" err="1" smtClean="0"/>
              <a:t>Hilbish</a:t>
            </a:r>
            <a:r>
              <a:rPr lang="en-US" sz="2000" dirty="0" smtClean="0"/>
              <a:t>, </a:t>
            </a:r>
            <a:r>
              <a:rPr lang="en-US" sz="2000" dirty="0" err="1" smtClean="0"/>
              <a:t>Venkat</a:t>
            </a:r>
            <a:r>
              <a:rPr lang="en-US" sz="2000" dirty="0" smtClean="0"/>
              <a:t> Lakshmi </a:t>
            </a:r>
            <a:endParaRPr lang="en-US" sz="2000" dirty="0"/>
          </a:p>
          <a:p>
            <a:pPr algn="ctr"/>
            <a:r>
              <a:rPr lang="en-US" sz="2000" dirty="0" smtClean="0"/>
              <a:t>University of South Carolina</a:t>
            </a:r>
          </a:p>
          <a:p>
            <a:pPr algn="ctr"/>
            <a:r>
              <a:rPr lang="en-US" sz="2000" dirty="0" smtClean="0"/>
              <a:t>Brian </a:t>
            </a:r>
            <a:r>
              <a:rPr lang="en-US" sz="2000" dirty="0" err="1" smtClean="0"/>
              <a:t>Helmuth</a:t>
            </a:r>
            <a:r>
              <a:rPr lang="en-US" sz="2000" dirty="0" smtClean="0"/>
              <a:t>, Northeastern University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wethey@biol.sc.edu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38273787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041" y="1219200"/>
            <a:ext cx="416535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8513" y="228600"/>
            <a:ext cx="383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Mussel Thermal Projections in Europe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805934"/>
            <a:ext cx="347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</a:t>
            </a:r>
            <a:r>
              <a:rPr lang="en-US" dirty="0" err="1" smtClean="0"/>
              <a:t>galloprovincialis</a:t>
            </a:r>
            <a:r>
              <a:rPr lang="en-US" dirty="0" smtClean="0"/>
              <a:t>              M </a:t>
            </a:r>
            <a:r>
              <a:rPr lang="en-US" dirty="0" err="1" smtClean="0"/>
              <a:t>edulis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22084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climate</a:t>
            </a:r>
          </a:p>
          <a:p>
            <a:r>
              <a:rPr lang="en-US" dirty="0" smtClean="0"/>
              <a:t>Fraction of years </a:t>
            </a:r>
            <a:endParaRPr lang="en-US" dirty="0"/>
          </a:p>
          <a:p>
            <a:r>
              <a:rPr lang="en-US" dirty="0" smtClean="0"/>
              <a:t>hotter than threshold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RCP 4.5  2046-2050</a:t>
            </a:r>
          </a:p>
          <a:p>
            <a:r>
              <a:rPr lang="en-US" dirty="0" smtClean="0"/>
              <a:t>Fraction of models</a:t>
            </a:r>
            <a:endParaRPr lang="en-US" dirty="0"/>
          </a:p>
          <a:p>
            <a:r>
              <a:rPr lang="en-US" dirty="0" smtClean="0"/>
              <a:t>predicting years</a:t>
            </a:r>
            <a:endParaRPr lang="en-US" dirty="0"/>
          </a:p>
          <a:p>
            <a:r>
              <a:rPr lang="en-US" dirty="0" smtClean="0"/>
              <a:t>hotter than threshold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RCP 4.5 2096-2100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9936" y="6446520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 et al.  In press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66560" y="3325951"/>
            <a:ext cx="2179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source of</a:t>
            </a:r>
          </a:p>
          <a:p>
            <a:r>
              <a:rPr lang="en-US" dirty="0"/>
              <a:t>m</a:t>
            </a:r>
            <a:r>
              <a:rPr lang="en-US" dirty="0" smtClean="0"/>
              <a:t>ussel seed for </a:t>
            </a:r>
          </a:p>
          <a:p>
            <a:r>
              <a:rPr lang="en-US" dirty="0" smtClean="0"/>
              <a:t>Europe will no longer</a:t>
            </a:r>
          </a:p>
          <a:p>
            <a:r>
              <a:rPr lang="en-US" dirty="0" smtClean="0"/>
              <a:t>exist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40680" y="3876258"/>
            <a:ext cx="1188720" cy="498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291691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ata\Talks\Otago_2014\Biscay\Hauteur-significative-des-vagues_Carte-2D_Manche-Golfe-de-Gascogne_20140209-0100_20140214-2200_frame_00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2984"/>
            <a:ext cx="71247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62349" y="3571884"/>
            <a:ext cx="466725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81473" y="4393755"/>
            <a:ext cx="466725" cy="114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3225231"/>
            <a:ext cx="127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Diopatra</a:t>
            </a:r>
            <a:endParaRPr lang="en-US" i="1" dirty="0" smtClean="0"/>
          </a:p>
          <a:p>
            <a:r>
              <a:rPr lang="en-US" dirty="0" smtClean="0"/>
              <a:t>Range Edge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993526"/>
            <a:ext cx="1347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North of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17054"/>
            <a:ext cx="872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Effects of storms on biogeography?  Waves in  2014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3714750" y="3072831"/>
            <a:ext cx="247650" cy="4755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img.metro.co.uk/i/pix/2008/03/WaveAPEX_45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227" y="4725145"/>
            <a:ext cx="319928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23290" y="4653136"/>
            <a:ext cx="291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Sennen</a:t>
            </a:r>
            <a:r>
              <a:rPr lang="en-US" dirty="0" smtClean="0"/>
              <a:t> Cove, Cornwall,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7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760"/>
          <a:stretch/>
        </p:blipFill>
        <p:spPr>
          <a:xfrm>
            <a:off x="320040" y="1440712"/>
            <a:ext cx="4878602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" y="320040"/>
            <a:ext cx="793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 of Temperature on activity of commercial clams in Spain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4578" y="1093708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Porewater</a:t>
            </a:r>
            <a:r>
              <a:rPr lang="en-US" dirty="0" smtClean="0"/>
              <a:t> pressure dynamics due to burrowing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33313" y="2331720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5" t="10053" r="9855" b="25833"/>
          <a:stretch/>
        </p:blipFill>
        <p:spPr>
          <a:xfrm>
            <a:off x="325356" y="3786394"/>
            <a:ext cx="3149364" cy="3254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7560" y="3703320"/>
            <a:ext cx="18162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</a:t>
            </a:r>
            <a:r>
              <a:rPr lang="en-US" dirty="0" err="1" smtClean="0"/>
              <a:t>decussatus</a:t>
            </a:r>
            <a:endParaRPr lang="en-US" dirty="0" smtClean="0"/>
          </a:p>
          <a:p>
            <a:r>
              <a:rPr lang="en-US" dirty="0" err="1" smtClean="0"/>
              <a:t>Ameixa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endParaRPr lang="en-US" dirty="0" smtClean="0"/>
          </a:p>
          <a:p>
            <a:r>
              <a:rPr lang="en-US" dirty="0"/>
              <a:t>€ €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philippinarum</a:t>
            </a:r>
            <a:endParaRPr lang="en-US" dirty="0" smtClean="0"/>
          </a:p>
          <a:p>
            <a:r>
              <a:rPr lang="en-US" dirty="0" err="1" smtClean="0"/>
              <a:t>Ameixa</a:t>
            </a:r>
            <a:r>
              <a:rPr lang="en-US" dirty="0" smtClean="0"/>
              <a:t> </a:t>
            </a:r>
            <a:r>
              <a:rPr lang="en-US" dirty="0" err="1" smtClean="0"/>
              <a:t>xaponesa</a:t>
            </a:r>
            <a:endParaRPr lang="en-US" dirty="0" smtClean="0"/>
          </a:p>
          <a:p>
            <a:r>
              <a:rPr lang="en-US" dirty="0" smtClean="0"/>
              <a:t>€ </a:t>
            </a:r>
          </a:p>
          <a:p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 err="1" smtClean="0"/>
              <a:t>pullastra</a:t>
            </a:r>
            <a:endParaRPr lang="en-US" dirty="0" smtClean="0"/>
          </a:p>
          <a:p>
            <a:r>
              <a:rPr lang="en-US" dirty="0" err="1" smtClean="0"/>
              <a:t>Ameixa</a:t>
            </a:r>
            <a:r>
              <a:rPr lang="en-US" dirty="0" smtClean="0"/>
              <a:t> </a:t>
            </a:r>
            <a:r>
              <a:rPr lang="en-US" dirty="0" err="1" smtClean="0"/>
              <a:t>babosa</a:t>
            </a:r>
            <a:endParaRPr lang="en-US" dirty="0" smtClean="0"/>
          </a:p>
          <a:p>
            <a:r>
              <a:rPr lang="en-US" dirty="0" smtClean="0"/>
              <a:t>€ € 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91" y="3383280"/>
            <a:ext cx="252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Pulses per 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32539" y="5623560"/>
            <a:ext cx="4089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Decussatus</a:t>
            </a:r>
            <a:r>
              <a:rPr lang="en-US" dirty="0" smtClean="0"/>
              <a:t>  increased activity            32°C</a:t>
            </a:r>
          </a:p>
          <a:p>
            <a:r>
              <a:rPr lang="en-US" dirty="0" err="1" smtClean="0"/>
              <a:t>Philippinarum</a:t>
            </a:r>
            <a:r>
              <a:rPr lang="en-US" dirty="0" smtClean="0"/>
              <a:t> increased act   up to   36°C</a:t>
            </a:r>
          </a:p>
          <a:p>
            <a:r>
              <a:rPr lang="en-US" dirty="0" err="1" smtClean="0"/>
              <a:t>Pullastra</a:t>
            </a:r>
            <a:r>
              <a:rPr lang="en-US" dirty="0" smtClean="0"/>
              <a:t> reduced activity 32°C died  36°C</a:t>
            </a:r>
          </a:p>
          <a:p>
            <a:endParaRPr lang="en-US" dirty="0"/>
          </a:p>
        </p:txBody>
      </p:sp>
      <p:pic>
        <p:nvPicPr>
          <p:cNvPr id="2050" name="Picture 2" descr="File:Ruditapes philippinaru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07" t="27230" r="5763" b="52105"/>
          <a:stretch/>
        </p:blipFill>
        <p:spPr bwMode="auto">
          <a:xfrm>
            <a:off x="6364671" y="709531"/>
            <a:ext cx="1594884" cy="11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63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" y="1282287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240" y="128016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880" y="1282287"/>
            <a:ext cx="2743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643" y="137160"/>
            <a:ext cx="795615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Collaboration with fisheries cooperatives in Galicia (NW Spain)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Short-term forecasting of temperatures in commercial intertidal clam beds</a:t>
            </a:r>
          </a:p>
          <a:p>
            <a:pPr algn="ctr"/>
            <a:r>
              <a:rPr lang="en-US" dirty="0" err="1" smtClean="0"/>
              <a:t>Ría</a:t>
            </a:r>
            <a:r>
              <a:rPr lang="en-US" dirty="0" smtClean="0"/>
              <a:t> de </a:t>
            </a:r>
            <a:r>
              <a:rPr lang="en-US" dirty="0" err="1" smtClean="0"/>
              <a:t>Arousa</a:t>
            </a:r>
            <a:r>
              <a:rPr lang="en-US" dirty="0" smtClean="0"/>
              <a:t> – most important grow-out region in Spain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360" y="3861737"/>
            <a:ext cx="2075933" cy="2996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4617720"/>
            <a:ext cx="46968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term intertidal temperature forecasts </a:t>
            </a:r>
          </a:p>
          <a:p>
            <a:r>
              <a:rPr lang="en-US" dirty="0" smtClean="0"/>
              <a:t>1km WRF meteorological model (</a:t>
            </a:r>
            <a:r>
              <a:rPr lang="en-US" dirty="0" err="1" smtClean="0"/>
              <a:t>Meteo</a:t>
            </a:r>
            <a:r>
              <a:rPr lang="en-US" dirty="0" smtClean="0"/>
              <a:t>-Galicia)</a:t>
            </a:r>
          </a:p>
          <a:p>
            <a:r>
              <a:rPr lang="en-US" dirty="0" smtClean="0"/>
              <a:t>250 m MOHID ocean model         (</a:t>
            </a:r>
            <a:r>
              <a:rPr lang="en-US" dirty="0" err="1" smtClean="0"/>
              <a:t>Meteo</a:t>
            </a:r>
            <a:r>
              <a:rPr lang="en-US" dirty="0" smtClean="0"/>
              <a:t>-Galicia)</a:t>
            </a:r>
          </a:p>
          <a:p>
            <a:r>
              <a:rPr lang="en-US" dirty="0" smtClean="0"/>
              <a:t>NOAH intertidal sediment land surface model</a:t>
            </a:r>
          </a:p>
          <a:p>
            <a:endParaRPr lang="en-US" dirty="0"/>
          </a:p>
          <a:p>
            <a:r>
              <a:rPr lang="en-US" dirty="0" smtClean="0"/>
              <a:t>3-day forecasts of risky conditions </a:t>
            </a:r>
          </a:p>
          <a:p>
            <a:r>
              <a:rPr lang="en-US" dirty="0" smtClean="0"/>
              <a:t>Advance warning of die-offs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27366" y="3337560"/>
            <a:ext cx="365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89656" y="3337560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 km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4213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Whangateau Harbor Cockle Mass Mortality 2009</a:t>
            </a:r>
          </a:p>
        </p:txBody>
      </p:sp>
      <p:pic>
        <p:nvPicPr>
          <p:cNvPr id="29699" name="Picture 4" descr="Tricklebank_cockleMortality_20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71600" y="762000"/>
            <a:ext cx="6858000" cy="23717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3587750"/>
            <a:ext cx="5410200" cy="33464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5638800" y="3962400"/>
            <a:ext cx="34448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High cockle mortality occurred</a:t>
            </a:r>
          </a:p>
          <a:p>
            <a:pPr eaLnBrk="1" hangingPunct="1"/>
            <a:r>
              <a:rPr lang="en-US" altLang="en-US"/>
              <a:t>during unusually hot conditions</a:t>
            </a:r>
          </a:p>
          <a:p>
            <a:pPr eaLnBrk="1" hangingPunct="1"/>
            <a:r>
              <a:rPr lang="en-US" altLang="en-US"/>
              <a:t>in the intertidal: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&gt;35°C at 1cm depth in sediment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628650" y="3443288"/>
            <a:ext cx="493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Forecasts of intertidal temperatures 2007-2010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784850" y="6491288"/>
            <a:ext cx="335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Cockle data: Karen Tricklebank</a:t>
            </a:r>
          </a:p>
        </p:txBody>
      </p:sp>
    </p:spTree>
    <p:extLst>
      <p:ext uri="{BB962C8B-B14F-4D97-AF65-F5344CB8AC3E}">
        <p14:creationId xmlns:p14="http://schemas.microsoft.com/office/powerpoint/2010/main" xmlns="" val="28513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" y="2194560"/>
            <a:ext cx="3603370" cy="46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99558" y="1143000"/>
            <a:ext cx="45111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Decadal rates of change </a:t>
            </a:r>
            <a:r>
              <a:rPr lang="en-US" altLang="en-US" dirty="0" smtClean="0"/>
              <a:t>             CART Model</a:t>
            </a:r>
          </a:p>
          <a:p>
            <a:pPr eaLnBrk="1" hangingPunct="1"/>
            <a:r>
              <a:rPr lang="en-US" altLang="en-US" dirty="0" smtClean="0"/>
              <a:t>                 of </a:t>
            </a:r>
            <a:r>
              <a:rPr lang="en-US" altLang="en-US" dirty="0"/>
              <a:t>SST </a:t>
            </a:r>
            <a:r>
              <a:rPr lang="en-US" altLang="en-US" dirty="0" smtClean="0"/>
              <a:t>                          NIWA field data</a:t>
            </a:r>
            <a:endParaRPr lang="en-US" altLang="en-US" dirty="0"/>
          </a:p>
          <a:p>
            <a:pPr eaLnBrk="1" hangingPunct="1"/>
            <a:endParaRPr lang="en-US" altLang="en-US" sz="800" dirty="0"/>
          </a:p>
          <a:p>
            <a:pPr eaLnBrk="1" hangingPunct="1"/>
            <a:r>
              <a:rPr lang="en-US" altLang="en-US" dirty="0"/>
              <a:t>Hadley Centre </a:t>
            </a:r>
            <a:r>
              <a:rPr lang="en-US" altLang="en-US" dirty="0" smtClean="0"/>
              <a:t>         CMIP 5            Forecasts</a:t>
            </a:r>
          </a:p>
          <a:p>
            <a:pPr eaLnBrk="1" hangingPunct="1"/>
            <a:r>
              <a:rPr lang="en-US" altLang="en-US" dirty="0" smtClean="0"/>
              <a:t>HISST 1900-2000     RCP 4.5</a:t>
            </a:r>
            <a:endParaRPr lang="en-US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560" y="2468880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441" y="3803266"/>
            <a:ext cx="137398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028" y="5185979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23560" y="1993820"/>
            <a:ext cx="3200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 err="1" smtClean="0"/>
              <a:t>Macomona</a:t>
            </a:r>
            <a:r>
              <a:rPr lang="en-US" altLang="en-US" dirty="0" smtClean="0"/>
              <a:t> </a:t>
            </a:r>
            <a:r>
              <a:rPr lang="en-US" altLang="en-US" dirty="0"/>
              <a:t>densities low if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winters hotter </a:t>
            </a:r>
            <a:r>
              <a:rPr lang="en-US" altLang="en-US" dirty="0"/>
              <a:t>than </a:t>
            </a:r>
            <a:r>
              <a:rPr lang="en-US" altLang="en-US" dirty="0" smtClean="0"/>
              <a:t>14</a:t>
            </a:r>
            <a:r>
              <a:rPr lang="en-US" altLang="en-US" dirty="0"/>
              <a:t>°-15°C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Maps </a:t>
            </a:r>
            <a:r>
              <a:rPr lang="en-US" altLang="en-US" dirty="0"/>
              <a:t>are fractions of winters </a:t>
            </a:r>
          </a:p>
          <a:p>
            <a:pPr eaLnBrk="1" hangingPunct="1"/>
            <a:r>
              <a:rPr lang="en-US" altLang="en-US" dirty="0" smtClean="0"/>
              <a:t>above </a:t>
            </a:r>
            <a:r>
              <a:rPr lang="en-US" altLang="en-US" dirty="0"/>
              <a:t>15°C in a </a:t>
            </a:r>
            <a:r>
              <a:rPr lang="en-US" altLang="en-US" dirty="0" smtClean="0"/>
              <a:t>decade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Average </a:t>
            </a:r>
            <a:r>
              <a:rPr lang="en-US" altLang="en-US" dirty="0"/>
              <a:t>fractions based on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20 </a:t>
            </a:r>
            <a:r>
              <a:rPr lang="en-US" altLang="en-US" dirty="0"/>
              <a:t>GCMs  RCP 4.5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All </a:t>
            </a:r>
            <a:r>
              <a:rPr lang="en-US" altLang="en-US" dirty="0"/>
              <a:t>time series adjusted </a:t>
            </a:r>
            <a:r>
              <a:rPr lang="en-US" altLang="en-US" dirty="0" smtClean="0"/>
              <a:t> for </a:t>
            </a:r>
          </a:p>
          <a:p>
            <a:pPr eaLnBrk="1" hangingPunct="1"/>
            <a:r>
              <a:rPr lang="en-US" altLang="en-US" dirty="0" smtClean="0"/>
              <a:t>2006-2012 SST bias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Expect large reduction in  benthic nutrient fluxes by mid century in North Island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8922" y="127810"/>
            <a:ext cx="7266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Biogeography of Ecosystem Engineers in NZ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err="1" smtClean="0"/>
              <a:t>Macomona</a:t>
            </a:r>
            <a:r>
              <a:rPr lang="en-US" i="1" dirty="0" smtClean="0"/>
              <a:t> </a:t>
            </a:r>
            <a:r>
              <a:rPr lang="en-US" i="1" dirty="0" err="1" smtClean="0"/>
              <a:t>lilliana</a:t>
            </a:r>
            <a:r>
              <a:rPr lang="en-US" dirty="0" smtClean="0"/>
              <a:t>  clam– dominant contributor to benthic-pelagic coupling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748216" y="2517726"/>
            <a:ext cx="692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2006</a:t>
            </a:r>
          </a:p>
          <a:p>
            <a:r>
              <a:rPr lang="en-US" dirty="0" smtClean="0"/>
              <a:t>2016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2040</a:t>
            </a:r>
          </a:p>
          <a:p>
            <a:r>
              <a:rPr lang="en-US" dirty="0" smtClean="0"/>
              <a:t>2050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2090</a:t>
            </a:r>
          </a:p>
          <a:p>
            <a:r>
              <a:rPr lang="en-US" dirty="0" smtClean="0"/>
              <a:t>2100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5102" y="2971800"/>
            <a:ext cx="60946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Min</a:t>
            </a:r>
          </a:p>
          <a:p>
            <a:r>
              <a:rPr lang="en-US" sz="1400" dirty="0" smtClean="0"/>
              <a:t>SST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Mean</a:t>
            </a:r>
          </a:p>
          <a:p>
            <a:r>
              <a:rPr lang="en-US" sz="1400" dirty="0" smtClean="0"/>
              <a:t>SST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Max</a:t>
            </a:r>
          </a:p>
          <a:p>
            <a:r>
              <a:rPr lang="en-US" sz="1400" dirty="0" smtClean="0"/>
              <a:t>SST</a:t>
            </a:r>
            <a:endParaRPr lang="en-US" sz="1400" dirty="0"/>
          </a:p>
        </p:txBody>
      </p:sp>
      <p:pic>
        <p:nvPicPr>
          <p:cNvPr id="5122" name="Picture 2" descr="File:Macomona liliana (large wedge shell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 rot="16200000">
            <a:off x="6412802" y="880681"/>
            <a:ext cx="8903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96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Ecosystem engineers and commercially important species moving </a:t>
            </a:r>
            <a:r>
              <a:rPr lang="en-US" dirty="0" err="1" smtClean="0"/>
              <a:t>poleward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onsequences for </a:t>
            </a:r>
            <a:r>
              <a:rPr lang="en-US" dirty="0" err="1" smtClean="0"/>
              <a:t>mariculture</a:t>
            </a:r>
            <a:r>
              <a:rPr lang="en-US" dirty="0" smtClean="0"/>
              <a:t>, nutrient fluxes, community composition</a:t>
            </a:r>
          </a:p>
          <a:p>
            <a:r>
              <a:rPr lang="en-US" dirty="0" smtClean="0"/>
              <a:t>Important to consider physiological performance in species distribution models</a:t>
            </a:r>
          </a:p>
          <a:p>
            <a:r>
              <a:rPr lang="en-US" dirty="0" err="1" smtClean="0"/>
              <a:t>Metapopulation</a:t>
            </a:r>
            <a:r>
              <a:rPr lang="en-US" dirty="0" smtClean="0"/>
              <a:t> approach is very powerful</a:t>
            </a:r>
          </a:p>
          <a:p>
            <a:pPr lvl="1"/>
            <a:r>
              <a:rPr lang="en-US" dirty="0" smtClean="0"/>
              <a:t>BUT need to be very careful in estimating connectivity</a:t>
            </a:r>
          </a:p>
          <a:p>
            <a:r>
              <a:rPr lang="en-US" dirty="0" smtClean="0"/>
              <a:t>Model </a:t>
            </a:r>
            <a:r>
              <a:rPr lang="en-US" dirty="0" err="1" smtClean="0"/>
              <a:t>stationarity</a:t>
            </a:r>
            <a:r>
              <a:rPr lang="en-US" dirty="0" smtClean="0"/>
              <a:t>/transferability related to physiological performance and environmental variability</a:t>
            </a:r>
          </a:p>
          <a:p>
            <a:r>
              <a:rPr lang="en-US" dirty="0"/>
              <a:t>All models are hypotheses </a:t>
            </a:r>
          </a:p>
          <a:p>
            <a:pPr lvl="1"/>
            <a:r>
              <a:rPr lang="en-US" dirty="0"/>
              <a:t>Don’t trust any individual model – use ensembles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60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0203.avi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86598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7824" y="22176"/>
            <a:ext cx="67489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3200" b="1" i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Macomona</a:t>
            </a:r>
            <a:r>
              <a:rPr lang="de-DE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burrowing and feeding</a:t>
            </a:r>
            <a:endParaRPr lang="de-DE" sz="32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8" descr="pressure_100203_tan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724400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00203_molli_exc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0560" y="3276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Biogeographic Modeling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89788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 engineering species that control the rest of the assemblage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dominants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 stabilizers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 destabilizers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 structured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metapopulation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Reproduction controlled by Sea Surface Temperature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Gridded ICOADS temperatures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1850-present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Dispersal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10% N, 10% 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km max</a:t>
            </a:r>
          </a:p>
          <a:p>
            <a:pPr eaLnBrk="1" hangingPunct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 entire coast with species in 1850 and allow population distribution to evolve over time</a:t>
            </a:r>
          </a:p>
          <a:p>
            <a:pPr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Hindcasts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Geographic Limits (lines) and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Records of Limits (dots)</a:t>
            </a:r>
          </a:p>
        </p:txBody>
      </p:sp>
      <p:pic>
        <p:nvPicPr>
          <p:cNvPr id="16387" name="Picture 13" descr="Fig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8458200" cy="56530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038600" y="6491288"/>
            <a:ext cx="5105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Wethey et al. 2011. J Exp Mar Biol Ecol 400:132-144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" t="-2" r="74173" b="79385"/>
          <a:stretch>
            <a:fillRect/>
          </a:stretch>
        </p:blipFill>
        <p:spPr bwMode="auto">
          <a:xfrm>
            <a:off x="2188050" y="1430956"/>
            <a:ext cx="728192" cy="4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Diopa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1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8050" y="5257800"/>
            <a:ext cx="894725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1" descr="Abarenicola_1024"/>
          <p:cNvPicPr>
            <a:picLocks noChangeAspect="1" noChangeArrowheads="1"/>
          </p:cNvPicPr>
          <p:nvPr/>
        </p:nvPicPr>
        <p:blipFill rotWithShape="1">
          <a:blip r:embed="rId6" cstate="print"/>
          <a:srcRect l="4234" t="9315" r="12261" b="11532"/>
          <a:stretch/>
        </p:blipFill>
        <p:spPr>
          <a:xfrm>
            <a:off x="5303520" y="4114800"/>
            <a:ext cx="942600" cy="584781"/>
          </a:xfrm>
          <a:prstGeom prst="rect">
            <a:avLst/>
          </a:prstGeom>
          <a:noFill/>
          <a:ln/>
        </p:spPr>
      </p:pic>
      <p:pic>
        <p:nvPicPr>
          <p:cNvPr id="3074" name="Picture 2" descr="C:\data\Photos\Europe2011\Spain\Teis\IMG_78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43" t="26019" r="49043" b="62647"/>
          <a:stretch/>
        </p:blipFill>
        <p:spPr bwMode="auto">
          <a:xfrm>
            <a:off x="5303520" y="2697480"/>
            <a:ext cx="681547" cy="5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561"/>
          <a:stretch/>
        </p:blipFill>
        <p:spPr bwMode="auto">
          <a:xfrm>
            <a:off x="157001" y="2415921"/>
            <a:ext cx="4306888" cy="10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" t="16578" r="-222" b="67983"/>
          <a:stretch/>
        </p:blipFill>
        <p:spPr bwMode="auto">
          <a:xfrm>
            <a:off x="4591841" y="2411965"/>
            <a:ext cx="4306888" cy="10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801" b="211"/>
          <a:stretch/>
        </p:blipFill>
        <p:spPr bwMode="auto">
          <a:xfrm>
            <a:off x="157001" y="3690106"/>
            <a:ext cx="4306888" cy="11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06" b="50858"/>
          <a:stretch/>
        </p:blipFill>
        <p:spPr bwMode="auto">
          <a:xfrm>
            <a:off x="4595333" y="4263767"/>
            <a:ext cx="4306888" cy="5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014" b="17404"/>
          <a:stretch/>
        </p:blipFill>
        <p:spPr bwMode="auto">
          <a:xfrm>
            <a:off x="157001" y="5037321"/>
            <a:ext cx="4306888" cy="16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9349" y="536320"/>
            <a:ext cx="3190665" cy="2353800"/>
            <a:chOff x="-8001000" y="16687800"/>
            <a:chExt cx="4206240" cy="554123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01000" y="16687800"/>
              <a:ext cx="4206240" cy="4394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-4818831" y="21112692"/>
              <a:ext cx="0" cy="1116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5275897" y="21097743"/>
              <a:ext cx="0" cy="1131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-5665759" y="21152715"/>
              <a:ext cx="0" cy="1076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-6074694" y="21152715"/>
              <a:ext cx="0" cy="1076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-6471778" y="21112694"/>
              <a:ext cx="0" cy="11163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-6853743" y="21152715"/>
              <a:ext cx="0" cy="1076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-4818831" y="19188014"/>
              <a:ext cx="820092" cy="1905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-5275897" y="19240336"/>
              <a:ext cx="311261" cy="1853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5800786" y="19860718"/>
              <a:ext cx="135026" cy="1291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-6853179" y="19853243"/>
              <a:ext cx="778483" cy="12594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7624455" y="20055054"/>
              <a:ext cx="1143109" cy="1057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-7696537" y="19300132"/>
              <a:ext cx="8385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7696537" y="19300132"/>
              <a:ext cx="0" cy="1577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-7696536" y="20877249"/>
              <a:ext cx="843357" cy="275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4572000" y="1916668"/>
            <a:ext cx="420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Pingree</a:t>
            </a:r>
            <a:r>
              <a:rPr lang="en-US" dirty="0" smtClean="0"/>
              <a:t> &amp; Griffiths Model with same winds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31771" y="137160"/>
            <a:ext cx="605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Ocean Model on Estimates of Population Connectivity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114800" y="594360"/>
            <a:ext cx="4983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NEMO – UK Met Office &amp; Spain </a:t>
            </a:r>
            <a:r>
              <a:rPr lang="en-US" dirty="0" err="1" smtClean="0"/>
              <a:t>Puertos</a:t>
            </a:r>
            <a:r>
              <a:rPr lang="en-US" dirty="0" smtClean="0"/>
              <a:t> del Estado</a:t>
            </a:r>
          </a:p>
          <a:p>
            <a:r>
              <a:rPr lang="en-US" dirty="0" err="1" smtClean="0"/>
              <a:t>Hycom</a:t>
            </a:r>
            <a:r>
              <a:rPr lang="en-US" dirty="0" smtClean="0"/>
              <a:t> – US Navy &amp; French Navy</a:t>
            </a:r>
          </a:p>
          <a:p>
            <a:r>
              <a:rPr lang="en-US" dirty="0" smtClean="0"/>
              <a:t>MARS - IFREMER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9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Distribution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Correlative niche models</a:t>
            </a:r>
          </a:p>
          <a:p>
            <a:r>
              <a:rPr lang="en-US" dirty="0" smtClean="0"/>
              <a:t>Mechanistic niche models</a:t>
            </a:r>
          </a:p>
          <a:p>
            <a:endParaRPr lang="en-US" dirty="0"/>
          </a:p>
          <a:p>
            <a:r>
              <a:rPr lang="en-US" dirty="0" smtClean="0"/>
              <a:t>These models assume that mechanisms and patterns found in one geographic region or epoch can be used to predict distribution in another. This is the concept of niche conservatism, model </a:t>
            </a:r>
            <a:r>
              <a:rPr lang="en-US" dirty="0" err="1" smtClean="0"/>
              <a:t>stationarity</a:t>
            </a:r>
            <a:r>
              <a:rPr lang="en-US" dirty="0" smtClean="0"/>
              <a:t> or model transferability.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6"/>
          <p:cNvSpPr txBox="1">
            <a:spLocks noChangeArrowheads="1"/>
          </p:cNvSpPr>
          <p:nvPr/>
        </p:nvSpPr>
        <p:spPr bwMode="auto">
          <a:xfrm>
            <a:off x="152400" y="990600"/>
            <a:ext cx="8839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Examine difference between lethal vs performance limits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Thermal death vs scope for growth / energy budget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Commercially important shellfish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Extensive physiology, production, biogeography data</a:t>
            </a:r>
          </a:p>
          <a:p>
            <a:pPr lvl="3" eaLnBrk="1" hangingPunct="1">
              <a:buFont typeface="Arial" charset="0"/>
              <a:buChar char="•"/>
            </a:pPr>
            <a:endParaRPr lang="en-US" sz="22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</a:rPr>
              <a:t>Extremely important to find reasons for failure of assumption of niche conservatism in species distribution models that work in one geographic region but fail to make correct predictions elsewhere.</a:t>
            </a: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6" name="Picture 4" descr="Sierra_model_2_Pag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6" r="17799" b="44731"/>
          <a:stretch>
            <a:fillRect/>
          </a:stretch>
        </p:blipFill>
        <p:spPr bwMode="auto">
          <a:xfrm>
            <a:off x="2728913" y="4432300"/>
            <a:ext cx="29860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Sierra_model_2_Page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4" t="8745" r="-42770" b="8745"/>
          <a:stretch>
            <a:fillRect/>
          </a:stretch>
        </p:blipFill>
        <p:spPr bwMode="auto">
          <a:xfrm>
            <a:off x="5715000" y="4425950"/>
            <a:ext cx="41322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441575" y="3822700"/>
            <a:ext cx="54371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Species Distribution Model Based On Thermal Tolerance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472440" y="4089082"/>
            <a:ext cx="1905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Marine mussel</a:t>
            </a:r>
          </a:p>
          <a:p>
            <a:pPr eaLnBrk="1" hangingPunct="1"/>
            <a:r>
              <a:rPr lang="en-US" i="1" dirty="0" err="1"/>
              <a:t>Mytilus</a:t>
            </a:r>
            <a:r>
              <a:rPr lang="en-US" i="1" dirty="0"/>
              <a:t> </a:t>
            </a:r>
            <a:r>
              <a:rPr lang="en-US" i="1" dirty="0" err="1"/>
              <a:t>edulis</a:t>
            </a:r>
            <a:endParaRPr lang="en-US" i="1" dirty="0"/>
          </a:p>
          <a:p>
            <a:pPr eaLnBrk="1" hangingPunct="1"/>
            <a:r>
              <a:rPr lang="en-US" dirty="0"/>
              <a:t>Distribution Model</a:t>
            </a:r>
          </a:p>
          <a:p>
            <a:pPr eaLnBrk="1" hangingPunct="1"/>
            <a:r>
              <a:rPr lang="en-US" dirty="0"/>
              <a:t>Validated for </a:t>
            </a:r>
          </a:p>
          <a:p>
            <a:pPr eaLnBrk="1" hangingPunct="1"/>
            <a:r>
              <a:rPr lang="en-US" dirty="0"/>
              <a:t>US East Coast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Fails utterly </a:t>
            </a:r>
            <a:endParaRPr lang="en-US" dirty="0" smtClean="0"/>
          </a:p>
          <a:p>
            <a:pPr eaLnBrk="1" hangingPunct="1"/>
            <a:r>
              <a:rPr lang="en-US" dirty="0"/>
              <a:t>i</a:t>
            </a:r>
            <a:r>
              <a:rPr lang="en-US" dirty="0" smtClean="0"/>
              <a:t>n Europe</a:t>
            </a:r>
            <a:endParaRPr lang="en-US" dirty="0"/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144463" y="304800"/>
            <a:ext cx="87264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Can physiology inform species distribution models?</a:t>
            </a:r>
          </a:p>
          <a:p>
            <a:pPr eaLnBrk="1" hangingPunct="1"/>
            <a:endParaRPr lang="en-US"/>
          </a:p>
        </p:txBody>
      </p:sp>
      <p:sp>
        <p:nvSpPr>
          <p:cNvPr id="18441" name="TextBox 3"/>
          <p:cNvSpPr txBox="1">
            <a:spLocks noChangeArrowheads="1"/>
          </p:cNvSpPr>
          <p:nvPr/>
        </p:nvSpPr>
        <p:spPr bwMode="auto">
          <a:xfrm>
            <a:off x="3944495" y="6408738"/>
            <a:ext cx="5108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Woodin et al. 2013 Ecology &amp; Evolution 3:3334-3346</a:t>
            </a:r>
            <a:endParaRPr lang="en-US" dirty="0"/>
          </a:p>
        </p:txBody>
      </p:sp>
      <p:pic>
        <p:nvPicPr>
          <p:cNvPr id="4098" name="Picture 2" descr="File:Miesmuscheln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146" b="50000"/>
          <a:stretch/>
        </p:blipFill>
        <p:spPr bwMode="auto">
          <a:xfrm rot="5400000">
            <a:off x="2432303" y="5322553"/>
            <a:ext cx="977664" cy="20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444038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Talks\NASA2014\Pages from Woodin_etal_2013_EcologyEvolution-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14"/>
          <a:stretch/>
        </p:blipFill>
        <p:spPr bwMode="auto">
          <a:xfrm>
            <a:off x="5742644" y="1234440"/>
            <a:ext cx="2821387" cy="47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Talks\NASA2014\Pages from Woodin_etal_2013_EcologyEvolution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" y="1234440"/>
            <a:ext cx="359488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" y="91440"/>
            <a:ext cx="873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Models are likely to fail if ecological performance limits are different from physiological tolerance limits, and environmental variance differs between regions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20427" y="5033649"/>
            <a:ext cx="3834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  = transient event margin</a:t>
            </a:r>
          </a:p>
          <a:p>
            <a:r>
              <a:rPr lang="en-US" dirty="0" err="1" smtClean="0"/>
              <a:t>CT</a:t>
            </a:r>
            <a:r>
              <a:rPr lang="en-US" baseline="-25000" dirty="0" err="1" smtClean="0"/>
              <a:t>max</a:t>
            </a:r>
            <a:r>
              <a:rPr lang="en-US" dirty="0" smtClean="0"/>
              <a:t>=  physiological performance limit</a:t>
            </a:r>
          </a:p>
          <a:p>
            <a:r>
              <a:rPr lang="en-US" smtClean="0"/>
              <a:t>LT</a:t>
            </a:r>
            <a:r>
              <a:rPr lang="en-US" baseline="-25000" smtClean="0"/>
              <a:t>max</a:t>
            </a:r>
            <a:r>
              <a:rPr lang="en-US" baseline="-25000" dirty="0" smtClean="0"/>
              <a:t>  </a:t>
            </a:r>
            <a:r>
              <a:rPr lang="en-US" dirty="0" smtClean="0"/>
              <a:t>= lethal temperature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44495" y="6408738"/>
            <a:ext cx="5108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Woodin et al. 2013 Ecology &amp; Evolution 3:3334-3346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2453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056" y="3505200"/>
            <a:ext cx="5937885" cy="317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1013460"/>
            <a:ext cx="6127750" cy="23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8197" y="381000"/>
            <a:ext cx="880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Scope for growth and biogeography of commercial mussels in Europe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20640" y="6477000"/>
            <a:ext cx="396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 &amp; </a:t>
            </a:r>
            <a:r>
              <a:rPr lang="en-US" dirty="0" err="1" smtClean="0"/>
              <a:t>Hilbish</a:t>
            </a:r>
            <a:r>
              <a:rPr lang="en-US" dirty="0" smtClean="0"/>
              <a:t> 2013. </a:t>
            </a:r>
            <a:r>
              <a:rPr lang="en-US" dirty="0" err="1" smtClean="0"/>
              <a:t>Oecologia</a:t>
            </a:r>
            <a:r>
              <a:rPr lang="en-US" dirty="0" smtClean="0"/>
              <a:t>  172:35-46</a:t>
            </a:r>
            <a:endParaRPr lang="en-US" dirty="0"/>
          </a:p>
        </p:txBody>
      </p:sp>
      <p:pic>
        <p:nvPicPr>
          <p:cNvPr id="6" name="Picture 2" descr="File:Miesmuscheln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146" b="50000"/>
          <a:stretch/>
        </p:blipFill>
        <p:spPr bwMode="auto">
          <a:xfrm>
            <a:off x="274320" y="3840480"/>
            <a:ext cx="977664" cy="200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40652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2" t="21327" b="16599"/>
          <a:stretch>
            <a:fillRect/>
          </a:stretch>
        </p:blipFill>
        <p:spPr bwMode="auto">
          <a:xfrm>
            <a:off x="4777581" y="1698178"/>
            <a:ext cx="438943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2" b="17136"/>
          <a:stretch>
            <a:fillRect/>
          </a:stretch>
        </p:blipFill>
        <p:spPr bwMode="auto">
          <a:xfrm>
            <a:off x="61118" y="1561653"/>
            <a:ext cx="46863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914400" y="1295400"/>
            <a:ext cx="7374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 smtClean="0"/>
              <a:t>        Chlorophyll </a:t>
            </a:r>
            <a:r>
              <a:rPr lang="en-US" altLang="en-US" sz="1800" dirty="0"/>
              <a:t>µg/L                                   </a:t>
            </a:r>
            <a:r>
              <a:rPr lang="en-US" altLang="en-US" sz="1800" dirty="0" smtClean="0"/>
              <a:t>        End </a:t>
            </a:r>
            <a:r>
              <a:rPr lang="en-US" altLang="en-US" sz="1800" dirty="0"/>
              <a:t>of Year body mass via SFG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74319" y="5316"/>
            <a:ext cx="8683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Scope for Growth Models incorporating daily SST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 Satellite Chlorophyll yield </a:t>
            </a:r>
            <a:r>
              <a:rPr lang="en-US" altLang="en-US" sz="2400" dirty="0"/>
              <a:t>the approximate </a:t>
            </a:r>
            <a:endParaRPr lang="en-US" altLang="en-US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southern </a:t>
            </a:r>
            <a:r>
              <a:rPr lang="en-US" altLang="en-US" sz="2400" dirty="0"/>
              <a:t>limit of </a:t>
            </a:r>
            <a:r>
              <a:rPr lang="en-US" altLang="en-US" sz="2400" i="1" dirty="0" err="1"/>
              <a:t>Mytilus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edulis</a:t>
            </a:r>
            <a:r>
              <a:rPr lang="en-US" altLang="en-US" sz="2400" dirty="0"/>
              <a:t> in Europe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950075" y="4267200"/>
            <a:ext cx="441325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7167547" y="6402720"/>
            <a:ext cx="1740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Fly et al. in press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8229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774</Words>
  <Application>Microsoft Office PowerPoint</Application>
  <PresentationFormat>On-screen Show (4:3)</PresentationFormat>
  <Paragraphs>186</Paragraphs>
  <Slides>17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Biogeographic Modeling</vt:lpstr>
      <vt:lpstr>Hindcasts of Geographic Limits (lines) and  Historical Records of Limits (dots)</vt:lpstr>
      <vt:lpstr>Slide 4</vt:lpstr>
      <vt:lpstr>Species Distribution Modeling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Whangateau Harbor Cockle Mass Mortality 2009</vt:lpstr>
      <vt:lpstr>Slide 15</vt:lpstr>
      <vt:lpstr>Summary</vt:lpstr>
      <vt:lpstr>Slide 17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wethey</dc:creator>
  <cp:lastModifiedBy>Elizabeth J Brumbaugh</cp:lastModifiedBy>
  <cp:revision>38</cp:revision>
  <dcterms:created xsi:type="dcterms:W3CDTF">2014-05-06T21:36:20Z</dcterms:created>
  <dcterms:modified xsi:type="dcterms:W3CDTF">2014-05-09T12:18:49Z</dcterms:modified>
</cp:coreProperties>
</file>