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notesSlides/notesSlide22.xml" ContentType="application/vnd.openxmlformats-officedocument.presentationml.notes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notesSlides/notesSlide27.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s/slide41.xml" ContentType="application/vnd.openxmlformats-officedocument.presentationml.slide+xml"/>
  <Override PartName="/ppt/slides/slide57.xml" ContentType="application/vnd.openxmlformats-officedocument.presentationml.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50.xml" ContentType="application/vnd.openxmlformats-officedocument.presentationml.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slides/slide46.xml" ContentType="application/vnd.openxmlformats-officedocument.presentationml.slide+xml"/>
  <Override PartName="/ppt/notesSlides/notesSlide2.xml" ContentType="application/vnd.openxmlformats-officedocument.presentationml.notes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60"/>
  </p:notesMasterIdLst>
  <p:sldIdLst>
    <p:sldId id="269" r:id="rId2"/>
    <p:sldId id="362" r:id="rId3"/>
    <p:sldId id="378" r:id="rId4"/>
    <p:sldId id="377" r:id="rId5"/>
    <p:sldId id="382" r:id="rId6"/>
    <p:sldId id="379" r:id="rId7"/>
    <p:sldId id="436" r:id="rId8"/>
    <p:sldId id="383" r:id="rId9"/>
    <p:sldId id="384" r:id="rId10"/>
    <p:sldId id="396" r:id="rId11"/>
    <p:sldId id="398" r:id="rId12"/>
    <p:sldId id="391" r:id="rId13"/>
    <p:sldId id="385" r:id="rId14"/>
    <p:sldId id="386" r:id="rId15"/>
    <p:sldId id="387" r:id="rId16"/>
    <p:sldId id="388" r:id="rId17"/>
    <p:sldId id="389" r:id="rId18"/>
    <p:sldId id="394" r:id="rId19"/>
    <p:sldId id="393" r:id="rId20"/>
    <p:sldId id="397" r:id="rId21"/>
    <p:sldId id="399" r:id="rId22"/>
    <p:sldId id="400" r:id="rId23"/>
    <p:sldId id="401" r:id="rId24"/>
    <p:sldId id="402" r:id="rId25"/>
    <p:sldId id="403" r:id="rId26"/>
    <p:sldId id="404" r:id="rId27"/>
    <p:sldId id="405" r:id="rId28"/>
    <p:sldId id="406" r:id="rId29"/>
    <p:sldId id="407" r:id="rId30"/>
    <p:sldId id="408" r:id="rId31"/>
    <p:sldId id="409" r:id="rId32"/>
    <p:sldId id="410" r:id="rId33"/>
    <p:sldId id="411" r:id="rId34"/>
    <p:sldId id="412" r:id="rId35"/>
    <p:sldId id="413" r:id="rId36"/>
    <p:sldId id="414" r:id="rId37"/>
    <p:sldId id="415" r:id="rId38"/>
    <p:sldId id="416" r:id="rId39"/>
    <p:sldId id="417" r:id="rId40"/>
    <p:sldId id="418" r:id="rId41"/>
    <p:sldId id="419" r:id="rId42"/>
    <p:sldId id="420" r:id="rId43"/>
    <p:sldId id="421" r:id="rId44"/>
    <p:sldId id="422" r:id="rId45"/>
    <p:sldId id="423" r:id="rId46"/>
    <p:sldId id="424" r:id="rId47"/>
    <p:sldId id="425" r:id="rId48"/>
    <p:sldId id="426" r:id="rId49"/>
    <p:sldId id="427" r:id="rId50"/>
    <p:sldId id="428" r:id="rId51"/>
    <p:sldId id="429" r:id="rId52"/>
    <p:sldId id="430" r:id="rId53"/>
    <p:sldId id="431" r:id="rId54"/>
    <p:sldId id="432" r:id="rId55"/>
    <p:sldId id="433" r:id="rId56"/>
    <p:sldId id="434" r:id="rId57"/>
    <p:sldId id="435" r:id="rId58"/>
    <p:sldId id="437"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914" autoAdjust="0"/>
    <p:restoredTop sz="80000" autoAdjust="0"/>
  </p:normalViewPr>
  <p:slideViewPr>
    <p:cSldViewPr>
      <p:cViewPr>
        <p:scale>
          <a:sx n="66" d="100"/>
          <a:sy n="66" d="100"/>
        </p:scale>
        <p:origin x="-1560" y="-2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printerSettings" Target="printerSettings/printerSettings1.bin"/><Relationship Id="rId62"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906D77-5B64-4150-9B52-53AFC3C39EF6}" type="datetimeFigureOut">
              <a:rPr lang="en-US" smtClean="0"/>
              <a:pPr/>
              <a:t>5/9/14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4D0ED0-0A9F-4319-86AB-8BECBD27300B}"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160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9C7D8-1A8D-4330-859D-A9D3C09C7814}" type="slidenum">
              <a:rPr lang="en-US">
                <a:solidFill>
                  <a:prstClr val="black"/>
                </a:solidFill>
              </a:rPr>
              <a:pPr/>
              <a:t>3</a:t>
            </a:fld>
            <a:endParaRPr lang="en-US">
              <a:solidFill>
                <a:prstClr val="black"/>
              </a:solidFill>
            </a:endParaRPr>
          </a:p>
        </p:txBody>
      </p:sp>
      <p:sp>
        <p:nvSpPr>
          <p:cNvPr id="1360898" name="Rectangle 2"/>
          <p:cNvSpPr>
            <a:spLocks noGrp="1" noRot="1" noChangeAspect="1" noChangeArrowheads="1" noTextEdit="1"/>
          </p:cNvSpPr>
          <p:nvPr>
            <p:ph type="sldImg"/>
          </p:nvPr>
        </p:nvSpPr>
        <p:spPr>
          <a:ln/>
        </p:spPr>
      </p:sp>
      <p:sp>
        <p:nvSpPr>
          <p:cNvPr id="1360899" name="Rectangle 3"/>
          <p:cNvSpPr>
            <a:spLocks noGrp="1" noChangeArrowheads="1"/>
          </p:cNvSpPr>
          <p:nvPr>
            <p:ph type="body" idx="1"/>
          </p:nvPr>
        </p:nvSpPr>
        <p:spPr/>
        <p:txBody>
          <a:bodyPr/>
          <a:lstStyle/>
          <a:p>
            <a:r>
              <a:rPr lang="en-US" sz="1200" kern="1200" dirty="0" smtClean="0">
                <a:solidFill>
                  <a:schemeClr val="tx1"/>
                </a:solidFill>
                <a:latin typeface="+mn-lt"/>
                <a:ea typeface="+mn-ea"/>
                <a:cs typeface="+mn-cs"/>
              </a:rPr>
              <a:t>328 described species of hummingbirds -- live in a variety of environments though about 80% of species are dependent of forest vegetation.  </a:t>
            </a:r>
          </a:p>
          <a:p>
            <a:r>
              <a:rPr lang="en-US" sz="1200" kern="1200" dirty="0" smtClean="0">
                <a:solidFill>
                  <a:schemeClr val="tx1"/>
                </a:solidFill>
                <a:latin typeface="+mn-lt"/>
                <a:ea typeface="+mn-ea"/>
                <a:cs typeface="+mn-cs"/>
              </a:rPr>
              <a:t>Highest concentration in the northern Andes (109 species; </a:t>
            </a:r>
            <a:r>
              <a:rPr lang="en-US" sz="1200" kern="1200" dirty="0" err="1" smtClean="0">
                <a:solidFill>
                  <a:schemeClr val="tx1"/>
                </a:solidFill>
                <a:latin typeface="+mn-lt"/>
                <a:ea typeface="+mn-ea"/>
                <a:cs typeface="+mn-cs"/>
              </a:rPr>
              <a:t>Rahbek</a:t>
            </a:r>
            <a:r>
              <a:rPr lang="en-US" sz="1200" kern="1200" dirty="0" smtClean="0">
                <a:solidFill>
                  <a:schemeClr val="tx1"/>
                </a:solidFill>
                <a:latin typeface="+mn-lt"/>
                <a:ea typeface="+mn-ea"/>
                <a:cs typeface="+mn-cs"/>
              </a:rPr>
              <a:t> &amp; Graves 2000) where up to 35 species co-exist in a local area. </a:t>
            </a:r>
          </a:p>
          <a:p>
            <a:r>
              <a:rPr lang="en-US" sz="1200" kern="1200" dirty="0" smtClean="0">
                <a:solidFill>
                  <a:schemeClr val="tx1"/>
                </a:solidFill>
                <a:latin typeface="+mn-lt"/>
                <a:ea typeface="+mn-ea"/>
                <a:cs typeface="+mn-cs"/>
              </a:rPr>
              <a:t>North American has 57 species, of which 40% are endemic and 14% are of high conservation concern </a:t>
            </a:r>
            <a:endParaRPr lang="en-US" dirty="0" smtClean="0"/>
          </a:p>
          <a:p>
            <a:endParaRPr lang="en-US" dirty="0" smtClean="0"/>
          </a:p>
          <a:p>
            <a:r>
              <a:rPr lang="en-US" dirty="0" smtClean="0"/>
              <a:t>Why hummingbirds?</a:t>
            </a:r>
          </a:p>
          <a:p>
            <a:endParaRPr lang="en-US" dirty="0" smtClean="0"/>
          </a:p>
          <a:p>
            <a:r>
              <a:rPr lang="en-US" sz="1200" kern="1200" dirty="0" smtClean="0">
                <a:solidFill>
                  <a:schemeClr val="tx1"/>
                </a:solidFill>
                <a:latin typeface="+mn-lt"/>
                <a:ea typeface="+mn-ea"/>
                <a:cs typeface="+mn-cs"/>
              </a:rPr>
              <a:t>Because of their small size (many species &lt; 3 g) hummingbirds operate at the limits of endothermic physiology.  Daily energy requirements are among the highest measured in vertebrates.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Climatic changes that reduce energy resources may make it more difficult for hummingbirds to meet daily energy demands and drive shifts in their distribution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key plant – animal interaction for ecosystem functioning and diversity maintenance is pollination – if plants/vegetation</a:t>
            </a:r>
            <a:r>
              <a:rPr lang="en-US" sz="1200" kern="1200" baseline="0" dirty="0" smtClean="0">
                <a:solidFill>
                  <a:schemeClr val="tx1"/>
                </a:solidFill>
                <a:latin typeface="+mn-lt"/>
                <a:ea typeface="+mn-ea"/>
                <a:cs typeface="+mn-cs"/>
              </a:rPr>
              <a:t> changes then hummingbird distribution will likely change and likewise pollination services will likely change</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eBird</a:t>
            </a:r>
            <a:r>
              <a:rPr lang="en-US" dirty="0" smtClean="0"/>
              <a:t> submissions continue to increase. Because of this, we use data after 2007</a:t>
            </a:r>
            <a:r>
              <a:rPr lang="en-US" baseline="0" dirty="0" smtClean="0"/>
              <a:t>.</a:t>
            </a:r>
          </a:p>
          <a:p>
            <a:r>
              <a:rPr lang="en-US" baseline="0" dirty="0" smtClean="0"/>
              <a:t>This is in line with the rationale other projects done by the Cornell Lab of Ornithology.</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3107021"/>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eBird</a:t>
            </a:r>
            <a:r>
              <a:rPr lang="en-US" dirty="0" smtClean="0"/>
              <a:t> submissions continue to increase. Because of this, we use data after 2007</a:t>
            </a:r>
            <a:r>
              <a:rPr lang="en-US" baseline="0" dirty="0" smtClean="0"/>
              <a:t>.</a:t>
            </a:r>
          </a:p>
          <a:p>
            <a:r>
              <a:rPr lang="en-US" baseline="0" dirty="0" smtClean="0"/>
              <a:t>This is in line with the rationale other projects done by the Cornell Lab </a:t>
            </a:r>
            <a:r>
              <a:rPr lang="en-US" baseline="0" smtClean="0"/>
              <a:t>of Ornithology.</a:t>
            </a:r>
            <a:endParaRPr lang="en-US"/>
          </a:p>
        </p:txBody>
      </p:sp>
      <p:sp>
        <p:nvSpPr>
          <p:cNvPr id="4" name="Slide Number Placeholder 3"/>
          <p:cNvSpPr>
            <a:spLocks noGrp="1"/>
          </p:cNvSpPr>
          <p:nvPr>
            <p:ph type="sldNum" sz="quarter" idx="10"/>
          </p:nvPr>
        </p:nvSpPr>
        <p:spPr/>
        <p:txBody>
          <a:bodyPr/>
          <a:lstStyle/>
          <a:p>
            <a:fld id="{6A3F9742-4EAE-5147-A5FF-0CC9DB3FF5C3}" type="slidenum">
              <a:rPr lang="en-US" smtClean="0"/>
              <a:pPr/>
              <a:t>31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43107021"/>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a </a:t>
            </a:r>
            <a:r>
              <a:rPr lang="en-US" dirty="0" err="1" smtClean="0"/>
              <a:t>centroid</a:t>
            </a:r>
            <a:r>
              <a:rPr lang="en-US" dirty="0" smtClean="0"/>
              <a:t> approach, which</a:t>
            </a:r>
            <a:r>
              <a:rPr lang="en-US" baseline="0" dirty="0" smtClean="0"/>
              <a:t> has been used in other papers using </a:t>
            </a:r>
            <a:r>
              <a:rPr lang="en-US" baseline="0" dirty="0" err="1" smtClean="0"/>
              <a:t>eBird</a:t>
            </a:r>
            <a:r>
              <a:rPr lang="en-US" baseline="0" dirty="0" smtClean="0"/>
              <a:t> data (see La </a:t>
            </a:r>
            <a:r>
              <a:rPr lang="en-US" baseline="0" dirty="0" err="1" smtClean="0"/>
              <a:t>Sorte</a:t>
            </a:r>
            <a:r>
              <a:rPr lang="en-US" baseline="0" dirty="0" smtClean="0"/>
              <a:t> et al. 2013)</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observations for </a:t>
            </a:r>
            <a:r>
              <a:rPr lang="en-US" dirty="0" err="1" smtClean="0"/>
              <a:t>rufous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863498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observations for </a:t>
            </a:r>
            <a:r>
              <a:rPr lang="en-US" dirty="0" err="1" smtClean="0"/>
              <a:t>rufous</a:t>
            </a:r>
            <a:endParaRPr lang="en-US" dirty="0" smtClean="0"/>
          </a:p>
          <a:p>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04068407"/>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observations for </a:t>
            </a:r>
            <a:r>
              <a:rPr lang="en-US" dirty="0" err="1" smtClean="0"/>
              <a:t>rufous</a:t>
            </a:r>
            <a:endParaRPr lang="en-US" dirty="0" smtClean="0"/>
          </a:p>
          <a:p>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123431018"/>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observations for </a:t>
            </a:r>
            <a:r>
              <a:rPr lang="en-US" dirty="0" err="1" smtClean="0"/>
              <a:t>rufous</a:t>
            </a:r>
            <a:endParaRPr lang="en-US" dirty="0" smtClean="0"/>
          </a:p>
          <a:p>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36</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08881430"/>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observations for </a:t>
            </a:r>
            <a:r>
              <a:rPr lang="en-US" dirty="0" err="1" smtClean="0"/>
              <a:t>rufous</a:t>
            </a:r>
            <a:endParaRPr lang="en-US" dirty="0" smtClean="0"/>
          </a:p>
          <a:p>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548241307"/>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observations for </a:t>
            </a:r>
            <a:r>
              <a:rPr lang="en-US" dirty="0" err="1" smtClean="0"/>
              <a:t>rufous</a:t>
            </a:r>
            <a:endParaRPr lang="en-US" dirty="0" smtClean="0"/>
          </a:p>
          <a:p>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45501670"/>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Rufous</a:t>
            </a:r>
            <a:r>
              <a:rPr lang="en-US" dirty="0" smtClean="0"/>
              <a:t> hummingbird,</a:t>
            </a:r>
            <a:r>
              <a:rPr lang="en-US" baseline="0" dirty="0" smtClean="0"/>
              <a:t> 2013 data shown as an example (lots of eastern birds biasing results. Real or sampling bias?)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39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3088692"/>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three main objectives</a:t>
            </a:r>
            <a:r>
              <a:rPr lang="en-US" baseline="0" dirty="0" smtClean="0"/>
              <a:t> focus on</a:t>
            </a:r>
          </a:p>
          <a:p>
            <a:endParaRPr lang="en-US" baseline="0" dirty="0" smtClean="0"/>
          </a:p>
          <a:p>
            <a:pPr marL="228600" indent="-228600">
              <a:buAutoNum type="arabicPeriod"/>
            </a:pPr>
            <a:r>
              <a:rPr lang="en-US" baseline="0" dirty="0" smtClean="0"/>
              <a:t>identifying patterns (objective 1) – i.e., be determining the association between hummingbird abundance, distribution and survival and environmental variables.  Specifically we think that periods of anomalously low or high moisture, productivity or temperature should result in changes in abundance, distribution and survival</a:t>
            </a:r>
          </a:p>
          <a:p>
            <a:pPr marL="228600" indent="-228600">
              <a:buAutoNum type="arabicPeriod"/>
            </a:pPr>
            <a:r>
              <a:rPr lang="en-US" baseline="0" dirty="0" smtClean="0"/>
              <a:t>Evaluating some of the biological mechanisms --- we focus on what we think are the two main mechanisms – nectar resources and physiological response; Nectar is the main food source of </a:t>
            </a:r>
            <a:r>
              <a:rPr lang="en-US" baseline="0" dirty="0" err="1" smtClean="0"/>
              <a:t>hb</a:t>
            </a:r>
            <a:r>
              <a:rPr lang="en-US" baseline="0" dirty="0" smtClean="0"/>
              <a:t> so understanding what they eat and how their food is distributed has important implications for their survival and distribution, therefore we quantify nectar availability and use across regions and time.  Physiological measures provide direct information on hummingbird health and their ability to maintain an energy balance in different environmental (and nectar) conditions.</a:t>
            </a:r>
          </a:p>
          <a:p>
            <a:pPr marL="228600" indent="-228600">
              <a:buAutoNum type="arabicPeriod"/>
            </a:pPr>
            <a:r>
              <a:rPr lang="en-US" baseline="0" dirty="0" smtClean="0"/>
              <a:t>Finally we will integrate these data into statistical and physiological models.  </a:t>
            </a:r>
            <a:endParaRPr lang="en-US" dirty="0"/>
          </a:p>
        </p:txBody>
      </p:sp>
      <p:sp>
        <p:nvSpPr>
          <p:cNvPr id="4" name="Slide Number Placeholder 3"/>
          <p:cNvSpPr>
            <a:spLocks noGrp="1"/>
          </p:cNvSpPr>
          <p:nvPr>
            <p:ph type="sldNum" sz="quarter" idx="10"/>
          </p:nvPr>
        </p:nvSpPr>
        <p:spPr/>
        <p:txBody>
          <a:bodyPr/>
          <a:lstStyle/>
          <a:p>
            <a:fld id="{C04D0ED0-0A9F-4319-86AB-8BECBD27300B}" type="slidenum">
              <a:rPr lang="en-US" smtClean="0"/>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Rufous</a:t>
            </a:r>
            <a:r>
              <a:rPr lang="en-US" dirty="0" smtClean="0"/>
              <a:t> hummingbird,</a:t>
            </a:r>
            <a:r>
              <a:rPr lang="en-US" baseline="0" dirty="0" smtClean="0"/>
              <a:t> 2013 data shown as an example (lots of eastern birds biasing results. Real or sampling bias Distinct migration pathways?)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40</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803088692"/>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Migration speed was estimated as</a:t>
            </a:r>
            <a:r>
              <a:rPr lang="en-US" baseline="0" dirty="0" smtClean="0"/>
              <a:t> the median value of the top 5 migration speeds (great-circle distance traveled between daily centroid locations). Median taken to account for outliers.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42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8120664"/>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Migration speed was estimated as</a:t>
            </a:r>
            <a:r>
              <a:rPr lang="en-US" baseline="0" dirty="0" smtClean="0"/>
              <a:t> the median value of the top 5 migration speeds (distance traveled between daily centroid locations). Median taken to account for outliers.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43</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18120664"/>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This approach is a novel use of </a:t>
            </a:r>
            <a:r>
              <a:rPr lang="en-US" sz="1200" kern="1200" dirty="0" err="1" smtClean="0">
                <a:solidFill>
                  <a:schemeClr val="tx1"/>
                </a:solidFill>
                <a:latin typeface="+mn-lt"/>
                <a:ea typeface="+mn-ea"/>
                <a:cs typeface="+mn-cs"/>
              </a:rPr>
              <a:t>Movebank</a:t>
            </a:r>
            <a:r>
              <a:rPr lang="en-US" sz="1200" kern="1200" dirty="0" smtClean="0">
                <a:solidFill>
                  <a:schemeClr val="tx1"/>
                </a:solidFill>
                <a:latin typeface="+mn-lt"/>
                <a:ea typeface="+mn-ea"/>
                <a:cs typeface="+mn-cs"/>
              </a:rPr>
              <a:t>, so it requires some adjustments in how we interface with the site.  We are interested in creating spatiotemporal distribution models, so we need to acquire environmental data for points in space and time where we know a hummingbird was sighted, but we also need background locations that can serve as pseudo-absences.  </a:t>
            </a:r>
            <a:r>
              <a:rPr lang="en-US" sz="1200" kern="1200" dirty="0" err="1" smtClean="0">
                <a:solidFill>
                  <a:schemeClr val="tx1"/>
                </a:solidFill>
                <a:latin typeface="+mn-lt"/>
                <a:ea typeface="+mn-ea"/>
                <a:cs typeface="+mn-cs"/>
              </a:rPr>
              <a:t>Movebank</a:t>
            </a:r>
            <a:r>
              <a:rPr lang="en-US" sz="1200" kern="1200" dirty="0" smtClean="0">
                <a:solidFill>
                  <a:schemeClr val="tx1"/>
                </a:solidFill>
                <a:latin typeface="+mn-lt"/>
                <a:ea typeface="+mn-ea"/>
                <a:cs typeface="+mn-cs"/>
              </a:rPr>
              <a:t> typically requires the user to upload their tracking data to their website and all of the annotation happens through tools available within the web interface.  In this system, we use </a:t>
            </a:r>
            <a:r>
              <a:rPr lang="en-US" sz="1200" kern="1200" dirty="0" err="1" smtClean="0">
                <a:solidFill>
                  <a:schemeClr val="tx1"/>
                </a:solidFill>
                <a:latin typeface="+mn-lt"/>
                <a:ea typeface="+mn-ea"/>
                <a:cs typeface="+mn-cs"/>
              </a:rPr>
              <a:t>Movebank's</a:t>
            </a:r>
            <a:r>
              <a:rPr lang="en-US" sz="1200" kern="1200" dirty="0" smtClean="0">
                <a:solidFill>
                  <a:schemeClr val="tx1"/>
                </a:solidFill>
                <a:latin typeface="+mn-lt"/>
                <a:ea typeface="+mn-ea"/>
                <a:cs typeface="+mn-cs"/>
              </a:rPr>
              <a:t> API to generate automated requests for a grid that covers our entire study area.</a:t>
            </a:r>
            <a:endParaRPr lang="en-US" dirty="0"/>
          </a:p>
        </p:txBody>
      </p:sp>
      <p:sp>
        <p:nvSpPr>
          <p:cNvPr id="4" name="Slide Number Placeholder 3"/>
          <p:cNvSpPr>
            <a:spLocks noGrp="1"/>
          </p:cNvSpPr>
          <p:nvPr>
            <p:ph type="sldNum" sz="quarter" idx="10"/>
          </p:nvPr>
        </p:nvSpPr>
        <p:spPr/>
        <p:txBody>
          <a:bodyPr/>
          <a:lstStyle/>
          <a:p>
            <a:fld id="{AD8434FC-AF4B-C84B-8A9B-9C1EC171DCD1}" type="slidenum">
              <a:rPr lang="en-US" smtClean="0"/>
              <a:pPr/>
              <a:t>51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Each grid cell has a unique ID that we track through a </a:t>
            </a:r>
            <a:r>
              <a:rPr lang="en-US" sz="1200" kern="1200" dirty="0" err="1" smtClean="0">
                <a:solidFill>
                  <a:schemeClr val="tx1"/>
                </a:solidFill>
                <a:latin typeface="+mn-lt"/>
                <a:ea typeface="+mn-ea"/>
                <a:cs typeface="+mn-cs"/>
              </a:rPr>
              <a:t>postgreSQL/postGIS</a:t>
            </a:r>
            <a:r>
              <a:rPr lang="en-US" sz="1200" kern="1200" dirty="0" smtClean="0">
                <a:solidFill>
                  <a:schemeClr val="tx1"/>
                </a:solidFill>
                <a:latin typeface="+mn-lt"/>
                <a:ea typeface="+mn-ea"/>
                <a:cs typeface="+mn-cs"/>
              </a:rPr>
              <a:t> database.  We have a series of scripts that generate and track the status of requests automatically, and when the annotation is available, it is automatically downloaded and inserted into the database. Within the database, we can link </a:t>
            </a:r>
            <a:r>
              <a:rPr lang="en-US" sz="1200" kern="1200" dirty="0" err="1" smtClean="0">
                <a:solidFill>
                  <a:schemeClr val="tx1"/>
                </a:solidFill>
                <a:latin typeface="+mn-lt"/>
                <a:ea typeface="+mn-ea"/>
                <a:cs typeface="+mn-cs"/>
              </a:rPr>
              <a:t>eBird</a:t>
            </a:r>
            <a:r>
              <a:rPr lang="en-US" sz="1200" kern="1200" dirty="0" smtClean="0">
                <a:solidFill>
                  <a:schemeClr val="tx1"/>
                </a:solidFill>
                <a:latin typeface="+mn-lt"/>
                <a:ea typeface="+mn-ea"/>
                <a:cs typeface="+mn-cs"/>
              </a:rPr>
              <a:t> observations with the environmental data we gathered from </a:t>
            </a:r>
            <a:r>
              <a:rPr lang="en-US" sz="1200" kern="1200" dirty="0" err="1" smtClean="0">
                <a:solidFill>
                  <a:schemeClr val="tx1"/>
                </a:solidFill>
                <a:latin typeface="+mn-lt"/>
                <a:ea typeface="+mn-ea"/>
                <a:cs typeface="+mn-cs"/>
              </a:rPr>
              <a:t>Movebank</a:t>
            </a:r>
            <a:r>
              <a:rPr lang="en-US" sz="1200" kern="1200" dirty="0" smtClean="0">
                <a:solidFill>
                  <a:schemeClr val="tx1"/>
                </a:solidFill>
                <a:latin typeface="+mn-lt"/>
                <a:ea typeface="+mn-ea"/>
                <a:cs typeface="+mn-cs"/>
              </a:rPr>
              <a:t>.  Such variables include MODIS NDVI and EVI, temperature, and wind at various elevations.  Our hope is to use these and other variables to better understand the drivers of migration decisions.</a:t>
            </a:r>
            <a:endParaRPr lang="en-US" dirty="0"/>
          </a:p>
        </p:txBody>
      </p:sp>
      <p:sp>
        <p:nvSpPr>
          <p:cNvPr id="4" name="Slide Number Placeholder 3"/>
          <p:cNvSpPr>
            <a:spLocks noGrp="1"/>
          </p:cNvSpPr>
          <p:nvPr>
            <p:ph type="sldNum" sz="quarter" idx="10"/>
          </p:nvPr>
        </p:nvSpPr>
        <p:spPr/>
        <p:txBody>
          <a:bodyPr/>
          <a:lstStyle/>
          <a:p>
            <a:fld id="{AD8434FC-AF4B-C84B-8A9B-9C1EC171DCD1}" type="slidenum">
              <a:rPr lang="en-US" smtClean="0"/>
              <a:pPr/>
              <a:t>52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Such variables include MODIS NDVI and EVI, temperature, and wind at various elevations.  Our hope is to use these and other variables to better understand the drivers of migration decisions.</a:t>
            </a:r>
            <a:endParaRPr lang="en-US" dirty="0"/>
          </a:p>
        </p:txBody>
      </p:sp>
      <p:sp>
        <p:nvSpPr>
          <p:cNvPr id="4" name="Slide Number Placeholder 3"/>
          <p:cNvSpPr>
            <a:spLocks noGrp="1"/>
          </p:cNvSpPr>
          <p:nvPr>
            <p:ph type="sldNum" sz="quarter" idx="10"/>
          </p:nvPr>
        </p:nvSpPr>
        <p:spPr/>
        <p:txBody>
          <a:bodyPr/>
          <a:lstStyle/>
          <a:p>
            <a:fld id="{AD8434FC-AF4B-C84B-8A9B-9C1EC171DCD1}" type="slidenum">
              <a:rPr lang="en-US" smtClean="0"/>
              <a:pPr/>
              <a:t>53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Rufous</a:t>
            </a:r>
            <a:r>
              <a:rPr lang="en-US" baseline="0" dirty="0" smtClean="0"/>
              <a:t> hummingbird observations from </a:t>
            </a:r>
            <a:r>
              <a:rPr lang="en-US" baseline="0" dirty="0" err="1" smtClean="0"/>
              <a:t>eBird</a:t>
            </a:r>
            <a:r>
              <a:rPr lang="en-US" baseline="0" dirty="0" smtClean="0"/>
              <a:t> correlated with NDVI</a:t>
            </a:r>
          </a:p>
          <a:p>
            <a:r>
              <a:rPr lang="en-US" dirty="0" smtClean="0"/>
              <a:t>MODIS 250 </a:t>
            </a:r>
            <a:r>
              <a:rPr lang="en-US" dirty="0" err="1" smtClean="0"/>
              <a:t>m</a:t>
            </a:r>
            <a:r>
              <a:rPr lang="en-US" dirty="0" smtClean="0"/>
              <a:t> images.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54</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8593126"/>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three main objectives</a:t>
            </a:r>
            <a:r>
              <a:rPr lang="en-US" baseline="0" dirty="0" smtClean="0"/>
              <a:t> focus on</a:t>
            </a:r>
          </a:p>
          <a:p>
            <a:endParaRPr lang="en-US" baseline="0" dirty="0" smtClean="0"/>
          </a:p>
          <a:p>
            <a:pPr marL="228600" indent="-228600">
              <a:buAutoNum type="arabicPeriod"/>
            </a:pPr>
            <a:r>
              <a:rPr lang="en-US" baseline="0" dirty="0" smtClean="0"/>
              <a:t>identifying patterns (objective 1) – i.e., be determining the association between hummingbird abundance, distribution and survival and environmental variables.  Specifically we think that periods of anomalously low or high moisture, productivity or temperature should result in changes in abundance, distribution and survival</a:t>
            </a:r>
          </a:p>
          <a:p>
            <a:pPr marL="228600" indent="-228600">
              <a:buAutoNum type="arabicPeriod"/>
            </a:pPr>
            <a:r>
              <a:rPr lang="en-US" baseline="0" dirty="0" smtClean="0"/>
              <a:t>Evaluating some of the biological mechanisms --- we focus on what we think are the two main mechanisms – nectar resources and physiological response; Nectar is the main food source of </a:t>
            </a:r>
            <a:r>
              <a:rPr lang="en-US" baseline="0" dirty="0" err="1" smtClean="0"/>
              <a:t>hb</a:t>
            </a:r>
            <a:r>
              <a:rPr lang="en-US" baseline="0" dirty="0" smtClean="0"/>
              <a:t> so understanding what they eat and how their food is distributed has important implications for their survival and distribution, therefore we quantify nectar availability and use across regions and time.  Physiological measures provide direct information on hummingbird health and their ability to maintain an energy balance in different environmental (and nectar) conditions.</a:t>
            </a:r>
          </a:p>
          <a:p>
            <a:pPr marL="228600" indent="-228600">
              <a:buAutoNum type="arabicPeriod"/>
            </a:pPr>
            <a:r>
              <a:rPr lang="en-US" baseline="0" dirty="0" smtClean="0"/>
              <a:t>Finally we will integrate these data into statistical and physiological models.  </a:t>
            </a:r>
            <a:endParaRPr lang="en-US" dirty="0"/>
          </a:p>
        </p:txBody>
      </p:sp>
      <p:sp>
        <p:nvSpPr>
          <p:cNvPr id="4" name="Slide Number Placeholder 3"/>
          <p:cNvSpPr>
            <a:spLocks noGrp="1"/>
          </p:cNvSpPr>
          <p:nvPr>
            <p:ph type="sldNum" sz="quarter" idx="10"/>
          </p:nvPr>
        </p:nvSpPr>
        <p:spPr/>
        <p:txBody>
          <a:bodyPr/>
          <a:lstStyle/>
          <a:p>
            <a:fld id="{C04D0ED0-0A9F-4319-86AB-8BECBD27300B}"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three main objectives</a:t>
            </a:r>
            <a:r>
              <a:rPr lang="en-US" baseline="0" dirty="0" smtClean="0"/>
              <a:t> focus on</a:t>
            </a:r>
          </a:p>
          <a:p>
            <a:endParaRPr lang="en-US" baseline="0" dirty="0" smtClean="0"/>
          </a:p>
          <a:p>
            <a:pPr marL="228600" indent="-228600">
              <a:buAutoNum type="arabicPeriod"/>
            </a:pPr>
            <a:r>
              <a:rPr lang="en-US" baseline="0" dirty="0" smtClean="0"/>
              <a:t>identifying patterns (objective 1) – i.e., be determining the association between hummingbird abundance, distribution and survival and environmental variables.  Specifically we think that periods of anomalously low or high moisture, productivity or temperature should result in changes in abundance, distribution and survival</a:t>
            </a:r>
          </a:p>
          <a:p>
            <a:pPr marL="228600" indent="-228600">
              <a:buAutoNum type="arabicPeriod"/>
            </a:pPr>
            <a:r>
              <a:rPr lang="en-US" baseline="0" dirty="0" smtClean="0"/>
              <a:t>Evaluating some of the biological mechanisms --- we focus on what we think are the two main mechanisms – nectar resources and physiological response; Nectar is the main food source of </a:t>
            </a:r>
            <a:r>
              <a:rPr lang="en-US" baseline="0" dirty="0" err="1" smtClean="0"/>
              <a:t>hb</a:t>
            </a:r>
            <a:r>
              <a:rPr lang="en-US" baseline="0" dirty="0" smtClean="0"/>
              <a:t> so understanding what they eat and how their food is distributed has important implications for their survival and distribution, therefore we quantify nectar availability and use across regions and time.  Physiological measures provide direct information on hummingbird health and their ability to maintain an energy balance in different environmental (and nectar) conditions.</a:t>
            </a:r>
          </a:p>
          <a:p>
            <a:pPr marL="228600" indent="-228600">
              <a:buAutoNum type="arabicPeriod"/>
            </a:pPr>
            <a:r>
              <a:rPr lang="en-US" baseline="0" dirty="0" smtClean="0"/>
              <a:t>Finally we will integrate these data into statistical and physiological models.  </a:t>
            </a:r>
            <a:endParaRPr lang="en-US" dirty="0"/>
          </a:p>
        </p:txBody>
      </p:sp>
      <p:sp>
        <p:nvSpPr>
          <p:cNvPr id="4" name="Slide Number Placeholder 3"/>
          <p:cNvSpPr>
            <a:spLocks noGrp="1"/>
          </p:cNvSpPr>
          <p:nvPr>
            <p:ph type="sldNum" sz="quarter" idx="10"/>
          </p:nvPr>
        </p:nvSpPr>
        <p:spPr/>
        <p:txBody>
          <a:bodyPr/>
          <a:lstStyle/>
          <a:p>
            <a:fld id="{C04D0ED0-0A9F-4319-86AB-8BECBD27300B}"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three main objectives</a:t>
            </a:r>
            <a:r>
              <a:rPr lang="en-US" baseline="0" dirty="0" smtClean="0"/>
              <a:t> focus on</a:t>
            </a:r>
          </a:p>
          <a:p>
            <a:endParaRPr lang="en-US" baseline="0" dirty="0" smtClean="0"/>
          </a:p>
          <a:p>
            <a:pPr marL="228600" indent="-228600">
              <a:buAutoNum type="arabicPeriod"/>
            </a:pPr>
            <a:r>
              <a:rPr lang="en-US" baseline="0" dirty="0" smtClean="0"/>
              <a:t>identifying patterns (objective 1) – i.e., be determining the association between hummingbird abundance, distribution and survival and environmental variables.  Specifically we think that periods of anomalously low or high moisture, productivity or temperature should result in changes in abundance, distribution and survival</a:t>
            </a:r>
          </a:p>
          <a:p>
            <a:pPr marL="228600" indent="-228600">
              <a:buAutoNum type="arabicPeriod"/>
            </a:pPr>
            <a:r>
              <a:rPr lang="en-US" baseline="0" dirty="0" smtClean="0"/>
              <a:t>Evaluating some of the biological mechanisms --- we focus on what we think are the two main mechanisms – nectar resources and physiological response; Nectar is the main food source of </a:t>
            </a:r>
            <a:r>
              <a:rPr lang="en-US" baseline="0" dirty="0" err="1" smtClean="0"/>
              <a:t>hb</a:t>
            </a:r>
            <a:r>
              <a:rPr lang="en-US" baseline="0" dirty="0" smtClean="0"/>
              <a:t> so understanding what they eat and how their food is distributed has important implications for their survival and distribution, therefore we quantify nectar availability and use across regions and time.  Physiological measures provide direct information on hummingbird health and their ability to maintain an energy balance in different environmental (and nectar) conditions.</a:t>
            </a:r>
          </a:p>
          <a:p>
            <a:pPr marL="228600" indent="-228600">
              <a:buAutoNum type="arabicPeriod"/>
            </a:pPr>
            <a:r>
              <a:rPr lang="en-US" baseline="0" dirty="0" smtClean="0"/>
              <a:t>Finally we will integrate these data into statistical and physiological models.  </a:t>
            </a:r>
            <a:endParaRPr lang="en-US" dirty="0"/>
          </a:p>
        </p:txBody>
      </p:sp>
      <p:sp>
        <p:nvSpPr>
          <p:cNvPr id="4" name="Slide Number Placeholder 3"/>
          <p:cNvSpPr>
            <a:spLocks noGrp="1"/>
          </p:cNvSpPr>
          <p:nvPr>
            <p:ph type="sldNum" sz="quarter" idx="10"/>
          </p:nvPr>
        </p:nvSpPr>
        <p:spPr/>
        <p:txBody>
          <a:bodyPr/>
          <a:lstStyle/>
          <a:p>
            <a:fld id="{C04D0ED0-0A9F-4319-86AB-8BECBD27300B}" type="slidenum">
              <a:rPr lang="en-US" smtClean="0"/>
              <a:pPr/>
              <a:t>20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Jan 2014 was warmest since 2007.</a:t>
            </a:r>
          </a:p>
          <a:p>
            <a:r>
              <a:rPr lang="en-US" dirty="0" smtClean="0"/>
              <a:t>Migrating species experience temperatures</a:t>
            </a:r>
            <a:r>
              <a:rPr lang="en-US" baseline="0" dirty="0" smtClean="0"/>
              <a:t> at different locations throughout the year.</a:t>
            </a:r>
          </a:p>
          <a:p>
            <a:r>
              <a:rPr lang="en-US" baseline="0" dirty="0" smtClean="0"/>
              <a:t>And they depend on access to appropriate environments and resources for energy to migrate, breed, and survive.</a:t>
            </a:r>
          </a:p>
          <a:p>
            <a:r>
              <a:rPr lang="en-US" baseline="0" dirty="0" smtClean="0"/>
              <a:t>So we are especially concerned with what drives migration across seasons, years, and the variation in migration route and timing.</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22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a:t>
            </a:r>
            <a:r>
              <a:rPr lang="en-US" baseline="0" dirty="0" smtClean="0"/>
              <a:t> the eastern species expected to display different patterns?</a:t>
            </a:r>
          </a:p>
          <a:p>
            <a:r>
              <a:rPr lang="en-US" baseline="0" dirty="0" smtClean="0"/>
              <a:t>How might we include the partially migratory species?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25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Marisa has been working on foreign recapture</a:t>
            </a:r>
            <a:r>
              <a:rPr lang="en-US" baseline="0" dirty="0" smtClean="0"/>
              <a:t> data for migratory species, but even with data points going back to 1930s, there is frustratingly little data and few recaptures.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27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239219"/>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 hummingbirds</a:t>
            </a:r>
            <a:r>
              <a:rPr lang="en-US" baseline="0" dirty="0" smtClean="0"/>
              <a:t> are difficult to track individually.</a:t>
            </a:r>
          </a:p>
          <a:p>
            <a:r>
              <a:rPr lang="en-US" baseline="0" dirty="0" smtClean="0"/>
              <a:t>There are few foreign recaptures. </a:t>
            </a:r>
          </a:p>
          <a:p>
            <a:r>
              <a:rPr lang="en-US" baseline="0" dirty="0" smtClean="0"/>
              <a:t>Too small to attach satellite or GPS tags to.</a:t>
            </a:r>
          </a:p>
          <a:p>
            <a:r>
              <a:rPr lang="en-US" baseline="0" dirty="0" smtClean="0"/>
              <a:t>Of particular interest to a lot of people, so there are a lot of observations!</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a:t>
            </a:r>
            <a:r>
              <a:rPr lang="en-US" baseline="0" dirty="0" smtClean="0"/>
              <a:t> citizen scientists and dedicated birdwatchers, </a:t>
            </a:r>
            <a:r>
              <a:rPr lang="en-US" baseline="0" dirty="0" err="1" smtClean="0"/>
              <a:t>eBird</a:t>
            </a:r>
            <a:r>
              <a:rPr lang="en-US" baseline="0" dirty="0" smtClean="0"/>
              <a:t> has good coverage over most of North America. This is the total number of </a:t>
            </a:r>
            <a:r>
              <a:rPr lang="en-US" baseline="0" dirty="0" err="1" smtClean="0"/>
              <a:t>eBird</a:t>
            </a:r>
            <a:r>
              <a:rPr lang="en-US" baseline="0" dirty="0" smtClean="0"/>
              <a:t> checklists submitted in 2004-2013.</a:t>
            </a:r>
          </a:p>
          <a:p>
            <a:endParaRPr lang="en-US" baseline="0" dirty="0" smtClean="0"/>
          </a:p>
          <a:p>
            <a:r>
              <a:rPr lang="en-US" baseline="0" dirty="0" err="1" smtClean="0"/>
              <a:t>eBird</a:t>
            </a:r>
            <a:r>
              <a:rPr lang="en-US" baseline="0" dirty="0" smtClean="0"/>
              <a:t> has &gt; 150 Million observations and receives 300-400K checklists </a:t>
            </a:r>
            <a:r>
              <a:rPr lang="en-US" baseline="0" smtClean="0"/>
              <a:t>per month!</a:t>
            </a:r>
            <a:endParaRPr lang="en-US" dirty="0"/>
          </a:p>
        </p:txBody>
      </p:sp>
      <p:sp>
        <p:nvSpPr>
          <p:cNvPr id="4" name="Slide Number Placeholder 3"/>
          <p:cNvSpPr>
            <a:spLocks noGrp="1"/>
          </p:cNvSpPr>
          <p:nvPr>
            <p:ph type="sldNum" sz="quarter" idx="10"/>
          </p:nvPr>
        </p:nvSpPr>
        <p:spPr/>
        <p:txBody>
          <a:bodyPr/>
          <a:lstStyle/>
          <a:p>
            <a:fld id="{6A3F9742-4EAE-5147-A5FF-0CC9DB3FF5C3}" type="slidenum">
              <a:rPr lang="en-US" smtClean="0"/>
              <a:pPr/>
              <a:t>29</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14037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985AD4-38D6-49AA-9A53-210A3E1D722A}" type="datetimeFigureOut">
              <a:rPr lang="en-US" smtClean="0"/>
              <a:pPr/>
              <a:t>5/9/14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985AD4-38D6-49AA-9A53-210A3E1D722A}" type="datetimeFigureOut">
              <a:rPr lang="en-US" smtClean="0"/>
              <a:pPr/>
              <a:t>5/9/14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985AD4-38D6-49AA-9A53-210A3E1D722A}" type="datetimeFigureOut">
              <a:rPr lang="en-US" smtClean="0"/>
              <a:pPr/>
              <a:t>5/9/14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985AD4-38D6-49AA-9A53-210A3E1D722A}" type="datetimeFigureOut">
              <a:rPr lang="en-US" smtClean="0"/>
              <a:pPr/>
              <a:t>5/9/14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A985AD4-38D6-49AA-9A53-210A3E1D722A}" type="datetimeFigureOut">
              <a:rPr lang="en-US" smtClean="0"/>
              <a:pPr/>
              <a:t>5/9/14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985AD4-38D6-49AA-9A53-210A3E1D722A}" type="datetimeFigureOut">
              <a:rPr lang="en-US" smtClean="0"/>
              <a:pPr/>
              <a:t>5/9/14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985AD4-38D6-49AA-9A53-210A3E1D722A}" type="datetimeFigureOut">
              <a:rPr lang="en-US" smtClean="0"/>
              <a:pPr/>
              <a:t>5/9/14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985AD4-38D6-49AA-9A53-210A3E1D722A}" type="datetimeFigureOut">
              <a:rPr lang="en-US" smtClean="0"/>
              <a:pPr/>
              <a:t>5/9/14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985AD4-38D6-49AA-9A53-210A3E1D722A}" type="datetimeFigureOut">
              <a:rPr lang="en-US" smtClean="0"/>
              <a:pPr/>
              <a:t>5/9/14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985AD4-38D6-49AA-9A53-210A3E1D722A}" type="datetimeFigureOut">
              <a:rPr lang="en-US" smtClean="0"/>
              <a:pPr/>
              <a:t>5/9/14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A985AD4-38D6-49AA-9A53-210A3E1D722A}" type="datetimeFigureOut">
              <a:rPr lang="en-US" smtClean="0"/>
              <a:pPr/>
              <a:t>5/9/14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C6442-04DB-4F0E-9BB4-94674718150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85AD4-38D6-49AA-9A53-210A3E1D722A}" type="datetimeFigureOut">
              <a:rPr lang="en-US" smtClean="0"/>
              <a:pPr/>
              <a:t>5/9/14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C6442-04DB-4F0E-9BB4-9467471815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 Id="rId3"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jpeg"/><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9" Type="http://schemas.openxmlformats.org/officeDocument/2006/relationships/image" Target="../media/image15.jpeg"/><Relationship Id="rId10"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4.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54.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7.png"/><Relationship Id="rId5" Type="http://schemas.openxmlformats.org/officeDocument/2006/relationships/image" Target="../media/image79.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4.jpe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emf"/><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307975" y="-152400"/>
            <a:ext cx="8683625" cy="2659062"/>
          </a:xfrm>
        </p:spPr>
        <p:txBody>
          <a:bodyPr>
            <a:normAutofit/>
          </a:bodyPr>
          <a:lstStyle/>
          <a:p>
            <a:r>
              <a:rPr lang="en-US" dirty="0"/>
              <a:t>Predicting the consequences </a:t>
            </a:r>
            <a:r>
              <a:rPr lang="en-US" dirty="0" smtClean="0"/>
              <a:t/>
            </a:r>
            <a:br>
              <a:rPr lang="en-US" dirty="0" smtClean="0"/>
            </a:br>
            <a:r>
              <a:rPr lang="en-US" dirty="0" smtClean="0"/>
              <a:t>of </a:t>
            </a:r>
            <a:r>
              <a:rPr lang="en-US" dirty="0"/>
              <a:t>climate change on </a:t>
            </a:r>
            <a:r>
              <a:rPr lang="en-US" dirty="0" smtClean="0"/>
              <a:t/>
            </a:r>
            <a:br>
              <a:rPr lang="en-US" dirty="0" smtClean="0"/>
            </a:br>
            <a:r>
              <a:rPr lang="en-US" dirty="0" smtClean="0"/>
              <a:t>hummingbird </a:t>
            </a:r>
            <a:r>
              <a:rPr lang="en-US" dirty="0"/>
              <a:t>diversity</a:t>
            </a:r>
          </a:p>
        </p:txBody>
      </p:sp>
      <p:sp>
        <p:nvSpPr>
          <p:cNvPr id="3" name="Subtitle 2"/>
          <p:cNvSpPr>
            <a:spLocks noGrp="1"/>
          </p:cNvSpPr>
          <p:nvPr>
            <p:ph type="subTitle" idx="1"/>
          </p:nvPr>
        </p:nvSpPr>
        <p:spPr>
          <a:xfrm>
            <a:off x="838200" y="2667000"/>
            <a:ext cx="7467600" cy="1752600"/>
          </a:xfrm>
        </p:spPr>
        <p:txBody>
          <a:bodyPr>
            <a:normAutofit fontScale="85000" lnSpcReduction="20000"/>
          </a:bodyPr>
          <a:lstStyle/>
          <a:p>
            <a:r>
              <a:rPr lang="en-US" dirty="0" smtClean="0"/>
              <a:t>Catherine Graham, Susan </a:t>
            </a:r>
            <a:r>
              <a:rPr lang="en-US" dirty="0" err="1" smtClean="0"/>
              <a:t>Wethington</a:t>
            </a:r>
            <a:r>
              <a:rPr lang="en-US" dirty="0" smtClean="0"/>
              <a:t>, Donald Powers, Pieter Beck, Tina Cormier, Scott Goetz, Frank La </a:t>
            </a:r>
            <a:r>
              <a:rPr lang="en-US" dirty="0" err="1" smtClean="0"/>
              <a:t>Sorte</a:t>
            </a:r>
            <a:r>
              <a:rPr lang="en-US" dirty="0" smtClean="0"/>
              <a:t>, Gil </a:t>
            </a:r>
            <a:r>
              <a:rPr lang="en-US" dirty="0" err="1" smtClean="0"/>
              <a:t>Bohrer</a:t>
            </a:r>
            <a:r>
              <a:rPr lang="en-US" dirty="0" smtClean="0"/>
              <a:t>, Ben Weinstein, Boris </a:t>
            </a:r>
            <a:r>
              <a:rPr lang="en-US" dirty="0" err="1" smtClean="0"/>
              <a:t>Tinoco</a:t>
            </a:r>
            <a:r>
              <a:rPr lang="en-US" dirty="0" smtClean="0"/>
              <a:t>, Sarah Supp, </a:t>
            </a:r>
            <a:r>
              <a:rPr lang="en-US" dirty="0" err="1" smtClean="0"/>
              <a:t>Anusha</a:t>
            </a:r>
            <a:r>
              <a:rPr lang="en-US" dirty="0" smtClean="0"/>
              <a:t> Shankar and Marisa Lim, team of Latin American interns</a:t>
            </a:r>
          </a:p>
        </p:txBody>
      </p:sp>
      <p:sp>
        <p:nvSpPr>
          <p:cNvPr id="80898" name="AutoShape 2"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900" name="AutoShape 4" descr="Inline image 1"/>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 name="Picture 12" descr="GFU_logo_blue.pdf"/>
          <p:cNvPicPr>
            <a:picLocks noChangeAspect="1"/>
          </p:cNvPicPr>
          <p:nvPr/>
        </p:nvPicPr>
        <p:blipFill>
          <a:blip r:embed="rId2" cstate="print"/>
          <a:srcRect l="17106" t="12515" r="18003" b="20690"/>
          <a:stretch>
            <a:fillRect/>
          </a:stretch>
        </p:blipFill>
        <p:spPr>
          <a:xfrm>
            <a:off x="2212975" y="5143898"/>
            <a:ext cx="1569940" cy="1256902"/>
          </a:xfrm>
          <a:prstGeom prst="rect">
            <a:avLst/>
          </a:prstGeom>
        </p:spPr>
      </p:pic>
      <p:pic>
        <p:nvPicPr>
          <p:cNvPr id="14" name="Picture 8" descr="https://encrypted-tbn3.gstatic.com/images?q=tbn:ANd9GcQETWxccAFeK6R_RQ8eIw2UrSUDlEL968DmE2UFkTOFCiNOUAOy"/>
          <p:cNvPicPr>
            <a:picLocks noChangeAspect="1" noChangeArrowheads="1"/>
          </p:cNvPicPr>
          <p:nvPr/>
        </p:nvPicPr>
        <p:blipFill>
          <a:blip r:embed="rId3" cstate="print"/>
          <a:srcRect/>
          <a:stretch>
            <a:fillRect/>
          </a:stretch>
        </p:blipFill>
        <p:spPr bwMode="auto">
          <a:xfrm>
            <a:off x="5638800" y="5105400"/>
            <a:ext cx="1371599" cy="1371600"/>
          </a:xfrm>
          <a:prstGeom prst="rect">
            <a:avLst/>
          </a:prstGeom>
          <a:noFill/>
        </p:spPr>
      </p:pic>
      <p:pic>
        <p:nvPicPr>
          <p:cNvPr id="15" name="Picture 10" descr="http://www.vetmed.ucdavis.edu/vgl/wildlife/HMN%20logo.jpg"/>
          <p:cNvPicPr>
            <a:picLocks noChangeAspect="1" noChangeArrowheads="1"/>
          </p:cNvPicPr>
          <p:nvPr/>
        </p:nvPicPr>
        <p:blipFill>
          <a:blip r:embed="rId4" cstate="print"/>
          <a:srcRect/>
          <a:stretch>
            <a:fillRect/>
          </a:stretch>
        </p:blipFill>
        <p:spPr bwMode="auto">
          <a:xfrm>
            <a:off x="3889375" y="5105400"/>
            <a:ext cx="1439801" cy="1447800"/>
          </a:xfrm>
          <a:prstGeom prst="rect">
            <a:avLst/>
          </a:prstGeom>
          <a:noFill/>
        </p:spPr>
      </p:pic>
      <p:pic>
        <p:nvPicPr>
          <p:cNvPr id="17" name="Picture 14" descr="https://encrypted-tbn2.gstatic.com/images?q=tbn:ANd9GcQ35H-eeaFxyBMtPki_QP0jnb649dwHMcDk5rK2uVwBDtq_bfDPkw"/>
          <p:cNvPicPr>
            <a:picLocks noChangeAspect="1" noChangeArrowheads="1"/>
          </p:cNvPicPr>
          <p:nvPr/>
        </p:nvPicPr>
        <p:blipFill>
          <a:blip r:embed="rId5" cstate="print"/>
          <a:srcRect/>
          <a:stretch>
            <a:fillRect/>
          </a:stretch>
        </p:blipFill>
        <p:spPr bwMode="auto">
          <a:xfrm>
            <a:off x="460375" y="4800600"/>
            <a:ext cx="1524000" cy="1304494"/>
          </a:xfrm>
          <a:prstGeom prst="rect">
            <a:avLst/>
          </a:prstGeom>
          <a:noFill/>
        </p:spPr>
      </p:pic>
      <p:pic>
        <p:nvPicPr>
          <p:cNvPr id="18" name="Picture 17" descr="image (1).png"/>
          <p:cNvPicPr>
            <a:picLocks noChangeAspect="1"/>
          </p:cNvPicPr>
          <p:nvPr/>
        </p:nvPicPr>
        <p:blipFill>
          <a:blip r:embed="rId6" cstate="print"/>
          <a:stretch>
            <a:fillRect/>
          </a:stretch>
        </p:blipFill>
        <p:spPr>
          <a:xfrm>
            <a:off x="7435996" y="4724400"/>
            <a:ext cx="1555604" cy="1110414"/>
          </a:xfrm>
          <a:prstGeom prst="rect">
            <a:avLst/>
          </a:prstGeom>
        </p:spPr>
      </p:pic>
      <p:pic>
        <p:nvPicPr>
          <p:cNvPr id="11" name="Picture 10"/>
          <p:cNvPicPr>
            <a:picLocks noChangeAspect="1"/>
          </p:cNvPicPr>
          <p:nvPr/>
        </p:nvPicPr>
        <p:blipFill>
          <a:blip r:embed="rId7"/>
          <a:stretch>
            <a:fillRect/>
          </a:stretch>
        </p:blipFill>
        <p:spPr>
          <a:xfrm>
            <a:off x="7413155" y="6163123"/>
            <a:ext cx="1502245" cy="542477"/>
          </a:xfrm>
          <a:prstGeom prst="rect">
            <a:avLst/>
          </a:prstGeom>
        </p:spPr>
      </p:pic>
      <p:pic>
        <p:nvPicPr>
          <p:cNvPr id="12" name="Picture 4" descr="http://tags.animalmigration.org/geologgerui/img/logos/movebank_logo.png"/>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183980"/>
            <a:ext cx="2384992" cy="67402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ethods 1.jpg"/>
          <p:cNvPicPr>
            <a:picLocks noChangeAspect="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0732"/>
          <a:stretch/>
        </p:blipFill>
        <p:spPr>
          <a:xfrm>
            <a:off x="145983" y="178031"/>
            <a:ext cx="2671486" cy="1995098"/>
          </a:xfrm>
          <a:prstGeom prst="rect">
            <a:avLst/>
          </a:prstGeom>
        </p:spPr>
      </p:pic>
      <p:pic>
        <p:nvPicPr>
          <p:cNvPr id="3" name="Picture 2" descr="Methods 3.jpg"/>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0732"/>
          <a:stretch/>
        </p:blipFill>
        <p:spPr>
          <a:xfrm>
            <a:off x="145984" y="2493008"/>
            <a:ext cx="2671485" cy="1995098"/>
          </a:xfrm>
          <a:prstGeom prst="rect">
            <a:avLst/>
          </a:prstGeom>
        </p:spPr>
      </p:pic>
      <p:pic>
        <p:nvPicPr>
          <p:cNvPr id="4" name="Picture 3" descr="Methods 2.jpg"/>
          <p:cNvPicPr>
            <a:picLocks noChangeAspect="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220"/>
          <a:stretch/>
        </p:blipFill>
        <p:spPr>
          <a:xfrm>
            <a:off x="160582" y="4730158"/>
            <a:ext cx="2656887" cy="1995098"/>
          </a:xfrm>
          <a:prstGeom prst="rect">
            <a:avLst/>
          </a:prstGeom>
        </p:spPr>
      </p:pic>
      <p:pic>
        <p:nvPicPr>
          <p:cNvPr id="5" name="Picture 4" descr="Methods 4.jpg"/>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2799"/>
          <a:stretch/>
        </p:blipFill>
        <p:spPr>
          <a:xfrm>
            <a:off x="3164405" y="4730158"/>
            <a:ext cx="2609608" cy="1995098"/>
          </a:xfrm>
          <a:prstGeom prst="rect">
            <a:avLst/>
          </a:prstGeom>
        </p:spPr>
      </p:pic>
      <p:pic>
        <p:nvPicPr>
          <p:cNvPr id="6" name="Picture 5" descr="Methods 5.jpg"/>
          <p:cNvPicPr>
            <a:picLocks noChangeAspect="1"/>
          </p:cNvPicPr>
          <p:nvPr/>
        </p:nvPicPr>
        <p:blipFill rotWithShape="1">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10759"/>
          <a:stretch/>
        </p:blipFill>
        <p:spPr>
          <a:xfrm>
            <a:off x="6080579" y="4735285"/>
            <a:ext cx="2663793" cy="1989971"/>
          </a:xfrm>
          <a:prstGeom prst="rect">
            <a:avLst/>
          </a:prstGeom>
        </p:spPr>
      </p:pic>
      <p:sp>
        <p:nvSpPr>
          <p:cNvPr id="7" name="TextBox 6"/>
          <p:cNvSpPr txBox="1"/>
          <p:nvPr/>
        </p:nvSpPr>
        <p:spPr>
          <a:xfrm>
            <a:off x="3308772" y="190500"/>
            <a:ext cx="5435600" cy="523220"/>
          </a:xfrm>
          <a:prstGeom prst="rect">
            <a:avLst/>
          </a:prstGeom>
          <a:noFill/>
        </p:spPr>
        <p:txBody>
          <a:bodyPr wrap="square" rtlCol="0">
            <a:spAutoFit/>
          </a:bodyPr>
          <a:lstStyle/>
          <a:p>
            <a:pPr algn="ctr"/>
            <a:r>
              <a:rPr lang="en-US" sz="2800" dirty="0" smtClean="0">
                <a:latin typeface="Times"/>
                <a:cs typeface="Times"/>
              </a:rPr>
              <a:t>Physiological overview</a:t>
            </a:r>
            <a:endParaRPr lang="en-US" sz="2800" dirty="0">
              <a:latin typeface="Times"/>
              <a:cs typeface="Times"/>
            </a:endParaRPr>
          </a:p>
        </p:txBody>
      </p:sp>
      <p:sp>
        <p:nvSpPr>
          <p:cNvPr id="9" name="TextBox 8"/>
          <p:cNvSpPr txBox="1"/>
          <p:nvPr/>
        </p:nvSpPr>
        <p:spPr>
          <a:xfrm>
            <a:off x="3164404" y="753494"/>
            <a:ext cx="5979595" cy="3785652"/>
          </a:xfrm>
          <a:prstGeom prst="rect">
            <a:avLst/>
          </a:prstGeom>
          <a:noFill/>
        </p:spPr>
        <p:txBody>
          <a:bodyPr wrap="square" rtlCol="0">
            <a:spAutoFit/>
          </a:bodyPr>
          <a:lstStyle/>
          <a:p>
            <a:pPr marL="114300" indent="-114300">
              <a:buClr>
                <a:schemeClr val="tx1"/>
              </a:buClr>
              <a:buFont typeface="Arial"/>
              <a:buChar char="•"/>
            </a:pPr>
            <a:r>
              <a:rPr lang="en-US" sz="2400" i="1" dirty="0" smtClean="0">
                <a:solidFill>
                  <a:srgbClr val="0000FF"/>
                </a:solidFill>
                <a:latin typeface="Times"/>
                <a:cs typeface="Times"/>
              </a:rPr>
              <a:t>Goal:</a:t>
            </a:r>
            <a:r>
              <a:rPr lang="en-US" sz="2400" dirty="0" smtClean="0">
                <a:latin typeface="Times"/>
                <a:cs typeface="Times"/>
              </a:rPr>
              <a:t> To understand the physiological (energetic) tolerance of hummingbirds  to temperature increases predicted to occur in their environments.</a:t>
            </a:r>
          </a:p>
          <a:p>
            <a:pPr marL="114300" indent="-114300">
              <a:buClr>
                <a:schemeClr val="tx1"/>
              </a:buClr>
              <a:buFont typeface="Arial"/>
              <a:buChar char="•"/>
            </a:pPr>
            <a:r>
              <a:rPr lang="en-US" sz="2400" i="1" dirty="0" smtClean="0">
                <a:solidFill>
                  <a:srgbClr val="0000FF"/>
                </a:solidFill>
                <a:latin typeface="Times"/>
                <a:cs typeface="Times"/>
              </a:rPr>
              <a:t>Key:</a:t>
            </a:r>
            <a:r>
              <a:rPr lang="en-US" sz="2400" dirty="0" smtClean="0">
                <a:latin typeface="Times"/>
                <a:cs typeface="Times"/>
              </a:rPr>
              <a:t>  Make measurements on free-living hummingbirds.</a:t>
            </a:r>
          </a:p>
          <a:p>
            <a:pPr marL="114300" indent="-114300">
              <a:buClr>
                <a:schemeClr val="tx1"/>
              </a:buClr>
              <a:buFont typeface="Arial"/>
              <a:buChar char="•"/>
            </a:pPr>
            <a:r>
              <a:rPr lang="en-US" sz="2400" i="1" dirty="0" smtClean="0">
                <a:solidFill>
                  <a:srgbClr val="0000FF"/>
                </a:solidFill>
                <a:latin typeface="Times"/>
                <a:cs typeface="Times"/>
              </a:rPr>
              <a:t>Relevance:  </a:t>
            </a:r>
            <a:r>
              <a:rPr lang="en-US" sz="2400" dirty="0" smtClean="0">
                <a:latin typeface="Times"/>
                <a:cs typeface="Times"/>
              </a:rPr>
              <a:t>Define variables that can be used in predictive models.</a:t>
            </a:r>
          </a:p>
          <a:p>
            <a:pPr marL="114300" indent="-114300">
              <a:buClr>
                <a:schemeClr val="tx1"/>
              </a:buClr>
              <a:buFont typeface="Arial"/>
              <a:buChar char="•"/>
            </a:pPr>
            <a:r>
              <a:rPr lang="en-US" sz="2400" i="1" dirty="0" smtClean="0">
                <a:solidFill>
                  <a:srgbClr val="0000FF"/>
                </a:solidFill>
                <a:latin typeface="Times"/>
                <a:cs typeface="Times"/>
              </a:rPr>
              <a:t>Problem:</a:t>
            </a:r>
            <a:r>
              <a:rPr lang="en-US" sz="2400" dirty="0" smtClean="0">
                <a:latin typeface="Times"/>
                <a:cs typeface="Times"/>
              </a:rPr>
              <a:t>  While climate change is occurring effects on hummingbirds is a future event.</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0275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BLH.jpg"/>
          <p:cNvPicPr>
            <a:picLocks noChangeAspect="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2084" r="21111"/>
          <a:stretch/>
        </p:blipFill>
        <p:spPr>
          <a:xfrm>
            <a:off x="152400" y="406400"/>
            <a:ext cx="4279900" cy="6096000"/>
          </a:xfrm>
          <a:prstGeom prst="rect">
            <a:avLst/>
          </a:prstGeom>
        </p:spPr>
      </p:pic>
      <p:sp>
        <p:nvSpPr>
          <p:cNvPr id="4" name="TextBox 3"/>
          <p:cNvSpPr txBox="1"/>
          <p:nvPr/>
        </p:nvSpPr>
        <p:spPr>
          <a:xfrm>
            <a:off x="4597400" y="144790"/>
            <a:ext cx="4432300" cy="523220"/>
          </a:xfrm>
          <a:prstGeom prst="rect">
            <a:avLst/>
          </a:prstGeom>
          <a:noFill/>
        </p:spPr>
        <p:txBody>
          <a:bodyPr wrap="square" rtlCol="0">
            <a:spAutoFit/>
          </a:bodyPr>
          <a:lstStyle/>
          <a:p>
            <a:pPr algn="ctr"/>
            <a:r>
              <a:rPr lang="en-US" sz="2800" dirty="0" smtClean="0">
                <a:latin typeface="Times"/>
                <a:cs typeface="Times"/>
              </a:rPr>
              <a:t>Study Species</a:t>
            </a:r>
            <a:endParaRPr lang="en-US" sz="2800" dirty="0">
              <a:latin typeface="Times"/>
              <a:cs typeface="Times"/>
            </a:endParaRPr>
          </a:p>
        </p:txBody>
      </p:sp>
      <p:sp>
        <p:nvSpPr>
          <p:cNvPr id="5" name="TextBox 4"/>
          <p:cNvSpPr txBox="1"/>
          <p:nvPr/>
        </p:nvSpPr>
        <p:spPr>
          <a:xfrm>
            <a:off x="4597400" y="684668"/>
            <a:ext cx="4267200" cy="1200328"/>
          </a:xfrm>
          <a:prstGeom prst="rect">
            <a:avLst/>
          </a:prstGeom>
          <a:noFill/>
        </p:spPr>
        <p:txBody>
          <a:bodyPr wrap="square" rtlCol="0">
            <a:spAutoFit/>
          </a:bodyPr>
          <a:lstStyle/>
          <a:p>
            <a:pPr algn="ctr"/>
            <a:r>
              <a:rPr lang="en-US" sz="2400" dirty="0" smtClean="0">
                <a:latin typeface="Times"/>
                <a:cs typeface="Times"/>
              </a:rPr>
              <a:t>Broad-billed Hummingbird </a:t>
            </a:r>
          </a:p>
          <a:p>
            <a:pPr algn="ctr"/>
            <a:r>
              <a:rPr lang="en-US" sz="2400" i="1" dirty="0" err="1" smtClean="0">
                <a:latin typeface="Times"/>
                <a:cs typeface="Times"/>
              </a:rPr>
              <a:t>Cynanthus</a:t>
            </a:r>
            <a:r>
              <a:rPr lang="en-US" sz="2400" i="1" dirty="0" smtClean="0">
                <a:latin typeface="Times"/>
                <a:cs typeface="Times"/>
              </a:rPr>
              <a:t> </a:t>
            </a:r>
            <a:r>
              <a:rPr lang="en-US" sz="2400" i="1" dirty="0" err="1" smtClean="0">
                <a:latin typeface="Times"/>
                <a:cs typeface="Times"/>
              </a:rPr>
              <a:t>latirostris</a:t>
            </a:r>
            <a:endParaRPr lang="en-US" sz="2400" dirty="0">
              <a:latin typeface="Times"/>
              <a:cs typeface="Times"/>
            </a:endParaRPr>
          </a:p>
          <a:p>
            <a:pPr algn="ctr"/>
            <a:r>
              <a:rPr lang="en-US" sz="2400" dirty="0" smtClean="0">
                <a:latin typeface="Times"/>
                <a:cs typeface="Times"/>
              </a:rPr>
              <a:t>3.0-3.4g</a:t>
            </a:r>
          </a:p>
        </p:txBody>
      </p:sp>
      <p:sp>
        <p:nvSpPr>
          <p:cNvPr id="6" name="TextBox 5"/>
          <p:cNvSpPr txBox="1"/>
          <p:nvPr/>
        </p:nvSpPr>
        <p:spPr>
          <a:xfrm>
            <a:off x="4597400" y="2115970"/>
            <a:ext cx="4419600" cy="1200328"/>
          </a:xfrm>
          <a:prstGeom prst="rect">
            <a:avLst/>
          </a:prstGeom>
          <a:noFill/>
        </p:spPr>
        <p:txBody>
          <a:bodyPr wrap="square" rtlCol="0">
            <a:spAutoFit/>
          </a:bodyPr>
          <a:lstStyle/>
          <a:p>
            <a:r>
              <a:rPr lang="en-US" sz="2400" dirty="0" smtClean="0">
                <a:latin typeface="Times"/>
                <a:cs typeface="Times"/>
              </a:rPr>
              <a:t>Migratory:  breed in SE Arizona/SW New Mexico and winters in Mexico.</a:t>
            </a:r>
          </a:p>
        </p:txBody>
      </p:sp>
      <p:pic>
        <p:nvPicPr>
          <p:cNvPr id="3" name="Picture 2"/>
          <p:cNvPicPr>
            <a:picLocks noChangeAspect="1"/>
          </p:cNvPicPr>
          <p:nvPr/>
        </p:nvPicPr>
        <p:blipFill>
          <a:blip r:embed="rId3"/>
          <a:stretch>
            <a:fillRect/>
          </a:stretch>
        </p:blipFill>
        <p:spPr>
          <a:xfrm>
            <a:off x="5310404" y="3456984"/>
            <a:ext cx="3575053" cy="304541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3983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11200" y="49911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1295400" y="3873857"/>
            <a:ext cx="0" cy="990243"/>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11200" y="5326598"/>
            <a:ext cx="1168400" cy="307777"/>
          </a:xfrm>
          <a:prstGeom prst="rect">
            <a:avLst/>
          </a:prstGeom>
          <a:noFill/>
        </p:spPr>
        <p:txBody>
          <a:bodyPr wrap="square" rtlCol="0">
            <a:spAutoFit/>
          </a:bodyPr>
          <a:lstStyle/>
          <a:p>
            <a:pPr algn="ctr"/>
            <a:r>
              <a:rPr lang="en-US" sz="1400" dirty="0" smtClean="0">
                <a:latin typeface="Times"/>
                <a:cs typeface="Times"/>
              </a:rPr>
              <a:t>Torpor</a:t>
            </a:r>
            <a:endParaRPr lang="en-US" sz="1400" dirty="0">
              <a:latin typeface="Times"/>
              <a:cs typeface="Times"/>
            </a:endParaRPr>
          </a:p>
        </p:txBody>
      </p:sp>
      <p:sp>
        <p:nvSpPr>
          <p:cNvPr id="5" name="Rectangle 4"/>
          <p:cNvSpPr/>
          <p:nvPr/>
        </p:nvSpPr>
        <p:spPr>
          <a:xfrm>
            <a:off x="711200" y="27686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11200" y="3683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1200" y="2921357"/>
            <a:ext cx="1168400" cy="523220"/>
          </a:xfrm>
          <a:prstGeom prst="rect">
            <a:avLst/>
          </a:prstGeom>
          <a:noFill/>
        </p:spPr>
        <p:txBody>
          <a:bodyPr wrap="square" rtlCol="0">
            <a:spAutoFit/>
          </a:bodyPr>
          <a:lstStyle/>
          <a:p>
            <a:pPr algn="ctr"/>
            <a:r>
              <a:rPr lang="en-US" sz="1400" dirty="0" smtClean="0">
                <a:latin typeface="Times"/>
                <a:cs typeface="Times"/>
              </a:rPr>
              <a:t>DEE/FMR (DLW)</a:t>
            </a:r>
            <a:endParaRPr lang="en-US" sz="1400" dirty="0">
              <a:latin typeface="Times"/>
              <a:cs typeface="Times"/>
            </a:endParaRPr>
          </a:p>
        </p:txBody>
      </p:sp>
      <p:cxnSp>
        <p:nvCxnSpPr>
          <p:cNvPr id="10" name="Straight Arrow Connector 9"/>
          <p:cNvCxnSpPr/>
          <p:nvPr/>
        </p:nvCxnSpPr>
        <p:spPr>
          <a:xfrm>
            <a:off x="1295400" y="1485900"/>
            <a:ext cx="0" cy="1193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844800" y="16637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844800" y="1816457"/>
            <a:ext cx="1168400" cy="738664"/>
          </a:xfrm>
          <a:prstGeom prst="rect">
            <a:avLst/>
          </a:prstGeom>
          <a:noFill/>
        </p:spPr>
        <p:txBody>
          <a:bodyPr wrap="square" rtlCol="0">
            <a:spAutoFit/>
          </a:bodyPr>
          <a:lstStyle/>
          <a:p>
            <a:pPr algn="ctr"/>
            <a:r>
              <a:rPr lang="en-US" sz="1400" dirty="0" smtClean="0">
                <a:latin typeface="Times"/>
                <a:cs typeface="Times"/>
              </a:rPr>
              <a:t>Thermal Load</a:t>
            </a:r>
          </a:p>
          <a:p>
            <a:pPr algn="ctr"/>
            <a:r>
              <a:rPr lang="en-US" sz="1400" dirty="0" smtClean="0">
                <a:latin typeface="Times"/>
                <a:cs typeface="Times"/>
              </a:rPr>
              <a:t>(IR Imaging)</a:t>
            </a:r>
            <a:endParaRPr lang="en-US" sz="1400" dirty="0">
              <a:latin typeface="Times"/>
              <a:cs typeface="Times"/>
            </a:endParaRPr>
          </a:p>
        </p:txBody>
      </p:sp>
      <p:cxnSp>
        <p:nvCxnSpPr>
          <p:cNvPr id="16" name="Straight Arrow Connector 15"/>
          <p:cNvCxnSpPr/>
          <p:nvPr/>
        </p:nvCxnSpPr>
        <p:spPr>
          <a:xfrm>
            <a:off x="1981200" y="1435457"/>
            <a:ext cx="736600" cy="6727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981200" y="2171700"/>
            <a:ext cx="736600" cy="1079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200" y="520700"/>
            <a:ext cx="1168400" cy="646331"/>
          </a:xfrm>
          <a:prstGeom prst="rect">
            <a:avLst/>
          </a:prstGeom>
          <a:noFill/>
        </p:spPr>
        <p:txBody>
          <a:bodyPr wrap="square" rtlCol="0">
            <a:spAutoFit/>
          </a:bodyPr>
          <a:lstStyle/>
          <a:p>
            <a:pPr algn="ctr"/>
            <a:r>
              <a:rPr lang="en-US" sz="1200" dirty="0" smtClean="0">
                <a:latin typeface="Times"/>
                <a:cs typeface="Times"/>
              </a:rPr>
              <a:t>Environmental Temperature (T</a:t>
            </a:r>
            <a:r>
              <a:rPr lang="en-US" sz="1200" baseline="-25000" dirty="0" smtClean="0">
                <a:latin typeface="Times"/>
                <a:cs typeface="Times"/>
              </a:rPr>
              <a:t>a</a:t>
            </a:r>
            <a:r>
              <a:rPr lang="en-US" sz="1200" dirty="0" smtClean="0">
                <a:latin typeface="Times"/>
                <a:cs typeface="Times"/>
              </a:rPr>
              <a:t>/</a:t>
            </a:r>
            <a:r>
              <a:rPr lang="en-US" sz="1200" dirty="0" err="1" smtClean="0">
                <a:latin typeface="Times"/>
                <a:cs typeface="Times"/>
              </a:rPr>
              <a:t>T</a:t>
            </a:r>
            <a:r>
              <a:rPr lang="en-US" sz="1200" baseline="-25000" dirty="0" err="1" smtClean="0">
                <a:latin typeface="Times"/>
                <a:cs typeface="Times"/>
              </a:rPr>
              <a:t>e</a:t>
            </a:r>
            <a:r>
              <a:rPr lang="en-US" sz="1200" dirty="0" smtClean="0">
                <a:latin typeface="Times"/>
                <a:cs typeface="Times"/>
              </a:rPr>
              <a:t>)</a:t>
            </a:r>
            <a:endParaRPr lang="en-US" sz="1200" dirty="0">
              <a:latin typeface="Times"/>
              <a:cs typeface="Times"/>
            </a:endParaRPr>
          </a:p>
        </p:txBody>
      </p:sp>
      <p:sp>
        <p:nvSpPr>
          <p:cNvPr id="27" name="TextBox 26"/>
          <p:cNvSpPr txBox="1"/>
          <p:nvPr/>
        </p:nvSpPr>
        <p:spPr>
          <a:xfrm>
            <a:off x="3460872" y="144790"/>
            <a:ext cx="4432300" cy="523220"/>
          </a:xfrm>
          <a:prstGeom prst="rect">
            <a:avLst/>
          </a:prstGeom>
          <a:noFill/>
        </p:spPr>
        <p:txBody>
          <a:bodyPr wrap="square" rtlCol="0">
            <a:spAutoFit/>
          </a:bodyPr>
          <a:lstStyle/>
          <a:p>
            <a:pPr algn="ctr"/>
            <a:r>
              <a:rPr lang="en-US" sz="2800" dirty="0" smtClean="0">
                <a:latin typeface="Times"/>
                <a:cs typeface="Times"/>
              </a:rPr>
              <a:t>Physiological Response</a:t>
            </a:r>
          </a:p>
        </p:txBody>
      </p:sp>
      <p:pic>
        <p:nvPicPr>
          <p:cNvPr id="20" name="Picture 19"/>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4468"/>
          <a:stretch/>
        </p:blipFill>
        <p:spPr bwMode="auto">
          <a:xfrm>
            <a:off x="6453411" y="1219200"/>
            <a:ext cx="2169887" cy="29718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22" name="Picture 21" descr="Acknowledgements02.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08395" y="4450316"/>
            <a:ext cx="3268627" cy="2179084"/>
          </a:xfrm>
          <a:prstGeom prst="rect">
            <a:avLst/>
          </a:prstGeom>
        </p:spPr>
      </p:pic>
      <p:pic>
        <p:nvPicPr>
          <p:cNvPr id="23" name="Picture 22" descr="Acknowledgements03.jpg"/>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15000" y="4450316"/>
            <a:ext cx="3268625" cy="2179084"/>
          </a:xfrm>
          <a:prstGeom prst="rect">
            <a:avLst/>
          </a:prstGeom>
        </p:spPr>
      </p:pic>
      <p:pic>
        <p:nvPicPr>
          <p:cNvPr id="24" name="Picture 23" descr="Methods 2.jpg"/>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1220"/>
          <a:stretch/>
        </p:blipFill>
        <p:spPr>
          <a:xfrm>
            <a:off x="4234543" y="2812183"/>
            <a:ext cx="1937657" cy="14550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221476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11200" y="3683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11200" y="520700"/>
            <a:ext cx="1168400" cy="677108"/>
          </a:xfrm>
          <a:prstGeom prst="rect">
            <a:avLst/>
          </a:prstGeom>
          <a:noFill/>
        </p:spPr>
        <p:txBody>
          <a:bodyPr wrap="square" rtlCol="0">
            <a:spAutoFit/>
          </a:bodyPr>
          <a:lstStyle/>
          <a:p>
            <a:pPr algn="ctr"/>
            <a:r>
              <a:rPr lang="en-US" sz="1200" dirty="0" smtClean="0">
                <a:latin typeface="Times"/>
                <a:cs typeface="Times"/>
              </a:rPr>
              <a:t>Environmental Temperature </a:t>
            </a:r>
            <a:r>
              <a:rPr lang="en-US" sz="1400" dirty="0" smtClean="0">
                <a:latin typeface="Times"/>
                <a:cs typeface="Times"/>
              </a:rPr>
              <a:t>(T</a:t>
            </a:r>
            <a:r>
              <a:rPr lang="en-US" sz="1400" baseline="-25000" dirty="0" smtClean="0">
                <a:latin typeface="Times"/>
                <a:cs typeface="Times"/>
              </a:rPr>
              <a:t>a</a:t>
            </a:r>
            <a:r>
              <a:rPr lang="en-US" sz="1400" dirty="0" smtClean="0">
                <a:latin typeface="Times"/>
                <a:cs typeface="Times"/>
              </a:rPr>
              <a:t>/</a:t>
            </a:r>
            <a:r>
              <a:rPr lang="en-US" sz="1400" dirty="0" err="1" smtClean="0">
                <a:latin typeface="Times"/>
                <a:cs typeface="Times"/>
              </a:rPr>
              <a:t>T</a:t>
            </a:r>
            <a:r>
              <a:rPr lang="en-US" sz="1400" baseline="-25000" dirty="0" err="1" smtClean="0">
                <a:latin typeface="Times"/>
                <a:cs typeface="Times"/>
              </a:rPr>
              <a:t>e</a:t>
            </a:r>
            <a:r>
              <a:rPr lang="en-US" sz="1400" dirty="0" smtClean="0">
                <a:latin typeface="Times"/>
                <a:cs typeface="Times"/>
              </a:rPr>
              <a:t>)</a:t>
            </a:r>
            <a:endParaRPr lang="en-US" sz="1200" dirty="0">
              <a:latin typeface="Times"/>
              <a:cs typeface="Times"/>
            </a:endParaRPr>
          </a:p>
        </p:txBody>
      </p:sp>
      <p:sp>
        <p:nvSpPr>
          <p:cNvPr id="20" name="TextBox 19"/>
          <p:cNvSpPr txBox="1"/>
          <p:nvPr/>
        </p:nvSpPr>
        <p:spPr>
          <a:xfrm>
            <a:off x="2578100" y="144790"/>
            <a:ext cx="5315072" cy="523220"/>
          </a:xfrm>
          <a:prstGeom prst="rect">
            <a:avLst/>
          </a:prstGeom>
          <a:noFill/>
        </p:spPr>
        <p:txBody>
          <a:bodyPr wrap="square" rtlCol="0">
            <a:spAutoFit/>
          </a:bodyPr>
          <a:lstStyle/>
          <a:p>
            <a:pPr algn="ctr"/>
            <a:r>
              <a:rPr lang="en-US" sz="2800" dirty="0" smtClean="0">
                <a:latin typeface="Times"/>
                <a:cs typeface="Times"/>
              </a:rPr>
              <a:t>Landscape Temperature Profiles</a:t>
            </a:r>
            <a:endParaRPr lang="en-US" sz="2800" dirty="0">
              <a:latin typeface="Times"/>
              <a:cs typeface="Times"/>
            </a:endParaRPr>
          </a:p>
        </p:txBody>
      </p:sp>
      <p:pic>
        <p:nvPicPr>
          <p:cNvPr id="8" name="Picture 7" descr="Methods 7.jpg"/>
          <p:cNvPicPr>
            <a:picLocks noChangeAspect="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6808" r="25220"/>
          <a:stretch/>
        </p:blipFill>
        <p:spPr>
          <a:xfrm>
            <a:off x="4978399" y="1472974"/>
            <a:ext cx="3580056" cy="4975225"/>
          </a:xfrm>
          <a:prstGeom prst="rect">
            <a:avLst/>
          </a:prstGeom>
        </p:spPr>
      </p:pic>
      <p:pic>
        <p:nvPicPr>
          <p:cNvPr id="11" name="Picture 10" descr="Methods 8.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11200" y="4098698"/>
            <a:ext cx="3524250" cy="2349501"/>
          </a:xfrm>
          <a:prstGeom prst="rect">
            <a:avLst/>
          </a:prstGeom>
        </p:spPr>
      </p:pic>
      <p:pic>
        <p:nvPicPr>
          <p:cNvPr id="12" name="Picture 11" descr="Methods 1.jpg"/>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11200" y="1600200"/>
            <a:ext cx="3524250" cy="2349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7802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5642521"/>
            <a:ext cx="9144000" cy="1107996"/>
          </a:xfrm>
          <a:prstGeom prst="rect">
            <a:avLst/>
          </a:prstGeom>
          <a:noFill/>
        </p:spPr>
        <p:txBody>
          <a:bodyPr wrap="square" rtlCol="0">
            <a:spAutoFit/>
          </a:bodyPr>
          <a:lstStyle/>
          <a:p>
            <a:pPr marL="114300" indent="-114300">
              <a:buFont typeface="Arial"/>
              <a:buChar char="•"/>
            </a:pPr>
            <a:r>
              <a:rPr lang="en-US" sz="2200" dirty="0">
                <a:latin typeface="Times"/>
                <a:cs typeface="Times"/>
              </a:rPr>
              <a:t>A</a:t>
            </a:r>
            <a:r>
              <a:rPr lang="en-US" sz="2200" dirty="0" smtClean="0">
                <a:latin typeface="Times"/>
                <a:cs typeface="Times"/>
              </a:rPr>
              <a:t>mbient (T</a:t>
            </a:r>
            <a:r>
              <a:rPr lang="en-US" sz="2200" baseline="-25000" dirty="0" smtClean="0">
                <a:latin typeface="Times"/>
                <a:cs typeface="Times"/>
              </a:rPr>
              <a:t>a</a:t>
            </a:r>
            <a:r>
              <a:rPr lang="en-US" sz="2200" dirty="0" smtClean="0">
                <a:latin typeface="Times"/>
                <a:cs typeface="Times"/>
              </a:rPr>
              <a:t>) and operative (T</a:t>
            </a:r>
            <a:r>
              <a:rPr lang="en-US" sz="2200" baseline="-25000" dirty="0" smtClean="0">
                <a:latin typeface="Times"/>
                <a:cs typeface="Times"/>
              </a:rPr>
              <a:t>e</a:t>
            </a:r>
            <a:r>
              <a:rPr lang="en-US" sz="2200" dirty="0" smtClean="0">
                <a:latin typeface="Times"/>
                <a:cs typeface="Times"/>
              </a:rPr>
              <a:t>) temperatures at </a:t>
            </a:r>
            <a:r>
              <a:rPr lang="en-US" sz="2200" dirty="0" err="1" smtClean="0">
                <a:latin typeface="Times"/>
                <a:cs typeface="Times"/>
              </a:rPr>
              <a:t>Sonoita</a:t>
            </a:r>
            <a:r>
              <a:rPr lang="en-US" sz="2200" dirty="0" smtClean="0">
                <a:latin typeface="Times"/>
                <a:cs typeface="Times"/>
              </a:rPr>
              <a:t> Creek were significantly higher (~ 3-5 °C) than at </a:t>
            </a:r>
            <a:r>
              <a:rPr lang="en-US" sz="2200" dirty="0" err="1" smtClean="0">
                <a:latin typeface="Times"/>
                <a:cs typeface="Times"/>
              </a:rPr>
              <a:t>Harshaw</a:t>
            </a:r>
            <a:r>
              <a:rPr lang="en-US" sz="2200" dirty="0" smtClean="0">
                <a:latin typeface="Times"/>
                <a:cs typeface="Times"/>
              </a:rPr>
              <a:t> Creek.</a:t>
            </a:r>
          </a:p>
          <a:p>
            <a:pPr marL="114300" indent="-114300">
              <a:buFont typeface="Arial"/>
              <a:buChar char="•"/>
            </a:pPr>
            <a:r>
              <a:rPr lang="en-US" sz="2200" dirty="0" smtClean="0">
                <a:latin typeface="Times"/>
                <a:cs typeface="Times"/>
              </a:rPr>
              <a:t>Nighttime T</a:t>
            </a:r>
            <a:r>
              <a:rPr lang="en-US" sz="2200" baseline="-25000" dirty="0" smtClean="0">
                <a:latin typeface="Times"/>
                <a:cs typeface="Times"/>
              </a:rPr>
              <a:t>a</a:t>
            </a:r>
            <a:r>
              <a:rPr lang="en-US" sz="2200" dirty="0" smtClean="0">
                <a:latin typeface="Times"/>
                <a:cs typeface="Times"/>
              </a:rPr>
              <a:t> was more variable at </a:t>
            </a:r>
            <a:r>
              <a:rPr lang="en-US" sz="2200" dirty="0" err="1" smtClean="0">
                <a:latin typeface="Times"/>
                <a:cs typeface="Times"/>
              </a:rPr>
              <a:t>Harshaw</a:t>
            </a:r>
            <a:r>
              <a:rPr lang="en-US" sz="2200" dirty="0" smtClean="0">
                <a:latin typeface="Times"/>
                <a:cs typeface="Times"/>
              </a:rPr>
              <a:t> Creek than </a:t>
            </a:r>
            <a:r>
              <a:rPr lang="en-US" sz="2200" dirty="0" err="1" smtClean="0">
                <a:latin typeface="Times"/>
                <a:cs typeface="Times"/>
              </a:rPr>
              <a:t>Sonoita</a:t>
            </a:r>
            <a:r>
              <a:rPr lang="en-US" sz="2200" dirty="0" smtClean="0">
                <a:latin typeface="Times"/>
                <a:cs typeface="Times"/>
              </a:rPr>
              <a:t> Creek.</a:t>
            </a:r>
          </a:p>
        </p:txBody>
      </p:sp>
      <p:pic>
        <p:nvPicPr>
          <p:cNvPr id="3" name="Picture 2" descr="HC S1.psd"/>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297312" y="2413"/>
            <a:ext cx="3589388" cy="3130984"/>
          </a:xfrm>
          <a:prstGeom prst="rect">
            <a:avLst/>
          </a:prstGeom>
        </p:spPr>
      </p:pic>
      <p:pic>
        <p:nvPicPr>
          <p:cNvPr id="4" name="Picture 3" descr="SC S1.psd"/>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25347"/>
          <a:stretch/>
        </p:blipFill>
        <p:spPr>
          <a:xfrm>
            <a:off x="4295572" y="2889933"/>
            <a:ext cx="3591127" cy="2918589"/>
          </a:xfrm>
          <a:prstGeom prst="rect">
            <a:avLst/>
          </a:prstGeom>
        </p:spPr>
      </p:pic>
      <p:pic>
        <p:nvPicPr>
          <p:cNvPr id="5" name="Picture 4" descr="SC S1.psd"/>
          <p:cNvPicPr>
            <a:picLocks noChangeAspect="1"/>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70829" t="13975" b="51258"/>
          <a:stretch/>
        </p:blipFill>
        <p:spPr>
          <a:xfrm>
            <a:off x="7487876" y="2477994"/>
            <a:ext cx="1669341" cy="1207149"/>
          </a:xfrm>
          <a:prstGeom prst="rect">
            <a:avLst/>
          </a:prstGeom>
        </p:spPr>
      </p:pic>
      <p:cxnSp>
        <p:nvCxnSpPr>
          <p:cNvPr id="6" name="Straight Connector 5"/>
          <p:cNvCxnSpPr/>
          <p:nvPr/>
        </p:nvCxnSpPr>
        <p:spPr>
          <a:xfrm>
            <a:off x="6030314" y="1257898"/>
            <a:ext cx="1183286"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61495" y="873572"/>
            <a:ext cx="818877" cy="338554"/>
          </a:xfrm>
          <a:prstGeom prst="rect">
            <a:avLst/>
          </a:prstGeom>
          <a:noFill/>
        </p:spPr>
        <p:txBody>
          <a:bodyPr wrap="square" rtlCol="0">
            <a:spAutoFit/>
          </a:bodyPr>
          <a:lstStyle/>
          <a:p>
            <a:pPr algn="ctr"/>
            <a:r>
              <a:rPr lang="en-US" sz="1600" dirty="0" smtClean="0">
                <a:solidFill>
                  <a:srgbClr val="008000"/>
                </a:solidFill>
                <a:latin typeface="Times"/>
                <a:cs typeface="Times"/>
              </a:rPr>
              <a:t>Night</a:t>
            </a:r>
            <a:endParaRPr lang="en-US" sz="1100" dirty="0">
              <a:solidFill>
                <a:srgbClr val="008000"/>
              </a:solidFill>
              <a:latin typeface="Times"/>
              <a:cs typeface="Times"/>
            </a:endParaRPr>
          </a:p>
        </p:txBody>
      </p:sp>
      <p:cxnSp>
        <p:nvCxnSpPr>
          <p:cNvPr id="8" name="Straight Connector 7"/>
          <p:cNvCxnSpPr/>
          <p:nvPr/>
        </p:nvCxnSpPr>
        <p:spPr>
          <a:xfrm>
            <a:off x="5003201" y="906432"/>
            <a:ext cx="2578699" cy="0"/>
          </a:xfrm>
          <a:prstGeom prst="line">
            <a:avLst/>
          </a:prstGeom>
          <a:ln w="12700" cmpd="sng">
            <a:solidFill>
              <a:srgbClr val="FF6600"/>
            </a:solidFill>
            <a:prstDash val="dot"/>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034102" y="3687508"/>
            <a:ext cx="2547798" cy="0"/>
          </a:xfrm>
          <a:prstGeom prst="line">
            <a:avLst/>
          </a:prstGeom>
          <a:ln w="12700" cmpd="sng">
            <a:solidFill>
              <a:srgbClr val="FF6600"/>
            </a:solidFill>
            <a:prstDash val="dot"/>
          </a:ln>
          <a:effectLst/>
        </p:spPr>
        <p:style>
          <a:lnRef idx="2">
            <a:schemeClr val="accent1"/>
          </a:lnRef>
          <a:fillRef idx="0">
            <a:schemeClr val="accent1"/>
          </a:fillRef>
          <a:effectRef idx="1">
            <a:schemeClr val="accent1"/>
          </a:effectRef>
          <a:fontRef idx="minor">
            <a:schemeClr val="tx1"/>
          </a:fontRef>
        </p:style>
      </p:cxnSp>
      <p:pic>
        <p:nvPicPr>
          <p:cNvPr id="10" name="Picture 9" descr="Figure 2.psd"/>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r="48294"/>
          <a:stretch/>
        </p:blipFill>
        <p:spPr>
          <a:xfrm>
            <a:off x="219362" y="2057400"/>
            <a:ext cx="4076210" cy="2923201"/>
          </a:xfrm>
          <a:prstGeom prst="rect">
            <a:avLst/>
          </a:prstGeom>
        </p:spPr>
      </p:pic>
      <p:sp>
        <p:nvSpPr>
          <p:cNvPr id="12" name="TextBox 11"/>
          <p:cNvSpPr txBox="1"/>
          <p:nvPr/>
        </p:nvSpPr>
        <p:spPr>
          <a:xfrm>
            <a:off x="222991" y="1212126"/>
            <a:ext cx="3358409" cy="769441"/>
          </a:xfrm>
          <a:prstGeom prst="rect">
            <a:avLst/>
          </a:prstGeom>
          <a:noFill/>
        </p:spPr>
        <p:txBody>
          <a:bodyPr wrap="square" rtlCol="0">
            <a:spAutoFit/>
          </a:bodyPr>
          <a:lstStyle/>
          <a:p>
            <a:pPr algn="ctr"/>
            <a:r>
              <a:rPr lang="en-US" sz="2200" dirty="0" smtClean="0">
                <a:solidFill>
                  <a:srgbClr val="008000"/>
                </a:solidFill>
                <a:latin typeface="Times"/>
                <a:cs typeface="Times"/>
              </a:rPr>
              <a:t>Average Daily T</a:t>
            </a:r>
            <a:r>
              <a:rPr lang="en-US" sz="2200" baseline="-25000" dirty="0" smtClean="0">
                <a:solidFill>
                  <a:srgbClr val="008000"/>
                </a:solidFill>
                <a:latin typeface="Times"/>
                <a:cs typeface="Times"/>
              </a:rPr>
              <a:t>a</a:t>
            </a:r>
            <a:r>
              <a:rPr lang="en-US" sz="2200" dirty="0" smtClean="0">
                <a:solidFill>
                  <a:srgbClr val="008000"/>
                </a:solidFill>
                <a:latin typeface="Times"/>
                <a:cs typeface="Times"/>
              </a:rPr>
              <a:t>/</a:t>
            </a:r>
            <a:r>
              <a:rPr lang="en-US" sz="2200" dirty="0" err="1" smtClean="0">
                <a:solidFill>
                  <a:srgbClr val="008000"/>
                </a:solidFill>
                <a:latin typeface="Times"/>
                <a:cs typeface="Times"/>
              </a:rPr>
              <a:t>T</a:t>
            </a:r>
            <a:r>
              <a:rPr lang="en-US" sz="2200" baseline="-25000" dirty="0" err="1" smtClean="0">
                <a:solidFill>
                  <a:srgbClr val="008000"/>
                </a:solidFill>
                <a:latin typeface="Times"/>
                <a:cs typeface="Times"/>
              </a:rPr>
              <a:t>e</a:t>
            </a:r>
            <a:r>
              <a:rPr lang="en-US" sz="2200" dirty="0" smtClean="0">
                <a:solidFill>
                  <a:srgbClr val="008000"/>
                </a:solidFill>
                <a:latin typeface="Times"/>
                <a:cs typeface="Times"/>
              </a:rPr>
              <a:t> Cycle Pre-Monsoon Season</a:t>
            </a:r>
            <a:endParaRPr lang="en-US" sz="2200" dirty="0">
              <a:solidFill>
                <a:srgbClr val="008000"/>
              </a:solidFill>
              <a:latin typeface="Times"/>
              <a:cs typeface="Times"/>
            </a:endParaRPr>
          </a:p>
        </p:txBody>
      </p:sp>
      <p:sp>
        <p:nvSpPr>
          <p:cNvPr id="13" name="TextBox 12"/>
          <p:cNvSpPr txBox="1"/>
          <p:nvPr/>
        </p:nvSpPr>
        <p:spPr>
          <a:xfrm>
            <a:off x="6333379" y="3651870"/>
            <a:ext cx="818877" cy="338554"/>
          </a:xfrm>
          <a:prstGeom prst="rect">
            <a:avLst/>
          </a:prstGeom>
          <a:noFill/>
        </p:spPr>
        <p:txBody>
          <a:bodyPr wrap="square" rtlCol="0">
            <a:spAutoFit/>
          </a:bodyPr>
          <a:lstStyle/>
          <a:p>
            <a:pPr algn="ctr"/>
            <a:r>
              <a:rPr lang="en-US" sz="1600" dirty="0" smtClean="0">
                <a:solidFill>
                  <a:srgbClr val="008000"/>
                </a:solidFill>
                <a:latin typeface="Times"/>
                <a:cs typeface="Times"/>
              </a:rPr>
              <a:t>Night</a:t>
            </a:r>
            <a:endParaRPr lang="en-US" sz="1100" dirty="0">
              <a:solidFill>
                <a:srgbClr val="008000"/>
              </a:solidFill>
              <a:latin typeface="Times"/>
              <a:cs typeface="Times"/>
            </a:endParaRPr>
          </a:p>
        </p:txBody>
      </p:sp>
      <p:cxnSp>
        <p:nvCxnSpPr>
          <p:cNvPr id="14" name="Straight Connector 13"/>
          <p:cNvCxnSpPr/>
          <p:nvPr/>
        </p:nvCxnSpPr>
        <p:spPr>
          <a:xfrm>
            <a:off x="6219079" y="4023698"/>
            <a:ext cx="1032621" cy="0"/>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2369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par>
                                <p:cTn id="14" presetID="9"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par>
                                <p:cTn id="32" presetID="9" presetClass="entr" presetSubtype="0" fill="hold" nodeType="with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dissolve">
                                      <p:cBhvr>
                                        <p:cTn id="3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11200" y="27686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11200" y="3683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1200" y="2921357"/>
            <a:ext cx="1168400" cy="523220"/>
          </a:xfrm>
          <a:prstGeom prst="rect">
            <a:avLst/>
          </a:prstGeom>
          <a:noFill/>
        </p:spPr>
        <p:txBody>
          <a:bodyPr wrap="square" rtlCol="0">
            <a:spAutoFit/>
          </a:bodyPr>
          <a:lstStyle/>
          <a:p>
            <a:pPr algn="ctr"/>
            <a:r>
              <a:rPr lang="en-US" sz="1400" dirty="0" smtClean="0">
                <a:latin typeface="Times"/>
                <a:cs typeface="Times"/>
              </a:rPr>
              <a:t>DEE/FMR (DLW)</a:t>
            </a:r>
            <a:endParaRPr lang="en-US" sz="1400" dirty="0">
              <a:latin typeface="Times"/>
              <a:cs typeface="Times"/>
            </a:endParaRPr>
          </a:p>
        </p:txBody>
      </p:sp>
      <p:cxnSp>
        <p:nvCxnSpPr>
          <p:cNvPr id="7" name="Straight Arrow Connector 6"/>
          <p:cNvCxnSpPr/>
          <p:nvPr/>
        </p:nvCxnSpPr>
        <p:spPr>
          <a:xfrm>
            <a:off x="1295400" y="1485900"/>
            <a:ext cx="0" cy="1193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460872" y="144790"/>
            <a:ext cx="4432300" cy="1200329"/>
          </a:xfrm>
          <a:prstGeom prst="rect">
            <a:avLst/>
          </a:prstGeom>
          <a:noFill/>
        </p:spPr>
        <p:txBody>
          <a:bodyPr wrap="square" rtlCol="0">
            <a:spAutoFit/>
          </a:bodyPr>
          <a:lstStyle/>
          <a:p>
            <a:pPr algn="ctr"/>
            <a:r>
              <a:rPr lang="en-US" sz="2800" dirty="0" smtClean="0">
                <a:latin typeface="Times"/>
                <a:cs typeface="Times"/>
              </a:rPr>
              <a:t>Physiological Response</a:t>
            </a:r>
          </a:p>
          <a:p>
            <a:pPr algn="ctr"/>
            <a:r>
              <a:rPr lang="en-US" sz="2200" i="1" dirty="0" smtClean="0">
                <a:solidFill>
                  <a:srgbClr val="0000FF"/>
                </a:solidFill>
                <a:latin typeface="Times"/>
                <a:cs typeface="Times"/>
              </a:rPr>
              <a:t>Landscape Effects on Energy Costs</a:t>
            </a:r>
          </a:p>
          <a:p>
            <a:pPr algn="ctr"/>
            <a:r>
              <a:rPr lang="en-US" sz="2200" i="1" dirty="0" smtClean="0">
                <a:solidFill>
                  <a:srgbClr val="0000FF"/>
                </a:solidFill>
                <a:latin typeface="Times"/>
                <a:cs typeface="Times"/>
              </a:rPr>
              <a:t>(Doubly labeled Water)</a:t>
            </a:r>
            <a:endParaRPr lang="en-US" sz="2200" i="1" dirty="0">
              <a:solidFill>
                <a:srgbClr val="0000FF"/>
              </a:solidFill>
              <a:latin typeface="Times"/>
              <a:cs typeface="Times"/>
            </a:endParaRPr>
          </a:p>
        </p:txBody>
      </p:sp>
      <p:sp>
        <p:nvSpPr>
          <p:cNvPr id="10" name="TextBox 9"/>
          <p:cNvSpPr txBox="1"/>
          <p:nvPr/>
        </p:nvSpPr>
        <p:spPr>
          <a:xfrm>
            <a:off x="711200" y="520700"/>
            <a:ext cx="1168400" cy="677108"/>
          </a:xfrm>
          <a:prstGeom prst="rect">
            <a:avLst/>
          </a:prstGeom>
          <a:noFill/>
        </p:spPr>
        <p:txBody>
          <a:bodyPr wrap="square" rtlCol="0">
            <a:spAutoFit/>
          </a:bodyPr>
          <a:lstStyle/>
          <a:p>
            <a:pPr algn="ctr"/>
            <a:r>
              <a:rPr lang="en-US" sz="1200" dirty="0" smtClean="0">
                <a:latin typeface="Times"/>
                <a:cs typeface="Times"/>
              </a:rPr>
              <a:t>Environmental Temperature </a:t>
            </a:r>
            <a:r>
              <a:rPr lang="en-US" sz="1400" dirty="0" smtClean="0">
                <a:latin typeface="Times"/>
                <a:cs typeface="Times"/>
              </a:rPr>
              <a:t>(T</a:t>
            </a:r>
            <a:r>
              <a:rPr lang="en-US" sz="1400" baseline="-25000" dirty="0" smtClean="0">
                <a:latin typeface="Times"/>
                <a:cs typeface="Times"/>
              </a:rPr>
              <a:t>a</a:t>
            </a:r>
            <a:r>
              <a:rPr lang="en-US" sz="1400" dirty="0" smtClean="0">
                <a:latin typeface="Times"/>
                <a:cs typeface="Times"/>
              </a:rPr>
              <a:t>/</a:t>
            </a:r>
            <a:r>
              <a:rPr lang="en-US" sz="1400" dirty="0" err="1" smtClean="0">
                <a:latin typeface="Times"/>
                <a:cs typeface="Times"/>
              </a:rPr>
              <a:t>T</a:t>
            </a:r>
            <a:r>
              <a:rPr lang="en-US" sz="1400" baseline="-25000" dirty="0" err="1" smtClean="0">
                <a:latin typeface="Times"/>
                <a:cs typeface="Times"/>
              </a:rPr>
              <a:t>e</a:t>
            </a:r>
            <a:r>
              <a:rPr lang="en-US" sz="1400" dirty="0" smtClean="0">
                <a:latin typeface="Times"/>
                <a:cs typeface="Times"/>
              </a:rPr>
              <a:t>)</a:t>
            </a:r>
            <a:endParaRPr lang="en-US" sz="1400" dirty="0">
              <a:latin typeface="Times"/>
              <a:cs typeface="Times"/>
            </a:endParaRPr>
          </a:p>
        </p:txBody>
      </p:sp>
      <p:pic>
        <p:nvPicPr>
          <p:cNvPr id="3" name="Picture 2" descr="Methods 10.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603500" y="1515309"/>
            <a:ext cx="2222838" cy="1481892"/>
          </a:xfrm>
          <a:prstGeom prst="rect">
            <a:avLst/>
          </a:prstGeom>
        </p:spPr>
      </p:pic>
      <p:pic>
        <p:nvPicPr>
          <p:cNvPr id="12" name="Picture 11" descr="Methods 11.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397499" y="1803400"/>
            <a:ext cx="2305050" cy="1536700"/>
          </a:xfrm>
          <a:prstGeom prst="rect">
            <a:avLst/>
          </a:prstGeom>
        </p:spPr>
      </p:pic>
      <p:pic>
        <p:nvPicPr>
          <p:cNvPr id="13" name="Picture 12" descr="Methods 12.jpg"/>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023609" y="3238857"/>
            <a:ext cx="2183392" cy="1455595"/>
          </a:xfrm>
          <a:prstGeom prst="rect">
            <a:avLst/>
          </a:prstGeom>
        </p:spPr>
      </p:pic>
      <p:pic>
        <p:nvPicPr>
          <p:cNvPr id="14" name="Picture 13" descr="Methods 3.jpg"/>
          <p:cNvPicPr>
            <a:picLocks noChangeAspect="1"/>
          </p:cNvPicPr>
          <p:nvPr/>
        </p:nvPicPr>
        <p:blipFill>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803363" y="3564109"/>
            <a:ext cx="2311937" cy="1541291"/>
          </a:xfrm>
          <a:prstGeom prst="rect">
            <a:avLst/>
          </a:prstGeom>
        </p:spPr>
      </p:pic>
      <p:pic>
        <p:nvPicPr>
          <p:cNvPr id="15" name="Picture 14" descr="Methods 13.jpg"/>
          <p:cNvPicPr>
            <a:picLocks noChangeAspect="1"/>
          </p:cNvPicPr>
          <p:nvPr/>
        </p:nvPicPr>
        <p:blipFill>
          <a:blip r:embed="rId6"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30119" y="4927600"/>
            <a:ext cx="2195981" cy="164020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812746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69309" y="5063575"/>
            <a:ext cx="8368291" cy="830997"/>
          </a:xfrm>
          <a:prstGeom prst="rect">
            <a:avLst/>
          </a:prstGeom>
          <a:noFill/>
        </p:spPr>
        <p:txBody>
          <a:bodyPr wrap="square" rtlCol="0">
            <a:spAutoFit/>
          </a:bodyPr>
          <a:lstStyle/>
          <a:p>
            <a:pPr marL="114300" indent="-114300">
              <a:buFont typeface="Arial"/>
              <a:buChar char="•"/>
            </a:pPr>
            <a:r>
              <a:rPr lang="en-US" sz="2400" dirty="0" smtClean="0">
                <a:latin typeface="Times"/>
                <a:cs typeface="Times"/>
              </a:rPr>
              <a:t>Daily energy expenditure (DEE) was significantly (16.5%) higher at SC. </a:t>
            </a:r>
          </a:p>
        </p:txBody>
      </p:sp>
      <p:pic>
        <p:nvPicPr>
          <p:cNvPr id="3" name="Picture 2" descr="DLW.psd"/>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593731" y="359780"/>
            <a:ext cx="5848469" cy="449292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402154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11200" y="27686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11200" y="3683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711200" y="2921357"/>
            <a:ext cx="1168400" cy="523220"/>
          </a:xfrm>
          <a:prstGeom prst="rect">
            <a:avLst/>
          </a:prstGeom>
          <a:noFill/>
        </p:spPr>
        <p:txBody>
          <a:bodyPr wrap="square" rtlCol="0">
            <a:spAutoFit/>
          </a:bodyPr>
          <a:lstStyle/>
          <a:p>
            <a:pPr algn="ctr"/>
            <a:r>
              <a:rPr lang="en-US" sz="1400" dirty="0" smtClean="0">
                <a:latin typeface="Times"/>
                <a:cs typeface="Times"/>
              </a:rPr>
              <a:t>DEE/FMR (DLW)</a:t>
            </a:r>
            <a:endParaRPr lang="en-US" sz="1400" dirty="0">
              <a:latin typeface="Times"/>
              <a:cs typeface="Times"/>
            </a:endParaRPr>
          </a:p>
        </p:txBody>
      </p:sp>
      <p:cxnSp>
        <p:nvCxnSpPr>
          <p:cNvPr id="7" name="Straight Arrow Connector 6"/>
          <p:cNvCxnSpPr/>
          <p:nvPr/>
        </p:nvCxnSpPr>
        <p:spPr>
          <a:xfrm>
            <a:off x="1295400" y="1485900"/>
            <a:ext cx="0" cy="1193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2844800" y="16637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2844800" y="1816457"/>
            <a:ext cx="1168400" cy="738664"/>
          </a:xfrm>
          <a:prstGeom prst="rect">
            <a:avLst/>
          </a:prstGeom>
          <a:noFill/>
        </p:spPr>
        <p:txBody>
          <a:bodyPr wrap="square" rtlCol="0">
            <a:spAutoFit/>
          </a:bodyPr>
          <a:lstStyle/>
          <a:p>
            <a:pPr algn="ctr"/>
            <a:r>
              <a:rPr lang="en-US" sz="1400" dirty="0" smtClean="0">
                <a:latin typeface="Times"/>
                <a:cs typeface="Times"/>
              </a:rPr>
              <a:t>Thermal Load</a:t>
            </a:r>
          </a:p>
          <a:p>
            <a:pPr algn="ctr"/>
            <a:r>
              <a:rPr lang="en-US" sz="1400" dirty="0" smtClean="0">
                <a:latin typeface="Times"/>
                <a:cs typeface="Times"/>
              </a:rPr>
              <a:t>(IR Imaging)</a:t>
            </a:r>
            <a:endParaRPr lang="en-US" sz="1400" dirty="0">
              <a:latin typeface="Times"/>
              <a:cs typeface="Times"/>
            </a:endParaRPr>
          </a:p>
        </p:txBody>
      </p:sp>
      <p:cxnSp>
        <p:nvCxnSpPr>
          <p:cNvPr id="13" name="Straight Arrow Connector 12"/>
          <p:cNvCxnSpPr/>
          <p:nvPr/>
        </p:nvCxnSpPr>
        <p:spPr>
          <a:xfrm>
            <a:off x="1981200" y="1435457"/>
            <a:ext cx="736600" cy="6727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1981200" y="2171700"/>
            <a:ext cx="736600" cy="1079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81200" y="144790"/>
            <a:ext cx="5499100" cy="861774"/>
          </a:xfrm>
          <a:prstGeom prst="rect">
            <a:avLst/>
          </a:prstGeom>
          <a:noFill/>
        </p:spPr>
        <p:txBody>
          <a:bodyPr wrap="square" rtlCol="0">
            <a:spAutoFit/>
          </a:bodyPr>
          <a:lstStyle/>
          <a:p>
            <a:pPr algn="ctr"/>
            <a:r>
              <a:rPr lang="en-US" sz="2800" dirty="0" smtClean="0">
                <a:latin typeface="Times"/>
                <a:cs typeface="Times"/>
              </a:rPr>
              <a:t>Physiological Response</a:t>
            </a:r>
          </a:p>
          <a:p>
            <a:pPr algn="ctr"/>
            <a:r>
              <a:rPr lang="en-US" sz="2200" i="1" dirty="0" smtClean="0">
                <a:solidFill>
                  <a:srgbClr val="0000FF"/>
                </a:solidFill>
                <a:latin typeface="Times"/>
                <a:cs typeface="Times"/>
              </a:rPr>
              <a:t>Daytime Temperature Effects</a:t>
            </a:r>
            <a:endParaRPr lang="en-US" sz="2200" i="1" dirty="0">
              <a:solidFill>
                <a:srgbClr val="0000FF"/>
              </a:solidFill>
              <a:latin typeface="Times"/>
              <a:cs typeface="Times"/>
            </a:endParaRPr>
          </a:p>
        </p:txBody>
      </p:sp>
      <p:sp>
        <p:nvSpPr>
          <p:cNvPr id="17" name="TextBox 16"/>
          <p:cNvSpPr txBox="1"/>
          <p:nvPr/>
        </p:nvSpPr>
        <p:spPr>
          <a:xfrm>
            <a:off x="711200" y="520700"/>
            <a:ext cx="1168400" cy="677108"/>
          </a:xfrm>
          <a:prstGeom prst="rect">
            <a:avLst/>
          </a:prstGeom>
          <a:noFill/>
        </p:spPr>
        <p:txBody>
          <a:bodyPr wrap="square" rtlCol="0">
            <a:spAutoFit/>
          </a:bodyPr>
          <a:lstStyle/>
          <a:p>
            <a:pPr algn="ctr"/>
            <a:r>
              <a:rPr lang="en-US" sz="1200" dirty="0" smtClean="0">
                <a:latin typeface="Times"/>
                <a:cs typeface="Times"/>
              </a:rPr>
              <a:t>Environmental Temperature </a:t>
            </a:r>
            <a:r>
              <a:rPr lang="en-US" sz="1400" dirty="0" smtClean="0">
                <a:latin typeface="Times"/>
                <a:cs typeface="Times"/>
              </a:rPr>
              <a:t>(T</a:t>
            </a:r>
            <a:r>
              <a:rPr lang="en-US" sz="1400" baseline="-25000" dirty="0" smtClean="0">
                <a:latin typeface="Times"/>
                <a:cs typeface="Times"/>
              </a:rPr>
              <a:t>a</a:t>
            </a:r>
            <a:r>
              <a:rPr lang="en-US" sz="1400" dirty="0" smtClean="0">
                <a:latin typeface="Times"/>
                <a:cs typeface="Times"/>
              </a:rPr>
              <a:t>/</a:t>
            </a:r>
            <a:r>
              <a:rPr lang="en-US" sz="1400" dirty="0" err="1" smtClean="0">
                <a:latin typeface="Times"/>
                <a:cs typeface="Times"/>
              </a:rPr>
              <a:t>T</a:t>
            </a:r>
            <a:r>
              <a:rPr lang="en-US" sz="1400" baseline="-25000" dirty="0" err="1" smtClean="0">
                <a:latin typeface="Times"/>
                <a:cs typeface="Times"/>
              </a:rPr>
              <a:t>e</a:t>
            </a:r>
            <a:r>
              <a:rPr lang="en-US" sz="1400" dirty="0" smtClean="0">
                <a:latin typeface="Times"/>
                <a:cs typeface="Times"/>
              </a:rPr>
              <a:t>)</a:t>
            </a:r>
            <a:endParaRPr lang="en-US" sz="1400" dirty="0">
              <a:latin typeface="Times"/>
              <a:cs typeface="Times"/>
            </a:endParaRPr>
          </a:p>
        </p:txBody>
      </p:sp>
      <p:pic>
        <p:nvPicPr>
          <p:cNvPr id="8" name="Picture 7" descr="MAHU_IR_Red.jpg"/>
          <p:cNvPicPr>
            <a:picLocks noChangeAspect="1"/>
          </p:cNvPicPr>
          <p:nvPr/>
        </p:nvPicPr>
        <p:blipFill rotWithShape="1">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8021"/>
          <a:stretch/>
        </p:blipFill>
        <p:spPr>
          <a:xfrm>
            <a:off x="3806662" y="3784600"/>
            <a:ext cx="4480251" cy="2945009"/>
          </a:xfrm>
          <a:prstGeom prst="rect">
            <a:avLst/>
          </a:prstGeom>
        </p:spPr>
      </p:pic>
      <p:pic>
        <p:nvPicPr>
          <p:cNvPr id="10" name="Picture 9" descr="Methods 14.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761964" y="1248965"/>
            <a:ext cx="3296349" cy="219756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185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11200" y="49911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Arrow Connector 2"/>
          <p:cNvCxnSpPr/>
          <p:nvPr/>
        </p:nvCxnSpPr>
        <p:spPr>
          <a:xfrm>
            <a:off x="1295400" y="3873857"/>
            <a:ext cx="0" cy="990243"/>
          </a:xfrm>
          <a:prstGeom prst="straightConnector1">
            <a:avLst/>
          </a:prstGeom>
          <a:ln>
            <a:solidFill>
              <a:schemeClr val="tx1"/>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11200" y="5326598"/>
            <a:ext cx="1168400" cy="307777"/>
          </a:xfrm>
          <a:prstGeom prst="rect">
            <a:avLst/>
          </a:prstGeom>
          <a:noFill/>
        </p:spPr>
        <p:txBody>
          <a:bodyPr wrap="square" rtlCol="0">
            <a:spAutoFit/>
          </a:bodyPr>
          <a:lstStyle/>
          <a:p>
            <a:pPr algn="ctr"/>
            <a:r>
              <a:rPr lang="en-US" sz="1400" dirty="0" smtClean="0">
                <a:latin typeface="Times"/>
                <a:cs typeface="Times"/>
              </a:rPr>
              <a:t>Torpor</a:t>
            </a:r>
            <a:endParaRPr lang="en-US" sz="1400" dirty="0">
              <a:latin typeface="Times"/>
              <a:cs typeface="Times"/>
            </a:endParaRPr>
          </a:p>
        </p:txBody>
      </p:sp>
      <p:sp>
        <p:nvSpPr>
          <p:cNvPr id="5" name="Rectangle 4"/>
          <p:cNvSpPr/>
          <p:nvPr/>
        </p:nvSpPr>
        <p:spPr>
          <a:xfrm>
            <a:off x="711200" y="27686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711200" y="3683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11200" y="2921357"/>
            <a:ext cx="1168400" cy="523220"/>
          </a:xfrm>
          <a:prstGeom prst="rect">
            <a:avLst/>
          </a:prstGeom>
          <a:noFill/>
        </p:spPr>
        <p:txBody>
          <a:bodyPr wrap="square" rtlCol="0">
            <a:spAutoFit/>
          </a:bodyPr>
          <a:lstStyle/>
          <a:p>
            <a:pPr algn="ctr"/>
            <a:r>
              <a:rPr lang="en-US" sz="1400" dirty="0" smtClean="0">
                <a:latin typeface="Times"/>
                <a:cs typeface="Times"/>
              </a:rPr>
              <a:t>DEE/FMR (DLW)</a:t>
            </a:r>
            <a:endParaRPr lang="en-US" sz="1400" dirty="0">
              <a:latin typeface="Times"/>
              <a:cs typeface="Times"/>
            </a:endParaRPr>
          </a:p>
        </p:txBody>
      </p:sp>
      <p:cxnSp>
        <p:nvCxnSpPr>
          <p:cNvPr id="10" name="Straight Arrow Connector 9"/>
          <p:cNvCxnSpPr/>
          <p:nvPr/>
        </p:nvCxnSpPr>
        <p:spPr>
          <a:xfrm>
            <a:off x="1295400" y="1485900"/>
            <a:ext cx="0" cy="11938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2844800" y="1663700"/>
            <a:ext cx="1168400" cy="10160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2844800" y="1816457"/>
            <a:ext cx="1168400" cy="738664"/>
          </a:xfrm>
          <a:prstGeom prst="rect">
            <a:avLst/>
          </a:prstGeom>
          <a:noFill/>
        </p:spPr>
        <p:txBody>
          <a:bodyPr wrap="square" rtlCol="0">
            <a:spAutoFit/>
          </a:bodyPr>
          <a:lstStyle/>
          <a:p>
            <a:pPr algn="ctr"/>
            <a:r>
              <a:rPr lang="en-US" sz="1400" dirty="0" smtClean="0">
                <a:latin typeface="Times"/>
                <a:cs typeface="Times"/>
              </a:rPr>
              <a:t>Thermal Load</a:t>
            </a:r>
          </a:p>
          <a:p>
            <a:pPr algn="ctr"/>
            <a:r>
              <a:rPr lang="en-US" sz="1400" dirty="0" smtClean="0">
                <a:latin typeface="Times"/>
                <a:cs typeface="Times"/>
              </a:rPr>
              <a:t>(IR Imaging)</a:t>
            </a:r>
            <a:endParaRPr lang="en-US" sz="1400" dirty="0">
              <a:latin typeface="Times"/>
              <a:cs typeface="Times"/>
            </a:endParaRPr>
          </a:p>
        </p:txBody>
      </p:sp>
      <p:cxnSp>
        <p:nvCxnSpPr>
          <p:cNvPr id="16" name="Straight Arrow Connector 15"/>
          <p:cNvCxnSpPr/>
          <p:nvPr/>
        </p:nvCxnSpPr>
        <p:spPr>
          <a:xfrm>
            <a:off x="1981200" y="1435457"/>
            <a:ext cx="736600" cy="672743"/>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981200" y="2171700"/>
            <a:ext cx="736600" cy="10795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711200" y="520700"/>
            <a:ext cx="1168400" cy="646331"/>
          </a:xfrm>
          <a:prstGeom prst="rect">
            <a:avLst/>
          </a:prstGeom>
          <a:noFill/>
        </p:spPr>
        <p:txBody>
          <a:bodyPr wrap="square" rtlCol="0">
            <a:spAutoFit/>
          </a:bodyPr>
          <a:lstStyle/>
          <a:p>
            <a:pPr algn="ctr"/>
            <a:r>
              <a:rPr lang="en-US" sz="1200" dirty="0" smtClean="0">
                <a:latin typeface="Times"/>
                <a:cs typeface="Times"/>
              </a:rPr>
              <a:t>Environmental Temperature (T</a:t>
            </a:r>
            <a:r>
              <a:rPr lang="en-US" sz="1200" baseline="-25000" dirty="0" smtClean="0">
                <a:latin typeface="Times"/>
                <a:cs typeface="Times"/>
              </a:rPr>
              <a:t>a</a:t>
            </a:r>
            <a:r>
              <a:rPr lang="en-US" sz="1200" dirty="0" smtClean="0">
                <a:latin typeface="Times"/>
                <a:cs typeface="Times"/>
              </a:rPr>
              <a:t>/</a:t>
            </a:r>
            <a:r>
              <a:rPr lang="en-US" sz="1200" dirty="0" err="1" smtClean="0">
                <a:latin typeface="Times"/>
                <a:cs typeface="Times"/>
              </a:rPr>
              <a:t>T</a:t>
            </a:r>
            <a:r>
              <a:rPr lang="en-US" sz="1200" baseline="-25000" dirty="0" err="1" smtClean="0">
                <a:latin typeface="Times"/>
                <a:cs typeface="Times"/>
              </a:rPr>
              <a:t>e</a:t>
            </a:r>
            <a:r>
              <a:rPr lang="en-US" sz="1200" dirty="0" smtClean="0">
                <a:latin typeface="Times"/>
                <a:cs typeface="Times"/>
              </a:rPr>
              <a:t>)</a:t>
            </a:r>
            <a:endParaRPr lang="en-US" sz="1200" dirty="0">
              <a:latin typeface="Times"/>
              <a:cs typeface="Times"/>
            </a:endParaRPr>
          </a:p>
        </p:txBody>
      </p:sp>
      <p:sp>
        <p:nvSpPr>
          <p:cNvPr id="27" name="TextBox 26"/>
          <p:cNvSpPr txBox="1"/>
          <p:nvPr/>
        </p:nvSpPr>
        <p:spPr>
          <a:xfrm>
            <a:off x="3460872" y="144790"/>
            <a:ext cx="4432300" cy="523220"/>
          </a:xfrm>
          <a:prstGeom prst="rect">
            <a:avLst/>
          </a:prstGeom>
          <a:noFill/>
        </p:spPr>
        <p:txBody>
          <a:bodyPr wrap="square" rtlCol="0">
            <a:spAutoFit/>
          </a:bodyPr>
          <a:lstStyle/>
          <a:p>
            <a:pPr algn="ctr"/>
            <a:r>
              <a:rPr lang="en-US" sz="2800" dirty="0" smtClean="0">
                <a:latin typeface="Times"/>
                <a:cs typeface="Times"/>
              </a:rPr>
              <a:t>Physiological Response</a:t>
            </a:r>
          </a:p>
        </p:txBody>
      </p:sp>
      <p:pic>
        <p:nvPicPr>
          <p:cNvPr id="6" name="Picture 5" descr="Methods 5.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669970" y="1321533"/>
            <a:ext cx="3223202" cy="2148801"/>
          </a:xfrm>
          <a:prstGeom prst="rect">
            <a:avLst/>
          </a:prstGeom>
        </p:spPr>
      </p:pic>
      <p:pic>
        <p:nvPicPr>
          <p:cNvPr id="11" name="Picture 10" descr="Methods 15.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39609" y="3881706"/>
            <a:ext cx="2947182" cy="1964788"/>
          </a:xfrm>
          <a:prstGeom prst="rect">
            <a:avLst/>
          </a:prstGeom>
        </p:spPr>
      </p:pic>
      <p:pic>
        <p:nvPicPr>
          <p:cNvPr id="12" name="Picture 11" descr="Methods 16.jpg"/>
          <p:cNvPicPr>
            <a:picLocks noChangeAspect="1"/>
          </p:cNvPicPr>
          <p:nvPr/>
        </p:nvPicPr>
        <p:blipFill>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flipH="1">
            <a:off x="5998720" y="3901206"/>
            <a:ext cx="2888682" cy="192578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42395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70168" y="1211282"/>
            <a:ext cx="7967681" cy="3970318"/>
          </a:xfrm>
          <a:prstGeom prst="rect">
            <a:avLst/>
          </a:prstGeom>
          <a:noFill/>
        </p:spPr>
        <p:txBody>
          <a:bodyPr wrap="square" rtlCol="0">
            <a:spAutoFit/>
          </a:bodyPr>
          <a:lstStyle/>
          <a:p>
            <a:pPr marL="114300" indent="-114300">
              <a:buFont typeface="Arial"/>
              <a:buChar char="•"/>
            </a:pPr>
            <a:r>
              <a:rPr lang="en-US" sz="2800" dirty="0" smtClean="0">
                <a:latin typeface="Times"/>
                <a:cs typeface="Times"/>
              </a:rPr>
              <a:t>Higher environmental temperature (</a:t>
            </a:r>
            <a:r>
              <a:rPr lang="en-US" sz="2800" i="1" dirty="0" smtClean="0">
                <a:solidFill>
                  <a:srgbClr val="0000FF"/>
                </a:solidFill>
                <a:latin typeface="Times"/>
                <a:cs typeface="Times"/>
              </a:rPr>
              <a:t>abiotic factor</a:t>
            </a:r>
            <a:r>
              <a:rPr lang="en-US" sz="2800" dirty="0" smtClean="0">
                <a:latin typeface="Times"/>
                <a:cs typeface="Times"/>
              </a:rPr>
              <a:t>) can increase broad-billed hummingbird daily energy </a:t>
            </a:r>
            <a:r>
              <a:rPr lang="en-US" sz="2800" dirty="0" err="1" smtClean="0">
                <a:latin typeface="Times"/>
                <a:cs typeface="Times"/>
              </a:rPr>
              <a:t>expediture</a:t>
            </a:r>
            <a:r>
              <a:rPr lang="en-US" sz="2800" dirty="0" smtClean="0">
                <a:latin typeface="Times"/>
                <a:cs typeface="Times"/>
              </a:rPr>
              <a:t>.</a:t>
            </a:r>
          </a:p>
          <a:p>
            <a:pPr marL="114300" indent="-114300">
              <a:buFont typeface="Arial"/>
              <a:buChar char="•"/>
            </a:pPr>
            <a:endParaRPr lang="en-US" sz="2800" dirty="0" smtClean="0">
              <a:latin typeface="Times"/>
              <a:cs typeface="Times"/>
            </a:endParaRPr>
          </a:p>
          <a:p>
            <a:pPr marL="114300" indent="-114300">
              <a:buFont typeface="Arial"/>
              <a:buChar char="•"/>
            </a:pPr>
            <a:r>
              <a:rPr lang="en-US" sz="2800" dirty="0" smtClean="0">
                <a:latin typeface="Times"/>
                <a:cs typeface="Times"/>
              </a:rPr>
              <a:t>Broad-billed hummingbirds can likely take advantage of environmental heterogeneity (including vegetative diversity (</a:t>
            </a:r>
            <a:r>
              <a:rPr lang="en-US" sz="2800" i="1" dirty="0" smtClean="0">
                <a:solidFill>
                  <a:srgbClr val="0000FF"/>
                </a:solidFill>
                <a:latin typeface="Times"/>
                <a:cs typeface="Times"/>
              </a:rPr>
              <a:t>biotic factor</a:t>
            </a:r>
            <a:r>
              <a:rPr lang="en-US" sz="2800" dirty="0" smtClean="0">
                <a:latin typeface="Times"/>
                <a:cs typeface="Times"/>
              </a:rPr>
              <a:t>) to find suitable microclimates that provide </a:t>
            </a:r>
            <a:r>
              <a:rPr lang="en-US" sz="2800" dirty="0" err="1" smtClean="0">
                <a:latin typeface="Times"/>
                <a:cs typeface="Times"/>
              </a:rPr>
              <a:t>refugia</a:t>
            </a:r>
            <a:r>
              <a:rPr lang="en-US" sz="2800" dirty="0" smtClean="0">
                <a:latin typeface="Times"/>
                <a:cs typeface="Times"/>
              </a:rPr>
              <a:t> from thermal extremes.  </a:t>
            </a:r>
          </a:p>
          <a:p>
            <a:pPr marL="114300" indent="-114300">
              <a:buFont typeface="Arial"/>
              <a:buChar char="•"/>
            </a:pPr>
            <a:endParaRPr lang="en-US" sz="2800" dirty="0">
              <a:latin typeface="Times"/>
              <a:cs typeface="Times"/>
            </a:endParaRPr>
          </a:p>
        </p:txBody>
      </p:sp>
      <p:sp>
        <p:nvSpPr>
          <p:cNvPr id="3" name="TextBox 2"/>
          <p:cNvSpPr txBox="1"/>
          <p:nvPr/>
        </p:nvSpPr>
        <p:spPr>
          <a:xfrm>
            <a:off x="685800" y="228600"/>
            <a:ext cx="7696200" cy="646331"/>
          </a:xfrm>
          <a:prstGeom prst="rect">
            <a:avLst/>
          </a:prstGeom>
          <a:noFill/>
        </p:spPr>
        <p:txBody>
          <a:bodyPr wrap="square" rtlCol="0">
            <a:spAutoFit/>
          </a:bodyPr>
          <a:lstStyle/>
          <a:p>
            <a:pPr algn="ctr"/>
            <a:r>
              <a:rPr lang="en-US" sz="3600" b="1" dirty="0" smtClean="0">
                <a:solidFill>
                  <a:schemeClr val="accent4"/>
                </a:solidFill>
                <a:latin typeface="Times"/>
                <a:cs typeface="Times"/>
              </a:rPr>
              <a:t>Conclusions from physiological work</a:t>
            </a:r>
            <a:endParaRPr lang="en-US" sz="3600" b="1" dirty="0">
              <a:solidFill>
                <a:schemeClr val="accent4"/>
              </a:solidFill>
              <a:latin typeface="Times"/>
              <a:cs typeface="Time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2497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descr="http://climate.nasa.gov/system/content_pages/main_images/normPage-8.jpg"/>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457200" y="2311400"/>
            <a:ext cx="8073081" cy="37338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
        <p:nvSpPr>
          <p:cNvPr id="4" name="TextBox 3"/>
          <p:cNvSpPr txBox="1"/>
          <p:nvPr/>
        </p:nvSpPr>
        <p:spPr>
          <a:xfrm>
            <a:off x="378940" y="838200"/>
            <a:ext cx="8229600" cy="646331"/>
          </a:xfrm>
          <a:prstGeom prst="rect">
            <a:avLst/>
          </a:prstGeom>
          <a:noFill/>
        </p:spPr>
        <p:txBody>
          <a:bodyPr wrap="square" rtlCol="0">
            <a:spAutoFit/>
          </a:bodyPr>
          <a:lstStyle/>
          <a:p>
            <a:r>
              <a:rPr lang="en-US" sz="3600" dirty="0" smtClean="0"/>
              <a:t>Human induced environmental changes…</a:t>
            </a: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034398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258" y="152400"/>
            <a:ext cx="9140841" cy="6477000"/>
          </a:xfrm>
          <a:prstGeom prst="rect">
            <a:avLst/>
          </a:prstGeom>
          <a:noFill/>
          <a:ln w="9525">
            <a:noFill/>
            <a:miter lim="800000"/>
            <a:headEnd/>
            <a:tailEnd/>
          </a:ln>
        </p:spPr>
      </p:pic>
      <p:sp>
        <p:nvSpPr>
          <p:cNvPr id="4" name="TextBox 3"/>
          <p:cNvSpPr txBox="1"/>
          <p:nvPr/>
        </p:nvSpPr>
        <p:spPr>
          <a:xfrm>
            <a:off x="228600" y="981311"/>
            <a:ext cx="3276600" cy="2554545"/>
          </a:xfrm>
          <a:prstGeom prst="rect">
            <a:avLst/>
          </a:prstGeom>
          <a:solidFill>
            <a:schemeClr val="bg1"/>
          </a:solidFill>
          <a:ln>
            <a:solidFill>
              <a:schemeClr val="tx1"/>
            </a:solidFill>
          </a:ln>
        </p:spPr>
        <p:txBody>
          <a:bodyPr wrap="square" rtlCol="0">
            <a:spAutoFit/>
          </a:bodyPr>
          <a:lstStyle/>
          <a:p>
            <a:r>
              <a:rPr lang="en-US" sz="3200" dirty="0" smtClean="0"/>
              <a:t>Population survival and movement – broad spatial and temporal scale</a:t>
            </a:r>
            <a:endParaRPr lang="en-US" sz="32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5392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S2.jpg"/>
          <p:cNvPicPr>
            <a:picLocks noChangeAspect="1"/>
          </p:cNvPicPr>
          <p:nvPr/>
        </p:nvPicPr>
        <p:blipFill>
          <a:blip r:embed="rId2"/>
          <a:stretch>
            <a:fillRect/>
          </a:stretch>
        </p:blipFill>
        <p:spPr>
          <a:xfrm>
            <a:off x="0" y="0"/>
            <a:ext cx="9144000" cy="6858000"/>
          </a:xfrm>
          <a:prstGeom prst="rect">
            <a:avLst/>
          </a:prstGeom>
        </p:spPr>
      </p:pic>
      <p:sp>
        <p:nvSpPr>
          <p:cNvPr id="6" name="Content Placeholder 2"/>
          <p:cNvSpPr txBox="1">
            <a:spLocks/>
          </p:cNvSpPr>
          <p:nvPr/>
        </p:nvSpPr>
        <p:spPr>
          <a:xfrm>
            <a:off x="0" y="812156"/>
            <a:ext cx="9144000" cy="881177"/>
          </a:xfrm>
          <a:prstGeom prst="rect">
            <a:avLst/>
          </a:prstGeom>
          <a:solidFill>
            <a:srgbClr val="FFFFFF">
              <a:alpha val="75000"/>
            </a:srgbClr>
          </a:solidFill>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0" i="0" u="none" strike="noStrike" kern="1200" cap="none" spc="0" normalizeH="0" baseline="0" noProof="0" dirty="0" smtClean="0">
                <a:ln>
                  <a:noFill/>
                </a:ln>
                <a:effectLst/>
                <a:uLnTx/>
                <a:uFillTx/>
                <a:latin typeface="+mn-lt"/>
                <a:ea typeface="+mn-ea"/>
                <a:cs typeface="+mn-cs"/>
              </a:rPr>
              <a:t>What drives migration?</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378" y="-1"/>
            <a:ext cx="8908957" cy="688419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S2.jpg"/>
          <p:cNvPicPr>
            <a:picLocks noChangeAspect="1"/>
          </p:cNvPicPr>
          <p:nvPr/>
        </p:nvPicPr>
        <p:blipFill>
          <a:blip r:embed="rId2"/>
          <a:stretch>
            <a:fillRect/>
          </a:stretch>
        </p:blipFill>
        <p:spPr>
          <a:xfrm>
            <a:off x="0" y="0"/>
            <a:ext cx="9144000" cy="6858000"/>
          </a:xfrm>
          <a:prstGeom prst="rect">
            <a:avLst/>
          </a:prstGeom>
        </p:spPr>
      </p:pic>
      <p:sp>
        <p:nvSpPr>
          <p:cNvPr id="6" name="Content Placeholder 2"/>
          <p:cNvSpPr txBox="1">
            <a:spLocks/>
          </p:cNvSpPr>
          <p:nvPr/>
        </p:nvSpPr>
        <p:spPr>
          <a:xfrm>
            <a:off x="0" y="812157"/>
            <a:ext cx="9144000" cy="1626244"/>
          </a:xfrm>
          <a:prstGeom prst="rect">
            <a:avLst/>
          </a:prstGeom>
          <a:solidFill>
            <a:srgbClr val="FFFFFF">
              <a:alpha val="75000"/>
            </a:srgbClr>
          </a:solidFill>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What drives migration?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0" i="0" u="none" strike="noStrike" kern="1200" cap="none" spc="0" normalizeH="0" baseline="0" noProof="0" dirty="0" smtClean="0">
                <a:ln>
                  <a:noFill/>
                </a:ln>
                <a:solidFill>
                  <a:srgbClr val="000000"/>
                </a:solidFill>
                <a:effectLst/>
                <a:uLnTx/>
                <a:uFillTx/>
                <a:latin typeface="+mn-lt"/>
                <a:ea typeface="+mn-ea"/>
                <a:cs typeface="+mn-cs"/>
              </a:rPr>
              <a:t>How are seasons different?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OS2.jpg"/>
          <p:cNvPicPr>
            <a:picLocks noChangeAspect="1"/>
          </p:cNvPicPr>
          <p:nvPr/>
        </p:nvPicPr>
        <p:blipFill>
          <a:blip r:embed="rId2"/>
          <a:stretch>
            <a:fillRect/>
          </a:stretch>
        </p:blipFill>
        <p:spPr>
          <a:xfrm>
            <a:off x="0" y="0"/>
            <a:ext cx="9144000" cy="6858000"/>
          </a:xfrm>
          <a:prstGeom prst="rect">
            <a:avLst/>
          </a:prstGeom>
        </p:spPr>
      </p:pic>
      <p:sp>
        <p:nvSpPr>
          <p:cNvPr id="6" name="Content Placeholder 2"/>
          <p:cNvSpPr txBox="1">
            <a:spLocks/>
          </p:cNvSpPr>
          <p:nvPr/>
        </p:nvSpPr>
        <p:spPr>
          <a:xfrm>
            <a:off x="0" y="812157"/>
            <a:ext cx="9144000" cy="3099444"/>
          </a:xfrm>
          <a:prstGeom prst="rect">
            <a:avLst/>
          </a:prstGeom>
          <a:solidFill>
            <a:srgbClr val="FFFFFF">
              <a:alpha val="75000"/>
            </a:srgbClr>
          </a:solidFill>
        </p:spPr>
        <p:txBody>
          <a:bodyPr vert="horz" lIns="91440" tIns="45720" rIns="91440" bIns="45720" rtlCol="0">
            <a:no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What drives migration?</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How are seasons different?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4400" b="0" i="0" u="none" strike="noStrike" kern="1200" cap="none" spc="0" normalizeH="0" baseline="0" noProof="0" dirty="0" smtClean="0">
                <a:ln>
                  <a:noFill/>
                </a:ln>
                <a:solidFill>
                  <a:srgbClr val="000000"/>
                </a:solidFill>
                <a:effectLst/>
                <a:uLnTx/>
                <a:uFillTx/>
                <a:latin typeface="+mn-lt"/>
                <a:ea typeface="+mn-ea"/>
                <a:cs typeface="+mn-cs"/>
              </a:rPr>
              <a:t>How much do routes vary from year-to-year?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540031" cy="1143000"/>
          </a:xfrm>
        </p:spPr>
        <p:txBody>
          <a:bodyPr>
            <a:normAutofit/>
          </a:bodyPr>
          <a:lstStyle/>
          <a:p>
            <a:pPr algn="l"/>
            <a:r>
              <a:rPr lang="en-US" b="1" dirty="0" smtClean="0">
                <a:solidFill>
                  <a:srgbClr val="660066"/>
                </a:solidFill>
              </a:rPr>
              <a:t>  Latitudinal Migrants</a:t>
            </a:r>
            <a:endParaRPr lang="en-US" b="1" dirty="0">
              <a:solidFill>
                <a:srgbClr val="660066"/>
              </a:solidFill>
            </a:endParaRPr>
          </a:p>
        </p:txBody>
      </p:sp>
      <p:sp>
        <p:nvSpPr>
          <p:cNvPr id="3" name="Content Placeholder 2"/>
          <p:cNvSpPr>
            <a:spLocks noGrp="1"/>
          </p:cNvSpPr>
          <p:nvPr>
            <p:ph idx="1"/>
          </p:nvPr>
        </p:nvSpPr>
        <p:spPr/>
        <p:txBody>
          <a:bodyPr/>
          <a:lstStyle/>
          <a:p>
            <a:r>
              <a:rPr lang="en-US" dirty="0" smtClean="0"/>
              <a:t>Black-chinned hummingbird</a:t>
            </a:r>
          </a:p>
          <a:p>
            <a:r>
              <a:rPr lang="en-US" dirty="0" err="1" smtClean="0"/>
              <a:t>Rufous</a:t>
            </a:r>
            <a:r>
              <a:rPr lang="en-US" dirty="0" smtClean="0"/>
              <a:t> hummingbird</a:t>
            </a:r>
          </a:p>
          <a:p>
            <a:r>
              <a:rPr lang="en-US" dirty="0" smtClean="0"/>
              <a:t>Calliope hummingbird</a:t>
            </a:r>
          </a:p>
          <a:p>
            <a:r>
              <a:rPr lang="en-US" dirty="0" smtClean="0"/>
              <a:t>Broad-tailed hummingbird</a:t>
            </a:r>
          </a:p>
          <a:p>
            <a:r>
              <a:rPr lang="en-US" dirty="0" smtClean="0"/>
              <a:t>Ruby-throated hummingbird</a:t>
            </a:r>
          </a:p>
        </p:txBody>
      </p:sp>
      <p:pic>
        <p:nvPicPr>
          <p:cNvPr id="4" name="Picture 3"/>
          <p:cNvPicPr>
            <a:picLocks noChangeAspect="1"/>
          </p:cNvPicPr>
          <p:nvPr/>
        </p:nvPicPr>
        <p:blipFill>
          <a:blip r:embed="rId3"/>
          <a:stretch>
            <a:fillRect/>
          </a:stretch>
        </p:blipFill>
        <p:spPr>
          <a:xfrm>
            <a:off x="6773604" y="0"/>
            <a:ext cx="2370396" cy="1896317"/>
          </a:xfrm>
          <a:prstGeom prst="rect">
            <a:avLst/>
          </a:prstGeom>
        </p:spPr>
      </p:pic>
      <p:sp>
        <p:nvSpPr>
          <p:cNvPr id="5" name="TextBox 4"/>
          <p:cNvSpPr txBox="1"/>
          <p:nvPr/>
        </p:nvSpPr>
        <p:spPr>
          <a:xfrm>
            <a:off x="7488921" y="1600200"/>
            <a:ext cx="1655080" cy="276999"/>
          </a:xfrm>
          <a:prstGeom prst="rect">
            <a:avLst/>
          </a:prstGeom>
          <a:noFill/>
        </p:spPr>
        <p:txBody>
          <a:bodyPr wrap="square" rtlCol="0">
            <a:spAutoFit/>
          </a:bodyPr>
          <a:lstStyle/>
          <a:p>
            <a:pPr algn="r"/>
            <a:r>
              <a:rPr lang="en-US" sz="1200" dirty="0" err="1"/>
              <a:t>b</a:t>
            </a:r>
            <a:r>
              <a:rPr lang="en-US" sz="1200" dirty="0" err="1" smtClean="0"/>
              <a:t>irds.audubon.org</a:t>
            </a:r>
            <a:endParaRPr lang="en-US" sz="1200" dirty="0"/>
          </a:p>
        </p:txBody>
      </p:sp>
      <p:pic>
        <p:nvPicPr>
          <p:cNvPr id="6" name="Picture 5"/>
          <p:cNvPicPr>
            <a:picLocks noChangeAspect="1"/>
          </p:cNvPicPr>
          <p:nvPr/>
        </p:nvPicPr>
        <p:blipFill>
          <a:blip r:embed="rId4"/>
          <a:stretch>
            <a:fillRect/>
          </a:stretch>
        </p:blipFill>
        <p:spPr>
          <a:xfrm>
            <a:off x="6773603" y="1896318"/>
            <a:ext cx="2370397" cy="1754094"/>
          </a:xfrm>
          <a:prstGeom prst="rect">
            <a:avLst/>
          </a:prstGeom>
        </p:spPr>
      </p:pic>
      <p:sp>
        <p:nvSpPr>
          <p:cNvPr id="7" name="TextBox 6"/>
          <p:cNvSpPr txBox="1"/>
          <p:nvPr/>
        </p:nvSpPr>
        <p:spPr>
          <a:xfrm>
            <a:off x="7504084" y="3373413"/>
            <a:ext cx="163991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pic>
        <p:nvPicPr>
          <p:cNvPr id="8" name="Picture 7"/>
          <p:cNvPicPr>
            <a:picLocks noChangeAspect="1"/>
          </p:cNvPicPr>
          <p:nvPr/>
        </p:nvPicPr>
        <p:blipFill>
          <a:blip r:embed="rId5"/>
          <a:srcRect b="5438"/>
          <a:stretch>
            <a:fillRect/>
          </a:stretch>
        </p:blipFill>
        <p:spPr>
          <a:xfrm>
            <a:off x="6773604" y="3650412"/>
            <a:ext cx="2376554" cy="1689378"/>
          </a:xfrm>
          <a:prstGeom prst="rect">
            <a:avLst/>
          </a:prstGeom>
        </p:spPr>
      </p:pic>
      <p:sp>
        <p:nvSpPr>
          <p:cNvPr id="9" name="TextBox 8"/>
          <p:cNvSpPr txBox="1"/>
          <p:nvPr/>
        </p:nvSpPr>
        <p:spPr>
          <a:xfrm>
            <a:off x="7488921" y="5062791"/>
            <a:ext cx="1618549" cy="276999"/>
          </a:xfrm>
          <a:prstGeom prst="rect">
            <a:avLst/>
          </a:prstGeom>
          <a:noFill/>
        </p:spPr>
        <p:txBody>
          <a:bodyPr wrap="square" rtlCol="0">
            <a:spAutoFit/>
          </a:bodyPr>
          <a:lstStyle/>
          <a:p>
            <a:pPr algn="r"/>
            <a:r>
              <a:rPr lang="en-US" sz="1200" dirty="0" smtClean="0"/>
              <a:t>Photo: Bill </a:t>
            </a:r>
            <a:r>
              <a:rPr lang="en-US" sz="1200" dirty="0" err="1" smtClean="0"/>
              <a:t>Schmoker</a:t>
            </a:r>
            <a:endParaRPr lang="en-US" sz="1200" dirty="0"/>
          </a:p>
        </p:txBody>
      </p:sp>
      <p:pic>
        <p:nvPicPr>
          <p:cNvPr id="10" name="Picture 9"/>
          <p:cNvPicPr>
            <a:picLocks noChangeAspect="1"/>
          </p:cNvPicPr>
          <p:nvPr/>
        </p:nvPicPr>
        <p:blipFill>
          <a:blip r:embed="rId6"/>
          <a:srcRect l="7227"/>
          <a:stretch>
            <a:fillRect/>
          </a:stretch>
        </p:blipFill>
        <p:spPr>
          <a:xfrm>
            <a:off x="6773604" y="5324555"/>
            <a:ext cx="2370396" cy="1699212"/>
          </a:xfrm>
          <a:prstGeom prst="rect">
            <a:avLst/>
          </a:prstGeom>
        </p:spPr>
      </p:pic>
      <p:sp>
        <p:nvSpPr>
          <p:cNvPr id="11" name="TextBox 10"/>
          <p:cNvSpPr txBox="1"/>
          <p:nvPr/>
        </p:nvSpPr>
        <p:spPr>
          <a:xfrm>
            <a:off x="7182356" y="6593121"/>
            <a:ext cx="1967803" cy="276999"/>
          </a:xfrm>
          <a:prstGeom prst="rect">
            <a:avLst/>
          </a:prstGeom>
          <a:noFill/>
        </p:spPr>
        <p:txBody>
          <a:bodyPr wrap="square" rtlCol="0">
            <a:spAutoFit/>
          </a:bodyPr>
          <a:lstStyle/>
          <a:p>
            <a:pPr algn="r"/>
            <a:r>
              <a:rPr lang="en-US" sz="1200" dirty="0" smtClean="0"/>
              <a:t>Photo: </a:t>
            </a:r>
            <a:r>
              <a:rPr lang="en-US" sz="1200" dirty="0" err="1" smtClean="0"/>
              <a:t>Nasim</a:t>
            </a:r>
            <a:r>
              <a:rPr lang="en-US" sz="1200" dirty="0" smtClean="0"/>
              <a:t> </a:t>
            </a:r>
            <a:r>
              <a:rPr lang="en-US" sz="1200" dirty="0" err="1" smtClean="0"/>
              <a:t>Mansurov</a:t>
            </a:r>
            <a:endParaRPr lang="en-US" sz="1200" dirty="0"/>
          </a:p>
        </p:txBody>
      </p:sp>
      <p:pic>
        <p:nvPicPr>
          <p:cNvPr id="12" name="Picture 11"/>
          <p:cNvPicPr>
            <a:picLocks noChangeAspect="1"/>
          </p:cNvPicPr>
          <p:nvPr/>
        </p:nvPicPr>
        <p:blipFill>
          <a:blip r:embed="rId7"/>
          <a:stretch>
            <a:fillRect/>
          </a:stretch>
        </p:blipFill>
        <p:spPr>
          <a:xfrm>
            <a:off x="3966718" y="4807102"/>
            <a:ext cx="2806886" cy="2050898"/>
          </a:xfrm>
          <a:prstGeom prst="rect">
            <a:avLst/>
          </a:prstGeom>
        </p:spPr>
      </p:pic>
      <p:sp>
        <p:nvSpPr>
          <p:cNvPr id="13" name="TextBox 12"/>
          <p:cNvSpPr txBox="1"/>
          <p:nvPr/>
        </p:nvSpPr>
        <p:spPr>
          <a:xfrm>
            <a:off x="4795086" y="6581001"/>
            <a:ext cx="1978518" cy="276999"/>
          </a:xfrm>
          <a:prstGeom prst="rect">
            <a:avLst/>
          </a:prstGeom>
          <a:noFill/>
        </p:spPr>
        <p:txBody>
          <a:bodyPr wrap="square" rtlCol="0">
            <a:spAutoFit/>
          </a:bodyPr>
          <a:lstStyle/>
          <a:p>
            <a:pPr algn="r"/>
            <a:r>
              <a:rPr lang="en-US" sz="1200" dirty="0" smtClean="0"/>
              <a:t>Photo: Terry </a:t>
            </a:r>
            <a:r>
              <a:rPr lang="en-US" sz="1200" dirty="0" err="1" smtClean="0"/>
              <a:t>Sohl</a:t>
            </a:r>
            <a:endParaRPr lang="en-US" sz="1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bands.jpg"/>
          <p:cNvPicPr>
            <a:picLocks noChangeAspect="1"/>
          </p:cNvPicPr>
          <p:nvPr/>
        </p:nvPicPr>
        <p:blipFill>
          <a:blip r:embed="rId2"/>
          <a:stretch>
            <a:fillRect/>
          </a:stretch>
        </p:blipFill>
        <p:spPr>
          <a:xfrm>
            <a:off x="0" y="314960"/>
            <a:ext cx="9144000" cy="5147733"/>
          </a:xfrm>
          <a:prstGeom prst="rect">
            <a:avLst/>
          </a:prstGeom>
        </p:spPr>
      </p:pic>
      <p:sp>
        <p:nvSpPr>
          <p:cNvPr id="6" name="Title 1"/>
          <p:cNvSpPr>
            <a:spLocks noGrp="1"/>
          </p:cNvSpPr>
          <p:nvPr>
            <p:ph type="title"/>
          </p:nvPr>
        </p:nvSpPr>
        <p:spPr>
          <a:xfrm>
            <a:off x="0" y="5598208"/>
            <a:ext cx="6574702" cy="1143000"/>
          </a:xfrm>
        </p:spPr>
        <p:txBody>
          <a:bodyPr/>
          <a:lstStyle/>
          <a:p>
            <a:pPr algn="l"/>
            <a:r>
              <a:rPr lang="en-US" dirty="0" smtClean="0"/>
              <a:t>Bird Banding Data</a:t>
            </a:r>
            <a:endParaRPr lang="en-US" dirty="0"/>
          </a:p>
        </p:txBody>
      </p:sp>
      <p:pic>
        <p:nvPicPr>
          <p:cNvPr id="7" name="Picture 6" descr="birdwithband.jpg"/>
          <p:cNvPicPr>
            <a:picLocks noChangeAspect="1"/>
          </p:cNvPicPr>
          <p:nvPr/>
        </p:nvPicPr>
        <p:blipFill>
          <a:blip r:embed="rId3"/>
          <a:srcRect t="13624" r="24007" b="-3672"/>
          <a:stretch>
            <a:fillRect/>
          </a:stretch>
        </p:blipFill>
        <p:spPr>
          <a:xfrm>
            <a:off x="5386761" y="3562649"/>
            <a:ext cx="3576580" cy="317855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t="4242" b="12169"/>
          <a:stretch/>
        </p:blipFill>
        <p:spPr>
          <a:xfrm>
            <a:off x="1780055" y="152401"/>
            <a:ext cx="7242025" cy="6053568"/>
          </a:xfrm>
          <a:prstGeom prst="rect">
            <a:avLst/>
          </a:prstGeom>
        </p:spPr>
      </p:pic>
      <p:sp>
        <p:nvSpPr>
          <p:cNvPr id="5" name="Title 1"/>
          <p:cNvSpPr>
            <a:spLocks noGrp="1"/>
          </p:cNvSpPr>
          <p:nvPr>
            <p:ph type="title"/>
          </p:nvPr>
        </p:nvSpPr>
        <p:spPr>
          <a:xfrm>
            <a:off x="0" y="6205968"/>
            <a:ext cx="9144000" cy="652031"/>
          </a:xfrm>
        </p:spPr>
        <p:txBody>
          <a:bodyPr>
            <a:normAutofit/>
          </a:bodyPr>
          <a:lstStyle/>
          <a:p>
            <a:pPr algn="l"/>
            <a:r>
              <a:rPr lang="en-US" sz="3200" dirty="0" smtClean="0"/>
              <a:t>Marisa Lim, Bird Banding Lab foreign recapture data</a:t>
            </a:r>
            <a:endParaRPr lang="en-US" sz="3200" dirty="0"/>
          </a:p>
        </p:txBody>
      </p:sp>
      <p:pic>
        <p:nvPicPr>
          <p:cNvPr id="6" name="Picture 5"/>
          <p:cNvPicPr>
            <a:picLocks noChangeAspect="1"/>
          </p:cNvPicPr>
          <p:nvPr/>
        </p:nvPicPr>
        <p:blipFill>
          <a:blip r:embed="rId4"/>
          <a:stretch>
            <a:fillRect/>
          </a:stretch>
        </p:blipFill>
        <p:spPr>
          <a:xfrm>
            <a:off x="72990" y="3903302"/>
            <a:ext cx="1524185" cy="2302667"/>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784865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binos.jpg"/>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 y="274638"/>
            <a:ext cx="3576580" cy="1143000"/>
          </a:xfrm>
          <a:solidFill>
            <a:srgbClr val="FFFFFF">
              <a:alpha val="69000"/>
            </a:srgbClr>
          </a:solidFill>
        </p:spPr>
        <p:txBody>
          <a:bodyPr anchor="ctr">
            <a:normAutofit/>
          </a:bodyPr>
          <a:lstStyle/>
          <a:p>
            <a:r>
              <a:rPr lang="en-US" sz="6000" b="1" dirty="0" err="1" smtClean="0">
                <a:solidFill>
                  <a:srgbClr val="008000"/>
                </a:solidFill>
              </a:rPr>
              <a:t>e</a:t>
            </a:r>
            <a:r>
              <a:rPr lang="en-US" sz="6000" b="1" dirty="0" err="1" smtClean="0">
                <a:solidFill>
                  <a:srgbClr val="000000"/>
                </a:solidFill>
              </a:rPr>
              <a:t>Bird</a:t>
            </a:r>
            <a:endParaRPr lang="en-US" sz="6000" b="1" dirty="0">
              <a:solidFill>
                <a:srgbClr val="000000"/>
              </a:solidFill>
            </a:endParaRPr>
          </a:p>
        </p:txBody>
      </p:sp>
      <p:sp>
        <p:nvSpPr>
          <p:cNvPr id="3" name="Content Placeholder 2"/>
          <p:cNvSpPr>
            <a:spLocks noGrp="1"/>
          </p:cNvSpPr>
          <p:nvPr>
            <p:ph idx="1"/>
          </p:nvPr>
        </p:nvSpPr>
        <p:spPr>
          <a:xfrm>
            <a:off x="2307068" y="2252614"/>
            <a:ext cx="4088817" cy="2139698"/>
          </a:xfrm>
          <a:solidFill>
            <a:srgbClr val="FFFFFF">
              <a:alpha val="69000"/>
            </a:srgbClr>
          </a:solidFill>
        </p:spPr>
        <p:txBody>
          <a:bodyPr wrap="square" anchor="ctr">
            <a:normAutofit/>
          </a:bodyPr>
          <a:lstStyle/>
          <a:p>
            <a:pPr algn="ctr">
              <a:buNone/>
            </a:pPr>
            <a:r>
              <a:rPr lang="en-US" dirty="0" smtClean="0"/>
              <a:t>Harness power of bird watchers to track seasonal movement of species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61175" y="97654"/>
            <a:ext cx="6991642" cy="672825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7004854" y="6037057"/>
            <a:ext cx="2139146" cy="77246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6689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59874" name="Picture 2" descr="0854pcstTozier"/>
          <p:cNvPicPr>
            <a:picLocks noChangeAspect="1" noChangeArrowheads="1"/>
          </p:cNvPicPr>
          <p:nvPr/>
        </p:nvPicPr>
        <p:blipFill>
          <a:blip r:embed="rId3" cstate="screen"/>
          <a:srcRect/>
          <a:stretch>
            <a:fillRect/>
          </a:stretch>
        </p:blipFill>
        <p:spPr bwMode="auto">
          <a:xfrm>
            <a:off x="7620000" y="2514600"/>
            <a:ext cx="1570038" cy="1811338"/>
          </a:xfrm>
          <a:prstGeom prst="rect">
            <a:avLst/>
          </a:prstGeom>
          <a:noFill/>
        </p:spPr>
      </p:pic>
      <p:pic>
        <p:nvPicPr>
          <p:cNvPr id="1359875" name="Picture 3" descr="bluh-claretcup3"/>
          <p:cNvPicPr>
            <a:picLocks noChangeAspect="1" noChangeArrowheads="1"/>
          </p:cNvPicPr>
          <p:nvPr/>
        </p:nvPicPr>
        <p:blipFill>
          <a:blip r:embed="rId4" cstate="screen"/>
          <a:srcRect/>
          <a:stretch>
            <a:fillRect/>
          </a:stretch>
        </p:blipFill>
        <p:spPr bwMode="auto">
          <a:xfrm>
            <a:off x="-47625" y="0"/>
            <a:ext cx="3332163" cy="4114800"/>
          </a:xfrm>
          <a:prstGeom prst="rect">
            <a:avLst/>
          </a:prstGeom>
          <a:noFill/>
        </p:spPr>
      </p:pic>
      <p:pic>
        <p:nvPicPr>
          <p:cNvPr id="1359876" name="Picture 4" descr="0801bblhcopyforLaP"/>
          <p:cNvPicPr>
            <a:picLocks noChangeAspect="1" noChangeArrowheads="1"/>
          </p:cNvPicPr>
          <p:nvPr/>
        </p:nvPicPr>
        <p:blipFill>
          <a:blip r:embed="rId5" cstate="screen"/>
          <a:srcRect/>
          <a:stretch>
            <a:fillRect/>
          </a:stretch>
        </p:blipFill>
        <p:spPr bwMode="auto">
          <a:xfrm>
            <a:off x="0" y="4100513"/>
            <a:ext cx="3657600" cy="2833687"/>
          </a:xfrm>
          <a:prstGeom prst="rect">
            <a:avLst/>
          </a:prstGeom>
          <a:noFill/>
        </p:spPr>
      </p:pic>
      <p:pic>
        <p:nvPicPr>
          <p:cNvPr id="1359877" name="Picture 5" descr="0830vchu10-04b"/>
          <p:cNvPicPr>
            <a:picLocks noChangeAspect="1" noChangeArrowheads="1"/>
          </p:cNvPicPr>
          <p:nvPr/>
        </p:nvPicPr>
        <p:blipFill>
          <a:blip r:embed="rId6" cstate="screen"/>
          <a:srcRect/>
          <a:stretch>
            <a:fillRect/>
          </a:stretch>
        </p:blipFill>
        <p:spPr bwMode="auto">
          <a:xfrm>
            <a:off x="3276600" y="3124200"/>
            <a:ext cx="2747963" cy="3810000"/>
          </a:xfrm>
          <a:prstGeom prst="rect">
            <a:avLst/>
          </a:prstGeom>
          <a:noFill/>
        </p:spPr>
      </p:pic>
      <p:pic>
        <p:nvPicPr>
          <p:cNvPr id="1359878" name="Picture 6" descr="0828bufh9-04d"/>
          <p:cNvPicPr>
            <a:picLocks noChangeAspect="1" noChangeArrowheads="1"/>
          </p:cNvPicPr>
          <p:nvPr/>
        </p:nvPicPr>
        <p:blipFill>
          <a:blip r:embed="rId7" cstate="screen"/>
          <a:srcRect/>
          <a:stretch>
            <a:fillRect/>
          </a:stretch>
        </p:blipFill>
        <p:spPr bwMode="auto">
          <a:xfrm>
            <a:off x="6629400" y="0"/>
            <a:ext cx="2514600" cy="2438400"/>
          </a:xfrm>
          <a:prstGeom prst="rect">
            <a:avLst/>
          </a:prstGeom>
          <a:noFill/>
        </p:spPr>
      </p:pic>
      <p:pic>
        <p:nvPicPr>
          <p:cNvPr id="1359879" name="Picture 7" descr="Mag"/>
          <p:cNvPicPr>
            <a:picLocks noChangeAspect="1" noChangeArrowheads="1"/>
          </p:cNvPicPr>
          <p:nvPr/>
        </p:nvPicPr>
        <p:blipFill>
          <a:blip r:embed="rId8" cstate="screen"/>
          <a:srcRect/>
          <a:stretch>
            <a:fillRect/>
          </a:stretch>
        </p:blipFill>
        <p:spPr bwMode="auto">
          <a:xfrm>
            <a:off x="3276600" y="0"/>
            <a:ext cx="3352800" cy="3124200"/>
          </a:xfrm>
          <a:prstGeom prst="rect">
            <a:avLst/>
          </a:prstGeom>
          <a:noFill/>
        </p:spPr>
      </p:pic>
      <p:pic>
        <p:nvPicPr>
          <p:cNvPr id="1359880" name="Picture 8" descr="0861luhum7-03a"/>
          <p:cNvPicPr>
            <a:picLocks noChangeAspect="1" noChangeArrowheads="1"/>
          </p:cNvPicPr>
          <p:nvPr/>
        </p:nvPicPr>
        <p:blipFill>
          <a:blip r:embed="rId9" cstate="screen"/>
          <a:srcRect/>
          <a:stretch>
            <a:fillRect/>
          </a:stretch>
        </p:blipFill>
        <p:spPr bwMode="auto">
          <a:xfrm>
            <a:off x="6019800" y="4349750"/>
            <a:ext cx="3124200" cy="2584450"/>
          </a:xfrm>
          <a:prstGeom prst="rect">
            <a:avLst/>
          </a:prstGeom>
          <a:noFill/>
        </p:spPr>
      </p:pic>
      <p:pic>
        <p:nvPicPr>
          <p:cNvPr id="1359881" name="Picture 9" descr="0811wehuMx04Web"/>
          <p:cNvPicPr>
            <a:picLocks noChangeAspect="1" noChangeArrowheads="1"/>
          </p:cNvPicPr>
          <p:nvPr/>
        </p:nvPicPr>
        <p:blipFill>
          <a:blip r:embed="rId10" cstate="screen"/>
          <a:srcRect/>
          <a:stretch>
            <a:fillRect/>
          </a:stretch>
        </p:blipFill>
        <p:spPr bwMode="auto">
          <a:xfrm>
            <a:off x="5791200" y="2438400"/>
            <a:ext cx="1905000" cy="2133600"/>
          </a:xfrm>
          <a:prstGeom prst="rect">
            <a:avLst/>
          </a:prstGeom>
          <a:noFill/>
        </p:spPr>
      </p:pic>
      <p:sp>
        <p:nvSpPr>
          <p:cNvPr id="10" name="TextBox 9"/>
          <p:cNvSpPr txBox="1"/>
          <p:nvPr/>
        </p:nvSpPr>
        <p:spPr>
          <a:xfrm>
            <a:off x="381000" y="533400"/>
            <a:ext cx="8305800" cy="5262980"/>
          </a:xfrm>
          <a:prstGeom prst="rect">
            <a:avLst/>
          </a:prstGeom>
          <a:solidFill>
            <a:schemeClr val="bg1">
              <a:alpha val="82000"/>
            </a:schemeClr>
          </a:solidFill>
        </p:spPr>
        <p:txBody>
          <a:bodyPr wrap="square" rtlCol="0">
            <a:spAutoFit/>
          </a:bodyPr>
          <a:lstStyle/>
          <a:p>
            <a:pPr algn="ctr"/>
            <a:r>
              <a:rPr lang="en-US" sz="2800" dirty="0" smtClean="0"/>
              <a:t>Why Hummingbirds?</a:t>
            </a:r>
          </a:p>
          <a:p>
            <a:pPr algn="ctr"/>
            <a:endParaRPr lang="en-US" sz="2800" dirty="0" smtClean="0"/>
          </a:p>
          <a:p>
            <a:pPr algn="ctr"/>
            <a:r>
              <a:rPr lang="en-US" sz="2800" dirty="0" smtClean="0"/>
              <a:t>They operate at the limits of endothermic physiology.  Daily energy requirements are very high.</a:t>
            </a:r>
          </a:p>
          <a:p>
            <a:pPr algn="ctr"/>
            <a:endParaRPr lang="en-US" sz="2800" dirty="0" smtClean="0"/>
          </a:p>
          <a:p>
            <a:pPr algn="ctr"/>
            <a:r>
              <a:rPr lang="en-US" sz="2800" dirty="0" smtClean="0"/>
              <a:t>Climatic changes that reduce energy resources make it more difficult for hummingbirds to meet daily energy demands and drive shifts in their distribution.</a:t>
            </a:r>
          </a:p>
          <a:p>
            <a:pPr algn="ctr"/>
            <a:endParaRPr lang="en-US" sz="2800" dirty="0" smtClean="0"/>
          </a:p>
          <a:p>
            <a:pPr algn="ctr"/>
            <a:r>
              <a:rPr lang="en-US" sz="2800" dirty="0" smtClean="0"/>
              <a:t>Most diversity in the Andes.  </a:t>
            </a:r>
          </a:p>
          <a:p>
            <a:pPr algn="ctr"/>
            <a:r>
              <a:rPr lang="en-US" sz="2800" dirty="0" smtClean="0"/>
              <a:t>US has 57 species (40% endemic) </a:t>
            </a:r>
          </a:p>
          <a:p>
            <a:pPr algn="ctr"/>
            <a:endParaRPr lang="en-US"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315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94667"/>
            <a:ext cx="9112055" cy="5393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942536" y="1254553"/>
            <a:ext cx="2370396" cy="1896317"/>
          </a:xfrm>
          <a:prstGeom prst="rect">
            <a:avLst/>
          </a:prstGeom>
        </p:spPr>
      </p:pic>
      <p:pic>
        <p:nvPicPr>
          <p:cNvPr id="6" name="Picture 5"/>
          <p:cNvPicPr>
            <a:picLocks noChangeAspect="1"/>
          </p:cNvPicPr>
          <p:nvPr/>
        </p:nvPicPr>
        <p:blipFill>
          <a:blip r:embed="rId5"/>
          <a:stretch>
            <a:fillRect/>
          </a:stretch>
        </p:blipFill>
        <p:spPr>
          <a:xfrm>
            <a:off x="7004854" y="6037057"/>
            <a:ext cx="2139146" cy="772469"/>
          </a:xfrm>
          <a:prstGeom prst="rect">
            <a:avLst/>
          </a:prstGeom>
        </p:spPr>
      </p:pic>
      <p:sp>
        <p:nvSpPr>
          <p:cNvPr id="4" name="TextBox 3"/>
          <p:cNvSpPr txBox="1"/>
          <p:nvPr/>
        </p:nvSpPr>
        <p:spPr>
          <a:xfrm>
            <a:off x="2987040" y="548640"/>
            <a:ext cx="3596640" cy="523220"/>
          </a:xfrm>
          <a:prstGeom prst="rect">
            <a:avLst/>
          </a:prstGeom>
          <a:solidFill>
            <a:schemeClr val="bg1"/>
          </a:solidFill>
        </p:spPr>
        <p:txBody>
          <a:bodyPr wrap="square" rtlCol="0">
            <a:spAutoFit/>
          </a:bodyPr>
          <a:lstStyle/>
          <a:p>
            <a:r>
              <a:rPr lang="en-US" sz="2800" b="1" dirty="0" smtClean="0"/>
              <a:t>Archilochus </a:t>
            </a:r>
            <a:r>
              <a:rPr lang="en-US" sz="2800" b="1" dirty="0" err="1" smtClean="0"/>
              <a:t>alexandri</a:t>
            </a:r>
            <a:endParaRPr lang="en-US" sz="2800" b="1" dirty="0"/>
          </a:p>
        </p:txBody>
      </p:sp>
      <p:sp>
        <p:nvSpPr>
          <p:cNvPr id="8" name="TextBox 7"/>
          <p:cNvSpPr txBox="1"/>
          <p:nvPr/>
        </p:nvSpPr>
        <p:spPr>
          <a:xfrm>
            <a:off x="1657852" y="2873871"/>
            <a:ext cx="1655080" cy="276999"/>
          </a:xfrm>
          <a:prstGeom prst="rect">
            <a:avLst/>
          </a:prstGeom>
          <a:noFill/>
        </p:spPr>
        <p:txBody>
          <a:bodyPr wrap="square" rtlCol="0">
            <a:spAutoFit/>
          </a:bodyPr>
          <a:lstStyle/>
          <a:p>
            <a:pPr algn="r"/>
            <a:r>
              <a:rPr lang="en-US" sz="1200" dirty="0" err="1"/>
              <a:t>b</a:t>
            </a:r>
            <a:r>
              <a:rPr lang="en-US" sz="1200" dirty="0" err="1" smtClean="0"/>
              <a:t>irds.audubon.org</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86844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694667"/>
            <a:ext cx="9112055" cy="539319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Rectangle 6"/>
          <p:cNvSpPr/>
          <p:nvPr/>
        </p:nvSpPr>
        <p:spPr>
          <a:xfrm>
            <a:off x="682171" y="1071860"/>
            <a:ext cx="3338291" cy="4733854"/>
          </a:xfrm>
          <a:prstGeom prst="rect">
            <a:avLst/>
          </a:prstGeom>
          <a:solidFill>
            <a:srgbClr val="BFBFBF">
              <a:alpha val="2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942536" y="1254553"/>
            <a:ext cx="2370396" cy="1896317"/>
          </a:xfrm>
          <a:prstGeom prst="rect">
            <a:avLst/>
          </a:prstGeom>
        </p:spPr>
      </p:pic>
      <p:pic>
        <p:nvPicPr>
          <p:cNvPr id="6" name="Picture 5"/>
          <p:cNvPicPr>
            <a:picLocks noChangeAspect="1"/>
          </p:cNvPicPr>
          <p:nvPr/>
        </p:nvPicPr>
        <p:blipFill>
          <a:blip r:embed="rId5"/>
          <a:stretch>
            <a:fillRect/>
          </a:stretch>
        </p:blipFill>
        <p:spPr>
          <a:xfrm>
            <a:off x="7004854" y="6037057"/>
            <a:ext cx="2139146" cy="772469"/>
          </a:xfrm>
          <a:prstGeom prst="rect">
            <a:avLst/>
          </a:prstGeom>
        </p:spPr>
      </p:pic>
      <p:sp>
        <p:nvSpPr>
          <p:cNvPr id="4" name="TextBox 3"/>
          <p:cNvSpPr txBox="1"/>
          <p:nvPr/>
        </p:nvSpPr>
        <p:spPr>
          <a:xfrm>
            <a:off x="2987040" y="548640"/>
            <a:ext cx="3596640" cy="523220"/>
          </a:xfrm>
          <a:prstGeom prst="rect">
            <a:avLst/>
          </a:prstGeom>
          <a:solidFill>
            <a:schemeClr val="bg1"/>
          </a:solidFill>
        </p:spPr>
        <p:txBody>
          <a:bodyPr wrap="square" rtlCol="0">
            <a:spAutoFit/>
          </a:bodyPr>
          <a:lstStyle/>
          <a:p>
            <a:r>
              <a:rPr lang="en-US" sz="2800" b="1" dirty="0" smtClean="0"/>
              <a:t>Archilochus </a:t>
            </a:r>
            <a:r>
              <a:rPr lang="en-US" sz="2800" b="1" dirty="0" err="1" smtClean="0"/>
              <a:t>alexandri</a:t>
            </a:r>
            <a:endParaRPr lang="en-US" sz="2800" b="1" dirty="0"/>
          </a:p>
        </p:txBody>
      </p:sp>
      <p:sp>
        <p:nvSpPr>
          <p:cNvPr id="8" name="TextBox 7"/>
          <p:cNvSpPr txBox="1"/>
          <p:nvPr/>
        </p:nvSpPr>
        <p:spPr>
          <a:xfrm>
            <a:off x="1657852" y="2873871"/>
            <a:ext cx="1655080" cy="276999"/>
          </a:xfrm>
          <a:prstGeom prst="rect">
            <a:avLst/>
          </a:prstGeom>
          <a:noFill/>
        </p:spPr>
        <p:txBody>
          <a:bodyPr wrap="square" rtlCol="0">
            <a:spAutoFit/>
          </a:bodyPr>
          <a:lstStyle/>
          <a:p>
            <a:pPr algn="r"/>
            <a:r>
              <a:rPr lang="en-US" sz="1200" dirty="0" err="1"/>
              <a:t>b</a:t>
            </a:r>
            <a:r>
              <a:rPr lang="en-US" sz="1200" dirty="0" err="1" smtClean="0"/>
              <a:t>irds.audubon.org</a:t>
            </a:r>
            <a:endParaRPr lang="en-US" sz="1200" dirty="0"/>
          </a:p>
        </p:txBody>
      </p:sp>
      <p:cxnSp>
        <p:nvCxnSpPr>
          <p:cNvPr id="3" name="Straight Connector 2"/>
          <p:cNvCxnSpPr/>
          <p:nvPr/>
        </p:nvCxnSpPr>
        <p:spPr>
          <a:xfrm>
            <a:off x="4020462" y="1071860"/>
            <a:ext cx="14514" cy="4545169"/>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340654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8686800" cy="1167617"/>
          </a:xfrm>
        </p:spPr>
        <p:txBody>
          <a:bodyPr/>
          <a:lstStyle/>
          <a:p>
            <a:pPr algn="l"/>
            <a:r>
              <a:rPr lang="en-US" dirty="0" smtClean="0"/>
              <a:t>Summarizing </a:t>
            </a:r>
            <a:r>
              <a:rPr lang="en-US" b="1" dirty="0" smtClean="0">
                <a:solidFill>
                  <a:schemeClr val="accent5"/>
                </a:solidFill>
              </a:rPr>
              <a:t>migration route</a:t>
            </a:r>
            <a:endParaRPr lang="en-US" b="1" dirty="0">
              <a:solidFill>
                <a:schemeClr val="accent5"/>
              </a:solidFill>
            </a:endParaRPr>
          </a:p>
        </p:txBody>
      </p:sp>
      <p:sp>
        <p:nvSpPr>
          <p:cNvPr id="4" name="Content Placeholder 3"/>
          <p:cNvSpPr>
            <a:spLocks noGrp="1"/>
          </p:cNvSpPr>
          <p:nvPr>
            <p:ph idx="1"/>
          </p:nvPr>
        </p:nvSpPr>
        <p:spPr>
          <a:xfrm>
            <a:off x="457200" y="1600200"/>
            <a:ext cx="8229600" cy="5012871"/>
          </a:xfrm>
        </p:spPr>
        <p:txBody>
          <a:bodyPr>
            <a:normAutofit/>
          </a:bodyPr>
          <a:lstStyle/>
          <a:p>
            <a:pPr marL="0" indent="0">
              <a:buNone/>
            </a:pPr>
            <a:r>
              <a:rPr lang="en-US" sz="5600" b="1" dirty="0" smtClean="0">
                <a:solidFill>
                  <a:schemeClr val="accent2"/>
                </a:solidFill>
              </a:rPr>
              <a:t>1.  </a:t>
            </a:r>
            <a:r>
              <a:rPr lang="en-US" sz="4800" dirty="0" smtClean="0"/>
              <a:t>Population-level summary of where birds are located and when movement occurs</a:t>
            </a:r>
          </a:p>
          <a:p>
            <a:pPr marL="0" indent="0">
              <a:buNone/>
            </a:pPr>
            <a:endParaRPr lang="en-US" sz="1600" dirty="0" smtClean="0"/>
          </a:p>
          <a:p>
            <a:pPr marL="0" indent="0">
              <a:buNone/>
            </a:pPr>
            <a:r>
              <a:rPr lang="en-US" sz="5600" b="1" dirty="0" smtClean="0">
                <a:solidFill>
                  <a:schemeClr val="accent2"/>
                </a:solidFill>
              </a:rPr>
              <a:t>2. </a:t>
            </a:r>
            <a:r>
              <a:rPr lang="en-US" sz="4800" dirty="0" smtClean="0"/>
              <a:t>Evaluate seasonal and annual variation in route and timing</a:t>
            </a:r>
            <a:endParaRPr lang="en-US" dirty="0"/>
          </a:p>
          <a:p>
            <a:pPr marL="0" indent="0">
              <a:buNone/>
            </a:pPr>
            <a:endParaRPr lang="en-US" dirty="0" smtClean="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539456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 y="466725"/>
            <a:ext cx="8494713" cy="5924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7" name="TextBox 6"/>
          <p:cNvSpPr txBox="1"/>
          <p:nvPr/>
        </p:nvSpPr>
        <p:spPr>
          <a:xfrm>
            <a:off x="6705185" y="25718"/>
            <a:ext cx="2208628" cy="1015663"/>
          </a:xfrm>
          <a:prstGeom prst="rect">
            <a:avLst/>
          </a:prstGeom>
          <a:solidFill>
            <a:schemeClr val="bg1"/>
          </a:solidFill>
        </p:spPr>
        <p:txBody>
          <a:bodyPr wrap="square" rtlCol="0">
            <a:spAutoFit/>
          </a:bodyPr>
          <a:lstStyle/>
          <a:p>
            <a:pPr algn="r"/>
            <a:r>
              <a:rPr lang="en-US" sz="6000" b="1" dirty="0" smtClean="0">
                <a:solidFill>
                  <a:schemeClr val="accent3">
                    <a:lumMod val="75000"/>
                  </a:schemeClr>
                </a:solidFill>
                <a:latin typeface="Helvetica" panose="020B0604020202020204" pitchFamily="34" charset="0"/>
                <a:cs typeface="Helvetica" panose="020B0604020202020204" pitchFamily="34" charset="0"/>
              </a:rPr>
              <a:t>2008</a:t>
            </a:r>
            <a:endParaRPr lang="en-US" sz="6000" b="1" dirty="0">
              <a:solidFill>
                <a:schemeClr val="accent3">
                  <a:lumMod val="75000"/>
                </a:schemeClr>
              </a:solidFill>
              <a:latin typeface="Helvetica" panose="020B0604020202020204" pitchFamily="34" charset="0"/>
              <a:cs typeface="Helvetica" panose="020B0604020202020204" pitchFamily="34" charset="0"/>
            </a:endParaRPr>
          </a:p>
        </p:txBody>
      </p:sp>
      <p:pic>
        <p:nvPicPr>
          <p:cNvPr id="8" name="Picture 7"/>
          <p:cNvPicPr>
            <a:picLocks noChangeAspect="1"/>
          </p:cNvPicPr>
          <p:nvPr/>
        </p:nvPicPr>
        <p:blipFill>
          <a:blip r:embed="rId4"/>
          <a:stretch>
            <a:fillRect/>
          </a:stretch>
        </p:blipFill>
        <p:spPr>
          <a:xfrm>
            <a:off x="7062883" y="3875314"/>
            <a:ext cx="2086089" cy="1543706"/>
          </a:xfrm>
          <a:prstGeom prst="rect">
            <a:avLst/>
          </a:prstGeom>
        </p:spPr>
      </p:pic>
      <p:sp>
        <p:nvSpPr>
          <p:cNvPr id="9" name="TextBox 8"/>
          <p:cNvSpPr txBox="1"/>
          <p:nvPr/>
        </p:nvSpPr>
        <p:spPr>
          <a:xfrm>
            <a:off x="7620000" y="5158709"/>
            <a:ext cx="154348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858681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 y="466725"/>
            <a:ext cx="8494713" cy="5924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6705185" y="25718"/>
            <a:ext cx="2208628" cy="1015663"/>
          </a:xfrm>
          <a:prstGeom prst="rect">
            <a:avLst/>
          </a:prstGeom>
          <a:solidFill>
            <a:schemeClr val="bg1"/>
          </a:solidFill>
        </p:spPr>
        <p:txBody>
          <a:bodyPr wrap="square" rtlCol="0">
            <a:spAutoFit/>
          </a:bodyPr>
          <a:lstStyle/>
          <a:p>
            <a:pPr algn="r"/>
            <a:r>
              <a:rPr lang="en-US" sz="6000" b="1" dirty="0" smtClean="0">
                <a:solidFill>
                  <a:schemeClr val="accent3">
                    <a:lumMod val="75000"/>
                  </a:schemeClr>
                </a:solidFill>
                <a:latin typeface="Helvetica" panose="020B0604020202020204" pitchFamily="34" charset="0"/>
                <a:cs typeface="Helvetica" panose="020B0604020202020204" pitchFamily="34" charset="0"/>
              </a:rPr>
              <a:t>2009</a:t>
            </a:r>
            <a:endParaRPr lang="en-US" sz="6000" b="1" dirty="0">
              <a:solidFill>
                <a:schemeClr val="accent3">
                  <a:lumMod val="75000"/>
                </a:schemeClr>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4"/>
          <a:stretch>
            <a:fillRect/>
          </a:stretch>
        </p:blipFill>
        <p:spPr>
          <a:xfrm>
            <a:off x="7062883" y="3875314"/>
            <a:ext cx="2086089" cy="1543706"/>
          </a:xfrm>
          <a:prstGeom prst="rect">
            <a:avLst/>
          </a:prstGeom>
        </p:spPr>
      </p:pic>
      <p:sp>
        <p:nvSpPr>
          <p:cNvPr id="7" name="TextBox 6"/>
          <p:cNvSpPr txBox="1"/>
          <p:nvPr/>
        </p:nvSpPr>
        <p:spPr>
          <a:xfrm>
            <a:off x="7620000" y="5158709"/>
            <a:ext cx="154348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503052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 y="466725"/>
            <a:ext cx="8494713" cy="5924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6705185" y="25718"/>
            <a:ext cx="2208628" cy="1015663"/>
          </a:xfrm>
          <a:prstGeom prst="rect">
            <a:avLst/>
          </a:prstGeom>
          <a:solidFill>
            <a:schemeClr val="bg1"/>
          </a:solidFill>
        </p:spPr>
        <p:txBody>
          <a:bodyPr wrap="square" rtlCol="0">
            <a:spAutoFit/>
          </a:bodyPr>
          <a:lstStyle/>
          <a:p>
            <a:pPr algn="r"/>
            <a:r>
              <a:rPr lang="en-US" sz="6000" b="1" dirty="0" smtClean="0">
                <a:solidFill>
                  <a:schemeClr val="accent3">
                    <a:lumMod val="75000"/>
                  </a:schemeClr>
                </a:solidFill>
                <a:latin typeface="Helvetica" panose="020B0604020202020204" pitchFamily="34" charset="0"/>
                <a:cs typeface="Helvetica" panose="020B0604020202020204" pitchFamily="34" charset="0"/>
              </a:rPr>
              <a:t>2010</a:t>
            </a:r>
            <a:endParaRPr lang="en-US" sz="6000" b="1" dirty="0">
              <a:solidFill>
                <a:schemeClr val="accent3">
                  <a:lumMod val="75000"/>
                </a:schemeClr>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4"/>
          <a:stretch>
            <a:fillRect/>
          </a:stretch>
        </p:blipFill>
        <p:spPr>
          <a:xfrm>
            <a:off x="7062883" y="3875314"/>
            <a:ext cx="2086089" cy="1543706"/>
          </a:xfrm>
          <a:prstGeom prst="rect">
            <a:avLst/>
          </a:prstGeom>
        </p:spPr>
      </p:pic>
      <p:sp>
        <p:nvSpPr>
          <p:cNvPr id="7" name="TextBox 6"/>
          <p:cNvSpPr txBox="1"/>
          <p:nvPr/>
        </p:nvSpPr>
        <p:spPr>
          <a:xfrm>
            <a:off x="7620000" y="5158709"/>
            <a:ext cx="154348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742007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 y="466725"/>
            <a:ext cx="8494713" cy="5924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6705185" y="25718"/>
            <a:ext cx="2208628" cy="1015663"/>
          </a:xfrm>
          <a:prstGeom prst="rect">
            <a:avLst/>
          </a:prstGeom>
          <a:solidFill>
            <a:schemeClr val="bg1"/>
          </a:solidFill>
        </p:spPr>
        <p:txBody>
          <a:bodyPr wrap="square" rtlCol="0">
            <a:spAutoFit/>
          </a:bodyPr>
          <a:lstStyle/>
          <a:p>
            <a:pPr algn="r"/>
            <a:r>
              <a:rPr lang="en-US" sz="6000" b="1" dirty="0" smtClean="0">
                <a:solidFill>
                  <a:schemeClr val="accent3">
                    <a:lumMod val="75000"/>
                  </a:schemeClr>
                </a:solidFill>
                <a:latin typeface="Helvetica" panose="020B0604020202020204" pitchFamily="34" charset="0"/>
                <a:cs typeface="Helvetica" panose="020B0604020202020204" pitchFamily="34" charset="0"/>
              </a:rPr>
              <a:t>2011</a:t>
            </a:r>
            <a:endParaRPr lang="en-US" sz="6000" b="1" dirty="0">
              <a:solidFill>
                <a:schemeClr val="accent3">
                  <a:lumMod val="75000"/>
                </a:schemeClr>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4"/>
          <a:stretch>
            <a:fillRect/>
          </a:stretch>
        </p:blipFill>
        <p:spPr>
          <a:xfrm>
            <a:off x="7062883" y="3875314"/>
            <a:ext cx="2086089" cy="1543706"/>
          </a:xfrm>
          <a:prstGeom prst="rect">
            <a:avLst/>
          </a:prstGeom>
        </p:spPr>
      </p:pic>
      <p:sp>
        <p:nvSpPr>
          <p:cNvPr id="7" name="TextBox 6"/>
          <p:cNvSpPr txBox="1"/>
          <p:nvPr/>
        </p:nvSpPr>
        <p:spPr>
          <a:xfrm>
            <a:off x="7620000" y="5158709"/>
            <a:ext cx="154348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15178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 y="466725"/>
            <a:ext cx="8494713" cy="5924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6705185" y="25718"/>
            <a:ext cx="2208628" cy="1015663"/>
          </a:xfrm>
          <a:prstGeom prst="rect">
            <a:avLst/>
          </a:prstGeom>
          <a:solidFill>
            <a:schemeClr val="bg1"/>
          </a:solidFill>
        </p:spPr>
        <p:txBody>
          <a:bodyPr wrap="square" rtlCol="0">
            <a:spAutoFit/>
          </a:bodyPr>
          <a:lstStyle/>
          <a:p>
            <a:pPr algn="r"/>
            <a:r>
              <a:rPr lang="en-US" sz="6000" b="1" dirty="0" smtClean="0">
                <a:solidFill>
                  <a:schemeClr val="accent3">
                    <a:lumMod val="75000"/>
                  </a:schemeClr>
                </a:solidFill>
                <a:latin typeface="Helvetica" panose="020B0604020202020204" pitchFamily="34" charset="0"/>
                <a:cs typeface="Helvetica" panose="020B0604020202020204" pitchFamily="34" charset="0"/>
              </a:rPr>
              <a:t>2012</a:t>
            </a:r>
            <a:endParaRPr lang="en-US" sz="6000" b="1" dirty="0">
              <a:solidFill>
                <a:schemeClr val="accent3">
                  <a:lumMod val="75000"/>
                </a:schemeClr>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4"/>
          <a:stretch>
            <a:fillRect/>
          </a:stretch>
        </p:blipFill>
        <p:spPr>
          <a:xfrm>
            <a:off x="7062883" y="3875314"/>
            <a:ext cx="2086089" cy="1543706"/>
          </a:xfrm>
          <a:prstGeom prst="rect">
            <a:avLst/>
          </a:prstGeom>
        </p:spPr>
      </p:pic>
      <p:sp>
        <p:nvSpPr>
          <p:cNvPr id="7" name="TextBox 6"/>
          <p:cNvSpPr txBox="1"/>
          <p:nvPr/>
        </p:nvSpPr>
        <p:spPr>
          <a:xfrm>
            <a:off x="7620000" y="5158709"/>
            <a:ext cx="154348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33310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23850" y="466725"/>
            <a:ext cx="8494713" cy="59245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5" name="TextBox 4"/>
          <p:cNvSpPr txBox="1"/>
          <p:nvPr/>
        </p:nvSpPr>
        <p:spPr>
          <a:xfrm>
            <a:off x="6705185" y="25718"/>
            <a:ext cx="2208628" cy="1015663"/>
          </a:xfrm>
          <a:prstGeom prst="rect">
            <a:avLst/>
          </a:prstGeom>
          <a:solidFill>
            <a:schemeClr val="bg1"/>
          </a:solidFill>
        </p:spPr>
        <p:txBody>
          <a:bodyPr wrap="square" rtlCol="0">
            <a:spAutoFit/>
          </a:bodyPr>
          <a:lstStyle/>
          <a:p>
            <a:pPr algn="r"/>
            <a:r>
              <a:rPr lang="en-US" sz="6000" b="1" dirty="0" smtClean="0">
                <a:solidFill>
                  <a:schemeClr val="accent3">
                    <a:lumMod val="75000"/>
                  </a:schemeClr>
                </a:solidFill>
                <a:latin typeface="Helvetica" panose="020B0604020202020204" pitchFamily="34" charset="0"/>
                <a:cs typeface="Helvetica" panose="020B0604020202020204" pitchFamily="34" charset="0"/>
              </a:rPr>
              <a:t>2013</a:t>
            </a:r>
            <a:endParaRPr lang="en-US" sz="6000" b="1" dirty="0">
              <a:solidFill>
                <a:schemeClr val="accent3">
                  <a:lumMod val="75000"/>
                </a:schemeClr>
              </a:solidFill>
              <a:latin typeface="Helvetica" panose="020B0604020202020204" pitchFamily="34" charset="0"/>
              <a:cs typeface="Helvetica" panose="020B0604020202020204" pitchFamily="34" charset="0"/>
            </a:endParaRPr>
          </a:p>
        </p:txBody>
      </p:sp>
      <p:pic>
        <p:nvPicPr>
          <p:cNvPr id="6" name="Picture 5"/>
          <p:cNvPicPr>
            <a:picLocks noChangeAspect="1"/>
          </p:cNvPicPr>
          <p:nvPr/>
        </p:nvPicPr>
        <p:blipFill>
          <a:blip r:embed="rId4"/>
          <a:stretch>
            <a:fillRect/>
          </a:stretch>
        </p:blipFill>
        <p:spPr>
          <a:xfrm>
            <a:off x="7062883" y="3875314"/>
            <a:ext cx="2086089" cy="1543706"/>
          </a:xfrm>
          <a:prstGeom prst="rect">
            <a:avLst/>
          </a:prstGeom>
        </p:spPr>
      </p:pic>
      <p:sp>
        <p:nvSpPr>
          <p:cNvPr id="7" name="TextBox 6"/>
          <p:cNvSpPr txBox="1"/>
          <p:nvPr/>
        </p:nvSpPr>
        <p:spPr>
          <a:xfrm>
            <a:off x="7620000" y="5158709"/>
            <a:ext cx="1543486" cy="276999"/>
          </a:xfrm>
          <a:prstGeom prst="rect">
            <a:avLst/>
          </a:prstGeom>
          <a:noFill/>
        </p:spPr>
        <p:txBody>
          <a:bodyPr wrap="square" rtlCol="0">
            <a:spAutoFit/>
          </a:bodyPr>
          <a:lstStyle/>
          <a:p>
            <a:pPr algn="r"/>
            <a:r>
              <a:rPr lang="en-US" sz="1200" dirty="0" smtClean="0"/>
              <a:t>Photo: Ryan </a:t>
            </a:r>
            <a:r>
              <a:rPr lang="en-US" sz="1200" dirty="0" err="1" smtClean="0"/>
              <a:t>Bushby</a:t>
            </a:r>
            <a:endParaRPr lang="en-US" sz="12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0679474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636" t="19805" r="8470" b="22623"/>
          <a:stretch/>
        </p:blipFill>
        <p:spPr bwMode="auto">
          <a:xfrm>
            <a:off x="2670629" y="0"/>
            <a:ext cx="6574971" cy="31468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Right Arrow 5"/>
          <p:cNvSpPr/>
          <p:nvPr/>
        </p:nvSpPr>
        <p:spPr>
          <a:xfrm>
            <a:off x="130629" y="101600"/>
            <a:ext cx="2540000" cy="3381829"/>
          </a:xfrm>
          <a:prstGeom prst="rightArrow">
            <a:avLst>
              <a:gd name="adj1" fmla="val 71459"/>
              <a:gd name="adj2" fmla="val 26525"/>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04800" y="1007684"/>
            <a:ext cx="1814286" cy="1569660"/>
          </a:xfrm>
          <a:prstGeom prst="rect">
            <a:avLst/>
          </a:prstGeom>
          <a:noFill/>
        </p:spPr>
        <p:txBody>
          <a:bodyPr wrap="square" rtlCol="0">
            <a:spAutoFit/>
          </a:bodyPr>
          <a:lstStyle/>
          <a:p>
            <a:pPr algn="ctr"/>
            <a:r>
              <a:rPr lang="en-US" sz="2400" b="1" dirty="0" smtClean="0"/>
              <a:t>Using all </a:t>
            </a:r>
            <a:r>
              <a:rPr lang="en-US" sz="2400" b="1" dirty="0" err="1" smtClean="0"/>
              <a:t>eBird</a:t>
            </a:r>
            <a:r>
              <a:rPr lang="en-US" sz="2400" b="1" dirty="0" smtClean="0"/>
              <a:t> observation data</a:t>
            </a:r>
            <a:endParaRPr lang="en-US" sz="2400" b="1" dirty="0"/>
          </a:p>
        </p:txBody>
      </p:sp>
      <p:sp>
        <p:nvSpPr>
          <p:cNvPr id="5" name="TextBox 4"/>
          <p:cNvSpPr txBox="1"/>
          <p:nvPr/>
        </p:nvSpPr>
        <p:spPr>
          <a:xfrm>
            <a:off x="8060608" y="531656"/>
            <a:ext cx="1083392" cy="338554"/>
          </a:xfrm>
          <a:prstGeom prst="rect">
            <a:avLst/>
          </a:prstGeom>
          <a:noFill/>
        </p:spPr>
        <p:txBody>
          <a:bodyPr wrap="square" rtlCol="0">
            <a:spAutoFit/>
          </a:bodyPr>
          <a:lstStyle/>
          <a:p>
            <a:pPr algn="ctr"/>
            <a:r>
              <a:rPr lang="en-US" sz="1600" dirty="0" smtClean="0">
                <a:solidFill>
                  <a:schemeClr val="tx1">
                    <a:lumMod val="75000"/>
                    <a:lumOff val="25000"/>
                  </a:schemeClr>
                </a:solidFill>
              </a:rPr>
              <a:t>Elevation</a:t>
            </a:r>
            <a:endParaRPr lang="en-US" sz="1600" dirty="0">
              <a:solidFill>
                <a:schemeClr val="tx1">
                  <a:lumMod val="75000"/>
                  <a:lumOff val="2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050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381000"/>
            <a:ext cx="9140841" cy="6477000"/>
          </a:xfrm>
          <a:prstGeom prst="rect">
            <a:avLst/>
          </a:prstGeom>
          <a:noFill/>
          <a:ln w="9525">
            <a:noFill/>
            <a:miter lim="800000"/>
            <a:headEnd/>
            <a:tailEnd/>
          </a:ln>
        </p:spPr>
      </p:pic>
      <p:sp>
        <p:nvSpPr>
          <p:cNvPr id="2" name="TextBox 1"/>
          <p:cNvSpPr txBox="1"/>
          <p:nvPr/>
        </p:nvSpPr>
        <p:spPr>
          <a:xfrm>
            <a:off x="-2133600" y="1752600"/>
            <a:ext cx="1946428" cy="923330"/>
          </a:xfrm>
          <a:prstGeom prst="rect">
            <a:avLst/>
          </a:prstGeom>
          <a:noFill/>
        </p:spPr>
        <p:txBody>
          <a:bodyPr wrap="square" rtlCol="0">
            <a:spAutoFit/>
          </a:bodyPr>
          <a:lstStyle/>
          <a:p>
            <a:r>
              <a:rPr lang="en-US" dirty="0" smtClean="0"/>
              <a:t>Time series hummingbird &amp; remote-sensing</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927149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7636" t="19805" r="8470" b="22623"/>
          <a:stretch/>
        </p:blipFill>
        <p:spPr bwMode="auto">
          <a:xfrm>
            <a:off x="2670629" y="0"/>
            <a:ext cx="6574971" cy="3146881"/>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6" name="Right Arrow 5"/>
          <p:cNvSpPr/>
          <p:nvPr/>
        </p:nvSpPr>
        <p:spPr>
          <a:xfrm>
            <a:off x="130629" y="101600"/>
            <a:ext cx="2540000" cy="3381829"/>
          </a:xfrm>
          <a:prstGeom prst="rightArrow">
            <a:avLst>
              <a:gd name="adj1" fmla="val 71459"/>
              <a:gd name="adj2" fmla="val 26525"/>
            </a:avLst>
          </a:prstGeom>
          <a:solidFill>
            <a:schemeClr val="accent3">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04800" y="1007684"/>
            <a:ext cx="1814286" cy="1569660"/>
          </a:xfrm>
          <a:prstGeom prst="rect">
            <a:avLst/>
          </a:prstGeom>
          <a:noFill/>
        </p:spPr>
        <p:txBody>
          <a:bodyPr wrap="square" rtlCol="0">
            <a:spAutoFit/>
          </a:bodyPr>
          <a:lstStyle/>
          <a:p>
            <a:pPr algn="ctr"/>
            <a:r>
              <a:rPr lang="en-US" sz="2400" dirty="0" smtClean="0"/>
              <a:t>Using all </a:t>
            </a:r>
            <a:r>
              <a:rPr lang="en-US" sz="2400" dirty="0" err="1" smtClean="0"/>
              <a:t>eBird</a:t>
            </a:r>
            <a:r>
              <a:rPr lang="en-US" sz="2400" dirty="0" smtClean="0"/>
              <a:t> observation data</a:t>
            </a:r>
            <a:endParaRPr lang="en-US" sz="2400" dirty="0"/>
          </a:p>
        </p:txBody>
      </p:sp>
      <p:pic>
        <p:nvPicPr>
          <p:cNvPr id="8195" name="Picture 3"/>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6624" t="23442" r="8885" b="17517"/>
          <a:stretch/>
        </p:blipFill>
        <p:spPr bwMode="auto">
          <a:xfrm>
            <a:off x="2523874" y="3545804"/>
            <a:ext cx="6721726" cy="327590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sp>
        <p:nvSpPr>
          <p:cNvPr id="10" name="Right Arrow 9"/>
          <p:cNvSpPr/>
          <p:nvPr/>
        </p:nvSpPr>
        <p:spPr>
          <a:xfrm>
            <a:off x="130629" y="3468912"/>
            <a:ext cx="2540000" cy="3381829"/>
          </a:xfrm>
          <a:prstGeom prst="rightArrow">
            <a:avLst>
              <a:gd name="adj1" fmla="val 71459"/>
              <a:gd name="adj2" fmla="val 26525"/>
            </a:avLst>
          </a:prstGeom>
          <a:solidFill>
            <a:schemeClr val="accent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30629" y="4041168"/>
            <a:ext cx="2133600" cy="2092881"/>
          </a:xfrm>
          <a:prstGeom prst="rect">
            <a:avLst/>
          </a:prstGeom>
          <a:noFill/>
        </p:spPr>
        <p:txBody>
          <a:bodyPr wrap="square" rtlCol="0">
            <a:spAutoFit/>
          </a:bodyPr>
          <a:lstStyle/>
          <a:p>
            <a:pPr algn="ctr"/>
            <a:r>
              <a:rPr lang="en-US" sz="2400" b="1" dirty="0" smtClean="0"/>
              <a:t>Use western Flyway  only (103</a:t>
            </a:r>
            <a:r>
              <a:rPr lang="en-US" sz="2400" b="1" baseline="30000" dirty="0" smtClean="0"/>
              <a:t>rd</a:t>
            </a:r>
            <a:r>
              <a:rPr lang="en-US" sz="2400" b="1" dirty="0" smtClean="0"/>
              <a:t> meridian)</a:t>
            </a:r>
          </a:p>
          <a:p>
            <a:pPr algn="ctr"/>
            <a:endParaRPr lang="en-US" dirty="0" smtClean="0"/>
          </a:p>
          <a:p>
            <a:pPr algn="ctr"/>
            <a:r>
              <a:rPr lang="en-US" sz="1600" dirty="0" smtClean="0"/>
              <a:t>La </a:t>
            </a:r>
            <a:r>
              <a:rPr lang="en-US" sz="1600" dirty="0" err="1" smtClean="0"/>
              <a:t>Sorte</a:t>
            </a:r>
            <a:r>
              <a:rPr lang="en-US" sz="1600" dirty="0" smtClean="0"/>
              <a:t> et al. </a:t>
            </a:r>
            <a:r>
              <a:rPr lang="en-US" sz="1600" i="1" dirty="0" smtClean="0"/>
              <a:t>2013</a:t>
            </a:r>
            <a:endParaRPr lang="en-US" sz="1600" dirty="0"/>
          </a:p>
        </p:txBody>
      </p:sp>
      <p:sp>
        <p:nvSpPr>
          <p:cNvPr id="8" name="TextBox 7"/>
          <p:cNvSpPr txBox="1"/>
          <p:nvPr/>
        </p:nvSpPr>
        <p:spPr>
          <a:xfrm>
            <a:off x="8060608" y="531656"/>
            <a:ext cx="1083392" cy="338554"/>
          </a:xfrm>
          <a:prstGeom prst="rect">
            <a:avLst/>
          </a:prstGeom>
          <a:noFill/>
        </p:spPr>
        <p:txBody>
          <a:bodyPr wrap="square" rtlCol="0">
            <a:spAutoFit/>
          </a:bodyPr>
          <a:lstStyle/>
          <a:p>
            <a:pPr algn="ctr"/>
            <a:r>
              <a:rPr lang="en-US" sz="1600" dirty="0" smtClean="0">
                <a:solidFill>
                  <a:schemeClr val="tx1">
                    <a:lumMod val="75000"/>
                    <a:lumOff val="25000"/>
                  </a:schemeClr>
                </a:solidFill>
              </a:rPr>
              <a:t>Elevation</a:t>
            </a:r>
            <a:endParaRPr lang="en-US" sz="1600" dirty="0">
              <a:solidFill>
                <a:schemeClr val="tx1">
                  <a:lumMod val="75000"/>
                  <a:lumOff val="25000"/>
                </a:schemeClr>
              </a:solidFill>
            </a:endParaRPr>
          </a:p>
        </p:txBody>
      </p:sp>
      <p:sp>
        <p:nvSpPr>
          <p:cNvPr id="9" name="TextBox 8"/>
          <p:cNvSpPr txBox="1"/>
          <p:nvPr/>
        </p:nvSpPr>
        <p:spPr>
          <a:xfrm>
            <a:off x="8060608" y="3871891"/>
            <a:ext cx="1083392" cy="338554"/>
          </a:xfrm>
          <a:prstGeom prst="rect">
            <a:avLst/>
          </a:prstGeom>
          <a:noFill/>
        </p:spPr>
        <p:txBody>
          <a:bodyPr wrap="square" rtlCol="0">
            <a:spAutoFit/>
          </a:bodyPr>
          <a:lstStyle/>
          <a:p>
            <a:pPr algn="ctr"/>
            <a:r>
              <a:rPr lang="en-US" sz="1600" dirty="0" smtClean="0">
                <a:solidFill>
                  <a:schemeClr val="tx1">
                    <a:lumMod val="75000"/>
                    <a:lumOff val="25000"/>
                  </a:schemeClr>
                </a:solidFill>
              </a:rPr>
              <a:t>Elevation</a:t>
            </a:r>
            <a:endParaRPr lang="en-US" sz="1600" dirty="0">
              <a:solidFill>
                <a:schemeClr val="tx1">
                  <a:lumMod val="75000"/>
                  <a:lumOff val="2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032147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19201" y="3620869"/>
            <a:ext cx="7924799" cy="646331"/>
          </a:xfrm>
          <a:prstGeom prst="rect">
            <a:avLst/>
          </a:prstGeom>
          <a:solidFill>
            <a:schemeClr val="accent3">
              <a:lumMod val="20000"/>
              <a:lumOff val="80000"/>
            </a:schemeClr>
          </a:solidFill>
        </p:spPr>
        <p:txBody>
          <a:bodyPr wrap="square" rtlCol="0">
            <a:spAutoFit/>
          </a:bodyPr>
          <a:lstStyle/>
          <a:p>
            <a:r>
              <a:rPr lang="en-US" sz="3600" i="1" dirty="0" smtClean="0">
                <a:solidFill>
                  <a:schemeClr val="accent3">
                    <a:lumMod val="50000"/>
                  </a:schemeClr>
                </a:solidFill>
              </a:rPr>
              <a:t>Preliminary Conclusions</a:t>
            </a:r>
          </a:p>
        </p:txBody>
      </p:sp>
      <p:sp>
        <p:nvSpPr>
          <p:cNvPr id="5" name="Content Placeholder 2"/>
          <p:cNvSpPr txBox="1">
            <a:spLocks/>
          </p:cNvSpPr>
          <p:nvPr/>
        </p:nvSpPr>
        <p:spPr>
          <a:xfrm>
            <a:off x="1386112" y="1698173"/>
            <a:ext cx="6146802" cy="10014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3">
                  <a:lumMod val="75000"/>
                </a:schemeClr>
              </a:buClr>
              <a:buFont typeface="Calibri" panose="020F0502020204030204" pitchFamily="34" charset="0"/>
              <a:buChar char="①"/>
            </a:pPr>
            <a:r>
              <a:rPr lang="en-US" sz="7200" smtClean="0">
                <a:solidFill>
                  <a:srgbClr val="725892"/>
                </a:solidFill>
              </a:rPr>
              <a:t>   </a:t>
            </a:r>
            <a:r>
              <a:rPr lang="en-US" sz="7200" smtClean="0">
                <a:solidFill>
                  <a:schemeClr val="accent3">
                    <a:lumMod val="75000"/>
                  </a:schemeClr>
                </a:solidFill>
              </a:rPr>
              <a:t>Describe</a:t>
            </a:r>
            <a:endParaRPr lang="en-US" sz="7200" dirty="0">
              <a:solidFill>
                <a:schemeClr val="accent3">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0332363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Population-level migration speed</a:t>
            </a:r>
            <a:endParaRPr lang="en-US"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17281101"/>
              </p:ext>
            </p:extLst>
          </p:nvPr>
        </p:nvGraphicFramePr>
        <p:xfrm>
          <a:off x="457200" y="1600200"/>
          <a:ext cx="8229600" cy="3169920"/>
        </p:xfrm>
        <a:graphic>
          <a:graphicData uri="http://schemas.openxmlformats.org/drawingml/2006/table">
            <a:tbl>
              <a:tblPr firstRow="1" bandRow="1">
                <a:tableStyleId>{EB9631B5-78F2-41C9-869B-9F39066F8104}</a:tableStyleId>
              </a:tblPr>
              <a:tblGrid>
                <a:gridCol w="2148840"/>
                <a:gridCol w="2148840"/>
                <a:gridCol w="1874520"/>
                <a:gridCol w="2057400"/>
              </a:tblGrid>
              <a:tr h="370840">
                <a:tc>
                  <a:txBody>
                    <a:bodyPr/>
                    <a:lstStyle/>
                    <a:p>
                      <a:pPr algn="ctr"/>
                      <a:r>
                        <a:rPr lang="en-US" sz="2600" dirty="0" smtClean="0">
                          <a:solidFill>
                            <a:schemeClr val="tx1"/>
                          </a:solidFill>
                        </a:rPr>
                        <a:t>Species</a:t>
                      </a:r>
                      <a:endParaRPr lang="en-US" sz="2600" dirty="0">
                        <a:solidFill>
                          <a:schemeClr val="tx1"/>
                        </a:solidFill>
                      </a:endParaRPr>
                    </a:p>
                  </a:txBody>
                  <a:tcPr>
                    <a:solidFill>
                      <a:schemeClr val="accent4">
                        <a:lumMod val="60000"/>
                        <a:lumOff val="40000"/>
                      </a:schemeClr>
                    </a:solidFill>
                  </a:tcPr>
                </a:tc>
                <a:tc>
                  <a:txBody>
                    <a:bodyPr/>
                    <a:lstStyle/>
                    <a:p>
                      <a:pPr algn="ctr"/>
                      <a:r>
                        <a:rPr lang="en-US" sz="2600" dirty="0" smtClean="0">
                          <a:solidFill>
                            <a:schemeClr val="tx1"/>
                          </a:solidFill>
                        </a:rPr>
                        <a:t>Total</a:t>
                      </a:r>
                      <a:r>
                        <a:rPr lang="en-US" sz="2600" baseline="0" dirty="0" smtClean="0">
                          <a:solidFill>
                            <a:schemeClr val="tx1"/>
                          </a:solidFill>
                        </a:rPr>
                        <a:t> Distance (km)</a:t>
                      </a:r>
                      <a:endParaRPr lang="en-US" sz="2600" dirty="0">
                        <a:solidFill>
                          <a:schemeClr val="tx1"/>
                        </a:solidFill>
                      </a:endParaRPr>
                    </a:p>
                  </a:txBody>
                  <a:tcPr>
                    <a:solidFill>
                      <a:schemeClr val="accent4">
                        <a:lumMod val="60000"/>
                        <a:lumOff val="40000"/>
                      </a:schemeClr>
                    </a:solidFill>
                  </a:tcPr>
                </a:tc>
                <a:tc>
                  <a:txBody>
                    <a:bodyPr/>
                    <a:lstStyle/>
                    <a:p>
                      <a:pPr algn="ctr"/>
                      <a:r>
                        <a:rPr lang="en-US" sz="2600" dirty="0" smtClean="0">
                          <a:solidFill>
                            <a:schemeClr val="tx1"/>
                          </a:solidFill>
                        </a:rPr>
                        <a:t>Spring</a:t>
                      </a:r>
                      <a:endParaRPr lang="en-US" sz="2600" dirty="0">
                        <a:solidFill>
                          <a:schemeClr val="tx1"/>
                        </a:solidFill>
                      </a:endParaRPr>
                    </a:p>
                  </a:txBody>
                  <a:tcPr>
                    <a:solidFill>
                      <a:schemeClr val="accent4">
                        <a:lumMod val="60000"/>
                        <a:lumOff val="40000"/>
                      </a:schemeClr>
                    </a:solidFill>
                  </a:tcPr>
                </a:tc>
                <a:tc>
                  <a:txBody>
                    <a:bodyPr/>
                    <a:lstStyle/>
                    <a:p>
                      <a:pPr algn="ctr"/>
                      <a:r>
                        <a:rPr lang="en-US" sz="2600" dirty="0" smtClean="0">
                          <a:solidFill>
                            <a:schemeClr val="tx1"/>
                          </a:solidFill>
                        </a:rPr>
                        <a:t>Fall</a:t>
                      </a:r>
                      <a:endParaRPr lang="en-US" sz="2600" dirty="0">
                        <a:solidFill>
                          <a:schemeClr val="tx1"/>
                        </a:solidFill>
                      </a:endParaRPr>
                    </a:p>
                  </a:txBody>
                  <a:tcPr>
                    <a:solidFill>
                      <a:schemeClr val="accent4">
                        <a:lumMod val="60000"/>
                        <a:lumOff val="40000"/>
                      </a:schemeClr>
                    </a:solidFill>
                  </a:tcPr>
                </a:tc>
              </a:tr>
              <a:tr h="370840">
                <a:tc>
                  <a:txBody>
                    <a:bodyPr/>
                    <a:lstStyle/>
                    <a:p>
                      <a:r>
                        <a:rPr lang="en-US" sz="2400" dirty="0" smtClean="0"/>
                        <a:t>Black-chinned</a:t>
                      </a:r>
                      <a:endParaRPr lang="en-US" sz="2400" dirty="0"/>
                    </a:p>
                  </a:txBody>
                  <a:tcPr/>
                </a:tc>
                <a:tc>
                  <a:txBody>
                    <a:bodyPr/>
                    <a:lstStyle/>
                    <a:p>
                      <a:pPr algn="ctr"/>
                      <a:r>
                        <a:rPr lang="en-US" sz="2400" dirty="0" smtClean="0"/>
                        <a:t>1721.49</a:t>
                      </a:r>
                      <a:endParaRPr lang="en-US" sz="2400" dirty="0"/>
                    </a:p>
                  </a:txBody>
                  <a:tcPr/>
                </a:tc>
                <a:tc>
                  <a:txBody>
                    <a:bodyPr/>
                    <a:lstStyle/>
                    <a:p>
                      <a:pPr algn="ctr"/>
                      <a:r>
                        <a:rPr lang="en-US" sz="2400" dirty="0" smtClean="0"/>
                        <a:t>25.63</a:t>
                      </a:r>
                      <a:endParaRPr lang="en-US" sz="2400" dirty="0"/>
                    </a:p>
                  </a:txBody>
                  <a:tcPr/>
                </a:tc>
                <a:tc>
                  <a:txBody>
                    <a:bodyPr/>
                    <a:lstStyle/>
                    <a:p>
                      <a:pPr algn="ctr"/>
                      <a:r>
                        <a:rPr lang="en-US" sz="2400" dirty="0" smtClean="0"/>
                        <a:t>30.68</a:t>
                      </a:r>
                      <a:endParaRPr lang="en-US" sz="2400" dirty="0"/>
                    </a:p>
                  </a:txBody>
                  <a:tcPr/>
                </a:tc>
              </a:tr>
              <a:tr h="370840">
                <a:tc>
                  <a:txBody>
                    <a:bodyPr/>
                    <a:lstStyle/>
                    <a:p>
                      <a:r>
                        <a:rPr lang="en-US" sz="2400" dirty="0" smtClean="0"/>
                        <a:t>Broad-tailed</a:t>
                      </a:r>
                      <a:endParaRPr lang="en-US" sz="2400" dirty="0"/>
                    </a:p>
                  </a:txBody>
                  <a:tcPr/>
                </a:tc>
                <a:tc>
                  <a:txBody>
                    <a:bodyPr/>
                    <a:lstStyle/>
                    <a:p>
                      <a:pPr algn="ctr"/>
                      <a:r>
                        <a:rPr lang="en-US" sz="2400" dirty="0" smtClean="0"/>
                        <a:t>1737.89</a:t>
                      </a:r>
                      <a:endParaRPr lang="en-US" sz="2400" dirty="0"/>
                    </a:p>
                  </a:txBody>
                  <a:tcPr/>
                </a:tc>
                <a:tc>
                  <a:txBody>
                    <a:bodyPr/>
                    <a:lstStyle/>
                    <a:p>
                      <a:pPr algn="ctr"/>
                      <a:r>
                        <a:rPr lang="en-US" sz="2400" dirty="0" smtClean="0"/>
                        <a:t>37.16</a:t>
                      </a:r>
                      <a:endParaRPr lang="en-US" sz="2400" dirty="0"/>
                    </a:p>
                  </a:txBody>
                  <a:tcPr/>
                </a:tc>
                <a:tc>
                  <a:txBody>
                    <a:bodyPr/>
                    <a:lstStyle/>
                    <a:p>
                      <a:pPr algn="ctr"/>
                      <a:r>
                        <a:rPr lang="en-US" sz="2400" dirty="0" smtClean="0"/>
                        <a:t>33.50</a:t>
                      </a:r>
                      <a:endParaRPr lang="en-US" sz="2400" dirty="0"/>
                    </a:p>
                  </a:txBody>
                  <a:tcPr/>
                </a:tc>
              </a:tr>
              <a:tr h="370840">
                <a:tc>
                  <a:txBody>
                    <a:bodyPr/>
                    <a:lstStyle/>
                    <a:p>
                      <a:r>
                        <a:rPr lang="en-US" sz="2400" dirty="0" smtClean="0"/>
                        <a:t>Calliope</a:t>
                      </a:r>
                      <a:endParaRPr lang="en-US" sz="2400" dirty="0"/>
                    </a:p>
                  </a:txBody>
                  <a:tcPr/>
                </a:tc>
                <a:tc>
                  <a:txBody>
                    <a:bodyPr/>
                    <a:lstStyle/>
                    <a:p>
                      <a:pPr algn="ctr"/>
                      <a:r>
                        <a:rPr lang="en-US" sz="2400" dirty="0" smtClean="0"/>
                        <a:t>3252.82</a:t>
                      </a:r>
                      <a:endParaRPr lang="en-US" sz="2400" dirty="0"/>
                    </a:p>
                  </a:txBody>
                  <a:tcPr/>
                </a:tc>
                <a:tc>
                  <a:txBody>
                    <a:bodyPr/>
                    <a:lstStyle/>
                    <a:p>
                      <a:pPr algn="ctr"/>
                      <a:r>
                        <a:rPr lang="en-US" sz="2400" dirty="0" smtClean="0"/>
                        <a:t>73.92</a:t>
                      </a:r>
                      <a:endParaRPr lang="en-US" sz="2400" dirty="0"/>
                    </a:p>
                  </a:txBody>
                  <a:tcPr/>
                </a:tc>
                <a:tc>
                  <a:txBody>
                    <a:bodyPr/>
                    <a:lstStyle/>
                    <a:p>
                      <a:pPr algn="ctr"/>
                      <a:r>
                        <a:rPr lang="en-US" sz="2400" dirty="0" smtClean="0"/>
                        <a:t>58.83</a:t>
                      </a:r>
                      <a:endParaRPr lang="en-US" sz="2400" dirty="0"/>
                    </a:p>
                  </a:txBody>
                  <a:tcPr/>
                </a:tc>
              </a:tr>
              <a:tr h="370840">
                <a:tc>
                  <a:txBody>
                    <a:bodyPr/>
                    <a:lstStyle/>
                    <a:p>
                      <a:r>
                        <a:rPr lang="en-US" sz="2400" dirty="0" err="1" smtClean="0"/>
                        <a:t>Rufous</a:t>
                      </a:r>
                      <a:r>
                        <a:rPr lang="en-US" sz="2400" dirty="0" smtClean="0"/>
                        <a:t> </a:t>
                      </a:r>
                      <a:endParaRPr lang="en-US" sz="2400" dirty="0"/>
                    </a:p>
                  </a:txBody>
                  <a:tcPr/>
                </a:tc>
                <a:tc>
                  <a:txBody>
                    <a:bodyPr/>
                    <a:lstStyle/>
                    <a:p>
                      <a:pPr algn="ctr"/>
                      <a:r>
                        <a:rPr lang="en-US" sz="2400" dirty="0" smtClean="0"/>
                        <a:t>4102.58</a:t>
                      </a:r>
                      <a:endParaRPr lang="en-US" sz="2400" dirty="0"/>
                    </a:p>
                  </a:txBody>
                  <a:tcPr/>
                </a:tc>
                <a:tc>
                  <a:txBody>
                    <a:bodyPr/>
                    <a:lstStyle/>
                    <a:p>
                      <a:pPr algn="ctr"/>
                      <a:r>
                        <a:rPr lang="en-US" sz="2400" dirty="0" smtClean="0"/>
                        <a:t>71.49</a:t>
                      </a:r>
                      <a:endParaRPr lang="en-US" sz="2400" dirty="0"/>
                    </a:p>
                  </a:txBody>
                  <a:tcPr/>
                </a:tc>
                <a:tc>
                  <a:txBody>
                    <a:bodyPr/>
                    <a:lstStyle/>
                    <a:p>
                      <a:pPr algn="ctr"/>
                      <a:r>
                        <a:rPr lang="en-US" sz="2400" dirty="0" smtClean="0"/>
                        <a:t>42.21</a:t>
                      </a:r>
                      <a:endParaRPr lang="en-US" sz="2400" dirty="0"/>
                    </a:p>
                  </a:txBody>
                  <a:tcPr/>
                </a:tc>
              </a:tr>
              <a:tr h="370840">
                <a:tc>
                  <a:txBody>
                    <a:bodyPr/>
                    <a:lstStyle/>
                    <a:p>
                      <a:r>
                        <a:rPr lang="en-US" sz="2400" dirty="0" smtClean="0"/>
                        <a:t>Ruby-throated</a:t>
                      </a:r>
                      <a:endParaRPr lang="en-US" sz="2400" dirty="0"/>
                    </a:p>
                  </a:txBody>
                  <a:tcPr/>
                </a:tc>
                <a:tc>
                  <a:txBody>
                    <a:bodyPr/>
                    <a:lstStyle/>
                    <a:p>
                      <a:pPr algn="ctr"/>
                      <a:r>
                        <a:rPr lang="en-US" sz="2400" dirty="0" smtClean="0"/>
                        <a:t>2765.86</a:t>
                      </a:r>
                      <a:endParaRPr lang="en-US" sz="2400" dirty="0"/>
                    </a:p>
                  </a:txBody>
                  <a:tcPr/>
                </a:tc>
                <a:tc>
                  <a:txBody>
                    <a:bodyPr/>
                    <a:lstStyle/>
                    <a:p>
                      <a:pPr algn="ctr"/>
                      <a:r>
                        <a:rPr lang="en-US" sz="2400" dirty="0" smtClean="0"/>
                        <a:t>28.77</a:t>
                      </a:r>
                      <a:endParaRPr lang="en-US" sz="2400" dirty="0"/>
                    </a:p>
                  </a:txBody>
                  <a:tcPr/>
                </a:tc>
                <a:tc>
                  <a:txBody>
                    <a:bodyPr/>
                    <a:lstStyle/>
                    <a:p>
                      <a:pPr algn="ctr"/>
                      <a:r>
                        <a:rPr lang="en-US" sz="2400" dirty="0" smtClean="0"/>
                        <a:t>29.51</a:t>
                      </a:r>
                      <a:endParaRPr lang="en-US" sz="2400" dirty="0"/>
                    </a:p>
                  </a:txBody>
                  <a:tcPr/>
                </a:tc>
              </a:tr>
            </a:tbl>
          </a:graphicData>
        </a:graphic>
      </p:graphicFrame>
      <p:sp>
        <p:nvSpPr>
          <p:cNvPr id="5" name="TextBox 4"/>
          <p:cNvSpPr txBox="1"/>
          <p:nvPr/>
        </p:nvSpPr>
        <p:spPr>
          <a:xfrm>
            <a:off x="6035040" y="6458188"/>
            <a:ext cx="2727960" cy="369332"/>
          </a:xfrm>
          <a:prstGeom prst="rect">
            <a:avLst/>
          </a:prstGeom>
          <a:noFill/>
        </p:spPr>
        <p:txBody>
          <a:bodyPr wrap="square" rtlCol="0">
            <a:spAutoFit/>
          </a:bodyPr>
          <a:lstStyle/>
          <a:p>
            <a:pPr algn="r"/>
            <a:r>
              <a:rPr lang="en-US" dirty="0" err="1" smtClean="0"/>
              <a:t>Sensu</a:t>
            </a:r>
            <a:r>
              <a:rPr lang="en-US" dirty="0" smtClean="0"/>
              <a:t> La </a:t>
            </a:r>
            <a:r>
              <a:rPr lang="en-US" dirty="0" err="1" smtClean="0"/>
              <a:t>Sorte</a:t>
            </a:r>
            <a:r>
              <a:rPr lang="en-US" dirty="0" smtClean="0"/>
              <a:t> </a:t>
            </a:r>
            <a:r>
              <a:rPr lang="en-US" i="1" dirty="0" smtClean="0"/>
              <a:t>et al</a:t>
            </a:r>
            <a:r>
              <a:rPr lang="en-US" dirty="0" smtClean="0"/>
              <a:t>. 2013</a:t>
            </a:r>
            <a:endParaRPr lang="en-US" dirty="0"/>
          </a:p>
        </p:txBody>
      </p:sp>
      <p:sp>
        <p:nvSpPr>
          <p:cNvPr id="6" name="TextBox 5"/>
          <p:cNvSpPr txBox="1"/>
          <p:nvPr/>
        </p:nvSpPr>
        <p:spPr>
          <a:xfrm>
            <a:off x="766356" y="5371846"/>
            <a:ext cx="8287656" cy="584775"/>
          </a:xfrm>
          <a:prstGeom prst="rect">
            <a:avLst/>
          </a:prstGeom>
          <a:noFill/>
        </p:spPr>
        <p:txBody>
          <a:bodyPr wrap="square" rtlCol="0">
            <a:spAutoFit/>
          </a:bodyPr>
          <a:lstStyle/>
          <a:p>
            <a:pPr algn="r"/>
            <a:r>
              <a:rPr lang="en-US" sz="3200" dirty="0" smtClean="0"/>
              <a:t>Most species migrate </a:t>
            </a:r>
            <a:r>
              <a:rPr lang="en-US" sz="3200" b="1" dirty="0" smtClean="0">
                <a:solidFill>
                  <a:schemeClr val="accent3">
                    <a:lumMod val="75000"/>
                  </a:schemeClr>
                </a:solidFill>
              </a:rPr>
              <a:t>faster</a:t>
            </a:r>
            <a:r>
              <a:rPr lang="en-US" sz="3200" dirty="0" smtClean="0">
                <a:solidFill>
                  <a:schemeClr val="accent3">
                    <a:lumMod val="75000"/>
                  </a:schemeClr>
                </a:solidFill>
              </a:rPr>
              <a:t> </a:t>
            </a:r>
            <a:r>
              <a:rPr lang="en-US" sz="3200" dirty="0" smtClean="0"/>
              <a:t>in the </a:t>
            </a:r>
            <a:r>
              <a:rPr lang="en-US" sz="3200" b="1" dirty="0" smtClean="0">
                <a:solidFill>
                  <a:schemeClr val="accent3">
                    <a:lumMod val="75000"/>
                  </a:schemeClr>
                </a:solidFill>
              </a:rPr>
              <a:t>spring</a:t>
            </a:r>
            <a:r>
              <a:rPr lang="en-US" sz="3200" dirty="0" smtClean="0"/>
              <a:t>. </a:t>
            </a:r>
            <a:endParaRPr lang="en-US" sz="2800" dirty="0" smtClean="0"/>
          </a:p>
        </p:txBody>
      </p:sp>
      <p:sp>
        <p:nvSpPr>
          <p:cNvPr id="7" name="Up Arrow 6"/>
          <p:cNvSpPr/>
          <p:nvPr/>
        </p:nvSpPr>
        <p:spPr>
          <a:xfrm>
            <a:off x="5109030" y="4823461"/>
            <a:ext cx="1277257" cy="502923"/>
          </a:xfrm>
          <a:prstGeom prst="upArrow">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8" name="Picture 6" descr="http://www.clker.com/cliparts/z/g/U/q/e/l/check-mark-md.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85448" y="2944133"/>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 name="Picture 6" descr="http://www.clker.com/cliparts/z/g/U/q/e/l/check-mark-md.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89740" y="3442609"/>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6" descr="http://www.clker.com/cliparts/z/g/U/q/e/l/check-mark-md.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1067" y="3938361"/>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1704436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Population-level migration timing</a:t>
            </a:r>
            <a:endParaRPr lang="en-US"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38037381"/>
              </p:ext>
            </p:extLst>
          </p:nvPr>
        </p:nvGraphicFramePr>
        <p:xfrm>
          <a:off x="457200" y="1628095"/>
          <a:ext cx="8113486" cy="3169920"/>
        </p:xfrm>
        <a:graphic>
          <a:graphicData uri="http://schemas.openxmlformats.org/drawingml/2006/table">
            <a:tbl>
              <a:tblPr firstRow="1" bandRow="1">
                <a:tableStyleId>{EB9631B5-78F2-41C9-869B-9F39066F8104}</a:tableStyleId>
              </a:tblPr>
              <a:tblGrid>
                <a:gridCol w="2046515"/>
                <a:gridCol w="1915886"/>
                <a:gridCol w="1190171"/>
                <a:gridCol w="1844766"/>
                <a:gridCol w="1116148"/>
              </a:tblGrid>
              <a:tr h="370840">
                <a:tc>
                  <a:txBody>
                    <a:bodyPr/>
                    <a:lstStyle/>
                    <a:p>
                      <a:pPr algn="ctr"/>
                      <a:r>
                        <a:rPr lang="en-US" sz="2600" dirty="0" smtClean="0">
                          <a:solidFill>
                            <a:schemeClr val="tx1"/>
                          </a:solidFill>
                        </a:rPr>
                        <a:t>Species</a:t>
                      </a:r>
                      <a:endParaRPr lang="en-US" sz="2600" dirty="0">
                        <a:solidFill>
                          <a:schemeClr val="tx1"/>
                        </a:solidFill>
                      </a:endParaRPr>
                    </a:p>
                  </a:txBody>
                  <a:tcPr>
                    <a:solidFill>
                      <a:schemeClr val="accent5">
                        <a:lumMod val="60000"/>
                        <a:lumOff val="40000"/>
                      </a:schemeClr>
                    </a:solidFill>
                  </a:tcPr>
                </a:tc>
                <a:tc>
                  <a:txBody>
                    <a:bodyPr/>
                    <a:lstStyle/>
                    <a:p>
                      <a:pPr algn="ctr"/>
                      <a:r>
                        <a:rPr lang="en-US" sz="2600" dirty="0" smtClean="0">
                          <a:solidFill>
                            <a:schemeClr val="tx1"/>
                          </a:solidFill>
                        </a:rPr>
                        <a:t>Spring</a:t>
                      </a:r>
                      <a:r>
                        <a:rPr lang="en-US" sz="2600" baseline="0" dirty="0" smtClean="0">
                          <a:solidFill>
                            <a:schemeClr val="tx1"/>
                          </a:solidFill>
                        </a:rPr>
                        <a:t> median date</a:t>
                      </a:r>
                      <a:endParaRPr lang="en-US" sz="2600" dirty="0">
                        <a:solidFill>
                          <a:schemeClr val="tx1"/>
                        </a:solidFill>
                      </a:endParaRPr>
                    </a:p>
                  </a:txBody>
                  <a:tcPr>
                    <a:solidFill>
                      <a:schemeClr val="accent5">
                        <a:lumMod val="60000"/>
                        <a:lumOff val="40000"/>
                      </a:schemeClr>
                    </a:solidFill>
                  </a:tcPr>
                </a:tc>
                <a:tc>
                  <a:txBody>
                    <a:bodyPr/>
                    <a:lstStyle/>
                    <a:p>
                      <a:pPr algn="ctr"/>
                      <a:r>
                        <a:rPr lang="en-US" sz="2600" dirty="0" smtClean="0">
                          <a:solidFill>
                            <a:schemeClr val="tx1"/>
                          </a:solidFill>
                        </a:rPr>
                        <a:t>Spring</a:t>
                      </a:r>
                      <a:r>
                        <a:rPr lang="en-US" sz="2600" baseline="0" dirty="0" smtClean="0">
                          <a:solidFill>
                            <a:schemeClr val="tx1"/>
                          </a:solidFill>
                        </a:rPr>
                        <a:t> </a:t>
                      </a:r>
                      <a:r>
                        <a:rPr lang="en-US" sz="2600" baseline="0" dirty="0" err="1" smtClean="0">
                          <a:solidFill>
                            <a:schemeClr val="tx1"/>
                          </a:solidFill>
                        </a:rPr>
                        <a:t>sd</a:t>
                      </a:r>
                      <a:endParaRPr lang="en-US" sz="2600" dirty="0">
                        <a:solidFill>
                          <a:schemeClr val="tx1"/>
                        </a:solidFill>
                      </a:endParaRPr>
                    </a:p>
                  </a:txBody>
                  <a:tcPr>
                    <a:solidFill>
                      <a:schemeClr val="accent5">
                        <a:lumMod val="60000"/>
                        <a:lumOff val="40000"/>
                      </a:schemeClr>
                    </a:solidFill>
                  </a:tcPr>
                </a:tc>
                <a:tc>
                  <a:txBody>
                    <a:bodyPr/>
                    <a:lstStyle/>
                    <a:p>
                      <a:pPr algn="ctr"/>
                      <a:r>
                        <a:rPr lang="en-US" sz="2600" dirty="0" smtClean="0">
                          <a:solidFill>
                            <a:schemeClr val="tx1"/>
                          </a:solidFill>
                        </a:rPr>
                        <a:t>Fall median date</a:t>
                      </a:r>
                      <a:endParaRPr lang="en-US" sz="2600" dirty="0">
                        <a:solidFill>
                          <a:schemeClr val="tx1"/>
                        </a:solidFill>
                      </a:endParaRPr>
                    </a:p>
                  </a:txBody>
                  <a:tcPr>
                    <a:solidFill>
                      <a:schemeClr val="accent5">
                        <a:lumMod val="60000"/>
                        <a:lumOff val="40000"/>
                      </a:schemeClr>
                    </a:solidFill>
                  </a:tcPr>
                </a:tc>
                <a:tc>
                  <a:txBody>
                    <a:bodyPr/>
                    <a:lstStyle/>
                    <a:p>
                      <a:pPr algn="ctr"/>
                      <a:r>
                        <a:rPr lang="en-US" sz="2600" dirty="0" smtClean="0">
                          <a:solidFill>
                            <a:schemeClr val="tx1"/>
                          </a:solidFill>
                        </a:rPr>
                        <a:t>Fall </a:t>
                      </a:r>
                      <a:r>
                        <a:rPr lang="en-US" sz="2600" dirty="0" err="1" smtClean="0">
                          <a:solidFill>
                            <a:schemeClr val="tx1"/>
                          </a:solidFill>
                        </a:rPr>
                        <a:t>sd</a:t>
                      </a:r>
                      <a:endParaRPr lang="en-US" sz="2600" dirty="0">
                        <a:solidFill>
                          <a:schemeClr val="tx1"/>
                        </a:solidFill>
                      </a:endParaRPr>
                    </a:p>
                  </a:txBody>
                  <a:tcPr>
                    <a:solidFill>
                      <a:schemeClr val="accent5">
                        <a:lumMod val="60000"/>
                        <a:lumOff val="40000"/>
                      </a:schemeClr>
                    </a:solidFill>
                  </a:tcPr>
                </a:tc>
              </a:tr>
              <a:tr h="370840">
                <a:tc>
                  <a:txBody>
                    <a:bodyPr/>
                    <a:lstStyle/>
                    <a:p>
                      <a:r>
                        <a:rPr lang="en-US" sz="2400" dirty="0" smtClean="0"/>
                        <a:t>Black-chinned</a:t>
                      </a:r>
                      <a:endParaRPr lang="en-US" sz="2400" dirty="0"/>
                    </a:p>
                  </a:txBody>
                  <a:tcPr/>
                </a:tc>
                <a:tc>
                  <a:txBody>
                    <a:bodyPr/>
                    <a:lstStyle/>
                    <a:p>
                      <a:pPr algn="ctr"/>
                      <a:r>
                        <a:rPr lang="en-US" sz="2400" dirty="0" smtClean="0"/>
                        <a:t>Feb 27</a:t>
                      </a:r>
                      <a:endParaRPr lang="en-US" sz="2400" dirty="0"/>
                    </a:p>
                  </a:txBody>
                  <a:tcPr/>
                </a:tc>
                <a:tc>
                  <a:txBody>
                    <a:bodyPr/>
                    <a:lstStyle/>
                    <a:p>
                      <a:pPr algn="ctr"/>
                      <a:r>
                        <a:rPr lang="en-US" sz="2400" dirty="0" smtClean="0"/>
                        <a:t>10.95</a:t>
                      </a:r>
                      <a:endParaRPr lang="en-US" sz="2400" dirty="0"/>
                    </a:p>
                  </a:txBody>
                  <a:tcPr/>
                </a:tc>
                <a:tc>
                  <a:txBody>
                    <a:bodyPr/>
                    <a:lstStyle/>
                    <a:p>
                      <a:pPr algn="ctr"/>
                      <a:r>
                        <a:rPr lang="en-US" sz="2400" dirty="0" smtClean="0"/>
                        <a:t>Nov 5</a:t>
                      </a:r>
                      <a:endParaRPr lang="en-US" sz="2400" dirty="0"/>
                    </a:p>
                  </a:txBody>
                  <a:tcPr/>
                </a:tc>
                <a:tc>
                  <a:txBody>
                    <a:bodyPr/>
                    <a:lstStyle/>
                    <a:p>
                      <a:pPr algn="ctr"/>
                      <a:r>
                        <a:rPr lang="en-US" sz="2400" dirty="0" smtClean="0"/>
                        <a:t>12.08</a:t>
                      </a:r>
                      <a:endParaRPr lang="en-US" sz="2400" dirty="0"/>
                    </a:p>
                  </a:txBody>
                  <a:tcPr/>
                </a:tc>
              </a:tr>
              <a:tr h="370840">
                <a:tc>
                  <a:txBody>
                    <a:bodyPr/>
                    <a:lstStyle/>
                    <a:p>
                      <a:r>
                        <a:rPr lang="en-US" sz="2400" dirty="0" smtClean="0"/>
                        <a:t>Broad-tailed</a:t>
                      </a:r>
                      <a:endParaRPr lang="en-US" sz="2400" dirty="0"/>
                    </a:p>
                  </a:txBody>
                  <a:tcPr/>
                </a:tc>
                <a:tc>
                  <a:txBody>
                    <a:bodyPr/>
                    <a:lstStyle/>
                    <a:p>
                      <a:pPr algn="ctr"/>
                      <a:r>
                        <a:rPr lang="en-US" sz="2400" dirty="0" smtClean="0"/>
                        <a:t>Feb</a:t>
                      </a:r>
                      <a:r>
                        <a:rPr lang="en-US" sz="2400" baseline="0" dirty="0" smtClean="0"/>
                        <a:t> 18</a:t>
                      </a:r>
                      <a:endParaRPr lang="en-US" sz="2400" dirty="0"/>
                    </a:p>
                  </a:txBody>
                  <a:tcPr/>
                </a:tc>
                <a:tc>
                  <a:txBody>
                    <a:bodyPr/>
                    <a:lstStyle/>
                    <a:p>
                      <a:pPr algn="ctr"/>
                      <a:r>
                        <a:rPr lang="en-US" sz="2400" dirty="0" smtClean="0"/>
                        <a:t>19.83</a:t>
                      </a:r>
                      <a:endParaRPr lang="en-US" sz="2400" dirty="0"/>
                    </a:p>
                  </a:txBody>
                  <a:tcPr/>
                </a:tc>
                <a:tc>
                  <a:txBody>
                    <a:bodyPr/>
                    <a:lstStyle/>
                    <a:p>
                      <a:pPr algn="ctr"/>
                      <a:r>
                        <a:rPr lang="en-US" sz="2400" dirty="0" smtClean="0"/>
                        <a:t>Nov 4</a:t>
                      </a:r>
                      <a:endParaRPr lang="en-US" sz="2400" dirty="0"/>
                    </a:p>
                  </a:txBody>
                  <a:tcPr/>
                </a:tc>
                <a:tc>
                  <a:txBody>
                    <a:bodyPr/>
                    <a:lstStyle/>
                    <a:p>
                      <a:pPr algn="ctr"/>
                      <a:r>
                        <a:rPr lang="en-US" sz="2400" dirty="0" smtClean="0"/>
                        <a:t>19.99</a:t>
                      </a:r>
                      <a:endParaRPr lang="en-US" sz="2400" dirty="0"/>
                    </a:p>
                  </a:txBody>
                  <a:tcPr/>
                </a:tc>
              </a:tr>
              <a:tr h="370840">
                <a:tc>
                  <a:txBody>
                    <a:bodyPr/>
                    <a:lstStyle/>
                    <a:p>
                      <a:r>
                        <a:rPr lang="en-US" sz="2400" dirty="0" smtClean="0"/>
                        <a:t>Calliope</a:t>
                      </a:r>
                      <a:endParaRPr lang="en-US" sz="2400" dirty="0"/>
                    </a:p>
                  </a:txBody>
                  <a:tcPr/>
                </a:tc>
                <a:tc>
                  <a:txBody>
                    <a:bodyPr/>
                    <a:lstStyle/>
                    <a:p>
                      <a:pPr algn="ctr"/>
                      <a:r>
                        <a:rPr lang="en-US" sz="2400" dirty="0" smtClean="0"/>
                        <a:t>Mar 28</a:t>
                      </a:r>
                      <a:endParaRPr lang="en-US" sz="2400" dirty="0"/>
                    </a:p>
                  </a:txBody>
                  <a:tcPr/>
                </a:tc>
                <a:tc>
                  <a:txBody>
                    <a:bodyPr/>
                    <a:lstStyle/>
                    <a:p>
                      <a:pPr algn="ctr"/>
                      <a:r>
                        <a:rPr lang="en-US" sz="2400" dirty="0" smtClean="0"/>
                        <a:t>21.17</a:t>
                      </a:r>
                      <a:endParaRPr lang="en-US" sz="2400" dirty="0"/>
                    </a:p>
                  </a:txBody>
                  <a:tcPr/>
                </a:tc>
                <a:tc>
                  <a:txBody>
                    <a:bodyPr/>
                    <a:lstStyle/>
                    <a:p>
                      <a:pPr algn="ctr"/>
                      <a:r>
                        <a:rPr lang="en-US" sz="2400" dirty="0" smtClean="0"/>
                        <a:t>Oct 26</a:t>
                      </a:r>
                      <a:endParaRPr lang="en-US" sz="2400" dirty="0"/>
                    </a:p>
                  </a:txBody>
                  <a:tcPr/>
                </a:tc>
                <a:tc>
                  <a:txBody>
                    <a:bodyPr/>
                    <a:lstStyle/>
                    <a:p>
                      <a:pPr algn="ctr"/>
                      <a:r>
                        <a:rPr lang="en-US" sz="2400" dirty="0" smtClean="0"/>
                        <a:t>30.84</a:t>
                      </a:r>
                      <a:endParaRPr lang="en-US" sz="2400" dirty="0"/>
                    </a:p>
                  </a:txBody>
                  <a:tcPr/>
                </a:tc>
              </a:tr>
              <a:tr h="370840">
                <a:tc>
                  <a:txBody>
                    <a:bodyPr/>
                    <a:lstStyle/>
                    <a:p>
                      <a:r>
                        <a:rPr lang="en-US" sz="2400" dirty="0" err="1" smtClean="0"/>
                        <a:t>Rufous</a:t>
                      </a:r>
                      <a:r>
                        <a:rPr lang="en-US" sz="2400" dirty="0" smtClean="0"/>
                        <a:t> </a:t>
                      </a:r>
                      <a:endParaRPr lang="en-US" sz="2400" dirty="0"/>
                    </a:p>
                  </a:txBody>
                  <a:tcPr/>
                </a:tc>
                <a:tc>
                  <a:txBody>
                    <a:bodyPr/>
                    <a:lstStyle/>
                    <a:p>
                      <a:pPr algn="ctr"/>
                      <a:r>
                        <a:rPr lang="en-US" sz="2400" dirty="0" smtClean="0"/>
                        <a:t>Feb</a:t>
                      </a:r>
                      <a:r>
                        <a:rPr lang="en-US" sz="2400" baseline="0" dirty="0" smtClean="0"/>
                        <a:t> 21</a:t>
                      </a:r>
                      <a:endParaRPr lang="en-US" sz="2400" dirty="0"/>
                    </a:p>
                  </a:txBody>
                  <a:tcPr/>
                </a:tc>
                <a:tc>
                  <a:txBody>
                    <a:bodyPr/>
                    <a:lstStyle/>
                    <a:p>
                      <a:pPr algn="ctr"/>
                      <a:r>
                        <a:rPr lang="en-US" sz="2400" dirty="0" smtClean="0"/>
                        <a:t>7.71</a:t>
                      </a:r>
                      <a:endParaRPr lang="en-US" sz="2400" dirty="0"/>
                    </a:p>
                  </a:txBody>
                  <a:tcPr/>
                </a:tc>
                <a:tc>
                  <a:txBody>
                    <a:bodyPr/>
                    <a:lstStyle/>
                    <a:p>
                      <a:pPr algn="ctr"/>
                      <a:r>
                        <a:rPr lang="en-US" sz="2400" dirty="0" smtClean="0"/>
                        <a:t>Dec 3</a:t>
                      </a:r>
                      <a:endParaRPr lang="en-US" sz="2400" dirty="0"/>
                    </a:p>
                  </a:txBody>
                  <a:tcPr/>
                </a:tc>
                <a:tc>
                  <a:txBody>
                    <a:bodyPr/>
                    <a:lstStyle/>
                    <a:p>
                      <a:pPr algn="ctr"/>
                      <a:r>
                        <a:rPr lang="en-US" sz="2400" dirty="0" smtClean="0"/>
                        <a:t>20.90</a:t>
                      </a:r>
                      <a:endParaRPr lang="en-US" sz="2400" dirty="0"/>
                    </a:p>
                  </a:txBody>
                  <a:tcPr/>
                </a:tc>
              </a:tr>
              <a:tr h="370840">
                <a:tc>
                  <a:txBody>
                    <a:bodyPr/>
                    <a:lstStyle/>
                    <a:p>
                      <a:r>
                        <a:rPr lang="en-US" sz="2400" dirty="0" smtClean="0"/>
                        <a:t>Ruby-throated</a:t>
                      </a:r>
                      <a:endParaRPr lang="en-US" sz="2400" dirty="0"/>
                    </a:p>
                  </a:txBody>
                  <a:tcPr/>
                </a:tc>
                <a:tc>
                  <a:txBody>
                    <a:bodyPr/>
                    <a:lstStyle/>
                    <a:p>
                      <a:pPr algn="ctr"/>
                      <a:r>
                        <a:rPr lang="en-US" sz="2400" dirty="0" smtClean="0"/>
                        <a:t>Mar 10</a:t>
                      </a:r>
                      <a:endParaRPr lang="en-US" sz="2400" dirty="0"/>
                    </a:p>
                  </a:txBody>
                  <a:tcPr/>
                </a:tc>
                <a:tc>
                  <a:txBody>
                    <a:bodyPr/>
                    <a:lstStyle/>
                    <a:p>
                      <a:pPr algn="ctr"/>
                      <a:r>
                        <a:rPr lang="en-US" sz="2400" dirty="0" smtClean="0"/>
                        <a:t>5.16</a:t>
                      </a:r>
                      <a:endParaRPr lang="en-US" sz="2400" dirty="0"/>
                    </a:p>
                  </a:txBody>
                  <a:tcPr/>
                </a:tc>
                <a:tc>
                  <a:txBody>
                    <a:bodyPr/>
                    <a:lstStyle/>
                    <a:p>
                      <a:pPr algn="ctr"/>
                      <a:r>
                        <a:rPr lang="en-US" sz="2400" dirty="0" smtClean="0"/>
                        <a:t>Nov 12</a:t>
                      </a:r>
                      <a:endParaRPr lang="en-US" sz="2400" dirty="0"/>
                    </a:p>
                  </a:txBody>
                  <a:tcPr/>
                </a:tc>
                <a:tc>
                  <a:txBody>
                    <a:bodyPr/>
                    <a:lstStyle/>
                    <a:p>
                      <a:pPr algn="ctr"/>
                      <a:r>
                        <a:rPr lang="en-US" sz="2400" dirty="0" smtClean="0"/>
                        <a:t>10.07</a:t>
                      </a:r>
                      <a:endParaRPr lang="en-US" sz="2400" dirty="0"/>
                    </a:p>
                  </a:txBody>
                  <a:tcPr/>
                </a:tc>
              </a:tr>
            </a:tbl>
          </a:graphicData>
        </a:graphic>
      </p:graphicFrame>
      <p:sp>
        <p:nvSpPr>
          <p:cNvPr id="6" name="TextBox 5"/>
          <p:cNvSpPr txBox="1"/>
          <p:nvPr/>
        </p:nvSpPr>
        <p:spPr>
          <a:xfrm>
            <a:off x="1828800" y="5894528"/>
            <a:ext cx="7199086" cy="954107"/>
          </a:xfrm>
          <a:prstGeom prst="rect">
            <a:avLst/>
          </a:prstGeom>
          <a:noFill/>
        </p:spPr>
        <p:txBody>
          <a:bodyPr wrap="square" rtlCol="0">
            <a:spAutoFit/>
          </a:bodyPr>
          <a:lstStyle/>
          <a:p>
            <a:pPr algn="r"/>
            <a:endParaRPr lang="en-US" sz="2800" dirty="0" smtClean="0">
              <a:solidFill>
                <a:schemeClr val="accent6">
                  <a:lumMod val="75000"/>
                </a:schemeClr>
              </a:solidFill>
            </a:endParaRPr>
          </a:p>
          <a:p>
            <a:pPr algn="r"/>
            <a:r>
              <a:rPr lang="en-US" sz="2800" b="1" dirty="0" smtClean="0">
                <a:solidFill>
                  <a:schemeClr val="accent6">
                    <a:lumMod val="75000"/>
                  </a:schemeClr>
                </a:solidFill>
              </a:rPr>
              <a:t>2008:2013</a:t>
            </a:r>
            <a:endParaRPr lang="en-US" sz="2800" b="1" dirty="0">
              <a:solidFill>
                <a:schemeClr val="accent6">
                  <a:lumMod val="75000"/>
                </a:schemeClr>
              </a:solidFill>
            </a:endParaRPr>
          </a:p>
        </p:txBody>
      </p:sp>
      <p:sp>
        <p:nvSpPr>
          <p:cNvPr id="7" name="TextBox 6"/>
          <p:cNvSpPr txBox="1"/>
          <p:nvPr/>
        </p:nvSpPr>
        <p:spPr>
          <a:xfrm>
            <a:off x="766356" y="5241220"/>
            <a:ext cx="8287656" cy="1077218"/>
          </a:xfrm>
          <a:prstGeom prst="rect">
            <a:avLst/>
          </a:prstGeom>
          <a:noFill/>
        </p:spPr>
        <p:txBody>
          <a:bodyPr wrap="square" rtlCol="0">
            <a:spAutoFit/>
          </a:bodyPr>
          <a:lstStyle/>
          <a:p>
            <a:pPr algn="r"/>
            <a:r>
              <a:rPr lang="en-US" sz="3200" dirty="0" smtClean="0"/>
              <a:t>Most species have more variance in the estimated date for </a:t>
            </a:r>
            <a:r>
              <a:rPr lang="en-US" sz="3200" b="1" dirty="0" smtClean="0">
                <a:solidFill>
                  <a:schemeClr val="accent3">
                    <a:lumMod val="75000"/>
                  </a:schemeClr>
                </a:solidFill>
              </a:rPr>
              <a:t>end </a:t>
            </a:r>
            <a:r>
              <a:rPr lang="en-US" sz="3200" dirty="0" smtClean="0"/>
              <a:t>of </a:t>
            </a:r>
            <a:r>
              <a:rPr lang="en-US" sz="3200" b="1" dirty="0" smtClean="0">
                <a:solidFill>
                  <a:schemeClr val="accent3">
                    <a:lumMod val="75000"/>
                  </a:schemeClr>
                </a:solidFill>
              </a:rPr>
              <a:t>fall </a:t>
            </a:r>
            <a:r>
              <a:rPr lang="en-US" sz="3200" dirty="0" smtClean="0"/>
              <a:t>migration. </a:t>
            </a:r>
            <a:endParaRPr lang="en-US" sz="2800" dirty="0" smtClean="0"/>
          </a:p>
        </p:txBody>
      </p:sp>
      <p:sp>
        <p:nvSpPr>
          <p:cNvPr id="8" name="Up Arrow 7"/>
          <p:cNvSpPr/>
          <p:nvPr/>
        </p:nvSpPr>
        <p:spPr>
          <a:xfrm>
            <a:off x="7351485" y="4870585"/>
            <a:ext cx="1277257" cy="502923"/>
          </a:xfrm>
          <a:prstGeom prst="upArrow">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http://www.clker.com/cliparts/z/g/U/q/e/l/check-mark-md.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22152" y="3442609"/>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1" name="Picture 6" descr="http://www.clker.com/cliparts/z/g/U/q/e/l/check-mark-md.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23479" y="3938361"/>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2" name="Picture 6" descr="http://www.clker.com/cliparts/z/g/U/q/e/l/check-mark-md.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0739" y="4410069"/>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211326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variation across years</a:t>
            </a:r>
            <a:endParaRPr lang="en-US"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38981511"/>
              </p:ext>
            </p:extLst>
          </p:nvPr>
        </p:nvGraphicFramePr>
        <p:xfrm>
          <a:off x="457200" y="1600200"/>
          <a:ext cx="6596743" cy="2773680"/>
        </p:xfrm>
        <a:graphic>
          <a:graphicData uri="http://schemas.openxmlformats.org/drawingml/2006/table">
            <a:tbl>
              <a:tblPr firstRow="1" bandRow="1">
                <a:tableStyleId>{EB344D84-9AFB-497E-A393-DC336BA19D2E}</a:tableStyleId>
              </a:tblPr>
              <a:tblGrid>
                <a:gridCol w="2252936"/>
                <a:gridCol w="2252936"/>
                <a:gridCol w="2090871"/>
              </a:tblGrid>
              <a:tr h="433196">
                <a:tc>
                  <a:txBody>
                    <a:bodyPr/>
                    <a:lstStyle/>
                    <a:p>
                      <a:pPr algn="ctr"/>
                      <a:r>
                        <a:rPr lang="en-US" sz="2600" dirty="0" smtClean="0">
                          <a:solidFill>
                            <a:schemeClr val="tx1"/>
                          </a:solidFill>
                        </a:rPr>
                        <a:t>Species</a:t>
                      </a:r>
                      <a:endParaRPr lang="en-US" sz="2600" dirty="0">
                        <a:solidFill>
                          <a:schemeClr val="tx1"/>
                        </a:solidFill>
                      </a:endParaRPr>
                    </a:p>
                  </a:txBody>
                  <a:tcPr/>
                </a:tc>
                <a:tc>
                  <a:txBody>
                    <a:bodyPr/>
                    <a:lstStyle/>
                    <a:p>
                      <a:pPr algn="ctr"/>
                      <a:r>
                        <a:rPr lang="en-US" sz="2600" dirty="0" smtClean="0">
                          <a:solidFill>
                            <a:schemeClr val="tx1"/>
                          </a:solidFill>
                        </a:rPr>
                        <a:t>R</a:t>
                      </a:r>
                      <a:r>
                        <a:rPr lang="en-US" sz="2600" baseline="30000" dirty="0" smtClean="0">
                          <a:solidFill>
                            <a:schemeClr val="tx1"/>
                          </a:solidFill>
                        </a:rPr>
                        <a:t>2</a:t>
                      </a:r>
                      <a:r>
                        <a:rPr lang="en-US" sz="2600" dirty="0" smtClean="0">
                          <a:solidFill>
                            <a:schemeClr val="tx1"/>
                          </a:solidFill>
                        </a:rPr>
                        <a:t> Latitude</a:t>
                      </a:r>
                      <a:endParaRPr lang="en-US" sz="2600" dirty="0">
                        <a:solidFill>
                          <a:schemeClr val="tx1"/>
                        </a:solidFill>
                      </a:endParaRPr>
                    </a:p>
                  </a:txBody>
                  <a:tcPr/>
                </a:tc>
                <a:tc>
                  <a:txBody>
                    <a:bodyPr/>
                    <a:lstStyle/>
                    <a:p>
                      <a:pPr algn="ctr"/>
                      <a:r>
                        <a:rPr lang="en-US" sz="2600" dirty="0" smtClean="0">
                          <a:solidFill>
                            <a:schemeClr val="tx1"/>
                          </a:solidFill>
                        </a:rPr>
                        <a:t>R</a:t>
                      </a:r>
                      <a:r>
                        <a:rPr lang="en-US" sz="2600" baseline="30000" dirty="0" smtClean="0">
                          <a:solidFill>
                            <a:schemeClr val="tx1"/>
                          </a:solidFill>
                        </a:rPr>
                        <a:t>2</a:t>
                      </a:r>
                      <a:r>
                        <a:rPr lang="en-US" sz="2600" dirty="0" smtClean="0">
                          <a:solidFill>
                            <a:schemeClr val="tx1"/>
                          </a:solidFill>
                        </a:rPr>
                        <a:t> Longitude</a:t>
                      </a:r>
                      <a:endParaRPr lang="en-US" sz="2600" dirty="0">
                        <a:solidFill>
                          <a:schemeClr val="tx1"/>
                        </a:solidFill>
                      </a:endParaRPr>
                    </a:p>
                  </a:txBody>
                  <a:tcPr/>
                </a:tc>
              </a:tr>
              <a:tr h="406121">
                <a:tc>
                  <a:txBody>
                    <a:bodyPr/>
                    <a:lstStyle/>
                    <a:p>
                      <a:r>
                        <a:rPr lang="en-US" sz="2400" dirty="0" smtClean="0"/>
                        <a:t>Black-chinned</a:t>
                      </a:r>
                      <a:endParaRPr lang="en-US" sz="2400" dirty="0"/>
                    </a:p>
                  </a:txBody>
                  <a:tcPr/>
                </a:tc>
                <a:tc>
                  <a:txBody>
                    <a:bodyPr/>
                    <a:lstStyle/>
                    <a:p>
                      <a:pPr algn="ctr"/>
                      <a:r>
                        <a:rPr lang="en-US" sz="2400" dirty="0" smtClean="0"/>
                        <a:t>0.96</a:t>
                      </a:r>
                      <a:endParaRPr lang="en-US" sz="2400" dirty="0"/>
                    </a:p>
                  </a:txBody>
                  <a:tcPr/>
                </a:tc>
                <a:tc>
                  <a:txBody>
                    <a:bodyPr/>
                    <a:lstStyle/>
                    <a:p>
                      <a:pPr algn="ctr"/>
                      <a:r>
                        <a:rPr lang="en-US" sz="2400" dirty="0" smtClean="0"/>
                        <a:t>0.98</a:t>
                      </a:r>
                      <a:endParaRPr lang="en-US" sz="2400" dirty="0"/>
                    </a:p>
                  </a:txBody>
                  <a:tcPr/>
                </a:tc>
              </a:tr>
              <a:tr h="406121">
                <a:tc>
                  <a:txBody>
                    <a:bodyPr/>
                    <a:lstStyle/>
                    <a:p>
                      <a:r>
                        <a:rPr lang="en-US" sz="2400" dirty="0" smtClean="0"/>
                        <a:t>Broad-tailed</a:t>
                      </a:r>
                      <a:endParaRPr lang="en-US" sz="2400" dirty="0"/>
                    </a:p>
                  </a:txBody>
                  <a:tcPr/>
                </a:tc>
                <a:tc>
                  <a:txBody>
                    <a:bodyPr/>
                    <a:lstStyle/>
                    <a:p>
                      <a:pPr algn="ctr"/>
                      <a:r>
                        <a:rPr lang="en-US" sz="2400" dirty="0" smtClean="0"/>
                        <a:t>0.86</a:t>
                      </a:r>
                      <a:endParaRPr lang="en-US" sz="2400" dirty="0"/>
                    </a:p>
                  </a:txBody>
                  <a:tcPr/>
                </a:tc>
                <a:tc>
                  <a:txBody>
                    <a:bodyPr/>
                    <a:lstStyle/>
                    <a:p>
                      <a:pPr algn="ctr"/>
                      <a:r>
                        <a:rPr lang="en-US" sz="2400" dirty="0" smtClean="0"/>
                        <a:t>0.72</a:t>
                      </a:r>
                      <a:endParaRPr lang="en-US" sz="2400" dirty="0"/>
                    </a:p>
                  </a:txBody>
                  <a:tcPr/>
                </a:tc>
              </a:tr>
              <a:tr h="406121">
                <a:tc>
                  <a:txBody>
                    <a:bodyPr/>
                    <a:lstStyle/>
                    <a:p>
                      <a:r>
                        <a:rPr lang="en-US" sz="2400" dirty="0" smtClean="0"/>
                        <a:t>Calliope</a:t>
                      </a:r>
                      <a:endParaRPr lang="en-US" sz="2400" dirty="0"/>
                    </a:p>
                  </a:txBody>
                  <a:tcPr/>
                </a:tc>
                <a:tc>
                  <a:txBody>
                    <a:bodyPr/>
                    <a:lstStyle/>
                    <a:p>
                      <a:pPr algn="ctr"/>
                      <a:r>
                        <a:rPr lang="en-US" sz="2400" dirty="0" smtClean="0"/>
                        <a:t>0.90</a:t>
                      </a:r>
                      <a:endParaRPr lang="en-US" sz="2400" dirty="0"/>
                    </a:p>
                  </a:txBody>
                  <a:tcPr/>
                </a:tc>
                <a:tc>
                  <a:txBody>
                    <a:bodyPr/>
                    <a:lstStyle/>
                    <a:p>
                      <a:pPr algn="ctr"/>
                      <a:r>
                        <a:rPr lang="en-US" sz="2400" dirty="0" smtClean="0"/>
                        <a:t>0.85</a:t>
                      </a:r>
                      <a:endParaRPr lang="en-US" sz="2400" dirty="0"/>
                    </a:p>
                  </a:txBody>
                  <a:tcPr/>
                </a:tc>
              </a:tr>
              <a:tr h="406121">
                <a:tc>
                  <a:txBody>
                    <a:bodyPr/>
                    <a:lstStyle/>
                    <a:p>
                      <a:r>
                        <a:rPr lang="en-US" sz="2400" dirty="0" err="1" smtClean="0"/>
                        <a:t>Rufous</a:t>
                      </a:r>
                      <a:r>
                        <a:rPr lang="en-US" sz="2400" dirty="0" smtClean="0"/>
                        <a:t> </a:t>
                      </a:r>
                      <a:endParaRPr lang="en-US" sz="2400" dirty="0"/>
                    </a:p>
                  </a:txBody>
                  <a:tcPr/>
                </a:tc>
                <a:tc>
                  <a:txBody>
                    <a:bodyPr/>
                    <a:lstStyle/>
                    <a:p>
                      <a:pPr algn="ctr"/>
                      <a:r>
                        <a:rPr lang="en-US" sz="2400" dirty="0" smtClean="0"/>
                        <a:t>0.98</a:t>
                      </a:r>
                      <a:endParaRPr lang="en-US" sz="2400" dirty="0"/>
                    </a:p>
                  </a:txBody>
                  <a:tcPr/>
                </a:tc>
                <a:tc>
                  <a:txBody>
                    <a:bodyPr/>
                    <a:lstStyle/>
                    <a:p>
                      <a:pPr algn="ctr"/>
                      <a:r>
                        <a:rPr lang="en-US" sz="2400" dirty="0" smtClean="0"/>
                        <a:t>0.96</a:t>
                      </a:r>
                      <a:endParaRPr lang="en-US" sz="2400" dirty="0"/>
                    </a:p>
                  </a:txBody>
                  <a:tcPr/>
                </a:tc>
              </a:tr>
              <a:tr h="406121">
                <a:tc>
                  <a:txBody>
                    <a:bodyPr/>
                    <a:lstStyle/>
                    <a:p>
                      <a:r>
                        <a:rPr lang="en-US" sz="2400" dirty="0" smtClean="0"/>
                        <a:t>Ruby-throated</a:t>
                      </a:r>
                      <a:endParaRPr lang="en-US" sz="2400" dirty="0"/>
                    </a:p>
                  </a:txBody>
                  <a:tcPr/>
                </a:tc>
                <a:tc>
                  <a:txBody>
                    <a:bodyPr/>
                    <a:lstStyle/>
                    <a:p>
                      <a:pPr algn="ctr"/>
                      <a:r>
                        <a:rPr lang="en-US" sz="2400" dirty="0" smtClean="0"/>
                        <a:t>0.96</a:t>
                      </a:r>
                      <a:endParaRPr lang="en-US" sz="2400" dirty="0"/>
                    </a:p>
                  </a:txBody>
                  <a:tcPr/>
                </a:tc>
                <a:tc>
                  <a:txBody>
                    <a:bodyPr/>
                    <a:lstStyle/>
                    <a:p>
                      <a:pPr algn="ctr"/>
                      <a:r>
                        <a:rPr lang="en-US" sz="2400" dirty="0" smtClean="0"/>
                        <a:t>0.61</a:t>
                      </a:r>
                      <a:endParaRPr lang="en-US" sz="2400" dirty="0"/>
                    </a:p>
                  </a:txBody>
                  <a:tcPr/>
                </a:tc>
              </a:tr>
            </a:tbl>
          </a:graphicData>
        </a:graphic>
      </p:graphicFrame>
      <p:sp>
        <p:nvSpPr>
          <p:cNvPr id="5" name="TextBox 4"/>
          <p:cNvSpPr txBox="1"/>
          <p:nvPr/>
        </p:nvSpPr>
        <p:spPr>
          <a:xfrm>
            <a:off x="1828800" y="4965802"/>
            <a:ext cx="7199086" cy="1815882"/>
          </a:xfrm>
          <a:prstGeom prst="rect">
            <a:avLst/>
          </a:prstGeom>
          <a:noFill/>
        </p:spPr>
        <p:txBody>
          <a:bodyPr wrap="square" rtlCol="0">
            <a:spAutoFit/>
          </a:bodyPr>
          <a:lstStyle/>
          <a:p>
            <a:pPr algn="r"/>
            <a:r>
              <a:rPr lang="en-US" sz="2800" dirty="0" smtClean="0">
                <a:solidFill>
                  <a:schemeClr val="accent6">
                    <a:lumMod val="75000"/>
                  </a:schemeClr>
                </a:solidFill>
              </a:rPr>
              <a:t>Generalized additive mixed models (gamm4) with year as random effect</a:t>
            </a:r>
          </a:p>
          <a:p>
            <a:pPr algn="r"/>
            <a:endParaRPr lang="en-US" sz="2800" dirty="0" smtClean="0">
              <a:solidFill>
                <a:schemeClr val="accent6">
                  <a:lumMod val="75000"/>
                </a:schemeClr>
              </a:solidFill>
            </a:endParaRPr>
          </a:p>
          <a:p>
            <a:pPr algn="r"/>
            <a:r>
              <a:rPr lang="en-US" sz="2800" b="1" dirty="0" smtClean="0">
                <a:solidFill>
                  <a:schemeClr val="accent6">
                    <a:lumMod val="75000"/>
                  </a:schemeClr>
                </a:solidFill>
              </a:rPr>
              <a:t>2008:2013</a:t>
            </a:r>
            <a:endParaRPr lang="en-US" sz="2800" b="1" dirty="0">
              <a:solidFill>
                <a:schemeClr val="accent6">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97822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variation across years</a:t>
            </a:r>
            <a:endParaRPr lang="en-US"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94153838"/>
              </p:ext>
            </p:extLst>
          </p:nvPr>
        </p:nvGraphicFramePr>
        <p:xfrm>
          <a:off x="457200" y="1600200"/>
          <a:ext cx="6596743" cy="2773680"/>
        </p:xfrm>
        <a:graphic>
          <a:graphicData uri="http://schemas.openxmlformats.org/drawingml/2006/table">
            <a:tbl>
              <a:tblPr firstRow="1" bandRow="1">
                <a:tableStyleId>{EB344D84-9AFB-497E-A393-DC336BA19D2E}</a:tableStyleId>
              </a:tblPr>
              <a:tblGrid>
                <a:gridCol w="2252936"/>
                <a:gridCol w="2252936"/>
                <a:gridCol w="2090871"/>
              </a:tblGrid>
              <a:tr h="433196">
                <a:tc>
                  <a:txBody>
                    <a:bodyPr/>
                    <a:lstStyle/>
                    <a:p>
                      <a:pPr algn="ctr"/>
                      <a:r>
                        <a:rPr lang="en-US" sz="2600" dirty="0" smtClean="0">
                          <a:solidFill>
                            <a:schemeClr val="tx1"/>
                          </a:solidFill>
                        </a:rPr>
                        <a:t>Species</a:t>
                      </a:r>
                      <a:endParaRPr lang="en-US" sz="2600" dirty="0">
                        <a:solidFill>
                          <a:schemeClr val="tx1"/>
                        </a:solidFill>
                      </a:endParaRPr>
                    </a:p>
                  </a:txBody>
                  <a:tcPr/>
                </a:tc>
                <a:tc>
                  <a:txBody>
                    <a:bodyPr/>
                    <a:lstStyle/>
                    <a:p>
                      <a:pPr algn="ctr"/>
                      <a:r>
                        <a:rPr lang="en-US" sz="2600" dirty="0" smtClean="0">
                          <a:solidFill>
                            <a:schemeClr val="tx1"/>
                          </a:solidFill>
                        </a:rPr>
                        <a:t>R</a:t>
                      </a:r>
                      <a:r>
                        <a:rPr lang="en-US" sz="2600" baseline="30000" dirty="0" smtClean="0">
                          <a:solidFill>
                            <a:schemeClr val="tx1"/>
                          </a:solidFill>
                        </a:rPr>
                        <a:t>2</a:t>
                      </a:r>
                      <a:r>
                        <a:rPr lang="en-US" sz="2600" dirty="0" smtClean="0">
                          <a:solidFill>
                            <a:schemeClr val="tx1"/>
                          </a:solidFill>
                        </a:rPr>
                        <a:t> Latitude</a:t>
                      </a:r>
                      <a:endParaRPr lang="en-US" sz="2600" dirty="0">
                        <a:solidFill>
                          <a:schemeClr val="tx1"/>
                        </a:solidFill>
                      </a:endParaRPr>
                    </a:p>
                  </a:txBody>
                  <a:tcPr/>
                </a:tc>
                <a:tc>
                  <a:txBody>
                    <a:bodyPr/>
                    <a:lstStyle/>
                    <a:p>
                      <a:pPr algn="ctr"/>
                      <a:r>
                        <a:rPr lang="en-US" sz="2600" dirty="0" smtClean="0">
                          <a:solidFill>
                            <a:schemeClr val="tx1"/>
                          </a:solidFill>
                        </a:rPr>
                        <a:t>R</a:t>
                      </a:r>
                      <a:r>
                        <a:rPr lang="en-US" sz="2600" baseline="30000" dirty="0" smtClean="0">
                          <a:solidFill>
                            <a:schemeClr val="tx1"/>
                          </a:solidFill>
                        </a:rPr>
                        <a:t>2</a:t>
                      </a:r>
                      <a:r>
                        <a:rPr lang="en-US" sz="2600" dirty="0" smtClean="0">
                          <a:solidFill>
                            <a:schemeClr val="tx1"/>
                          </a:solidFill>
                        </a:rPr>
                        <a:t> Longitude</a:t>
                      </a:r>
                      <a:endParaRPr lang="en-US" sz="2600" dirty="0">
                        <a:solidFill>
                          <a:schemeClr val="tx1"/>
                        </a:solidFill>
                      </a:endParaRPr>
                    </a:p>
                  </a:txBody>
                  <a:tcPr/>
                </a:tc>
              </a:tr>
              <a:tr h="406121">
                <a:tc>
                  <a:txBody>
                    <a:bodyPr/>
                    <a:lstStyle/>
                    <a:p>
                      <a:r>
                        <a:rPr lang="en-US" sz="2400" dirty="0" smtClean="0"/>
                        <a:t>Black-chinned</a:t>
                      </a:r>
                      <a:endParaRPr lang="en-US" sz="2400" dirty="0"/>
                    </a:p>
                  </a:txBody>
                  <a:tcPr/>
                </a:tc>
                <a:tc>
                  <a:txBody>
                    <a:bodyPr/>
                    <a:lstStyle/>
                    <a:p>
                      <a:pPr algn="ctr"/>
                      <a:r>
                        <a:rPr lang="en-US" sz="2400" dirty="0" smtClean="0"/>
                        <a:t>0.96</a:t>
                      </a:r>
                      <a:endParaRPr lang="en-US" sz="2400" dirty="0"/>
                    </a:p>
                  </a:txBody>
                  <a:tcPr/>
                </a:tc>
                <a:tc>
                  <a:txBody>
                    <a:bodyPr/>
                    <a:lstStyle/>
                    <a:p>
                      <a:pPr algn="ctr"/>
                      <a:r>
                        <a:rPr lang="en-US" sz="2400" dirty="0" smtClean="0"/>
                        <a:t>0.98</a:t>
                      </a:r>
                      <a:endParaRPr lang="en-US" sz="2400" dirty="0"/>
                    </a:p>
                  </a:txBody>
                  <a:tcPr/>
                </a:tc>
              </a:tr>
              <a:tr h="406121">
                <a:tc>
                  <a:txBody>
                    <a:bodyPr/>
                    <a:lstStyle/>
                    <a:p>
                      <a:r>
                        <a:rPr lang="en-US" sz="2400" dirty="0" smtClean="0"/>
                        <a:t>Broad-tailed</a:t>
                      </a:r>
                      <a:endParaRPr lang="en-US" sz="2400" dirty="0"/>
                    </a:p>
                  </a:txBody>
                  <a:tcPr/>
                </a:tc>
                <a:tc>
                  <a:txBody>
                    <a:bodyPr/>
                    <a:lstStyle/>
                    <a:p>
                      <a:pPr algn="ctr"/>
                      <a:r>
                        <a:rPr lang="en-US" sz="2400" dirty="0" smtClean="0"/>
                        <a:t>0.86</a:t>
                      </a:r>
                      <a:endParaRPr lang="en-US" sz="2400" dirty="0"/>
                    </a:p>
                  </a:txBody>
                  <a:tcPr/>
                </a:tc>
                <a:tc>
                  <a:txBody>
                    <a:bodyPr/>
                    <a:lstStyle/>
                    <a:p>
                      <a:pPr algn="ctr"/>
                      <a:r>
                        <a:rPr lang="en-US" sz="2400" dirty="0" smtClean="0"/>
                        <a:t>0.72</a:t>
                      </a:r>
                      <a:endParaRPr lang="en-US" sz="2400" dirty="0"/>
                    </a:p>
                  </a:txBody>
                  <a:tcPr/>
                </a:tc>
              </a:tr>
              <a:tr h="406121">
                <a:tc>
                  <a:txBody>
                    <a:bodyPr/>
                    <a:lstStyle/>
                    <a:p>
                      <a:r>
                        <a:rPr lang="en-US" sz="2400" dirty="0" smtClean="0"/>
                        <a:t>Calliope</a:t>
                      </a:r>
                      <a:endParaRPr lang="en-US" sz="2400" dirty="0"/>
                    </a:p>
                  </a:txBody>
                  <a:tcPr/>
                </a:tc>
                <a:tc>
                  <a:txBody>
                    <a:bodyPr/>
                    <a:lstStyle/>
                    <a:p>
                      <a:pPr algn="ctr"/>
                      <a:r>
                        <a:rPr lang="en-US" sz="2400" dirty="0" smtClean="0"/>
                        <a:t>0.90</a:t>
                      </a:r>
                      <a:endParaRPr lang="en-US" sz="2400" dirty="0"/>
                    </a:p>
                  </a:txBody>
                  <a:tcPr/>
                </a:tc>
                <a:tc>
                  <a:txBody>
                    <a:bodyPr/>
                    <a:lstStyle/>
                    <a:p>
                      <a:pPr algn="ctr"/>
                      <a:r>
                        <a:rPr lang="en-US" sz="2400" dirty="0" smtClean="0"/>
                        <a:t>0.85</a:t>
                      </a:r>
                      <a:endParaRPr lang="en-US" sz="2400" dirty="0"/>
                    </a:p>
                  </a:txBody>
                  <a:tcPr/>
                </a:tc>
              </a:tr>
              <a:tr h="406121">
                <a:tc>
                  <a:txBody>
                    <a:bodyPr/>
                    <a:lstStyle/>
                    <a:p>
                      <a:r>
                        <a:rPr lang="en-US" sz="2400" dirty="0" err="1" smtClean="0"/>
                        <a:t>Rufous</a:t>
                      </a:r>
                      <a:r>
                        <a:rPr lang="en-US" sz="2400" dirty="0" smtClean="0"/>
                        <a:t> </a:t>
                      </a:r>
                      <a:endParaRPr lang="en-US" sz="2400" dirty="0"/>
                    </a:p>
                  </a:txBody>
                  <a:tcPr/>
                </a:tc>
                <a:tc>
                  <a:txBody>
                    <a:bodyPr/>
                    <a:lstStyle/>
                    <a:p>
                      <a:pPr algn="ctr"/>
                      <a:r>
                        <a:rPr lang="en-US" sz="2400" dirty="0" smtClean="0"/>
                        <a:t>0.98</a:t>
                      </a:r>
                      <a:endParaRPr lang="en-US" sz="2400" dirty="0"/>
                    </a:p>
                  </a:txBody>
                  <a:tcPr/>
                </a:tc>
                <a:tc>
                  <a:txBody>
                    <a:bodyPr/>
                    <a:lstStyle/>
                    <a:p>
                      <a:pPr algn="ctr"/>
                      <a:r>
                        <a:rPr lang="en-US" sz="2400" dirty="0" smtClean="0"/>
                        <a:t>0.96</a:t>
                      </a:r>
                      <a:endParaRPr lang="en-US" sz="2400" dirty="0"/>
                    </a:p>
                  </a:txBody>
                  <a:tcPr/>
                </a:tc>
              </a:tr>
              <a:tr h="406121">
                <a:tc>
                  <a:txBody>
                    <a:bodyPr/>
                    <a:lstStyle/>
                    <a:p>
                      <a:r>
                        <a:rPr lang="en-US" sz="2400" dirty="0" smtClean="0"/>
                        <a:t>Ruby-throated</a:t>
                      </a:r>
                      <a:endParaRPr lang="en-US" sz="2400" dirty="0"/>
                    </a:p>
                  </a:txBody>
                  <a:tcPr/>
                </a:tc>
                <a:tc>
                  <a:txBody>
                    <a:bodyPr/>
                    <a:lstStyle/>
                    <a:p>
                      <a:pPr algn="ctr"/>
                      <a:r>
                        <a:rPr lang="en-US" sz="2400" dirty="0" smtClean="0"/>
                        <a:t>0.96</a:t>
                      </a:r>
                      <a:endParaRPr lang="en-US" sz="2400" dirty="0"/>
                    </a:p>
                  </a:txBody>
                  <a:tcPr/>
                </a:tc>
                <a:tc>
                  <a:txBody>
                    <a:bodyPr/>
                    <a:lstStyle/>
                    <a:p>
                      <a:pPr algn="ctr"/>
                      <a:r>
                        <a:rPr lang="en-US" sz="2400" dirty="0" smtClean="0"/>
                        <a:t>0.61</a:t>
                      </a:r>
                      <a:endParaRPr lang="en-US" sz="2400" dirty="0"/>
                    </a:p>
                  </a:txBody>
                  <a:tcPr/>
                </a:tc>
              </a:tr>
            </a:tbl>
          </a:graphicData>
        </a:graphic>
      </p:graphicFrame>
      <p:sp>
        <p:nvSpPr>
          <p:cNvPr id="5" name="TextBox 4"/>
          <p:cNvSpPr txBox="1"/>
          <p:nvPr/>
        </p:nvSpPr>
        <p:spPr>
          <a:xfrm>
            <a:off x="740230" y="4835176"/>
            <a:ext cx="8287656" cy="1938992"/>
          </a:xfrm>
          <a:prstGeom prst="rect">
            <a:avLst/>
          </a:prstGeom>
          <a:noFill/>
        </p:spPr>
        <p:txBody>
          <a:bodyPr wrap="square" rtlCol="0">
            <a:spAutoFit/>
          </a:bodyPr>
          <a:lstStyle/>
          <a:p>
            <a:pPr algn="r"/>
            <a:r>
              <a:rPr lang="en-US" sz="3200" b="1" dirty="0" smtClean="0">
                <a:solidFill>
                  <a:schemeClr val="accent3">
                    <a:lumMod val="75000"/>
                  </a:schemeClr>
                </a:solidFill>
              </a:rPr>
              <a:t>Date</a:t>
            </a:r>
            <a:r>
              <a:rPr lang="en-US" sz="3200" dirty="0" smtClean="0">
                <a:solidFill>
                  <a:schemeClr val="accent3">
                    <a:lumMod val="75000"/>
                  </a:schemeClr>
                </a:solidFill>
              </a:rPr>
              <a:t> </a:t>
            </a:r>
            <a:r>
              <a:rPr lang="en-US" sz="3200" dirty="0" smtClean="0"/>
              <a:t>is a good predictor of </a:t>
            </a:r>
            <a:r>
              <a:rPr lang="en-US" sz="3200" b="1" dirty="0" smtClean="0">
                <a:solidFill>
                  <a:schemeClr val="accent3">
                    <a:lumMod val="75000"/>
                  </a:schemeClr>
                </a:solidFill>
              </a:rPr>
              <a:t>geographic location</a:t>
            </a:r>
            <a:r>
              <a:rPr lang="en-US" sz="3200" dirty="0" smtClean="0"/>
              <a:t>, regardless of </a:t>
            </a:r>
            <a:r>
              <a:rPr lang="en-US" sz="3200" b="1" dirty="0" smtClean="0"/>
              <a:t>year</a:t>
            </a:r>
            <a:r>
              <a:rPr lang="en-US" sz="3200" dirty="0" smtClean="0"/>
              <a:t>.</a:t>
            </a:r>
          </a:p>
          <a:p>
            <a:pPr algn="r"/>
            <a:endParaRPr lang="en-US" sz="2800" dirty="0" smtClean="0">
              <a:solidFill>
                <a:schemeClr val="accent6">
                  <a:lumMod val="75000"/>
                </a:schemeClr>
              </a:solidFill>
            </a:endParaRPr>
          </a:p>
          <a:p>
            <a:pPr algn="r"/>
            <a:r>
              <a:rPr lang="en-US" sz="2800" b="1" dirty="0" smtClean="0">
                <a:solidFill>
                  <a:schemeClr val="accent6">
                    <a:lumMod val="75000"/>
                  </a:schemeClr>
                </a:solidFill>
              </a:rPr>
              <a:t>2008:2013</a:t>
            </a:r>
            <a:endParaRPr lang="en-US" sz="2800" b="1" dirty="0">
              <a:solidFill>
                <a:schemeClr val="accent6">
                  <a:lumMod val="75000"/>
                </a:schemeClr>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888040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variation across years</a:t>
            </a:r>
            <a:endParaRPr lang="en-US" dirty="0"/>
          </a:p>
        </p:txBody>
      </p:sp>
      <p:graphicFrame>
        <p:nvGraphicFramePr>
          <p:cNvPr id="4" name="Content Placeholder 3"/>
          <p:cNvGraphicFramePr>
            <a:graphicFrameLocks noGrp="1"/>
          </p:cNvGraphicFramePr>
          <p:nvPr>
            <p:ph idx="1"/>
            <p:extLst>
              <p:ext uri="{D42A27DB-BD31-4B8C-83A1-F6EECF244321}">
                <p14:mod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39974684"/>
              </p:ext>
            </p:extLst>
          </p:nvPr>
        </p:nvGraphicFramePr>
        <p:xfrm>
          <a:off x="457200" y="1600200"/>
          <a:ext cx="6596743" cy="2773680"/>
        </p:xfrm>
        <a:graphic>
          <a:graphicData uri="http://schemas.openxmlformats.org/drawingml/2006/table">
            <a:tbl>
              <a:tblPr firstRow="1" bandRow="1">
                <a:tableStyleId>{EB344D84-9AFB-497E-A393-DC336BA19D2E}</a:tableStyleId>
              </a:tblPr>
              <a:tblGrid>
                <a:gridCol w="2252936"/>
                <a:gridCol w="2252936"/>
                <a:gridCol w="2090871"/>
              </a:tblGrid>
              <a:tr h="433196">
                <a:tc>
                  <a:txBody>
                    <a:bodyPr/>
                    <a:lstStyle/>
                    <a:p>
                      <a:pPr algn="ctr"/>
                      <a:r>
                        <a:rPr lang="en-US" sz="2600" dirty="0" smtClean="0">
                          <a:solidFill>
                            <a:schemeClr val="tx1"/>
                          </a:solidFill>
                        </a:rPr>
                        <a:t>Species</a:t>
                      </a:r>
                      <a:endParaRPr lang="en-US" sz="2600" dirty="0">
                        <a:solidFill>
                          <a:schemeClr val="tx1"/>
                        </a:solidFill>
                      </a:endParaRPr>
                    </a:p>
                  </a:txBody>
                  <a:tcPr/>
                </a:tc>
                <a:tc>
                  <a:txBody>
                    <a:bodyPr/>
                    <a:lstStyle/>
                    <a:p>
                      <a:pPr algn="ctr"/>
                      <a:r>
                        <a:rPr lang="en-US" sz="2600" dirty="0" smtClean="0">
                          <a:solidFill>
                            <a:schemeClr val="tx1"/>
                          </a:solidFill>
                        </a:rPr>
                        <a:t>R</a:t>
                      </a:r>
                      <a:r>
                        <a:rPr lang="en-US" sz="2600" baseline="30000" dirty="0" smtClean="0">
                          <a:solidFill>
                            <a:schemeClr val="tx1"/>
                          </a:solidFill>
                        </a:rPr>
                        <a:t>2</a:t>
                      </a:r>
                      <a:r>
                        <a:rPr lang="en-US" sz="2600" dirty="0" smtClean="0">
                          <a:solidFill>
                            <a:schemeClr val="tx1"/>
                          </a:solidFill>
                        </a:rPr>
                        <a:t> Latitude</a:t>
                      </a:r>
                      <a:endParaRPr lang="en-US" sz="2600" dirty="0">
                        <a:solidFill>
                          <a:schemeClr val="tx1"/>
                        </a:solidFill>
                      </a:endParaRPr>
                    </a:p>
                  </a:txBody>
                  <a:tcPr/>
                </a:tc>
                <a:tc>
                  <a:txBody>
                    <a:bodyPr/>
                    <a:lstStyle/>
                    <a:p>
                      <a:pPr algn="ctr"/>
                      <a:r>
                        <a:rPr lang="en-US" sz="2600" dirty="0" smtClean="0">
                          <a:solidFill>
                            <a:schemeClr val="tx1"/>
                          </a:solidFill>
                        </a:rPr>
                        <a:t>R</a:t>
                      </a:r>
                      <a:r>
                        <a:rPr lang="en-US" sz="2600" baseline="30000" dirty="0" smtClean="0">
                          <a:solidFill>
                            <a:schemeClr val="tx1"/>
                          </a:solidFill>
                        </a:rPr>
                        <a:t>2</a:t>
                      </a:r>
                      <a:r>
                        <a:rPr lang="en-US" sz="2600" dirty="0" smtClean="0">
                          <a:solidFill>
                            <a:schemeClr val="tx1"/>
                          </a:solidFill>
                        </a:rPr>
                        <a:t> Longitude</a:t>
                      </a:r>
                      <a:endParaRPr lang="en-US" sz="2600" dirty="0">
                        <a:solidFill>
                          <a:schemeClr val="tx1"/>
                        </a:solidFill>
                      </a:endParaRPr>
                    </a:p>
                  </a:txBody>
                  <a:tcPr/>
                </a:tc>
              </a:tr>
              <a:tr h="406121">
                <a:tc>
                  <a:txBody>
                    <a:bodyPr/>
                    <a:lstStyle/>
                    <a:p>
                      <a:r>
                        <a:rPr lang="en-US" sz="2400" dirty="0" smtClean="0"/>
                        <a:t>Black-chinned</a:t>
                      </a:r>
                      <a:endParaRPr lang="en-US" sz="2400" dirty="0"/>
                    </a:p>
                  </a:txBody>
                  <a:tcPr/>
                </a:tc>
                <a:tc>
                  <a:txBody>
                    <a:bodyPr/>
                    <a:lstStyle/>
                    <a:p>
                      <a:pPr algn="ctr"/>
                      <a:r>
                        <a:rPr lang="en-US" sz="2400" dirty="0" smtClean="0"/>
                        <a:t>0.96</a:t>
                      </a:r>
                      <a:endParaRPr lang="en-US" sz="2400" dirty="0"/>
                    </a:p>
                  </a:txBody>
                  <a:tcPr/>
                </a:tc>
                <a:tc>
                  <a:txBody>
                    <a:bodyPr/>
                    <a:lstStyle/>
                    <a:p>
                      <a:pPr algn="ctr"/>
                      <a:r>
                        <a:rPr lang="en-US" sz="2400" dirty="0" smtClean="0"/>
                        <a:t>0.98</a:t>
                      </a:r>
                      <a:endParaRPr lang="en-US" sz="2400" dirty="0"/>
                    </a:p>
                  </a:txBody>
                  <a:tcPr/>
                </a:tc>
              </a:tr>
              <a:tr h="406121">
                <a:tc>
                  <a:txBody>
                    <a:bodyPr/>
                    <a:lstStyle/>
                    <a:p>
                      <a:r>
                        <a:rPr lang="en-US" sz="2400" dirty="0" smtClean="0"/>
                        <a:t>Broad-tailed</a:t>
                      </a:r>
                      <a:endParaRPr lang="en-US" sz="2400" dirty="0"/>
                    </a:p>
                  </a:txBody>
                  <a:tcPr/>
                </a:tc>
                <a:tc>
                  <a:txBody>
                    <a:bodyPr/>
                    <a:lstStyle/>
                    <a:p>
                      <a:pPr algn="ctr"/>
                      <a:r>
                        <a:rPr lang="en-US" sz="2400" dirty="0" smtClean="0"/>
                        <a:t>0.86</a:t>
                      </a:r>
                      <a:endParaRPr lang="en-US" sz="2400" dirty="0"/>
                    </a:p>
                  </a:txBody>
                  <a:tcPr/>
                </a:tc>
                <a:tc>
                  <a:txBody>
                    <a:bodyPr/>
                    <a:lstStyle/>
                    <a:p>
                      <a:pPr algn="ctr"/>
                      <a:r>
                        <a:rPr lang="en-US" sz="2400" dirty="0" smtClean="0"/>
                        <a:t>0.72</a:t>
                      </a:r>
                      <a:endParaRPr lang="en-US" sz="2400" dirty="0"/>
                    </a:p>
                  </a:txBody>
                  <a:tcPr/>
                </a:tc>
              </a:tr>
              <a:tr h="406121">
                <a:tc>
                  <a:txBody>
                    <a:bodyPr/>
                    <a:lstStyle/>
                    <a:p>
                      <a:r>
                        <a:rPr lang="en-US" sz="2400" dirty="0" smtClean="0"/>
                        <a:t>Calliope</a:t>
                      </a:r>
                      <a:endParaRPr lang="en-US" sz="2400" dirty="0"/>
                    </a:p>
                  </a:txBody>
                  <a:tcPr/>
                </a:tc>
                <a:tc>
                  <a:txBody>
                    <a:bodyPr/>
                    <a:lstStyle/>
                    <a:p>
                      <a:pPr algn="ctr"/>
                      <a:r>
                        <a:rPr lang="en-US" sz="2400" dirty="0" smtClean="0"/>
                        <a:t>0.90</a:t>
                      </a:r>
                      <a:endParaRPr lang="en-US" sz="2400" dirty="0"/>
                    </a:p>
                  </a:txBody>
                  <a:tcPr/>
                </a:tc>
                <a:tc>
                  <a:txBody>
                    <a:bodyPr/>
                    <a:lstStyle/>
                    <a:p>
                      <a:pPr algn="ctr"/>
                      <a:r>
                        <a:rPr lang="en-US" sz="2400" dirty="0" smtClean="0"/>
                        <a:t>0.85</a:t>
                      </a:r>
                      <a:endParaRPr lang="en-US" sz="2400" dirty="0"/>
                    </a:p>
                  </a:txBody>
                  <a:tcPr/>
                </a:tc>
              </a:tr>
              <a:tr h="406121">
                <a:tc>
                  <a:txBody>
                    <a:bodyPr/>
                    <a:lstStyle/>
                    <a:p>
                      <a:r>
                        <a:rPr lang="en-US" sz="2400" dirty="0" err="1" smtClean="0"/>
                        <a:t>Rufous</a:t>
                      </a:r>
                      <a:r>
                        <a:rPr lang="en-US" sz="2400" dirty="0" smtClean="0"/>
                        <a:t> </a:t>
                      </a:r>
                      <a:endParaRPr lang="en-US" sz="2400" dirty="0"/>
                    </a:p>
                  </a:txBody>
                  <a:tcPr/>
                </a:tc>
                <a:tc>
                  <a:txBody>
                    <a:bodyPr/>
                    <a:lstStyle/>
                    <a:p>
                      <a:pPr algn="ctr"/>
                      <a:r>
                        <a:rPr lang="en-US" sz="2400" dirty="0" smtClean="0"/>
                        <a:t>0.98</a:t>
                      </a:r>
                      <a:endParaRPr lang="en-US" sz="2400" dirty="0"/>
                    </a:p>
                  </a:txBody>
                  <a:tcPr/>
                </a:tc>
                <a:tc>
                  <a:txBody>
                    <a:bodyPr/>
                    <a:lstStyle/>
                    <a:p>
                      <a:pPr algn="ctr"/>
                      <a:r>
                        <a:rPr lang="en-US" sz="2400" dirty="0" smtClean="0"/>
                        <a:t>0.96</a:t>
                      </a:r>
                      <a:endParaRPr lang="en-US" sz="2400" dirty="0"/>
                    </a:p>
                  </a:txBody>
                  <a:tcPr/>
                </a:tc>
              </a:tr>
              <a:tr h="406121">
                <a:tc>
                  <a:txBody>
                    <a:bodyPr/>
                    <a:lstStyle/>
                    <a:p>
                      <a:r>
                        <a:rPr lang="en-US" sz="2400" dirty="0" smtClean="0"/>
                        <a:t>Ruby-throated</a:t>
                      </a:r>
                      <a:endParaRPr lang="en-US" sz="2400" dirty="0"/>
                    </a:p>
                  </a:txBody>
                  <a:tcPr/>
                </a:tc>
                <a:tc>
                  <a:txBody>
                    <a:bodyPr/>
                    <a:lstStyle/>
                    <a:p>
                      <a:pPr algn="ctr"/>
                      <a:r>
                        <a:rPr lang="en-US" sz="2400" dirty="0" smtClean="0"/>
                        <a:t>0.96</a:t>
                      </a:r>
                      <a:endParaRPr lang="en-US" sz="2400" dirty="0"/>
                    </a:p>
                  </a:txBody>
                  <a:tcPr/>
                </a:tc>
                <a:tc>
                  <a:txBody>
                    <a:bodyPr/>
                    <a:lstStyle/>
                    <a:p>
                      <a:pPr algn="ctr"/>
                      <a:r>
                        <a:rPr lang="en-US" sz="2400" dirty="0" smtClean="0"/>
                        <a:t>0.61</a:t>
                      </a:r>
                      <a:endParaRPr lang="en-US" sz="2400" dirty="0"/>
                    </a:p>
                  </a:txBody>
                  <a:tcPr/>
                </a:tc>
              </a:tr>
            </a:tbl>
          </a:graphicData>
        </a:graphic>
      </p:graphicFrame>
      <p:sp>
        <p:nvSpPr>
          <p:cNvPr id="5" name="TextBox 4"/>
          <p:cNvSpPr txBox="1"/>
          <p:nvPr/>
        </p:nvSpPr>
        <p:spPr>
          <a:xfrm>
            <a:off x="740230" y="4835176"/>
            <a:ext cx="8287656" cy="2000548"/>
          </a:xfrm>
          <a:prstGeom prst="rect">
            <a:avLst/>
          </a:prstGeom>
          <a:noFill/>
        </p:spPr>
        <p:txBody>
          <a:bodyPr wrap="square" rtlCol="0">
            <a:spAutoFit/>
          </a:bodyPr>
          <a:lstStyle/>
          <a:p>
            <a:pPr algn="r"/>
            <a:r>
              <a:rPr lang="en-US" sz="3200" b="1" dirty="0" smtClean="0">
                <a:solidFill>
                  <a:schemeClr val="accent3">
                    <a:lumMod val="75000"/>
                  </a:schemeClr>
                </a:solidFill>
              </a:rPr>
              <a:t>Longitude </a:t>
            </a:r>
            <a:r>
              <a:rPr lang="en-US" sz="3200" dirty="0" smtClean="0"/>
              <a:t>is a weaker fit than latitude. </a:t>
            </a:r>
          </a:p>
          <a:p>
            <a:pPr algn="r"/>
            <a:r>
              <a:rPr lang="en-US" sz="3200" dirty="0" smtClean="0"/>
              <a:t>Do populations adjust their locations east-west?</a:t>
            </a:r>
            <a:endParaRPr lang="en-US" sz="2800" dirty="0" smtClean="0"/>
          </a:p>
          <a:p>
            <a:pPr algn="r"/>
            <a:r>
              <a:rPr lang="en-US" sz="2800" dirty="0" smtClean="0"/>
              <a:t> </a:t>
            </a:r>
            <a:endParaRPr lang="en-US" sz="2800" dirty="0" smtClean="0">
              <a:solidFill>
                <a:schemeClr val="accent6">
                  <a:lumMod val="75000"/>
                </a:schemeClr>
              </a:solidFill>
            </a:endParaRPr>
          </a:p>
          <a:p>
            <a:pPr algn="r"/>
            <a:r>
              <a:rPr lang="en-US" sz="2800" b="1" dirty="0" smtClean="0">
                <a:solidFill>
                  <a:schemeClr val="accent6">
                    <a:lumMod val="75000"/>
                  </a:schemeClr>
                </a:solidFill>
              </a:rPr>
              <a:t>2008:2013</a:t>
            </a:r>
            <a:endParaRPr lang="en-US" sz="2800" b="1" dirty="0">
              <a:solidFill>
                <a:schemeClr val="accent6">
                  <a:lumMod val="75000"/>
                </a:schemeClr>
              </a:solidFill>
            </a:endParaRPr>
          </a:p>
        </p:txBody>
      </p:sp>
      <p:sp>
        <p:nvSpPr>
          <p:cNvPr id="3" name="Up Arrow 2"/>
          <p:cNvSpPr/>
          <p:nvPr/>
        </p:nvSpPr>
        <p:spPr>
          <a:xfrm>
            <a:off x="5428345" y="4373880"/>
            <a:ext cx="1277257" cy="502923"/>
          </a:xfrm>
          <a:prstGeom prst="upArrow">
            <a:avLst/>
          </a:prstGeom>
          <a:solidFill>
            <a:schemeClr val="accent6"/>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http://www.clker.com/cliparts/z/g/U/q/e/l/check-mark-md.pn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29407" y="3033942"/>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http://www.clker.com/cliparts/z/g/U/q/e/l/check-mark-md.pn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29407" y="2572884"/>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6" descr="http://www.clker.com/cliparts/z/g/U/q/e/l/check-mark-md.png"/>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242283" y="3927702"/>
            <a:ext cx="372124" cy="34607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33997681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219201" y="3620869"/>
            <a:ext cx="7924799" cy="646331"/>
          </a:xfrm>
          <a:prstGeom prst="rect">
            <a:avLst/>
          </a:prstGeom>
          <a:solidFill>
            <a:schemeClr val="accent4">
              <a:lumMod val="20000"/>
              <a:lumOff val="80000"/>
            </a:schemeClr>
          </a:solidFill>
        </p:spPr>
        <p:txBody>
          <a:bodyPr wrap="square" rtlCol="0">
            <a:spAutoFit/>
          </a:bodyPr>
          <a:lstStyle/>
          <a:p>
            <a:r>
              <a:rPr lang="en-US" sz="3600" i="1" dirty="0" smtClean="0">
                <a:solidFill>
                  <a:schemeClr val="accent4">
                    <a:lumMod val="75000"/>
                  </a:schemeClr>
                </a:solidFill>
              </a:rPr>
              <a:t>Getting Started</a:t>
            </a:r>
          </a:p>
        </p:txBody>
      </p:sp>
      <p:sp>
        <p:nvSpPr>
          <p:cNvPr id="5" name="Content Placeholder 2"/>
          <p:cNvSpPr txBox="1">
            <a:spLocks/>
          </p:cNvSpPr>
          <p:nvPr/>
        </p:nvSpPr>
        <p:spPr>
          <a:xfrm>
            <a:off x="1386112" y="1698173"/>
            <a:ext cx="6422574" cy="10014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chemeClr val="accent4"/>
              </a:buClr>
              <a:buFont typeface="Calibri" panose="020F0502020204030204" pitchFamily="34" charset="0"/>
              <a:buChar char="②"/>
            </a:pPr>
            <a:r>
              <a:rPr lang="en-US" sz="7200" dirty="0" smtClean="0">
                <a:solidFill>
                  <a:schemeClr val="accent4"/>
                </a:solidFill>
              </a:rPr>
              <a:t>   Mechanism</a:t>
            </a:r>
            <a:endParaRPr lang="en-US" sz="7200" dirty="0">
              <a:solidFill>
                <a:schemeClr val="accent4"/>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4548723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dirty="0">
                <a:solidFill>
                  <a:schemeClr val="accent5"/>
                </a:solidFill>
              </a:rPr>
              <a:t>S</a:t>
            </a:r>
            <a:r>
              <a:rPr lang="en-US" sz="5000" dirty="0" smtClean="0">
                <a:solidFill>
                  <a:schemeClr val="accent5"/>
                </a:solidFill>
              </a:rPr>
              <a:t>caling up</a:t>
            </a:r>
            <a:endParaRPr lang="en-US" sz="5000" dirty="0">
              <a:solidFill>
                <a:schemeClr val="accent5"/>
              </a:solidFill>
            </a:endParaRPr>
          </a:p>
        </p:txBody>
      </p:sp>
      <p:sp>
        <p:nvSpPr>
          <p:cNvPr id="3" name="Content Placeholder 2"/>
          <p:cNvSpPr>
            <a:spLocks noGrp="1"/>
          </p:cNvSpPr>
          <p:nvPr>
            <p:ph idx="1"/>
          </p:nvPr>
        </p:nvSpPr>
        <p:spPr>
          <a:xfrm>
            <a:off x="457200" y="1828800"/>
            <a:ext cx="8229600" cy="4297363"/>
          </a:xfrm>
        </p:spPr>
        <p:txBody>
          <a:bodyPr/>
          <a:lstStyle/>
          <a:p>
            <a:pPr marL="0" indent="0" algn="ctr">
              <a:buNone/>
            </a:pPr>
            <a:r>
              <a:rPr lang="en-US" dirty="0" smtClean="0"/>
              <a:t>Remote sensing data + </a:t>
            </a:r>
            <a:r>
              <a:rPr lang="en-US" dirty="0" err="1" smtClean="0"/>
              <a:t>movebank</a:t>
            </a:r>
            <a:endParaRPr lang="en-US" dirty="0" smtClean="0"/>
          </a:p>
          <a:p>
            <a:endParaRPr lang="en-US" dirty="0"/>
          </a:p>
        </p:txBody>
      </p:sp>
      <p:pic>
        <p:nvPicPr>
          <p:cNvPr id="4" name="Picture 14" descr="https://encrypted-tbn2.gstatic.com/images?q=tbn:ANd9GcQ35H-eeaFxyBMtPki_QP0jnb649dwHMcDk5rK2uVwBDtq_bfDPkw"/>
          <p:cNvPicPr>
            <a:picLocks noChangeAspect="1" noChangeArrowheads="1"/>
          </p:cNvPicPr>
          <p:nvPr/>
        </p:nvPicPr>
        <p:blipFill>
          <a:blip r:embed="rId2" cstate="print"/>
          <a:srcRect/>
          <a:stretch>
            <a:fillRect/>
          </a:stretch>
        </p:blipFill>
        <p:spPr bwMode="auto">
          <a:xfrm>
            <a:off x="2155044" y="2838839"/>
            <a:ext cx="1647776" cy="1410442"/>
          </a:xfrm>
          <a:prstGeom prst="rect">
            <a:avLst/>
          </a:prstGeom>
          <a:noFill/>
        </p:spPr>
      </p:pic>
      <p:pic>
        <p:nvPicPr>
          <p:cNvPr id="5" name="Picture 4" descr="http://tags.animalmigration.org/geologgerui/img/logos/movebank_logo.png"/>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97172" y="4698477"/>
            <a:ext cx="3900804" cy="11024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7" name="Picture 6" descr="image (1).png"/>
          <p:cNvPicPr>
            <a:picLocks noChangeAspect="1"/>
          </p:cNvPicPr>
          <p:nvPr/>
        </p:nvPicPr>
        <p:blipFill>
          <a:blip r:embed="rId4" cstate="print"/>
          <a:stretch>
            <a:fillRect/>
          </a:stretch>
        </p:blipFill>
        <p:spPr>
          <a:xfrm>
            <a:off x="5443346" y="3189151"/>
            <a:ext cx="2970317" cy="212025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701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4-30 at 3.57.05 PM.png"/>
          <p:cNvPicPr>
            <a:picLocks noChangeAspect="1"/>
          </p:cNvPicPr>
          <p:nvPr/>
        </p:nvPicPr>
        <p:blipFill>
          <a:blip r:embed="rId2">
            <a:alphaModFix amt="55000"/>
          </a:blip>
          <a:srcRect l="6404"/>
          <a:stretch>
            <a:fillRect/>
          </a:stretch>
        </p:blipFill>
        <p:spPr>
          <a:xfrm>
            <a:off x="0" y="60732"/>
            <a:ext cx="5005932" cy="3622870"/>
          </a:xfrm>
          <a:prstGeom prst="rect">
            <a:avLst/>
          </a:prstGeom>
        </p:spPr>
      </p:pic>
      <p:grpSp>
        <p:nvGrpSpPr>
          <p:cNvPr id="2" name="Group 4"/>
          <p:cNvGrpSpPr/>
          <p:nvPr/>
        </p:nvGrpSpPr>
        <p:grpSpPr>
          <a:xfrm>
            <a:off x="5005932" y="1249638"/>
            <a:ext cx="3305819" cy="1529787"/>
            <a:chOff x="1327966" y="383573"/>
            <a:chExt cx="3305819" cy="1529787"/>
          </a:xfrm>
        </p:grpSpPr>
        <p:cxnSp>
          <p:nvCxnSpPr>
            <p:cNvPr id="6" name="Straight Arrow Connector 5"/>
            <p:cNvCxnSpPr>
              <a:endCxn id="9" idx="0"/>
            </p:cNvCxnSpPr>
            <p:nvPr/>
          </p:nvCxnSpPr>
          <p:spPr>
            <a:xfrm>
              <a:off x="1327966" y="1006102"/>
              <a:ext cx="1787615" cy="907258"/>
            </a:xfrm>
            <a:prstGeom prst="straightConnector1">
              <a:avLst/>
            </a:prstGeom>
            <a:ln w="76200" cap="flat" cmpd="sng" algn="ctr">
              <a:solidFill>
                <a:schemeClr val="accent2"/>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97377" y="383573"/>
              <a:ext cx="3036408" cy="1277273"/>
            </a:xfrm>
            <a:prstGeom prst="rect">
              <a:avLst/>
            </a:prstGeom>
            <a:noFill/>
          </p:spPr>
          <p:txBody>
            <a:bodyPr wrap="none" rtlCol="0">
              <a:spAutoFit/>
            </a:bodyPr>
            <a:lstStyle/>
            <a:p>
              <a:pPr algn="ctr">
                <a:spcAft>
                  <a:spcPts val="600"/>
                </a:spcAft>
              </a:pPr>
              <a:r>
                <a:rPr lang="en-US" sz="2400" dirty="0" smtClean="0"/>
                <a:t>Gridded Species Range</a:t>
              </a:r>
            </a:p>
            <a:p>
              <a:pPr algn="ctr"/>
              <a:r>
                <a:rPr lang="en-US" sz="2400" dirty="0" smtClean="0"/>
                <a:t>to Table of Unique</a:t>
              </a:r>
            </a:p>
            <a:p>
              <a:pPr algn="ctr"/>
              <a:r>
                <a:rPr lang="en-US" sz="2400" dirty="0" smtClean="0"/>
                <a:t> Pixel IDs </a:t>
              </a:r>
            </a:p>
          </p:txBody>
        </p:sp>
      </p:grpSp>
      <p:pic>
        <p:nvPicPr>
          <p:cNvPr id="8" name="Picture 7" descr="Screen Shot 2014-04-30 at 9.22.27 PM.png"/>
          <p:cNvPicPr>
            <a:picLocks noChangeAspect="1"/>
          </p:cNvPicPr>
          <p:nvPr/>
        </p:nvPicPr>
        <p:blipFill>
          <a:blip r:embed="rId3"/>
          <a:srcRect/>
          <a:stretch>
            <a:fillRect/>
          </a:stretch>
        </p:blipFill>
        <p:spPr>
          <a:xfrm>
            <a:off x="4165222" y="3564256"/>
            <a:ext cx="4700905" cy="3024505"/>
          </a:xfrm>
          <a:prstGeom prst="rect">
            <a:avLst/>
          </a:prstGeom>
          <a:ln w="6350">
            <a:solidFill>
              <a:schemeClr val="bg1">
                <a:lumMod val="50000"/>
              </a:schemeClr>
            </a:solidFill>
          </a:ln>
        </p:spPr>
      </p:pic>
      <p:sp>
        <p:nvSpPr>
          <p:cNvPr id="9" name="TextBox 8"/>
          <p:cNvSpPr txBox="1"/>
          <p:nvPr/>
        </p:nvSpPr>
        <p:spPr>
          <a:xfrm>
            <a:off x="4443094" y="2779425"/>
            <a:ext cx="4700906" cy="830997"/>
          </a:xfrm>
          <a:prstGeom prst="rect">
            <a:avLst/>
          </a:prstGeom>
          <a:noFill/>
        </p:spPr>
        <p:txBody>
          <a:bodyPr wrap="square" rtlCol="0">
            <a:spAutoFit/>
          </a:bodyPr>
          <a:lstStyle/>
          <a:p>
            <a:r>
              <a:rPr lang="en-US" sz="2400" dirty="0" smtClean="0"/>
              <a:t>Annotation Input: Every pixel in species range for </a:t>
            </a:r>
            <a:r>
              <a:rPr lang="en-US" sz="2400" b="1" dirty="0" smtClean="0"/>
              <a:t>all dates</a:t>
            </a:r>
            <a:endParaRPr lang="en-US" sz="24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 y="381000"/>
            <a:ext cx="9140841" cy="6477000"/>
          </a:xfrm>
          <a:prstGeom prst="rect">
            <a:avLst/>
          </a:prstGeom>
          <a:noFill/>
          <a:ln w="9525">
            <a:noFill/>
            <a:miter lim="800000"/>
            <a:headEnd/>
            <a:tailEnd/>
          </a:ln>
        </p:spPr>
      </p:pic>
      <p:sp>
        <p:nvSpPr>
          <p:cNvPr id="4" name="TextBox 3"/>
          <p:cNvSpPr txBox="1"/>
          <p:nvPr/>
        </p:nvSpPr>
        <p:spPr>
          <a:xfrm>
            <a:off x="4570418" y="1066800"/>
            <a:ext cx="3354381" cy="1754326"/>
          </a:xfrm>
          <a:prstGeom prst="rect">
            <a:avLst/>
          </a:prstGeom>
          <a:solidFill>
            <a:schemeClr val="bg1"/>
          </a:solidFill>
          <a:ln>
            <a:solidFill>
              <a:schemeClr val="tx1"/>
            </a:solidFill>
          </a:ln>
        </p:spPr>
        <p:txBody>
          <a:bodyPr wrap="square" rtlCol="0">
            <a:spAutoFit/>
          </a:bodyPr>
          <a:lstStyle/>
          <a:p>
            <a:r>
              <a:rPr lang="en-US" sz="3600" dirty="0" smtClean="0"/>
              <a:t>Biological mechanisms – landscape scale </a:t>
            </a: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93074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4-04-30 at 3.57.05 PM.png"/>
          <p:cNvPicPr>
            <a:picLocks noChangeAspect="1"/>
          </p:cNvPicPr>
          <p:nvPr/>
        </p:nvPicPr>
        <p:blipFill>
          <a:blip r:embed="rId2">
            <a:alphaModFix amt="55000"/>
          </a:blip>
          <a:srcRect l="6404"/>
          <a:stretch>
            <a:fillRect/>
          </a:stretch>
        </p:blipFill>
        <p:spPr>
          <a:xfrm>
            <a:off x="0" y="60732"/>
            <a:ext cx="5005932" cy="3622870"/>
          </a:xfrm>
          <a:prstGeom prst="rect">
            <a:avLst/>
          </a:prstGeom>
        </p:spPr>
      </p:pic>
      <p:grpSp>
        <p:nvGrpSpPr>
          <p:cNvPr id="2" name="Group 4"/>
          <p:cNvGrpSpPr/>
          <p:nvPr/>
        </p:nvGrpSpPr>
        <p:grpSpPr>
          <a:xfrm>
            <a:off x="5005932" y="1249638"/>
            <a:ext cx="3305819" cy="1529787"/>
            <a:chOff x="1327966" y="383573"/>
            <a:chExt cx="3305819" cy="1529787"/>
          </a:xfrm>
        </p:grpSpPr>
        <p:cxnSp>
          <p:nvCxnSpPr>
            <p:cNvPr id="6" name="Straight Arrow Connector 5"/>
            <p:cNvCxnSpPr>
              <a:endCxn id="9" idx="0"/>
            </p:cNvCxnSpPr>
            <p:nvPr/>
          </p:nvCxnSpPr>
          <p:spPr>
            <a:xfrm>
              <a:off x="1327966" y="1006102"/>
              <a:ext cx="1787615" cy="907258"/>
            </a:xfrm>
            <a:prstGeom prst="straightConnector1">
              <a:avLst/>
            </a:prstGeom>
            <a:ln w="76200" cap="flat" cmpd="sng" algn="ctr">
              <a:solidFill>
                <a:schemeClr val="accent2"/>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597377" y="383573"/>
              <a:ext cx="3036408" cy="1277273"/>
            </a:xfrm>
            <a:prstGeom prst="rect">
              <a:avLst/>
            </a:prstGeom>
            <a:noFill/>
          </p:spPr>
          <p:txBody>
            <a:bodyPr wrap="none" rtlCol="0">
              <a:spAutoFit/>
            </a:bodyPr>
            <a:lstStyle/>
            <a:p>
              <a:pPr algn="ctr">
                <a:spcAft>
                  <a:spcPts val="600"/>
                </a:spcAft>
              </a:pPr>
              <a:r>
                <a:rPr lang="en-US" sz="2400" dirty="0" smtClean="0"/>
                <a:t>Gridded Species Range</a:t>
              </a:r>
            </a:p>
            <a:p>
              <a:pPr algn="ctr"/>
              <a:r>
                <a:rPr lang="en-US" sz="2400" dirty="0" smtClean="0"/>
                <a:t>to Table of Unique</a:t>
              </a:r>
            </a:p>
            <a:p>
              <a:pPr algn="ctr"/>
              <a:r>
                <a:rPr lang="en-US" sz="2400" dirty="0" smtClean="0"/>
                <a:t> Pixel IDs </a:t>
              </a:r>
            </a:p>
          </p:txBody>
        </p:sp>
      </p:grpSp>
      <p:pic>
        <p:nvPicPr>
          <p:cNvPr id="8" name="Picture 7" descr="Screen Shot 2014-04-30 at 9.22.27 PM.png"/>
          <p:cNvPicPr>
            <a:picLocks noChangeAspect="1"/>
          </p:cNvPicPr>
          <p:nvPr/>
        </p:nvPicPr>
        <p:blipFill>
          <a:blip r:embed="rId3"/>
          <a:srcRect/>
          <a:stretch>
            <a:fillRect/>
          </a:stretch>
        </p:blipFill>
        <p:spPr>
          <a:xfrm>
            <a:off x="4165222" y="3564256"/>
            <a:ext cx="4700905" cy="3024505"/>
          </a:xfrm>
          <a:prstGeom prst="rect">
            <a:avLst/>
          </a:prstGeom>
          <a:ln w="6350">
            <a:solidFill>
              <a:schemeClr val="bg1">
                <a:lumMod val="50000"/>
              </a:schemeClr>
            </a:solidFill>
          </a:ln>
        </p:spPr>
      </p:pic>
      <p:sp>
        <p:nvSpPr>
          <p:cNvPr id="9" name="TextBox 8"/>
          <p:cNvSpPr txBox="1"/>
          <p:nvPr/>
        </p:nvSpPr>
        <p:spPr>
          <a:xfrm>
            <a:off x="4443094" y="2779425"/>
            <a:ext cx="4700906" cy="830997"/>
          </a:xfrm>
          <a:prstGeom prst="rect">
            <a:avLst/>
          </a:prstGeom>
          <a:noFill/>
        </p:spPr>
        <p:txBody>
          <a:bodyPr wrap="square" rtlCol="0">
            <a:spAutoFit/>
          </a:bodyPr>
          <a:lstStyle/>
          <a:p>
            <a:r>
              <a:rPr lang="en-US" sz="2400" dirty="0" smtClean="0"/>
              <a:t>Annotation Input: Every pixel in species range for </a:t>
            </a:r>
            <a:r>
              <a:rPr lang="en-US" sz="2400" b="1" dirty="0" smtClean="0"/>
              <a:t>all dates</a:t>
            </a:r>
            <a:endParaRPr lang="en-US" sz="2400" b="1" dirty="0"/>
          </a:p>
        </p:txBody>
      </p:sp>
      <p:sp>
        <p:nvSpPr>
          <p:cNvPr id="14" name="TextBox 13"/>
          <p:cNvSpPr txBox="1"/>
          <p:nvPr/>
        </p:nvSpPr>
        <p:spPr>
          <a:xfrm>
            <a:off x="0" y="5475077"/>
            <a:ext cx="4063207" cy="1200328"/>
          </a:xfrm>
          <a:prstGeom prst="rect">
            <a:avLst/>
          </a:prstGeom>
          <a:noFill/>
        </p:spPr>
        <p:txBody>
          <a:bodyPr wrap="none" rtlCol="0">
            <a:spAutoFit/>
          </a:bodyPr>
          <a:lstStyle/>
          <a:p>
            <a:r>
              <a:rPr lang="en-US" sz="2400" i="1" dirty="0" smtClean="0">
                <a:solidFill>
                  <a:srgbClr val="E46C0A"/>
                </a:solidFill>
              </a:rPr>
              <a:t>Resources</a:t>
            </a:r>
            <a:r>
              <a:rPr lang="en-US" sz="2400" dirty="0" smtClean="0">
                <a:solidFill>
                  <a:srgbClr val="E46C0A"/>
                </a:solidFill>
              </a:rPr>
              <a:t> </a:t>
            </a:r>
            <a:r>
              <a:rPr lang="en-US" sz="2400" dirty="0" smtClean="0"/>
              <a:t>– NDVI, EVI</a:t>
            </a:r>
          </a:p>
          <a:p>
            <a:r>
              <a:rPr lang="en-US" sz="2400" i="1" dirty="0" smtClean="0">
                <a:solidFill>
                  <a:srgbClr val="E46C0A"/>
                </a:solidFill>
              </a:rPr>
              <a:t>Physiological Demand</a:t>
            </a:r>
            <a:r>
              <a:rPr lang="en-US" sz="2400" dirty="0" smtClean="0">
                <a:solidFill>
                  <a:srgbClr val="E46C0A"/>
                </a:solidFill>
              </a:rPr>
              <a:t> </a:t>
            </a:r>
            <a:r>
              <a:rPr lang="en-US" sz="2400" dirty="0" smtClean="0"/>
              <a:t>– Temp</a:t>
            </a:r>
          </a:p>
          <a:p>
            <a:r>
              <a:rPr lang="en-US" sz="2400" i="1" dirty="0" smtClean="0">
                <a:solidFill>
                  <a:schemeClr val="accent6">
                    <a:lumMod val="75000"/>
                  </a:schemeClr>
                </a:solidFill>
              </a:rPr>
              <a:t>Opportunity</a:t>
            </a:r>
            <a:r>
              <a:rPr lang="en-US" sz="2400" dirty="0" smtClean="0"/>
              <a:t> - Wind</a:t>
            </a:r>
            <a:endParaRPr lang="en-US" sz="2400" i="1" dirty="0"/>
          </a:p>
        </p:txBody>
      </p:sp>
      <p:sp>
        <p:nvSpPr>
          <p:cNvPr id="15" name="TextBox 14"/>
          <p:cNvSpPr txBox="1"/>
          <p:nvPr/>
        </p:nvSpPr>
        <p:spPr>
          <a:xfrm>
            <a:off x="377628" y="3733449"/>
            <a:ext cx="3292279" cy="830997"/>
          </a:xfrm>
          <a:prstGeom prst="rect">
            <a:avLst/>
          </a:prstGeom>
          <a:noFill/>
        </p:spPr>
        <p:txBody>
          <a:bodyPr wrap="square" rtlCol="0">
            <a:spAutoFit/>
          </a:bodyPr>
          <a:lstStyle/>
          <a:p>
            <a:r>
              <a:rPr lang="en-US" sz="2400" dirty="0" smtClean="0"/>
              <a:t>Automated</a:t>
            </a:r>
            <a:r>
              <a:rPr lang="en-US" sz="2400" dirty="0"/>
              <a:t> </a:t>
            </a:r>
            <a:r>
              <a:rPr lang="en-US" sz="2400" dirty="0" smtClean="0"/>
              <a:t>Annotation request, </a:t>
            </a:r>
            <a:r>
              <a:rPr lang="en-US" sz="2400" dirty="0" err="1" smtClean="0"/>
              <a:t>Env</a:t>
            </a:r>
            <a:r>
              <a:rPr lang="en-US" sz="2400" dirty="0" smtClean="0"/>
              <a:t>-DATA</a:t>
            </a:r>
          </a:p>
        </p:txBody>
      </p:sp>
      <p:cxnSp>
        <p:nvCxnSpPr>
          <p:cNvPr id="20" name="Straight Arrow Connector 19"/>
          <p:cNvCxnSpPr/>
          <p:nvPr/>
        </p:nvCxnSpPr>
        <p:spPr>
          <a:xfrm rot="10800000" flipV="1">
            <a:off x="3457928" y="3243492"/>
            <a:ext cx="985166" cy="979167"/>
          </a:xfrm>
          <a:prstGeom prst="straightConnector1">
            <a:avLst/>
          </a:prstGeom>
          <a:ln w="76200" cap="flat" cmpd="sng" algn="ctr">
            <a:solidFill>
              <a:srgbClr val="C0504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23" name="Picture 22" descr="http://tags.animalmigration.org/geologgerui/img/logos/movebank_logo.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4564446"/>
            <a:ext cx="3900804" cy="11024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7"/>
          <p:cNvGrpSpPr/>
          <p:nvPr/>
        </p:nvGrpSpPr>
        <p:grpSpPr>
          <a:xfrm>
            <a:off x="121404" y="561193"/>
            <a:ext cx="8966805" cy="5352312"/>
            <a:chOff x="6716135" y="5849203"/>
            <a:chExt cx="6123565" cy="3316626"/>
          </a:xfrm>
        </p:grpSpPr>
        <p:grpSp>
          <p:nvGrpSpPr>
            <p:cNvPr id="3" name="Group 29"/>
            <p:cNvGrpSpPr/>
            <p:nvPr/>
          </p:nvGrpSpPr>
          <p:grpSpPr>
            <a:xfrm>
              <a:off x="6716135" y="6218535"/>
              <a:ext cx="6123565" cy="2947294"/>
              <a:chOff x="6651356" y="6517619"/>
              <a:chExt cx="6123565" cy="2947294"/>
            </a:xfrm>
          </p:grpSpPr>
          <p:pic>
            <p:nvPicPr>
              <p:cNvPr id="11" name="Picture 10" descr="Screen Shot 2014-05-01 at 12.40.43 PM.png"/>
              <p:cNvPicPr>
                <a:picLocks noChangeAspect="1"/>
              </p:cNvPicPr>
              <p:nvPr/>
            </p:nvPicPr>
            <p:blipFill>
              <a:blip r:embed="rId3"/>
              <a:srcRect t="-1785" r="-1403"/>
              <a:stretch>
                <a:fillRect/>
              </a:stretch>
            </p:blipFill>
            <p:spPr>
              <a:xfrm>
                <a:off x="6651356" y="6517619"/>
                <a:ext cx="6123565" cy="2947294"/>
              </a:xfrm>
              <a:prstGeom prst="rect">
                <a:avLst/>
              </a:prstGeom>
              <a:ln w="6350">
                <a:solidFill>
                  <a:schemeClr val="bg1">
                    <a:lumMod val="50000"/>
                  </a:schemeClr>
                </a:solidFill>
              </a:ln>
            </p:spPr>
          </p:pic>
          <p:sp>
            <p:nvSpPr>
              <p:cNvPr id="12" name="Rectangle 11"/>
              <p:cNvSpPr/>
              <p:nvPr/>
            </p:nvSpPr>
            <p:spPr>
              <a:xfrm>
                <a:off x="10163807" y="6535447"/>
                <a:ext cx="2573014" cy="2895600"/>
              </a:xfrm>
              <a:prstGeom prst="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9729043" y="5849203"/>
              <a:ext cx="3110657" cy="324220"/>
            </a:xfrm>
            <a:prstGeom prst="rect">
              <a:avLst/>
            </a:prstGeom>
            <a:noFill/>
          </p:spPr>
          <p:txBody>
            <a:bodyPr wrap="square" rtlCol="0">
              <a:spAutoFit/>
            </a:bodyPr>
            <a:lstStyle/>
            <a:p>
              <a:pPr algn="r"/>
              <a:r>
                <a:rPr lang="en-US" sz="2800" dirty="0" smtClean="0">
                  <a:solidFill>
                    <a:srgbClr val="E46C0A"/>
                  </a:solidFill>
                </a:rPr>
                <a:t>Environmental Annotation</a:t>
              </a:r>
              <a:endParaRPr lang="en-US" sz="2800" dirty="0">
                <a:solidFill>
                  <a:srgbClr val="E46C0A"/>
                </a:solidFill>
              </a:endParaRPr>
            </a:p>
          </p:txBody>
        </p:sp>
      </p:grpSp>
      <p:pic>
        <p:nvPicPr>
          <p:cNvPr id="14" name="Picture 13" descr="http://tags.animalmigration.org/geologgerui/img/logos/movebank_logo.png"/>
          <p:cNvPicPr>
            <a:picLocks noChangeAspect="1" noChangeArrowheads="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8128" y="-17989"/>
            <a:ext cx="3900804" cy="11024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p:nvPr/>
        </p:nvGrpSpPr>
        <p:grpSpPr>
          <a:xfrm>
            <a:off x="53021" y="848671"/>
            <a:ext cx="3667125" cy="3594556"/>
            <a:chOff x="303469" y="5367815"/>
            <a:chExt cx="3667125" cy="3594556"/>
          </a:xfrm>
        </p:grpSpPr>
        <p:pic>
          <p:nvPicPr>
            <p:cNvPr id="6" name="Picture 5" descr="Screen Shot 2014-04-30 at 9.24.53 PM.png"/>
            <p:cNvPicPr>
              <a:picLocks noChangeAspect="1"/>
            </p:cNvPicPr>
            <p:nvPr/>
          </p:nvPicPr>
          <p:blipFill>
            <a:blip r:embed="rId3"/>
            <a:srcRect t="8242" b="6184"/>
            <a:stretch>
              <a:fillRect/>
            </a:stretch>
          </p:blipFill>
          <p:spPr>
            <a:xfrm>
              <a:off x="303469" y="6147058"/>
              <a:ext cx="3667125" cy="2815313"/>
            </a:xfrm>
            <a:prstGeom prst="rect">
              <a:avLst/>
            </a:prstGeom>
            <a:ln w="6350">
              <a:solidFill>
                <a:schemeClr val="bg1">
                  <a:lumMod val="50000"/>
                </a:schemeClr>
              </a:solidFill>
            </a:ln>
          </p:spPr>
        </p:pic>
        <p:sp>
          <p:nvSpPr>
            <p:cNvPr id="7" name="TextBox 6"/>
            <p:cNvSpPr txBox="1"/>
            <p:nvPr/>
          </p:nvSpPr>
          <p:spPr>
            <a:xfrm>
              <a:off x="458314" y="5367815"/>
              <a:ext cx="3199526" cy="800219"/>
            </a:xfrm>
            <a:prstGeom prst="rect">
              <a:avLst/>
            </a:prstGeom>
            <a:noFill/>
          </p:spPr>
          <p:txBody>
            <a:bodyPr wrap="none" rtlCol="0">
              <a:spAutoFit/>
            </a:bodyPr>
            <a:lstStyle/>
            <a:p>
              <a:pPr algn="ctr"/>
              <a:endParaRPr lang="en-US" sz="1800" i="1" dirty="0" smtClean="0"/>
            </a:p>
            <a:p>
              <a:pPr algn="ctr"/>
              <a:r>
                <a:rPr lang="en-US" sz="2800" dirty="0" smtClean="0">
                  <a:solidFill>
                    <a:schemeClr val="accent3">
                      <a:lumMod val="75000"/>
                    </a:schemeClr>
                  </a:solidFill>
                </a:rPr>
                <a:t>Dates and Locations</a:t>
              </a:r>
            </a:p>
          </p:txBody>
        </p:sp>
      </p:grpSp>
      <p:grpSp>
        <p:nvGrpSpPr>
          <p:cNvPr id="3" name="Group 8"/>
          <p:cNvGrpSpPr/>
          <p:nvPr/>
        </p:nvGrpSpPr>
        <p:grpSpPr>
          <a:xfrm>
            <a:off x="4223153" y="1099727"/>
            <a:ext cx="4746932" cy="3359318"/>
            <a:chOff x="6716135" y="5695918"/>
            <a:chExt cx="6123565" cy="3469912"/>
          </a:xfrm>
        </p:grpSpPr>
        <p:grpSp>
          <p:nvGrpSpPr>
            <p:cNvPr id="4" name="Group 29"/>
            <p:cNvGrpSpPr/>
            <p:nvPr/>
          </p:nvGrpSpPr>
          <p:grpSpPr>
            <a:xfrm>
              <a:off x="6716135" y="6218536"/>
              <a:ext cx="6123565" cy="2947294"/>
              <a:chOff x="6651356" y="6517620"/>
              <a:chExt cx="6123565" cy="2947294"/>
            </a:xfrm>
          </p:grpSpPr>
          <p:pic>
            <p:nvPicPr>
              <p:cNvPr id="12" name="Picture 11" descr="Screen Shot 2014-05-01 at 12.40.43 PM.png"/>
              <p:cNvPicPr>
                <a:picLocks noChangeAspect="1"/>
              </p:cNvPicPr>
              <p:nvPr/>
            </p:nvPicPr>
            <p:blipFill>
              <a:blip r:embed="rId4"/>
              <a:srcRect t="-1785" r="-1403"/>
              <a:stretch>
                <a:fillRect/>
              </a:stretch>
            </p:blipFill>
            <p:spPr>
              <a:xfrm>
                <a:off x="6651356" y="6517620"/>
                <a:ext cx="6123565" cy="2947294"/>
              </a:xfrm>
              <a:prstGeom prst="rect">
                <a:avLst/>
              </a:prstGeom>
              <a:ln w="6350">
                <a:solidFill>
                  <a:schemeClr val="bg1">
                    <a:lumMod val="50000"/>
                  </a:schemeClr>
                </a:solidFill>
              </a:ln>
            </p:spPr>
          </p:pic>
          <p:sp>
            <p:nvSpPr>
              <p:cNvPr id="13" name="Rectangle 12"/>
              <p:cNvSpPr/>
              <p:nvPr/>
            </p:nvSpPr>
            <p:spPr>
              <a:xfrm>
                <a:off x="10163807" y="6535447"/>
                <a:ext cx="2573014" cy="2895600"/>
              </a:xfrm>
              <a:prstGeom prst="rect">
                <a:avLst/>
              </a:prstGeom>
              <a:noFill/>
              <a:ln w="127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6948941" y="5695918"/>
              <a:ext cx="5890759" cy="540445"/>
            </a:xfrm>
            <a:prstGeom prst="rect">
              <a:avLst/>
            </a:prstGeom>
            <a:noFill/>
          </p:spPr>
          <p:txBody>
            <a:bodyPr wrap="square" rtlCol="0">
              <a:spAutoFit/>
            </a:bodyPr>
            <a:lstStyle/>
            <a:p>
              <a:pPr algn="r"/>
              <a:r>
                <a:rPr lang="en-US" sz="2800" dirty="0" smtClean="0">
                  <a:solidFill>
                    <a:srgbClr val="E46C0A"/>
                  </a:solidFill>
                </a:rPr>
                <a:t>Environmental Annotation</a:t>
              </a:r>
              <a:endParaRPr lang="en-US" sz="2800" dirty="0">
                <a:solidFill>
                  <a:srgbClr val="E46C0A"/>
                </a:solidFill>
              </a:endParaRPr>
            </a:p>
          </p:txBody>
        </p:sp>
      </p:grpSp>
      <p:grpSp>
        <p:nvGrpSpPr>
          <p:cNvPr id="5" name="Group 13"/>
          <p:cNvGrpSpPr/>
          <p:nvPr/>
        </p:nvGrpSpPr>
        <p:grpSpPr>
          <a:xfrm>
            <a:off x="2974725" y="3413118"/>
            <a:ext cx="3213290" cy="3444882"/>
            <a:chOff x="3678086" y="10573636"/>
            <a:chExt cx="3213290" cy="3444882"/>
          </a:xfrm>
        </p:grpSpPr>
        <p:pic>
          <p:nvPicPr>
            <p:cNvPr id="15" name="Picture 14" descr="Screen Shot 2014-03-17 at 4.01.52 PM.png"/>
            <p:cNvPicPr>
              <a:picLocks noChangeAspect="1"/>
            </p:cNvPicPr>
            <p:nvPr/>
          </p:nvPicPr>
          <p:blipFill>
            <a:blip r:embed="rId5">
              <a:clrChange>
                <a:clrFrom>
                  <a:srgbClr val="FEFFFF"/>
                </a:clrFrom>
                <a:clrTo>
                  <a:srgbClr val="FEFFFF">
                    <a:alpha val="0"/>
                  </a:srgbClr>
                </a:clrTo>
              </a:clrChange>
            </a:blip>
            <a:stretch>
              <a:fillRect/>
            </a:stretch>
          </p:blipFill>
          <p:spPr>
            <a:xfrm>
              <a:off x="4234363" y="10573636"/>
              <a:ext cx="2184491" cy="2560510"/>
            </a:xfrm>
            <a:prstGeom prst="rect">
              <a:avLst/>
            </a:prstGeom>
          </p:spPr>
        </p:pic>
        <p:sp>
          <p:nvSpPr>
            <p:cNvPr id="16" name="TextBox 15"/>
            <p:cNvSpPr txBox="1"/>
            <p:nvPr/>
          </p:nvSpPr>
          <p:spPr>
            <a:xfrm>
              <a:off x="3678086" y="13064411"/>
              <a:ext cx="3213290" cy="954107"/>
            </a:xfrm>
            <a:prstGeom prst="rect">
              <a:avLst/>
            </a:prstGeom>
            <a:noFill/>
          </p:spPr>
          <p:txBody>
            <a:bodyPr wrap="none" rtlCol="0">
              <a:spAutoFit/>
            </a:bodyPr>
            <a:lstStyle/>
            <a:p>
              <a:pPr algn="ctr"/>
              <a:r>
                <a:rPr lang="en-US" sz="2800" dirty="0" err="1" smtClean="0"/>
                <a:t>PostgreSQL</a:t>
              </a:r>
              <a:r>
                <a:rPr lang="en-US" sz="2800" dirty="0" smtClean="0"/>
                <a:t> - </a:t>
              </a:r>
              <a:r>
                <a:rPr lang="en-US" sz="2800" dirty="0" err="1" smtClean="0"/>
                <a:t>PostGIS</a:t>
              </a:r>
              <a:r>
                <a:rPr lang="en-US" sz="2800" dirty="0" smtClean="0"/>
                <a:t> </a:t>
              </a:r>
            </a:p>
            <a:p>
              <a:pPr algn="ctr"/>
              <a:r>
                <a:rPr lang="en-US" sz="2800" dirty="0" smtClean="0"/>
                <a:t>Database</a:t>
              </a:r>
              <a:endParaRPr lang="en-US" sz="2800" dirty="0"/>
            </a:p>
          </p:txBody>
        </p:sp>
      </p:grpSp>
      <p:cxnSp>
        <p:nvCxnSpPr>
          <p:cNvPr id="17" name="Straight Arrow Connector 16"/>
          <p:cNvCxnSpPr/>
          <p:nvPr/>
        </p:nvCxnSpPr>
        <p:spPr>
          <a:xfrm rot="10800000" flipV="1">
            <a:off x="5345382" y="4459044"/>
            <a:ext cx="1335216" cy="768911"/>
          </a:xfrm>
          <a:prstGeom prst="straightConnector1">
            <a:avLst/>
          </a:prstGeom>
          <a:ln w="76200" cap="flat" cmpd="sng" algn="ctr">
            <a:solidFill>
              <a:srgbClr val="C0504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022971" y="4459047"/>
            <a:ext cx="1560654" cy="768909"/>
          </a:xfrm>
          <a:prstGeom prst="straightConnector1">
            <a:avLst/>
          </a:prstGeom>
          <a:ln w="76200" cap="flat" cmpd="sng" algn="ctr">
            <a:solidFill>
              <a:srgbClr val="C0504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6"/>
          <a:stretch>
            <a:fillRect/>
          </a:stretch>
        </p:blipFill>
        <p:spPr>
          <a:xfrm>
            <a:off x="602855" y="327258"/>
            <a:ext cx="2139146" cy="772469"/>
          </a:xfrm>
          <a:prstGeom prst="rect">
            <a:avLst/>
          </a:prstGeom>
        </p:spPr>
      </p:pic>
      <p:pic>
        <p:nvPicPr>
          <p:cNvPr id="25" name="Picture 24" descr="http://tags.animalmigration.org/geologgerui/img/logos/movebank_logo.png"/>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995571" y="221520"/>
            <a:ext cx="3900804" cy="110240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4-05-01 at 2.29.14 PM.png"/>
          <p:cNvPicPr>
            <a:picLocks noChangeAspect="1"/>
          </p:cNvPicPr>
          <p:nvPr/>
        </p:nvPicPr>
        <p:blipFill>
          <a:blip r:embed="rId3"/>
          <a:stretch>
            <a:fillRect/>
          </a:stretch>
        </p:blipFill>
        <p:spPr>
          <a:xfrm>
            <a:off x="4826000" y="3875132"/>
            <a:ext cx="4318000" cy="2374900"/>
          </a:xfrm>
          <a:prstGeom prst="rect">
            <a:avLst/>
          </a:prstGeom>
        </p:spPr>
      </p:pic>
      <p:pic>
        <p:nvPicPr>
          <p:cNvPr id="3" name="Picture 2" descr="Screen Shot 2014-05-01 at 2.56.57 PM.png"/>
          <p:cNvPicPr>
            <a:picLocks noChangeAspect="1"/>
          </p:cNvPicPr>
          <p:nvPr/>
        </p:nvPicPr>
        <p:blipFill>
          <a:blip r:embed="rId4"/>
          <a:srcRect t="3993" b="3688"/>
          <a:stretch>
            <a:fillRect/>
          </a:stretch>
        </p:blipFill>
        <p:spPr>
          <a:xfrm>
            <a:off x="0" y="139700"/>
            <a:ext cx="4909185" cy="2495550"/>
          </a:xfrm>
          <a:prstGeom prst="rect">
            <a:avLst/>
          </a:prstGeom>
        </p:spPr>
      </p:pic>
      <p:pic>
        <p:nvPicPr>
          <p:cNvPr id="4" name="Picture 3" descr="Screen Shot 2014-03-17 at 1.55.23 PM.png"/>
          <p:cNvPicPr>
            <a:picLocks noChangeAspect="1"/>
          </p:cNvPicPr>
          <p:nvPr/>
        </p:nvPicPr>
        <p:blipFill>
          <a:blip r:embed="rId5">
            <a:clrChange>
              <a:clrFrom>
                <a:srgbClr val="FFFFFF"/>
              </a:clrFrom>
              <a:clrTo>
                <a:srgbClr val="FFFFFF">
                  <a:alpha val="0"/>
                </a:srgbClr>
              </a:clrTo>
            </a:clrChange>
          </a:blip>
          <a:stretch>
            <a:fillRect/>
          </a:stretch>
        </p:blipFill>
        <p:spPr>
          <a:xfrm rot="1998215">
            <a:off x="4262876" y="1660850"/>
            <a:ext cx="1187450" cy="2533650"/>
          </a:xfrm>
          <a:prstGeom prst="rect">
            <a:avLst/>
          </a:prstGeom>
          <a:scene3d>
            <a:camera prst="orthographicFront">
              <a:rot lat="0" lon="0" rev="14520000"/>
            </a:camera>
            <a:lightRig rig="threePt" dir="t"/>
          </a:scene3d>
        </p:spPr>
      </p:pic>
      <p:sp>
        <p:nvSpPr>
          <p:cNvPr id="6" name="TextBox 5"/>
          <p:cNvSpPr txBox="1"/>
          <p:nvPr/>
        </p:nvSpPr>
        <p:spPr>
          <a:xfrm>
            <a:off x="4597435" y="1710406"/>
            <a:ext cx="4546565" cy="1077218"/>
          </a:xfrm>
          <a:prstGeom prst="rect">
            <a:avLst/>
          </a:prstGeom>
          <a:noFill/>
        </p:spPr>
        <p:txBody>
          <a:bodyPr wrap="square" rtlCol="0">
            <a:spAutoFit/>
          </a:bodyPr>
          <a:lstStyle/>
          <a:p>
            <a:pPr algn="ctr">
              <a:spcAft>
                <a:spcPts val="600"/>
              </a:spcAft>
            </a:pPr>
            <a:r>
              <a:rPr lang="en-US" sz="3200" b="1" dirty="0" smtClean="0"/>
              <a:t>Identify and Describe Spatial Relationships</a:t>
            </a:r>
          </a:p>
        </p:txBody>
      </p:sp>
      <p:pic>
        <p:nvPicPr>
          <p:cNvPr id="9" name="Picture 14" descr="https://encrypted-tbn2.gstatic.com/images?q=tbn:ANd9GcQ35H-eeaFxyBMtPki_QP0jnb649dwHMcDk5rK2uVwBDtq_bfDPkw"/>
          <p:cNvPicPr>
            <a:picLocks noChangeAspect="1" noChangeArrowheads="1"/>
          </p:cNvPicPr>
          <p:nvPr/>
        </p:nvPicPr>
        <p:blipFill>
          <a:blip r:embed="rId6" cstate="print"/>
          <a:srcRect/>
          <a:stretch>
            <a:fillRect/>
          </a:stretch>
        </p:blipFill>
        <p:spPr bwMode="auto">
          <a:xfrm>
            <a:off x="3178224" y="4839590"/>
            <a:ext cx="1647776" cy="1410442"/>
          </a:xfrm>
          <a:prstGeom prst="rect">
            <a:avLst/>
          </a:prstGeom>
          <a:noFill/>
        </p:spPr>
      </p:pic>
      <p:pic>
        <p:nvPicPr>
          <p:cNvPr id="10" name="Picture 9"/>
          <p:cNvPicPr>
            <a:picLocks noChangeAspect="1"/>
          </p:cNvPicPr>
          <p:nvPr/>
        </p:nvPicPr>
        <p:blipFill>
          <a:blip r:embed="rId7"/>
          <a:stretch>
            <a:fillRect/>
          </a:stretch>
        </p:blipFill>
        <p:spPr>
          <a:xfrm>
            <a:off x="351824" y="2249015"/>
            <a:ext cx="2139146" cy="772469"/>
          </a:xfrm>
          <a:prstGeom prst="rect">
            <a:avLst/>
          </a:prstGeom>
        </p:spPr>
      </p:pic>
      <p:cxnSp>
        <p:nvCxnSpPr>
          <p:cNvPr id="11" name="Straight Arrow Connector 10"/>
          <p:cNvCxnSpPr/>
          <p:nvPr/>
        </p:nvCxnSpPr>
        <p:spPr>
          <a:xfrm>
            <a:off x="1801482" y="3204706"/>
            <a:ext cx="1782144" cy="1634884"/>
          </a:xfrm>
          <a:prstGeom prst="straightConnector1">
            <a:avLst/>
          </a:prstGeom>
          <a:ln w="76200" cap="flat" cmpd="sng" algn="ctr">
            <a:solidFill>
              <a:srgbClr val="C0504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0" y="1154"/>
            <a:ext cx="9144000" cy="673007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Lst>
        </p:spPr>
      </p:pic>
      <p:pic>
        <p:nvPicPr>
          <p:cNvPr id="5" name="Picture 4"/>
          <p:cNvPicPr>
            <a:picLocks noChangeAspect="1"/>
          </p:cNvPicPr>
          <p:nvPr/>
        </p:nvPicPr>
        <p:blipFill>
          <a:blip r:embed="rId4"/>
          <a:stretch>
            <a:fillRect/>
          </a:stretch>
        </p:blipFill>
        <p:spPr>
          <a:xfrm>
            <a:off x="314748" y="985508"/>
            <a:ext cx="964594" cy="713800"/>
          </a:xfrm>
          <a:prstGeom prst="rect">
            <a:avLst/>
          </a:prstGeom>
        </p:spPr>
      </p:pic>
      <p:sp>
        <p:nvSpPr>
          <p:cNvPr id="6" name="TextBox 5"/>
          <p:cNvSpPr txBox="1"/>
          <p:nvPr/>
        </p:nvSpPr>
        <p:spPr>
          <a:xfrm>
            <a:off x="281788" y="1527406"/>
            <a:ext cx="1030514" cy="215444"/>
          </a:xfrm>
          <a:prstGeom prst="rect">
            <a:avLst/>
          </a:prstGeom>
          <a:noFill/>
        </p:spPr>
        <p:txBody>
          <a:bodyPr wrap="square" rtlCol="0">
            <a:spAutoFit/>
          </a:bodyPr>
          <a:lstStyle/>
          <a:p>
            <a:pPr algn="r"/>
            <a:r>
              <a:rPr lang="en-US" sz="800" dirty="0" smtClean="0"/>
              <a:t>Photo: Ryan </a:t>
            </a:r>
            <a:r>
              <a:rPr lang="en-US" sz="800" dirty="0" err="1" smtClean="0"/>
              <a:t>Bushby</a:t>
            </a:r>
            <a:endParaRPr lang="en-US" sz="8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324537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adsfsdfzxcvbnmZXnbmvxc :Users:katielangland:Desktop:Screen shot 2012-12-20 at 3.10.42 PM.png"/>
          <p:cNvPicPr/>
          <p:nvPr/>
        </p:nvPicPr>
        <p:blipFill rotWithShape="1">
          <a:blip r:embed="rId2"/>
          <a:srcRect l="7261" t="15112" r="14794" b="22571"/>
          <a:stretch/>
        </p:blipFill>
        <p:spPr bwMode="auto">
          <a:xfrm>
            <a:off x="5275308" y="4074592"/>
            <a:ext cx="3648320" cy="2393896"/>
          </a:xfrm>
          <a:prstGeom prst="rect">
            <a:avLst/>
          </a:prstGeom>
          <a:noFill/>
          <a:ln w="9525">
            <a:noFill/>
            <a:miter lim="800000"/>
            <a:headEnd/>
            <a:tailEnd/>
          </a:ln>
        </p:spPr>
      </p:pic>
      <p:sp>
        <p:nvSpPr>
          <p:cNvPr id="3" name="Title 1"/>
          <p:cNvSpPr>
            <a:spLocks noGrp="1"/>
          </p:cNvSpPr>
          <p:nvPr>
            <p:ph type="title"/>
          </p:nvPr>
        </p:nvSpPr>
        <p:spPr>
          <a:xfrm>
            <a:off x="457200" y="274638"/>
            <a:ext cx="8229600" cy="1143000"/>
          </a:xfrm>
        </p:spPr>
        <p:txBody>
          <a:bodyPr>
            <a:normAutofit fontScale="90000"/>
          </a:bodyPr>
          <a:lstStyle/>
          <a:p>
            <a:r>
              <a:rPr lang="en-US" sz="5000" dirty="0" smtClean="0">
                <a:solidFill>
                  <a:schemeClr val="accent5"/>
                </a:solidFill>
              </a:rPr>
              <a:t>Linking physiology with remote sensing variables</a:t>
            </a:r>
            <a:endParaRPr lang="en-US" sz="5000" dirty="0">
              <a:solidFill>
                <a:schemeClr val="accent5"/>
              </a:solidFill>
            </a:endParaRPr>
          </a:p>
        </p:txBody>
      </p:sp>
      <p:pic>
        <p:nvPicPr>
          <p:cNvPr id="4" name="Picture 14" descr="https://encrypted-tbn2.gstatic.com/images?q=tbn:ANd9GcQ35H-eeaFxyBMtPki_QP0jnb649dwHMcDk5rK2uVwBDtq_bfDPkw"/>
          <p:cNvPicPr>
            <a:picLocks noChangeAspect="1" noChangeArrowheads="1"/>
          </p:cNvPicPr>
          <p:nvPr/>
        </p:nvPicPr>
        <p:blipFill>
          <a:blip r:embed="rId3" cstate="print"/>
          <a:srcRect/>
          <a:stretch>
            <a:fillRect/>
          </a:stretch>
        </p:blipFill>
        <p:spPr bwMode="auto">
          <a:xfrm>
            <a:off x="250473" y="2863675"/>
            <a:ext cx="2762117" cy="2364281"/>
          </a:xfrm>
          <a:prstGeom prst="rect">
            <a:avLst/>
          </a:prstGeom>
          <a:noFill/>
        </p:spPr>
      </p:pic>
      <p:cxnSp>
        <p:nvCxnSpPr>
          <p:cNvPr id="5" name="Straight Arrow Connector 4"/>
          <p:cNvCxnSpPr/>
          <p:nvPr/>
        </p:nvCxnSpPr>
        <p:spPr>
          <a:xfrm>
            <a:off x="3012590" y="4074592"/>
            <a:ext cx="2002664" cy="1588"/>
          </a:xfrm>
          <a:prstGeom prst="straightConnector1">
            <a:avLst/>
          </a:prstGeom>
          <a:ln w="76200" cap="flat" cmpd="sng" algn="ctr">
            <a:solidFill>
              <a:srgbClr val="C0504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6" name="Picture 5" descr="GFU_logo_blue.pdf"/>
          <p:cNvPicPr>
            <a:picLocks noChangeAspect="1"/>
          </p:cNvPicPr>
          <p:nvPr/>
        </p:nvPicPr>
        <p:blipFill>
          <a:blip r:embed="rId4"/>
          <a:srcRect l="17106" t="12515" r="18003" b="20690"/>
          <a:stretch>
            <a:fillRect/>
          </a:stretch>
        </p:blipFill>
        <p:spPr>
          <a:xfrm>
            <a:off x="5846156" y="2024819"/>
            <a:ext cx="2482009" cy="1766319"/>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000" dirty="0" smtClean="0">
                <a:solidFill>
                  <a:schemeClr val="accent5"/>
                </a:solidFill>
              </a:rPr>
              <a:t>Linking local observations with remote sensing informed patterns</a:t>
            </a:r>
            <a:endParaRPr lang="en-US" sz="5000" dirty="0">
              <a:solidFill>
                <a:schemeClr val="accent5"/>
              </a:solidFill>
            </a:endParaRPr>
          </a:p>
        </p:txBody>
      </p:sp>
      <p:pic>
        <p:nvPicPr>
          <p:cNvPr id="4" name="Picture 14" descr="https://encrypted-tbn2.gstatic.com/images?q=tbn:ANd9GcQ35H-eeaFxyBMtPki_QP0jnb649dwHMcDk5rK2uVwBDtq_bfDPkw"/>
          <p:cNvPicPr>
            <a:picLocks noChangeAspect="1" noChangeArrowheads="1"/>
          </p:cNvPicPr>
          <p:nvPr/>
        </p:nvPicPr>
        <p:blipFill>
          <a:blip r:embed="rId2" cstate="print"/>
          <a:srcRect/>
          <a:stretch>
            <a:fillRect/>
          </a:stretch>
        </p:blipFill>
        <p:spPr bwMode="auto">
          <a:xfrm>
            <a:off x="250473" y="2863675"/>
            <a:ext cx="2762117" cy="2364281"/>
          </a:xfrm>
          <a:prstGeom prst="rect">
            <a:avLst/>
          </a:prstGeom>
          <a:noFill/>
        </p:spPr>
      </p:pic>
      <p:pic>
        <p:nvPicPr>
          <p:cNvPr id="8" name="Picture 10" descr="http://www.vetmed.ucdavis.edu/vgl/wildlife/HMN%20logo.jpg"/>
          <p:cNvPicPr>
            <a:picLocks noChangeAspect="1" noChangeArrowheads="1"/>
          </p:cNvPicPr>
          <p:nvPr/>
        </p:nvPicPr>
        <p:blipFill>
          <a:blip r:embed="rId3" cstate="print"/>
          <a:srcRect/>
          <a:stretch>
            <a:fillRect/>
          </a:stretch>
        </p:blipFill>
        <p:spPr bwMode="auto">
          <a:xfrm>
            <a:off x="5839080" y="1806448"/>
            <a:ext cx="2254918" cy="2267444"/>
          </a:xfrm>
          <a:prstGeom prst="rect">
            <a:avLst/>
          </a:prstGeom>
          <a:noFill/>
        </p:spPr>
      </p:pic>
      <p:cxnSp>
        <p:nvCxnSpPr>
          <p:cNvPr id="9" name="Straight Arrow Connector 8"/>
          <p:cNvCxnSpPr/>
          <p:nvPr/>
        </p:nvCxnSpPr>
        <p:spPr>
          <a:xfrm>
            <a:off x="3012590" y="4074592"/>
            <a:ext cx="2002664" cy="1588"/>
          </a:xfrm>
          <a:prstGeom prst="straightConnector1">
            <a:avLst/>
          </a:prstGeom>
          <a:ln w="76200" cap="flat" cmpd="sng" algn="ctr">
            <a:solidFill>
              <a:srgbClr val="C0504D"/>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pic>
        <p:nvPicPr>
          <p:cNvPr id="12" name="Picture 11" descr="gabi-hb-work.jpg"/>
          <p:cNvPicPr>
            <a:picLocks noChangeAspect="1"/>
          </p:cNvPicPr>
          <p:nvPr/>
        </p:nvPicPr>
        <p:blipFill>
          <a:blip r:embed="rId4"/>
          <a:stretch>
            <a:fillRect/>
          </a:stretch>
        </p:blipFill>
        <p:spPr>
          <a:xfrm>
            <a:off x="5193655" y="4076180"/>
            <a:ext cx="3493145" cy="261985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0007019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7258" y="152400"/>
            <a:ext cx="9140841" cy="6477000"/>
          </a:xfrm>
          <a:prstGeom prst="rect">
            <a:avLst/>
          </a:prstGeom>
          <a:noFill/>
          <a:ln w="9525">
            <a:noFill/>
            <a:miter lim="800000"/>
            <a:headEnd/>
            <a:tailEnd/>
          </a:ln>
        </p:spPr>
      </p:pic>
      <p:sp>
        <p:nvSpPr>
          <p:cNvPr id="5" name="Rectangle 4"/>
          <p:cNvSpPr/>
          <p:nvPr/>
        </p:nvSpPr>
        <p:spPr>
          <a:xfrm>
            <a:off x="152400" y="4953000"/>
            <a:ext cx="8915400" cy="1524000"/>
          </a:xfrm>
          <a:prstGeom prst="rect">
            <a:avLst/>
          </a:prstGeom>
          <a:noFill/>
          <a:ln w="762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143000" y="2743200"/>
            <a:ext cx="4573582" cy="1754327"/>
          </a:xfrm>
          <a:prstGeom prst="rect">
            <a:avLst/>
          </a:prstGeom>
          <a:solidFill>
            <a:schemeClr val="bg1"/>
          </a:solidFill>
          <a:ln>
            <a:solidFill>
              <a:schemeClr val="tx1"/>
            </a:solidFill>
          </a:ln>
        </p:spPr>
        <p:txBody>
          <a:bodyPr wrap="square" rtlCol="0">
            <a:spAutoFit/>
          </a:bodyPr>
          <a:lstStyle/>
          <a:p>
            <a:r>
              <a:rPr lang="en-US" sz="3600" dirty="0" smtClean="0"/>
              <a:t>Integrative modeling to forecast influence of climate change</a:t>
            </a:r>
            <a:endParaRPr lang="en-US"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539249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876800" y="-324772"/>
            <a:ext cx="4876800" cy="7182772"/>
          </a:xfrm>
          <a:prstGeom prst="rect">
            <a:avLst/>
          </a:prstGeom>
        </p:spPr>
      </p:pic>
      <p:pic>
        <p:nvPicPr>
          <p:cNvPr id="12" name="Picture 11"/>
          <p:cNvPicPr>
            <a:picLocks noChangeAspect="1"/>
          </p:cNvPicPr>
          <p:nvPr/>
        </p:nvPicPr>
        <p:blipFill>
          <a:blip r:embed="rId3"/>
          <a:stretch>
            <a:fillRect/>
          </a:stretch>
        </p:blipFill>
        <p:spPr>
          <a:xfrm>
            <a:off x="0" y="4141145"/>
            <a:ext cx="3651250" cy="2716855"/>
          </a:xfrm>
          <a:prstGeom prst="rect">
            <a:avLst/>
          </a:prstGeom>
        </p:spPr>
      </p:pic>
      <p:pic>
        <p:nvPicPr>
          <p:cNvPr id="13" name="Picture 12"/>
          <p:cNvPicPr>
            <a:picLocks noChangeAspect="1"/>
          </p:cNvPicPr>
          <p:nvPr/>
        </p:nvPicPr>
        <p:blipFill>
          <a:blip r:embed="rId4"/>
          <a:stretch>
            <a:fillRect/>
          </a:stretch>
        </p:blipFill>
        <p:spPr>
          <a:xfrm>
            <a:off x="457200" y="3505200"/>
            <a:ext cx="3657600" cy="2761231"/>
          </a:xfrm>
          <a:prstGeom prst="rect">
            <a:avLst/>
          </a:prstGeom>
        </p:spPr>
      </p:pic>
      <p:pic>
        <p:nvPicPr>
          <p:cNvPr id="14" name="Picture 13"/>
          <p:cNvPicPr>
            <a:picLocks noChangeAspect="1"/>
          </p:cNvPicPr>
          <p:nvPr/>
        </p:nvPicPr>
        <p:blipFill>
          <a:blip r:embed="rId5"/>
          <a:stretch>
            <a:fillRect/>
          </a:stretch>
        </p:blipFill>
        <p:spPr>
          <a:xfrm>
            <a:off x="838200" y="2648208"/>
            <a:ext cx="3613150" cy="2685792"/>
          </a:xfrm>
          <a:prstGeom prst="rect">
            <a:avLst/>
          </a:prstGeom>
        </p:spPr>
      </p:pic>
      <p:pic>
        <p:nvPicPr>
          <p:cNvPr id="15" name="Picture 14"/>
          <p:cNvPicPr>
            <a:picLocks noChangeAspect="1"/>
          </p:cNvPicPr>
          <p:nvPr/>
        </p:nvPicPr>
        <p:blipFill>
          <a:blip r:embed="rId6"/>
          <a:stretch>
            <a:fillRect/>
          </a:stretch>
        </p:blipFill>
        <p:spPr>
          <a:xfrm>
            <a:off x="1358392" y="1828800"/>
            <a:ext cx="3899408" cy="2895600"/>
          </a:xfrm>
          <a:prstGeom prst="rect">
            <a:avLst/>
          </a:prstGeom>
        </p:spPr>
      </p:pic>
      <p:sp>
        <p:nvSpPr>
          <p:cNvPr id="16" name="TextBox 15"/>
          <p:cNvSpPr txBox="1"/>
          <p:nvPr/>
        </p:nvSpPr>
        <p:spPr>
          <a:xfrm>
            <a:off x="914400" y="0"/>
            <a:ext cx="8229600" cy="1754327"/>
          </a:xfrm>
          <a:prstGeom prst="rect">
            <a:avLst/>
          </a:prstGeom>
          <a:solidFill>
            <a:schemeClr val="accent6">
              <a:lumMod val="40000"/>
              <a:lumOff val="60000"/>
            </a:schemeClr>
          </a:solidFill>
        </p:spPr>
        <p:txBody>
          <a:bodyPr wrap="square" rtlCol="0">
            <a:spAutoFit/>
          </a:bodyPr>
          <a:lstStyle/>
          <a:p>
            <a:pPr algn="r"/>
            <a:r>
              <a:rPr lang="en-US" sz="3600" dirty="0" smtClean="0"/>
              <a:t>Undergrad research and posters, workshops, graduate training, </a:t>
            </a:r>
            <a:r>
              <a:rPr lang="en-US" sz="3600" dirty="0" smtClean="0"/>
              <a:t>A</a:t>
            </a:r>
            <a:r>
              <a:rPr lang="en-US" sz="3600" dirty="0" smtClean="0"/>
              <a:t>merican and </a:t>
            </a:r>
            <a:r>
              <a:rPr lang="en-US" sz="3600" dirty="0" smtClean="0"/>
              <a:t>L</a:t>
            </a:r>
            <a:r>
              <a:rPr lang="en-US" sz="3600" dirty="0" smtClean="0"/>
              <a:t>atin-</a:t>
            </a:r>
            <a:r>
              <a:rPr lang="en-US" sz="3600" dirty="0" smtClean="0"/>
              <a:t>A</a:t>
            </a:r>
            <a:r>
              <a:rPr lang="en-US" sz="3600" dirty="0" smtClean="0"/>
              <a:t>merican internship program</a:t>
            </a:r>
            <a:endParaRPr lang="en-US" sz="3600"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Scale</a:t>
            </a:r>
            <a:endParaRPr lang="en-US" dirty="0"/>
          </a:p>
        </p:txBody>
      </p:sp>
      <p:pic>
        <p:nvPicPr>
          <p:cNvPr id="4" name="Picture 3"/>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71600" y="1447800"/>
            <a:ext cx="6750050" cy="51054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1067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Landscape Scale</a:t>
            </a:r>
            <a:endParaRPr lang="en-US" dirty="0"/>
          </a:p>
        </p:txBody>
      </p:sp>
      <p:pic>
        <p:nvPicPr>
          <p:cNvPr id="4" name="Picture 3"/>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371600" y="1447800"/>
            <a:ext cx="6750050" cy="5105400"/>
          </a:xfrm>
          <a:prstGeom prst="rect">
            <a:avLst/>
          </a:prstGeom>
        </p:spPr>
      </p:pic>
      <p:sp>
        <p:nvSpPr>
          <p:cNvPr id="7" name="Right Arrow 6"/>
          <p:cNvSpPr/>
          <p:nvPr/>
        </p:nvSpPr>
        <p:spPr>
          <a:xfrm>
            <a:off x="457200" y="1676400"/>
            <a:ext cx="838200" cy="1447800"/>
          </a:xfrm>
          <a:prstGeom prst="rightArrow">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flipH="1">
            <a:off x="8153400" y="4572000"/>
            <a:ext cx="838200" cy="1524000"/>
          </a:xfrm>
          <a:prstGeom prst="rightArrow">
            <a:avLst/>
          </a:prstGeom>
          <a:solidFill>
            <a:srgbClr val="C050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91067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3-12-29 at 11.15.30 AM.png"/>
          <p:cNvPicPr>
            <a:picLocks noChangeAspect="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803080" y="2425700"/>
            <a:ext cx="4722984" cy="4191000"/>
          </a:xfrm>
          <a:prstGeom prst="rect">
            <a:avLst/>
          </a:prstGeom>
        </p:spPr>
      </p:pic>
      <p:pic>
        <p:nvPicPr>
          <p:cNvPr id="2" name="Picture 1" descr="Screen Shot 2013-12-29 at 11.17.31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10067" y="863600"/>
            <a:ext cx="4239733" cy="3771900"/>
          </a:xfrm>
          <a:prstGeom prst="rect">
            <a:avLst/>
          </a:prstGeom>
        </p:spPr>
      </p:pic>
      <p:sp>
        <p:nvSpPr>
          <p:cNvPr id="4" name="TextBox 3"/>
          <p:cNvSpPr txBox="1"/>
          <p:nvPr/>
        </p:nvSpPr>
        <p:spPr>
          <a:xfrm>
            <a:off x="1854200" y="190500"/>
            <a:ext cx="5435600" cy="523220"/>
          </a:xfrm>
          <a:prstGeom prst="rect">
            <a:avLst/>
          </a:prstGeom>
          <a:noFill/>
        </p:spPr>
        <p:txBody>
          <a:bodyPr wrap="square" rtlCol="0">
            <a:spAutoFit/>
          </a:bodyPr>
          <a:lstStyle/>
          <a:p>
            <a:pPr algn="ctr"/>
            <a:r>
              <a:rPr lang="en-US" sz="2800" dirty="0" smtClean="0">
                <a:latin typeface="Times"/>
                <a:cs typeface="Times"/>
              </a:rPr>
              <a:t>Experimental Landscapes</a:t>
            </a:r>
            <a:endParaRPr lang="en-US" sz="2800" dirty="0">
              <a:latin typeface="Times"/>
              <a:cs typeface="Times"/>
            </a:endParaRPr>
          </a:p>
        </p:txBody>
      </p:sp>
      <p:sp>
        <p:nvSpPr>
          <p:cNvPr id="5" name="TextBox 4"/>
          <p:cNvSpPr txBox="1"/>
          <p:nvPr/>
        </p:nvSpPr>
        <p:spPr>
          <a:xfrm>
            <a:off x="3416300" y="4135809"/>
            <a:ext cx="348680" cy="646331"/>
          </a:xfrm>
          <a:prstGeom prst="rect">
            <a:avLst/>
          </a:prstGeom>
          <a:noFill/>
        </p:spPr>
        <p:txBody>
          <a:bodyPr wrap="square" rtlCol="0">
            <a:spAutoFit/>
          </a:bodyPr>
          <a:lstStyle/>
          <a:p>
            <a:r>
              <a:rPr lang="en-US" sz="3600" dirty="0" smtClean="0">
                <a:solidFill>
                  <a:srgbClr val="FFFF00"/>
                </a:solidFill>
              </a:rPr>
              <a:t>*</a:t>
            </a:r>
            <a:endParaRPr lang="en-US" sz="3200" dirty="0">
              <a:solidFill>
                <a:srgbClr val="FFFF00"/>
              </a:solidFill>
            </a:endParaRPr>
          </a:p>
        </p:txBody>
      </p:sp>
      <p:sp>
        <p:nvSpPr>
          <p:cNvPr id="8" name="Oval 7"/>
          <p:cNvSpPr/>
          <p:nvPr/>
        </p:nvSpPr>
        <p:spPr>
          <a:xfrm>
            <a:off x="4597400" y="5219700"/>
            <a:ext cx="927100" cy="927100"/>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061200" y="4908550"/>
            <a:ext cx="927100" cy="927100"/>
          </a:xfrm>
          <a:prstGeom prst="ellipse">
            <a:avLst/>
          </a:prstGeom>
          <a:no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729805" y="5861050"/>
            <a:ext cx="1689569" cy="369332"/>
          </a:xfrm>
          <a:prstGeom prst="rect">
            <a:avLst/>
          </a:prstGeom>
          <a:noFill/>
        </p:spPr>
        <p:txBody>
          <a:bodyPr wrap="square" rtlCol="0">
            <a:spAutoFit/>
          </a:bodyPr>
          <a:lstStyle/>
          <a:p>
            <a:r>
              <a:rPr lang="en-US" dirty="0" err="1">
                <a:solidFill>
                  <a:srgbClr val="FFFF00"/>
                </a:solidFill>
                <a:latin typeface="Times"/>
                <a:cs typeface="Times"/>
              </a:rPr>
              <a:t>Harshaw</a:t>
            </a:r>
            <a:r>
              <a:rPr lang="en-US" dirty="0">
                <a:solidFill>
                  <a:srgbClr val="FFFF00"/>
                </a:solidFill>
                <a:latin typeface="Times"/>
                <a:cs typeface="Times"/>
              </a:rPr>
              <a:t> Creek</a:t>
            </a:r>
            <a:r>
              <a:rPr lang="en-US" sz="1200" dirty="0">
                <a:solidFill>
                  <a:srgbClr val="FFFF00"/>
                </a:solidFill>
                <a:latin typeface="Times"/>
                <a:cs typeface="Times"/>
              </a:rPr>
              <a:t> </a:t>
            </a:r>
            <a:endParaRPr lang="en-US" sz="1200" dirty="0">
              <a:solidFill>
                <a:srgbClr val="FFFF00"/>
              </a:solidFill>
            </a:endParaRPr>
          </a:p>
        </p:txBody>
      </p:sp>
      <p:sp>
        <p:nvSpPr>
          <p:cNvPr id="11" name="TextBox 10"/>
          <p:cNvSpPr txBox="1"/>
          <p:nvPr/>
        </p:nvSpPr>
        <p:spPr>
          <a:xfrm>
            <a:off x="4190612" y="4599238"/>
            <a:ext cx="1714888" cy="584776"/>
          </a:xfrm>
          <a:prstGeom prst="rect">
            <a:avLst/>
          </a:prstGeom>
          <a:noFill/>
        </p:spPr>
        <p:txBody>
          <a:bodyPr wrap="square" rtlCol="0">
            <a:spAutoFit/>
          </a:bodyPr>
          <a:lstStyle/>
          <a:p>
            <a:pPr algn="ctr"/>
            <a:r>
              <a:rPr lang="en-US" sz="1600" dirty="0" err="1" smtClean="0">
                <a:solidFill>
                  <a:srgbClr val="FFFF00"/>
                </a:solidFill>
                <a:latin typeface="Times"/>
                <a:cs typeface="Times"/>
              </a:rPr>
              <a:t>Sonoita</a:t>
            </a:r>
            <a:r>
              <a:rPr lang="en-US" sz="1600" dirty="0" smtClean="0">
                <a:solidFill>
                  <a:srgbClr val="FFFF00"/>
                </a:solidFill>
                <a:latin typeface="Times"/>
                <a:cs typeface="Times"/>
              </a:rPr>
              <a:t> Creek  State Natural Area</a:t>
            </a:r>
            <a:endParaRPr lang="en-US" sz="1600" dirty="0">
              <a:solidFill>
                <a:srgbClr val="FFFF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376627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C 01.jpg"/>
          <p:cNvPicPr>
            <a:picLocks noChangeAspect="1"/>
          </p:cNvPicPr>
          <p:nvPr/>
        </p:nvPicPr>
        <p:blipFill>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68300" y="965200"/>
            <a:ext cx="4095750" cy="2730500"/>
          </a:xfrm>
          <a:prstGeom prst="rect">
            <a:avLst/>
          </a:prstGeom>
        </p:spPr>
      </p:pic>
      <p:pic>
        <p:nvPicPr>
          <p:cNvPr id="3" name="Picture 2" descr="SC 01.jpg"/>
          <p:cNvPicPr>
            <a:picLocks noChangeAspect="1"/>
          </p:cNvPicPr>
          <p:nvPr/>
        </p:nvPicPr>
        <p:blipFill>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68300" y="3860800"/>
            <a:ext cx="4095750" cy="2730500"/>
          </a:xfrm>
          <a:prstGeom prst="rect">
            <a:avLst/>
          </a:prstGeom>
        </p:spPr>
      </p:pic>
      <p:sp>
        <p:nvSpPr>
          <p:cNvPr id="4" name="TextBox 3"/>
          <p:cNvSpPr txBox="1"/>
          <p:nvPr/>
        </p:nvSpPr>
        <p:spPr>
          <a:xfrm>
            <a:off x="1854200" y="190500"/>
            <a:ext cx="5435600" cy="523220"/>
          </a:xfrm>
          <a:prstGeom prst="rect">
            <a:avLst/>
          </a:prstGeom>
          <a:noFill/>
        </p:spPr>
        <p:txBody>
          <a:bodyPr wrap="square" rtlCol="0">
            <a:spAutoFit/>
          </a:bodyPr>
          <a:lstStyle/>
          <a:p>
            <a:pPr algn="ctr"/>
            <a:r>
              <a:rPr lang="en-US" sz="2800" dirty="0" smtClean="0">
                <a:latin typeface="Times"/>
                <a:cs typeface="Times"/>
              </a:rPr>
              <a:t>Experimental Landscapes</a:t>
            </a:r>
            <a:endParaRPr lang="en-US" sz="2800" dirty="0">
              <a:latin typeface="Times"/>
              <a:cs typeface="Times"/>
            </a:endParaRPr>
          </a:p>
        </p:txBody>
      </p:sp>
      <p:sp>
        <p:nvSpPr>
          <p:cNvPr id="5" name="TextBox 4"/>
          <p:cNvSpPr txBox="1"/>
          <p:nvPr/>
        </p:nvSpPr>
        <p:spPr>
          <a:xfrm>
            <a:off x="4749800" y="1775124"/>
            <a:ext cx="3632200" cy="1200328"/>
          </a:xfrm>
          <a:prstGeom prst="rect">
            <a:avLst/>
          </a:prstGeom>
          <a:noFill/>
        </p:spPr>
        <p:txBody>
          <a:bodyPr wrap="square" rtlCol="0">
            <a:spAutoFit/>
          </a:bodyPr>
          <a:lstStyle/>
          <a:p>
            <a:r>
              <a:rPr lang="en-US" sz="2400" dirty="0" err="1" smtClean="0">
                <a:latin typeface="Times"/>
                <a:cs typeface="Times"/>
              </a:rPr>
              <a:t>Harshaw</a:t>
            </a:r>
            <a:r>
              <a:rPr lang="en-US" sz="2400" dirty="0" smtClean="0">
                <a:latin typeface="Times"/>
                <a:cs typeface="Times"/>
              </a:rPr>
              <a:t> Creek (HC)</a:t>
            </a:r>
          </a:p>
          <a:p>
            <a:endParaRPr lang="en-US" sz="2400" dirty="0">
              <a:latin typeface="Times"/>
              <a:cs typeface="Times"/>
            </a:endParaRPr>
          </a:p>
          <a:p>
            <a:r>
              <a:rPr lang="en-US" sz="2400" dirty="0" smtClean="0">
                <a:latin typeface="Times"/>
                <a:cs typeface="Times"/>
              </a:rPr>
              <a:t>Elevation: ~1300-1700 m</a:t>
            </a:r>
            <a:endParaRPr lang="en-US" sz="2400" dirty="0">
              <a:latin typeface="Times"/>
              <a:cs typeface="Times"/>
            </a:endParaRPr>
          </a:p>
        </p:txBody>
      </p:sp>
      <p:sp>
        <p:nvSpPr>
          <p:cNvPr id="6" name="TextBox 5"/>
          <p:cNvSpPr txBox="1"/>
          <p:nvPr/>
        </p:nvSpPr>
        <p:spPr>
          <a:xfrm>
            <a:off x="4749800" y="4538812"/>
            <a:ext cx="4140200" cy="1569660"/>
          </a:xfrm>
          <a:prstGeom prst="rect">
            <a:avLst/>
          </a:prstGeom>
          <a:noFill/>
        </p:spPr>
        <p:txBody>
          <a:bodyPr wrap="square" rtlCol="0">
            <a:spAutoFit/>
          </a:bodyPr>
          <a:lstStyle/>
          <a:p>
            <a:r>
              <a:rPr lang="en-US" sz="2400" dirty="0" err="1" smtClean="0">
                <a:latin typeface="Times"/>
                <a:cs typeface="Times"/>
              </a:rPr>
              <a:t>Sonoita</a:t>
            </a:r>
            <a:r>
              <a:rPr lang="en-US" sz="2400" dirty="0" smtClean="0">
                <a:latin typeface="Times"/>
                <a:cs typeface="Times"/>
              </a:rPr>
              <a:t> Creek State Natural Area (</a:t>
            </a:r>
            <a:r>
              <a:rPr lang="en-US" sz="2400" dirty="0">
                <a:latin typeface="Times"/>
                <a:cs typeface="Times"/>
              </a:rPr>
              <a:t>S</a:t>
            </a:r>
            <a:r>
              <a:rPr lang="en-US" sz="2400" dirty="0" smtClean="0">
                <a:latin typeface="Times"/>
                <a:cs typeface="Times"/>
              </a:rPr>
              <a:t>C)</a:t>
            </a:r>
          </a:p>
          <a:p>
            <a:endParaRPr lang="en-US" sz="2400" dirty="0">
              <a:latin typeface="Times"/>
              <a:cs typeface="Times"/>
            </a:endParaRPr>
          </a:p>
          <a:p>
            <a:r>
              <a:rPr lang="en-US" sz="2400" dirty="0" smtClean="0">
                <a:latin typeface="Times"/>
                <a:cs typeface="Times"/>
              </a:rPr>
              <a:t>Elevation: ~1100 m</a:t>
            </a:r>
            <a:endParaRPr lang="en-US" sz="2400" dirty="0">
              <a:latin typeface="Times"/>
              <a:cs typeface="Time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07877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4183</TotalTime>
  <Words>2614</Words>
  <Application>Microsoft Macintosh PowerPoint</Application>
  <PresentationFormat>On-screen Show (4:3)</PresentationFormat>
  <Paragraphs>369</Paragraphs>
  <Slides>58</Slides>
  <Notes>27</Notes>
  <HiddenSlides>0</HiddenSlides>
  <MMClips>0</MMClips>
  <ScaleCrop>false</ScaleCrop>
  <HeadingPairs>
    <vt:vector size="4" baseType="variant">
      <vt:variant>
        <vt:lpstr>Design Template</vt:lpstr>
      </vt:variant>
      <vt:variant>
        <vt:i4>1</vt:i4>
      </vt:variant>
      <vt:variant>
        <vt:lpstr>Slide Titles</vt:lpstr>
      </vt:variant>
      <vt:variant>
        <vt:i4>58</vt:i4>
      </vt:variant>
    </vt:vector>
  </HeadingPairs>
  <TitlesOfParts>
    <vt:vector size="59" baseType="lpstr">
      <vt:lpstr>Office Theme</vt:lpstr>
      <vt:lpstr>Predicting the consequences  of climate change on  hummingbird diversity</vt:lpstr>
      <vt:lpstr>Slide 2</vt:lpstr>
      <vt:lpstr>Slide 3</vt:lpstr>
      <vt:lpstr>Slide 4</vt:lpstr>
      <vt:lpstr>Slide 5</vt:lpstr>
      <vt:lpstr>Landscape Scale</vt:lpstr>
      <vt:lpstr>Landscape Scale</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  Latitudinal Migrants</vt:lpstr>
      <vt:lpstr>Bird Banding Data</vt:lpstr>
      <vt:lpstr>Marisa Lim, Bird Banding Lab foreign recapture data</vt:lpstr>
      <vt:lpstr>eBird</vt:lpstr>
      <vt:lpstr>Slide 29</vt:lpstr>
      <vt:lpstr>Slide 30</vt:lpstr>
      <vt:lpstr>Slide 31</vt:lpstr>
      <vt:lpstr>Summarizing migration route</vt:lpstr>
      <vt:lpstr>Slide 33</vt:lpstr>
      <vt:lpstr>Slide 34</vt:lpstr>
      <vt:lpstr>Slide 35</vt:lpstr>
      <vt:lpstr>Slide 36</vt:lpstr>
      <vt:lpstr>Slide 37</vt:lpstr>
      <vt:lpstr>Slide 38</vt:lpstr>
      <vt:lpstr>Slide 39</vt:lpstr>
      <vt:lpstr>Slide 40</vt:lpstr>
      <vt:lpstr>Slide 41</vt:lpstr>
      <vt:lpstr>Population-level migration speed</vt:lpstr>
      <vt:lpstr>Population-level migration timing</vt:lpstr>
      <vt:lpstr>Spatial variation across years</vt:lpstr>
      <vt:lpstr>Spatial variation across years</vt:lpstr>
      <vt:lpstr>Spatial variation across years</vt:lpstr>
      <vt:lpstr>Slide 47</vt:lpstr>
      <vt:lpstr>Scaling up</vt:lpstr>
      <vt:lpstr>Slide 49</vt:lpstr>
      <vt:lpstr>Slide 50</vt:lpstr>
      <vt:lpstr>Slide 51</vt:lpstr>
      <vt:lpstr>Slide 52</vt:lpstr>
      <vt:lpstr>Slide 53</vt:lpstr>
      <vt:lpstr>Slide 54</vt:lpstr>
      <vt:lpstr>Linking physiology with remote sensing variables</vt:lpstr>
      <vt:lpstr>Linking local observations with remote sensing informed patterns</vt:lpstr>
      <vt:lpstr>Slide 57</vt:lpstr>
      <vt:lpstr>Slide 58</vt:lpstr>
    </vt:vector>
  </TitlesOfParts>
  <Company>Stony Brook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Combining Remote Sensing and Biological Data to Predict the Consequences of Climate Change on Hummingbird Diversity</dc:title>
  <dc:creator>Susan</dc:creator>
  <cp:lastModifiedBy>Sarah Supp</cp:lastModifiedBy>
  <cp:revision>66</cp:revision>
  <dcterms:created xsi:type="dcterms:W3CDTF">2014-05-09T15:57:19Z</dcterms:created>
  <dcterms:modified xsi:type="dcterms:W3CDTF">2014-05-09T16:10:39Z</dcterms:modified>
</cp:coreProperties>
</file>