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4"/>
  </p:notesMasterIdLst>
  <p:sldIdLst>
    <p:sldId id="341" r:id="rId2"/>
    <p:sldId id="313" r:id="rId3"/>
    <p:sldId id="365" r:id="rId4"/>
    <p:sldId id="314" r:id="rId5"/>
    <p:sldId id="349" r:id="rId6"/>
    <p:sldId id="319" r:id="rId7"/>
    <p:sldId id="320" r:id="rId8"/>
    <p:sldId id="356" r:id="rId9"/>
    <p:sldId id="361" r:id="rId10"/>
    <p:sldId id="381" r:id="rId11"/>
    <p:sldId id="346" r:id="rId12"/>
    <p:sldId id="321" r:id="rId13"/>
    <p:sldId id="340" r:id="rId14"/>
    <p:sldId id="364" r:id="rId15"/>
    <p:sldId id="354" r:id="rId16"/>
    <p:sldId id="367" r:id="rId17"/>
    <p:sldId id="368" r:id="rId18"/>
    <p:sldId id="316" r:id="rId19"/>
    <p:sldId id="369" r:id="rId20"/>
    <p:sldId id="366" r:id="rId21"/>
    <p:sldId id="373" r:id="rId22"/>
    <p:sldId id="372" r:id="rId23"/>
    <p:sldId id="375" r:id="rId24"/>
    <p:sldId id="374" r:id="rId25"/>
    <p:sldId id="380" r:id="rId26"/>
    <p:sldId id="382" r:id="rId27"/>
    <p:sldId id="383" r:id="rId28"/>
    <p:sldId id="325" r:id="rId29"/>
    <p:sldId id="351" r:id="rId30"/>
    <p:sldId id="355" r:id="rId31"/>
    <p:sldId id="384" r:id="rId32"/>
    <p:sldId id="38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FF33"/>
    <a:srgbClr val="FF150C"/>
    <a:srgbClr val="FF8C24"/>
    <a:srgbClr val="FAF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6" autoAdjust="0"/>
    <p:restoredTop sz="90929"/>
  </p:normalViewPr>
  <p:slideViewPr>
    <p:cSldViewPr>
      <p:cViewPr>
        <p:scale>
          <a:sx n="99" d="100"/>
          <a:sy n="99" d="100"/>
        </p:scale>
        <p:origin x="-664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</a:defRPr>
            </a:lvl1pPr>
          </a:lstStyle>
          <a:p>
            <a:fld id="{DDB9FBA1-85E2-470C-A2A5-46FD8EC42BE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75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5B08A-6918-45AE-83CE-969523CC25E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Welcome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Intergovernmental  panel on Climate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8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domain for downscaling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9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Hope</a:t>
            </a:r>
            <a:r>
              <a:rPr lang="en-US" baseline="0" dirty="0" smtClean="0"/>
              <a:t> you saw our posters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98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MODIS and AVHRR IR oceanographic frontal analyses</a:t>
            </a:r>
            <a:r>
              <a:rPr lang="en-US" baseline="0" dirty="0" smtClean="0"/>
              <a:t> to location bluefin in areas outside of the Gulf of Mexico where the origin  is not likely GOM.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4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all climate changes results in losers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358" name="Rectangle 7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606CC4-259A-411D-BF3F-4BD3E87B5A8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CD4ADB-B2CC-4B7C-A1B2-0DBFFABF85F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2CA63F-2127-49BF-8732-A871197300B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5870D61-6D50-47AD-A8DD-A53C0B3C3B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584192-D814-496C-AD4C-51F057A549B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BB8078-324C-448D-8EF9-A4DC2C60A30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C8ABB89-6D6B-4858-A605-071B53E2923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1B9A115-8C18-4B5F-8D41-791EA88D3A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D5A763-98B0-4705-8CC4-9D61DB195E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A5C86D-A426-4312-B551-B297BDCC737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07D133-B5D7-4495-AAB9-0799BCA7705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E7EC13-8076-4B3D-BAB9-9A4AE1A001A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0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048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74716421-3502-4C6D-A55C-1F88BBE9E72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335" name="Picture 71" descr="ROFFSLogoHawaiiFinal.gif                                       00058D19Tunny                          BA80E318: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5715000"/>
            <a:ext cx="1066800" cy="1012825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Ø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l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l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Relationship Id="rId3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39" name="Picture 5" descr="ROFFSCard08SPecialREDU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425" y="176182"/>
            <a:ext cx="7018262" cy="1576418"/>
          </a:xfrm>
        </p:spPr>
        <p:txBody>
          <a:bodyPr/>
          <a:lstStyle/>
          <a:p>
            <a:r>
              <a:rPr lang="en-US" sz="3200" dirty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NASA Biodiversity and Ecological Forecasting Science Team Meeting</a:t>
            </a:r>
            <a:br>
              <a:rPr lang="en-US" sz="3200" dirty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May 09, 2014 </a:t>
            </a:r>
            <a:endParaRPr lang="en-US" sz="3200" dirty="0">
              <a:solidFill>
                <a:srgbClr val="FF6600"/>
              </a:solidFill>
              <a:effectLst>
                <a:outerShdw blurRad="38100" dist="38100" dir="2700000" algn="tl">
                  <a:schemeClr val="accent4">
                    <a:lumMod val="1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95400"/>
            <a:ext cx="1549400" cy="1295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-11256" y="-17929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88867" y="1066800"/>
            <a:ext cx="4636633" cy="4953000"/>
            <a:chOff x="4436034" y="1828800"/>
            <a:chExt cx="4707966" cy="502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71"/>
            <a:stretch/>
          </p:blipFill>
          <p:spPr>
            <a:xfrm>
              <a:off x="4436034" y="2438400"/>
              <a:ext cx="4707966" cy="4419600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4876800" y="1828800"/>
              <a:ext cx="4114800" cy="6095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arenR" startAt="2"/>
              </a:pPr>
              <a:r>
                <a:rPr lang="en-US" sz="16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Males and females grow at different rates, and occur in different places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53824" y="2459736"/>
              <a:ext cx="2127683" cy="3125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effectLst/>
                </a:rPr>
                <a:t>Proportion of Females</a:t>
              </a:r>
              <a:endParaRPr lang="en-US" sz="1400" b="1" dirty="0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5">
                    <a:lumMod val="10000"/>
                  </a:schemeClr>
                </a:solidFill>
                <a:effectLst/>
              </a:rPr>
              <a:t>Habitat modeling:  Size &amp; Sex  Considerations</a:t>
            </a:r>
            <a:endParaRPr lang="en-US" sz="2800" b="1" dirty="0">
              <a:solidFill>
                <a:schemeClr val="accent5">
                  <a:lumMod val="10000"/>
                </a:schemeClr>
              </a:solidFill>
              <a:effectLst/>
            </a:endParaRPr>
          </a:p>
        </p:txBody>
      </p:sp>
      <p:sp>
        <p:nvSpPr>
          <p:cNvPr id="4" name="AutoShape 2" descr="data:image/jpeg;base64,/9j/4AAQSkZJRgABAQAAAQABAAD/2wCEAAkGBxQTEhQUEhQWFhUVFBcWFxcXGBYYGBcWFxcXFhcdGBcdHiggGBwlHBgVITEhJSkrLi4uFx8zODMsNygtLisBCgoKDg0OGxAQGzgkICQsLCwsLCwsLCwsLCwsLCwsLCwsLCwsLCwsLCwsLCwsLCwsLCwsLCwsLCwsLCwsLCwsLP/AABEIANMA7wMBIgACEQEDEQH/xAAcAAABBQEBAQAAAAAAAAAAAAAAAwQFBgcCAQj/xABJEAABAwIBBgoGCAQFAwUAAAABAAIDBBEhBQYSMUFRBxMiMmFxgZGhsUJScpLB0TNDU2KCstLwFBYjohUXk8LhJDTxVGNzg6P/xAAaAQADAQEBAQAAAAAAAAAAAAAAAQIDBAUG/8QALxEAAgECBQMCBQQDAQAAAAAAAAECAxESITFBUQQToWHhUnGBkbEyQtHwFGLBIv/aAAwDAQACEQMRAD8A3FCEIAEIQgAQhCABCFUc+s/YMntLcJKgtuyEHfqdIfQb4nYNdgCfy1lmCkiM1RI2Ng2nWTuaBi53QMVQI+GyiLiHQ1IaDg7RjNxvI07jqWO5xZeqK2Xjal+k7U1owYwbmN9EeJ2kqLIVYQPoen4Xslu50sjPahlP5WlS9NwgZNfqrYB7T9A9z7L5fIXiMIH1xSZbppfo6iF/syMd5FP7r41fGDrAS9JWSRfRSSR//G9zPykIwgfYaF8pUuemUI+ZW1GHrSF/57qXpOFTKrNdQ2T24oj4ta0+KVgPpZC+fabhqyg3nx0zx7EjT3h/wUvS8Or/AK2iaelkxHgY/iizA2tCyul4caQ/SU9Szq4pw/OD4KWp+GDJbudLIz2oZT+RrkrAX5Cq9PwiZMfqrYR7ZLPzgKXpMvUsv0VRC/2ZWO8igCRQvAb6l6gAQhCABCEIAEIQgAQhCABCEIAEJCtrGQsdJK9rGNF3OcQAB1rEM/uEySq0oaMuigxDn6pJRq642dGs7bYhNK4Fo4QuE5sGlT0RD5sQ+XAsi2EN2PeO4bb6liVTM57nPe5z3udpOc4kuc47Sdq5DUWWijYDiy5SqCiwCDiuUsWrzQQAkAvYoS9wa0XJ1JzT0hkcGtxPgBfWTsVsyRkkMb0+k62J6B8lhWrKmrbmtOnizehF0ebYcLEm+0i1u6yUlzSHoyd7QfIq3MhaBhh+9qTcdturpXEq81ubunF7FLfmpLscw94+CbSZszj0Qepw+NloTI8NSNFWupmQ6UTNZMkTN1xP7BfyumskDhzmkdYIWpFi4dHdWuqe6J7K5MrsvDGDrA7lqJoozzmNPW0FNKjItPa5iaOoW8rK11Ud0LsvkoFNO+P6N72ew5zPykKVpc7a+PmVlQOuV7h3OJCWyrQwMFw0i+oBxx774KE0FtTmpq6M5wcXZlpg4ScqMt/1jj0OjhcD3supam4Y8oN53EP9qMj8rwqBoJ/kHIctZO2CHnHFziOTGza53wG0q3ZZslGzcH/Ci6uqRTSxMa43s5mkByWOecCT6viFp6x6myVHQ5SyNDTjk/8AUNe6w0pCY+U5x2knusthWUZYldDkrAhCFQgQhCABQWdeddPQR6UzruI5ETbF7+obB944LnPbLbqSlfJHomQ2azS1aRNr2HOtuXzvlGplmldJM8vkcbuLiL92wdA1Koq4EhndnbUV77zHRjabshaeQ3pPrOt6R6bWUBopbizuNupeiPbbBa6CEdBeaCULUNZ0oAS0FyWJew2rwhIBDi+tL0VA6R1mjrOwdaImguGkbDabX7htKtWTaqmAsHho6QQT1m2v99WFepKKtFXZrThF5yYtkvJTWCwBttJ1u6/l+zKMjA17NXQvIauN3MkYepzT4XTgLzWnq9TqxX0GshvswOzaV5oG/TbsHsp2GLwMSsFzkCwwBNt2tJUpeblwsN1sf30pyF4iwXE3tXAYnBC5OATEImw1qFytXhoJJw2DedgHdr/ZcZTrQAScAPHWLdJ/e9U2uqzI651bBuC0pUnUfoKc1BeohVzl7i49g2Abgk2hdaKUiiLnNYxpc9xDWtaMXOOAAXppKKsjjbbd2e0dE+aRkMLdOSQ2a0eJO5oGJOyy3bNXNhlFBxTDeR/Kmlti524bgNQGzXrKbZhZoCijLpLOqZBy3DEMbrEbDuG07T2KxZQrGQxukkNmtFyfK28nUuOtUxZLQ1jGxVc5S1uVMj2OPHSgDoLAL+PitSWc8H9A+rqX5TnuG6LoqVh2MJAe/ttYb+UdVloy0pK0SJ6ghCFoSCEIQA3roWuYbtBsCRcA2w2bsFUcoZGY8ckNP3XWI7FdXDBRJhCwrRuaQlYzuozfhvY07QehoafCyjqjNGB2rjGdpd+a60+WjB1hIuoh+8Visa0ZpeL1Rkk+ZI9Cbsc2/iHDyUfPmbMOaY3drge4tI8VsclANzT2JtJktvqjsKvvVVuLDBmLTZu1LdcLj0tLHDuDr+CYTUsjecx7besx7fEiy3M5Kb94Lh+Ttzh2hUuqnuhduPJhDRfUQeogrp4IW1T5CD+dHG/rAPmFG1OZlOddOB7BLPykKl1a3Qu16mSOF17HI5vNc5vUSPJaNUZhwnUZm9ocP7mnzTCbME+jOPxx38Q4eS0XU03qT2pFUjytO3VK/tOl53TqPOWcay13W35WUpUZiVI5pid+JzT3FpHio+fNOrbrgc4b2uY7438E70ZcBaaF4s7HjnRtPUSPmnDM7WelG8dRafOygZslzN50Mo645Ld9rJlJYGxIB3Ei/cUuxTeiDHJF2izmgOtzm9bT8Lriqy1EebILDG2IPYN6phiO5etiKiXSwZUazQtlGsMrr4ho1D57ym2ilNFeOcBibYLojFRVkZybbuxO3mABa5JNgABtK2Lg6zK/hmioqGg1LhyRr4lp2D752ns33a8HGZXF6NXVN/qEXhjcPowfScPXItbd16tFXNVq3yRcY2OHkNBJIAAuSdQAWPZ450fxUwY25po3AloJbxltdyMRfUNwN9ZwleEXO0PeKOFws5wa9wPON+aOgbd5FthVPqKB0YxGG8G+PSuKrUwI6+npKbzNCo+FtrGtZ/BhrWgNaGSWAAwAA0MBbYn8XC/TnnU8o6ix3xCyMtXJZsULqqnJ1Po6XH5NzyTwl0k8jYmtma5xsNJrbd4cVdFhmYWSudO4bQxnbrPkFua6+lrSqXvsef1NKNOVoghCF1nMePFwVn01HliGR/FCKeK92h0g0t5xc0G24FxtvWhKKy9INENvrxsDuI8NayqyjGOKWxUbt2RSK3POqpv+6oJG42JjLX9PoOfZeQcKNIReRskeNuU06+0BP6uoOkGjG/7Ck6S3F2IBAdc7jhrt2KaVpwUmrX/qNJKzGFLnzQSap2joN/hdScOWKd/NmjP4gPNQmX8k0ssd308RsRrYy9jhrtdQ+Tcx6GQ6XElttkckrceprvgnNRjG7Ykmy+tDXYtIPVY+S9MYVAfmSxpJbUVcYH3muA99vxXsGQa5gc5mUnaI5rZIzq2XIdhfDABZSwpXbBZl7NONwXJplQYK/KzTz6aQdOk0/wB0fxUi7ODKMTdKWiBb60b2u8A6/ghxSBO5azB0nzXLoOgHsVQZwjtbfjqaeO2slj7eLQPFPKbhGoX/AFtjhrA2i41Ep9t8BiJ40w2sHevDSt9UhN6fOekfzZ2d5HmApGCpjfzHtd7JB8lDgVcaGjbvI6wkpckseLEMcPvAEdxUtYLwxjclhQYirVGZFM7E08XW1oafCyi5+Dun9FsjfZkc78+kr46IdK44o+sf31p3ktH5DJmZ1HBw0X0ZJOp7WuH9uiVJZs8HTI5WTT2focpjRfRc7AtcWm9rY4XNzbqV5s7oKXiOAvrtZV3JvJsTS4AlUPhJzybSxmKN1pHDlEa2A6gPvHwGO5S+e2c7aOI2I4wg6IOoD1ndG4bT2rEKRj6mQ1E1yLksB1kk30ikravQpK5zQUTiRLJfjHuaGt9UFww6ypuSIjA9yZZQfgPbZt+8FI6C4OsldpnpdIrJoaOYu6KkdI9rW3u4gJR0ezvVv4P8laT3TuGDMG+1tPYFzxblkjepJQi5Ms1JTNhFPA0YlzABvsQXHzWgqn5p0/HTyVLhyW3ji/3H97yrgvX6KNouXOnyR4td/wDq2+/zBCELsMBvW1QjaXHsG8qqyzmRxc7af2OoJPKuU2yPJLxojm42sNuvakoZ2nU9p6iPmvnut6p1Z4V+lefU7adLCr7jXKr+Lls0Pkc9oJ0W4NGGFybLk5SdouaIJgAWkGzOVrv6WzBO6iQ6XYEnxq76fVvCrLYhwG0tc4xvbxEty3D6PWMR6SZZFrp2Ss0qeYN0uUbxWAIIubP6VLcYjTVvq29hYB+zLOmC18UgBBB5mo4eso3JmUn3eySneGAcm/FnFuHrEm4O3clBIveMUvqG9UGA6rso8gmOB+k2xAAjGlvF9LC4uijynxsRE1PIwhxs0lh2XBwcRvC84xdB6l1ryxWzDBlYZ5TlLWDiIZCb2I/pg26DpBRUlI2VhZNROIcLXIhJHSDpa1YtJegrRdXNaIO2jMWZoaMmNFI5gNuS6NmkN4LZQQdqUqszZQ4iFtUGg4cuI4dTnlaYHLsOVf5k/QXbRnVLkbKTB/TnqG9DmxnxbMPJORVZbiIDW8a3eTFfXt0ybdhV+0kaSl9S3svsGAqdNnHlZvPomu6nxg+DwPBO/wCeZmfTUFQ3eWgvH9rSPFWC69AU970/I8JBt4SKTAP4yMnY9mj5kJ47O+Nzb0+jJcEjlBo0tx1kb728xeQcy4tYHoOpew0sbTpNjYHbw0A99k3VT2FhMky9mzlCrn4yWFzmE6RGk0aW4WJBDRusl/5drf8A0xFhtey39t/Ja4HLsFLuX2/JSdjEG5rVU0ui9kcQjs86WmHloPoXFndQ3jenNsLqycMRPEQ9Mjh3tsq403A6rrj6x3UX8/8Ah39G8mcQwlzgAOU4gAdeAC0x9KYYIqaL6SSzO089yr+YmTdOUzOHJj1e2fkFbMgZQhdVSSSSMaWgMiDnBtwSbkE6ybdxUUIYrL4svpuT1NTP5Z/XYtuTqNsMTI26mC3XvPablOVxFK1wu0gjoIK7XvpJKyPJbu7sEIQmIouV/ppLeuVHSAbW37AVK5QlYZXmRkkd3HFzSAcbYFJNjhPNlb1XC8ebjieZ2q6RX8sZU/ho2yBmlEHESaNg6MHR0XaPpAkkYalEjhAp/Vk7o/LTurtJky/Nc09o+aia6Ex85tunYmnG2a+zDUrx4RaYbJfdaf8AeuTwkU2xsx/AP1KWLxuXOmjFDjz7FYGRv+Y9N6s3uD9S8/zIpvUn9xv61KtkKUEiWKHHn2DCyIHCPT+pP7g/UuhwkQfZ1H+mP1KZD12HJ4ocefYViEHCPB9lUf6Y/WvRwlQfZVH+m39anAV1oNOsA9YCWKPHn2CxB/5lU/2U/uN/WuTwn032c3us/Wp3+AjOtjfdC4dkaA642+KMS+Hz7DtHnx7kIeFKm+zn91n60f5p0v2c/us/WpV+bNOfQt1EJJ2aUJ1EjsBSx/6+fYajD4vHuMP806b7Of3WfrXo4U6f7Kf3WfrTp2Z7dj+9tl7/ACi3oP4rebVLqtfsf3K7dP4vA1HCpT/ZT+6z9aBwq0/2M/us/Wnn8qM9WTsMf/CP5Xi28cPwg+V1D6i37H/foPtU/iGw4Uqb7Of3WfrXh4Vaf7GfuZ+pOTm1B9o8e023mAkn5rsPMmYesD5qf8uK/b59h9mHPgrmdWeTK5rI2QSizidJxYBiLawTbek6VhsGjEk2Ftp1CynJ805vRMbh0H/hSeZ+b7uP05QLRYjEG7jq1blM6vetGKsbQwUotp3Jl0P8LSMhHPfges889mpUbOGhD43xSCxN7/dI1W6sFZss5TL5yQAQBhfY0HDtJuexVzLlW6R13WvqwG5aQzliW2S+hhZ2s982Zdk7JspqBEy4e0uJLcCGtBc51xqGiCV9XZiTOfk6ie8lznU0JJJJJJYMSTiT0rHc2eKY6pe5o411LI1jzua0uI6zh7q2PMaItydQtIsRSQAjceKbdevRqYzhqxw5E4hCFuZAm9W2MNLpA3RAuS4CwAS7nAAk4AYlZdnlnWJ2uYwWha4aLiSDKRgSGjEtF8L7rrKrUUI3NKcVKST0J+amp54jIyNoBJIIGi6wNjctsd+CiZMjROwu8fjeR3ElLZi1OnTlh2Oc3scAfMlLXIwOsLhwxmk2vB1TvTm4xeS0+Rn2cFJLDI4RyAAHU4C5BxFiLYpizKFQ3nW/u+ZWhV2So5TpPBva2Btqv80gzN+n+zv1ucfisHQd8tDtj1VHCsSuymQZZmNrtAB26QsOsaN0VecjojY6D/ZBw/fUrzHkeBuqGMfgB81Xsu5uSvdeNrSN12tR2Wne5L6ii9IkPFnkw62Hx/SnlPndCdYI/fTZI/ytU+q33gvP5WqPUb7zU3Ayc6fHklo84oT6RHZ8k8hytCfrB23Hmq+Mz53a4me80+V05izCl/8Abb1GS/5UsEhXpljiq4zqkYfxBOo3X1G/UVXoswX7ZnDqufzOT+nzItrmk7OLH+0owz4Ifb58Ew1qVamLc29HmzSj8fwAC9OSphzah34mgovJft/ArR2kSAXQKjhBVDU6J3WHDyRx9SNcLXey+3ndHctqn9v4Fg4a+5KBdBRX+JvHOp5R1AO+S6bl2L0g9vtNPwun3YbsO3LglgvHRA6wD1hNIsqwu1PHaCPMJ1HOw6nNPaFSnCWjIcZLVHH8DGfRA6sPJe5SAhi4uO+lIdFu/HX4eadRgXHWE2ov607pfQjGgzpO0/voUzS/THV5fyOLer0Q1jzVjx0i4k2vygBqt6t7dq7GaFNtZfrdIf8AcFProLojTilZIzdST3K5VZrwnQjZTxlsrjG/kkFsZa4vdpXvqFh0uCvMbA0AAWAAAG4DAKKiq443DjHtZpXa3ScG6TsDYXOJsDh0KWBXXRSSMptvU9UTlrOCGmFnuu+2DG4uPXuHSV1nBx/FEU+DiDd2HJAF8LnWdV9iy6ppZY3njAdO9zpY3OvE7VNas4ZJF0qalqxjnrn7UzNcIyGRA2do42O4+t3WWfVGVZ72BOk7EuPOJ6b6loUeYzJIW/1ZG3F9EEAdoxuelRlTmEQeTN2OZ0bwVy3TzlmbLLQlOCSV7DK17iS5rXi5J5p0T+YLRsqxOc67WBoIHLOOkbXwA1dqoGZ2SpoJ26bmObouYNEEEAi+Itji1q0qd14WdDreBVJ3TIl+oim0Z2v7guxRDa53eEqXW1lcmcdPY0nyCkAFEzcu20rd3iUg+uA9CU9THfJKtmJ9E9th33QGYqIW+qO4LoNCTBPQvTdAhRC4BXheEXAUuvCU3fVsGt7R2gJE5Si9cHqu7yuliQ7MeErlM3ZSb6rz+Bw8wE3ly4waxb2nxN83XSxILMlNFc6KiHZwM9aMf/Zc9zWlNJs5mjU4djJT5gBK48LLFooLbqlVWeoabf1Tt5MbBh+KT4Jm7Pe4wbUHrMbB3ta5GfA7F+NDGdbGHraF5/hUPq26nOHkVnMuecnoxE9c7z4BrUg7OmqIJEMItji2R/iXpOEXqkNYtmaX/BQt+sLfxN8yLp3DVRMaGh4Num5PXbasiOdVSdrG4ehHGLd7SlJctVIiGlPLpvxFnaNmj2La+pOMIx0SQNN6muf4g3YHHqa75JKbKZAwjd+IsaPE/BVHMiN3EyVVTI9zbHR4x7nAMbi51nHeLdh3rvNXIIrHur6kXEjyYYjqbG3ktJHZ4X2rVYnkRhS1Huc2TXVkbeNs2OMmTkEu0rNIsXW0duxTPBXMXZPZe9myStaNzA8hoHQlsvnRppbYWYe7UmvBAwjJUBOsmU//AKvHwWlGNqn0FN3p/UuE3Nd1HyVeraFsmvAjaN24p/nNlN9PTukjgdORYaDTY2OtxwJsOgH4it5Kzsp5gOWGOIHJfydfTqPet5tXszOCdro5fK2NxjZI0lusC1wSL2I2GxB7QkKuTTFnAdYwPeFHV/BpSyvfKyWeN8ji9xa8OBc4kk8oE7d6Yu4N6hn0GUZB0Pa4jwf8FzypN6M0UkS0EIa5pDjgQdh2qYqMrwtYWF4u1+qxvqOrDHsVLdmplePmVEEo3Hk+bPio6esytCSH0rH29Utx/v8Ago7cooq6Zef8Yj2aZ6mP+SHZW9WN57APMqiszxqGfTUMrfZufNoHil4OEWn1SNljP3mj4ErPBIeRcnZUk2RW9pwHkCvBlCU7Ix2uPyUBT570bvrgPaa9viRZSVPlymk5k0bup7T8UmmGQ9dUSn02jqb8yk3GT13nq0R5NXQkadVkGRSMiax9UL6Ecbvbmm8gAFXaqTKV7CKG29oa4/3u+Cu3GI4zei4FAdLXDAmUezGxvi1qRkyhM0Xlll0duk54+IWiAjdZeljT+/mncDMpA15u4m3SSfO905Y0gDRkB6P/AAr8/JcZ1safwhNJc24Ha4x2Fw8incdyosleNYv4okqt/jh4FWk5sR+i6QdTgfMJvUZquIwm96MG/WQQjILlZhLCeUcB3G+9Pa/KcbYzaxOzo6bdC9r8yZ3W0XRbL4vZffhYgYKGylmZVgkshLx0SR+RIVJLkLjfJmV26R02B+nYWAvt2DBTgyNxgLmuDADYABxJ2ejh2C6Z5Azcew3nhfHoWeDovJLgb2GgHA6rdqkc48qRa4nvbJt4xrQNVuTcCxscTa/weHgHJFdnDWS6JLnNaeV37Aeiyd0ULquoZEzXI6wwwa0azboaCVDOpHuJOle5uTvWkcGWR208MtdMcNFzWHdG3nkdJIt+HpV4LZsTnkSuc8On/D5Mp8NMNLyNbIGWuT0nX1jpV0ggaxjWNFmtaGtG4AWHgqfmLHp/xGUp7NM5LY76mQMNvEi3SGA7U/M82UHFlMTHTg2fORi7eGDb+77jccvmzNo9yvlIzl1JTN4x7xovfrZECbFziNdsd17WGKs2bGSBSUsNODpcW2xdvcSXONuslLZIyTFTM0Im2GsnW5x3uO0p8t6dO2b1M5zvktAUPlbNekqCTLC0uPpi7H+82xPaphC0aT1ITa0KLNmPNDjRVTmj7OTEd4w72nrTebKdbTf91Tl7B9ZFiO21/HRWhIUOmtsi1Ue+ZSaHOqmksNPQJAIEg0b31WJwPepOsp2yt147D+9YTzK2bNLU/SwtJ9ZvJf7zbE9qq82YM0J0qGrezdHJi3vGHe0qHGS9Sk4v0EqiBzDZw7RtSD4WuwcAehwB81xlDKVZA0itpHPaPrYuUOs2vbt0VCwZ40rnaPGaJ++NHx1eKwaszVD6qzbppOdBH1hoae8WKrmUeDiF1zE5zOg8ofMeKuNPUNcLtII6E5Bv0pXYGO1mZ1dBfiySN8Tj5Ag+CjhlqviOiJ33Gxxue5119G5MoWlpLhe+8KMy5m1FIOVG143OAPcdYWlna7zFijcxKmz0yg3WQ/2mN/26Kfw8JU7fpKdh6i5v6lbazMiE/RF0Z3c5vccfFQNZmfMw8kNkucSNYGzkHWe0rFtbxNFFPc7p+FGKw4yCRvslrh3nRUnBwi0Ttbnt62E/luqjWQaN2EFrtgdyT47dqj6bJDDi5urZ81N6e6sPty2ZqVNnZRPto1EYv6xLD3OAUxTVrH/RyNd7Lg74rFKnIsdsBbqKj3ZGOtrkKNN6OwnCR9CBxXTT+7rCKaGraLxVEgI9EPePjZOqTOXKbToiZxO5wY6/vNJ8U+2npIWGXBubHpVoBWNx8IldGf6kUbwNwIPeHfBSuTuFRzjZ1I6/3Hkk9TdD4o7ciWalxa8fADgRfoIuqVT8JtNe0jJYzuc1vkDfwUzR58UT9U4b7YezxcAEsL4JJT+WKWUnjII3Yaw3Rd7zbEd6r/CNXANhoI3FoeWulNy4tiab4k3JdgXYnEht9aslPnDT6D5BMx4awus17XE2xsADrKYcH+QRUF+UaoaT5nkxMOprGmwNturDoa0rSEXLJCvbNjnJGQn1TY+NaYqONrRFAMC9rRZultAt/wAW1m7wQtY0NYA1rRYACwAG4JRC7IQUTGUnIEIQrJBCEIAEIQgAQhCABV7ODMqhrLmenYXn6xvIk99tieo3CsKEDTsZHW8D8kN3ZOrHM3RzDC/tNFu9hTG2VKQ/9TTcYwa3x4i2+4uO/RW1IWUqSZpGq1qUXN/O6mlaBphjvVfyceg6j2FWQOB6VxlTNelqCTJC3SPpt5D+1zbE9t1XZsx5oTpUNU5o+zkxb3gW/t7VNpx2uO8H6ErW5PBxbrUPLFY2KRky3XU3/d0pcwfWRcoW3m1x36KcQZx0dQMJA0nY/k49ZwPYVnKz9GWk0Namia8aL2hw3OAI7ioCuzPhdzNKM/dN2+6fhZW2Sntq1dCSIWTjyUpNaGcVuZ0zTyXB7ejAj8J+BSEOb9yBpOa7aHNse7WVqkMQKVdkljsHNuEnRvoaKtbUz2kzS23uLXJ1DvKfS5qxgXdq269mJ7fmFb5s17kujebkWs4nAdHls1rlmRZjZrgA0nE3vaw12/8AKzdGa2H3k9ygQ5vcY/RYwue4k23XxxOwYq/5u5pRUo0rB0pGJtg3ob81O5PydHC2zBr1na7rKUqpmsaXPcGtGJJwAW1Oio5vUynWcskJSU7XCz2hw3OAI8VSMtZMpKiTiKSjgklODpQwNbH06Tbd/mpI1E+UXGOmvHTg2fKRi7oaPh37lcsi5Hipo9CJthrJOLnHe47VrFOemn90M21HXUqFBwUUbWASGRz/AEi17mtOrAN9XYr5DEGtDWgBrQAAMAABYADcu0LpUUtDFtvUEIQmIEIQgAQhCABCEIAEIQgAQhCABCEIAEIQgAUNlXNakqLmWBmkfTaNB/vNsT2qZQk0nqNNrQzqs4O5ogTQVb2bRHLizvAt3tKrdblTKVET/GUZfGPrYeUOs2uB26K2lCzdGOxoqr3MoyBn1STEf1NAnZJycdwOo9hKvlM9rhcWI6EllnMuiqbmWnZpHW9g0H9rm20u26rzeD2Snxoat7BsZJq8Bo/2KMEo6ZlYoy9C3sFl3dVEZWrqfCqptNo+sjuRbptfx0UpNnmx0d4WPfIcAwjEEmwuAccdg8EnUitRYHsTOWMrxU7NOQ9TRznHoHxUBk/Jc+UXCWpvHTXuyIYF42E9HTrOyyd5BzTc+QVNcdOQ4tjOLWbrjUSN2oK6AJxpuectOP5ByUco68iVNTtjaGMaGtaLBoFgAlUIXQYghCEACEIQAIQhAAhCEACEIQAIQhAAhCEACEIQAIQhAAhCEACEIQAIQhAAm4oo9PjOLZp+tojS97WhCAHCEIQAIQhAAhCEACEIQAIQh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QUEhQWFhUVFBcWFxcXGBYYGBcWFxcXFhcdGBcdHiggGBwlHBgVITEhJSkrLi4uFx8zODMsNygtLisBCgoKDg0OGxAQGzgkICQsLCwsLCwsLCwsLCwsLCwsLCwsLCwsLCwsLCwsLCwsLCwsLCwsLCwsLCwsLCwsLCwsLP/AABEIANMA7wMBIgACEQEDEQH/xAAcAAABBQEBAQAAAAAAAAAAAAAAAwQFBgcCAQj/xABJEAABAwIBBgoGCAQFAwUAAAABAAIDBBEhBQYSMUFRBxMiMmFxgZGhsUJScpLB0TNDU2KCstLwFBYjohUXk8LhJDTxVGNzg6P/xAAaAQADAQEBAQAAAAAAAAAAAAAAAQIDBAUG/8QALxEAAgECBQMCBQQDAQAAAAAAAAECAxESITFBUQQToWHhUnGBkbEyQtHwFGLBIv/aAAwDAQACEQMRAD8A3FCEIAEIQgAQhCABCFUc+s/YMntLcJKgtuyEHfqdIfQb4nYNdgCfy1lmCkiM1RI2Ng2nWTuaBi53QMVQI+GyiLiHQ1IaDg7RjNxvI07jqWO5xZeqK2Xjal+k7U1owYwbmN9EeJ2kqLIVYQPoen4Xslu50sjPahlP5WlS9NwgZNfqrYB7T9A9z7L5fIXiMIH1xSZbppfo6iF/syMd5FP7r41fGDrAS9JWSRfRSSR//G9zPykIwgfYaF8pUuemUI+ZW1GHrSF/57qXpOFTKrNdQ2T24oj4ta0+KVgPpZC+fabhqyg3nx0zx7EjT3h/wUvS8Or/AK2iaelkxHgY/iizA2tCyul4caQ/SU9Szq4pw/OD4KWp+GDJbudLIz2oZT+RrkrAX5Cq9PwiZMfqrYR7ZLPzgKXpMvUsv0VRC/2ZWO8igCRQvAb6l6gAQhCABCEIAEIQgAQhCABCEIAEJCtrGQsdJK9rGNF3OcQAB1rEM/uEySq0oaMuigxDn6pJRq642dGs7bYhNK4Fo4QuE5sGlT0RD5sQ+XAsi2EN2PeO4bb6liVTM57nPe5z3udpOc4kuc47Sdq5DUWWijYDiy5SqCiwCDiuUsWrzQQAkAvYoS9wa0XJ1JzT0hkcGtxPgBfWTsVsyRkkMb0+k62J6B8lhWrKmrbmtOnizehF0ebYcLEm+0i1u6yUlzSHoyd7QfIq3MhaBhh+9qTcdturpXEq81ubunF7FLfmpLscw94+CbSZszj0Qepw+NloTI8NSNFWupmQ6UTNZMkTN1xP7BfyumskDhzmkdYIWpFi4dHdWuqe6J7K5MrsvDGDrA7lqJoozzmNPW0FNKjItPa5iaOoW8rK11Ud0LsvkoFNO+P6N72ew5zPykKVpc7a+PmVlQOuV7h3OJCWyrQwMFw0i+oBxx774KE0FtTmpq6M5wcXZlpg4ScqMt/1jj0OjhcD3supam4Y8oN53EP9qMj8rwqBoJ/kHIctZO2CHnHFziOTGza53wG0q3ZZslGzcH/Ci6uqRTSxMa43s5mkByWOecCT6viFp6x6myVHQ5SyNDTjk/8AUNe6w0pCY+U5x2knusthWUZYldDkrAhCFQgQhCABQWdeddPQR6UzruI5ETbF7+obB944LnPbLbqSlfJHomQ2azS1aRNr2HOtuXzvlGplmldJM8vkcbuLiL92wdA1Koq4EhndnbUV77zHRjabshaeQ3pPrOt6R6bWUBopbizuNupeiPbbBa6CEdBeaCULUNZ0oAS0FyWJew2rwhIBDi+tL0VA6R1mjrOwdaImguGkbDabX7htKtWTaqmAsHho6QQT1m2v99WFepKKtFXZrThF5yYtkvJTWCwBttJ1u6/l+zKMjA17NXQvIauN3MkYepzT4XTgLzWnq9TqxX0GshvswOzaV5oG/TbsHsp2GLwMSsFzkCwwBNt2tJUpeblwsN1sf30pyF4iwXE3tXAYnBC5OATEImw1qFytXhoJJw2DedgHdr/ZcZTrQAScAPHWLdJ/e9U2uqzI651bBuC0pUnUfoKc1BeohVzl7i49g2Abgk2hdaKUiiLnNYxpc9xDWtaMXOOAAXppKKsjjbbd2e0dE+aRkMLdOSQ2a0eJO5oGJOyy3bNXNhlFBxTDeR/Kmlti524bgNQGzXrKbZhZoCijLpLOqZBy3DEMbrEbDuG07T2KxZQrGQxukkNmtFyfK28nUuOtUxZLQ1jGxVc5S1uVMj2OPHSgDoLAL+PitSWc8H9A+rqX5TnuG6LoqVh2MJAe/ttYb+UdVloy0pK0SJ6ghCFoSCEIQA3roWuYbtBsCRcA2w2bsFUcoZGY8ckNP3XWI7FdXDBRJhCwrRuaQlYzuozfhvY07QehoafCyjqjNGB2rjGdpd+a60+WjB1hIuoh+8Visa0ZpeL1Rkk+ZI9Cbsc2/iHDyUfPmbMOaY3drge4tI8VsclANzT2JtJktvqjsKvvVVuLDBmLTZu1LdcLj0tLHDuDr+CYTUsjecx7besx7fEiy3M5Kb94Lh+Ttzh2hUuqnuhduPJhDRfUQeogrp4IW1T5CD+dHG/rAPmFG1OZlOddOB7BLPykKl1a3Qu16mSOF17HI5vNc5vUSPJaNUZhwnUZm9ocP7mnzTCbME+jOPxx38Q4eS0XU03qT2pFUjytO3VK/tOl53TqPOWcay13W35WUpUZiVI5pid+JzT3FpHio+fNOrbrgc4b2uY7438E70ZcBaaF4s7HjnRtPUSPmnDM7WelG8dRafOygZslzN50Mo645Ld9rJlJYGxIB3Ei/cUuxTeiDHJF2izmgOtzm9bT8Lriqy1EebILDG2IPYN6phiO5etiKiXSwZUazQtlGsMrr4ho1D57ym2ilNFeOcBibYLojFRVkZybbuxO3mABa5JNgABtK2Lg6zK/hmioqGg1LhyRr4lp2D752ns33a8HGZXF6NXVN/qEXhjcPowfScPXItbd16tFXNVq3yRcY2OHkNBJIAAuSdQAWPZ450fxUwY25po3AloJbxltdyMRfUNwN9ZwleEXO0PeKOFws5wa9wPON+aOgbd5FthVPqKB0YxGG8G+PSuKrUwI6+npKbzNCo+FtrGtZ/BhrWgNaGSWAAwAA0MBbYn8XC/TnnU8o6ix3xCyMtXJZsULqqnJ1Po6XH5NzyTwl0k8jYmtma5xsNJrbd4cVdFhmYWSudO4bQxnbrPkFua6+lrSqXvsef1NKNOVoghCF1nMePFwVn01HliGR/FCKeK92h0g0t5xc0G24FxtvWhKKy9INENvrxsDuI8NayqyjGOKWxUbt2RSK3POqpv+6oJG42JjLX9PoOfZeQcKNIReRskeNuU06+0BP6uoOkGjG/7Ck6S3F2IBAdc7jhrt2KaVpwUmrX/qNJKzGFLnzQSap2joN/hdScOWKd/NmjP4gPNQmX8k0ssd308RsRrYy9jhrtdQ+Tcx6GQ6XElttkckrceprvgnNRjG7Ykmy+tDXYtIPVY+S9MYVAfmSxpJbUVcYH3muA99vxXsGQa5gc5mUnaI5rZIzq2XIdhfDABZSwpXbBZl7NONwXJplQYK/KzTz6aQdOk0/wB0fxUi7ODKMTdKWiBb60b2u8A6/ghxSBO5azB0nzXLoOgHsVQZwjtbfjqaeO2slj7eLQPFPKbhGoX/AFtjhrA2i41Ep9t8BiJ40w2sHevDSt9UhN6fOekfzZ2d5HmApGCpjfzHtd7JB8lDgVcaGjbvI6wkpckseLEMcPvAEdxUtYLwxjclhQYirVGZFM7E08XW1oafCyi5+Dun9FsjfZkc78+kr46IdK44o+sf31p3ktH5DJmZ1HBw0X0ZJOp7WuH9uiVJZs8HTI5WTT2focpjRfRc7AtcWm9rY4XNzbqV5s7oKXiOAvrtZV3JvJsTS4AlUPhJzybSxmKN1pHDlEa2A6gPvHwGO5S+e2c7aOI2I4wg6IOoD1ndG4bT2rEKRj6mQ1E1yLksB1kk30ikravQpK5zQUTiRLJfjHuaGt9UFww6ypuSIjA9yZZQfgPbZt+8FI6C4OsldpnpdIrJoaOYu6KkdI9rW3u4gJR0ezvVv4P8laT3TuGDMG+1tPYFzxblkjepJQi5Ms1JTNhFPA0YlzABvsQXHzWgqn5p0/HTyVLhyW3ji/3H97yrgvX6KNouXOnyR4td/wDq2+/zBCELsMBvW1QjaXHsG8qqyzmRxc7af2OoJPKuU2yPJLxojm42sNuvakoZ2nU9p6iPmvnut6p1Z4V+lefU7adLCr7jXKr+Lls0Pkc9oJ0W4NGGFybLk5SdouaIJgAWkGzOVrv6WzBO6iQ6XYEnxq76fVvCrLYhwG0tc4xvbxEty3D6PWMR6SZZFrp2Ss0qeYN0uUbxWAIIubP6VLcYjTVvq29hYB+zLOmC18UgBBB5mo4eso3JmUn3eySneGAcm/FnFuHrEm4O3clBIveMUvqG9UGA6rso8gmOB+k2xAAjGlvF9LC4uijynxsRE1PIwhxs0lh2XBwcRvC84xdB6l1ryxWzDBlYZ5TlLWDiIZCb2I/pg26DpBRUlI2VhZNROIcLXIhJHSDpa1YtJegrRdXNaIO2jMWZoaMmNFI5gNuS6NmkN4LZQQdqUqszZQ4iFtUGg4cuI4dTnlaYHLsOVf5k/QXbRnVLkbKTB/TnqG9DmxnxbMPJORVZbiIDW8a3eTFfXt0ybdhV+0kaSl9S3svsGAqdNnHlZvPomu6nxg+DwPBO/wCeZmfTUFQ3eWgvH9rSPFWC69AU970/I8JBt4SKTAP4yMnY9mj5kJ47O+Nzb0+jJcEjlBo0tx1kb728xeQcy4tYHoOpew0sbTpNjYHbw0A99k3VT2FhMky9mzlCrn4yWFzmE6RGk0aW4WJBDRusl/5drf8A0xFhtey39t/Ja4HLsFLuX2/JSdjEG5rVU0ui9kcQjs86WmHloPoXFndQ3jenNsLqycMRPEQ9Mjh3tsq403A6rrj6x3UX8/8Ah39G8mcQwlzgAOU4gAdeAC0x9KYYIqaL6SSzO089yr+YmTdOUzOHJj1e2fkFbMgZQhdVSSSSMaWgMiDnBtwSbkE6ybdxUUIYrL4svpuT1NTP5Z/XYtuTqNsMTI26mC3XvPablOVxFK1wu0gjoIK7XvpJKyPJbu7sEIQmIouV/ppLeuVHSAbW37AVK5QlYZXmRkkd3HFzSAcbYFJNjhPNlb1XC8ebjieZ2q6RX8sZU/ho2yBmlEHESaNg6MHR0XaPpAkkYalEjhAp/Vk7o/LTurtJky/Nc09o+aia6Ex85tunYmnG2a+zDUrx4RaYbJfdaf8AeuTwkU2xsx/AP1KWLxuXOmjFDjz7FYGRv+Y9N6s3uD9S8/zIpvUn9xv61KtkKUEiWKHHn2DCyIHCPT+pP7g/UuhwkQfZ1H+mP1KZD12HJ4ocefYViEHCPB9lUf6Y/WvRwlQfZVH+m39anAV1oNOsA9YCWKPHn2CxB/5lU/2U/uN/WuTwn032c3us/Wp3+AjOtjfdC4dkaA642+KMS+Hz7DtHnx7kIeFKm+zn91n60f5p0v2c/us/WpV+bNOfQt1EJJ2aUJ1EjsBSx/6+fYajD4vHuMP806b7Of3WfrXo4U6f7Kf3WfrTp2Z7dj+9tl7/ACi3oP4rebVLqtfsf3K7dP4vA1HCpT/ZT+6z9aBwq0/2M/us/Wnn8qM9WTsMf/CP5Xi28cPwg+V1D6i37H/foPtU/iGw4Uqb7Of3WfrXh4Vaf7GfuZ+pOTm1B9o8e023mAkn5rsPMmYesD5qf8uK/b59h9mHPgrmdWeTK5rI2QSizidJxYBiLawTbek6VhsGjEk2Ftp1CynJ805vRMbh0H/hSeZ+b7uP05QLRYjEG7jq1blM6vetGKsbQwUotp3Jl0P8LSMhHPfges889mpUbOGhD43xSCxN7/dI1W6sFZss5TL5yQAQBhfY0HDtJuexVzLlW6R13WvqwG5aQzliW2S+hhZ2s982Zdk7JspqBEy4e0uJLcCGtBc51xqGiCV9XZiTOfk6ie8lznU0JJJJJJYMSTiT0rHc2eKY6pe5o411LI1jzua0uI6zh7q2PMaItydQtIsRSQAjceKbdevRqYzhqxw5E4hCFuZAm9W2MNLpA3RAuS4CwAS7nAAk4AYlZdnlnWJ2uYwWha4aLiSDKRgSGjEtF8L7rrKrUUI3NKcVKST0J+amp54jIyNoBJIIGi6wNjctsd+CiZMjROwu8fjeR3ElLZi1OnTlh2Oc3scAfMlLXIwOsLhwxmk2vB1TvTm4xeS0+Rn2cFJLDI4RyAAHU4C5BxFiLYpizKFQ3nW/u+ZWhV2So5TpPBva2Btqv80gzN+n+zv1ucfisHQd8tDtj1VHCsSuymQZZmNrtAB26QsOsaN0VecjojY6D/ZBw/fUrzHkeBuqGMfgB81Xsu5uSvdeNrSN12tR2Wne5L6ii9IkPFnkw62Hx/SnlPndCdYI/fTZI/ytU+q33gvP5WqPUb7zU3Ayc6fHklo84oT6RHZ8k8hytCfrB23Hmq+Mz53a4me80+V05izCl/8Abb1GS/5UsEhXpljiq4zqkYfxBOo3X1G/UVXoswX7ZnDqufzOT+nzItrmk7OLH+0owz4Ifb58Ew1qVamLc29HmzSj8fwAC9OSphzah34mgovJft/ArR2kSAXQKjhBVDU6J3WHDyRx9SNcLXey+3ndHctqn9v4Fg4a+5KBdBRX+JvHOp5R1AO+S6bl2L0g9vtNPwun3YbsO3LglgvHRA6wD1hNIsqwu1PHaCPMJ1HOw6nNPaFSnCWjIcZLVHH8DGfRA6sPJe5SAhi4uO+lIdFu/HX4eadRgXHWE2ov607pfQjGgzpO0/voUzS/THV5fyOLer0Q1jzVjx0i4k2vygBqt6t7dq7GaFNtZfrdIf8AcFProLojTilZIzdST3K5VZrwnQjZTxlsrjG/kkFsZa4vdpXvqFh0uCvMbA0AAWAAAG4DAKKiq443DjHtZpXa3ScG6TsDYXOJsDh0KWBXXRSSMptvU9UTlrOCGmFnuu+2DG4uPXuHSV1nBx/FEU+DiDd2HJAF8LnWdV9iy6ppZY3njAdO9zpY3OvE7VNas4ZJF0qalqxjnrn7UzNcIyGRA2do42O4+t3WWfVGVZ72BOk7EuPOJ6b6loUeYzJIW/1ZG3F9EEAdoxuelRlTmEQeTN2OZ0bwVy3TzlmbLLQlOCSV7DK17iS5rXi5J5p0T+YLRsqxOc67WBoIHLOOkbXwA1dqoGZ2SpoJ26bmObouYNEEEAi+Itji1q0qd14WdDreBVJ3TIl+oim0Z2v7guxRDa53eEqXW1lcmcdPY0nyCkAFEzcu20rd3iUg+uA9CU9THfJKtmJ9E9th33QGYqIW+qO4LoNCTBPQvTdAhRC4BXheEXAUuvCU3fVsGt7R2gJE5Si9cHqu7yuliQ7MeErlM3ZSb6rz+Bw8wE3ly4waxb2nxN83XSxILMlNFc6KiHZwM9aMf/Zc9zWlNJs5mjU4djJT5gBK48LLFooLbqlVWeoabf1Tt5MbBh+KT4Jm7Pe4wbUHrMbB3ta5GfA7F+NDGdbGHraF5/hUPq26nOHkVnMuecnoxE9c7z4BrUg7OmqIJEMItji2R/iXpOEXqkNYtmaX/BQt+sLfxN8yLp3DVRMaGh4Num5PXbasiOdVSdrG4ehHGLd7SlJctVIiGlPLpvxFnaNmj2La+pOMIx0SQNN6muf4g3YHHqa75JKbKZAwjd+IsaPE/BVHMiN3EyVVTI9zbHR4x7nAMbi51nHeLdh3rvNXIIrHur6kXEjyYYjqbG3ktJHZ4X2rVYnkRhS1Huc2TXVkbeNs2OMmTkEu0rNIsXW0duxTPBXMXZPZe9myStaNzA8hoHQlsvnRppbYWYe7UmvBAwjJUBOsmU//AKvHwWlGNqn0FN3p/UuE3Nd1HyVeraFsmvAjaN24p/nNlN9PTukjgdORYaDTY2OtxwJsOgH4it5Kzsp5gOWGOIHJfydfTqPet5tXszOCdro5fK2NxjZI0lusC1wSL2I2GxB7QkKuTTFnAdYwPeFHV/BpSyvfKyWeN8ji9xa8OBc4kk8oE7d6Yu4N6hn0GUZB0Pa4jwf8FzypN6M0UkS0EIa5pDjgQdh2qYqMrwtYWF4u1+qxvqOrDHsVLdmplePmVEEo3Hk+bPio6esytCSH0rH29Utx/v8Ago7cooq6Zef8Yj2aZ6mP+SHZW9WN57APMqiszxqGfTUMrfZufNoHil4OEWn1SNljP3mj4ErPBIeRcnZUk2RW9pwHkCvBlCU7Ix2uPyUBT570bvrgPaa9viRZSVPlymk5k0bup7T8UmmGQ9dUSn02jqb8yk3GT13nq0R5NXQkadVkGRSMiax9UL6Ecbvbmm8gAFXaqTKV7CKG29oa4/3u+Cu3GI4zei4FAdLXDAmUezGxvi1qRkyhM0Xlll0duk54+IWiAjdZeljT+/mncDMpA15u4m3SSfO905Y0gDRkB6P/AAr8/JcZ1safwhNJc24Ha4x2Fw8incdyosleNYv4okqt/jh4FWk5sR+i6QdTgfMJvUZquIwm96MG/WQQjILlZhLCeUcB3G+9Pa/KcbYzaxOzo6bdC9r8yZ3W0XRbL4vZffhYgYKGylmZVgkshLx0SR+RIVJLkLjfJmV26R02B+nYWAvt2DBTgyNxgLmuDADYABxJ2ejh2C6Z5Azcew3nhfHoWeDovJLgb2GgHA6rdqkc48qRa4nvbJt4xrQNVuTcCxscTa/weHgHJFdnDWS6JLnNaeV37Aeiyd0ULquoZEzXI6wwwa0azboaCVDOpHuJOle5uTvWkcGWR208MtdMcNFzWHdG3nkdJIt+HpV4LZsTnkSuc8On/D5Mp8NMNLyNbIGWuT0nX1jpV0ggaxjWNFmtaGtG4AWHgqfmLHp/xGUp7NM5LY76mQMNvEi3SGA7U/M82UHFlMTHTg2fORi7eGDb+77jccvmzNo9yvlIzl1JTN4x7xovfrZECbFziNdsd17WGKs2bGSBSUsNODpcW2xdvcSXONuslLZIyTFTM0Im2GsnW5x3uO0p8t6dO2b1M5zvktAUPlbNekqCTLC0uPpi7H+82xPaphC0aT1ITa0KLNmPNDjRVTmj7OTEd4w72nrTebKdbTf91Tl7B9ZFiO21/HRWhIUOmtsi1Ue+ZSaHOqmksNPQJAIEg0b31WJwPepOsp2yt147D+9YTzK2bNLU/SwtJ9ZvJf7zbE9qq82YM0J0qGrezdHJi3vGHe0qHGS9Sk4v0EqiBzDZw7RtSD4WuwcAehwB81xlDKVZA0itpHPaPrYuUOs2vbt0VCwZ40rnaPGaJ++NHx1eKwaszVD6qzbppOdBH1hoae8WKrmUeDiF1zE5zOg8ofMeKuNPUNcLtII6E5Bv0pXYGO1mZ1dBfiySN8Tj5Ag+CjhlqviOiJ33Gxxue5119G5MoWlpLhe+8KMy5m1FIOVG143OAPcdYWlna7zFijcxKmz0yg3WQ/2mN/26Kfw8JU7fpKdh6i5v6lbazMiE/RF0Z3c5vccfFQNZmfMw8kNkucSNYGzkHWe0rFtbxNFFPc7p+FGKw4yCRvslrh3nRUnBwi0Ttbnt62E/luqjWQaN2EFrtgdyT47dqj6bJDDi5urZ81N6e6sPty2ZqVNnZRPto1EYv6xLD3OAUxTVrH/RyNd7Lg74rFKnIsdsBbqKj3ZGOtrkKNN6OwnCR9CBxXTT+7rCKaGraLxVEgI9EPePjZOqTOXKbToiZxO5wY6/vNJ8U+2npIWGXBubHpVoBWNx8IldGf6kUbwNwIPeHfBSuTuFRzjZ1I6/3Hkk9TdD4o7ciWalxa8fADgRfoIuqVT8JtNe0jJYzuc1vkDfwUzR58UT9U4b7YezxcAEsL4JJT+WKWUnjII3Yaw3Rd7zbEd6r/CNXANhoI3FoeWulNy4tiab4k3JdgXYnEht9aslPnDT6D5BMx4awus17XE2xsADrKYcH+QRUF+UaoaT5nkxMOprGmwNturDoa0rSEXLJCvbNjnJGQn1TY+NaYqONrRFAMC9rRZultAt/wAW1m7wQtY0NYA1rRYACwAG4JRC7IQUTGUnIEIQrJBCEIAEIQgAQhCABV7ODMqhrLmenYXn6xvIk99tieo3CsKEDTsZHW8D8kN3ZOrHM3RzDC/tNFu9hTG2VKQ/9TTcYwa3x4i2+4uO/RW1IWUqSZpGq1qUXN/O6mlaBphjvVfyceg6j2FWQOB6VxlTNelqCTJC3SPpt5D+1zbE9t1XZsx5oTpUNU5o+zkxb3gW/t7VNpx2uO8H6ErW5PBxbrUPLFY2KRky3XU3/d0pcwfWRcoW3m1x36KcQZx0dQMJA0nY/k49ZwPYVnKz9GWk0Namia8aL2hw3OAI7ioCuzPhdzNKM/dN2+6fhZW2Sntq1dCSIWTjyUpNaGcVuZ0zTyXB7ejAj8J+BSEOb9yBpOa7aHNse7WVqkMQKVdkljsHNuEnRvoaKtbUz2kzS23uLXJ1DvKfS5qxgXdq269mJ7fmFb5s17kujebkWs4nAdHls1rlmRZjZrgA0nE3vaw12/8AKzdGa2H3k9ygQ5vcY/RYwue4k23XxxOwYq/5u5pRUo0rB0pGJtg3ob81O5PydHC2zBr1na7rKUqpmsaXPcGtGJJwAW1Oio5vUynWcskJSU7XCz2hw3OAI8VSMtZMpKiTiKSjgklODpQwNbH06Tbd/mpI1E+UXGOmvHTg2fKRi7oaPh37lcsi5Hipo9CJthrJOLnHe47VrFOemn90M21HXUqFBwUUbWASGRz/AEi17mtOrAN9XYr5DEGtDWgBrQAAMAABYADcu0LpUUtDFtvUEIQmIEIQgAQhCABCEIAEIQgAQhCABCEIAEIQgAUNlXNakqLmWBmkfTaNB/vNsT2qZQk0nqNNrQzqs4O5ogTQVb2bRHLizvAt3tKrdblTKVET/GUZfGPrYeUOs2uB26K2lCzdGOxoqr3MoyBn1STEf1NAnZJycdwOo9hKvlM9rhcWI6EllnMuiqbmWnZpHW9g0H9rm20u26rzeD2Snxoat7BsZJq8Bo/2KMEo6ZlYoy9C3sFl3dVEZWrqfCqptNo+sjuRbptfx0UpNnmx0d4WPfIcAwjEEmwuAccdg8EnUitRYHsTOWMrxU7NOQ9TRznHoHxUBk/Jc+UXCWpvHTXuyIYF42E9HTrOyyd5BzTc+QVNcdOQ4tjOLWbrjUSN2oK6AJxpuectOP5ByUco68iVNTtjaGMaGtaLBoFgAlUIXQYghCEACEIQAIQhAAhCEACEIQAIQhAAhCEACEIQAIQhAAhCEACEIQAIQhAAm4oo9PjOLZp+tojS97WhCAHCEIQAIQhAAhCEACEIQAIQhA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QUEhQWFhUVFBcWFxcXGBYYGBcWFxcXFhcdGBcdHiggGBwlHBgVITEhJSkrLi4uFx8zODMsNygtLisBCgoKDg0OGxAQGzgkICQsLCwsLCwsLCwsLCwsLCwsLCwsLCwsLCwsLCwsLCwsLCwsLCwsLCwsLCwsLCwsLCwsLP/AABEIANMA7wMBIgACEQEDEQH/xAAcAAABBQEBAQAAAAAAAAAAAAAAAwQFBgcCAQj/xABJEAABAwIBBgoGCAQFAwUAAAABAAIDBBEhBQYSMUFRBxMiMmFxgZGhsUJScpLB0TNDU2KCstLwFBYjohUXk8LhJDTxVGNzg6P/xAAaAQADAQEBAQAAAAAAAAAAAAAAAQIDBAUG/8QALxEAAgECBQMCBQQDAQAAAAAAAAECAxESITFBUQQToWHhUnGBkbEyQtHwFGLBIv/aAAwDAQACEQMRAD8A3FCEIAEIQgAQhCABCFUc+s/YMntLcJKgtuyEHfqdIfQb4nYNdgCfy1lmCkiM1RI2Ng2nWTuaBi53QMVQI+GyiLiHQ1IaDg7RjNxvI07jqWO5xZeqK2Xjal+k7U1owYwbmN9EeJ2kqLIVYQPoen4Xslu50sjPahlP5WlS9NwgZNfqrYB7T9A9z7L5fIXiMIH1xSZbppfo6iF/syMd5FP7r41fGDrAS9JWSRfRSSR//G9zPykIwgfYaF8pUuemUI+ZW1GHrSF/57qXpOFTKrNdQ2T24oj4ta0+KVgPpZC+fabhqyg3nx0zx7EjT3h/wUvS8Or/AK2iaelkxHgY/iizA2tCyul4caQ/SU9Szq4pw/OD4KWp+GDJbudLIz2oZT+RrkrAX5Cq9PwiZMfqrYR7ZLPzgKXpMvUsv0VRC/2ZWO8igCRQvAb6l6gAQhCABCEIAEIQgAQhCABCEIAEJCtrGQsdJK9rGNF3OcQAB1rEM/uEySq0oaMuigxDn6pJRq642dGs7bYhNK4Fo4QuE5sGlT0RD5sQ+XAsi2EN2PeO4bb6liVTM57nPe5z3udpOc4kuc47Sdq5DUWWijYDiy5SqCiwCDiuUsWrzQQAkAvYoS9wa0XJ1JzT0hkcGtxPgBfWTsVsyRkkMb0+k62J6B8lhWrKmrbmtOnizehF0ebYcLEm+0i1u6yUlzSHoyd7QfIq3MhaBhh+9qTcdturpXEq81ubunF7FLfmpLscw94+CbSZszj0Qepw+NloTI8NSNFWupmQ6UTNZMkTN1xP7BfyumskDhzmkdYIWpFi4dHdWuqe6J7K5MrsvDGDrA7lqJoozzmNPW0FNKjItPa5iaOoW8rK11Ud0LsvkoFNO+P6N72ew5zPykKVpc7a+PmVlQOuV7h3OJCWyrQwMFw0i+oBxx774KE0FtTmpq6M5wcXZlpg4ScqMt/1jj0OjhcD3supam4Y8oN53EP9qMj8rwqBoJ/kHIctZO2CHnHFziOTGza53wG0q3ZZslGzcH/Ci6uqRTSxMa43s5mkByWOecCT6viFp6x6myVHQ5SyNDTjk/8AUNe6w0pCY+U5x2knusthWUZYldDkrAhCFQgQhCABQWdeddPQR6UzruI5ETbF7+obB944LnPbLbqSlfJHomQ2azS1aRNr2HOtuXzvlGplmldJM8vkcbuLiL92wdA1Koq4EhndnbUV77zHRjabshaeQ3pPrOt6R6bWUBopbizuNupeiPbbBa6CEdBeaCULUNZ0oAS0FyWJew2rwhIBDi+tL0VA6R1mjrOwdaImguGkbDabX7htKtWTaqmAsHho6QQT1m2v99WFepKKtFXZrThF5yYtkvJTWCwBttJ1u6/l+zKMjA17NXQvIauN3MkYepzT4XTgLzWnq9TqxX0GshvswOzaV5oG/TbsHsp2GLwMSsFzkCwwBNt2tJUpeblwsN1sf30pyF4iwXE3tXAYnBC5OATEImw1qFytXhoJJw2DedgHdr/ZcZTrQAScAPHWLdJ/e9U2uqzI651bBuC0pUnUfoKc1BeohVzl7i49g2Abgk2hdaKUiiLnNYxpc9xDWtaMXOOAAXppKKsjjbbd2e0dE+aRkMLdOSQ2a0eJO5oGJOyy3bNXNhlFBxTDeR/Kmlti524bgNQGzXrKbZhZoCijLpLOqZBy3DEMbrEbDuG07T2KxZQrGQxukkNmtFyfK28nUuOtUxZLQ1jGxVc5S1uVMj2OPHSgDoLAL+PitSWc8H9A+rqX5TnuG6LoqVh2MJAe/ttYb+UdVloy0pK0SJ6ghCFoSCEIQA3roWuYbtBsCRcA2w2bsFUcoZGY8ckNP3XWI7FdXDBRJhCwrRuaQlYzuozfhvY07QehoafCyjqjNGB2rjGdpd+a60+WjB1hIuoh+8Visa0ZpeL1Rkk+ZI9Cbsc2/iHDyUfPmbMOaY3drge4tI8VsclANzT2JtJktvqjsKvvVVuLDBmLTZu1LdcLj0tLHDuDr+CYTUsjecx7besx7fEiy3M5Kb94Lh+Ttzh2hUuqnuhduPJhDRfUQeogrp4IW1T5CD+dHG/rAPmFG1OZlOddOB7BLPykKl1a3Qu16mSOF17HI5vNc5vUSPJaNUZhwnUZm9ocP7mnzTCbME+jOPxx38Q4eS0XU03qT2pFUjytO3VK/tOl53TqPOWcay13W35WUpUZiVI5pid+JzT3FpHio+fNOrbrgc4b2uY7438E70ZcBaaF4s7HjnRtPUSPmnDM7WelG8dRafOygZslzN50Mo645Ld9rJlJYGxIB3Ei/cUuxTeiDHJF2izmgOtzm9bT8Lriqy1EebILDG2IPYN6phiO5etiKiXSwZUazQtlGsMrr4ho1D57ym2ilNFeOcBibYLojFRVkZybbuxO3mABa5JNgABtK2Lg6zK/hmioqGg1LhyRr4lp2D752ns33a8HGZXF6NXVN/qEXhjcPowfScPXItbd16tFXNVq3yRcY2OHkNBJIAAuSdQAWPZ450fxUwY25po3AloJbxltdyMRfUNwN9ZwleEXO0PeKOFws5wa9wPON+aOgbd5FthVPqKB0YxGG8G+PSuKrUwI6+npKbzNCo+FtrGtZ/BhrWgNaGSWAAwAA0MBbYn8XC/TnnU8o6ix3xCyMtXJZsULqqnJ1Po6XH5NzyTwl0k8jYmtma5xsNJrbd4cVdFhmYWSudO4bQxnbrPkFua6+lrSqXvsef1NKNOVoghCF1nMePFwVn01HliGR/FCKeK92h0g0t5xc0G24FxtvWhKKy9INENvrxsDuI8NayqyjGOKWxUbt2RSK3POqpv+6oJG42JjLX9PoOfZeQcKNIReRskeNuU06+0BP6uoOkGjG/7Ck6S3F2IBAdc7jhrt2KaVpwUmrX/qNJKzGFLnzQSap2joN/hdScOWKd/NmjP4gPNQmX8k0ssd308RsRrYy9jhrtdQ+Tcx6GQ6XElttkckrceprvgnNRjG7Ykmy+tDXYtIPVY+S9MYVAfmSxpJbUVcYH3muA99vxXsGQa5gc5mUnaI5rZIzq2XIdhfDABZSwpXbBZl7NONwXJplQYK/KzTz6aQdOk0/wB0fxUi7ODKMTdKWiBb60b2u8A6/ghxSBO5azB0nzXLoOgHsVQZwjtbfjqaeO2slj7eLQPFPKbhGoX/AFtjhrA2i41Ep9t8BiJ40w2sHevDSt9UhN6fOekfzZ2d5HmApGCpjfzHtd7JB8lDgVcaGjbvI6wkpckseLEMcPvAEdxUtYLwxjclhQYirVGZFM7E08XW1oafCyi5+Dun9FsjfZkc78+kr46IdK44o+sf31p3ktH5DJmZ1HBw0X0ZJOp7WuH9uiVJZs8HTI5WTT2focpjRfRc7AtcWm9rY4XNzbqV5s7oKXiOAvrtZV3JvJsTS4AlUPhJzybSxmKN1pHDlEa2A6gPvHwGO5S+e2c7aOI2I4wg6IOoD1ndG4bT2rEKRj6mQ1E1yLksB1kk30ikravQpK5zQUTiRLJfjHuaGt9UFww6ypuSIjA9yZZQfgPbZt+8FI6C4OsldpnpdIrJoaOYu6KkdI9rW3u4gJR0ezvVv4P8laT3TuGDMG+1tPYFzxblkjepJQi5Ms1JTNhFPA0YlzABvsQXHzWgqn5p0/HTyVLhyW3ji/3H97yrgvX6KNouXOnyR4td/wDq2+/zBCELsMBvW1QjaXHsG8qqyzmRxc7af2OoJPKuU2yPJLxojm42sNuvakoZ2nU9p6iPmvnut6p1Z4V+lefU7adLCr7jXKr+Lls0Pkc9oJ0W4NGGFybLk5SdouaIJgAWkGzOVrv6WzBO6iQ6XYEnxq76fVvCrLYhwG0tc4xvbxEty3D6PWMR6SZZFrp2Ss0qeYN0uUbxWAIIubP6VLcYjTVvq29hYB+zLOmC18UgBBB5mo4eso3JmUn3eySneGAcm/FnFuHrEm4O3clBIveMUvqG9UGA6rso8gmOB+k2xAAjGlvF9LC4uijynxsRE1PIwhxs0lh2XBwcRvC84xdB6l1ryxWzDBlYZ5TlLWDiIZCb2I/pg26DpBRUlI2VhZNROIcLXIhJHSDpa1YtJegrRdXNaIO2jMWZoaMmNFI5gNuS6NmkN4LZQQdqUqszZQ4iFtUGg4cuI4dTnlaYHLsOVf5k/QXbRnVLkbKTB/TnqG9DmxnxbMPJORVZbiIDW8a3eTFfXt0ybdhV+0kaSl9S3svsGAqdNnHlZvPomu6nxg+DwPBO/wCeZmfTUFQ3eWgvH9rSPFWC69AU970/I8JBt4SKTAP4yMnY9mj5kJ47O+Nzb0+jJcEjlBo0tx1kb728xeQcy4tYHoOpew0sbTpNjYHbw0A99k3VT2FhMky9mzlCrn4yWFzmE6RGk0aW4WJBDRusl/5drf8A0xFhtey39t/Ja4HLsFLuX2/JSdjEG5rVU0ui9kcQjs86WmHloPoXFndQ3jenNsLqycMRPEQ9Mjh3tsq403A6rrj6x3UX8/8Ah39G8mcQwlzgAOU4gAdeAC0x9KYYIqaL6SSzO089yr+YmTdOUzOHJj1e2fkFbMgZQhdVSSSSMaWgMiDnBtwSbkE6ybdxUUIYrL4svpuT1NTP5Z/XYtuTqNsMTI26mC3XvPablOVxFK1wu0gjoIK7XvpJKyPJbu7sEIQmIouV/ppLeuVHSAbW37AVK5QlYZXmRkkd3HFzSAcbYFJNjhPNlb1XC8ebjieZ2q6RX8sZU/ho2yBmlEHESaNg6MHR0XaPpAkkYalEjhAp/Vk7o/LTurtJky/Nc09o+aia6Ex85tunYmnG2a+zDUrx4RaYbJfdaf8AeuTwkU2xsx/AP1KWLxuXOmjFDjz7FYGRv+Y9N6s3uD9S8/zIpvUn9xv61KtkKUEiWKHHn2DCyIHCPT+pP7g/UuhwkQfZ1H+mP1KZD12HJ4ocefYViEHCPB9lUf6Y/WvRwlQfZVH+m39anAV1oNOsA9YCWKPHn2CxB/5lU/2U/uN/WuTwn032c3us/Wp3+AjOtjfdC4dkaA642+KMS+Hz7DtHnx7kIeFKm+zn91n60f5p0v2c/us/WpV+bNOfQt1EJJ2aUJ1EjsBSx/6+fYajD4vHuMP806b7Of3WfrXo4U6f7Kf3WfrTp2Z7dj+9tl7/ACi3oP4rebVLqtfsf3K7dP4vA1HCpT/ZT+6z9aBwq0/2M/us/Wnn8qM9WTsMf/CP5Xi28cPwg+V1D6i37H/foPtU/iGw4Uqb7Of3WfrXh4Vaf7GfuZ+pOTm1B9o8e023mAkn5rsPMmYesD5qf8uK/b59h9mHPgrmdWeTK5rI2QSizidJxYBiLawTbek6VhsGjEk2Ftp1CynJ805vRMbh0H/hSeZ+b7uP05QLRYjEG7jq1blM6vetGKsbQwUotp3Jl0P8LSMhHPfges889mpUbOGhD43xSCxN7/dI1W6sFZss5TL5yQAQBhfY0HDtJuexVzLlW6R13WvqwG5aQzliW2S+hhZ2s982Zdk7JspqBEy4e0uJLcCGtBc51xqGiCV9XZiTOfk6ie8lznU0JJJJJJYMSTiT0rHc2eKY6pe5o411LI1jzua0uI6zh7q2PMaItydQtIsRSQAjceKbdevRqYzhqxw5E4hCFuZAm9W2MNLpA3RAuS4CwAS7nAAk4AYlZdnlnWJ2uYwWha4aLiSDKRgSGjEtF8L7rrKrUUI3NKcVKST0J+amp54jIyNoBJIIGi6wNjctsd+CiZMjROwu8fjeR3ElLZi1OnTlh2Oc3scAfMlLXIwOsLhwxmk2vB1TvTm4xeS0+Rn2cFJLDI4RyAAHU4C5BxFiLYpizKFQ3nW/u+ZWhV2So5TpPBva2Btqv80gzN+n+zv1ucfisHQd8tDtj1VHCsSuymQZZmNrtAB26QsOsaN0VecjojY6D/ZBw/fUrzHkeBuqGMfgB81Xsu5uSvdeNrSN12tR2Wne5L6ii9IkPFnkw62Hx/SnlPndCdYI/fTZI/ytU+q33gvP5WqPUb7zU3Ayc6fHklo84oT6RHZ8k8hytCfrB23Hmq+Mz53a4me80+V05izCl/8Abb1GS/5UsEhXpljiq4zqkYfxBOo3X1G/UVXoswX7ZnDqufzOT+nzItrmk7OLH+0owz4Ifb58Ew1qVamLc29HmzSj8fwAC9OSphzah34mgovJft/ArR2kSAXQKjhBVDU6J3WHDyRx9SNcLXey+3ndHctqn9v4Fg4a+5KBdBRX+JvHOp5R1AO+S6bl2L0g9vtNPwun3YbsO3LglgvHRA6wD1hNIsqwu1PHaCPMJ1HOw6nNPaFSnCWjIcZLVHH8DGfRA6sPJe5SAhi4uO+lIdFu/HX4eadRgXHWE2ov607pfQjGgzpO0/voUzS/THV5fyOLer0Q1jzVjx0i4k2vygBqt6t7dq7GaFNtZfrdIf8AcFProLojTilZIzdST3K5VZrwnQjZTxlsrjG/kkFsZa4vdpXvqFh0uCvMbA0AAWAAAG4DAKKiq443DjHtZpXa3ScG6TsDYXOJsDh0KWBXXRSSMptvU9UTlrOCGmFnuu+2DG4uPXuHSV1nBx/FEU+DiDd2HJAF8LnWdV9iy6ppZY3njAdO9zpY3OvE7VNas4ZJF0qalqxjnrn7UzNcIyGRA2do42O4+t3WWfVGVZ72BOk7EuPOJ6b6loUeYzJIW/1ZG3F9EEAdoxuelRlTmEQeTN2OZ0bwVy3TzlmbLLQlOCSV7DK17iS5rXi5J5p0T+YLRsqxOc67WBoIHLOOkbXwA1dqoGZ2SpoJ26bmObouYNEEEAi+Itji1q0qd14WdDreBVJ3TIl+oim0Z2v7guxRDa53eEqXW1lcmcdPY0nyCkAFEzcu20rd3iUg+uA9CU9THfJKtmJ9E9th33QGYqIW+qO4LoNCTBPQvTdAhRC4BXheEXAUuvCU3fVsGt7R2gJE5Si9cHqu7yuliQ7MeErlM3ZSb6rz+Bw8wE3ly4waxb2nxN83XSxILMlNFc6KiHZwM9aMf/Zc9zWlNJs5mjU4djJT5gBK48LLFooLbqlVWeoabf1Tt5MbBh+KT4Jm7Pe4wbUHrMbB3ta5GfA7F+NDGdbGHraF5/hUPq26nOHkVnMuecnoxE9c7z4BrUg7OmqIJEMItji2R/iXpOEXqkNYtmaX/BQt+sLfxN8yLp3DVRMaGh4Num5PXbasiOdVSdrG4ehHGLd7SlJctVIiGlPLpvxFnaNmj2La+pOMIx0SQNN6muf4g3YHHqa75JKbKZAwjd+IsaPE/BVHMiN3EyVVTI9zbHR4x7nAMbi51nHeLdh3rvNXIIrHur6kXEjyYYjqbG3ktJHZ4X2rVYnkRhS1Huc2TXVkbeNs2OMmTkEu0rNIsXW0duxTPBXMXZPZe9myStaNzA8hoHQlsvnRppbYWYe7UmvBAwjJUBOsmU//AKvHwWlGNqn0FN3p/UuE3Nd1HyVeraFsmvAjaN24p/nNlN9PTukjgdORYaDTY2OtxwJsOgH4it5Kzsp5gOWGOIHJfydfTqPet5tXszOCdro5fK2NxjZI0lusC1wSL2I2GxB7QkKuTTFnAdYwPeFHV/BpSyvfKyWeN8ji9xa8OBc4kk8oE7d6Yu4N6hn0GUZB0Pa4jwf8FzypN6M0UkS0EIa5pDjgQdh2qYqMrwtYWF4u1+qxvqOrDHsVLdmplePmVEEo3Hk+bPio6esytCSH0rH29Utx/v8Ago7cooq6Zef8Yj2aZ6mP+SHZW9WN57APMqiszxqGfTUMrfZufNoHil4OEWn1SNljP3mj4ErPBIeRcnZUk2RW9pwHkCvBlCU7Ix2uPyUBT570bvrgPaa9viRZSVPlymk5k0bup7T8UmmGQ9dUSn02jqb8yk3GT13nq0R5NXQkadVkGRSMiax9UL6Ecbvbmm8gAFXaqTKV7CKG29oa4/3u+Cu3GI4zei4FAdLXDAmUezGxvi1qRkyhM0Xlll0duk54+IWiAjdZeljT+/mncDMpA15u4m3SSfO905Y0gDRkB6P/AAr8/JcZ1safwhNJc24Ha4x2Fw8incdyosleNYv4okqt/jh4FWk5sR+i6QdTgfMJvUZquIwm96MG/WQQjILlZhLCeUcB3G+9Pa/KcbYzaxOzo6bdC9r8yZ3W0XRbL4vZffhYgYKGylmZVgkshLx0SR+RIVJLkLjfJmV26R02B+nYWAvt2DBTgyNxgLmuDADYABxJ2ejh2C6Z5Azcew3nhfHoWeDovJLgb2GgHA6rdqkc48qRa4nvbJt4xrQNVuTcCxscTa/weHgHJFdnDWS6JLnNaeV37Aeiyd0ULquoZEzXI6wwwa0azboaCVDOpHuJOle5uTvWkcGWR208MtdMcNFzWHdG3nkdJIt+HpV4LZsTnkSuc8On/D5Mp8NMNLyNbIGWuT0nX1jpV0ggaxjWNFmtaGtG4AWHgqfmLHp/xGUp7NM5LY76mQMNvEi3SGA7U/M82UHFlMTHTg2fORi7eGDb+77jccvmzNo9yvlIzl1JTN4x7xovfrZECbFziNdsd17WGKs2bGSBSUsNODpcW2xdvcSXONuslLZIyTFTM0Im2GsnW5x3uO0p8t6dO2b1M5zvktAUPlbNekqCTLC0uPpi7H+82xPaphC0aT1ITa0KLNmPNDjRVTmj7OTEd4w72nrTebKdbTf91Tl7B9ZFiO21/HRWhIUOmtsi1Ue+ZSaHOqmksNPQJAIEg0b31WJwPepOsp2yt147D+9YTzK2bNLU/SwtJ9ZvJf7zbE9qq82YM0J0qGrezdHJi3vGHe0qHGS9Sk4v0EqiBzDZw7RtSD4WuwcAehwB81xlDKVZA0itpHPaPrYuUOs2vbt0VCwZ40rnaPGaJ++NHx1eKwaszVD6qzbppOdBH1hoae8WKrmUeDiF1zE5zOg8ofMeKuNPUNcLtII6E5Bv0pXYGO1mZ1dBfiySN8Tj5Ag+CjhlqviOiJ33Gxxue5119G5MoWlpLhe+8KMy5m1FIOVG143OAPcdYWlna7zFijcxKmz0yg3WQ/2mN/26Kfw8JU7fpKdh6i5v6lbazMiE/RF0Z3c5vccfFQNZmfMw8kNkucSNYGzkHWe0rFtbxNFFPc7p+FGKw4yCRvslrh3nRUnBwi0Ttbnt62E/luqjWQaN2EFrtgdyT47dqj6bJDDi5urZ81N6e6sPty2ZqVNnZRPto1EYv6xLD3OAUxTVrH/RyNd7Lg74rFKnIsdsBbqKj3ZGOtrkKNN6OwnCR9CBxXTT+7rCKaGraLxVEgI9EPePjZOqTOXKbToiZxO5wY6/vNJ8U+2npIWGXBubHpVoBWNx8IldGf6kUbwNwIPeHfBSuTuFRzjZ1I6/3Hkk9TdD4o7ciWalxa8fADgRfoIuqVT8JtNe0jJYzuc1vkDfwUzR58UT9U4b7YezxcAEsL4JJT+WKWUnjII3Yaw3Rd7zbEd6r/CNXANhoI3FoeWulNy4tiab4k3JdgXYnEht9aslPnDT6D5BMx4awus17XE2xsADrKYcH+QRUF+UaoaT5nkxMOprGmwNturDoa0rSEXLJCvbNjnJGQn1TY+NaYqONrRFAMC9rRZultAt/wAW1m7wQtY0NYA1rRYACwAG4JRC7IQUTGUnIEIQrJBCEIAEIQgAQhCABV7ODMqhrLmenYXn6xvIk99tieo3CsKEDTsZHW8D8kN3ZOrHM3RzDC/tNFu9hTG2VKQ/9TTcYwa3x4i2+4uO/RW1IWUqSZpGq1qUXN/O6mlaBphjvVfyceg6j2FWQOB6VxlTNelqCTJC3SPpt5D+1zbE9t1XZsx5oTpUNU5o+zkxb3gW/t7VNpx2uO8H6ErW5PBxbrUPLFY2KRky3XU3/d0pcwfWRcoW3m1x36KcQZx0dQMJA0nY/k49ZwPYVnKz9GWk0Namia8aL2hw3OAI7ioCuzPhdzNKM/dN2+6fhZW2Sntq1dCSIWTjyUpNaGcVuZ0zTyXB7ejAj8J+BSEOb9yBpOa7aHNse7WVqkMQKVdkljsHNuEnRvoaKtbUz2kzS23uLXJ1DvKfS5qxgXdq269mJ7fmFb5s17kujebkWs4nAdHls1rlmRZjZrgA0nE3vaw12/8AKzdGa2H3k9ygQ5vcY/RYwue4k23XxxOwYq/5u5pRUo0rB0pGJtg3ob81O5PydHC2zBr1na7rKUqpmsaXPcGtGJJwAW1Oio5vUynWcskJSU7XCz2hw3OAI8VSMtZMpKiTiKSjgklODpQwNbH06Tbd/mpI1E+UXGOmvHTg2fKRi7oaPh37lcsi5Hipo9CJthrJOLnHe47VrFOemn90M21HXUqFBwUUbWASGRz/AEi17mtOrAN9XYr5DEGtDWgBrQAAMAABYADcu0LpUUtDFtvUEIQmIEIQgAQhCABCEIAEIQgAQhCABCEIAEIQgAUNlXNakqLmWBmkfTaNB/vNsT2qZQk0nqNNrQzqs4O5ogTQVb2bRHLizvAt3tKrdblTKVET/GUZfGPrYeUOs2uB26K2lCzdGOxoqr3MoyBn1STEf1NAnZJycdwOo9hKvlM9rhcWI6EllnMuiqbmWnZpHW9g0H9rm20u26rzeD2Snxoat7BsZJq8Bo/2KMEo6ZlYoy9C3sFl3dVEZWrqfCqptNo+sjuRbptfx0UpNnmx0d4WPfIcAwjEEmwuAccdg8EnUitRYHsTOWMrxU7NOQ9TRznHoHxUBk/Jc+UXCWpvHTXuyIYF42E9HTrOyyd5BzTc+QVNcdOQ4tjOLWbrjUSN2oK6AJxpuectOP5ByUco68iVNTtjaGMaGtaLBoFgAlUIXQYghCEACEIQAIQhAAhCEACEIQAIQhAAhCEACEIQAIQhAAhCEACEIQAIQhAAm4oo9PjOLZp+tojS97WhCAHCEIQAIQhAAhCEACEIQAIQhA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2833" y="1066800"/>
            <a:ext cx="4674594" cy="4953002"/>
            <a:chOff x="0" y="1828801"/>
            <a:chExt cx="4746510" cy="50292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10"/>
            <a:stretch/>
          </p:blipFill>
          <p:spPr>
            <a:xfrm>
              <a:off x="0" y="2438400"/>
              <a:ext cx="4746510" cy="4419602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6200" y="1828801"/>
              <a:ext cx="4114800" cy="6095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arenR"/>
              </a:pPr>
              <a:r>
                <a:rPr lang="en-US" sz="16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Swordfish occupy different regions and habitats depending on their life stage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224" y="2459737"/>
              <a:ext cx="1737044" cy="3125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effectLst/>
                </a:rPr>
                <a:t>Mean Fish Length</a:t>
              </a:r>
              <a:endParaRPr lang="en-US" sz="1400" b="1" dirty="0">
                <a:effectLst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2971800" y="2438400"/>
            <a:ext cx="1702794" cy="1143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9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799"/>
          </a:xfrm>
        </p:spPr>
        <p:txBody>
          <a:bodyPr/>
          <a:lstStyle/>
          <a:p>
            <a:r>
              <a:rPr lang="en-US" sz="3800" dirty="0" smtClean="0"/>
              <a:t>Always Thinking About:</a:t>
            </a:r>
            <a:br>
              <a:rPr lang="en-US" sz="3800" dirty="0" smtClean="0"/>
            </a:br>
            <a:r>
              <a:rPr lang="en-US" sz="3800" dirty="0" smtClean="0"/>
              <a:t>Fisheries </a:t>
            </a:r>
            <a:r>
              <a:rPr lang="en-US" sz="3800" dirty="0" smtClean="0"/>
              <a:t>Managers &amp;  Possible Effects of Climate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58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Changes in lengths of spawning seasons (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dates of spawning commencement and end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)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/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Changes in spatial and temporal extent of 3D habitat of adult fish.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Implications for potential effects on recruitment, species – species guilds and sustainability of stocks.</a:t>
            </a: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 descr="off00139_bat_island_48x60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143500"/>
            <a:ext cx="13716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838199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307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Will enhance our nation's input to the International Commission for the Conservation of Atlantic Tunas (ICCAT) the international governing organization for tunas and billfishes.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The approach developed here can then be applied by others (e.g. NOAA, </a:t>
            </a:r>
            <a:r>
              <a:rPr lang="en-US" sz="2600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f</a:t>
            </a:r>
            <a:r>
              <a:rPr lang="en-US" sz="2600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ish management councils) to assess options for other important fisheries, as well as, to the management of other resources including marine protected areas*.</a:t>
            </a:r>
          </a:p>
        </p:txBody>
      </p:sp>
      <p:pic>
        <p:nvPicPr>
          <p:cNvPr id="4" name="Picture 3" descr="Four offshore specie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104019"/>
            <a:ext cx="914400" cy="1179285"/>
          </a:xfrm>
          <a:prstGeom prst="rect">
            <a:avLst/>
          </a:prstGeom>
        </p:spPr>
      </p:pic>
      <p:pic>
        <p:nvPicPr>
          <p:cNvPr id="5" name="Picture 4" descr="Shout_Ou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"/>
            <a:ext cx="1454727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678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EC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*1) Already happening: IOOS SECOORA Project</a:t>
            </a:r>
          </a:p>
          <a:p>
            <a:r>
              <a:rPr lang="en-US" sz="2000" dirty="0" smtClean="0">
                <a:solidFill>
                  <a:srgbClr val="CCEC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South Atlantic Fisheries Management Council</a:t>
            </a:r>
            <a:r>
              <a:rPr lang="en-US" sz="2000" dirty="0">
                <a:solidFill>
                  <a:srgbClr val="CCEC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CCEC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with reef species (triggerfish, porgy, snapper, sea bass).</a:t>
            </a:r>
          </a:p>
          <a:p>
            <a:r>
              <a:rPr lang="en-US" sz="2000" dirty="0" smtClean="0">
                <a:solidFill>
                  <a:srgbClr val="CCEC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2) Spanish colleagues</a:t>
            </a:r>
          </a:p>
          <a:p>
            <a:r>
              <a:rPr lang="en-US" sz="2000" dirty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 Others: e.g. HI Ocean Sciences Meeting 2014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7150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ProjectAO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895600"/>
            <a:ext cx="3879215" cy="3859561"/>
          </a:xfrm>
          <a:prstGeom prst="rect">
            <a:avLst/>
          </a:prstGeom>
        </p:spPr>
      </p:pic>
      <p:pic>
        <p:nvPicPr>
          <p:cNvPr id="5" name="Picture 4" descr="Bluefinlarvae Ak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724400"/>
            <a:ext cx="2012950" cy="100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059" y="4705314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 MM</a:t>
            </a:r>
            <a:endParaRPr lang="en-US" sz="14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4114800" y="4953000"/>
            <a:ext cx="12192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52400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Initial Project Focus: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Gulf of Mexico Reproduction and Climate Change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192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But  we learned that we had to look at their primary range to better understand the adult dynamics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962400"/>
            <a:ext cx="392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ECFF"/>
                </a:solidFill>
              </a:rPr>
              <a:t>30+ years of larvae cruise</a:t>
            </a:r>
          </a:p>
          <a:p>
            <a:r>
              <a:rPr lang="en-US" sz="2000" dirty="0">
                <a:solidFill>
                  <a:srgbClr val="CCECFF"/>
                </a:solidFill>
              </a:rPr>
              <a:t>d</a:t>
            </a:r>
            <a:r>
              <a:rPr lang="en-US" sz="2000" dirty="0" smtClean="0">
                <a:solidFill>
                  <a:srgbClr val="CCECFF"/>
                </a:solidFill>
              </a:rPr>
              <a:t>ata (larvae, in situ, satellite)</a:t>
            </a:r>
            <a:endParaRPr lang="en-US" sz="2000" dirty="0">
              <a:solidFill>
                <a:srgbClr val="CCE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6480" y="5943600"/>
            <a:ext cx="2779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23 years  commercial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ongline data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7147" y="2521251"/>
            <a:ext cx="2920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Climate model domain</a:t>
            </a:r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362200"/>
            <a:ext cx="2209800" cy="1718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09599"/>
          </a:xfrm>
        </p:spPr>
        <p:txBody>
          <a:bodyPr/>
          <a:lstStyle/>
          <a:p>
            <a:r>
              <a:rPr lang="en-US" sz="3600" dirty="0" smtClean="0"/>
              <a:t>Summary of Methods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5307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Developed habitat models of larvae and adults using boosted classification tree and neural network models.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Multivariate, non-parametric methods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Downscaling climate models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CMIP5 simulations using MOM4 (GFDL Modular Ocean Model) – Grid: 0.1° in GOM, 0.25° outside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Now MOM4-TOPAZ biogeochemical model. 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400" spc="-100" dirty="0">
                <a:solidFill>
                  <a:srgbClr val="FFFFFF"/>
                </a:solidFill>
              </a:rPr>
              <a:t>S</a:t>
            </a:r>
            <a:r>
              <a:rPr lang="en-US" sz="2400" spc="-100" dirty="0" smtClean="0">
                <a:solidFill>
                  <a:srgbClr val="FFFFFF"/>
                </a:solidFill>
              </a:rPr>
              <a:t>atellite </a:t>
            </a:r>
            <a:r>
              <a:rPr lang="en-US" sz="2400" spc="-100" dirty="0" smtClean="0">
                <a:solidFill>
                  <a:srgbClr val="FFFFFF"/>
                </a:solidFill>
              </a:rPr>
              <a:t>IR, </a:t>
            </a:r>
            <a:r>
              <a:rPr lang="en-US" sz="2400" spc="-100" dirty="0" smtClean="0">
                <a:solidFill>
                  <a:srgbClr val="FFFFFF"/>
                </a:solidFill>
              </a:rPr>
              <a:t>ocean color</a:t>
            </a:r>
            <a:r>
              <a:rPr lang="en-US" sz="2400" spc="-100" dirty="0" smtClean="0">
                <a:solidFill>
                  <a:srgbClr val="FFFFFF"/>
                </a:solidFill>
              </a:rPr>
              <a:t>, </a:t>
            </a:r>
            <a:r>
              <a:rPr lang="en-US" sz="1200" spc="-100" dirty="0" smtClean="0">
                <a:solidFill>
                  <a:srgbClr val="FFFFFF"/>
                </a:solidFill>
              </a:rPr>
              <a:t>(NASA-MODIS, NOAA, JPSS-VIIRS),</a:t>
            </a:r>
            <a:r>
              <a:rPr lang="en-US" sz="2400" spc="-100" dirty="0" smtClean="0">
                <a:solidFill>
                  <a:srgbClr val="FFFFFF"/>
                </a:solidFill>
              </a:rPr>
              <a:t> </a:t>
            </a:r>
            <a:r>
              <a:rPr lang="en-US" sz="2400" spc="-100" dirty="0" smtClean="0">
                <a:solidFill>
                  <a:srgbClr val="FFFFFF"/>
                </a:solidFill>
              </a:rPr>
              <a:t>altimetry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In habitat model development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Provide strategic and tactical cruise work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Climatology of GOM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Validation of climate models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 descr="010704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638800"/>
            <a:ext cx="1325345" cy="10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6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Downscaling simulations</a:t>
            </a:r>
            <a:br>
              <a:rPr lang="en-US" dirty="0"/>
            </a:br>
            <a:r>
              <a:rPr lang="en-US" dirty="0" smtClean="0"/>
              <a:t>with MOM4* in Gulf of 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2133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First three separate runs: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Late </a:t>
            </a:r>
            <a:r>
              <a:rPr lang="en-US" sz="2400" dirty="0">
                <a:solidFill>
                  <a:schemeClr val="tx1"/>
                </a:solidFill>
              </a:rPr>
              <a:t>20C run (1981-2000)  </a:t>
            </a:r>
            <a:r>
              <a:rPr lang="en-US" sz="2400" dirty="0" smtClean="0">
                <a:solidFill>
                  <a:schemeClr val="tx1"/>
                </a:solidFill>
              </a:rPr>
              <a:t>-&gt; no larger than 0.5°C bias !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Mid 21C run (2041-2060) under RCP4.5 and RCP8.5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Late 21C run (2081-2100) under RCP4.5 and </a:t>
            </a:r>
            <a:r>
              <a:rPr lang="en-US" sz="2400" dirty="0" smtClean="0">
                <a:solidFill>
                  <a:schemeClr val="tx1"/>
                </a:solidFill>
              </a:rPr>
              <a:t>RCP8.5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581400"/>
            <a:ext cx="754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*</a:t>
            </a:r>
            <a:r>
              <a:rPr lang="en-US" sz="1800" dirty="0" smtClean="0"/>
              <a:t>Representative concentration pathways of CO</a:t>
            </a:r>
            <a:r>
              <a:rPr lang="en-US" sz="1800" baseline="-25000" dirty="0" smtClean="0"/>
              <a:t>2  </a:t>
            </a:r>
            <a:r>
              <a:rPr lang="en-US" sz="1800" dirty="0" smtClean="0"/>
              <a:t>representing radiative forcing values 4.5 and 8.5 Watts/m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343400"/>
            <a:ext cx="1159764" cy="1303106"/>
          </a:xfrm>
          <a:prstGeom prst="rect">
            <a:avLst/>
          </a:prstGeom>
        </p:spPr>
      </p:pic>
      <p:pic>
        <p:nvPicPr>
          <p:cNvPr id="6" name="Picture 5" descr="earth+ice+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267200"/>
            <a:ext cx="1295400" cy="1309583"/>
          </a:xfrm>
          <a:prstGeom prst="rect">
            <a:avLst/>
          </a:prstGeom>
        </p:spPr>
      </p:pic>
      <p:pic>
        <p:nvPicPr>
          <p:cNvPr id="7" name="Picture 6" descr="1153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4267200"/>
            <a:ext cx="1219200" cy="1409700"/>
          </a:xfrm>
          <a:prstGeom prst="rect">
            <a:avLst/>
          </a:prstGeom>
        </p:spPr>
      </p:pic>
      <p:pic>
        <p:nvPicPr>
          <p:cNvPr id="8" name="Picture 7" descr="earth-globe-highlights-flooding-to-imager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4343400"/>
            <a:ext cx="1514377" cy="955675"/>
          </a:xfrm>
          <a:prstGeom prst="rect">
            <a:avLst/>
          </a:prstGeom>
        </p:spPr>
      </p:pic>
      <p:pic>
        <p:nvPicPr>
          <p:cNvPr id="9" name="Picture 8" descr="wind20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495800"/>
            <a:ext cx="1521884" cy="1003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6400" y="6096000"/>
            <a:ext cx="5658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dirty="0">
                <a:solidFill>
                  <a:srgbClr val="FFFFFF"/>
                </a:solidFill>
              </a:rPr>
              <a:t>Liu et. al, 2012 (J. Geophys. Res: 117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39825"/>
          </a:xfrm>
        </p:spPr>
        <p:txBody>
          <a:bodyPr/>
          <a:lstStyle/>
          <a:p>
            <a:r>
              <a:rPr lang="en-US" sz="3200" dirty="0" smtClean="0"/>
              <a:t>Use of Habitat Models for</a:t>
            </a:r>
            <a:br>
              <a:rPr lang="en-US" sz="3200" dirty="0" smtClean="0"/>
            </a:br>
            <a:r>
              <a:rPr lang="en-US" sz="3200" dirty="0" smtClean="0"/>
              <a:t>Finding Alternative Spawning Areas</a:t>
            </a:r>
            <a:br>
              <a:rPr lang="en-US" sz="3200" dirty="0" smtClean="0"/>
            </a:br>
            <a:r>
              <a:rPr lang="en-US" sz="3200" dirty="0" smtClean="0"/>
              <a:t>Other Than Gulf of Mexico With Satellite Derived Oceanographic Guidance</a:t>
            </a:r>
            <a:endParaRPr lang="en-US" sz="3200" dirty="0"/>
          </a:p>
        </p:txBody>
      </p:sp>
      <p:pic>
        <p:nvPicPr>
          <p:cNvPr id="4" name="Picture 3" descr="Animation May19_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4474725" cy="2298793"/>
          </a:xfrm>
          <a:prstGeom prst="rect">
            <a:avLst/>
          </a:prstGeom>
        </p:spPr>
      </p:pic>
      <p:pic>
        <p:nvPicPr>
          <p:cNvPr id="5" name="Picture 4" descr="BFT SST Spring Feb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4800"/>
            <a:ext cx="4512074" cy="2646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495800"/>
            <a:ext cx="49358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ABT larvae habitat model product :</a:t>
            </a:r>
          </a:p>
          <a:p>
            <a:r>
              <a:rPr lang="en-US" sz="1800" dirty="0" smtClean="0"/>
              <a:t>(satellites 1-4km + other ocean data + larvae)</a:t>
            </a:r>
          </a:p>
          <a:p>
            <a:r>
              <a:rPr lang="en-US" sz="2000" dirty="0" smtClean="0"/>
              <a:t>May 19-25, 2013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3505200"/>
            <a:ext cx="3206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Adult Catches 1987-2012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5262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685799"/>
          </a:xfrm>
        </p:spPr>
        <p:txBody>
          <a:bodyPr/>
          <a:lstStyle/>
          <a:p>
            <a:r>
              <a:rPr lang="en-US" dirty="0" smtClean="0"/>
              <a:t>Previous Project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536" y="2171989"/>
            <a:ext cx="178874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g1Jan2011.jpg"/>
          <p:cNvPicPr>
            <a:picLocks noChangeAspect="1"/>
          </p:cNvPicPr>
          <p:nvPr/>
        </p:nvPicPr>
        <p:blipFill>
          <a:blip r:embed="rId3" cstate="print"/>
          <a:srcRect t="5556" r="17495" b="12222"/>
          <a:stretch>
            <a:fillRect/>
          </a:stretch>
        </p:blipFill>
        <p:spPr>
          <a:xfrm>
            <a:off x="1905000" y="2438400"/>
            <a:ext cx="27432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253" y="2514600"/>
            <a:ext cx="178874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12954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dirty="0" smtClean="0"/>
              <a:t>Catch locations of larval bluefin tuna in (left) and April 2010 (right</a:t>
            </a:r>
            <a:r>
              <a:rPr lang="en-US" sz="900" b="1" kern="1200" dirty="0" smtClean="0"/>
              <a:t>)</a:t>
            </a:r>
            <a:endParaRPr lang="en-US" sz="9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2057400" y="5943600"/>
            <a:ext cx="2391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April 2009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5867400"/>
            <a:ext cx="2391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2010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4191000"/>
            <a:ext cx="80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dirty="0" smtClean="0"/>
              <a:t>1</a:t>
            </a:r>
          </a:p>
          <a:p>
            <a:r>
              <a:rPr lang="en-US" sz="2000" b="1" kern="1200" dirty="0" smtClean="0"/>
              <a:t>1+</a:t>
            </a:r>
            <a:endParaRPr lang="en-US" sz="2000" b="1" kern="1200" dirty="0"/>
          </a:p>
        </p:txBody>
      </p:sp>
    </p:spTree>
    <p:extLst>
      <p:ext uri="{BB962C8B-B14F-4D97-AF65-F5344CB8AC3E}">
        <p14:creationId xmlns:p14="http://schemas.microsoft.com/office/powerpoint/2010/main" val="280732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5" y="27472"/>
            <a:ext cx="9103895" cy="1143000"/>
          </a:xfrm>
        </p:spPr>
        <p:txBody>
          <a:bodyPr/>
          <a:lstStyle/>
          <a:p>
            <a:r>
              <a:rPr lang="en-US" sz="3600" dirty="0" smtClean="0"/>
              <a:t>Results: </a:t>
            </a:r>
            <a:br>
              <a:rPr lang="en-US" sz="3600" dirty="0" smtClean="0"/>
            </a:br>
            <a:r>
              <a:rPr lang="en-US" sz="3600" dirty="0" smtClean="0"/>
              <a:t>Tactical &amp; Strategic Cruise Planning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5400"/>
            <a:ext cx="5105400" cy="4509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6019800"/>
            <a:ext cx="2546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150C"/>
                </a:solidFill>
              </a:rPr>
              <a:t>14 ABT l</a:t>
            </a:r>
            <a:r>
              <a:rPr lang="en-US" sz="2800" dirty="0" smtClean="0">
                <a:solidFill>
                  <a:srgbClr val="FF150C"/>
                </a:solidFill>
              </a:rPr>
              <a:t>arvae</a:t>
            </a:r>
            <a:endParaRPr lang="en-US" sz="2800" dirty="0">
              <a:solidFill>
                <a:srgbClr val="FF150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685799"/>
          </a:xfrm>
        </p:spPr>
        <p:txBody>
          <a:bodyPr/>
          <a:lstStyle/>
          <a:p>
            <a:r>
              <a:rPr lang="en-US" dirty="0" smtClean="0"/>
              <a:t>Raises Additional Questions</a:t>
            </a:r>
            <a:endParaRPr lang="en-US" dirty="0"/>
          </a:p>
        </p:txBody>
      </p:sp>
      <p:pic>
        <p:nvPicPr>
          <p:cNvPr id="4" name="Picture 3" descr="Animation May19_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419600"/>
            <a:ext cx="4474725" cy="2298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4419600" cy="3129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529" y="1600200"/>
            <a:ext cx="44098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Are they spawning east?</a:t>
            </a:r>
          </a:p>
          <a:p>
            <a:r>
              <a:rPr lang="en-US" sz="2400" dirty="0" smtClean="0"/>
              <a:t>Is this a sub-population?</a:t>
            </a:r>
          </a:p>
          <a:p>
            <a:r>
              <a:rPr lang="en-US" sz="2400" dirty="0" smtClean="0"/>
              <a:t>Will it flourish when the the</a:t>
            </a:r>
          </a:p>
          <a:p>
            <a:r>
              <a:rPr lang="en-US" sz="2400" dirty="0"/>
              <a:t>h</a:t>
            </a:r>
            <a:r>
              <a:rPr lang="en-US" sz="2400" dirty="0" smtClean="0"/>
              <a:t>abitat in GOM changes?</a:t>
            </a:r>
          </a:p>
          <a:p>
            <a:r>
              <a:rPr lang="en-US" sz="2400" dirty="0" smtClean="0"/>
              <a:t>How do species survive over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illennia when habitats </a:t>
            </a:r>
          </a:p>
          <a:p>
            <a:r>
              <a:rPr lang="en-US" sz="2400" dirty="0" smtClean="0"/>
              <a:t>change?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572000"/>
            <a:ext cx="4237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What are the conditions that affect</a:t>
            </a:r>
          </a:p>
          <a:p>
            <a:r>
              <a:rPr lang="en-US" sz="1800" dirty="0"/>
              <a:t>l</a:t>
            </a:r>
            <a:r>
              <a:rPr lang="en-US" sz="1800" dirty="0" smtClean="0"/>
              <a:t>arval survival? Patch size, patch 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omponent species? Will survival </a:t>
            </a:r>
          </a:p>
          <a:p>
            <a:r>
              <a:rPr lang="en-US" sz="1800" dirty="0"/>
              <a:t>b</a:t>
            </a:r>
            <a:r>
              <a:rPr lang="en-US" sz="1800" dirty="0" smtClean="0"/>
              <a:t>enefit from earlier spawning or fail?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253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685800"/>
          </a:xfrm>
        </p:spPr>
        <p:txBody>
          <a:bodyPr/>
          <a:lstStyle/>
          <a:p>
            <a:r>
              <a:rPr lang="en-US" dirty="0" smtClean="0"/>
              <a:t>NASA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610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Management And Conservation Of Atlantic Bluefin Tuna (</a:t>
            </a:r>
            <a:r>
              <a:rPr lang="en-US" sz="2800" i="1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Thunnus  Thynnus</a:t>
            </a:r>
            <a:r>
              <a:rPr lang="en-US" sz="28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) And Other Highly Migratory Fish In The Gulf Of Mexico Under IPCC Climate Change Scenarios: A Study Using</a:t>
            </a:r>
            <a:r>
              <a:rPr lang="en-US" sz="2800" i="1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Regional Climate And Habitat Models.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PI: M. A. Roffer – ROFFS™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Co-I: J.T. Lamkin (NOAA), F.E. Muller-Karger (USF), S-K Lee (UM CIMAS), B.A.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Muhling (UM CIMAS),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G.J. Goni (NOAA)</a:t>
            </a:r>
          </a:p>
          <a:p>
            <a:pPr lvl="1"/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Other Investigator:  Y. Liu (UM CIMAS), M.A. Upton, (ROFFS™) &amp; G. Gawlikowski (ROFFS™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), G.W. Ingram (NOAA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)</a:t>
            </a:r>
          </a:p>
          <a:p>
            <a:pPr lvl="1"/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Other collaborators added: W. Nero (NOAA), J. Franks (USM), J. Quattro (USC)</a:t>
            </a:r>
          </a:p>
          <a:p>
            <a:pPr marL="914400" lvl="2" indent="0">
              <a:buNone/>
            </a:pP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 D. Enfield (NOAA), John F. Walter (NOAA), A. Bakun (UM RSMAS), K. 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Ramirez (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INAPESCA), F. Alemany (IEO), A. Garcia (IEO)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. . 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a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nd growing</a:t>
            </a:r>
          </a:p>
          <a:p>
            <a:pPr lvl="1"/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cs typeface="ＭＳ Ｐゴシック" charset="-128"/>
              </a:rPr>
              <a:t> Start date September 06, 2011 –  End date  September 05, 2015</a:t>
            </a:r>
          </a:p>
          <a:p>
            <a:pPr lvl="1">
              <a:buNone/>
            </a:pPr>
            <a:endParaRPr lang="en-US" sz="1600" dirty="0" smtClean="0">
              <a:solidFill>
                <a:srgbClr val="CCECFF"/>
              </a:solidFill>
              <a:effectLst>
                <a:outerShdw blurRad="38100" dist="38100" dir="2700000" algn="tl">
                  <a:schemeClr val="accent4">
                    <a:lumMod val="10000"/>
                  </a:scheme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lvl="1">
              <a:buNone/>
            </a:pP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0960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Multi-sector and multi-disciplinary partnership, </a:t>
            </a:r>
          </a:p>
          <a:p>
            <a:r>
              <a:rPr lang="en-US" sz="1800" dirty="0" smtClean="0"/>
              <a:t>including government fishery scientists and managers </a:t>
            </a:r>
            <a:endParaRPr lang="en-US" sz="1800" dirty="0" smtClean="0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69"/>
            <a:ext cx="990600" cy="10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5947706"/>
            <a:ext cx="1219200" cy="89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211" y="6600"/>
            <a:ext cx="1946789" cy="990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61999"/>
          </a:xfrm>
        </p:spPr>
        <p:txBody>
          <a:bodyPr/>
          <a:lstStyle/>
          <a:p>
            <a:r>
              <a:rPr lang="en-US" dirty="0" smtClean="0"/>
              <a:t>2014 Targeted Sampling</a:t>
            </a:r>
            <a:br>
              <a:rPr lang="en-US" dirty="0" smtClean="0"/>
            </a:br>
            <a:r>
              <a:rPr lang="en-US" dirty="0" smtClean="0"/>
              <a:t>Leg One</a:t>
            </a:r>
            <a:endParaRPr lang="en-US" dirty="0"/>
          </a:p>
        </p:txBody>
      </p:sp>
      <p:pic>
        <p:nvPicPr>
          <p:cNvPr id="4" name="Picture 3" descr="28APR2014GOMSt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9226"/>
            <a:ext cx="6870028" cy="54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91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39"/>
            <a:ext cx="8229600" cy="76199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Habitat Modeling: Adults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2895600"/>
          </a:xfrm>
        </p:spPr>
        <p:txBody>
          <a:bodyPr/>
          <a:lstStyle/>
          <a:p>
            <a:r>
              <a:rPr lang="en-US" sz="2000" dirty="0"/>
              <a:t>The most comprehensive source of adult data is from fisheries-dependent records</a:t>
            </a:r>
          </a:p>
          <a:p>
            <a:pPr lvl="1"/>
            <a:r>
              <a:rPr lang="en-US" sz="1800" i="1" dirty="0">
                <a:solidFill>
                  <a:srgbClr val="FFFFFF"/>
                </a:solidFill>
              </a:rPr>
              <a:t>Logbook program</a:t>
            </a:r>
            <a:r>
              <a:rPr lang="en-US" sz="1800" dirty="0"/>
              <a:t>: all US fishing vessels are required to submit catch logbooks detailed catch composition and gear deployed for each longline set. Mandatory since 1992</a:t>
            </a:r>
          </a:p>
          <a:p>
            <a:pPr lvl="1"/>
            <a:r>
              <a:rPr lang="en-US" sz="1800" i="1" dirty="0">
                <a:solidFill>
                  <a:srgbClr val="FFFFFF"/>
                </a:solidFill>
              </a:rPr>
              <a:t>Observer program</a:t>
            </a:r>
            <a:r>
              <a:rPr lang="en-US" sz="1800" dirty="0"/>
              <a:t>: government observers are placed on fishing vessels, and record more detailed information on size, weight and sex of fish. Program began in 1992, but coverage is very </a:t>
            </a:r>
            <a:r>
              <a:rPr lang="en-US" sz="1800" dirty="0" smtClean="0"/>
              <a:t>limited</a:t>
            </a: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ICCAT Task 2 database</a:t>
            </a:r>
          </a:p>
          <a:p>
            <a:r>
              <a:rPr lang="en-US" sz="1800" dirty="0" smtClean="0"/>
              <a:t>Many issues with the data, target species, reliability, gear changes, management changes (e.g. quotas, closed areas), not include recreationally caught fish……..,  but it is the primary data one uses.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 descr="http://www.nmfs.noaa.gov/sfa/images/figure_6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24400"/>
            <a:ext cx="3825411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538670"/>
            <a:ext cx="4343400" cy="21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1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0" y="-4763"/>
            <a:ext cx="9144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</a:rPr>
              <a:t>Temperature limits on adult distribution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457200" y="685800"/>
            <a:ext cx="8229600" cy="3200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fish species have physiological limits to both cold and warm temperatures</a:t>
            </a:r>
          </a:p>
          <a:p>
            <a:r>
              <a:rPr lang="en-US" dirty="0" smtClean="0"/>
              <a:t>South-&gt;North Warming oceans could result in: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northwards</a:t>
            </a:r>
            <a:r>
              <a:rPr lang="en-US" dirty="0" smtClean="0"/>
              <a:t> shift of </a:t>
            </a:r>
            <a:r>
              <a:rPr lang="en-US" i="1" dirty="0" smtClean="0"/>
              <a:t>southern</a:t>
            </a:r>
            <a:r>
              <a:rPr lang="en-US" dirty="0" smtClean="0"/>
              <a:t> distribution limits, due to upper temperature limits (southern waters get too warm)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northwards</a:t>
            </a:r>
            <a:r>
              <a:rPr lang="en-US" dirty="0" smtClean="0"/>
              <a:t> shift of </a:t>
            </a:r>
            <a:r>
              <a:rPr lang="en-US" i="1" dirty="0" smtClean="0"/>
              <a:t>northern</a:t>
            </a:r>
            <a:r>
              <a:rPr lang="en-US" dirty="0" smtClean="0"/>
              <a:t> distribution limits, to lower temperature limits (northern waters no longer too cold)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784377"/>
            <a:ext cx="8466549" cy="3078385"/>
            <a:chOff x="0" y="3779615"/>
            <a:chExt cx="8466549" cy="3078385"/>
          </a:xfrm>
        </p:grpSpPr>
        <p:pic>
          <p:nvPicPr>
            <p:cNvPr id="7" name="Picture 6" descr="File:Evidence of global warming - time series of seasonal (red dots) and annual average (black line) of global upper ocean heat content for the 0-700m layer between 1955-2008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79615"/>
              <a:ext cx="4343400" cy="3078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Makaira nigrican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2" b="18629"/>
            <a:stretch/>
          </p:blipFill>
          <p:spPr bwMode="auto">
            <a:xfrm>
              <a:off x="5029200" y="5105400"/>
              <a:ext cx="3437349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Callout 8"/>
            <p:cNvSpPr/>
            <p:nvPr/>
          </p:nvSpPr>
          <p:spPr>
            <a:xfrm>
              <a:off x="5715000" y="4267200"/>
              <a:ext cx="914400" cy="609600"/>
            </a:xfrm>
            <a:prstGeom prst="wedgeEllipse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600" y="4343400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/>
                <a:t>?!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136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096000" cy="652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657600" y="2057400"/>
            <a:ext cx="507167" cy="79527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705600" y="2133600"/>
            <a:ext cx="507167" cy="79527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-76200"/>
            <a:ext cx="9144000" cy="6934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9992"/>
            <a:ext cx="9018588" cy="525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89610" y="1524000"/>
            <a:ext cx="5852548" cy="4339950"/>
            <a:chOff x="689610" y="1524000"/>
            <a:chExt cx="5852548" cy="4339950"/>
          </a:xfrm>
        </p:grpSpPr>
        <p:sp>
          <p:nvSpPr>
            <p:cNvPr id="8" name="TextBox 7"/>
            <p:cNvSpPr txBox="1"/>
            <p:nvPr/>
          </p:nvSpPr>
          <p:spPr>
            <a:xfrm>
              <a:off x="689610" y="1524000"/>
              <a:ext cx="1105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Bluefin Tuna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9610" y="2870421"/>
              <a:ext cx="11823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Blackfin Tuna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9610" y="4240530"/>
              <a:ext cx="10140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Blue Marlin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9610" y="5586951"/>
              <a:ext cx="731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Sailfish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0" y="1524000"/>
              <a:ext cx="1208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161616"/>
                  </a:solidFill>
                  <a:effectLst/>
                </a:rPr>
                <a:t>Skipjack Tuna</a:t>
              </a:r>
              <a:endParaRPr lang="en-US" sz="1200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90486" y="2870421"/>
              <a:ext cx="928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Swordfish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90486" y="4240530"/>
              <a:ext cx="1250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Yellowfin Tuna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90486" y="5586951"/>
              <a:ext cx="1099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161616"/>
                  </a:solidFill>
                  <a:effectLst/>
                </a:rPr>
                <a:t>White Marlin</a:t>
              </a:r>
              <a:endParaRPr lang="en-US" sz="1200" b="1" dirty="0">
                <a:solidFill>
                  <a:srgbClr val="161616"/>
                </a:solidFill>
                <a:effectLst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457200" y="9525"/>
            <a:ext cx="8229600" cy="56356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Use of biogeographic zones by adult fish</a:t>
            </a:r>
            <a:endParaRPr lang="en-US" b="1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457200"/>
            <a:ext cx="9066213" cy="920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161616"/>
                </a:solidFill>
                <a:effectLst/>
              </a:rPr>
              <a:t>Mean probability of occurrence for each species of interest varied widely among zones</a:t>
            </a:r>
          </a:p>
          <a:p>
            <a:r>
              <a:rPr lang="en-US" sz="1400" dirty="0" smtClean="0">
                <a:solidFill>
                  <a:srgbClr val="161616"/>
                </a:solidFill>
                <a:effectLst/>
              </a:rPr>
              <a:t>Bluefin tuna and swordfish were much more likely to use colder, higher chlorophyll habitats</a:t>
            </a:r>
          </a:p>
          <a:p>
            <a:r>
              <a:rPr lang="en-US" sz="1400" dirty="0" smtClean="0">
                <a:solidFill>
                  <a:srgbClr val="161616"/>
                </a:solidFill>
                <a:effectLst/>
              </a:rPr>
              <a:t>Blackfin tuna, blue marlin, sailfish and skipjack tuna used warm tropical habitats nearly exclusively</a:t>
            </a:r>
          </a:p>
        </p:txBody>
      </p:sp>
    </p:spTree>
    <p:extLst>
      <p:ext uri="{BB962C8B-B14F-4D97-AF65-F5344CB8AC3E}">
        <p14:creationId xmlns:p14="http://schemas.microsoft.com/office/powerpoint/2010/main" val="17513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25450" cy="686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8"/>
          <p:cNvSpPr txBox="1">
            <a:spLocks/>
          </p:cNvSpPr>
          <p:nvPr/>
        </p:nvSpPr>
        <p:spPr>
          <a:xfrm>
            <a:off x="4762500" y="0"/>
            <a:ext cx="43815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simple 1D model</a:t>
            </a:r>
            <a:endParaRPr lang="en-US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762000"/>
            <a:ext cx="4267200" cy="676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161616"/>
                </a:solidFill>
                <a:effectLst/>
              </a:rPr>
              <a:t>A simple model of temperature </a:t>
            </a:r>
            <a:r>
              <a:rPr lang="en-US" sz="2000" dirty="0" smtClean="0">
                <a:solidFill>
                  <a:srgbClr val="161616"/>
                </a:solidFill>
                <a:effectLst/>
                <a:sym typeface="Wingdings" pitchFamily="2" charset="2"/>
              </a:rPr>
              <a:t> bluefin tuna adults  eggs  larvae  juveniles was created using delayed differential equations in Matlab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161616"/>
                </a:solidFill>
                <a:effectLst/>
              </a:rPr>
              <a:t>Published values of adult distributions, spawning activity, mortality and effects of temperature were parameterized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161616"/>
                </a:solidFill>
                <a:effectLst/>
              </a:rPr>
              <a:t>Results were re-run for future temperature increases of </a:t>
            </a:r>
            <a:r>
              <a:rPr lang="en-US" sz="2000" b="1" dirty="0" smtClean="0">
                <a:solidFill>
                  <a:srgbClr val="161616"/>
                </a:solidFill>
                <a:effectLst/>
              </a:rPr>
              <a:t>0.5</a:t>
            </a:r>
            <a:r>
              <a:rPr lang="en-US" sz="2000" dirty="0" smtClean="0">
                <a:solidFill>
                  <a:srgbClr val="161616"/>
                </a:solidFill>
                <a:effectLst/>
              </a:rPr>
              <a:t>, </a:t>
            </a:r>
            <a:r>
              <a:rPr lang="en-US" sz="2000" b="1" dirty="0" smtClean="0">
                <a:solidFill>
                  <a:srgbClr val="161616"/>
                </a:solidFill>
                <a:effectLst/>
              </a:rPr>
              <a:t>1.0</a:t>
            </a:r>
            <a:r>
              <a:rPr lang="en-US" sz="2000" dirty="0" smtClean="0">
                <a:solidFill>
                  <a:srgbClr val="161616"/>
                </a:solidFill>
                <a:effectLst/>
              </a:rPr>
              <a:t> and </a:t>
            </a:r>
            <a:r>
              <a:rPr lang="en-US" sz="2000" b="1" dirty="0" smtClean="0">
                <a:solidFill>
                  <a:srgbClr val="161616"/>
                </a:solidFill>
                <a:effectLst/>
              </a:rPr>
              <a:t>2.0</a:t>
            </a:r>
            <a:r>
              <a:rPr lang="en-US" sz="2000" dirty="0" smtClean="0">
                <a:solidFill>
                  <a:srgbClr val="161616"/>
                </a:solidFill>
                <a:effectLst/>
              </a:rPr>
              <a:t>°C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/>
              </a:rPr>
              <a:t>Preliminary results suggest an earlier spawning season under climate change conditions, but fish must be ready or will they move to another area?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rgbClr val="161616"/>
              </a:solidFill>
              <a:effectLst/>
            </a:endParaRPr>
          </a:p>
          <a:p>
            <a:pPr marL="685800" lvl="1" indent="-228600">
              <a:spcAft>
                <a:spcPts val="80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161616"/>
              </a:solidFill>
              <a:effectLst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286000" y="9906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2286000" y="23622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2286000" y="37338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2286000" y="51054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7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-36223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57200"/>
            <a:ext cx="9144000" cy="6400800"/>
            <a:chOff x="0" y="457200"/>
            <a:chExt cx="9144000" cy="6400800"/>
          </a:xfrm>
        </p:grpSpPr>
        <p:pic>
          <p:nvPicPr>
            <p:cNvPr id="2" name="Picture 1" descr="GDEM Thunnus Sept 201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87191"/>
              <a:ext cx="9144000" cy="4470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52400" y="457200"/>
              <a:ext cx="8839200" cy="1887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2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During the late 20</a:t>
              </a:r>
              <a:r>
                <a:rPr lang="en-US" sz="2200" baseline="300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th</a:t>
              </a:r>
              <a:r>
                <a:rPr lang="en-US" sz="22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 century, </a:t>
              </a:r>
              <a:r>
                <a:rPr lang="en-US" sz="2200" i="1" dirty="0" err="1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Thunnus</a:t>
              </a:r>
              <a:r>
                <a:rPr lang="en-US" sz="22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 spp. increased spawning activity throughout spring</a:t>
              </a:r>
            </a:p>
            <a:p>
              <a:pPr marL="228600" indent="-228600"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2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By the end of the 21</a:t>
              </a:r>
              <a:r>
                <a:rPr lang="en-US" sz="2200" baseline="300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st</a:t>
              </a:r>
              <a:r>
                <a:rPr lang="en-US" sz="2200" dirty="0" smtClean="0">
                  <a:solidFill>
                    <a:schemeClr val="accent5">
                      <a:lumMod val="10000"/>
                    </a:schemeClr>
                  </a:solidFill>
                  <a:effectLst/>
                </a:rPr>
                <a:t> century, warming temperatures are predicted to increase the suitability of spawning habitat in all spring months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762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effectLst/>
              </a:rPr>
              <a:t>Larvae Habitat Results: Yellowfin/Blackfin</a:t>
            </a:r>
            <a:endParaRPr lang="en-US" sz="2800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473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pic>
        <p:nvPicPr>
          <p:cNvPr id="2" name="Picture 1" descr="GDEM Katsu Sept 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87191"/>
            <a:ext cx="9144000" cy="4470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8382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8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>
                    <a:lumMod val="10000"/>
                  </a:schemeClr>
                </a:solidFill>
              </a:rPr>
              <a:t>Similarly to </a:t>
            </a:r>
            <a:r>
              <a:rPr lang="en-US" sz="2800" dirty="0" err="1" smtClean="0">
                <a:solidFill>
                  <a:schemeClr val="accent5">
                    <a:lumMod val="10000"/>
                  </a:schemeClr>
                </a:solidFill>
              </a:rPr>
              <a:t>yellowfin</a:t>
            </a:r>
            <a:r>
              <a:rPr lang="en-US" sz="2800" dirty="0" smtClean="0">
                <a:solidFill>
                  <a:schemeClr val="accent5">
                    <a:lumMod val="10000"/>
                  </a:schemeClr>
                </a:solidFill>
              </a:rPr>
              <a:t>/</a:t>
            </a:r>
            <a:r>
              <a:rPr lang="en-US" sz="2800" dirty="0" err="1" smtClean="0">
                <a:solidFill>
                  <a:schemeClr val="accent5">
                    <a:lumMod val="10000"/>
                  </a:schemeClr>
                </a:solidFill>
              </a:rPr>
              <a:t>blackfin</a:t>
            </a:r>
            <a:r>
              <a:rPr lang="en-US" sz="2800" dirty="0" smtClean="0">
                <a:solidFill>
                  <a:schemeClr val="accent5">
                    <a:lumMod val="10000"/>
                  </a:schemeClr>
                </a:solidFill>
              </a:rPr>
              <a:t> tuna, skipjack tuna spawning grounds were predicted to increase in suitability through to the end of the 21</a:t>
            </a:r>
            <a:r>
              <a:rPr lang="en-US" sz="2800" baseline="30000" dirty="0" smtClean="0">
                <a:solidFill>
                  <a:schemeClr val="accent5">
                    <a:lumMod val="1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accent5">
                    <a:lumMod val="10000"/>
                  </a:schemeClr>
                </a:solidFill>
              </a:rPr>
              <a:t> century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921" y="1524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effectLst/>
              </a:rPr>
              <a:t>Larvae Habitat Results: </a:t>
            </a:r>
            <a:r>
              <a:rPr lang="en-US" dirty="0" smtClean="0">
                <a:solidFill>
                  <a:srgbClr val="0000FF"/>
                </a:solidFill>
                <a:effectLst/>
              </a:rPr>
              <a:t>Skipjack</a:t>
            </a:r>
            <a:endParaRPr lang="en-US" dirty="0">
              <a:solidFill>
                <a:srgbClr val="0000FF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2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 Thinking </a:t>
            </a:r>
            <a:r>
              <a:rPr lang="en-US" dirty="0"/>
              <a:t>A</a:t>
            </a:r>
            <a:r>
              <a:rPr lang="en-US" dirty="0" smtClean="0"/>
              <a:t>bout Transition &amp; Outreach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goal at the end of the third year is to pass on the basic knowledge of satellite oceanography so that our </a:t>
            </a:r>
            <a:r>
              <a:rPr lang="en-US" u="sng" dirty="0" smtClean="0">
                <a:solidFill>
                  <a:schemeClr val="tx1"/>
                </a:solidFill>
              </a:rPr>
              <a:t>partner</a:t>
            </a:r>
            <a:r>
              <a:rPr lang="en-US" dirty="0" smtClean="0">
                <a:solidFill>
                  <a:schemeClr val="tx1"/>
                </a:solidFill>
              </a:rPr>
              <a:t> NOAA researchers can routinely use satellite data for this and future projects.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This has been reached!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j0149396.pic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4799241"/>
            <a:ext cx="3365500" cy="204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800600"/>
            <a:ext cx="2438400" cy="1617456"/>
          </a:xfrm>
          <a:prstGeom prst="rect">
            <a:avLst/>
          </a:prstGeom>
        </p:spPr>
      </p:pic>
      <p:pic>
        <p:nvPicPr>
          <p:cNvPr id="6" name="Picture 5" descr="39_806-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20320"/>
            <a:ext cx="1275080" cy="127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199"/>
            <a:ext cx="8229600" cy="533399"/>
          </a:xfrm>
        </p:spPr>
        <p:txBody>
          <a:bodyPr/>
          <a:lstStyle/>
          <a:p>
            <a:r>
              <a:rPr lang="en-US" sz="4000" dirty="0" smtClean="0"/>
              <a:t>Publications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30725"/>
          </a:xfrm>
        </p:spPr>
        <p:txBody>
          <a:bodyPr/>
          <a:lstStyle/>
          <a:p>
            <a:r>
              <a:rPr lang="en-A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Lamkin, J.T., Roffer, M.A. (2010) Predicting the occurrence of bluefin tuna (</a:t>
            </a:r>
            <a:r>
              <a:rPr lang="en-A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Thunnus thynnus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larvae in the northern Gulf of Mexico: Building a classification model from archival data </a:t>
            </a:r>
            <a:r>
              <a:rPr lang="en-A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Fisheries Oceanography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19: 526-539.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Lamkin, J.T., Quattro, J.M., Smith, R.A., Roberts, M.A., Roffer, M.A., Ramirez, K.A. (2011) Collection of larval bluefin tuna (</a:t>
            </a:r>
            <a:r>
              <a:rPr lang="en-A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Thunnus thynnus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outside documented western Atlantic spawning grounds. </a:t>
            </a:r>
            <a:r>
              <a:rPr lang="en-A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Bulletin of Marine Science 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87: 687-694.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Lee, S-K, Lamkin, J.T. (2011) Predicting the effects of climate change on bluefin tuna (</a:t>
            </a:r>
            <a:r>
              <a:rPr lang="en-A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Thunnus thynnus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spawning habitat in the Gulf of Mexico. </a:t>
            </a:r>
            <a:r>
              <a:rPr lang="en-A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 Journal of Marine Science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68: 1051-1062. 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A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Roffer, M.A., Lamkin, J.T., Ingram, G.W. Jr., Upton, M.A., Gawlikowski, G., Muller-Karger, F., Habtes, S., Richards, W.J. (2012)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between Atlantic blueﬁn tuna spawning grounds and observed Deepwater Horizon surface oil in the northern Gulf of Mexico. Marine Pollution Bulletin, doi:10.1016/j.marpolbul.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2012.01.034.</a:t>
            </a:r>
          </a:p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Liu Y., S.-K. Lee, B. A. Muhling, J. T. Lamkin and D.B. Enfield, 2012: Significant reduction of the Loop Current in the 21st century and its impact on the Gulf of Mexico. J. Geophys. Res., 117, C05039, doi:10.1029/2011JC007555</a:t>
            </a:r>
          </a:p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Liu, Y., S.-K. Lee, C. Wang, D. B. Enfield, B. A. Muhling and J. T. Lamkin, 2013: Impact of the Atlantic 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Multidecadal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 on North Atlantic Ocean gyre circulation variability. 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revised for re-submission.</a:t>
            </a:r>
          </a:p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Muhling, B.A., P. Reglero, L. Ciannelli, D. Alvarez-Berastegui, F. Alemany, J.T. Lamkin, and M. A. Roffer. 2013. A comparison between environmental characteristics of larval bluefin tuna (Thunnus thynnus) habitat in the Gulf of Mexico and western Mediterranean Sea. Marine Prog. Ser. 486:257-276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Muller-Karger, F.; Roffer, M.; Walker, N.; Oliver, M.; Schofield, O.; Abbott, M.; Graber, H.; Leben, R.; Goni, G., 2013. "Satellite Remote Sensing in Support of an Integrated Ocean Observing System," Geoscience and Remote Sensing Magazine, IEEE , 1 (4):8-18, 2013 doi: 10.1109/MGRS.2013.2289656</a:t>
            </a:r>
          </a:p>
          <a:p>
            <a:endParaRPr lang="en-US" sz="1400" b="0" dirty="0">
              <a:solidFill>
                <a:srgbClr val="FFFF00"/>
              </a:solidFill>
              <a:effectLst/>
            </a:endParaRPr>
          </a:p>
          <a:p>
            <a:endParaRPr lang="en-US" sz="14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110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dirty="0" smtClean="0"/>
              <a:t>Core Team Approach</a:t>
            </a:r>
            <a:endParaRPr lang="en-US" dirty="0"/>
          </a:p>
        </p:txBody>
      </p:sp>
      <p:pic>
        <p:nvPicPr>
          <p:cNvPr id="4" name="Picture 1" descr="NASA FIGURE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5400"/>
            <a:ext cx="6314320" cy="4407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105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- Questions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929" y="2362200"/>
            <a:ext cx="6008349" cy="44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US" dirty="0" smtClean="0"/>
              <a:t>Part II Climate Modeling</a:t>
            </a:r>
            <a:br>
              <a:rPr lang="en-US" dirty="0" smtClean="0"/>
            </a:br>
            <a:r>
              <a:rPr lang="en-US" sz="2800" dirty="0" smtClean="0"/>
              <a:t>Need Another 15 Minutes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763000" cy="4530725"/>
          </a:xfrm>
        </p:spPr>
        <p:txBody>
          <a:bodyPr/>
          <a:lstStyle/>
          <a:p>
            <a:pPr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sz="2400" dirty="0">
                <a:solidFill>
                  <a:schemeClr val="tx1"/>
                </a:solidFill>
                <a:latin typeface="Textile" charset="0"/>
              </a:rPr>
              <a:t>What we have done:                                                                                                     CMIP5 simulations under historical, RCP4.5, and RCP8.5 scenarios are downscaled for the </a:t>
            </a:r>
            <a:r>
              <a:rPr lang="en-US" sz="2400" dirty="0" err="1">
                <a:solidFill>
                  <a:schemeClr val="tx1"/>
                </a:solidFill>
                <a:latin typeface="Textile" charset="0"/>
              </a:rPr>
              <a:t>GoM</a:t>
            </a:r>
            <a:r>
              <a:rPr lang="en-US" sz="2400" dirty="0">
                <a:solidFill>
                  <a:schemeClr val="tx1"/>
                </a:solidFill>
                <a:latin typeface="Textile" charset="0"/>
              </a:rPr>
              <a:t> and CBN using MOM4. </a:t>
            </a:r>
          </a:p>
          <a:p>
            <a:pPr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sz="2400" dirty="0">
                <a:solidFill>
                  <a:schemeClr val="tx1"/>
                </a:solidFill>
                <a:latin typeface="Textile" charset="0"/>
              </a:rPr>
              <a:t>Highlight of our findings:                                                                                            CMIP5 downscaling results are mainly consistent with CMIP3 downscaling simulations.                                                                                                                     </a:t>
            </a:r>
            <a:r>
              <a:rPr lang="en-US" sz="2400" dirty="0">
                <a:solidFill>
                  <a:schemeClr val="tx1"/>
                </a:solidFill>
                <a:latin typeface="Textile" charset="0"/>
                <a:sym typeface="Wingdings 3" charset="0"/>
              </a:rPr>
              <a:t></a:t>
            </a:r>
            <a:r>
              <a:rPr lang="en-US" sz="2400" dirty="0">
                <a:solidFill>
                  <a:schemeClr val="tx1"/>
                </a:solidFill>
                <a:latin typeface="Textile" charset="0"/>
                <a:cs typeface="Times New Roman" charset="0"/>
                <a:sym typeface="Wingdings 3" charset="0"/>
              </a:rPr>
              <a:t>                                                                                                                                             Both the </a:t>
            </a:r>
            <a:r>
              <a:rPr lang="en-US" sz="2400" dirty="0">
                <a:solidFill>
                  <a:schemeClr val="tx1"/>
                </a:solidFill>
                <a:latin typeface="EDGCGB+AdvTT182ff89e" charset="0"/>
              </a:rPr>
              <a:t>Loop Current (LC) and Caribbean Current (CC) are significantly reduced during the 21</a:t>
            </a:r>
            <a:r>
              <a:rPr lang="en-US" sz="2400" baseline="30000" dirty="0">
                <a:solidFill>
                  <a:schemeClr val="tx1"/>
                </a:solidFill>
                <a:latin typeface="EDGCGB+AdvTT182ff89e" charset="0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EDGCGB+AdvTT182ff89e" charset="0"/>
              </a:rPr>
              <a:t> century, consistent with a similar rate of reduction in the AMOC</a:t>
            </a:r>
            <a:r>
              <a:rPr lang="en-US" sz="1800" dirty="0">
                <a:latin typeface="EDGCGB+AdvTT182ff89e" charset="0"/>
              </a:rPr>
              <a:t>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2556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30725"/>
          </a:xfrm>
        </p:spPr>
        <p:txBody>
          <a:bodyPr/>
          <a:lstStyle/>
          <a:p>
            <a:pPr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dirty="0">
                <a:solidFill>
                  <a:srgbClr val="FFFFFF"/>
                </a:solidFill>
                <a:latin typeface="Textile" charset="0"/>
              </a:rPr>
              <a:t>Reprioritized task:                                                                                                 D</a:t>
            </a:r>
            <a:r>
              <a:rPr lang="en-US" dirty="0">
                <a:solidFill>
                  <a:srgbClr val="FFFFFF"/>
                </a:solidFill>
                <a:latin typeface="FDTKLG+TimesNewRomanPSMT" charset="0"/>
              </a:rPr>
              <a:t>ownscale CMIP5 model simulations for the 21</a:t>
            </a:r>
            <a:r>
              <a:rPr lang="en-US" baseline="30000" dirty="0">
                <a:solidFill>
                  <a:srgbClr val="FFFFFF"/>
                </a:solidFill>
                <a:latin typeface="FDTKLG+TimesNewRomanPSMT" charset="0"/>
              </a:rPr>
              <a:t>st</a:t>
            </a:r>
            <a:r>
              <a:rPr lang="en-US" dirty="0">
                <a:solidFill>
                  <a:srgbClr val="FFFFFF"/>
                </a:solidFill>
                <a:latin typeface="FDTKLG+TimesNewRomanPSMT" charset="0"/>
              </a:rPr>
              <a:t> century using MOM4-TOPAZ</a:t>
            </a:r>
            <a:endParaRPr lang="en-US" dirty="0">
              <a:solidFill>
                <a:srgbClr val="FFFFFF"/>
              </a:solidFill>
              <a:latin typeface="Textile" charset="0"/>
            </a:endParaRPr>
          </a:p>
          <a:p>
            <a:pPr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dirty="0">
                <a:solidFill>
                  <a:srgbClr val="FFFFFF"/>
                </a:solidFill>
                <a:latin typeface="Textile" charset="0"/>
              </a:rPr>
              <a:t>Justification for the new task:                                                                                                                  Preliminary model simulations show that the volume transport across the Yucatan Channel is not realistic in ROMS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5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457199"/>
          </a:xfrm>
        </p:spPr>
        <p:txBody>
          <a:bodyPr/>
          <a:lstStyle/>
          <a:p>
            <a:r>
              <a:rPr lang="en-US" dirty="0" smtClean="0"/>
              <a:t>NASA Applications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3124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Focuses on </a:t>
            </a:r>
            <a:r>
              <a:rPr lang="en-US" dirty="0" smtClean="0">
                <a:solidFill>
                  <a:srgbClr val="FFFF00"/>
                </a:solidFill>
              </a:rPr>
              <a:t>enhancing the management </a:t>
            </a:r>
            <a:r>
              <a:rPr lang="en-US" dirty="0" smtClean="0">
                <a:solidFill>
                  <a:srgbClr val="FFFFFF"/>
                </a:solidFill>
              </a:rPr>
              <a:t>of Atlantic bluefin tuna (</a:t>
            </a:r>
            <a:r>
              <a:rPr lang="en-US" i="1" dirty="0" smtClean="0">
                <a:solidFill>
                  <a:srgbClr val="FFFFFF"/>
                </a:solidFill>
              </a:rPr>
              <a:t>Thunnus thynnus</a:t>
            </a:r>
            <a:r>
              <a:rPr lang="en-US" dirty="0" smtClean="0">
                <a:solidFill>
                  <a:srgbClr val="FFFFFF"/>
                </a:solidFill>
              </a:rPr>
              <a:t>) and other highly migratory tunas and billfishes in the Gulf of Mexico and surrounding waters considering climate change.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U</a:t>
            </a:r>
            <a:r>
              <a:rPr lang="en-US" sz="2800" dirty="0" smtClean="0">
                <a:solidFill>
                  <a:srgbClr val="FFFFFF"/>
                </a:solidFill>
              </a:rPr>
              <a:t>sing data with differing scales.</a:t>
            </a:r>
          </a:p>
          <a:p>
            <a:pPr lvl="2"/>
            <a:r>
              <a:rPr lang="en-US" sz="2400" dirty="0" smtClean="0">
                <a:solidFill>
                  <a:srgbClr val="CCFFCC"/>
                </a:solidFill>
              </a:rPr>
              <a:t>MM to M to KM to 1000 KM scales</a:t>
            </a:r>
          </a:p>
          <a:p>
            <a:pPr lvl="2"/>
            <a:r>
              <a:rPr lang="en-US" sz="2400" dirty="0" smtClean="0">
                <a:solidFill>
                  <a:srgbClr val="CCFFCC"/>
                </a:solidFill>
              </a:rPr>
              <a:t>Hourly to daily to 100 year time scales</a:t>
            </a:r>
          </a:p>
          <a:p>
            <a:pPr lvl="1"/>
            <a:r>
              <a:rPr lang="en-US" sz="2800" dirty="0" smtClean="0">
                <a:solidFill>
                  <a:srgbClr val="FFFFFF"/>
                </a:solidFill>
              </a:rPr>
              <a:t>Transition the routine use of satellite data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3" descr="16Bluefintuna_600x306.jpg"/>
          <p:cNvPicPr>
            <a:picLocks noChangeAspect="1"/>
          </p:cNvPicPr>
          <p:nvPr/>
        </p:nvPicPr>
        <p:blipFill>
          <a:blip r:embed="rId2"/>
          <a:srcRect t="-3975" b="-3975"/>
          <a:stretch>
            <a:fillRect/>
          </a:stretch>
        </p:blipFill>
        <p:spPr bwMode="black">
          <a:xfrm>
            <a:off x="7239000" y="5867400"/>
            <a:ext cx="1905000" cy="10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gu1101_157_b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648200"/>
            <a:ext cx="1315226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8229600" cy="761999"/>
          </a:xfrm>
        </p:spPr>
        <p:txBody>
          <a:bodyPr/>
          <a:lstStyle/>
          <a:p>
            <a:r>
              <a:rPr lang="en-US" dirty="0"/>
              <a:t>Charismatic </a:t>
            </a:r>
            <a:r>
              <a:rPr lang="en-US" dirty="0" smtClean="0"/>
              <a:t>Mega Fauna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46831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bluefin tuna (Thunnus thynnus)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blue marlin (</a:t>
            </a:r>
            <a:r>
              <a:rPr lang="en-US" sz="2400" i="1" dirty="0" smtClean="0">
                <a:solidFill>
                  <a:schemeClr val="tx2"/>
                </a:solidFill>
              </a:rPr>
              <a:t>Makaira nigricans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sailfish (</a:t>
            </a:r>
            <a:r>
              <a:rPr lang="en-US" sz="2400" i="1" dirty="0" smtClean="0">
                <a:solidFill>
                  <a:schemeClr val="tx2"/>
                </a:solidFill>
              </a:rPr>
              <a:t>Istiophorus platypterus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white marlin (</a:t>
            </a:r>
            <a:r>
              <a:rPr lang="en-US" sz="2400" i="1" dirty="0" smtClean="0">
                <a:solidFill>
                  <a:schemeClr val="tx2"/>
                </a:solidFill>
              </a:rPr>
              <a:t>Tetrapturus albidus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lackfin tuna (</a:t>
            </a:r>
            <a:r>
              <a:rPr lang="en-US" sz="2400" i="1" dirty="0" smtClean="0">
                <a:solidFill>
                  <a:schemeClr val="tx2"/>
                </a:solidFill>
              </a:rPr>
              <a:t>Thunnus atlanticus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ullet mackerel (</a:t>
            </a:r>
            <a:r>
              <a:rPr lang="en-US" sz="2400" i="1" dirty="0" smtClean="0">
                <a:solidFill>
                  <a:schemeClr val="tx2"/>
                </a:solidFill>
              </a:rPr>
              <a:t>Auxis rochei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F</a:t>
            </a:r>
            <a:r>
              <a:rPr lang="en-US" sz="2400" dirty="0" smtClean="0">
                <a:solidFill>
                  <a:schemeClr val="tx2"/>
                </a:solidFill>
              </a:rPr>
              <a:t>rigate mackerel (</a:t>
            </a:r>
            <a:r>
              <a:rPr lang="en-US" sz="2400" i="1" dirty="0" smtClean="0">
                <a:solidFill>
                  <a:schemeClr val="tx2"/>
                </a:solidFill>
              </a:rPr>
              <a:t>Auxis thazzard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L</a:t>
            </a:r>
            <a:r>
              <a:rPr lang="en-US" sz="2400" dirty="0" smtClean="0">
                <a:solidFill>
                  <a:schemeClr val="tx2"/>
                </a:solidFill>
              </a:rPr>
              <a:t>ongbill spearfish (</a:t>
            </a:r>
            <a:r>
              <a:rPr lang="en-US" sz="2400" i="1" dirty="0" smtClean="0">
                <a:solidFill>
                  <a:schemeClr val="tx2"/>
                </a:solidFill>
              </a:rPr>
              <a:t>Tetrapturus pfluegeri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S</a:t>
            </a:r>
            <a:r>
              <a:rPr lang="en-US" sz="2400" dirty="0" smtClean="0">
                <a:solidFill>
                  <a:schemeClr val="tx2"/>
                </a:solidFill>
              </a:rPr>
              <a:t>wordfish (</a:t>
            </a:r>
            <a:r>
              <a:rPr lang="en-US" sz="2400" i="1" dirty="0" smtClean="0">
                <a:solidFill>
                  <a:schemeClr val="tx2"/>
                </a:solidFill>
              </a:rPr>
              <a:t>Xiphias gladius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Y</a:t>
            </a:r>
            <a:r>
              <a:rPr lang="en-US" sz="2400" dirty="0" smtClean="0">
                <a:solidFill>
                  <a:schemeClr val="tx2"/>
                </a:solidFill>
              </a:rPr>
              <a:t>ellowfin tuna (</a:t>
            </a:r>
            <a:r>
              <a:rPr lang="en-US" sz="2400" i="1" dirty="0" smtClean="0">
                <a:solidFill>
                  <a:schemeClr val="tx2"/>
                </a:solidFill>
              </a:rPr>
              <a:t>Thunnus albacares</a:t>
            </a:r>
            <a:r>
              <a:rPr lang="en-US" sz="2400" dirty="0" smtClean="0">
                <a:solidFill>
                  <a:schemeClr val="tx2"/>
                </a:solidFill>
              </a:rPr>
              <a:t>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Skipjack tuna  (Katsuwonis pelamis) 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 descr="katsuwonus pelam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791200"/>
            <a:ext cx="1744579" cy="736600"/>
          </a:xfrm>
          <a:prstGeom prst="rect">
            <a:avLst/>
          </a:prstGeom>
        </p:spPr>
      </p:pic>
      <p:pic>
        <p:nvPicPr>
          <p:cNvPr id="6" name="Picture 5" descr="Yellowfinsm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5867400"/>
            <a:ext cx="1371600" cy="714375"/>
          </a:xfrm>
          <a:prstGeom prst="rect">
            <a:avLst/>
          </a:prstGeom>
        </p:spPr>
      </p:pic>
      <p:pic>
        <p:nvPicPr>
          <p:cNvPr id="7" name="Picture 6" descr="blue_marl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715000"/>
            <a:ext cx="1295400" cy="971550"/>
          </a:xfrm>
          <a:prstGeom prst="rect">
            <a:avLst/>
          </a:prstGeom>
        </p:spPr>
      </p:pic>
      <p:pic>
        <p:nvPicPr>
          <p:cNvPr id="8" name="Picture 7" descr="daytime sword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76200"/>
            <a:ext cx="1734830" cy="762000"/>
          </a:xfrm>
          <a:prstGeom prst="rect">
            <a:avLst/>
          </a:prstGeom>
        </p:spPr>
      </p:pic>
      <p:pic>
        <p:nvPicPr>
          <p:cNvPr id="10" name="Picture 9" descr="sailfis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409" y="6019800"/>
            <a:ext cx="1651591" cy="710184"/>
          </a:xfrm>
          <a:prstGeom prst="rect">
            <a:avLst/>
          </a:prstGeom>
        </p:spPr>
      </p:pic>
      <p:pic>
        <p:nvPicPr>
          <p:cNvPr id="11" name="Picture 10" descr="BlackfinTun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1371600"/>
            <a:ext cx="1151023" cy="546736"/>
          </a:xfrm>
          <a:prstGeom prst="rect">
            <a:avLst/>
          </a:prstGeom>
        </p:spPr>
      </p:pic>
      <p:pic>
        <p:nvPicPr>
          <p:cNvPr id="12" name="Picture 11" descr="Longbill+Spearfish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4953000"/>
            <a:ext cx="2197697" cy="703263"/>
          </a:xfrm>
          <a:prstGeom prst="rect">
            <a:avLst/>
          </a:prstGeom>
        </p:spPr>
      </p:pic>
      <p:pic>
        <p:nvPicPr>
          <p:cNvPr id="13" name="Picture 12" descr="Auxis_rochei_eudorax,I_RR199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2743200"/>
            <a:ext cx="1405155" cy="957262"/>
          </a:xfrm>
          <a:prstGeom prst="rect">
            <a:avLst/>
          </a:prstGeom>
        </p:spPr>
      </p:pic>
      <p:pic>
        <p:nvPicPr>
          <p:cNvPr id="14" name="Picture 13" descr="0745-frigate_mackerel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3962400"/>
            <a:ext cx="1066800" cy="762001"/>
          </a:xfrm>
          <a:prstGeom prst="rect">
            <a:avLst/>
          </a:prstGeom>
        </p:spPr>
      </p:pic>
      <p:pic>
        <p:nvPicPr>
          <p:cNvPr id="15" name="Picture 14" descr="white_marlin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4200" y="2057400"/>
            <a:ext cx="2209800" cy="795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685799"/>
          </a:xfrm>
        </p:spPr>
        <p:txBody>
          <a:bodyPr/>
          <a:lstStyle/>
          <a:p>
            <a:r>
              <a:rPr lang="en-US" sz="3600" dirty="0" smtClean="0"/>
              <a:t>Significance to Fisheries Management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2133600"/>
          </a:xfrm>
        </p:spPr>
        <p:txBody>
          <a:bodyPr/>
          <a:lstStyle/>
          <a:p>
            <a:pPr marL="0" lvl="1" indent="0"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Bluefin tuna and other highly migratory fish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species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that use the Gulf of Mexico as their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essential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habitat are still largely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managed under the assumption that ecosystem parameters do not change over time</a:t>
            </a:r>
            <a:r>
              <a:rPr lang="en-US" sz="2800" dirty="0">
                <a:solidFill>
                  <a:schemeClr val="tx1"/>
                </a:solidFill>
                <a:effectLst>
                  <a:glow>
                    <a:schemeClr val="accent5">
                      <a:lumMod val="10000"/>
                    </a:schemeClr>
                  </a:glow>
                  <a:outerShdw blurRad="38100" dist="38100" dir="2700000" algn="tl" rotWithShape="0">
                    <a:srgbClr val="000000"/>
                  </a:outerShdw>
                </a:effectLst>
              </a:rPr>
              <a:t>.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5664200"/>
            <a:ext cx="1663700" cy="119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819400"/>
            <a:ext cx="864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u="sng" dirty="0" smtClean="0">
                <a:solidFill>
                  <a:srgbClr val="FF0000"/>
                </a:solidFill>
                <a:effectLst>
                  <a:glow>
                    <a:schemeClr val="accent5">
                      <a:lumMod val="10000"/>
                    </a:schemeClr>
                  </a:glow>
                  <a:outerShdw blurRad="38100" dist="38100" dir="2700000" algn="tl" rotWithShape="0">
                    <a:srgbClr val="000000"/>
                  </a:outerShdw>
                </a:effectLst>
                <a:latin typeface="+mn-lt"/>
              </a:rPr>
              <a:t>But we are making progress on changing this!</a:t>
            </a:r>
            <a:endParaRPr lang="en-US" sz="2800" dirty="0" smtClean="0">
              <a:solidFill>
                <a:srgbClr val="FFFF00"/>
              </a:solidFill>
              <a:effectLst>
                <a:glow>
                  <a:schemeClr val="accent5">
                    <a:lumMod val="10000"/>
                  </a:schemeClr>
                </a:glow>
                <a:outerShdw blurRad="38100" dist="38100" dir="2700000" algn="tl" rotWithShape="0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505200"/>
            <a:ext cx="9067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The research is significantly contributing </a:t>
            </a:r>
            <a:r>
              <a:rPr lang="en-US" sz="26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already in understanding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some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functional links </a:t>
            </a:r>
            <a:r>
              <a:rPr lang="en-US" sz="2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between climate variability, </a:t>
            </a:r>
            <a:r>
              <a:rPr lang="en-US" sz="26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oceanographic processes</a:t>
            </a:r>
            <a:r>
              <a:rPr lang="en-US" sz="2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26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recruitment </a:t>
            </a:r>
            <a:r>
              <a:rPr lang="en-US" sz="2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at oceanic, regional, local, and smaller </a:t>
            </a:r>
            <a:r>
              <a:rPr lang="en-US" sz="26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scales.</a:t>
            </a:r>
          </a:p>
          <a:p>
            <a:r>
              <a:rPr lang="en-US" sz="2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6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3D T°, S%, O</a:t>
            </a:r>
            <a:r>
              <a:rPr lang="en-US" sz="2600" baseline="-250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6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 currents, chl., predator - prey</a:t>
            </a:r>
          </a:p>
          <a:p>
            <a:r>
              <a:rPr lang="en-US" sz="24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838200"/>
          </a:xfrm>
        </p:spPr>
        <p:txBody>
          <a:bodyPr/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3733799"/>
          </a:xfrm>
        </p:spPr>
        <p:txBody>
          <a:bodyPr/>
          <a:lstStyle/>
          <a:p>
            <a:r>
              <a:rPr lang="en-US" dirty="0" smtClean="0">
                <a:solidFill>
                  <a:srgbClr val="CCECFF"/>
                </a:solidFill>
              </a:rPr>
              <a:t>The expected outcomes of the research include essential enhancements to NOAA fisheries management applications: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1: Improved fisheries assessments; 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 smtClean="0">
                <a:solidFill>
                  <a:srgbClr val="FFFF00"/>
                </a:solidFill>
              </a:rPr>
              <a:t>a. Catchability (availability and vulnerability)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2: Adaptive harvest management strategies;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3: A better understanding of possible scenarios for future stock rebuilding under climate change.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 descr="canstock46857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914929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6595" y="571500"/>
            <a:ext cx="8230810" cy="5715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Increased Importance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217714" y="1357313"/>
            <a:ext cx="8697686" cy="3671887"/>
          </a:xfrm>
        </p:spPr>
        <p:txBody>
          <a:bodyPr/>
          <a:lstStyle/>
          <a:p>
            <a:pPr>
              <a:buFont typeface="Wingdings" charset="0"/>
              <a:buChar char="ü"/>
            </a:pP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Managed internationally 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International Commission for the Conservation of Atlantic Tunas </a:t>
            </a: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buFont typeface="Wingdings" charset="0"/>
              <a:buChar char="ü"/>
            </a:pP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Convention </a:t>
            </a:r>
            <a:r>
              <a:rPr lang="en-US" sz="26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on International Trade In Endangered Species (CITES) </a:t>
            </a: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continues threat for an Endangered </a:t>
            </a:r>
            <a:r>
              <a:rPr lang="en-US" sz="26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Species </a:t>
            </a: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Listing: a</a:t>
            </a:r>
            <a:r>
              <a:rPr lang="ja-JP" alt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“</a:t>
            </a:r>
            <a:r>
              <a:rPr lang="en-US" sz="26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CITES </a:t>
            </a: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Listing</a:t>
            </a:r>
            <a:r>
              <a:rPr lang="ja-JP" alt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”</a:t>
            </a:r>
            <a:r>
              <a:rPr lang="en-US" altLang="ja-JP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for Atlantic bluefin tuna and Atlantic marlins </a:t>
            </a:r>
            <a:endParaRPr lang="en-US" sz="26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buFont typeface="Wingdings" charset="0"/>
              <a:buChar char="ü"/>
            </a:pPr>
            <a:r>
              <a:rPr lang="en-US" sz="26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Effects of the Deepwater </a:t>
            </a: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Horizon oil spill and ?</a:t>
            </a:r>
          </a:p>
          <a:p>
            <a:pPr>
              <a:buFont typeface="Wingdings" charset="0"/>
              <a:buChar char="ü"/>
            </a:pPr>
            <a:r>
              <a:rPr lang="en-US" sz="26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Effects of climate change</a:t>
            </a:r>
            <a:endParaRPr lang="en-US" sz="26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3" descr="lfishheads191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"/>
            <a:ext cx="1061720" cy="132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ag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75773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938" y="5075025"/>
            <a:ext cx="3837062" cy="17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39825"/>
          </a:xfrm>
        </p:spPr>
        <p:txBody>
          <a:bodyPr/>
          <a:lstStyle/>
          <a:p>
            <a:r>
              <a:rPr lang="en-US" sz="3200" dirty="0" smtClean="0"/>
              <a:t>Specific NOAA NMFS Management Needs In A Varying Environment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28600" y="1143000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Reproduction and recruitment processes.</a:t>
            </a:r>
          </a:p>
          <a:p>
            <a:pPr marL="971550" lvl="2" indent="-514350">
              <a:buFont typeface="Wingdings" charset="2"/>
              <a:buChar char="§"/>
            </a:pPr>
            <a:r>
              <a:rPr lang="en-US" sz="2600" dirty="0" smtClean="0">
                <a:solidFill>
                  <a:srgbClr val="FFFFFF"/>
                </a:solidFill>
              </a:rPr>
              <a:t>Improved larval indices.</a:t>
            </a:r>
          </a:p>
          <a:p>
            <a:pPr marL="971550" lvl="2" indent="-514350">
              <a:buFont typeface="Wingdings" charset="2"/>
              <a:buChar char="§"/>
            </a:pPr>
            <a:r>
              <a:rPr lang="en-US" sz="2600" dirty="0" smtClean="0">
                <a:solidFill>
                  <a:srgbClr val="FFFFFF"/>
                </a:solidFill>
              </a:rPr>
              <a:t>Improved adult spawning stock size estimates.</a:t>
            </a:r>
          </a:p>
          <a:p>
            <a:pPr marL="971550" lvl="2" indent="-514350">
              <a:buFont typeface="Wingdings" charset="2"/>
              <a:buChar char="§"/>
            </a:pPr>
            <a:r>
              <a:rPr lang="en-US" sz="2600" dirty="0" smtClean="0">
                <a:solidFill>
                  <a:srgbClr val="FFFFFF"/>
                </a:solidFill>
              </a:rPr>
              <a:t>Location &amp; timing spawning grounds.</a:t>
            </a:r>
          </a:p>
          <a:p>
            <a:pPr marL="1485900" lvl="3" indent="-571500">
              <a:buFont typeface="Wingdings" charset="2"/>
              <a:buChar char="²"/>
            </a:pPr>
            <a:r>
              <a:rPr lang="en-US" sz="2600" dirty="0" smtClean="0">
                <a:solidFill>
                  <a:srgbClr val="FFFFFF"/>
                </a:solidFill>
              </a:rPr>
              <a:t>Will it change over time? </a:t>
            </a:r>
          </a:p>
          <a:p>
            <a:pPr marL="514350" lvl="1" indent="-514350">
              <a:buFont typeface="Wingdings" charset="2"/>
              <a:buChar char="Ø"/>
            </a:pPr>
            <a:r>
              <a:rPr lang="en-US" sz="2800" dirty="0"/>
              <a:t>C</a:t>
            </a:r>
            <a:r>
              <a:rPr lang="en-US" sz="2800" dirty="0" smtClean="0"/>
              <a:t>hanges </a:t>
            </a:r>
            <a:r>
              <a:rPr lang="en-US" sz="2800" dirty="0"/>
              <a:t>in </a:t>
            </a:r>
            <a:r>
              <a:rPr lang="en-US" sz="2800" dirty="0" smtClean="0"/>
              <a:t>distribution. </a:t>
            </a:r>
          </a:p>
          <a:p>
            <a:pPr marL="514350" lvl="1" indent="-514350">
              <a:buFont typeface="Wingdings" charset="2"/>
              <a:buChar char="Ø"/>
            </a:pPr>
            <a:r>
              <a:rPr lang="en-US" sz="2800" dirty="0" smtClean="0"/>
              <a:t>Varying vulnerability and availability. </a:t>
            </a:r>
          </a:p>
          <a:p>
            <a:pPr marL="514350" lvl="1" indent="-514350">
              <a:buFont typeface="Wingdings" charset="2"/>
              <a:buChar char="Ø"/>
            </a:pPr>
            <a:r>
              <a:rPr lang="en-US" sz="2800" dirty="0" smtClean="0"/>
              <a:t>Varying fishing </a:t>
            </a:r>
            <a:r>
              <a:rPr lang="en-US" sz="2800" dirty="0"/>
              <a:t>and natural </a:t>
            </a:r>
            <a:r>
              <a:rPr lang="en-US" sz="2800" dirty="0" smtClean="0"/>
              <a:t>mortality.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2427" y="47244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>
                <a:solidFill>
                  <a:srgbClr val="CCFFCC"/>
                </a:solidFill>
              </a:rPr>
              <a:t>Studying entire life cycle which is complicated by age/size/sex specific physiological requirements – behavior.</a:t>
            </a:r>
          </a:p>
          <a:p>
            <a:pPr marL="0" lvl="1"/>
            <a:r>
              <a:rPr lang="en-US" sz="2800" dirty="0" smtClean="0">
                <a:solidFill>
                  <a:srgbClr val="CCFFCC"/>
                </a:solidFill>
              </a:rPr>
              <a:t>Problem of lumping catch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4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88E4"/>
      </a:accent1>
      <a:accent2>
        <a:srgbClr val="009999"/>
      </a:accent2>
      <a:accent3>
        <a:srgbClr val="AAB9D3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Tunny:Applications:Microsoft Office X:Templates:Presentations:Designs:Ripple</Template>
  <TotalTime>16067</TotalTime>
  <Words>2334</Words>
  <Application>Microsoft Macintosh PowerPoint</Application>
  <PresentationFormat>On-screen Show (4:3)</PresentationFormat>
  <Paragraphs>199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Ripple</vt:lpstr>
      <vt:lpstr>NASA Biodiversity and Ecological Forecasting Science Team Meeting May 09, 2014 </vt:lpstr>
      <vt:lpstr>NASA PROJECT</vt:lpstr>
      <vt:lpstr>Core Team Approach</vt:lpstr>
      <vt:lpstr>NASA Applications Research</vt:lpstr>
      <vt:lpstr>Charismatic Mega Fauna</vt:lpstr>
      <vt:lpstr>Significance to Fisheries Management</vt:lpstr>
      <vt:lpstr>Importance</vt:lpstr>
      <vt:lpstr>Increased Importance</vt:lpstr>
      <vt:lpstr>Specific NOAA NMFS Management Needs In A Varying Environment</vt:lpstr>
      <vt:lpstr>Habitat modeling:  Size &amp; Sex  Considerations</vt:lpstr>
      <vt:lpstr>Always Thinking About: Fisheries Managers &amp;  Possible Effects of Climate</vt:lpstr>
      <vt:lpstr>Results</vt:lpstr>
      <vt:lpstr>PowerPoint Presentation</vt:lpstr>
      <vt:lpstr>Summary of Methods</vt:lpstr>
      <vt:lpstr>Downscaling simulations with MOM4* in Gulf of Mexico</vt:lpstr>
      <vt:lpstr>Use of Habitat Models for Finding Alternative Spawning Areas Other Than Gulf of Mexico With Satellite Derived Oceanographic Guidance</vt:lpstr>
      <vt:lpstr>Previous Project Results</vt:lpstr>
      <vt:lpstr>Results:  Tactical &amp; Strategic Cruise Planning</vt:lpstr>
      <vt:lpstr>Raises Additional Questions</vt:lpstr>
      <vt:lpstr>2014 Targeted Sampling Leg One</vt:lpstr>
      <vt:lpstr>Habitat Modeling: Adults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Always Thinking About Transition &amp; Outreach !</vt:lpstr>
      <vt:lpstr>Publications</vt:lpstr>
      <vt:lpstr>Thanks - Questions</vt:lpstr>
      <vt:lpstr>Part II Climate Modeling Need Another 15 Minutes</vt:lpstr>
      <vt:lpstr>Year 3</vt:lpstr>
    </vt:vector>
  </TitlesOfParts>
  <Company>˦倀ˢ꛼Κୄ뿿킀̿凰_xdfd8_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Ocean Conditions On Tuna, Dolphin, Wahoo, Marlin, And Kingfish</dc:title>
  <dc:creator>Mitchell A. Roffer</dc:creator>
  <cp:lastModifiedBy>Mitchell Roffer</cp:lastModifiedBy>
  <cp:revision>165</cp:revision>
  <dcterms:created xsi:type="dcterms:W3CDTF">2013-01-25T19:02:10Z</dcterms:created>
  <dcterms:modified xsi:type="dcterms:W3CDTF">2014-05-09T14:00:01Z</dcterms:modified>
</cp:coreProperties>
</file>