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18"/>
  </p:notesMasterIdLst>
  <p:sldIdLst>
    <p:sldId id="256" r:id="rId4"/>
    <p:sldId id="336" r:id="rId5"/>
    <p:sldId id="335" r:id="rId6"/>
    <p:sldId id="273" r:id="rId7"/>
    <p:sldId id="277" r:id="rId8"/>
    <p:sldId id="296" r:id="rId9"/>
    <p:sldId id="327" r:id="rId10"/>
    <p:sldId id="332" r:id="rId11"/>
    <p:sldId id="333" r:id="rId12"/>
    <p:sldId id="331" r:id="rId13"/>
    <p:sldId id="334" r:id="rId14"/>
    <p:sldId id="328" r:id="rId15"/>
    <p:sldId id="298" r:id="rId16"/>
    <p:sldId id="32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3863"/>
    <a:srgbClr val="0F6FC6"/>
    <a:srgbClr val="0075A2"/>
    <a:srgbClr val="E2EEF8"/>
    <a:srgbClr val="2A5F7F"/>
    <a:srgbClr val="919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55" autoAdjust="0"/>
    <p:restoredTop sz="95017" autoAdjust="0"/>
  </p:normalViewPr>
  <p:slideViewPr>
    <p:cSldViewPr snapToGrid="0">
      <p:cViewPr varScale="1">
        <p:scale>
          <a:sx n="59" d="100"/>
          <a:sy n="59" d="100"/>
        </p:scale>
        <p:origin x="3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63D85-B73E-4BA2-93F3-05EC09B88411}" type="datetimeFigureOut">
              <a:rPr lang="en-US" smtClean="0"/>
              <a:t>5/8/2014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9BDFFF-33DE-478D-905D-22DA99E2F1D4}" type="slidenum">
              <a:rPr lang="en-US" smtClean="0"/>
              <a:t>‹#›</a:t>
            </a:fld>
            <a:endParaRPr lang="en-US"/>
          </a:p>
        </p:txBody>
      </p:sp>
    </p:spTree>
    <p:extLst>
      <p:ext uri="{BB962C8B-B14F-4D97-AF65-F5344CB8AC3E}">
        <p14:creationId xmlns:p14="http://schemas.microsoft.com/office/powerpoint/2010/main" val="366963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Partner- We have partnered with the USDA ARS</a:t>
            </a:r>
            <a:r>
              <a:rPr lang="en-US" baseline="0" dirty="0" smtClean="0"/>
              <a:t> and with the US Forest Service on various projects in the past. For example, the Great Plains drought project and the US plant hardiness zone project both partnered with the USDA ARS, and a currently ongoing Sierra Nevada project is partnered with the Forest Service</a:t>
            </a:r>
          </a:p>
          <a:p>
            <a:endParaRPr lang="en-US" baseline="0" dirty="0" smtClean="0"/>
          </a:p>
          <a:p>
            <a:r>
              <a:rPr lang="en-US" baseline="0" dirty="0" smtClean="0"/>
              <a:t>Hosting a Node- We currently have a node at the USGS NCCSC, where Jeff </a:t>
            </a:r>
            <a:r>
              <a:rPr lang="en-US" baseline="0" dirty="0" err="1" smtClean="0"/>
              <a:t>Morisette</a:t>
            </a:r>
            <a:r>
              <a:rPr lang="en-US" baseline="0" dirty="0" smtClean="0"/>
              <a:t> is the host and one of the main science advisors. This summer, we will also have a project at the NOAA’s data center in North Carolina.</a:t>
            </a:r>
            <a:endParaRPr lang="en-US" dirty="0"/>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6242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Partner- We have partnered with the USDA ARS</a:t>
            </a:r>
            <a:r>
              <a:rPr lang="en-US" baseline="0" dirty="0" smtClean="0"/>
              <a:t> and with the US Forest Service on various projects in the past. For example, the Great Plains drought project and the US plant hardiness zone project both partnered with the USDA ARS, and a currently ongoing Sierra Nevada project is partnered with the Forest Service</a:t>
            </a:r>
          </a:p>
          <a:p>
            <a:endParaRPr lang="en-US" baseline="0" dirty="0" smtClean="0"/>
          </a:p>
          <a:p>
            <a:r>
              <a:rPr lang="en-US" baseline="0" dirty="0" smtClean="0"/>
              <a:t>Hosting a Node- We currently have a node at the USGS NCCSC, where Jeff </a:t>
            </a:r>
            <a:r>
              <a:rPr lang="en-US" baseline="0" dirty="0" err="1" smtClean="0"/>
              <a:t>Morisette</a:t>
            </a:r>
            <a:r>
              <a:rPr lang="en-US" baseline="0" dirty="0" smtClean="0"/>
              <a:t> is the host and one of the main science advisors. This summer, we will also have a project at the NOAA’s data center in North Carolina.</a:t>
            </a:r>
            <a:endParaRPr lang="en-US" dirty="0"/>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62426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69805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62426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62426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6242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Partner- We have partnered with the USDA ARS</a:t>
            </a:r>
            <a:r>
              <a:rPr lang="en-US" baseline="0" dirty="0" smtClean="0"/>
              <a:t> and with the US Forest Service on various projects in the past. For example, the Great Plains drought project and the US plant hardiness zone project both partnered with the USDA ARS, and a currently ongoing Sierra Nevada project is partnered with the Forest Service</a:t>
            </a:r>
          </a:p>
          <a:p>
            <a:endParaRPr lang="en-US" baseline="0" dirty="0" smtClean="0"/>
          </a:p>
          <a:p>
            <a:r>
              <a:rPr lang="en-US" baseline="0" dirty="0" smtClean="0"/>
              <a:t>Hosting a Node- We currently have a node at the USGS NCCSC, where Jeff </a:t>
            </a:r>
            <a:r>
              <a:rPr lang="en-US" baseline="0" dirty="0" err="1" smtClean="0"/>
              <a:t>Morisette</a:t>
            </a:r>
            <a:r>
              <a:rPr lang="en-US" baseline="0" dirty="0" smtClean="0"/>
              <a:t> is the host and one of the main science advisors. This summer, we will also have a project at the NOAA’s data center in North Carolina.</a:t>
            </a:r>
            <a:endParaRPr lang="en-US" dirty="0"/>
          </a:p>
        </p:txBody>
      </p:sp>
      <p:sp>
        <p:nvSpPr>
          <p:cNvPr id="4" name="Slide Number Placeholder 3"/>
          <p:cNvSpPr>
            <a:spLocks noGrp="1"/>
          </p:cNvSpPr>
          <p:nvPr>
            <p:ph type="sldNum" sz="quarter" idx="10"/>
          </p:nvPr>
        </p:nvSpPr>
        <p:spPr/>
        <p:txBody>
          <a:bodyPr/>
          <a:lstStyle/>
          <a:p>
            <a:fld id="{F313FF55-3430-4D70-B9B6-6173B90344E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6242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4F7A-F981-449E-8A34-B3B922A5D923}" type="slidenum">
              <a:rPr lang="en-US" smtClean="0"/>
              <a:t>‹#›</a:t>
            </a:fld>
            <a:endParaRPr lang="en-US"/>
          </a:p>
        </p:txBody>
      </p:sp>
    </p:spTree>
    <p:extLst>
      <p:ext uri="{BB962C8B-B14F-4D97-AF65-F5344CB8AC3E}">
        <p14:creationId xmlns:p14="http://schemas.microsoft.com/office/powerpoint/2010/main" val="325293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4F7A-F981-449E-8A34-B3B922A5D923}" type="slidenum">
              <a:rPr lang="en-US" smtClean="0"/>
              <a:t>‹#›</a:t>
            </a:fld>
            <a:endParaRPr lang="en-US"/>
          </a:p>
        </p:txBody>
      </p:sp>
    </p:spTree>
    <p:extLst>
      <p:ext uri="{BB962C8B-B14F-4D97-AF65-F5344CB8AC3E}">
        <p14:creationId xmlns:p14="http://schemas.microsoft.com/office/powerpoint/2010/main" val="261656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4F7A-F981-449E-8A34-B3B922A5D923}" type="slidenum">
              <a:rPr lang="en-US" smtClean="0"/>
              <a:t>‹#›</a:t>
            </a:fld>
            <a:endParaRPr lang="en-US"/>
          </a:p>
        </p:txBody>
      </p:sp>
    </p:spTree>
    <p:extLst>
      <p:ext uri="{BB962C8B-B14F-4D97-AF65-F5344CB8AC3E}">
        <p14:creationId xmlns:p14="http://schemas.microsoft.com/office/powerpoint/2010/main" val="319754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086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376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210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874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271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64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798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33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4F7A-F981-449E-8A34-B3B922A5D923}" type="slidenum">
              <a:rPr lang="en-US" smtClean="0"/>
              <a:t>‹#›</a:t>
            </a:fld>
            <a:endParaRPr lang="en-US"/>
          </a:p>
        </p:txBody>
      </p:sp>
    </p:spTree>
    <p:extLst>
      <p:ext uri="{BB962C8B-B14F-4D97-AF65-F5344CB8AC3E}">
        <p14:creationId xmlns:p14="http://schemas.microsoft.com/office/powerpoint/2010/main" val="3421203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30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36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010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117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477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495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58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351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7968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67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622D5F-B465-42AB-9756-FA9D0CBEA087}" type="datetimeFigureOut">
              <a:rPr lang="en-US" smtClean="0"/>
              <a:t>5/8/2014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4F7A-F981-449E-8A34-B3B922A5D923}" type="slidenum">
              <a:rPr lang="en-US" smtClean="0"/>
              <a:t>‹#›</a:t>
            </a:fld>
            <a:endParaRPr lang="en-US"/>
          </a:p>
        </p:txBody>
      </p:sp>
    </p:spTree>
    <p:extLst>
      <p:ext uri="{BB962C8B-B14F-4D97-AF65-F5344CB8AC3E}">
        <p14:creationId xmlns:p14="http://schemas.microsoft.com/office/powerpoint/2010/main" val="38846768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61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180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468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96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622D5F-B465-42AB-9756-FA9D0CBEA087}"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4F7A-F981-449E-8A34-B3B922A5D923}" type="slidenum">
              <a:rPr lang="en-US" smtClean="0"/>
              <a:t>‹#›</a:t>
            </a:fld>
            <a:endParaRPr lang="en-US"/>
          </a:p>
        </p:txBody>
      </p:sp>
    </p:spTree>
    <p:extLst>
      <p:ext uri="{BB962C8B-B14F-4D97-AF65-F5344CB8AC3E}">
        <p14:creationId xmlns:p14="http://schemas.microsoft.com/office/powerpoint/2010/main" val="387837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622D5F-B465-42AB-9756-FA9D0CBEA087}" type="datetimeFigureOut">
              <a:rPr lang="en-US" smtClean="0"/>
              <a:t>5/8/2014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34F7A-F981-449E-8A34-B3B922A5D923}" type="slidenum">
              <a:rPr lang="en-US" smtClean="0"/>
              <a:t>‹#›</a:t>
            </a:fld>
            <a:endParaRPr lang="en-US"/>
          </a:p>
        </p:txBody>
      </p:sp>
    </p:spTree>
    <p:extLst>
      <p:ext uri="{BB962C8B-B14F-4D97-AF65-F5344CB8AC3E}">
        <p14:creationId xmlns:p14="http://schemas.microsoft.com/office/powerpoint/2010/main" val="56861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622D5F-B465-42AB-9756-FA9D0CBEA087}" type="datetimeFigureOut">
              <a:rPr lang="en-US" smtClean="0"/>
              <a:t>5/8/2014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34F7A-F981-449E-8A34-B3B922A5D923}" type="slidenum">
              <a:rPr lang="en-US" smtClean="0"/>
              <a:t>‹#›</a:t>
            </a:fld>
            <a:endParaRPr lang="en-US"/>
          </a:p>
        </p:txBody>
      </p:sp>
    </p:spTree>
    <p:extLst>
      <p:ext uri="{BB962C8B-B14F-4D97-AF65-F5344CB8AC3E}">
        <p14:creationId xmlns:p14="http://schemas.microsoft.com/office/powerpoint/2010/main" val="26498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622D5F-B465-42AB-9756-FA9D0CBEA087}" type="datetimeFigureOut">
              <a:rPr lang="en-US" smtClean="0"/>
              <a:t>5/8/2014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34F7A-F981-449E-8A34-B3B922A5D923}" type="slidenum">
              <a:rPr lang="en-US" smtClean="0"/>
              <a:t>‹#›</a:t>
            </a:fld>
            <a:endParaRPr lang="en-US"/>
          </a:p>
        </p:txBody>
      </p:sp>
    </p:spTree>
    <p:extLst>
      <p:ext uri="{BB962C8B-B14F-4D97-AF65-F5344CB8AC3E}">
        <p14:creationId xmlns:p14="http://schemas.microsoft.com/office/powerpoint/2010/main" val="2704364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22D5F-B465-42AB-9756-FA9D0CBEA087}"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4F7A-F981-449E-8A34-B3B922A5D923}" type="slidenum">
              <a:rPr lang="en-US" smtClean="0"/>
              <a:t>‹#›</a:t>
            </a:fld>
            <a:endParaRPr lang="en-US"/>
          </a:p>
        </p:txBody>
      </p:sp>
    </p:spTree>
    <p:extLst>
      <p:ext uri="{BB962C8B-B14F-4D97-AF65-F5344CB8AC3E}">
        <p14:creationId xmlns:p14="http://schemas.microsoft.com/office/powerpoint/2010/main" val="332366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622D5F-B465-42AB-9756-FA9D0CBEA087}" type="datetimeFigureOut">
              <a:rPr lang="en-US" smtClean="0"/>
              <a:t>5/8/2014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4F7A-F981-449E-8A34-B3B922A5D923}" type="slidenum">
              <a:rPr lang="en-US" smtClean="0"/>
              <a:t>‹#›</a:t>
            </a:fld>
            <a:endParaRPr lang="en-US"/>
          </a:p>
        </p:txBody>
      </p:sp>
    </p:spTree>
    <p:extLst>
      <p:ext uri="{BB962C8B-B14F-4D97-AF65-F5344CB8AC3E}">
        <p14:creationId xmlns:p14="http://schemas.microsoft.com/office/powerpoint/2010/main" val="428109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22D5F-B465-42AB-9756-FA9D0CBEA087}" type="datetimeFigureOut">
              <a:rPr lang="en-US" smtClean="0"/>
              <a:t>5/8/2014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34F7A-F981-449E-8A34-B3B922A5D923}" type="slidenum">
              <a:rPr lang="en-US" smtClean="0"/>
              <a:t>‹#›</a:t>
            </a:fld>
            <a:endParaRPr lang="en-US"/>
          </a:p>
        </p:txBody>
      </p:sp>
    </p:spTree>
    <p:extLst>
      <p:ext uri="{BB962C8B-B14F-4D97-AF65-F5344CB8AC3E}">
        <p14:creationId xmlns:p14="http://schemas.microsoft.com/office/powerpoint/2010/main" val="18334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9320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622D5F-B465-42AB-9756-FA9D0CBEA087}" type="datetimeFigureOut">
              <a:rPr lang="en-US" smtClean="0">
                <a:solidFill>
                  <a:prstClr val="black">
                    <a:tint val="75000"/>
                  </a:prstClr>
                </a:solidFill>
              </a:rPr>
              <a:pPr/>
              <a:t>5/8/2014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34F7A-F981-449E-8A34-B3B922A5D9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0871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3.tif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hyperlink" Target="mailto:Kenton.W.Ross@nasa.gov" TargetMode="External"/><Relationship Id="rId5" Type="http://schemas.openxmlformats.org/officeDocument/2006/relationships/hyperlink" Target="mailto:Lauren.M.Childs@nasa.gov" TargetMode="External"/><Relationship Id="rId4" Type="http://schemas.openxmlformats.org/officeDocument/2006/relationships/hyperlink" Target="mailto:Tiffani.N.Orne@nasa.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hyperlink" Target="mailto:NASA-DL-DEVELOP@mail.NASA.gov"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develop.larc.nasa.gov/"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978568"/>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p:cNvSpPr txBox="1">
            <a:spLocks/>
          </p:cNvSpPr>
          <p:nvPr/>
        </p:nvSpPr>
        <p:spPr>
          <a:xfrm>
            <a:off x="1371600" y="3051670"/>
            <a:ext cx="6400800" cy="985140"/>
          </a:xfrm>
          <a:prstGeom prst="rect">
            <a:avLst/>
          </a:prstGeom>
        </p:spPr>
        <p:txBody>
          <a:bodyPr vert="horz" lIns="91387" tIns="45693" rIns="91387" bIns="45693">
            <a:normAutofit fontScale="92500" lnSpcReduction="20000"/>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6933"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3865"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0799"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7731"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4665"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1596"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19853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546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endParaRPr kumimoji="0" lang="en-US" sz="1400" b="1" i="0" u="none" strike="noStrike" kern="1200" cap="all" spc="250" normalizeH="0" baseline="0" noProof="0" dirty="0" smtClean="0">
              <a:ln>
                <a:noFill/>
              </a:ln>
              <a:solidFill>
                <a:srgbClr val="0F6FC6"/>
              </a:solidFill>
              <a:effectLst/>
              <a:uLnTx/>
              <a:uFillTx/>
              <a:latin typeface="Century Gothic"/>
            </a:endParaRP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2400" b="1" i="0" u="none" strike="noStrike" kern="1200" cap="all" spc="250" normalizeH="0" baseline="0" noProof="0" dirty="0" smtClean="0">
                <a:ln>
                  <a:noFill/>
                </a:ln>
                <a:solidFill>
                  <a:srgbClr val="0F6FC6"/>
                </a:solidFill>
                <a:effectLst/>
                <a:uLnTx/>
                <a:uFillTx/>
                <a:latin typeface="Century Gothic"/>
              </a:rPr>
              <a:t>Partnering with DEVELOP:</a:t>
            </a: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2400" b="1" i="0" u="none" strike="noStrike" kern="1200" cap="all" spc="250" normalizeH="0" baseline="0" noProof="0" dirty="0" smtClean="0">
                <a:ln>
                  <a:noFill/>
                </a:ln>
                <a:solidFill>
                  <a:srgbClr val="0F6FC6"/>
                </a:solidFill>
                <a:effectLst/>
                <a:uLnTx/>
                <a:uFillTx/>
                <a:latin typeface="Century Gothic"/>
              </a:rPr>
              <a:t>Program &amp; Projects Overview</a:t>
            </a:r>
            <a:endParaRPr kumimoji="0" lang="en-US" sz="2400" b="1" i="0" u="none" strike="noStrike" kern="1200" cap="all" spc="250" normalizeH="0" baseline="0" noProof="0" dirty="0">
              <a:ln>
                <a:noFill/>
              </a:ln>
              <a:solidFill>
                <a:srgbClr val="0F6FC6"/>
              </a:solidFill>
              <a:effectLst/>
              <a:uLnTx/>
              <a:uFillTx/>
              <a:latin typeface="Century Gothic"/>
            </a:endParaRPr>
          </a:p>
        </p:txBody>
      </p:sp>
      <p:sp>
        <p:nvSpPr>
          <p:cNvPr id="8" name="Title 1"/>
          <p:cNvSpPr txBox="1">
            <a:spLocks/>
          </p:cNvSpPr>
          <p:nvPr/>
        </p:nvSpPr>
        <p:spPr>
          <a:xfrm>
            <a:off x="685800" y="284748"/>
            <a:ext cx="7772400" cy="1752600"/>
          </a:xfrm>
          <a:prstGeom prst="rect">
            <a:avLst/>
          </a:prstGeom>
        </p:spPr>
        <p:txBody>
          <a:bodyPr vert="horz" lIns="91387" tIns="45693" rIns="91387" bIns="45693" anchor="b">
            <a:normAutofit/>
          </a:bodyPr>
          <a:lstStyle>
            <a:lvl1pPr algn="ctr" rtl="0" eaLnBrk="1" latinLnBrk="0" hangingPunct="1">
              <a:spcBef>
                <a:spcPct val="0"/>
              </a:spcBef>
              <a:buNone/>
              <a:defRPr kumimoji="0" sz="4200" kern="1200">
                <a:solidFill>
                  <a:schemeClr val="accent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a:noFill/>
                </a:ln>
                <a:solidFill>
                  <a:srgbClr val="0F6FC6"/>
                </a:solidFill>
                <a:effectLst/>
                <a:uLnTx/>
                <a:uFillTx/>
                <a:latin typeface="Century Gothic"/>
              </a:rPr>
              <a:t>DEVELOP National Program</a:t>
            </a:r>
            <a:endParaRPr kumimoji="0" lang="en-US" sz="4200" b="0" i="0" u="none" strike="noStrike" kern="1200" cap="none" spc="0" normalizeH="0" baseline="0" noProof="0" dirty="0">
              <a:ln>
                <a:noFill/>
              </a:ln>
              <a:solidFill>
                <a:srgbClr val="0F6FC6"/>
              </a:solidFill>
              <a:effectLst/>
              <a:uLnTx/>
              <a:uFillTx/>
              <a:latin typeface="Century Gothic"/>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89743"/>
            <a:ext cx="9144000" cy="457200"/>
          </a:xfrm>
          <a:prstGeom prst="rect">
            <a:avLst/>
          </a:prstGeom>
        </p:spPr>
      </p:pic>
      <p:sp>
        <p:nvSpPr>
          <p:cNvPr id="10" name="TextBox 76"/>
          <p:cNvSpPr txBox="1">
            <a:spLocks noChangeArrowheads="1"/>
          </p:cNvSpPr>
          <p:nvPr/>
        </p:nvSpPr>
        <p:spPr bwMode="auto">
          <a:xfrm>
            <a:off x="153544" y="260030"/>
            <a:ext cx="2332625" cy="3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7" tIns="45693" rIns="91387" bIns="4569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18229" eaLnBrk="1" fontAlgn="base" hangingPunct="1">
              <a:spcBef>
                <a:spcPct val="0"/>
              </a:spcBef>
              <a:spcAft>
                <a:spcPct val="0"/>
              </a:spcAft>
            </a:pPr>
            <a:endParaRPr lang="en-US" sz="800" b="1" dirty="0">
              <a:solidFill>
                <a:schemeClr val="bg1"/>
              </a:solidFill>
              <a:latin typeface="Helvetica Neue LT Std 65 Medium"/>
            </a:endParaRPr>
          </a:p>
          <a:p>
            <a:pPr algn="ctr" defTabSz="1018229" eaLnBrk="1" fontAlgn="base" hangingPunct="1">
              <a:spcBef>
                <a:spcPct val="0"/>
              </a:spcBef>
              <a:spcAft>
                <a:spcPct val="0"/>
              </a:spcAft>
            </a:pPr>
            <a:r>
              <a:rPr lang="en-US" sz="800" dirty="0">
                <a:solidFill>
                  <a:schemeClr val="bg1"/>
                </a:solidFill>
                <a:latin typeface="Helvetica Neue LT Std 65 Medium"/>
              </a:rPr>
              <a:t>National Aeronautics and Space Administration</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5537" y="-44833"/>
            <a:ext cx="934027" cy="1078725"/>
          </a:xfrm>
          <a:prstGeom prst="rect">
            <a:avLst/>
          </a:prstGeom>
        </p:spPr>
      </p:pic>
      <p:sp>
        <p:nvSpPr>
          <p:cNvPr id="15" name="Rectangle 14"/>
          <p:cNvSpPr/>
          <p:nvPr/>
        </p:nvSpPr>
        <p:spPr>
          <a:xfrm>
            <a:off x="0" y="4283244"/>
            <a:ext cx="9144000" cy="2069432"/>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4475750"/>
            <a:ext cx="9144000" cy="152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1838" y="4605054"/>
            <a:ext cx="1706881" cy="1280160"/>
          </a:xfrm>
          <a:prstGeom prst="rect">
            <a:avLst/>
          </a:prstGeom>
        </p:spPr>
      </p:pic>
      <p:pic>
        <p:nvPicPr>
          <p:cNvPr id="18" name="Picture 1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100" y="4605054"/>
            <a:ext cx="1859235" cy="1280160"/>
          </a:xfrm>
          <a:prstGeom prst="rect">
            <a:avLst/>
          </a:prstGeom>
        </p:spPr>
      </p:pic>
      <p:pic>
        <p:nvPicPr>
          <p:cNvPr id="19" name="Picture 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07442" y="4605054"/>
            <a:ext cx="1600200" cy="1280160"/>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5852" r="4537"/>
          <a:stretch/>
        </p:blipFill>
        <p:spPr>
          <a:xfrm>
            <a:off x="2078186" y="4605054"/>
            <a:ext cx="1727196" cy="1280160"/>
          </a:xfrm>
          <a:prstGeom prst="rect">
            <a:avLst/>
          </a:prstGeom>
        </p:spPr>
      </p:pic>
      <p:pic>
        <p:nvPicPr>
          <p:cNvPr id="21" name="Picture 20" descr="11_Langley_Atlantic_Algae_PI.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05500" y="4605054"/>
            <a:ext cx="1567288" cy="1280160"/>
          </a:xfrm>
          <a:prstGeom prst="rect">
            <a:avLst/>
          </a:prstGeom>
        </p:spPr>
      </p:pic>
    </p:spTree>
    <p:extLst>
      <p:ext uri="{BB962C8B-B14F-4D97-AF65-F5344CB8AC3E}">
        <p14:creationId xmlns:p14="http://schemas.microsoft.com/office/powerpoint/2010/main" val="28026184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4587"/>
          <a:stretch/>
        </p:blipFill>
        <p:spPr>
          <a:xfrm>
            <a:off x="0" y="217274"/>
            <a:ext cx="8991600" cy="883920"/>
          </a:xfrm>
          <a:prstGeom prst="rect">
            <a:avLst/>
          </a:prstGeom>
        </p:spPr>
      </p:pic>
      <p:sp>
        <p:nvSpPr>
          <p:cNvPr id="2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dirty="0" smtClean="0">
                <a:solidFill>
                  <a:prstClr val="white"/>
                </a:solidFill>
              </a:rPr>
              <a:t>Myanmar Ecological Forecasting</a:t>
            </a:r>
          </a:p>
        </p:txBody>
      </p:sp>
      <p:sp>
        <p:nvSpPr>
          <p:cNvPr id="30" name="Rectangle 2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C579C"/>
              </a:solidFill>
            </a:endParaRPr>
          </a:p>
        </p:txBody>
      </p:sp>
      <p:sp>
        <p:nvSpPr>
          <p:cNvPr id="8" name="Content Placeholder 2"/>
          <p:cNvSpPr txBox="1">
            <a:spLocks/>
          </p:cNvSpPr>
          <p:nvPr/>
        </p:nvSpPr>
        <p:spPr>
          <a:xfrm>
            <a:off x="44574" y="1260085"/>
            <a:ext cx="4302851" cy="4982714"/>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rgbClr val="0C579C"/>
              </a:buClr>
              <a:buNone/>
              <a:defRPr/>
            </a:pPr>
            <a:r>
              <a:rPr lang="en-US" sz="2000" u="sng" dirty="0">
                <a:solidFill>
                  <a:srgbClr val="0C579C"/>
                </a:solidFill>
              </a:rPr>
              <a:t>Community Concerns</a:t>
            </a:r>
          </a:p>
          <a:p>
            <a:pPr lvl="1">
              <a:buClr>
                <a:srgbClr val="0C579C"/>
              </a:buClr>
              <a:defRPr/>
            </a:pPr>
            <a:r>
              <a:rPr lang="en-US" sz="1500" dirty="0" smtClean="0">
                <a:solidFill>
                  <a:srgbClr val="0C579C"/>
                </a:solidFill>
              </a:rPr>
              <a:t>Rapidly growing populations are putting stress on coastal mangroves that provide valuable natural resources and </a:t>
            </a:r>
            <a:r>
              <a:rPr lang="en-US" sz="1500" dirty="0" err="1" smtClean="0">
                <a:solidFill>
                  <a:srgbClr val="0C579C"/>
                </a:solidFill>
              </a:rPr>
              <a:t>biodiverse</a:t>
            </a:r>
            <a:r>
              <a:rPr lang="en-US" sz="1500" dirty="0" smtClean="0">
                <a:solidFill>
                  <a:srgbClr val="0C579C"/>
                </a:solidFill>
              </a:rPr>
              <a:t> ecosystems</a:t>
            </a:r>
            <a:endParaRPr lang="en-US" sz="1500" dirty="0">
              <a:solidFill>
                <a:srgbClr val="0C579C"/>
              </a:solidFill>
            </a:endParaRPr>
          </a:p>
          <a:p>
            <a:pPr lvl="1">
              <a:buClr>
                <a:srgbClr val="0C579C"/>
              </a:buClr>
              <a:defRPr/>
            </a:pPr>
            <a:r>
              <a:rPr lang="en-US" sz="1500" dirty="0" smtClean="0">
                <a:solidFill>
                  <a:srgbClr val="0C579C"/>
                </a:solidFill>
              </a:rPr>
              <a:t>Mangroves act as a buffer to protect the densely populated shoreline from wind, waves, and tropical cyclones</a:t>
            </a:r>
            <a:endParaRPr lang="en-US" sz="1500" dirty="0">
              <a:solidFill>
                <a:srgbClr val="0C579C"/>
              </a:solidFill>
            </a:endParaRPr>
          </a:p>
          <a:p>
            <a:pPr marL="0" indent="0">
              <a:buClr>
                <a:srgbClr val="0C579C"/>
              </a:buClr>
              <a:buNone/>
              <a:defRPr/>
            </a:pPr>
            <a:r>
              <a:rPr lang="en-US" sz="2000" u="sng" dirty="0">
                <a:solidFill>
                  <a:srgbClr val="0C579C"/>
                </a:solidFill>
              </a:rPr>
              <a:t>Partners</a:t>
            </a:r>
          </a:p>
          <a:p>
            <a:pPr lvl="1">
              <a:buClr>
                <a:srgbClr val="0C579C"/>
              </a:buClr>
              <a:defRPr/>
            </a:pPr>
            <a:r>
              <a:rPr lang="en-US" sz="1500" dirty="0" smtClean="0">
                <a:solidFill>
                  <a:srgbClr val="0C579C"/>
                </a:solidFill>
              </a:rPr>
              <a:t>Smithsonian Conservation Biology Institute </a:t>
            </a:r>
            <a:endParaRPr lang="en-US" sz="1500" dirty="0">
              <a:solidFill>
                <a:srgbClr val="0C579C"/>
              </a:solidFill>
            </a:endParaRPr>
          </a:p>
          <a:p>
            <a:pPr lvl="1">
              <a:buClr>
                <a:srgbClr val="0C579C"/>
              </a:buClr>
              <a:defRPr/>
            </a:pPr>
            <a:r>
              <a:rPr lang="en-US" sz="1500" dirty="0">
                <a:solidFill>
                  <a:srgbClr val="0C579C"/>
                </a:solidFill>
              </a:rPr>
              <a:t>Myanmar Ministry of Environmental Conservation and </a:t>
            </a:r>
            <a:r>
              <a:rPr lang="en-US" sz="1500" dirty="0" smtClean="0">
                <a:solidFill>
                  <a:srgbClr val="0C579C"/>
                </a:solidFill>
              </a:rPr>
              <a:t>Forestry</a:t>
            </a:r>
            <a:endParaRPr lang="en-US" sz="1500" dirty="0">
              <a:solidFill>
                <a:srgbClr val="0C579C"/>
              </a:solidFill>
            </a:endParaRPr>
          </a:p>
          <a:p>
            <a:pPr marL="0" indent="0">
              <a:buClr>
                <a:srgbClr val="0C579C"/>
              </a:buClr>
              <a:buNone/>
              <a:defRPr/>
            </a:pPr>
            <a:r>
              <a:rPr lang="en-US" sz="2000" u="sng" dirty="0">
                <a:solidFill>
                  <a:srgbClr val="0C579C"/>
                </a:solidFill>
              </a:rPr>
              <a:t>Overview</a:t>
            </a:r>
          </a:p>
          <a:p>
            <a:pPr lvl="1">
              <a:buClr>
                <a:srgbClr val="0C579C"/>
              </a:buClr>
              <a:defRPr/>
            </a:pPr>
            <a:r>
              <a:rPr lang="en-US" sz="1500" dirty="0" smtClean="0">
                <a:solidFill>
                  <a:srgbClr val="0C579C"/>
                </a:solidFill>
              </a:rPr>
              <a:t>Mangrove change maps from 2000 to 2013</a:t>
            </a:r>
            <a:endParaRPr lang="en-US" sz="1500" dirty="0">
              <a:solidFill>
                <a:srgbClr val="0C579C"/>
              </a:solidFill>
            </a:endParaRPr>
          </a:p>
          <a:p>
            <a:pPr lvl="1">
              <a:buClr>
                <a:srgbClr val="0C579C"/>
              </a:buClr>
              <a:defRPr/>
            </a:pPr>
            <a:r>
              <a:rPr lang="en-US" sz="1500" dirty="0" smtClean="0">
                <a:solidFill>
                  <a:srgbClr val="0C579C"/>
                </a:solidFill>
              </a:rPr>
              <a:t>Projected Vulnerability Maps to focus conservation and restoration efforts</a:t>
            </a:r>
            <a:endParaRPr lang="en-US" sz="1500" dirty="0">
              <a:solidFill>
                <a:srgbClr val="0C579C"/>
              </a:solidFill>
            </a:endParaRPr>
          </a:p>
        </p:txBody>
      </p:sp>
      <p:sp>
        <p:nvSpPr>
          <p:cNvPr id="9" name="Rectangle 8"/>
          <p:cNvSpPr/>
          <p:nvPr/>
        </p:nvSpPr>
        <p:spPr>
          <a:xfrm>
            <a:off x="4323645" y="1412828"/>
            <a:ext cx="4667956" cy="4723839"/>
          </a:xfrm>
          <a:prstGeom prst="rect">
            <a:avLst/>
          </a:prstGeom>
          <a:solidFill>
            <a:srgbClr val="0F6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4447821" y="1616027"/>
            <a:ext cx="4419600" cy="2093976"/>
          </a:xfrm>
          <a:prstGeom prst="rect">
            <a:avLst/>
          </a:prstGeom>
        </p:spPr>
      </p:pic>
      <p:pic>
        <p:nvPicPr>
          <p:cNvPr id="11" name="Picture 10"/>
          <p:cNvPicPr/>
          <p:nvPr/>
        </p:nvPicPr>
        <p:blipFill>
          <a:blip r:embed="rId5">
            <a:extLst>
              <a:ext uri="{28A0092B-C50C-407E-A947-70E740481C1C}">
                <a14:useLocalDpi xmlns:a14="http://schemas.microsoft.com/office/drawing/2010/main" val="0"/>
              </a:ext>
            </a:extLst>
          </a:blip>
          <a:stretch>
            <a:fillRect/>
          </a:stretch>
        </p:blipFill>
        <p:spPr>
          <a:xfrm>
            <a:off x="7868354" y="1616028"/>
            <a:ext cx="995214" cy="609602"/>
          </a:xfrm>
          <a:prstGeom prst="rect">
            <a:avLst/>
          </a:prstGeom>
        </p:spPr>
      </p:pic>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a:xfrm>
            <a:off x="4447821" y="3882380"/>
            <a:ext cx="4419600" cy="2095191"/>
          </a:xfrm>
          <a:prstGeom prst="rect">
            <a:avLst/>
          </a:prstGeom>
        </p:spPr>
      </p:pic>
      <p:pic>
        <p:nvPicPr>
          <p:cNvPr id="13" name="Picture 12"/>
          <p:cNvPicPr/>
          <p:nvPr/>
        </p:nvPicPr>
        <p:blipFill>
          <a:blip r:embed="rId7">
            <a:extLst>
              <a:ext uri="{28A0092B-C50C-407E-A947-70E740481C1C}">
                <a14:useLocalDpi xmlns:a14="http://schemas.microsoft.com/office/drawing/2010/main" val="0"/>
              </a:ext>
            </a:extLst>
          </a:blip>
          <a:stretch>
            <a:fillRect/>
          </a:stretch>
        </p:blipFill>
        <p:spPr>
          <a:xfrm>
            <a:off x="7699022" y="3882380"/>
            <a:ext cx="1168400" cy="567160"/>
          </a:xfrm>
          <a:prstGeom prst="rect">
            <a:avLst/>
          </a:prstGeom>
        </p:spPr>
      </p:pic>
    </p:spTree>
    <p:extLst>
      <p:ext uri="{BB962C8B-B14F-4D97-AF65-F5344CB8AC3E}">
        <p14:creationId xmlns:p14="http://schemas.microsoft.com/office/powerpoint/2010/main" val="1096420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4587"/>
          <a:stretch/>
        </p:blipFill>
        <p:spPr>
          <a:xfrm>
            <a:off x="0" y="217274"/>
            <a:ext cx="8991600" cy="883920"/>
          </a:xfrm>
          <a:prstGeom prst="rect">
            <a:avLst/>
          </a:prstGeom>
        </p:spPr>
      </p:pic>
      <p:sp>
        <p:nvSpPr>
          <p:cNvPr id="2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dirty="0" smtClean="0">
                <a:solidFill>
                  <a:prstClr val="white"/>
                </a:solidFill>
              </a:rPr>
              <a:t>South Africa Ecological Forecasting</a:t>
            </a:r>
          </a:p>
        </p:txBody>
      </p:sp>
      <p:sp>
        <p:nvSpPr>
          <p:cNvPr id="30" name="Rectangle 2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p:cNvSpPr txBox="1">
            <a:spLocks/>
          </p:cNvSpPr>
          <p:nvPr/>
        </p:nvSpPr>
        <p:spPr>
          <a:xfrm>
            <a:off x="169204" y="4245429"/>
            <a:ext cx="4402796" cy="2120702"/>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rgbClr val="0C579C"/>
              </a:buClr>
              <a:buNone/>
              <a:defRPr/>
            </a:pPr>
            <a:r>
              <a:rPr lang="en-US" sz="2000" u="sng" dirty="0">
                <a:solidFill>
                  <a:srgbClr val="0C579C"/>
                </a:solidFill>
              </a:rPr>
              <a:t>Community </a:t>
            </a:r>
            <a:r>
              <a:rPr lang="en-US" sz="2000" u="sng" dirty="0" smtClean="0">
                <a:solidFill>
                  <a:srgbClr val="0C579C"/>
                </a:solidFill>
              </a:rPr>
              <a:t>Concerns</a:t>
            </a:r>
            <a:endParaRPr lang="en-US" sz="2000" u="sng" dirty="0">
              <a:solidFill>
                <a:srgbClr val="0C579C"/>
              </a:solidFill>
            </a:endParaRPr>
          </a:p>
          <a:p>
            <a:pPr lvl="1">
              <a:buClr>
                <a:srgbClr val="0C579C"/>
              </a:buClr>
              <a:defRPr/>
            </a:pPr>
            <a:r>
              <a:rPr lang="en-US" sz="1500" dirty="0">
                <a:solidFill>
                  <a:srgbClr val="0C579C"/>
                </a:solidFill>
              </a:rPr>
              <a:t>Kruger National Park is currently experiencing landscape change from woodland to grassland habitat</a:t>
            </a:r>
          </a:p>
          <a:p>
            <a:pPr lvl="1">
              <a:buClr>
                <a:srgbClr val="0C579C"/>
              </a:buClr>
              <a:defRPr/>
            </a:pPr>
            <a:r>
              <a:rPr lang="en-US" sz="1500" dirty="0">
                <a:solidFill>
                  <a:srgbClr val="0C579C"/>
                </a:solidFill>
              </a:rPr>
              <a:t>Both elephant foraging activities and aggressive behavior may be contributing to the landscape </a:t>
            </a:r>
            <a:r>
              <a:rPr lang="en-US" sz="1500" dirty="0" smtClean="0">
                <a:solidFill>
                  <a:srgbClr val="0C579C"/>
                </a:solidFill>
              </a:rPr>
              <a:t>change</a:t>
            </a:r>
          </a:p>
        </p:txBody>
      </p:sp>
      <p:pic>
        <p:nvPicPr>
          <p:cNvPr id="7" name="Picture 6" descr="New Pixel.tiff"/>
          <p:cNvPicPr>
            <a:picLocks noChangeAspect="1"/>
          </p:cNvPicPr>
          <p:nvPr/>
        </p:nvPicPr>
        <p:blipFill rotWithShape="1">
          <a:blip r:embed="rId4">
            <a:extLst>
              <a:ext uri="{28A0092B-C50C-407E-A947-70E740481C1C}">
                <a14:useLocalDpi xmlns:a14="http://schemas.microsoft.com/office/drawing/2010/main" val="0"/>
              </a:ext>
            </a:extLst>
          </a:blip>
          <a:srcRect l="3410" t="6620" r="3707" b="36782"/>
          <a:stretch/>
        </p:blipFill>
        <p:spPr>
          <a:xfrm>
            <a:off x="1395206" y="1221057"/>
            <a:ext cx="6201188" cy="2828427"/>
          </a:xfrm>
          <a:prstGeom prst="rect">
            <a:avLst/>
          </a:prstGeom>
          <a:ln>
            <a:solidFill>
              <a:srgbClr val="083863"/>
            </a:solidFill>
          </a:ln>
        </p:spPr>
      </p:pic>
      <p:sp>
        <p:nvSpPr>
          <p:cNvPr id="9" name="Content Placeholder 2"/>
          <p:cNvSpPr txBox="1">
            <a:spLocks/>
          </p:cNvSpPr>
          <p:nvPr/>
        </p:nvSpPr>
        <p:spPr>
          <a:xfrm>
            <a:off x="4495800" y="4049486"/>
            <a:ext cx="4485161" cy="2319841"/>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rgbClr val="0C579C"/>
              </a:buClr>
              <a:buNone/>
              <a:defRPr/>
            </a:pPr>
            <a:r>
              <a:rPr lang="en-US" sz="2000" u="sng" dirty="0" smtClean="0">
                <a:solidFill>
                  <a:srgbClr val="0C579C"/>
                </a:solidFill>
              </a:rPr>
              <a:t>Overview</a:t>
            </a:r>
          </a:p>
          <a:p>
            <a:pPr lvl="1">
              <a:buClr>
                <a:srgbClr val="0C579C"/>
              </a:buClr>
              <a:defRPr/>
            </a:pPr>
            <a:r>
              <a:rPr lang="en-US" sz="1500" dirty="0" smtClean="0">
                <a:solidFill>
                  <a:srgbClr val="0C579C"/>
                </a:solidFill>
              </a:rPr>
              <a:t>A time series showing woodland degradation in the park</a:t>
            </a:r>
          </a:p>
          <a:p>
            <a:pPr lvl="1">
              <a:buClr>
                <a:srgbClr val="0C579C"/>
              </a:buClr>
              <a:defRPr/>
            </a:pPr>
            <a:r>
              <a:rPr lang="en-US" sz="1500" dirty="0" smtClean="0">
                <a:solidFill>
                  <a:srgbClr val="0C579C"/>
                </a:solidFill>
              </a:rPr>
              <a:t>Habitat sustainability model to illustrate current elephant habitat and potential future areas</a:t>
            </a:r>
            <a:endParaRPr lang="en-US" sz="1500" dirty="0">
              <a:solidFill>
                <a:srgbClr val="0C579C"/>
              </a:solidFill>
            </a:endParaRPr>
          </a:p>
          <a:p>
            <a:pPr marL="0" indent="0">
              <a:buClr>
                <a:srgbClr val="0C579C"/>
              </a:buClr>
              <a:buNone/>
              <a:defRPr/>
            </a:pPr>
            <a:r>
              <a:rPr lang="en-US" sz="2000" u="sng" dirty="0">
                <a:solidFill>
                  <a:srgbClr val="0C579C"/>
                </a:solidFill>
              </a:rPr>
              <a:t>Partner</a:t>
            </a:r>
          </a:p>
          <a:p>
            <a:pPr lvl="1">
              <a:buClr>
                <a:srgbClr val="0C579C"/>
              </a:buClr>
              <a:defRPr/>
            </a:pPr>
            <a:r>
              <a:rPr lang="en-US" sz="1500" dirty="0">
                <a:solidFill>
                  <a:srgbClr val="0C579C"/>
                </a:solidFill>
              </a:rPr>
              <a:t>Kruger National </a:t>
            </a:r>
            <a:r>
              <a:rPr lang="en-US" sz="1500" dirty="0" smtClean="0">
                <a:solidFill>
                  <a:srgbClr val="0C579C"/>
                </a:solidFill>
              </a:rPr>
              <a:t>Park</a:t>
            </a:r>
            <a:endParaRPr lang="en-US" sz="1500" dirty="0">
              <a:solidFill>
                <a:srgbClr val="0C579C"/>
              </a:solidFill>
            </a:endParaRPr>
          </a:p>
        </p:txBody>
      </p:sp>
      <p:pic>
        <p:nvPicPr>
          <p:cNvPr id="11" name="Picture 10" descr="New Pixel.tiff"/>
          <p:cNvPicPr>
            <a:picLocks noChangeAspect="1"/>
          </p:cNvPicPr>
          <p:nvPr/>
        </p:nvPicPr>
        <p:blipFill rotWithShape="1">
          <a:blip r:embed="rId4">
            <a:extLst>
              <a:ext uri="{28A0092B-C50C-407E-A947-70E740481C1C}">
                <a14:useLocalDpi xmlns:a14="http://schemas.microsoft.com/office/drawing/2010/main" val="0"/>
              </a:ext>
            </a:extLst>
          </a:blip>
          <a:srcRect l="20936" t="66543" r="62760" b="3890"/>
          <a:stretch/>
        </p:blipFill>
        <p:spPr>
          <a:xfrm>
            <a:off x="7633859" y="1231232"/>
            <a:ext cx="848918" cy="1152310"/>
          </a:xfrm>
          <a:prstGeom prst="rect">
            <a:avLst/>
          </a:prstGeom>
          <a:ln>
            <a:solidFill>
              <a:srgbClr val="083863"/>
            </a:solidFill>
          </a:ln>
        </p:spPr>
      </p:pic>
    </p:spTree>
    <p:extLst>
      <p:ext uri="{BB962C8B-B14F-4D97-AF65-F5344CB8AC3E}">
        <p14:creationId xmlns:p14="http://schemas.microsoft.com/office/powerpoint/2010/main" val="2559605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4587"/>
          <a:stretch/>
        </p:blipFill>
        <p:spPr>
          <a:xfrm>
            <a:off x="0" y="217274"/>
            <a:ext cx="8991600" cy="883920"/>
          </a:xfrm>
          <a:prstGeom prst="rect">
            <a:avLst/>
          </a:prstGeom>
        </p:spPr>
      </p:pic>
      <p:sp>
        <p:nvSpPr>
          <p:cNvPr id="2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dirty="0" smtClean="0">
                <a:solidFill>
                  <a:prstClr val="white"/>
                </a:solidFill>
              </a:rPr>
              <a:t>Partnering w/DEVELOP</a:t>
            </a:r>
          </a:p>
        </p:txBody>
      </p:sp>
      <p:sp>
        <p:nvSpPr>
          <p:cNvPr id="30" name="Rectangle 2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p:cNvSpPr txBox="1">
            <a:spLocks/>
          </p:cNvSpPr>
          <p:nvPr/>
        </p:nvSpPr>
        <p:spPr>
          <a:xfrm>
            <a:off x="152400" y="1231231"/>
            <a:ext cx="8839200" cy="5134899"/>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600"/>
              </a:spcBef>
              <a:buClr>
                <a:srgbClr val="0C579C"/>
              </a:buClr>
              <a:buFont typeface="Wingdings 2"/>
              <a:buNone/>
              <a:defRPr/>
            </a:pPr>
            <a:r>
              <a:rPr lang="en-US" sz="2000" b="1" dirty="0" smtClean="0">
                <a:solidFill>
                  <a:srgbClr val="0C579C"/>
                </a:solidFill>
              </a:rPr>
              <a:t>Project Partner (10 weeks)</a:t>
            </a:r>
          </a:p>
          <a:p>
            <a:pPr>
              <a:spcBef>
                <a:spcPts val="600"/>
              </a:spcBef>
              <a:buClr>
                <a:srgbClr val="0C579C"/>
              </a:buClr>
              <a:defRPr/>
            </a:pPr>
            <a:r>
              <a:rPr lang="en-US" sz="1800" dirty="0" smtClean="0">
                <a:solidFill>
                  <a:srgbClr val="0C579C"/>
                </a:solidFill>
              </a:rPr>
              <a:t>Project activity takes place at an established DEVELOP node</a:t>
            </a:r>
          </a:p>
          <a:p>
            <a:pPr lvl="1">
              <a:spcBef>
                <a:spcPts val="0"/>
              </a:spcBef>
              <a:buClr>
                <a:srgbClr val="0C579C"/>
              </a:buClr>
              <a:defRPr/>
            </a:pPr>
            <a:r>
              <a:rPr lang="en-US" sz="1600" b="1" dirty="0" smtClean="0">
                <a:solidFill>
                  <a:srgbClr val="00B0F0"/>
                </a:solidFill>
              </a:rPr>
              <a:t>Partner Provides: Project Idea, Advising</a:t>
            </a:r>
          </a:p>
          <a:p>
            <a:pPr lvl="1">
              <a:spcBef>
                <a:spcPts val="0"/>
              </a:spcBef>
              <a:buClr>
                <a:srgbClr val="0C579C"/>
              </a:buClr>
              <a:defRPr/>
            </a:pPr>
            <a:r>
              <a:rPr lang="en-US" sz="1600" b="1" dirty="0" smtClean="0">
                <a:solidFill>
                  <a:srgbClr val="00B0F0"/>
                </a:solidFill>
              </a:rPr>
              <a:t>DEVELOP Provides: Participants (pay and limited travel), Project Management</a:t>
            </a:r>
            <a:endParaRPr lang="en-US" sz="1400" b="1" dirty="0" smtClean="0">
              <a:solidFill>
                <a:srgbClr val="00B0F0"/>
              </a:solidFill>
            </a:endParaRPr>
          </a:p>
          <a:p>
            <a:pPr>
              <a:spcBef>
                <a:spcPts val="600"/>
              </a:spcBef>
              <a:buClr>
                <a:srgbClr val="0C579C"/>
              </a:buClr>
              <a:defRPr/>
            </a:pPr>
            <a:r>
              <a:rPr lang="en-US" sz="1800" i="1" dirty="0">
                <a:solidFill>
                  <a:srgbClr val="0C579C"/>
                </a:solidFill>
              </a:rPr>
              <a:t>Steps forward: </a:t>
            </a:r>
          </a:p>
          <a:p>
            <a:pPr lvl="1">
              <a:spcBef>
                <a:spcPts val="600"/>
              </a:spcBef>
              <a:buClr>
                <a:srgbClr val="0C579C"/>
              </a:buClr>
              <a:defRPr/>
            </a:pPr>
            <a:r>
              <a:rPr lang="en-US" sz="1600" dirty="0" smtClean="0">
                <a:solidFill>
                  <a:srgbClr val="0C579C"/>
                </a:solidFill>
              </a:rPr>
              <a:t>Express interest to DEVELOP NPO, complete a project proposal, begin communication with the DEVELOP node that will conduct the project (DEVELOP NPO will make connection)</a:t>
            </a:r>
          </a:p>
          <a:p>
            <a:pPr marL="0" indent="0">
              <a:spcBef>
                <a:spcPts val="1800"/>
              </a:spcBef>
              <a:buClr>
                <a:srgbClr val="0C579C"/>
              </a:buClr>
              <a:buNone/>
              <a:defRPr/>
            </a:pPr>
            <a:r>
              <a:rPr lang="en-US" sz="2000" b="1" i="1" dirty="0">
                <a:solidFill>
                  <a:srgbClr val="0C579C"/>
                </a:solidFill>
              </a:rPr>
              <a:t>Interested in partnering with DEVELOP?</a:t>
            </a:r>
          </a:p>
          <a:p>
            <a:pPr>
              <a:spcBef>
                <a:spcPts val="600"/>
              </a:spcBef>
              <a:buClr>
                <a:srgbClr val="0C579C"/>
              </a:buClr>
              <a:defRPr/>
            </a:pPr>
            <a:r>
              <a:rPr lang="en-US" sz="1800" dirty="0">
                <a:solidFill>
                  <a:srgbClr val="0C579C"/>
                </a:solidFill>
              </a:rPr>
              <a:t>Express interest to: </a:t>
            </a:r>
          </a:p>
          <a:p>
            <a:pPr lvl="1">
              <a:spcBef>
                <a:spcPts val="0"/>
              </a:spcBef>
              <a:buClr>
                <a:srgbClr val="0C579C"/>
              </a:buClr>
              <a:defRPr/>
            </a:pPr>
            <a:r>
              <a:rPr lang="en-US" sz="1600" dirty="0">
                <a:solidFill>
                  <a:srgbClr val="0C579C"/>
                </a:solidFill>
              </a:rPr>
              <a:t>Tiffani Orne, </a:t>
            </a:r>
            <a:r>
              <a:rPr lang="en-US" sz="1600" dirty="0">
                <a:solidFill>
                  <a:srgbClr val="0C579C"/>
                </a:solidFill>
                <a:hlinkClick r:id="rId4"/>
              </a:rPr>
              <a:t>Tiffani.N.Orne@nasa.gov</a:t>
            </a:r>
            <a:endParaRPr lang="en-US" sz="1600" dirty="0">
              <a:solidFill>
                <a:srgbClr val="0C579C"/>
              </a:solidFill>
            </a:endParaRPr>
          </a:p>
          <a:p>
            <a:pPr lvl="1">
              <a:spcBef>
                <a:spcPts val="0"/>
              </a:spcBef>
              <a:buClr>
                <a:srgbClr val="0C579C"/>
              </a:buClr>
              <a:defRPr/>
            </a:pPr>
            <a:r>
              <a:rPr lang="en-US" sz="1600" dirty="0">
                <a:solidFill>
                  <a:srgbClr val="0C579C"/>
                </a:solidFill>
              </a:rPr>
              <a:t>Lauren Childs-Gleason, </a:t>
            </a:r>
            <a:r>
              <a:rPr lang="en-US" sz="1600" dirty="0">
                <a:solidFill>
                  <a:srgbClr val="0C579C"/>
                </a:solidFill>
                <a:hlinkClick r:id="rId5"/>
              </a:rPr>
              <a:t>Lauren.M.Childs@nasa.gov</a:t>
            </a:r>
            <a:endParaRPr lang="en-US" sz="1600" dirty="0">
              <a:solidFill>
                <a:srgbClr val="0C579C"/>
              </a:solidFill>
            </a:endParaRPr>
          </a:p>
          <a:p>
            <a:pPr lvl="1">
              <a:spcBef>
                <a:spcPts val="0"/>
              </a:spcBef>
              <a:buClr>
                <a:srgbClr val="0C579C"/>
              </a:buClr>
              <a:defRPr/>
            </a:pPr>
            <a:r>
              <a:rPr lang="en-US" sz="1600" dirty="0" smtClean="0">
                <a:solidFill>
                  <a:srgbClr val="0C579C"/>
                </a:solidFill>
              </a:rPr>
              <a:t>Dr</a:t>
            </a:r>
            <a:r>
              <a:rPr lang="en-US" sz="1600" dirty="0">
                <a:solidFill>
                  <a:srgbClr val="0C579C"/>
                </a:solidFill>
              </a:rPr>
              <a:t>. Kenton Ross, </a:t>
            </a:r>
            <a:r>
              <a:rPr lang="en-US" sz="1600" dirty="0">
                <a:solidFill>
                  <a:srgbClr val="0C579C"/>
                </a:solidFill>
                <a:hlinkClick r:id="rId6"/>
              </a:rPr>
              <a:t>Kenton.W.Ross@nasa.gov</a:t>
            </a:r>
            <a:endParaRPr lang="en-US" sz="1600" dirty="0">
              <a:solidFill>
                <a:srgbClr val="0C579C"/>
              </a:solidFill>
            </a:endParaRPr>
          </a:p>
          <a:p>
            <a:pPr>
              <a:spcBef>
                <a:spcPts val="600"/>
              </a:spcBef>
              <a:buClr>
                <a:srgbClr val="0C579C"/>
              </a:buClr>
              <a:defRPr/>
            </a:pPr>
            <a:r>
              <a:rPr lang="en-US" sz="1800" dirty="0" smtClean="0">
                <a:solidFill>
                  <a:srgbClr val="0C579C"/>
                </a:solidFill>
              </a:rPr>
              <a:t>Work </a:t>
            </a:r>
            <a:r>
              <a:rPr lang="en-US" sz="1800" dirty="0">
                <a:solidFill>
                  <a:srgbClr val="0C579C"/>
                </a:solidFill>
              </a:rPr>
              <a:t>with DEVELOP to define project topic and scope, and compose a project proposal (template available by email)</a:t>
            </a:r>
          </a:p>
          <a:p>
            <a:pPr>
              <a:spcBef>
                <a:spcPts val="600"/>
              </a:spcBef>
              <a:buClr>
                <a:srgbClr val="0C579C"/>
              </a:buClr>
              <a:defRPr/>
            </a:pPr>
            <a:r>
              <a:rPr lang="en-US" sz="2000" dirty="0" smtClean="0">
                <a:solidFill>
                  <a:srgbClr val="0C579C"/>
                </a:solidFill>
              </a:rPr>
              <a:t>Any </a:t>
            </a:r>
            <a:r>
              <a:rPr lang="en-US" sz="2000" dirty="0">
                <a:solidFill>
                  <a:srgbClr val="0C579C"/>
                </a:solidFill>
              </a:rPr>
              <a:t>questions? </a:t>
            </a:r>
            <a:r>
              <a:rPr lang="en-US" sz="1800" dirty="0">
                <a:solidFill>
                  <a:srgbClr val="0C579C"/>
                </a:solidFill>
              </a:rPr>
              <a:t>Contact </a:t>
            </a:r>
            <a:r>
              <a:rPr lang="en-US" sz="1800" dirty="0">
                <a:solidFill>
                  <a:srgbClr val="0C579C"/>
                </a:solidFill>
                <a:hlinkClick r:id="rId5"/>
              </a:rPr>
              <a:t>Lauren.M.Childs@nasa.gov</a:t>
            </a:r>
            <a:r>
              <a:rPr lang="en-US" sz="1800" dirty="0">
                <a:solidFill>
                  <a:srgbClr val="0C579C"/>
                </a:solidFill>
              </a:rPr>
              <a:t> </a:t>
            </a:r>
          </a:p>
        </p:txBody>
      </p:sp>
    </p:spTree>
    <p:extLst>
      <p:ext uri="{BB962C8B-B14F-4D97-AF65-F5344CB8AC3E}">
        <p14:creationId xmlns:p14="http://schemas.microsoft.com/office/powerpoint/2010/main" val="30444658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4587"/>
          <a:stretch/>
        </p:blipFill>
        <p:spPr>
          <a:xfrm>
            <a:off x="0" y="217274"/>
            <a:ext cx="8991600" cy="883920"/>
          </a:xfrm>
          <a:prstGeom prst="rect">
            <a:avLst/>
          </a:prstGeom>
        </p:spPr>
      </p:pic>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bg1"/>
                </a:solidFill>
                <a:effectLst/>
                <a:uLnTx/>
                <a:uFillTx/>
                <a:latin typeface="Century Gothic"/>
              </a:rPr>
              <a:t>Project Idea</a:t>
            </a:r>
            <a:r>
              <a:rPr kumimoji="0" lang="en-US" sz="3300" b="0" i="0" u="none" strike="noStrike" kern="1200" cap="none" spc="0" normalizeH="0" noProof="0" dirty="0" smtClean="0">
                <a:ln>
                  <a:noFill/>
                </a:ln>
                <a:solidFill>
                  <a:schemeClr val="bg1"/>
                </a:solidFill>
                <a:effectLst/>
                <a:uLnTx/>
                <a:uFillTx/>
                <a:latin typeface="Century Gothic"/>
              </a:rPr>
              <a:t> &amp; Proposal</a:t>
            </a:r>
            <a:r>
              <a:rPr kumimoji="0" lang="en-US" sz="3300" b="0" i="0" u="none" strike="noStrike" kern="1200" cap="none" spc="0" normalizeH="0" baseline="0" noProof="0" dirty="0" smtClean="0">
                <a:ln>
                  <a:noFill/>
                </a:ln>
                <a:solidFill>
                  <a:schemeClr val="bg1"/>
                </a:solidFill>
                <a:effectLst/>
                <a:uLnTx/>
                <a:uFillTx/>
                <a:latin typeface="Century Gothic"/>
              </a:rPr>
              <a:t> Timeline</a:t>
            </a:r>
          </a:p>
        </p:txBody>
      </p:sp>
      <p:sp>
        <p:nvSpPr>
          <p:cNvPr id="6" name="Rectangle 5"/>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301752" y="1211180"/>
            <a:ext cx="8689848" cy="3118449"/>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114235" marR="0" lvl="0" indent="-114235" algn="l"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2000" b="1" i="0" u="none" strike="noStrike" kern="1200" cap="none" spc="0" normalizeH="0" baseline="0" noProof="0" dirty="0" smtClean="0">
                <a:ln>
                  <a:noFill/>
                </a:ln>
                <a:effectLst/>
                <a:uLnTx/>
                <a:uFillTx/>
                <a:latin typeface="Century Gothic"/>
              </a:rPr>
              <a:t>Spring Projects</a:t>
            </a:r>
          </a:p>
          <a:p>
            <a:pPr marL="388394" lvl="1" indent="-114235">
              <a:buClr>
                <a:srgbClr val="0F6FC6"/>
              </a:buClr>
              <a:buSzPct val="85000"/>
              <a:buFont typeface="Wingdings 2"/>
              <a:buNone/>
              <a:defRPr/>
            </a:pPr>
            <a:r>
              <a:rPr lang="en-US" sz="1800" dirty="0" smtClean="0">
                <a:latin typeface="Century Gothic"/>
              </a:rPr>
              <a:t>Collection of ideas &amp; writing of proposals: </a:t>
            </a:r>
            <a:r>
              <a:rPr lang="en-US" sz="1800" b="1" dirty="0" smtClean="0">
                <a:solidFill>
                  <a:srgbClr val="0F6FC6"/>
                </a:solidFill>
                <a:latin typeface="Century Gothic"/>
              </a:rPr>
              <a:t>due mid-September</a:t>
            </a:r>
          </a:p>
          <a:p>
            <a:pPr marL="388394" lvl="1" indent="-114235">
              <a:buClr>
                <a:srgbClr val="0F6FC6"/>
              </a:buClr>
              <a:buSzPct val="85000"/>
              <a:buFont typeface="Wingdings 2"/>
              <a:buNone/>
              <a:defRPr/>
            </a:pPr>
            <a:r>
              <a:rPr lang="en-US" sz="1800" dirty="0" smtClean="0">
                <a:latin typeface="Century Gothic"/>
              </a:rPr>
              <a:t>Spring Term: late January to early April</a:t>
            </a:r>
            <a:endParaRPr lang="en-US" sz="1800" dirty="0">
              <a:latin typeface="Century Gothic"/>
            </a:endParaRPr>
          </a:p>
          <a:p>
            <a:pPr marL="114235" marR="0" lvl="0" indent="-114235" algn="l" defTabSz="914400" rtl="0" eaLnBrk="1" fontAlgn="auto" latinLnBrk="0" hangingPunct="1">
              <a:lnSpc>
                <a:spcPct val="100000"/>
              </a:lnSpc>
              <a:spcBef>
                <a:spcPct val="20000"/>
              </a:spcBef>
              <a:spcAft>
                <a:spcPts val="0"/>
              </a:spcAft>
              <a:buClr>
                <a:srgbClr val="0F6FC6"/>
              </a:buClr>
              <a:buSzPct val="85000"/>
              <a:buFont typeface="Wingdings 2"/>
              <a:buNone/>
              <a:tabLst/>
              <a:defRPr/>
            </a:pPr>
            <a:r>
              <a:rPr lang="en-US" sz="2000" b="1" dirty="0" smtClean="0">
                <a:latin typeface="Century Gothic"/>
              </a:rPr>
              <a:t>Summer Projects</a:t>
            </a:r>
          </a:p>
          <a:p>
            <a:pPr marL="388394" lvl="1" indent="-114235">
              <a:buClr>
                <a:srgbClr val="0F6FC6"/>
              </a:buClr>
              <a:buNone/>
              <a:defRPr/>
            </a:pPr>
            <a:r>
              <a:rPr lang="en-US" sz="1800" dirty="0">
                <a:latin typeface="Century Gothic"/>
              </a:rPr>
              <a:t>Collection of ideas &amp; writing of proposals: </a:t>
            </a:r>
            <a:r>
              <a:rPr lang="en-US" sz="1800" b="1" dirty="0">
                <a:solidFill>
                  <a:srgbClr val="0F6FC6"/>
                </a:solidFill>
                <a:latin typeface="Century Gothic"/>
              </a:rPr>
              <a:t>due </a:t>
            </a:r>
            <a:r>
              <a:rPr lang="en-US" sz="1800" b="1" dirty="0" smtClean="0">
                <a:solidFill>
                  <a:srgbClr val="0F6FC6"/>
                </a:solidFill>
                <a:latin typeface="Century Gothic"/>
              </a:rPr>
              <a:t>early December</a:t>
            </a:r>
          </a:p>
          <a:p>
            <a:pPr marL="388394" lvl="1" indent="-114235">
              <a:buClr>
                <a:srgbClr val="0F6FC6"/>
              </a:buClr>
              <a:buNone/>
              <a:defRPr/>
            </a:pPr>
            <a:r>
              <a:rPr lang="en-US" sz="1800" dirty="0" smtClean="0">
                <a:latin typeface="Century Gothic"/>
              </a:rPr>
              <a:t>Summer Term</a:t>
            </a:r>
            <a:r>
              <a:rPr lang="en-US" sz="1800" dirty="0">
                <a:latin typeface="Century Gothic"/>
              </a:rPr>
              <a:t>: </a:t>
            </a:r>
            <a:r>
              <a:rPr lang="en-US" sz="1800" dirty="0" smtClean="0">
                <a:latin typeface="Century Gothic"/>
              </a:rPr>
              <a:t>early June to </a:t>
            </a:r>
            <a:r>
              <a:rPr lang="en-US" sz="1800" dirty="0">
                <a:latin typeface="Century Gothic"/>
              </a:rPr>
              <a:t>early </a:t>
            </a:r>
            <a:r>
              <a:rPr lang="en-US" sz="1800" dirty="0" smtClean="0">
                <a:latin typeface="Century Gothic"/>
              </a:rPr>
              <a:t>August</a:t>
            </a:r>
            <a:endParaRPr lang="en-US" sz="1800" dirty="0">
              <a:latin typeface="Century Gothic"/>
            </a:endParaRPr>
          </a:p>
          <a:p>
            <a:pPr marL="114235" marR="0" lvl="0" indent="-114235" algn="l"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2000" b="1" i="0" u="none" strike="noStrike" kern="1200" cap="none" spc="0" normalizeH="0" baseline="0" noProof="0" dirty="0" smtClean="0">
                <a:ln>
                  <a:noFill/>
                </a:ln>
                <a:effectLst/>
                <a:uLnTx/>
                <a:uFillTx/>
                <a:latin typeface="Century Gothic"/>
              </a:rPr>
              <a:t>Fall Projects</a:t>
            </a:r>
          </a:p>
          <a:p>
            <a:pPr marL="388394" lvl="1" indent="-114235">
              <a:buClr>
                <a:srgbClr val="0F6FC6"/>
              </a:buClr>
              <a:buNone/>
              <a:defRPr/>
            </a:pPr>
            <a:r>
              <a:rPr lang="en-US" sz="1800" dirty="0">
                <a:latin typeface="Century Gothic"/>
              </a:rPr>
              <a:t>Collection of ideas &amp; writing of proposals: </a:t>
            </a:r>
            <a:r>
              <a:rPr lang="en-US" sz="1800" b="1" dirty="0">
                <a:solidFill>
                  <a:srgbClr val="0F6FC6"/>
                </a:solidFill>
                <a:latin typeface="Century Gothic"/>
              </a:rPr>
              <a:t>due </a:t>
            </a:r>
            <a:r>
              <a:rPr lang="en-US" sz="1800" b="1" dirty="0" smtClean="0">
                <a:solidFill>
                  <a:srgbClr val="0F6FC6"/>
                </a:solidFill>
                <a:latin typeface="Century Gothic"/>
              </a:rPr>
              <a:t>mid-April</a:t>
            </a:r>
            <a:endParaRPr lang="en-US" sz="1800" b="1" dirty="0">
              <a:solidFill>
                <a:srgbClr val="0F6FC6"/>
              </a:solidFill>
              <a:latin typeface="Century Gothic"/>
            </a:endParaRPr>
          </a:p>
          <a:p>
            <a:pPr marL="388394" lvl="1" indent="-114235">
              <a:buClr>
                <a:srgbClr val="0F6FC6"/>
              </a:buClr>
              <a:buNone/>
              <a:defRPr/>
            </a:pPr>
            <a:r>
              <a:rPr lang="en-US" sz="1800" dirty="0" smtClean="0">
                <a:latin typeface="Century Gothic"/>
              </a:rPr>
              <a:t>Fall Term</a:t>
            </a:r>
            <a:r>
              <a:rPr lang="en-US" sz="1800" dirty="0">
                <a:latin typeface="Century Gothic"/>
              </a:rPr>
              <a:t>: </a:t>
            </a:r>
            <a:r>
              <a:rPr lang="en-US" sz="1800" dirty="0" smtClean="0">
                <a:latin typeface="Century Gothic"/>
              </a:rPr>
              <a:t>mid-September to mid-November</a:t>
            </a:r>
            <a:endParaRPr lang="en-US" sz="1800" dirty="0">
              <a:latin typeface="Century Gothic"/>
            </a:endParaRPr>
          </a:p>
          <a:p>
            <a:pPr marL="114235" marR="0" lvl="0" indent="-114235" algn="l" defTabSz="914400" rtl="0" eaLnBrk="1" fontAlgn="auto" latinLnBrk="0" hangingPunct="1">
              <a:lnSpc>
                <a:spcPct val="100000"/>
              </a:lnSpc>
              <a:spcBef>
                <a:spcPct val="20000"/>
              </a:spcBef>
              <a:spcAft>
                <a:spcPts val="0"/>
              </a:spcAft>
              <a:buClr>
                <a:srgbClr val="0F6FC6"/>
              </a:buClr>
              <a:buSzPct val="85000"/>
              <a:buFont typeface="Wingdings 2"/>
              <a:buNone/>
              <a:tabLst/>
              <a:defRPr/>
            </a:pPr>
            <a:endParaRPr kumimoji="0" lang="en-US" sz="2000" b="0" i="0" u="none" strike="noStrike" kern="1200" cap="none" spc="0" normalizeH="0" baseline="0" noProof="0" dirty="0">
              <a:ln>
                <a:noFill/>
              </a:ln>
              <a:effectLst/>
              <a:uLnTx/>
              <a:uFillTx/>
              <a:latin typeface="Century Gothic"/>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7315" y="4491792"/>
            <a:ext cx="1732739" cy="1732739"/>
          </a:xfrm>
          <a:prstGeom prst="rect">
            <a:avLst/>
          </a:prstGeom>
          <a:ln>
            <a:solidFill>
              <a:schemeClr val="bg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1561" y="4491792"/>
            <a:ext cx="1734185" cy="1732739"/>
          </a:xfrm>
          <a:prstGeom prst="rect">
            <a:avLst/>
          </a:prstGeom>
          <a:ln>
            <a:solidFill>
              <a:schemeClr val="bg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508" y="4491792"/>
            <a:ext cx="1729084" cy="1721399"/>
          </a:xfrm>
          <a:prstGeom prst="rect">
            <a:avLst/>
          </a:prstGeom>
          <a:ln>
            <a:solidFill>
              <a:schemeClr val="bg1"/>
            </a:solidFill>
          </a:ln>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3100" y="4490468"/>
            <a:ext cx="1722707" cy="1723568"/>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16025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 y="152400"/>
            <a:ext cx="8839200" cy="2133600"/>
          </a:xfrm>
          <a:prstGeom prst="rect">
            <a:avLst/>
          </a:prstGeom>
          <a:solidFill>
            <a:srgbClr val="0F6FC6"/>
          </a:solidFill>
        </p:spPr>
        <p:txBody>
          <a:bodyPr vert="horz" lIns="91387" tIns="45693" rIns="91387" bIns="45693" anchor="ctr">
            <a:normAutofit/>
          </a:bodyPr>
          <a:lstStyle>
            <a:lvl1pPr algn="ctr" rtl="0" eaLnBrk="1" latinLnBrk="0" hangingPunct="1">
              <a:spcBef>
                <a:spcPct val="0"/>
              </a:spcBef>
              <a:buNone/>
              <a:defRPr kumimoji="0" sz="4200" b="0" kern="1200" cap="none" baseline="0">
                <a:solidFill>
                  <a:srgbClr val="FFFFFF"/>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FFFF"/>
                </a:solidFill>
                <a:effectLst/>
                <a:uLnTx/>
                <a:uFillTx/>
                <a:latin typeface="Century Gothic"/>
              </a:rPr>
              <a:t>Thank You!</a:t>
            </a:r>
            <a:endParaRPr kumimoji="0" lang="en-US" sz="4800" b="0" i="0" u="none" strike="noStrike" kern="1200" cap="none" spc="0" normalizeH="0" baseline="0" noProof="0" dirty="0">
              <a:ln>
                <a:noFill/>
              </a:ln>
              <a:solidFill>
                <a:srgbClr val="FFFFFF"/>
              </a:solidFill>
              <a:effectLst/>
              <a:uLnTx/>
              <a:uFillTx/>
              <a:latin typeface="Century Gothic"/>
            </a:endParaRPr>
          </a:p>
        </p:txBody>
      </p:sp>
      <p:sp>
        <p:nvSpPr>
          <p:cNvPr id="8" name="Oval 7"/>
          <p:cNvSpPr>
            <a:spLocks/>
          </p:cNvSpPr>
          <p:nvPr/>
        </p:nvSpPr>
        <p:spPr>
          <a:xfrm>
            <a:off x="4268536" y="2114879"/>
            <a:ext cx="606928" cy="606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89743"/>
            <a:ext cx="9144000" cy="457200"/>
          </a:xfrm>
          <a:prstGeom prst="rect">
            <a:avLst/>
          </a:prstGeom>
        </p:spPr>
      </p:pic>
      <p:sp>
        <p:nvSpPr>
          <p:cNvPr id="10" name="Text Placeholder 2"/>
          <p:cNvSpPr txBox="1">
            <a:spLocks/>
          </p:cNvSpPr>
          <p:nvPr/>
        </p:nvSpPr>
        <p:spPr>
          <a:xfrm>
            <a:off x="152400" y="3562134"/>
            <a:ext cx="8839200" cy="1491916"/>
          </a:xfrm>
          <a:prstGeom prst="rect">
            <a:avLst/>
          </a:prstGeom>
        </p:spPr>
        <p:txBody>
          <a:bodyPr vert="horz" lIns="91387" tIns="45693" rIns="91387" bIns="45693" anchor="ctr">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548319" indent="-274160" algn="l" rtl="0" eaLnBrk="1" latinLnBrk="0" hangingPunct="1">
              <a:spcBef>
                <a:spcPct val="20000"/>
              </a:spcBef>
              <a:buClr>
                <a:schemeClr val="accent2"/>
              </a:buClr>
              <a:buSzPct val="70000"/>
              <a:buFont typeface="Wingdings"/>
              <a:buNone/>
              <a:defRPr kumimoji="0" sz="1800" kern="1200">
                <a:solidFill>
                  <a:schemeClr val="tx1">
                    <a:tint val="75000"/>
                  </a:schemeClr>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None/>
              <a:defRPr kumimoji="0" sz="1600" kern="1200">
                <a:solidFill>
                  <a:schemeClr val="tx1">
                    <a:tint val="75000"/>
                  </a:schemeClr>
                </a:solidFill>
                <a:latin typeface="+mn-lt"/>
                <a:ea typeface="+mn-ea"/>
                <a:cs typeface="+mn-cs"/>
              </a:defRPr>
            </a:lvl3pPr>
            <a:lvl4pPr marL="1096638" indent="-228465" algn="l" rtl="0" eaLnBrk="1" latinLnBrk="0" hangingPunct="1">
              <a:spcBef>
                <a:spcPct val="20000"/>
              </a:spcBef>
              <a:buClr>
                <a:schemeClr val="accent4"/>
              </a:buClr>
              <a:buSzPct val="70000"/>
              <a:buFont typeface="Wingdings"/>
              <a:buNone/>
              <a:defRPr kumimoji="0" sz="1400" kern="1200">
                <a:solidFill>
                  <a:schemeClr val="tx1">
                    <a:tint val="75000"/>
                  </a:schemeClr>
                </a:solidFill>
                <a:latin typeface="+mn-lt"/>
                <a:ea typeface="+mn-ea"/>
                <a:cs typeface="+mn-cs"/>
              </a:defRPr>
            </a:lvl4pPr>
            <a:lvl5pPr marL="1370799" indent="-228465" algn="l" rtl="0" eaLnBrk="1" latinLnBrk="0" hangingPunct="1">
              <a:spcBef>
                <a:spcPct val="20000"/>
              </a:spcBef>
              <a:buClr>
                <a:schemeClr val="accent5"/>
              </a:buClr>
              <a:buFontTx/>
              <a:buNone/>
              <a:defRPr kumimoji="0" sz="1400" kern="1200">
                <a:solidFill>
                  <a:schemeClr val="tx1">
                    <a:tint val="75000"/>
                  </a:schemeClr>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kumimoji="0" lang="en-US" sz="3200" b="1" i="0" u="none" strike="noStrike" kern="1200" cap="all" spc="250" normalizeH="0" baseline="0" noProof="0" dirty="0" smtClean="0">
                <a:ln>
                  <a:noFill/>
                </a:ln>
                <a:solidFill>
                  <a:srgbClr val="0F6FC6"/>
                </a:solidFill>
                <a:effectLst/>
                <a:uLnTx/>
                <a:uFillTx/>
                <a:latin typeface="Century Gothic"/>
              </a:rPr>
              <a:t>Questions?</a:t>
            </a:r>
          </a:p>
          <a:p>
            <a:pPr marL="0" marR="0" lvl="0" indent="0" algn="ctr" defTabSz="914400" rtl="0" eaLnBrk="1" fontAlgn="auto" latinLnBrk="0" hangingPunct="1">
              <a:lnSpc>
                <a:spcPct val="100000"/>
              </a:lnSpc>
              <a:spcBef>
                <a:spcPct val="20000"/>
              </a:spcBef>
              <a:spcAft>
                <a:spcPts val="0"/>
              </a:spcAft>
              <a:buClr>
                <a:srgbClr val="0F6FC6"/>
              </a:buClr>
              <a:buSzPct val="85000"/>
              <a:buFont typeface="Wingdings 2"/>
              <a:buNone/>
              <a:tabLst/>
              <a:defRPr/>
            </a:pPr>
            <a:r>
              <a:rPr lang="en-US" sz="2000" dirty="0" smtClean="0">
                <a:solidFill>
                  <a:srgbClr val="0F6FC6"/>
                </a:solidFill>
                <a:latin typeface="Century Gothic"/>
                <a:hlinkClick r:id="rId3"/>
              </a:rPr>
              <a:t>NASA-DL-DEVELOP@mail.NASA.gov</a:t>
            </a:r>
            <a:r>
              <a:rPr lang="en-US" sz="2000" dirty="0" smtClean="0">
                <a:solidFill>
                  <a:srgbClr val="0F6FC6"/>
                </a:solidFill>
                <a:latin typeface="Century Gothic"/>
              </a:rPr>
              <a:t> </a:t>
            </a:r>
            <a:endParaRPr kumimoji="0" lang="en-US" sz="2000" b="1" i="0" u="none" strike="noStrike" kern="1200" cap="all" spc="250" normalizeH="0" baseline="0" noProof="0" dirty="0">
              <a:ln>
                <a:noFill/>
              </a:ln>
              <a:solidFill>
                <a:srgbClr val="0F6FC6"/>
              </a:solidFill>
              <a:effectLst/>
              <a:uLnTx/>
              <a:uFillTx/>
              <a:latin typeface="Century Gothic"/>
            </a:endParaRPr>
          </a:p>
        </p:txBody>
      </p:sp>
      <p:sp>
        <p:nvSpPr>
          <p:cNvPr id="11" name="Rectangle 10"/>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3262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4587"/>
          <a:stretch/>
        </p:blipFill>
        <p:spPr>
          <a:xfrm>
            <a:off x="0" y="217274"/>
            <a:ext cx="8991600" cy="883920"/>
          </a:xfrm>
          <a:prstGeom prst="rect">
            <a:avLst/>
          </a:prstGeom>
        </p:spPr>
      </p:pic>
      <p:sp>
        <p:nvSpPr>
          <p:cNvPr id="2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dirty="0" smtClean="0">
                <a:solidFill>
                  <a:prstClr val="white"/>
                </a:solidFill>
              </a:rPr>
              <a:t>NASA’s Capacity Building Program</a:t>
            </a:r>
          </a:p>
        </p:txBody>
      </p:sp>
      <p:sp>
        <p:nvSpPr>
          <p:cNvPr id="30" name="Rectangle 2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p:cNvSpPr txBox="1">
            <a:spLocks/>
          </p:cNvSpPr>
          <p:nvPr/>
        </p:nvSpPr>
        <p:spPr>
          <a:xfrm>
            <a:off x="2702380" y="1242521"/>
            <a:ext cx="6248399" cy="5045391"/>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spcBef>
                <a:spcPts val="0"/>
              </a:spcBef>
              <a:buClr>
                <a:srgbClr val="0C579C"/>
              </a:buClr>
              <a:buNone/>
              <a:defRPr/>
            </a:pPr>
            <a:r>
              <a:rPr lang="en-US" sz="2300" b="1" dirty="0">
                <a:solidFill>
                  <a:srgbClr val="0C579C"/>
                </a:solidFill>
              </a:rPr>
              <a:t>I</a:t>
            </a:r>
            <a:r>
              <a:rPr lang="en-US" sz="2300" b="1" dirty="0" smtClean="0">
                <a:solidFill>
                  <a:srgbClr val="0C579C"/>
                </a:solidFill>
              </a:rPr>
              <a:t>nteragency </a:t>
            </a:r>
            <a:r>
              <a:rPr lang="en-US" sz="2300" b="1" dirty="0">
                <a:solidFill>
                  <a:srgbClr val="0C579C"/>
                </a:solidFill>
              </a:rPr>
              <a:t>and </a:t>
            </a:r>
            <a:r>
              <a:rPr lang="en-US" sz="2300" b="1" dirty="0" smtClean="0">
                <a:solidFill>
                  <a:srgbClr val="0C579C"/>
                </a:solidFill>
              </a:rPr>
              <a:t>Global Capacity </a:t>
            </a:r>
            <a:r>
              <a:rPr lang="en-US" sz="2300" b="1" dirty="0">
                <a:solidFill>
                  <a:srgbClr val="0C579C"/>
                </a:solidFill>
              </a:rPr>
              <a:t>B</a:t>
            </a:r>
            <a:r>
              <a:rPr lang="en-US" sz="2300" b="1" dirty="0" smtClean="0">
                <a:solidFill>
                  <a:srgbClr val="0C579C"/>
                </a:solidFill>
              </a:rPr>
              <a:t>uilding</a:t>
            </a:r>
          </a:p>
          <a:p>
            <a:pPr marL="0" indent="0">
              <a:spcBef>
                <a:spcPts val="0"/>
              </a:spcBef>
              <a:buClr>
                <a:srgbClr val="0C579C"/>
              </a:buClr>
              <a:buNone/>
              <a:defRPr/>
            </a:pPr>
            <a:endParaRPr lang="en-US" sz="2000" dirty="0">
              <a:solidFill>
                <a:srgbClr val="0C579C"/>
              </a:solidFill>
            </a:endParaRPr>
          </a:p>
          <a:p>
            <a:pPr marL="0" indent="0">
              <a:spcBef>
                <a:spcPts val="0"/>
              </a:spcBef>
              <a:buClr>
                <a:srgbClr val="0C579C"/>
              </a:buClr>
              <a:buNone/>
              <a:defRPr/>
            </a:pPr>
            <a:r>
              <a:rPr lang="en-US" sz="2000" b="1" dirty="0">
                <a:solidFill>
                  <a:srgbClr val="0C579C"/>
                </a:solidFill>
              </a:rPr>
              <a:t>SERVIR Coordination Office (MSFC)</a:t>
            </a:r>
          </a:p>
          <a:p>
            <a:pPr marL="0" indent="0">
              <a:spcBef>
                <a:spcPts val="0"/>
              </a:spcBef>
              <a:buClr>
                <a:srgbClr val="0C579C"/>
              </a:buClr>
              <a:buNone/>
              <a:defRPr/>
            </a:pPr>
            <a:r>
              <a:rPr lang="en-US" sz="2000" dirty="0">
                <a:solidFill>
                  <a:srgbClr val="0C579C"/>
                </a:solidFill>
              </a:rPr>
              <a:t>Building international capacity with hubs </a:t>
            </a:r>
            <a:r>
              <a:rPr lang="en-US" sz="2000" dirty="0" smtClean="0">
                <a:solidFill>
                  <a:srgbClr val="0C579C"/>
                </a:solidFill>
              </a:rPr>
              <a:t>in East Africa, Hindu </a:t>
            </a:r>
            <a:r>
              <a:rPr lang="en-US" sz="2000" dirty="0">
                <a:solidFill>
                  <a:srgbClr val="0C579C"/>
                </a:solidFill>
              </a:rPr>
              <a:t>Kush </a:t>
            </a:r>
            <a:r>
              <a:rPr lang="en-US" sz="2000" dirty="0" smtClean="0">
                <a:solidFill>
                  <a:srgbClr val="0C579C"/>
                </a:solidFill>
              </a:rPr>
              <a:t>– Himalaya, and Mesoamerica</a:t>
            </a:r>
            <a:endParaRPr lang="en-US" sz="2000" dirty="0">
              <a:solidFill>
                <a:srgbClr val="0C579C"/>
              </a:solidFill>
            </a:endParaRPr>
          </a:p>
          <a:p>
            <a:pPr marL="0" indent="0">
              <a:spcBef>
                <a:spcPts val="0"/>
              </a:spcBef>
              <a:buClr>
                <a:srgbClr val="0C579C"/>
              </a:buClr>
              <a:buNone/>
              <a:defRPr/>
            </a:pPr>
            <a:endParaRPr lang="en-US" sz="2000" dirty="0">
              <a:solidFill>
                <a:srgbClr val="0C579C"/>
              </a:solidFill>
            </a:endParaRPr>
          </a:p>
          <a:p>
            <a:pPr marL="0" indent="0">
              <a:spcBef>
                <a:spcPts val="0"/>
              </a:spcBef>
              <a:buClr>
                <a:srgbClr val="0C579C"/>
              </a:buClr>
              <a:buNone/>
              <a:defRPr/>
            </a:pPr>
            <a:r>
              <a:rPr lang="en-US" sz="2000" b="1" dirty="0" smtClean="0">
                <a:solidFill>
                  <a:srgbClr val="0C579C"/>
                </a:solidFill>
              </a:rPr>
              <a:t>GOMI – Gulf </a:t>
            </a:r>
            <a:r>
              <a:rPr lang="en-US" sz="2000" b="1" dirty="0">
                <a:solidFill>
                  <a:srgbClr val="0C579C"/>
                </a:solidFill>
              </a:rPr>
              <a:t>of Mexico </a:t>
            </a:r>
            <a:r>
              <a:rPr lang="en-US" sz="2000" b="1" dirty="0" smtClean="0">
                <a:solidFill>
                  <a:srgbClr val="0C579C"/>
                </a:solidFill>
              </a:rPr>
              <a:t>Initiative</a:t>
            </a:r>
            <a:r>
              <a:rPr lang="en-US" sz="2000" b="1" dirty="0">
                <a:solidFill>
                  <a:srgbClr val="0C579C"/>
                </a:solidFill>
              </a:rPr>
              <a:t> </a:t>
            </a:r>
            <a:r>
              <a:rPr lang="en-US" sz="2000" b="1" dirty="0" smtClean="0">
                <a:solidFill>
                  <a:srgbClr val="0C579C"/>
                </a:solidFill>
              </a:rPr>
              <a:t>(SSC</a:t>
            </a:r>
            <a:r>
              <a:rPr lang="en-US" sz="2000" b="1" dirty="0">
                <a:solidFill>
                  <a:srgbClr val="0C579C"/>
                </a:solidFill>
              </a:rPr>
              <a:t>)</a:t>
            </a:r>
          </a:p>
          <a:p>
            <a:pPr marL="0" indent="0">
              <a:spcBef>
                <a:spcPts val="0"/>
              </a:spcBef>
              <a:buClr>
                <a:srgbClr val="0C579C"/>
              </a:buClr>
              <a:buNone/>
              <a:defRPr/>
            </a:pPr>
            <a:r>
              <a:rPr lang="en-US" sz="2000" dirty="0">
                <a:solidFill>
                  <a:srgbClr val="0C579C"/>
                </a:solidFill>
              </a:rPr>
              <a:t>Building </a:t>
            </a:r>
            <a:r>
              <a:rPr lang="en-US" sz="2000" dirty="0" smtClean="0">
                <a:solidFill>
                  <a:srgbClr val="0C579C"/>
                </a:solidFill>
              </a:rPr>
              <a:t>the Gulf </a:t>
            </a:r>
            <a:r>
              <a:rPr lang="en-US" sz="2000" dirty="0">
                <a:solidFill>
                  <a:srgbClr val="0C579C"/>
                </a:solidFill>
              </a:rPr>
              <a:t>region’s capacity for local issues</a:t>
            </a:r>
          </a:p>
          <a:p>
            <a:pPr marL="0" indent="0">
              <a:spcBef>
                <a:spcPts val="0"/>
              </a:spcBef>
              <a:buClr>
                <a:srgbClr val="0C579C"/>
              </a:buClr>
              <a:buNone/>
              <a:defRPr/>
            </a:pPr>
            <a:endParaRPr lang="en-US" sz="2000" dirty="0">
              <a:solidFill>
                <a:srgbClr val="0C579C"/>
              </a:solidFill>
            </a:endParaRPr>
          </a:p>
          <a:p>
            <a:pPr marL="0" indent="0">
              <a:spcBef>
                <a:spcPts val="0"/>
              </a:spcBef>
              <a:buClr>
                <a:srgbClr val="0C579C"/>
              </a:buClr>
              <a:buNone/>
              <a:defRPr/>
            </a:pPr>
            <a:r>
              <a:rPr lang="en-US" sz="2000" b="1" dirty="0" smtClean="0">
                <a:solidFill>
                  <a:srgbClr val="0C579C"/>
                </a:solidFill>
              </a:rPr>
              <a:t>ARSET – Applied </a:t>
            </a:r>
            <a:r>
              <a:rPr lang="en-US" sz="2000" b="1" dirty="0">
                <a:solidFill>
                  <a:srgbClr val="0C579C"/>
                </a:solidFill>
              </a:rPr>
              <a:t>Remote </a:t>
            </a:r>
            <a:r>
              <a:rPr lang="en-US" sz="2000" b="1" dirty="0" err="1">
                <a:solidFill>
                  <a:srgbClr val="0C579C"/>
                </a:solidFill>
              </a:rPr>
              <a:t>SEnsing</a:t>
            </a:r>
            <a:r>
              <a:rPr lang="en-US" sz="2000" b="1" dirty="0">
                <a:solidFill>
                  <a:srgbClr val="0C579C"/>
                </a:solidFill>
              </a:rPr>
              <a:t> </a:t>
            </a:r>
            <a:r>
              <a:rPr lang="en-US" sz="2000" b="1" dirty="0" smtClean="0">
                <a:solidFill>
                  <a:srgbClr val="0C579C"/>
                </a:solidFill>
              </a:rPr>
              <a:t>Training </a:t>
            </a:r>
            <a:r>
              <a:rPr lang="en-US" sz="2000" b="1" dirty="0">
                <a:solidFill>
                  <a:srgbClr val="0C579C"/>
                </a:solidFill>
              </a:rPr>
              <a:t>(GSFC)</a:t>
            </a:r>
          </a:p>
          <a:p>
            <a:pPr marL="0" indent="0">
              <a:spcBef>
                <a:spcPts val="0"/>
              </a:spcBef>
              <a:buClr>
                <a:srgbClr val="0C579C"/>
              </a:buClr>
              <a:buNone/>
              <a:defRPr/>
            </a:pPr>
            <a:r>
              <a:rPr lang="en-US" sz="2000" dirty="0">
                <a:solidFill>
                  <a:srgbClr val="0C579C"/>
                </a:solidFill>
              </a:rPr>
              <a:t>On-line and </a:t>
            </a:r>
            <a:r>
              <a:rPr lang="en-US" sz="2000" dirty="0" smtClean="0">
                <a:solidFill>
                  <a:srgbClr val="0C579C"/>
                </a:solidFill>
              </a:rPr>
              <a:t>hands-on basic and advanced </a:t>
            </a:r>
            <a:r>
              <a:rPr lang="en-US" sz="2000" dirty="0">
                <a:solidFill>
                  <a:srgbClr val="0C579C"/>
                </a:solidFill>
              </a:rPr>
              <a:t>training to build domestic skills</a:t>
            </a:r>
          </a:p>
          <a:p>
            <a:pPr marL="0" indent="0">
              <a:spcBef>
                <a:spcPts val="0"/>
              </a:spcBef>
              <a:buClr>
                <a:srgbClr val="0C579C"/>
              </a:buClr>
              <a:buNone/>
              <a:defRPr/>
            </a:pPr>
            <a:endParaRPr lang="en-US" sz="2000" dirty="0">
              <a:solidFill>
                <a:srgbClr val="0C579C"/>
              </a:solidFill>
            </a:endParaRPr>
          </a:p>
          <a:p>
            <a:pPr marL="0" indent="0">
              <a:spcBef>
                <a:spcPts val="0"/>
              </a:spcBef>
              <a:buClr>
                <a:srgbClr val="0C579C"/>
              </a:buClr>
              <a:buNone/>
              <a:defRPr/>
            </a:pPr>
            <a:r>
              <a:rPr lang="en-US" sz="2000" b="1" dirty="0">
                <a:solidFill>
                  <a:srgbClr val="0C579C"/>
                </a:solidFill>
              </a:rPr>
              <a:t>DEVELOP </a:t>
            </a:r>
            <a:r>
              <a:rPr lang="en-US" sz="2000" b="1" dirty="0" smtClean="0">
                <a:solidFill>
                  <a:srgbClr val="0C579C"/>
                </a:solidFill>
              </a:rPr>
              <a:t>National Program Office (LaRC)</a:t>
            </a:r>
            <a:endParaRPr lang="en-US" sz="2000" b="1" dirty="0">
              <a:solidFill>
                <a:srgbClr val="0C579C"/>
              </a:solidFill>
            </a:endParaRPr>
          </a:p>
          <a:p>
            <a:pPr marL="0" indent="0">
              <a:spcBef>
                <a:spcPts val="0"/>
              </a:spcBef>
              <a:buClr>
                <a:srgbClr val="0C579C"/>
              </a:buClr>
              <a:buNone/>
              <a:defRPr/>
            </a:pPr>
            <a:r>
              <a:rPr lang="en-US" sz="2000" dirty="0">
                <a:solidFill>
                  <a:srgbClr val="0C579C"/>
                </a:solidFill>
              </a:rPr>
              <a:t>Dual </a:t>
            </a:r>
            <a:r>
              <a:rPr lang="en-US" sz="2000" dirty="0" smtClean="0">
                <a:solidFill>
                  <a:srgbClr val="0C579C"/>
                </a:solidFill>
              </a:rPr>
              <a:t>workforce</a:t>
            </a:r>
            <a:r>
              <a:rPr lang="en-US" sz="2000" dirty="0">
                <a:solidFill>
                  <a:srgbClr val="0C579C"/>
                </a:solidFill>
              </a:rPr>
              <a:t> </a:t>
            </a:r>
            <a:r>
              <a:rPr lang="en-US" sz="2000" dirty="0" smtClean="0">
                <a:solidFill>
                  <a:srgbClr val="0C579C"/>
                </a:solidFill>
              </a:rPr>
              <a:t>and partner organization capacity </a:t>
            </a:r>
            <a:r>
              <a:rPr lang="en-US" sz="2000" dirty="0">
                <a:solidFill>
                  <a:srgbClr val="0C579C"/>
                </a:solidFill>
              </a:rPr>
              <a:t>building using collaborative projects</a:t>
            </a:r>
          </a:p>
        </p:txBody>
      </p:sp>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l="5852" r="4537"/>
          <a:stretch/>
        </p:blipFill>
        <p:spPr>
          <a:xfrm>
            <a:off x="176892" y="4545809"/>
            <a:ext cx="2313214" cy="1718707"/>
          </a:xfrm>
          <a:prstGeom prst="rect">
            <a:avLst/>
          </a:prstGeom>
          <a:ln w="12700">
            <a:solidFill>
              <a:srgbClr val="083863"/>
            </a:solidFill>
          </a:ln>
        </p:spPr>
      </p:pic>
      <p:pic>
        <p:nvPicPr>
          <p:cNvPr id="1026" name="Picture 2" descr="C:\Users\torne\Desktop\servi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892" y="1231232"/>
            <a:ext cx="2313214" cy="1593548"/>
          </a:xfrm>
          <a:prstGeom prst="rect">
            <a:avLst/>
          </a:prstGeom>
          <a:noFill/>
          <a:ln w="12700">
            <a:solidFill>
              <a:srgbClr val="083863"/>
            </a:solidFill>
          </a:ln>
          <a:extLst>
            <a:ext uri="{909E8E84-426E-40DD-AFC4-6F175D3DCCD1}">
              <a14:hiddenFill xmlns:a14="http://schemas.microsoft.com/office/drawing/2010/main">
                <a:solidFill>
                  <a:srgbClr val="FFFFFF"/>
                </a:solidFill>
              </a14:hiddenFill>
            </a:ext>
          </a:extLst>
        </p:spPr>
      </p:pic>
      <p:pic>
        <p:nvPicPr>
          <p:cNvPr id="1027" name="Picture 3" descr="C:\Users\torne\Desktop\arset.png"/>
          <p:cNvPicPr>
            <a:picLocks noChangeAspect="1" noChangeArrowheads="1"/>
          </p:cNvPicPr>
          <p:nvPr/>
        </p:nvPicPr>
        <p:blipFill rotWithShape="1">
          <a:blip r:embed="rId6">
            <a:extLst>
              <a:ext uri="{28A0092B-C50C-407E-A947-70E740481C1C}">
                <a14:useLocalDpi xmlns:a14="http://schemas.microsoft.com/office/drawing/2010/main" val="0"/>
              </a:ext>
            </a:extLst>
          </a:blip>
          <a:srcRect r="61798"/>
          <a:stretch/>
        </p:blipFill>
        <p:spPr bwMode="auto">
          <a:xfrm>
            <a:off x="176892" y="2824780"/>
            <a:ext cx="2313214" cy="1721029"/>
          </a:xfrm>
          <a:prstGeom prst="rect">
            <a:avLst/>
          </a:prstGeom>
          <a:noFill/>
          <a:ln w="12700">
            <a:solidFill>
              <a:srgbClr val="083863"/>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953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4587"/>
          <a:stretch/>
        </p:blipFill>
        <p:spPr>
          <a:xfrm>
            <a:off x="0" y="217274"/>
            <a:ext cx="8991600" cy="883920"/>
          </a:xfrm>
          <a:prstGeom prst="rect">
            <a:avLst/>
          </a:prstGeom>
        </p:spPr>
      </p:pic>
      <p:sp>
        <p:nvSpPr>
          <p:cNvPr id="2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dirty="0" smtClean="0">
                <a:solidFill>
                  <a:prstClr val="white"/>
                </a:solidFill>
              </a:rPr>
              <a:t>NASA’s Capacity Building Program</a:t>
            </a:r>
          </a:p>
        </p:txBody>
      </p:sp>
      <p:sp>
        <p:nvSpPr>
          <p:cNvPr id="30" name="Rectangle 2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p:cNvSpPr txBox="1">
            <a:spLocks/>
          </p:cNvSpPr>
          <p:nvPr/>
        </p:nvSpPr>
        <p:spPr>
          <a:xfrm>
            <a:off x="152400" y="1110023"/>
            <a:ext cx="4556693" cy="2098990"/>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spcBef>
                <a:spcPts val="0"/>
              </a:spcBef>
              <a:buClr>
                <a:srgbClr val="0C579C"/>
              </a:buClr>
              <a:buNone/>
              <a:defRPr/>
            </a:pPr>
            <a:r>
              <a:rPr lang="en-US" sz="2400" b="1" dirty="0">
                <a:solidFill>
                  <a:srgbClr val="0C579C"/>
                </a:solidFill>
              </a:rPr>
              <a:t>NASA Applied Sciences Program</a:t>
            </a:r>
          </a:p>
          <a:p>
            <a:pPr marL="0" indent="0" algn="ctr">
              <a:spcBef>
                <a:spcPts val="0"/>
              </a:spcBef>
              <a:buClr>
                <a:srgbClr val="0C579C"/>
              </a:buClr>
              <a:buNone/>
              <a:defRPr/>
            </a:pPr>
            <a:r>
              <a:rPr lang="en-US" sz="1800" dirty="0">
                <a:solidFill>
                  <a:srgbClr val="0C579C"/>
                </a:solidFill>
              </a:rPr>
              <a:t>a</a:t>
            </a:r>
            <a:r>
              <a:rPr lang="en-US" sz="1800" dirty="0" smtClean="0">
                <a:solidFill>
                  <a:srgbClr val="0C579C"/>
                </a:solidFill>
              </a:rPr>
              <a:t>ppliedsciences.nasa.gov</a:t>
            </a:r>
          </a:p>
          <a:p>
            <a:pPr marL="0" indent="0" algn="ctr">
              <a:spcBef>
                <a:spcPts val="0"/>
              </a:spcBef>
              <a:buClr>
                <a:srgbClr val="0C579C"/>
              </a:buClr>
              <a:buNone/>
              <a:defRPr/>
            </a:pPr>
            <a:endParaRPr lang="en-US" sz="1500" dirty="0">
              <a:solidFill>
                <a:srgbClr val="0C579C"/>
              </a:solidFill>
            </a:endParaRPr>
          </a:p>
          <a:p>
            <a:pPr marL="0" indent="0" algn="ctr">
              <a:spcBef>
                <a:spcPts val="0"/>
              </a:spcBef>
              <a:buClr>
                <a:srgbClr val="0C579C"/>
              </a:buClr>
              <a:buNone/>
              <a:defRPr/>
            </a:pPr>
            <a:r>
              <a:rPr lang="en-US" sz="2400" b="1" dirty="0">
                <a:solidFill>
                  <a:srgbClr val="0C579C"/>
                </a:solidFill>
              </a:rPr>
              <a:t>Earth Science Data Access</a:t>
            </a:r>
          </a:p>
          <a:p>
            <a:pPr marL="0" indent="0" algn="ctr">
              <a:spcBef>
                <a:spcPts val="0"/>
              </a:spcBef>
              <a:buClr>
                <a:srgbClr val="0C579C"/>
              </a:buClr>
              <a:buNone/>
              <a:defRPr/>
            </a:pPr>
            <a:r>
              <a:rPr lang="en-US" sz="1800" dirty="0" smtClean="0">
                <a:solidFill>
                  <a:srgbClr val="0C579C"/>
                </a:solidFill>
              </a:rPr>
              <a:t>earthdata.nasa.gov</a:t>
            </a:r>
          </a:p>
        </p:txBody>
      </p:sp>
      <p:sp>
        <p:nvSpPr>
          <p:cNvPr id="6" name="Content Placeholder 2"/>
          <p:cNvSpPr txBox="1">
            <a:spLocks/>
          </p:cNvSpPr>
          <p:nvPr/>
        </p:nvSpPr>
        <p:spPr>
          <a:xfrm>
            <a:off x="4927601" y="1177757"/>
            <a:ext cx="4063999" cy="5188374"/>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spcBef>
                <a:spcPts val="600"/>
              </a:spcBef>
              <a:buClr>
                <a:srgbClr val="0C579C"/>
              </a:buClr>
              <a:buNone/>
              <a:defRPr/>
            </a:pPr>
            <a:r>
              <a:rPr lang="en-US" sz="2400" b="1" dirty="0">
                <a:solidFill>
                  <a:srgbClr val="0C579C"/>
                </a:solidFill>
              </a:rPr>
              <a:t>Capacity </a:t>
            </a:r>
            <a:r>
              <a:rPr lang="en-US" sz="2400" b="1" dirty="0" smtClean="0">
                <a:solidFill>
                  <a:srgbClr val="0C579C"/>
                </a:solidFill>
              </a:rPr>
              <a:t>Building Program </a:t>
            </a:r>
            <a:r>
              <a:rPr lang="en-US" sz="2400" b="1" dirty="0">
                <a:solidFill>
                  <a:srgbClr val="0C579C"/>
                </a:solidFill>
              </a:rPr>
              <a:t>Manager</a:t>
            </a:r>
          </a:p>
          <a:p>
            <a:pPr marL="0" indent="0" algn="ctr">
              <a:spcBef>
                <a:spcPts val="600"/>
              </a:spcBef>
              <a:buClr>
                <a:srgbClr val="0C579C"/>
              </a:buClr>
              <a:buNone/>
              <a:defRPr/>
            </a:pPr>
            <a:r>
              <a:rPr lang="en-US" sz="1800" dirty="0" smtClean="0">
                <a:solidFill>
                  <a:srgbClr val="0C579C"/>
                </a:solidFill>
              </a:rPr>
              <a:t>Nancy </a:t>
            </a:r>
            <a:r>
              <a:rPr lang="en-US" sz="1800" dirty="0">
                <a:solidFill>
                  <a:srgbClr val="0C579C"/>
                </a:solidFill>
              </a:rPr>
              <a:t>D. Searby, PhD</a:t>
            </a:r>
          </a:p>
          <a:p>
            <a:pPr marL="0" indent="0" algn="ctr">
              <a:spcBef>
                <a:spcPts val="600"/>
              </a:spcBef>
              <a:buClr>
                <a:srgbClr val="0C579C"/>
              </a:buClr>
              <a:buNone/>
              <a:defRPr/>
            </a:pPr>
            <a:r>
              <a:rPr lang="en-US" sz="1800" dirty="0" smtClean="0">
                <a:solidFill>
                  <a:srgbClr val="0C579C"/>
                </a:solidFill>
              </a:rPr>
              <a:t>nancy.d.searby@nasa.gov</a:t>
            </a:r>
            <a:endParaRPr lang="en-US" sz="1800" dirty="0">
              <a:solidFill>
                <a:srgbClr val="0C579C"/>
              </a:solidFill>
            </a:endParaRPr>
          </a:p>
          <a:p>
            <a:pPr marL="0" indent="0" algn="ctr">
              <a:spcBef>
                <a:spcPts val="0"/>
              </a:spcBef>
              <a:buClr>
                <a:srgbClr val="0C579C"/>
              </a:buClr>
              <a:buNone/>
              <a:defRPr/>
            </a:pPr>
            <a:endParaRPr lang="en-US" sz="2500" b="1" dirty="0" smtClean="0">
              <a:solidFill>
                <a:srgbClr val="0C579C"/>
              </a:solidFill>
            </a:endParaRPr>
          </a:p>
          <a:p>
            <a:pPr marL="0" indent="0" algn="ctr">
              <a:spcBef>
                <a:spcPts val="0"/>
              </a:spcBef>
              <a:buClr>
                <a:srgbClr val="0C579C"/>
              </a:buClr>
              <a:buNone/>
              <a:defRPr/>
            </a:pPr>
            <a:r>
              <a:rPr lang="en-US" sz="2000" b="1" dirty="0" smtClean="0">
                <a:solidFill>
                  <a:srgbClr val="0C579C"/>
                </a:solidFill>
              </a:rPr>
              <a:t>GOMI</a:t>
            </a:r>
          </a:p>
          <a:p>
            <a:pPr marL="0" indent="0" algn="ctr">
              <a:spcBef>
                <a:spcPts val="0"/>
              </a:spcBef>
              <a:buClr>
                <a:srgbClr val="0C579C"/>
              </a:buClr>
              <a:buNone/>
              <a:defRPr/>
            </a:pPr>
            <a:r>
              <a:rPr lang="en-US" sz="1600" dirty="0" smtClean="0">
                <a:solidFill>
                  <a:srgbClr val="0C579C"/>
                </a:solidFill>
              </a:rPr>
              <a:t>Duane Armstrong</a:t>
            </a:r>
          </a:p>
          <a:p>
            <a:pPr marL="0" indent="0" algn="ctr">
              <a:spcBef>
                <a:spcPts val="0"/>
              </a:spcBef>
              <a:buClr>
                <a:srgbClr val="0C579C"/>
              </a:buClr>
              <a:buNone/>
              <a:defRPr/>
            </a:pPr>
            <a:r>
              <a:rPr lang="en-US" sz="1600" dirty="0">
                <a:solidFill>
                  <a:srgbClr val="0C579C"/>
                </a:solidFill>
              </a:rPr>
              <a:t>c</a:t>
            </a:r>
            <a:r>
              <a:rPr lang="en-US" sz="1600" dirty="0" smtClean="0">
                <a:solidFill>
                  <a:srgbClr val="0C579C"/>
                </a:solidFill>
              </a:rPr>
              <a:t>urtis.d.armstrong@nasa.gov</a:t>
            </a:r>
          </a:p>
          <a:p>
            <a:pPr marL="0" indent="0" algn="ctr">
              <a:spcBef>
                <a:spcPts val="0"/>
              </a:spcBef>
              <a:buClr>
                <a:srgbClr val="0C579C"/>
              </a:buClr>
              <a:buNone/>
              <a:defRPr/>
            </a:pPr>
            <a:endParaRPr lang="en-US" sz="1600" dirty="0">
              <a:solidFill>
                <a:srgbClr val="0C579C"/>
              </a:solidFill>
            </a:endParaRPr>
          </a:p>
          <a:p>
            <a:pPr marL="0" indent="0" algn="ctr">
              <a:spcBef>
                <a:spcPts val="0"/>
              </a:spcBef>
              <a:buClr>
                <a:srgbClr val="0C579C"/>
              </a:buClr>
              <a:buNone/>
              <a:defRPr/>
            </a:pPr>
            <a:r>
              <a:rPr lang="en-US" sz="2000" b="1" dirty="0" smtClean="0">
                <a:solidFill>
                  <a:srgbClr val="0C579C"/>
                </a:solidFill>
              </a:rPr>
              <a:t>SERVIR</a:t>
            </a:r>
          </a:p>
          <a:p>
            <a:pPr marL="0" indent="0" algn="ctr">
              <a:spcBef>
                <a:spcPts val="0"/>
              </a:spcBef>
              <a:buClr>
                <a:srgbClr val="0C579C"/>
              </a:buClr>
              <a:buNone/>
              <a:defRPr/>
            </a:pPr>
            <a:r>
              <a:rPr lang="en-US" sz="1600" dirty="0" smtClean="0">
                <a:solidFill>
                  <a:srgbClr val="0C579C"/>
                </a:solidFill>
              </a:rPr>
              <a:t>Dan Irwin, daniel.irwin@nasa.gov</a:t>
            </a:r>
          </a:p>
          <a:p>
            <a:pPr marL="0" indent="0" algn="ctr">
              <a:spcBef>
                <a:spcPts val="0"/>
              </a:spcBef>
              <a:buClr>
                <a:srgbClr val="0C579C"/>
              </a:buClr>
              <a:buNone/>
              <a:defRPr/>
            </a:pPr>
            <a:endParaRPr lang="en-US" sz="1600" dirty="0">
              <a:solidFill>
                <a:srgbClr val="0C579C"/>
              </a:solidFill>
            </a:endParaRPr>
          </a:p>
          <a:p>
            <a:pPr marL="0" indent="0" algn="ctr">
              <a:spcBef>
                <a:spcPts val="0"/>
              </a:spcBef>
              <a:buClr>
                <a:srgbClr val="0C579C"/>
              </a:buClr>
              <a:buNone/>
              <a:defRPr/>
            </a:pPr>
            <a:r>
              <a:rPr lang="en-US" sz="2000" b="1" dirty="0" smtClean="0">
                <a:solidFill>
                  <a:srgbClr val="0C579C"/>
                </a:solidFill>
              </a:rPr>
              <a:t>DEVELOP</a:t>
            </a:r>
          </a:p>
          <a:p>
            <a:pPr marL="0" indent="0" algn="ctr">
              <a:spcBef>
                <a:spcPts val="0"/>
              </a:spcBef>
              <a:buClr>
                <a:srgbClr val="0C579C"/>
              </a:buClr>
              <a:buNone/>
              <a:defRPr/>
            </a:pPr>
            <a:r>
              <a:rPr lang="en-US" sz="1600" dirty="0" smtClean="0">
                <a:solidFill>
                  <a:srgbClr val="0C579C"/>
                </a:solidFill>
              </a:rPr>
              <a:t>Mike Ruiz, michael.l.ruiz@nasa.gov</a:t>
            </a:r>
          </a:p>
          <a:p>
            <a:pPr marL="0" indent="0" algn="ctr">
              <a:spcBef>
                <a:spcPts val="0"/>
              </a:spcBef>
              <a:buClr>
                <a:srgbClr val="0C579C"/>
              </a:buClr>
              <a:buNone/>
              <a:defRPr/>
            </a:pPr>
            <a:endParaRPr lang="en-US" sz="1600" dirty="0">
              <a:solidFill>
                <a:srgbClr val="0C579C"/>
              </a:solidFill>
            </a:endParaRPr>
          </a:p>
          <a:p>
            <a:pPr marL="0" indent="0" algn="ctr">
              <a:spcBef>
                <a:spcPts val="0"/>
              </a:spcBef>
              <a:buClr>
                <a:srgbClr val="0C579C"/>
              </a:buClr>
              <a:buNone/>
              <a:defRPr/>
            </a:pPr>
            <a:r>
              <a:rPr lang="en-US" sz="2000" b="1" dirty="0" smtClean="0">
                <a:solidFill>
                  <a:srgbClr val="0C579C"/>
                </a:solidFill>
              </a:rPr>
              <a:t>ARSET</a:t>
            </a:r>
          </a:p>
          <a:p>
            <a:pPr marL="0" indent="0" algn="ctr">
              <a:spcBef>
                <a:spcPts val="0"/>
              </a:spcBef>
              <a:buClr>
                <a:srgbClr val="0C579C"/>
              </a:buClr>
              <a:buNone/>
              <a:defRPr/>
            </a:pPr>
            <a:r>
              <a:rPr lang="en-US" sz="1600" dirty="0" smtClean="0">
                <a:solidFill>
                  <a:srgbClr val="0C579C"/>
                </a:solidFill>
              </a:rPr>
              <a:t>Ana </a:t>
            </a:r>
            <a:r>
              <a:rPr lang="en-US" sz="1600" dirty="0" err="1" smtClean="0">
                <a:solidFill>
                  <a:srgbClr val="0C579C"/>
                </a:solidFill>
              </a:rPr>
              <a:t>Prados</a:t>
            </a:r>
            <a:r>
              <a:rPr lang="en-US" sz="1600" dirty="0" smtClean="0">
                <a:solidFill>
                  <a:srgbClr val="0C579C"/>
                </a:solidFill>
              </a:rPr>
              <a:t>, aprados@umbc.edu</a:t>
            </a:r>
            <a:endParaRPr lang="en-US" sz="1600" dirty="0">
              <a:solidFill>
                <a:srgbClr val="0C579C"/>
              </a:solidFill>
            </a:endParaRPr>
          </a:p>
        </p:txBody>
      </p:sp>
      <p:pic>
        <p:nvPicPr>
          <p:cNvPr id="2050" name="Picture 2" descr="C:\Users\torne\Desktop\ArabianSea_AMO_201004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28623"/>
            <a:ext cx="4556693" cy="3037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9539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14587"/>
          <a:stretch/>
        </p:blipFill>
        <p:spPr>
          <a:xfrm>
            <a:off x="0" y="217274"/>
            <a:ext cx="8991600" cy="88392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542" y="3675994"/>
            <a:ext cx="8756787" cy="2573336"/>
          </a:xfrm>
          <a:prstGeom prst="rect">
            <a:avLst/>
          </a:prstGeom>
        </p:spPr>
      </p:pic>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bg1"/>
                </a:solidFill>
                <a:effectLst/>
                <a:uLnTx/>
                <a:uFillTx/>
                <a:latin typeface="Century Gothic"/>
              </a:rPr>
              <a:t>What is DEVELOP?</a:t>
            </a:r>
          </a:p>
        </p:txBody>
      </p:sp>
      <p:sp>
        <p:nvSpPr>
          <p:cNvPr id="6" name="Rectangle 5"/>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300795" y="1412207"/>
            <a:ext cx="3191552" cy="2263787"/>
            <a:chOff x="381005" y="1725361"/>
            <a:chExt cx="2582863" cy="1730630"/>
          </a:xfrm>
        </p:grpSpPr>
        <p:pic>
          <p:nvPicPr>
            <p:cNvPr id="8"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9"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and Predictions</a:t>
              </a:r>
            </a:p>
          </p:txBody>
        </p:sp>
      </p:grpSp>
      <p:grpSp>
        <p:nvGrpSpPr>
          <p:cNvPr id="14" name="Group 13"/>
          <p:cNvGrpSpPr/>
          <p:nvPr/>
        </p:nvGrpSpPr>
        <p:grpSpPr>
          <a:xfrm>
            <a:off x="5638636" y="1403335"/>
            <a:ext cx="3197436" cy="2248909"/>
            <a:chOff x="6175378" y="1714507"/>
            <a:chExt cx="2587625" cy="1719256"/>
          </a:xfrm>
        </p:grpSpPr>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12"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rPr>
                <a:t>Communities</a:t>
              </a:r>
            </a:p>
          </p:txBody>
        </p:sp>
      </p:gr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6565" y="1543514"/>
            <a:ext cx="3792428" cy="1208640"/>
          </a:xfrm>
          <a:prstGeom prst="rect">
            <a:avLst/>
          </a:prstGeom>
        </p:spPr>
      </p:pic>
      <p:sp>
        <p:nvSpPr>
          <p:cNvPr id="18" name="Rectangle 17"/>
          <p:cNvSpPr/>
          <p:nvPr/>
        </p:nvSpPr>
        <p:spPr>
          <a:xfrm>
            <a:off x="294278" y="3828474"/>
            <a:ext cx="8537588" cy="2255996"/>
          </a:xfrm>
          <a:prstGeom prst="rect">
            <a:avLst/>
          </a:prstGeom>
          <a:noFill/>
          <a:ln>
            <a:noFill/>
          </a:ln>
          <a:effectLst/>
          <a:scene3d>
            <a:camera prst="orthographicFront" fov="0">
              <a:rot lat="0" lon="0" rev="0"/>
            </a:camera>
            <a:lightRig rig="soft" dir="b">
              <a:rot lat="0" lon="0" rev="0"/>
            </a:lightRig>
          </a:scene3d>
          <a:sp3d prstMaterial="dkEdge">
            <a:bevelT w="63500" h="63500"/>
            <a:contourClr>
              <a:srgbClr val="009DD9"/>
            </a:contourClr>
          </a:sp3d>
        </p:spPr>
        <p:txBody>
          <a:bodyPr lIns="91387" tIns="45693" rIns="91387" bIns="45693" rtlCol="0" anchor="ctr"/>
          <a:lstStyle/>
          <a:p>
            <a:pPr lvl="0" algn="ctr" defTabSz="1018229">
              <a:spcBef>
                <a:spcPts val="700"/>
              </a:spcBef>
              <a:buClr>
                <a:srgbClr val="009DD9"/>
              </a:buClr>
              <a:buSzPct val="60000"/>
              <a:defRPr/>
            </a:pPr>
            <a:r>
              <a:rPr lang="en-US" sz="1600" dirty="0" smtClean="0">
                <a:solidFill>
                  <a:prstClr val="white"/>
                </a:solidFill>
                <a:latin typeface="Century Gothic" panose="020B0502020202020204" pitchFamily="34" charset="0"/>
              </a:rPr>
              <a:t>DEVELOP, part of NASA’s Applied Sciences Program, </a:t>
            </a:r>
            <a:r>
              <a:rPr lang="en-US" sz="1600" b="1" dirty="0">
                <a:solidFill>
                  <a:prstClr val="white"/>
                </a:solidFill>
                <a:latin typeface="Century Gothic" panose="020B0502020202020204" pitchFamily="34" charset="0"/>
              </a:rPr>
              <a:t>addresses environmental and public policy issues </a:t>
            </a:r>
            <a:r>
              <a:rPr lang="en-US" sz="1600" dirty="0">
                <a:solidFill>
                  <a:prstClr val="white"/>
                </a:solidFill>
                <a:latin typeface="Century Gothic" panose="020B0502020202020204" pitchFamily="34" charset="0"/>
              </a:rPr>
              <a:t>through </a:t>
            </a:r>
            <a:r>
              <a:rPr lang="en-US" sz="1600" b="1" dirty="0">
                <a:solidFill>
                  <a:prstClr val="white"/>
                </a:solidFill>
                <a:latin typeface="Century Gothic" panose="020B0502020202020204" pitchFamily="34" charset="0"/>
              </a:rPr>
              <a:t>interdisciplinary research projects </a:t>
            </a:r>
            <a:r>
              <a:rPr lang="en-US" sz="1600" dirty="0">
                <a:solidFill>
                  <a:prstClr val="white"/>
                </a:solidFill>
                <a:latin typeface="Century Gothic" panose="020B0502020202020204" pitchFamily="34" charset="0"/>
              </a:rPr>
              <a:t>that </a:t>
            </a:r>
            <a:r>
              <a:rPr lang="en-US" sz="1600" b="1" dirty="0">
                <a:solidFill>
                  <a:prstClr val="white"/>
                </a:solidFill>
                <a:latin typeface="Century Gothic" panose="020B0502020202020204" pitchFamily="34" charset="0"/>
              </a:rPr>
              <a:t>apply the lens of NASA Earth observations</a:t>
            </a:r>
            <a:r>
              <a:rPr lang="en-US" sz="1600" dirty="0">
                <a:solidFill>
                  <a:prstClr val="white"/>
                </a:solidFill>
                <a:latin typeface="Century Gothic" panose="020B0502020202020204" pitchFamily="34" charset="0"/>
              </a:rPr>
              <a:t> to </a:t>
            </a:r>
            <a:r>
              <a:rPr lang="en-US" sz="1600" b="1" dirty="0">
                <a:solidFill>
                  <a:prstClr val="white"/>
                </a:solidFill>
                <a:latin typeface="Century Gothic" panose="020B0502020202020204" pitchFamily="34" charset="0"/>
              </a:rPr>
              <a:t>community concerns </a:t>
            </a:r>
            <a:r>
              <a:rPr lang="en-US" sz="1600" dirty="0">
                <a:solidFill>
                  <a:prstClr val="white"/>
                </a:solidFill>
                <a:latin typeface="Century Gothic" panose="020B0502020202020204" pitchFamily="34" charset="0"/>
              </a:rPr>
              <a:t>around the globe.  Bridging the gap between </a:t>
            </a:r>
            <a:r>
              <a:rPr lang="en-US" sz="1600" b="1" dirty="0">
                <a:solidFill>
                  <a:prstClr val="white"/>
                </a:solidFill>
                <a:latin typeface="Century Gothic" panose="020B0502020202020204" pitchFamily="34" charset="0"/>
              </a:rPr>
              <a:t>NASA Earth Science </a:t>
            </a:r>
            <a:r>
              <a:rPr lang="en-US" sz="1600" dirty="0">
                <a:solidFill>
                  <a:prstClr val="white"/>
                </a:solidFill>
                <a:latin typeface="Century Gothic" panose="020B0502020202020204" pitchFamily="34" charset="0"/>
              </a:rPr>
              <a:t>and </a:t>
            </a:r>
            <a:r>
              <a:rPr lang="en-US" sz="1600" b="1" dirty="0">
                <a:solidFill>
                  <a:prstClr val="white"/>
                </a:solidFill>
                <a:latin typeface="Century Gothic" panose="020B0502020202020204" pitchFamily="34" charset="0"/>
              </a:rPr>
              <a:t>society</a:t>
            </a:r>
            <a:r>
              <a:rPr lang="en-US" sz="1600" dirty="0">
                <a:solidFill>
                  <a:prstClr val="white"/>
                </a:solidFill>
                <a:latin typeface="Century Gothic" panose="020B0502020202020204" pitchFamily="34" charset="0"/>
              </a:rPr>
              <a:t>, DEVELOP </a:t>
            </a:r>
            <a:r>
              <a:rPr lang="en-US" sz="1600" b="1" dirty="0">
                <a:solidFill>
                  <a:prstClr val="white"/>
                </a:solidFill>
                <a:latin typeface="Century Gothic" panose="020B0502020202020204" pitchFamily="34" charset="0"/>
              </a:rPr>
              <a:t>builds capacity </a:t>
            </a:r>
            <a:r>
              <a:rPr lang="en-US" sz="1600" dirty="0">
                <a:solidFill>
                  <a:prstClr val="white"/>
                </a:solidFill>
                <a:latin typeface="Century Gothic" panose="020B0502020202020204" pitchFamily="34" charset="0"/>
              </a:rPr>
              <a:t>in both </a:t>
            </a:r>
            <a:r>
              <a:rPr lang="en-US" sz="1600" b="1" dirty="0">
                <a:solidFill>
                  <a:prstClr val="white"/>
                </a:solidFill>
                <a:latin typeface="Century Gothic" panose="020B0502020202020204" pitchFamily="34" charset="0"/>
              </a:rPr>
              <a:t>participants</a:t>
            </a:r>
            <a:r>
              <a:rPr lang="en-US" sz="1600" dirty="0">
                <a:solidFill>
                  <a:prstClr val="white"/>
                </a:solidFill>
                <a:latin typeface="Century Gothic" panose="020B0502020202020204" pitchFamily="34" charset="0"/>
              </a:rPr>
              <a:t> and </a:t>
            </a:r>
            <a:r>
              <a:rPr lang="en-US" sz="1600" b="1" dirty="0">
                <a:solidFill>
                  <a:prstClr val="white"/>
                </a:solidFill>
                <a:latin typeface="Century Gothic" panose="020B0502020202020204" pitchFamily="34" charset="0"/>
              </a:rPr>
              <a:t>partner organizations </a:t>
            </a:r>
            <a:r>
              <a:rPr lang="en-US" sz="1600" dirty="0">
                <a:solidFill>
                  <a:prstClr val="white"/>
                </a:solidFill>
                <a:latin typeface="Century Gothic" panose="020B0502020202020204" pitchFamily="34" charset="0"/>
              </a:rPr>
              <a:t>to better prepare them to </a:t>
            </a:r>
            <a:r>
              <a:rPr lang="en-US" sz="1600" dirty="0" smtClean="0">
                <a:solidFill>
                  <a:prstClr val="white"/>
                </a:solidFill>
                <a:latin typeface="Century Gothic" panose="020B0502020202020204" pitchFamily="34" charset="0"/>
              </a:rPr>
              <a:t>address the </a:t>
            </a:r>
            <a:r>
              <a:rPr lang="en-US" sz="1600" b="1" dirty="0">
                <a:solidFill>
                  <a:prstClr val="white"/>
                </a:solidFill>
                <a:latin typeface="Century Gothic" panose="020B0502020202020204" pitchFamily="34" charset="0"/>
              </a:rPr>
              <a:t>challenges</a:t>
            </a:r>
            <a:r>
              <a:rPr lang="en-US" sz="1600" dirty="0">
                <a:solidFill>
                  <a:prstClr val="white"/>
                </a:solidFill>
                <a:latin typeface="Century Gothic" panose="020B0502020202020204" pitchFamily="34" charset="0"/>
              </a:rPr>
              <a:t> that face our society and future generations.  </a:t>
            </a:r>
            <a:r>
              <a:rPr lang="en-US" sz="1600" dirty="0">
                <a:solidFill>
                  <a:prstClr val="white"/>
                </a:solidFill>
                <a:latin typeface="Century Gothic" panose="020B0502020202020204" pitchFamily="34" charset="0"/>
                <a:cs typeface="Helvetica" pitchFamily="34" charset="0"/>
              </a:rPr>
              <a:t>With the competitive nature and </a:t>
            </a:r>
            <a:r>
              <a:rPr lang="en-US" sz="1600" b="1" dirty="0">
                <a:solidFill>
                  <a:prstClr val="white"/>
                </a:solidFill>
                <a:latin typeface="Century Gothic" panose="020B0502020202020204" pitchFamily="34" charset="0"/>
                <a:cs typeface="Helvetica" pitchFamily="34" charset="0"/>
              </a:rPr>
              <a:t>growing societal role of science </a:t>
            </a:r>
            <a:r>
              <a:rPr lang="en-US" sz="1600" dirty="0">
                <a:solidFill>
                  <a:prstClr val="white"/>
                </a:solidFill>
                <a:latin typeface="Century Gothic" panose="020B0502020202020204" pitchFamily="34" charset="0"/>
                <a:cs typeface="Helvetica" pitchFamily="34" charset="0"/>
              </a:rPr>
              <a:t>and technology in today’s </a:t>
            </a:r>
            <a:r>
              <a:rPr lang="en-US" sz="1600" b="1" dirty="0">
                <a:solidFill>
                  <a:prstClr val="white"/>
                </a:solidFill>
                <a:latin typeface="Century Gothic" panose="020B0502020202020204" pitchFamily="34" charset="0"/>
                <a:cs typeface="Helvetica" pitchFamily="34" charset="0"/>
              </a:rPr>
              <a:t>global workplace</a:t>
            </a:r>
            <a:r>
              <a:rPr lang="en-US" sz="1600" dirty="0">
                <a:solidFill>
                  <a:prstClr val="white"/>
                </a:solidFill>
                <a:latin typeface="Century Gothic" panose="020B0502020202020204" pitchFamily="34" charset="0"/>
                <a:cs typeface="Helvetica" pitchFamily="34" charset="0"/>
              </a:rPr>
              <a:t>, DEVELOP is fostering an adept corps of </a:t>
            </a:r>
            <a:r>
              <a:rPr lang="en-US" sz="1600" b="1" dirty="0">
                <a:solidFill>
                  <a:prstClr val="white"/>
                </a:solidFill>
                <a:latin typeface="Century Gothic" panose="020B0502020202020204" pitchFamily="34" charset="0"/>
                <a:cs typeface="Helvetica" pitchFamily="34" charset="0"/>
              </a:rPr>
              <a:t>tomorrow’s scientists and leaders</a:t>
            </a:r>
            <a:r>
              <a:rPr lang="en-US" sz="1600" dirty="0">
                <a:solidFill>
                  <a:prstClr val="white"/>
                </a:solidFill>
                <a:latin typeface="Century Gothic" panose="020B0502020202020204" pitchFamily="34" charset="0"/>
                <a:cs typeface="Helvetica" pitchFamily="34" charset="0"/>
              </a:rPr>
              <a:t>.</a:t>
            </a:r>
            <a:endParaRPr kumimoji="0" lang="en-US" sz="1600" b="0" i="0" u="none" strike="noStrike" kern="0" cap="none" spc="0" normalizeH="0" baseline="0" noProof="0" dirty="0">
              <a:ln>
                <a:noFill/>
              </a:ln>
              <a:solidFill>
                <a:schemeClr val="bg1"/>
              </a:solidFill>
              <a:effectLst/>
              <a:uLnTx/>
              <a:uFillTx/>
              <a:latin typeface="Century Gothic" panose="020B0502020202020204" pitchFamily="34" charset="0"/>
              <a:cs typeface="Helvetica" pitchFamily="34" charset="0"/>
            </a:endParaRPr>
          </a:p>
        </p:txBody>
      </p:sp>
      <p:sp>
        <p:nvSpPr>
          <p:cNvPr id="20" name="Content Placeholder 9"/>
          <p:cNvSpPr txBox="1">
            <a:spLocks/>
          </p:cNvSpPr>
          <p:nvPr/>
        </p:nvSpPr>
        <p:spPr>
          <a:xfrm>
            <a:off x="2362200" y="6368716"/>
            <a:ext cx="4648200" cy="304800"/>
          </a:xfrm>
          <a:prstGeom prst="rect">
            <a:avLst/>
          </a:prstGeom>
        </p:spPr>
        <p:txBody>
          <a:bodyPr vert="horz" lIns="91387" tIns="45693" rIns="91387" bIns="45693" rtlCol="0">
            <a:noAutofit/>
          </a:bodyPr>
          <a:lstStyle/>
          <a:p>
            <a:pPr defTabSz="913865">
              <a:spcBef>
                <a:spcPct val="20000"/>
              </a:spcBef>
              <a:defRPr/>
            </a:pPr>
            <a:r>
              <a:rPr lang="en-US" sz="1400" b="1" dirty="0">
                <a:solidFill>
                  <a:srgbClr val="0075A2"/>
                </a:solidFill>
                <a:latin typeface="Century Gothic"/>
              </a:rPr>
              <a:t>DEVELOP Website: </a:t>
            </a:r>
            <a:r>
              <a:rPr lang="en-US" sz="1400" b="1" dirty="0">
                <a:solidFill>
                  <a:srgbClr val="0075A2"/>
                </a:solidFill>
                <a:latin typeface="Century Gothic"/>
                <a:hlinkClick r:id="rId7"/>
              </a:rPr>
              <a:t>http://develop.larc.nasa.gov</a:t>
            </a:r>
            <a:r>
              <a:rPr lang="en-US" sz="1400" b="1" dirty="0">
                <a:solidFill>
                  <a:srgbClr val="0075A2"/>
                </a:solidFill>
                <a:latin typeface="Century Gothic"/>
              </a:rPr>
              <a:t>  </a:t>
            </a:r>
          </a:p>
        </p:txBody>
      </p:sp>
    </p:spTree>
    <p:extLst>
      <p:ext uri="{BB962C8B-B14F-4D97-AF65-F5344CB8AC3E}">
        <p14:creationId xmlns:p14="http://schemas.microsoft.com/office/powerpoint/2010/main" val="2368870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4587"/>
          <a:stretch/>
        </p:blipFill>
        <p:spPr>
          <a:xfrm>
            <a:off x="0" y="217274"/>
            <a:ext cx="8991600" cy="883920"/>
          </a:xfrm>
          <a:prstGeom prst="rect">
            <a:avLst/>
          </a:prstGeom>
        </p:spPr>
      </p:pic>
      <p:pic>
        <p:nvPicPr>
          <p:cNvPr id="7" name="Content Placeholder 4"/>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r="4831"/>
          <a:stretch/>
        </p:blipFill>
        <p:spPr>
          <a:xfrm>
            <a:off x="3882788" y="2069541"/>
            <a:ext cx="5191125" cy="3328829"/>
          </a:xfrm>
          <a:prstGeom prst="rect">
            <a:avLst/>
          </a:prstGeom>
        </p:spPr>
      </p:pic>
      <p:sp>
        <p:nvSpPr>
          <p:cNvPr id="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bg1"/>
                </a:solidFill>
                <a:effectLst/>
                <a:uLnTx/>
                <a:uFillTx/>
                <a:latin typeface="Century Gothic"/>
              </a:rPr>
              <a:t>DEVELOP Office Locations</a:t>
            </a:r>
          </a:p>
        </p:txBody>
      </p:sp>
      <p:sp>
        <p:nvSpPr>
          <p:cNvPr id="10" name="Rectangle 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5473" y="1429945"/>
            <a:ext cx="4267200" cy="4657630"/>
          </a:xfrm>
          <a:prstGeom prst="rect">
            <a:avLst/>
          </a:prstGeom>
        </p:spPr>
        <p:txBody>
          <a:bodyPr wrap="square" lIns="91387" tIns="45693" rIns="91387" bIns="45693">
            <a:spAutoFit/>
          </a:bodyPr>
          <a:lstStyle/>
          <a:p>
            <a:pPr defTabSz="1018229">
              <a:spcBef>
                <a:spcPts val="600"/>
              </a:spcBef>
              <a:spcAft>
                <a:spcPts val="400"/>
              </a:spcAft>
              <a:defRPr/>
            </a:pPr>
            <a:r>
              <a:rPr lang="en-US" sz="1200" b="1" i="1" u="sng" dirty="0">
                <a:solidFill>
                  <a:srgbClr val="000000"/>
                </a:solidFill>
                <a:latin typeface="Century Gothic"/>
              </a:rPr>
              <a:t>NASA Centers</a:t>
            </a: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Ames Research Center – Moffett Field, CA</a:t>
            </a: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Goddard Space Flight Center – Greenbelt, MD</a:t>
            </a: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Jet Propulsion Laboratory – Pasadena, CA</a:t>
            </a:r>
          </a:p>
          <a:p>
            <a:pPr marL="228465" indent="-114235" defTabSz="1018229">
              <a:spcBef>
                <a:spcPts val="600"/>
              </a:spcBef>
              <a:spcAft>
                <a:spcPts val="400"/>
              </a:spcAft>
              <a:buFont typeface="Arial" pitchFamily="34" charset="0"/>
              <a:buChar char="•"/>
              <a:defRPr/>
            </a:pPr>
            <a:r>
              <a:rPr lang="en-US" sz="1200" dirty="0" smtClean="0">
                <a:solidFill>
                  <a:srgbClr val="000000"/>
                </a:solidFill>
                <a:latin typeface="Century Gothic"/>
              </a:rPr>
              <a:t>Langley </a:t>
            </a:r>
            <a:r>
              <a:rPr lang="en-US" sz="1200" dirty="0">
                <a:solidFill>
                  <a:srgbClr val="000000"/>
                </a:solidFill>
                <a:latin typeface="Century Gothic"/>
              </a:rPr>
              <a:t>Research Center – Hampton, VA</a:t>
            </a: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Marshall Space Flight Center – Huntsville, AL</a:t>
            </a:r>
          </a:p>
          <a:p>
            <a:pPr marL="228465" indent="-114235" defTabSz="1018229">
              <a:spcBef>
                <a:spcPts val="600"/>
              </a:spcBef>
              <a:spcAft>
                <a:spcPts val="400"/>
              </a:spcAft>
              <a:buFont typeface="Arial" pitchFamily="34" charset="0"/>
              <a:buChar char="•"/>
              <a:defRPr/>
            </a:pPr>
            <a:r>
              <a:rPr lang="en-US" sz="1200" dirty="0" err="1" smtClean="0">
                <a:solidFill>
                  <a:srgbClr val="000000"/>
                </a:solidFill>
                <a:latin typeface="Century Gothic"/>
              </a:rPr>
              <a:t>Stennis</a:t>
            </a:r>
            <a:r>
              <a:rPr lang="en-US" sz="1200" dirty="0" smtClean="0">
                <a:solidFill>
                  <a:srgbClr val="000000"/>
                </a:solidFill>
                <a:latin typeface="Century Gothic"/>
              </a:rPr>
              <a:t> </a:t>
            </a:r>
            <a:r>
              <a:rPr lang="en-US" sz="1200" dirty="0">
                <a:solidFill>
                  <a:srgbClr val="000000"/>
                </a:solidFill>
                <a:latin typeface="Century Gothic"/>
              </a:rPr>
              <a:t>Space Center – Stennis, MS</a:t>
            </a:r>
          </a:p>
          <a:p>
            <a:pPr marL="228465" indent="-114235" defTabSz="1018229">
              <a:spcBef>
                <a:spcPts val="600"/>
              </a:spcBef>
              <a:spcAft>
                <a:spcPts val="400"/>
              </a:spcAft>
              <a:buFont typeface="Arial" pitchFamily="34" charset="0"/>
              <a:buChar char="•"/>
              <a:defRPr/>
            </a:pPr>
            <a:endParaRPr lang="en-US" sz="1200" dirty="0">
              <a:solidFill>
                <a:srgbClr val="000000"/>
              </a:solidFill>
              <a:latin typeface="Century Gothic"/>
            </a:endParaRPr>
          </a:p>
          <a:p>
            <a:pPr defTabSz="1018229">
              <a:spcBef>
                <a:spcPts val="600"/>
              </a:spcBef>
              <a:spcAft>
                <a:spcPts val="400"/>
              </a:spcAft>
              <a:defRPr/>
            </a:pPr>
            <a:r>
              <a:rPr lang="en-US" sz="1200" b="1" i="1" u="sng" dirty="0">
                <a:solidFill>
                  <a:srgbClr val="000000"/>
                </a:solidFill>
                <a:latin typeface="Century Gothic"/>
              </a:rPr>
              <a:t>Regional &amp; Academic Locations</a:t>
            </a: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International Research Institute – Palisades, NY</a:t>
            </a: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Mobile County Health Department – Mobile, AL</a:t>
            </a: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Patrick Henry Building – Richmond, VA</a:t>
            </a: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University of Georgia – Athens, GA</a:t>
            </a:r>
          </a:p>
          <a:p>
            <a:pPr marL="228465" indent="-114235" defTabSz="1018229">
              <a:spcBef>
                <a:spcPts val="600"/>
              </a:spcBef>
              <a:spcAft>
                <a:spcPts val="400"/>
              </a:spcAft>
              <a:buFont typeface="Arial" pitchFamily="34" charset="0"/>
              <a:buChar char="•"/>
              <a:defRPr/>
            </a:pPr>
            <a:r>
              <a:rPr lang="en-US" sz="1200" dirty="0">
                <a:solidFill>
                  <a:srgbClr val="000000"/>
                </a:solidFill>
                <a:latin typeface="Century Gothic"/>
              </a:rPr>
              <a:t>USGS at Colorado State University – Fort Collins, CO</a:t>
            </a:r>
          </a:p>
          <a:p>
            <a:pPr marL="228465" indent="-114235" defTabSz="1018229">
              <a:spcBef>
                <a:spcPts val="600"/>
              </a:spcBef>
              <a:spcAft>
                <a:spcPts val="400"/>
              </a:spcAft>
              <a:buFont typeface="Arial" pitchFamily="34" charset="0"/>
              <a:buChar char="•"/>
              <a:defRPr/>
            </a:pPr>
            <a:r>
              <a:rPr lang="en-US" sz="1200" dirty="0" smtClean="0">
                <a:solidFill>
                  <a:srgbClr val="000000"/>
                </a:solidFill>
                <a:latin typeface="Century Gothic"/>
              </a:rPr>
              <a:t>Wise </a:t>
            </a:r>
            <a:r>
              <a:rPr lang="en-US" sz="1200" dirty="0">
                <a:solidFill>
                  <a:srgbClr val="000000"/>
                </a:solidFill>
                <a:latin typeface="Century Gothic"/>
              </a:rPr>
              <a:t>County Clerk of Court’s Office – Wise, </a:t>
            </a:r>
            <a:r>
              <a:rPr lang="en-US" sz="1200" dirty="0" smtClean="0">
                <a:solidFill>
                  <a:srgbClr val="000000"/>
                </a:solidFill>
                <a:latin typeface="Century Gothic"/>
              </a:rPr>
              <a:t>VA</a:t>
            </a:r>
            <a:endParaRPr lang="en-US" sz="1200" dirty="0">
              <a:solidFill>
                <a:srgbClr val="000000"/>
              </a:solidFill>
              <a:latin typeface="Century Gothic"/>
            </a:endParaRPr>
          </a:p>
        </p:txBody>
      </p:sp>
    </p:spTree>
    <p:extLst>
      <p:ext uri="{BB962C8B-B14F-4D97-AF65-F5344CB8AC3E}">
        <p14:creationId xmlns:p14="http://schemas.microsoft.com/office/powerpoint/2010/main" val="2960207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4587"/>
          <a:stretch/>
        </p:blipFill>
        <p:spPr>
          <a:xfrm>
            <a:off x="0" y="217274"/>
            <a:ext cx="8991600" cy="883920"/>
          </a:xfrm>
          <a:prstGeom prst="rect">
            <a:avLst/>
          </a:prstGeom>
        </p:spPr>
      </p:pic>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300" b="0" i="0" u="none" strike="noStrike" kern="1200" cap="none" spc="0" normalizeH="0" baseline="0" noProof="0" dirty="0" smtClean="0">
                <a:ln>
                  <a:noFill/>
                </a:ln>
                <a:solidFill>
                  <a:schemeClr val="bg1"/>
                </a:solidFill>
                <a:effectLst/>
                <a:uLnTx/>
                <a:uFillTx/>
                <a:latin typeface="Century Gothic"/>
              </a:rPr>
              <a:t>Project Characteristics</a:t>
            </a:r>
          </a:p>
        </p:txBody>
      </p:sp>
      <p:sp>
        <p:nvSpPr>
          <p:cNvPr id="6" name="Rectangle 5"/>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301752" y="1286417"/>
            <a:ext cx="5870448" cy="5079713"/>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solidFill>
                  <a:srgbClr val="0075A2"/>
                </a:solidFill>
                <a:effectLst/>
                <a:uLnTx/>
                <a:uFillTx/>
                <a:latin typeface="Century Gothic"/>
              </a:rPr>
              <a:t>Focus on the </a:t>
            </a:r>
            <a:r>
              <a:rPr kumimoji="0" lang="en-US" sz="1600" b="1" i="0" u="none" strike="noStrike" kern="1200" cap="none" spc="0" normalizeH="0" baseline="0" noProof="0" dirty="0" smtClean="0">
                <a:ln>
                  <a:noFill/>
                </a:ln>
                <a:solidFill>
                  <a:srgbClr val="0075A2"/>
                </a:solidFill>
                <a:effectLst/>
                <a:uLnTx/>
                <a:uFillTx/>
                <a:latin typeface="Century Gothic"/>
              </a:rPr>
              <a:t>utilization of NASA Earth observations</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1" i="0" u="none" strike="noStrike" kern="1200" cap="none" spc="0" normalizeH="0" baseline="0" noProof="0" dirty="0" smtClean="0">
                <a:ln>
                  <a:noFill/>
                </a:ln>
                <a:solidFill>
                  <a:srgbClr val="0075A2"/>
                </a:solidFill>
                <a:effectLst/>
                <a:uLnTx/>
                <a:uFillTx/>
                <a:latin typeface="Century Gothic"/>
              </a:rPr>
              <a:t>Highlight the capabilities </a:t>
            </a:r>
            <a:r>
              <a:rPr kumimoji="0" lang="en-US" sz="1600" b="0" i="0" u="none" strike="noStrike" kern="1200" cap="none" spc="0" normalizeH="0" baseline="0" noProof="0" dirty="0" smtClean="0">
                <a:ln>
                  <a:noFill/>
                </a:ln>
                <a:solidFill>
                  <a:srgbClr val="0075A2"/>
                </a:solidFill>
                <a:effectLst/>
                <a:uLnTx/>
                <a:uFillTx/>
                <a:latin typeface="Century Gothic"/>
              </a:rPr>
              <a:t>of NASA satellite and airborne Earth remote sensing science and technology</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solidFill>
                  <a:srgbClr val="0075A2"/>
                </a:solidFill>
                <a:effectLst/>
                <a:uLnTx/>
                <a:uFillTx/>
                <a:latin typeface="Century Gothic"/>
              </a:rPr>
              <a:t>Address </a:t>
            </a:r>
            <a:r>
              <a:rPr kumimoji="0" lang="en-US" sz="1600" b="1" i="0" u="none" strike="noStrike" kern="1200" cap="none" spc="0" normalizeH="0" baseline="0" noProof="0" dirty="0" smtClean="0">
                <a:ln>
                  <a:noFill/>
                </a:ln>
                <a:solidFill>
                  <a:srgbClr val="0075A2"/>
                </a:solidFill>
                <a:effectLst/>
                <a:uLnTx/>
                <a:uFillTx/>
                <a:latin typeface="Century Gothic"/>
              </a:rPr>
              <a:t>community concerns </a:t>
            </a:r>
            <a:r>
              <a:rPr kumimoji="0" lang="en-US" sz="1600" b="0" i="0" u="none" strike="noStrike" kern="1200" cap="none" spc="0" normalizeH="0" baseline="0" noProof="0" dirty="0" smtClean="0">
                <a:ln>
                  <a:noFill/>
                </a:ln>
                <a:solidFill>
                  <a:srgbClr val="0075A2"/>
                </a:solidFill>
                <a:effectLst/>
                <a:uLnTx/>
                <a:uFillTx/>
                <a:latin typeface="Century Gothic"/>
              </a:rPr>
              <a:t>relating to environmental issues</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solidFill>
                  <a:srgbClr val="0075A2"/>
                </a:solidFill>
                <a:effectLst/>
                <a:uLnTx/>
                <a:uFillTx/>
                <a:latin typeface="Century Gothic"/>
              </a:rPr>
              <a:t>Align with at least one of the nine NASA Applied Sciences Program’s Application Areas</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1" i="0" u="none" strike="noStrike" kern="1200" cap="none" spc="0" normalizeH="0" baseline="0" noProof="0" dirty="0" smtClean="0">
                <a:ln>
                  <a:noFill/>
                </a:ln>
                <a:solidFill>
                  <a:srgbClr val="0075A2"/>
                </a:solidFill>
                <a:effectLst/>
                <a:uLnTx/>
                <a:uFillTx/>
                <a:latin typeface="Century Gothic"/>
              </a:rPr>
              <a:t>Partner with local, state, regional, federal and/or international organizations </a:t>
            </a:r>
            <a:r>
              <a:rPr kumimoji="0" lang="en-US" sz="1600" b="0" i="0" u="none" strike="noStrike" kern="1200" cap="none" spc="0" normalizeH="0" baseline="0" noProof="0" dirty="0" smtClean="0">
                <a:ln>
                  <a:noFill/>
                </a:ln>
                <a:solidFill>
                  <a:srgbClr val="0075A2"/>
                </a:solidFill>
                <a:effectLst/>
                <a:uLnTx/>
                <a:uFillTx/>
                <a:latin typeface="Century Gothic"/>
              </a:rPr>
              <a:t>who can </a:t>
            </a:r>
            <a:r>
              <a:rPr kumimoji="0" lang="en-US" sz="1600" b="1" i="0" u="none" strike="noStrike" kern="1200" cap="none" spc="0" normalizeH="0" baseline="0" noProof="0" dirty="0" smtClean="0">
                <a:ln>
                  <a:noFill/>
                </a:ln>
                <a:solidFill>
                  <a:srgbClr val="0075A2"/>
                </a:solidFill>
                <a:effectLst/>
                <a:uLnTx/>
                <a:uFillTx/>
                <a:latin typeface="Century Gothic"/>
              </a:rPr>
              <a:t>benefit</a:t>
            </a:r>
            <a:r>
              <a:rPr kumimoji="0" lang="en-US" sz="1600" b="0" i="0" u="none" strike="noStrike" kern="1200" cap="none" spc="0" normalizeH="0" baseline="0" noProof="0" dirty="0" smtClean="0">
                <a:ln>
                  <a:noFill/>
                </a:ln>
                <a:solidFill>
                  <a:srgbClr val="0075A2"/>
                </a:solidFill>
                <a:effectLst/>
                <a:uLnTx/>
                <a:uFillTx/>
                <a:latin typeface="Century Gothic"/>
              </a:rPr>
              <a:t> from using NASA Earth</a:t>
            </a:r>
            <a:r>
              <a:rPr kumimoji="0" lang="en-US" sz="1600" b="0" i="0" u="none" strike="noStrike" kern="1200" cap="none" spc="0" normalizeH="0" noProof="0" dirty="0" smtClean="0">
                <a:ln>
                  <a:noFill/>
                </a:ln>
                <a:solidFill>
                  <a:srgbClr val="0075A2"/>
                </a:solidFill>
                <a:effectLst/>
                <a:uLnTx/>
                <a:uFillTx/>
                <a:latin typeface="Century Gothic"/>
              </a:rPr>
              <a:t> observations</a:t>
            </a:r>
            <a:r>
              <a:rPr kumimoji="0" lang="en-US" sz="1600" b="0" i="0" u="none" strike="noStrike" kern="1200" cap="none" spc="0" normalizeH="0" baseline="0" noProof="0" dirty="0" smtClean="0">
                <a:ln>
                  <a:noFill/>
                </a:ln>
                <a:solidFill>
                  <a:srgbClr val="0075A2"/>
                </a:solidFill>
                <a:effectLst/>
                <a:uLnTx/>
                <a:uFillTx/>
                <a:latin typeface="Century Gothic"/>
              </a:rPr>
              <a:t> to </a:t>
            </a:r>
            <a:r>
              <a:rPr kumimoji="0" lang="en-US" sz="1600" b="1" i="0" u="none" strike="noStrike" kern="1200" cap="none" spc="0" normalizeH="0" baseline="0" noProof="0" dirty="0" smtClean="0">
                <a:ln>
                  <a:noFill/>
                </a:ln>
                <a:solidFill>
                  <a:srgbClr val="0075A2"/>
                </a:solidFill>
                <a:effectLst/>
                <a:uLnTx/>
                <a:uFillTx/>
                <a:latin typeface="Century Gothic"/>
              </a:rPr>
              <a:t>enhance decision making</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solidFill>
                  <a:srgbClr val="0075A2"/>
                </a:solidFill>
                <a:effectLst/>
                <a:uLnTx/>
                <a:uFillTx/>
                <a:latin typeface="Century Gothic"/>
              </a:rPr>
              <a:t>Meet partner needs by </a:t>
            </a:r>
            <a:r>
              <a:rPr kumimoji="0" lang="en-US" sz="1600" b="1" i="0" u="none" strike="noStrike" kern="1200" cap="none" spc="0" normalizeH="0" baseline="0" noProof="0" dirty="0" smtClean="0">
                <a:ln>
                  <a:noFill/>
                </a:ln>
                <a:solidFill>
                  <a:srgbClr val="0075A2"/>
                </a:solidFill>
                <a:effectLst/>
                <a:uLnTx/>
                <a:uFillTx/>
                <a:latin typeface="Century Gothic"/>
              </a:rPr>
              <a:t>providing decision support tools</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solidFill>
                  <a:srgbClr val="0075A2"/>
                </a:solidFill>
                <a:effectLst/>
                <a:uLnTx/>
                <a:uFillTx/>
                <a:latin typeface="Century Gothic"/>
              </a:rPr>
              <a:t>Research is conducted by teams with </a:t>
            </a:r>
            <a:r>
              <a:rPr kumimoji="0" lang="en-US" sz="1600" b="1" i="0" u="none" strike="noStrike" kern="1200" cap="none" spc="0" normalizeH="0" baseline="0" noProof="0" dirty="0" smtClean="0">
                <a:ln>
                  <a:noFill/>
                </a:ln>
                <a:solidFill>
                  <a:srgbClr val="0075A2"/>
                </a:solidFill>
                <a:effectLst/>
                <a:uLnTx/>
                <a:uFillTx/>
                <a:latin typeface="Century Gothic"/>
              </a:rPr>
              <a:t>diverse backgrounds </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solidFill>
                  <a:srgbClr val="0075A2"/>
                </a:solidFill>
                <a:effectLst/>
                <a:uLnTx/>
                <a:uFillTx/>
                <a:latin typeface="Century Gothic"/>
              </a:rPr>
              <a:t>Science advisors and mentors from NASA and partner organizations provide guidance</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kumimoji="0" lang="en-US" sz="1600" b="0" i="0" u="none" strike="noStrike" kern="1200" cap="none" spc="0" normalizeH="0" baseline="0" noProof="0" dirty="0" smtClean="0">
                <a:ln>
                  <a:noFill/>
                </a:ln>
                <a:solidFill>
                  <a:srgbClr val="0075A2"/>
                </a:solidFill>
                <a:effectLst/>
                <a:uLnTx/>
                <a:uFillTx/>
                <a:latin typeface="Century Gothic"/>
              </a:rPr>
              <a:t>All projects culminate in a set of deliverables (technical report, poster, presentation, video, etc.)</a:t>
            </a:r>
          </a:p>
          <a:p>
            <a:pPr marL="225425" marR="0" lvl="0" indent="-225425" algn="l" defTabSz="914400" rtl="0" eaLnBrk="1" fontAlgn="auto" latinLnBrk="0" hangingPunct="1">
              <a:lnSpc>
                <a:spcPct val="100000"/>
              </a:lnSpc>
              <a:spcBef>
                <a:spcPts val="500"/>
              </a:spcBef>
              <a:spcAft>
                <a:spcPts val="0"/>
              </a:spcAft>
              <a:buClr>
                <a:srgbClr val="0F6FC6"/>
              </a:buClr>
              <a:buSzPct val="85000"/>
              <a:buFont typeface="Wingdings 2"/>
              <a:buChar char=""/>
              <a:tabLst/>
              <a:defRPr/>
            </a:pPr>
            <a:r>
              <a:rPr lang="en-US" sz="1600" dirty="0" smtClean="0">
                <a:solidFill>
                  <a:srgbClr val="0075A2"/>
                </a:solidFill>
                <a:latin typeface="Century Gothic"/>
              </a:rPr>
              <a:t>Ten weeks long (spring, summer and fall terms)</a:t>
            </a:r>
            <a:endParaRPr kumimoji="0" lang="en-US" sz="1600" b="0" i="1" u="none" strike="noStrike" kern="1200" cap="none" spc="0" normalizeH="0" baseline="0" noProof="0" dirty="0">
              <a:ln>
                <a:noFill/>
              </a:ln>
              <a:solidFill>
                <a:srgbClr val="0075A2"/>
              </a:solidFill>
              <a:effectLst/>
              <a:uLnTx/>
              <a:uFillTx/>
              <a:latin typeface="Century Gothic"/>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2924" y="2298032"/>
            <a:ext cx="2541037" cy="198120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10307">
            <a:off x="6910319" y="3977849"/>
            <a:ext cx="1630348" cy="2097353"/>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4186" y="1322540"/>
            <a:ext cx="1922614" cy="12802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6637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4587"/>
          <a:stretch/>
        </p:blipFill>
        <p:spPr>
          <a:xfrm>
            <a:off x="0" y="217274"/>
            <a:ext cx="8991600" cy="883920"/>
          </a:xfrm>
          <a:prstGeom prst="rect">
            <a:avLst/>
          </a:prstGeom>
        </p:spPr>
      </p:pic>
      <p:sp>
        <p:nvSpPr>
          <p:cNvPr id="5"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dirty="0" smtClean="0">
                <a:solidFill>
                  <a:prstClr val="white"/>
                </a:solidFill>
              </a:rPr>
              <a:t>Benefits to Partners &amp; End-Users</a:t>
            </a:r>
          </a:p>
        </p:txBody>
      </p:sp>
      <p:sp>
        <p:nvSpPr>
          <p:cNvPr id="6" name="Rectangle 5"/>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Content Placeholder 2"/>
          <p:cNvSpPr txBox="1">
            <a:spLocks/>
          </p:cNvSpPr>
          <p:nvPr/>
        </p:nvSpPr>
        <p:spPr>
          <a:xfrm>
            <a:off x="2715875" y="1255945"/>
            <a:ext cx="6456871" cy="4800600"/>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spcAft>
                <a:spcPts val="600"/>
              </a:spcAft>
              <a:buClr>
                <a:srgbClr val="0C579C"/>
              </a:buClr>
              <a:buSzPct val="75000"/>
              <a:defRPr/>
            </a:pPr>
            <a:r>
              <a:rPr lang="en-US" sz="1600" dirty="0">
                <a:solidFill>
                  <a:srgbClr val="0C579C"/>
                </a:solidFill>
              </a:rPr>
              <a:t>Introduction to new methods to augment current practices: </a:t>
            </a:r>
            <a:r>
              <a:rPr lang="en-US" sz="1600" b="1" dirty="0">
                <a:solidFill>
                  <a:srgbClr val="0C579C"/>
                </a:solidFill>
              </a:rPr>
              <a:t>Cost-saving &amp; </a:t>
            </a:r>
            <a:r>
              <a:rPr lang="en-US" sz="1600" b="1" dirty="0" smtClean="0">
                <a:solidFill>
                  <a:srgbClr val="0C579C"/>
                </a:solidFill>
              </a:rPr>
              <a:t>time-saving</a:t>
            </a:r>
            <a:endParaRPr lang="en-US" sz="1600" b="1" dirty="0">
              <a:solidFill>
                <a:srgbClr val="0C579C"/>
              </a:solidFill>
            </a:endParaRPr>
          </a:p>
          <a:p>
            <a:pPr>
              <a:spcAft>
                <a:spcPts val="600"/>
              </a:spcAft>
              <a:buClr>
                <a:srgbClr val="0C579C"/>
              </a:buClr>
              <a:buSzPct val="75000"/>
              <a:defRPr/>
            </a:pPr>
            <a:r>
              <a:rPr lang="en-US" sz="1600" dirty="0">
                <a:solidFill>
                  <a:srgbClr val="0C579C"/>
                </a:solidFill>
              </a:rPr>
              <a:t>Enhanced </a:t>
            </a:r>
            <a:r>
              <a:rPr lang="en-US" sz="1600" b="1" dirty="0">
                <a:solidFill>
                  <a:srgbClr val="0C579C"/>
                </a:solidFill>
              </a:rPr>
              <a:t>decision support </a:t>
            </a:r>
            <a:r>
              <a:rPr lang="en-US" sz="1600" dirty="0">
                <a:solidFill>
                  <a:srgbClr val="0C579C"/>
                </a:solidFill>
              </a:rPr>
              <a:t>through use of NASA EOS</a:t>
            </a:r>
          </a:p>
          <a:p>
            <a:pPr>
              <a:spcAft>
                <a:spcPts val="600"/>
              </a:spcAft>
              <a:buClr>
                <a:srgbClr val="0C579C"/>
              </a:buClr>
              <a:buSzPct val="75000"/>
              <a:defRPr/>
            </a:pPr>
            <a:r>
              <a:rPr lang="en-US" sz="1600" b="1" dirty="0">
                <a:solidFill>
                  <a:srgbClr val="0C579C"/>
                </a:solidFill>
              </a:rPr>
              <a:t>Increased exposure</a:t>
            </a:r>
            <a:r>
              <a:rPr lang="en-US" sz="1600" dirty="0">
                <a:solidFill>
                  <a:srgbClr val="0C579C"/>
                </a:solidFill>
              </a:rPr>
              <a:t> to NASA Earth Science technologies and capabilities</a:t>
            </a:r>
          </a:p>
          <a:p>
            <a:pPr>
              <a:spcAft>
                <a:spcPts val="600"/>
              </a:spcAft>
              <a:buClr>
                <a:srgbClr val="0C579C"/>
              </a:buClr>
              <a:buSzPct val="75000"/>
              <a:defRPr/>
            </a:pPr>
            <a:r>
              <a:rPr lang="en-US" sz="1600" dirty="0">
                <a:solidFill>
                  <a:srgbClr val="0C579C"/>
                </a:solidFill>
              </a:rPr>
              <a:t>Introduction to </a:t>
            </a:r>
            <a:r>
              <a:rPr lang="en-US" sz="1600" b="1" dirty="0">
                <a:solidFill>
                  <a:srgbClr val="0C579C"/>
                </a:solidFill>
              </a:rPr>
              <a:t>NASA’s Applied Sciences Program </a:t>
            </a:r>
            <a:r>
              <a:rPr lang="en-US" sz="1600" dirty="0">
                <a:solidFill>
                  <a:srgbClr val="0C579C"/>
                </a:solidFill>
              </a:rPr>
              <a:t>and its contributions to local communities, the country, and the world</a:t>
            </a:r>
          </a:p>
          <a:p>
            <a:pPr>
              <a:spcAft>
                <a:spcPts val="600"/>
              </a:spcAft>
              <a:buClr>
                <a:srgbClr val="0C579C"/>
              </a:buClr>
              <a:buSzPct val="75000"/>
              <a:defRPr/>
            </a:pPr>
            <a:r>
              <a:rPr lang="en-US" sz="1600" b="1" dirty="0">
                <a:solidFill>
                  <a:srgbClr val="0C579C"/>
                </a:solidFill>
              </a:rPr>
              <a:t>Hands-on training </a:t>
            </a:r>
            <a:r>
              <a:rPr lang="en-US" sz="1600" dirty="0">
                <a:solidFill>
                  <a:srgbClr val="0C579C"/>
                </a:solidFill>
              </a:rPr>
              <a:t>with practical applications of remote sensing and NASA Earth science </a:t>
            </a:r>
          </a:p>
          <a:p>
            <a:pPr>
              <a:spcAft>
                <a:spcPts val="600"/>
              </a:spcAft>
              <a:buClr>
                <a:srgbClr val="0C579C"/>
              </a:buClr>
              <a:buSzPct val="75000"/>
              <a:defRPr/>
            </a:pPr>
            <a:r>
              <a:rPr lang="en-US" sz="1600" dirty="0">
                <a:solidFill>
                  <a:srgbClr val="0C579C"/>
                </a:solidFill>
              </a:rPr>
              <a:t>Improved remote sensing and geographic information science (GIS) capabilities</a:t>
            </a:r>
          </a:p>
          <a:p>
            <a:pPr>
              <a:spcAft>
                <a:spcPts val="600"/>
              </a:spcAft>
              <a:buClr>
                <a:srgbClr val="0C579C"/>
              </a:buClr>
              <a:buSzPct val="75000"/>
              <a:defRPr/>
            </a:pPr>
            <a:r>
              <a:rPr lang="en-US" sz="1600" dirty="0">
                <a:solidFill>
                  <a:srgbClr val="0C579C"/>
                </a:solidFill>
              </a:rPr>
              <a:t>Interaction with bright and </a:t>
            </a:r>
            <a:r>
              <a:rPr lang="en-US" sz="1600" b="1" dirty="0">
                <a:solidFill>
                  <a:srgbClr val="0C579C"/>
                </a:solidFill>
              </a:rPr>
              <a:t>innovative young professionals</a:t>
            </a:r>
          </a:p>
          <a:p>
            <a:pPr>
              <a:spcAft>
                <a:spcPts val="600"/>
              </a:spcAft>
              <a:buClr>
                <a:srgbClr val="0C579C"/>
              </a:buClr>
              <a:buSzPct val="75000"/>
              <a:defRPr/>
            </a:pPr>
            <a:r>
              <a:rPr lang="en-US" sz="1600" dirty="0">
                <a:solidFill>
                  <a:srgbClr val="0C579C"/>
                </a:solidFill>
              </a:rPr>
              <a:t>Opportunities for </a:t>
            </a:r>
            <a:r>
              <a:rPr lang="en-US" sz="1600" b="1" dirty="0">
                <a:solidFill>
                  <a:srgbClr val="0C579C"/>
                </a:solidFill>
              </a:rPr>
              <a:t>networking with the NASA community</a:t>
            </a:r>
          </a:p>
          <a:p>
            <a:pPr>
              <a:spcAft>
                <a:spcPts val="600"/>
              </a:spcAft>
              <a:buClr>
                <a:srgbClr val="0C579C"/>
              </a:buClr>
              <a:buSzPct val="75000"/>
              <a:defRPr/>
            </a:pPr>
            <a:r>
              <a:rPr lang="en-US" sz="1600" b="1" dirty="0">
                <a:solidFill>
                  <a:srgbClr val="0C579C"/>
                </a:solidFill>
              </a:rPr>
              <a:t>Strong recruiting pool </a:t>
            </a:r>
            <a:r>
              <a:rPr lang="en-US" sz="1600" dirty="0">
                <a:solidFill>
                  <a:srgbClr val="0C579C"/>
                </a:solidFill>
              </a:rPr>
              <a:t>of early career professionals with a knowledge of Earth observations and their capabilities</a:t>
            </a:r>
            <a:endParaRPr lang="en-US" sz="1600" dirty="0" smtClean="0">
              <a:solidFill>
                <a:srgbClr val="0C579C"/>
              </a:solidFill>
            </a:endParaRPr>
          </a:p>
        </p:txBody>
      </p:sp>
      <p:pic>
        <p:nvPicPr>
          <p:cNvPr id="3074" name="Picture 2" descr="H:\forElizabeth\DSC_0768ed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987" y="2942733"/>
            <a:ext cx="2534010" cy="168934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5" descr="C:\Users\jfavors\Desktop\DEVELOP NPO Documents\Pictures\Pictures From TS\Stock Images\CEOS\88012220.jpg"/>
          <p:cNvPicPr>
            <a:picLocks noChangeAspect="1" noChangeArrowheads="1"/>
          </p:cNvPicPr>
          <p:nvPr/>
        </p:nvPicPr>
        <p:blipFill>
          <a:blip r:embed="rId5" cstate="screen"/>
          <a:srcRect/>
          <a:stretch>
            <a:fillRect/>
          </a:stretch>
        </p:blipFill>
        <p:spPr bwMode="auto">
          <a:xfrm>
            <a:off x="155988" y="1143738"/>
            <a:ext cx="2541606" cy="1763905"/>
          </a:xfrm>
          <a:prstGeom prst="rect">
            <a:avLst/>
          </a:prstGeom>
          <a:ln>
            <a:noFill/>
          </a:ln>
          <a:effectLst/>
        </p:spPr>
      </p:pic>
      <p:pic>
        <p:nvPicPr>
          <p:cNvPr id="11" name="Picture 10" descr="southBaySaltPondLarge.jpg"/>
          <p:cNvPicPr>
            <a:picLocks noChangeAspect="1"/>
          </p:cNvPicPr>
          <p:nvPr/>
        </p:nvPicPr>
        <p:blipFill>
          <a:blip r:embed="rId6" cstate="print"/>
          <a:srcRect/>
          <a:stretch>
            <a:fillRect/>
          </a:stretch>
        </p:blipFill>
        <p:spPr bwMode="auto">
          <a:xfrm>
            <a:off x="164613" y="4683829"/>
            <a:ext cx="2534010" cy="1635599"/>
          </a:xfrm>
          <a:prstGeom prst="rect">
            <a:avLst/>
          </a:prstGeom>
          <a:noFill/>
          <a:ln w="15875" cap="sq">
            <a:noFill/>
            <a:miter lim="800000"/>
            <a:headEnd/>
            <a:tailEnd/>
          </a:ln>
        </p:spPr>
      </p:pic>
    </p:spTree>
    <p:extLst>
      <p:ext uri="{BB962C8B-B14F-4D97-AF65-F5344CB8AC3E}">
        <p14:creationId xmlns:p14="http://schemas.microsoft.com/office/powerpoint/2010/main" val="2886122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609601"/>
            <a:ext cx="2735179" cy="5518483"/>
          </a:xfrm>
          <a:prstGeom prst="rect">
            <a:avLst/>
          </a:prstGeom>
          <a:solidFill>
            <a:srgbClr val="0F6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52400" y="152401"/>
            <a:ext cx="8839200" cy="233190"/>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a:spLocks/>
          </p:cNvSpPr>
          <p:nvPr/>
        </p:nvSpPr>
        <p:spPr>
          <a:xfrm>
            <a:off x="1227448" y="196388"/>
            <a:ext cx="606928" cy="606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76722"/>
            <a:ext cx="8819147" cy="440957"/>
          </a:xfrm>
          <a:prstGeom prst="rect">
            <a:avLst/>
          </a:prstGeom>
        </p:spPr>
      </p:pic>
      <p:sp>
        <p:nvSpPr>
          <p:cNvPr id="23" name="Title 2"/>
          <p:cNvSpPr txBox="1">
            <a:spLocks/>
          </p:cNvSpPr>
          <p:nvPr/>
        </p:nvSpPr>
        <p:spPr>
          <a:xfrm>
            <a:off x="2779723" y="5088552"/>
            <a:ext cx="6286639" cy="1312248"/>
          </a:xfrm>
          <a:prstGeom prst="rect">
            <a:avLst/>
          </a:prstGeom>
        </p:spPr>
        <p:txBody>
          <a:bodyPr vert="horz" lIns="91387" tIns="45693" rIns="91387" bIns="45693" anchor="ctr">
            <a:noAutofit/>
          </a:bodyPr>
          <a:lstStyle>
            <a:lvl1pPr algn="l" rtl="0" eaLnBrk="1" latinLnBrk="0" hangingPunct="1">
              <a:spcBef>
                <a:spcPct val="0"/>
              </a:spcBef>
              <a:buNone/>
              <a:defRPr kumimoji="0" sz="2400" b="1" kern="1200">
                <a:solidFill>
                  <a:schemeClr val="tx2"/>
                </a:solidFill>
                <a:latin typeface="+mj-lt"/>
                <a:ea typeface="+mj-ea"/>
                <a:cs typeface="+mj-cs"/>
              </a:defRPr>
            </a:lvl1pPr>
          </a:lstStyle>
          <a:p>
            <a:pPr algn="ctr">
              <a:defRPr/>
            </a:pPr>
            <a:r>
              <a:rPr lang="en-US" sz="3200" dirty="0" smtClean="0">
                <a:solidFill>
                  <a:srgbClr val="0F6FC6"/>
                </a:solidFill>
              </a:rPr>
              <a:t>Previous Project Examples</a:t>
            </a:r>
            <a:endParaRPr lang="en-US" sz="3200" dirty="0">
              <a:solidFill>
                <a:srgbClr val="0F6FC6"/>
              </a:solidFill>
            </a:endParaRPr>
          </a:p>
        </p:txBody>
      </p:sp>
      <p:pic>
        <p:nvPicPr>
          <p:cNvPr id="3" name="Picture 2" descr="Screen Shot 2014-02-07 at 2.49.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755" y="533821"/>
            <a:ext cx="5729576" cy="4844862"/>
          </a:xfrm>
          <a:prstGeom prst="rect">
            <a:avLst/>
          </a:prstGeom>
        </p:spPr>
      </p:pic>
      <p:sp>
        <p:nvSpPr>
          <p:cNvPr id="15" name="Text Placeholder 4"/>
          <p:cNvSpPr txBox="1">
            <a:spLocks/>
          </p:cNvSpPr>
          <p:nvPr/>
        </p:nvSpPr>
        <p:spPr>
          <a:xfrm>
            <a:off x="152400" y="2422875"/>
            <a:ext cx="2735179" cy="2068514"/>
          </a:xfrm>
          <a:prstGeom prst="rect">
            <a:avLst/>
          </a:prstGeom>
        </p:spPr>
        <p:txBody>
          <a:bodyPr vert="horz" lIns="91387" tIns="45693" rIns="91387" bIns="45693">
            <a:normAutofit/>
          </a:bodyPr>
          <a:lstStyle>
            <a:lvl1pPr marL="0" indent="0" algn="l" rtl="0" eaLnBrk="1" latinLnBrk="0" hangingPunct="1">
              <a:spcBef>
                <a:spcPct val="20000"/>
              </a:spcBef>
              <a:spcAft>
                <a:spcPts val="1000"/>
              </a:spcAft>
              <a:buClr>
                <a:schemeClr val="accent1"/>
              </a:buClr>
              <a:buSzPct val="85000"/>
              <a:buFontTx/>
              <a:buNone/>
              <a:defRPr kumimoji="0" sz="1600" kern="1200">
                <a:solidFill>
                  <a:srgbClr val="FFFFFF"/>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1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1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9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9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85750" indent="-285750">
              <a:buClr>
                <a:schemeClr val="bg1"/>
              </a:buClr>
              <a:buFont typeface="Wingdings" panose="05000000000000000000" pitchFamily="2" charset="2"/>
              <a:buChar char="Ø"/>
              <a:defRPr/>
            </a:pPr>
            <a:r>
              <a:rPr lang="en-US" b="1" dirty="0" smtClean="0"/>
              <a:t>Chad Ecological Forecasting</a:t>
            </a:r>
          </a:p>
          <a:p>
            <a:pPr marL="285750" indent="-285750">
              <a:buClr>
                <a:schemeClr val="bg1"/>
              </a:buClr>
              <a:buFont typeface="Wingdings" panose="05000000000000000000" pitchFamily="2" charset="2"/>
              <a:buChar char="Ø"/>
              <a:defRPr/>
            </a:pPr>
            <a:r>
              <a:rPr lang="en-US" b="1" dirty="0" smtClean="0"/>
              <a:t>Myanmar </a:t>
            </a:r>
            <a:r>
              <a:rPr lang="en-US" b="1" dirty="0"/>
              <a:t>Ecological </a:t>
            </a:r>
            <a:r>
              <a:rPr lang="en-US" b="1" dirty="0" smtClean="0"/>
              <a:t>Forecasting</a:t>
            </a:r>
          </a:p>
          <a:p>
            <a:pPr marL="285750" indent="-285750">
              <a:buClr>
                <a:schemeClr val="bg1"/>
              </a:buClr>
              <a:buFont typeface="Wingdings" panose="05000000000000000000" pitchFamily="2" charset="2"/>
              <a:buChar char="Ø"/>
              <a:defRPr/>
            </a:pPr>
            <a:r>
              <a:rPr lang="en-US" b="1" dirty="0" smtClean="0"/>
              <a:t>South Africa Ecological Forecasting</a:t>
            </a:r>
            <a:endParaRPr lang="en-US" b="1" dirty="0"/>
          </a:p>
        </p:txBody>
      </p:sp>
    </p:spTree>
    <p:extLst>
      <p:ext uri="{BB962C8B-B14F-4D97-AF65-F5344CB8AC3E}">
        <p14:creationId xmlns:p14="http://schemas.microsoft.com/office/powerpoint/2010/main" val="1138053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4587"/>
          <a:stretch/>
        </p:blipFill>
        <p:spPr>
          <a:xfrm>
            <a:off x="0" y="217274"/>
            <a:ext cx="8991600" cy="883920"/>
          </a:xfrm>
          <a:prstGeom prst="rect">
            <a:avLst/>
          </a:prstGeom>
        </p:spPr>
      </p:pic>
      <p:sp>
        <p:nvSpPr>
          <p:cNvPr id="29" name="Title 1"/>
          <p:cNvSpPr txBox="1">
            <a:spLocks/>
          </p:cNvSpPr>
          <p:nvPr/>
        </p:nvSpPr>
        <p:spPr>
          <a:xfrm>
            <a:off x="152400" y="88232"/>
            <a:ext cx="8839200" cy="1143000"/>
          </a:xfrm>
          <a:prstGeom prst="rect">
            <a:avLst/>
          </a:prstGeom>
        </p:spPr>
        <p:txBody>
          <a:bodyPr vert="horz" lIns="91387" tIns="45693" rIns="91387" bIns="45693" anchor="ctr">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dirty="0" smtClean="0">
                <a:solidFill>
                  <a:prstClr val="white"/>
                </a:solidFill>
              </a:rPr>
              <a:t>Chad Ecological Forecasting</a:t>
            </a:r>
          </a:p>
        </p:txBody>
      </p:sp>
      <p:sp>
        <p:nvSpPr>
          <p:cNvPr id="30" name="Rectangle 29"/>
          <p:cNvSpPr/>
          <p:nvPr/>
        </p:nvSpPr>
        <p:spPr>
          <a:xfrm>
            <a:off x="152400" y="6366131"/>
            <a:ext cx="8839200" cy="339469"/>
          </a:xfrm>
          <a:prstGeom prst="rect">
            <a:avLst/>
          </a:prstGeom>
          <a:solidFill>
            <a:srgbClr val="91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Content Placeholder 2"/>
          <p:cNvSpPr txBox="1">
            <a:spLocks/>
          </p:cNvSpPr>
          <p:nvPr/>
        </p:nvSpPr>
        <p:spPr>
          <a:xfrm>
            <a:off x="4572000" y="1377283"/>
            <a:ext cx="4400550" cy="4671547"/>
          </a:xfrm>
          <a:prstGeom prst="rect">
            <a:avLst/>
          </a:prstGeom>
        </p:spPr>
        <p:txBody>
          <a:bodyPr vert="horz" lIns="91387" tIns="45693" rIns="91387" bIns="45693">
            <a:noAutofit/>
          </a:bodyPr>
          <a:lstStyle>
            <a:lvl1pPr marL="274160" indent="-27416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319" indent="-27416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480" indent="-228465"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6638" indent="-228465"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0799" indent="-228465"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4958" indent="-182773"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19117" indent="-182773"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1890" indent="-182773"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6050" indent="-182773"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Clr>
                <a:srgbClr val="0C579C"/>
              </a:buClr>
              <a:buNone/>
              <a:defRPr/>
            </a:pPr>
            <a:r>
              <a:rPr lang="en-US" sz="2000" u="sng" dirty="0">
                <a:solidFill>
                  <a:srgbClr val="0C579C"/>
                </a:solidFill>
              </a:rPr>
              <a:t>Community Concerns</a:t>
            </a:r>
          </a:p>
          <a:p>
            <a:pPr lvl="1">
              <a:buClr>
                <a:srgbClr val="0C579C"/>
              </a:buClr>
              <a:defRPr/>
            </a:pPr>
            <a:r>
              <a:rPr lang="en-US" sz="1500" dirty="0" smtClean="0">
                <a:solidFill>
                  <a:srgbClr val="0C579C"/>
                </a:solidFill>
              </a:rPr>
              <a:t>Once populated by large herds, the Scimitar-Horned Oryx became extinct in the northern Africa wild (mostly Nigeria and Chad) in 1999</a:t>
            </a:r>
          </a:p>
          <a:p>
            <a:pPr lvl="1">
              <a:buClr>
                <a:srgbClr val="0C579C"/>
              </a:buClr>
              <a:defRPr/>
            </a:pPr>
            <a:r>
              <a:rPr lang="en-US" sz="1500" dirty="0" smtClean="0">
                <a:solidFill>
                  <a:srgbClr val="0C579C"/>
                </a:solidFill>
              </a:rPr>
              <a:t>Synthesizing central environmental data and creating habitat suitability maps will </a:t>
            </a:r>
            <a:r>
              <a:rPr lang="en-US" sz="1500" dirty="0">
                <a:solidFill>
                  <a:srgbClr val="0C579C"/>
                </a:solidFill>
              </a:rPr>
              <a:t>increase the chance of a successful </a:t>
            </a:r>
            <a:r>
              <a:rPr lang="en-US" sz="1500" dirty="0" smtClean="0">
                <a:solidFill>
                  <a:srgbClr val="0C579C"/>
                </a:solidFill>
              </a:rPr>
              <a:t>reintroduction </a:t>
            </a:r>
          </a:p>
          <a:p>
            <a:pPr marL="0" indent="0">
              <a:buClr>
                <a:srgbClr val="0C579C"/>
              </a:buClr>
              <a:buNone/>
              <a:defRPr/>
            </a:pPr>
            <a:r>
              <a:rPr lang="en-US" sz="2000" u="sng" dirty="0" smtClean="0">
                <a:solidFill>
                  <a:srgbClr val="0C579C"/>
                </a:solidFill>
              </a:rPr>
              <a:t>Partner</a:t>
            </a:r>
            <a:endParaRPr lang="en-US" sz="2000" u="sng" dirty="0">
              <a:solidFill>
                <a:srgbClr val="0C579C"/>
              </a:solidFill>
            </a:endParaRPr>
          </a:p>
          <a:p>
            <a:pPr lvl="1">
              <a:buClr>
                <a:srgbClr val="0C579C"/>
              </a:buClr>
              <a:defRPr/>
            </a:pPr>
            <a:r>
              <a:rPr lang="en-US" sz="1500" dirty="0" smtClean="0">
                <a:solidFill>
                  <a:srgbClr val="0C579C"/>
                </a:solidFill>
              </a:rPr>
              <a:t>Smithsonian Conservation Biology Institute</a:t>
            </a:r>
          </a:p>
          <a:p>
            <a:pPr marL="0" indent="0">
              <a:buClr>
                <a:srgbClr val="0C579C"/>
              </a:buClr>
              <a:buNone/>
              <a:defRPr/>
            </a:pPr>
            <a:r>
              <a:rPr lang="en-US" sz="2000" u="sng" dirty="0" smtClean="0">
                <a:solidFill>
                  <a:srgbClr val="0C579C"/>
                </a:solidFill>
              </a:rPr>
              <a:t>Overview</a:t>
            </a:r>
          </a:p>
          <a:p>
            <a:pPr lvl="1">
              <a:buClr>
                <a:srgbClr val="0C579C"/>
              </a:buClr>
              <a:defRPr/>
            </a:pPr>
            <a:r>
              <a:rPr lang="en-US" sz="1500" dirty="0" smtClean="0">
                <a:solidFill>
                  <a:srgbClr val="0C579C"/>
                </a:solidFill>
              </a:rPr>
              <a:t>Habitat Suitability Maps (Year Average, Hot Season, Rainy Season)</a:t>
            </a:r>
          </a:p>
          <a:p>
            <a:pPr lvl="1">
              <a:buClr>
                <a:srgbClr val="0C579C"/>
              </a:buClr>
              <a:defRPr/>
            </a:pPr>
            <a:r>
              <a:rPr lang="en-US" sz="1500" dirty="0" smtClean="0">
                <a:solidFill>
                  <a:srgbClr val="0C579C"/>
                </a:solidFill>
              </a:rPr>
              <a:t>Animal Movement Model </a:t>
            </a:r>
          </a:p>
          <a:p>
            <a:pPr lvl="1">
              <a:buClr>
                <a:srgbClr val="0C579C"/>
              </a:buClr>
              <a:defRPr/>
            </a:pPr>
            <a:r>
              <a:rPr lang="en-US" sz="1500" dirty="0" smtClean="0">
                <a:solidFill>
                  <a:srgbClr val="0C579C"/>
                </a:solidFill>
              </a:rPr>
              <a:t>Well sites in the study region</a:t>
            </a:r>
            <a:endParaRPr lang="en-US" sz="1500" dirty="0">
              <a:solidFill>
                <a:srgbClr val="0C579C"/>
              </a:solidFill>
            </a:endParaRPr>
          </a:p>
        </p:txBody>
      </p:sp>
      <p:sp>
        <p:nvSpPr>
          <p:cNvPr id="2" name="Rectangle 1"/>
          <p:cNvSpPr/>
          <p:nvPr/>
        </p:nvSpPr>
        <p:spPr>
          <a:xfrm>
            <a:off x="152399" y="1377283"/>
            <a:ext cx="4182534" cy="4671547"/>
          </a:xfrm>
          <a:prstGeom prst="rect">
            <a:avLst/>
          </a:prstGeom>
          <a:solidFill>
            <a:srgbClr val="0F6F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descr="Macbook Pro:Users:anelson:Documents:NASA_Documents:indexexport_hot.tif.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579" y="1490173"/>
            <a:ext cx="1828800" cy="2011680"/>
          </a:xfrm>
          <a:prstGeom prst="rect">
            <a:avLst/>
          </a:prstGeom>
          <a:noFill/>
          <a:ln>
            <a:noFill/>
          </a:ln>
        </p:spPr>
      </p:pic>
      <p:pic>
        <p:nvPicPr>
          <p:cNvPr id="11" name="Picture 10" descr="Macbook Pro:Users:anelson:Documents:NASA_Documents:indexexport_rain.tif.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1563" y="1504637"/>
            <a:ext cx="1828800" cy="2011680"/>
          </a:xfrm>
          <a:prstGeom prst="rect">
            <a:avLst/>
          </a:prstGeom>
          <a:noFill/>
          <a:ln>
            <a:noFill/>
          </a:ln>
        </p:spPr>
      </p:pic>
      <p:pic>
        <p:nvPicPr>
          <p:cNvPr id="12" name="Picture 11" descr="Macbook Pro:Users:anelson:Documents:NASA_Documents:VPS_Spring14:documents-export-2014-03-24:Wells_overview.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579" y="3792078"/>
            <a:ext cx="1828800" cy="2011680"/>
          </a:xfrm>
          <a:prstGeom prst="rect">
            <a:avLst/>
          </a:prstGeom>
          <a:noFill/>
          <a:ln>
            <a:noFill/>
          </a:ln>
        </p:spPr>
      </p:pic>
      <p:pic>
        <p:nvPicPr>
          <p:cNvPr id="13" name="Picture 12" descr="Macbook Pro:Users:anelson:Downloads:documents-export-2014-03-31:DistributionMap.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81563" y="3792219"/>
            <a:ext cx="1828800" cy="2011680"/>
          </a:xfrm>
          <a:prstGeom prst="rect">
            <a:avLst/>
          </a:prstGeom>
          <a:noFill/>
          <a:ln>
            <a:noFill/>
          </a:ln>
        </p:spPr>
      </p:pic>
      <p:sp>
        <p:nvSpPr>
          <p:cNvPr id="3" name="TextBox 2"/>
          <p:cNvSpPr txBox="1"/>
          <p:nvPr/>
        </p:nvSpPr>
        <p:spPr>
          <a:xfrm>
            <a:off x="603956" y="3489716"/>
            <a:ext cx="1174045" cy="307777"/>
          </a:xfrm>
          <a:prstGeom prst="rect">
            <a:avLst/>
          </a:prstGeom>
          <a:noFill/>
        </p:spPr>
        <p:txBody>
          <a:bodyPr wrap="square" rtlCol="0">
            <a:spAutoFit/>
          </a:bodyPr>
          <a:lstStyle/>
          <a:p>
            <a:r>
              <a:rPr lang="en-US" sz="1400" dirty="0" smtClean="0">
                <a:solidFill>
                  <a:schemeClr val="bg1"/>
                </a:solidFill>
              </a:rPr>
              <a:t>Hot Season</a:t>
            </a:r>
            <a:endParaRPr lang="en-US" sz="1400" dirty="0">
              <a:solidFill>
                <a:schemeClr val="bg1"/>
              </a:solidFill>
            </a:endParaRPr>
          </a:p>
        </p:txBody>
      </p:sp>
      <p:sp>
        <p:nvSpPr>
          <p:cNvPr id="14" name="TextBox 13"/>
          <p:cNvSpPr txBox="1"/>
          <p:nvPr/>
        </p:nvSpPr>
        <p:spPr>
          <a:xfrm>
            <a:off x="2615611" y="3489716"/>
            <a:ext cx="1360704" cy="307777"/>
          </a:xfrm>
          <a:prstGeom prst="rect">
            <a:avLst/>
          </a:prstGeom>
          <a:noFill/>
        </p:spPr>
        <p:txBody>
          <a:bodyPr wrap="square" rtlCol="0">
            <a:spAutoFit/>
          </a:bodyPr>
          <a:lstStyle/>
          <a:p>
            <a:r>
              <a:rPr lang="en-US" sz="1400" dirty="0" smtClean="0">
                <a:solidFill>
                  <a:schemeClr val="bg1"/>
                </a:solidFill>
              </a:rPr>
              <a:t>Rainy Season</a:t>
            </a:r>
            <a:endParaRPr lang="en-US" sz="1400" dirty="0">
              <a:solidFill>
                <a:schemeClr val="bg1"/>
              </a:solidFill>
            </a:endParaRPr>
          </a:p>
        </p:txBody>
      </p:sp>
      <p:sp>
        <p:nvSpPr>
          <p:cNvPr id="15" name="TextBox 14"/>
          <p:cNvSpPr txBox="1"/>
          <p:nvPr/>
        </p:nvSpPr>
        <p:spPr>
          <a:xfrm>
            <a:off x="736602" y="5774920"/>
            <a:ext cx="1044222" cy="307777"/>
          </a:xfrm>
          <a:prstGeom prst="rect">
            <a:avLst/>
          </a:prstGeom>
          <a:noFill/>
        </p:spPr>
        <p:txBody>
          <a:bodyPr wrap="square" rtlCol="0">
            <a:spAutoFit/>
          </a:bodyPr>
          <a:lstStyle/>
          <a:p>
            <a:r>
              <a:rPr lang="en-US" sz="1400" dirty="0" smtClean="0">
                <a:solidFill>
                  <a:schemeClr val="bg1"/>
                </a:solidFill>
              </a:rPr>
              <a:t>Well Sites</a:t>
            </a:r>
            <a:endParaRPr lang="en-US" sz="1400" dirty="0">
              <a:solidFill>
                <a:schemeClr val="bg1"/>
              </a:solidFill>
            </a:endParaRPr>
          </a:p>
        </p:txBody>
      </p:sp>
      <p:sp>
        <p:nvSpPr>
          <p:cNvPr id="16" name="TextBox 15"/>
          <p:cNvSpPr txBox="1"/>
          <p:nvPr/>
        </p:nvSpPr>
        <p:spPr>
          <a:xfrm>
            <a:off x="2418858" y="5769380"/>
            <a:ext cx="1766709" cy="307777"/>
          </a:xfrm>
          <a:prstGeom prst="rect">
            <a:avLst/>
          </a:prstGeom>
          <a:noFill/>
        </p:spPr>
        <p:txBody>
          <a:bodyPr wrap="square" rtlCol="0">
            <a:spAutoFit/>
          </a:bodyPr>
          <a:lstStyle/>
          <a:p>
            <a:r>
              <a:rPr lang="en-US" sz="1400" dirty="0" smtClean="0">
                <a:solidFill>
                  <a:schemeClr val="bg1"/>
                </a:solidFill>
              </a:rPr>
              <a:t>Movement Model</a:t>
            </a:r>
            <a:endParaRPr lang="en-US" sz="1400" dirty="0">
              <a:solidFill>
                <a:schemeClr val="bg1"/>
              </a:solidFill>
            </a:endParaRPr>
          </a:p>
        </p:txBody>
      </p:sp>
    </p:spTree>
    <p:extLst>
      <p:ext uri="{BB962C8B-B14F-4D97-AF65-F5344CB8AC3E}">
        <p14:creationId xmlns:p14="http://schemas.microsoft.com/office/powerpoint/2010/main" val="2883567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VELOP1">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DEVELOP1">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7831</TotalTime>
  <Words>1318</Words>
  <Application>Microsoft Office PowerPoint</Application>
  <PresentationFormat>On-screen Show (4:3)</PresentationFormat>
  <Paragraphs>165</Paragraphs>
  <Slides>14</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vt:i4>
      </vt:variant>
    </vt:vector>
  </HeadingPairs>
  <TitlesOfParts>
    <vt:vector size="26" baseType="lpstr">
      <vt:lpstr>ＭＳ Ｐゴシック</vt:lpstr>
      <vt:lpstr>Arial</vt:lpstr>
      <vt:lpstr>Calibri</vt:lpstr>
      <vt:lpstr>Calibri Light</vt:lpstr>
      <vt:lpstr>Century Gothic</vt:lpstr>
      <vt:lpstr>Helvetica</vt:lpstr>
      <vt:lpstr>Helvetica Neue LT Std 65 Medium</vt:lpstr>
      <vt:lpstr>Wingdings</vt:lpstr>
      <vt:lpstr>Wingdings 2</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Beth B</cp:lastModifiedBy>
  <cp:revision>110</cp:revision>
  <dcterms:created xsi:type="dcterms:W3CDTF">2013-05-20T19:41:45Z</dcterms:created>
  <dcterms:modified xsi:type="dcterms:W3CDTF">2014-05-08T12:59:26Z</dcterms:modified>
</cp:coreProperties>
</file>