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slideMasters/slideMaster2.xml" ContentType="application/vnd.openxmlformats-officedocument.presentationml.slideMaster+xml"/>
  <Override PartName="/ppt/notesSlides/notesSlide16.xml" ContentType="application/vnd.openxmlformats-officedocument.presentationml.notesSlide+xml"/>
  <Override PartName="/ppt/embeddings/oleObject1.bin" ContentType="application/vnd.openxmlformats-officedocument.oleObject"/>
  <Default Extension="xml" ContentType="application/xml"/>
  <Override PartName="/ppt/tableStyles.xml" ContentType="application/vnd.openxmlformats-officedocument.presentationml.tableStyles+xml"/>
  <Override PartName="/ppt/slideLayouts/slideLayout33.xml" ContentType="application/vnd.openxmlformats-officedocument.presentationml.slideLayout+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1.xml" ContentType="application/vnd.openxmlformats-officedocument.presentationml.slide+xml"/>
  <Override PartName="/ppt/slideLayouts/slideLayout25.xml" ContentType="application/vnd.openxmlformats-officedocument.presentationml.slideLayout+xml"/>
  <Override PartName="/ppt/notesSlides/notesSlide23.xml" ContentType="application/vnd.openxmlformats-officedocument.presentationml.notesSlide+xml"/>
  <Override PartName="/ppt/slides/slide5.xml" ContentType="application/vnd.openxmlformats-officedocument.presentationml.slide+xml"/>
  <Override PartName="/ppt/slideLayouts/slideLayout5.xml" ContentType="application/vnd.openxmlformats-officedocument.presentationml.slideLayout+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Layouts/slideLayout32.xml" ContentType="application/vnd.openxmlformats-officedocument.presentationml.slideLayout+xml"/>
  <Override PartName="/ppt/handoutMasters/handoutMaster1.xml" ContentType="application/vnd.openxmlformats-officedocument.presentationml.handoutMaster+xml"/>
  <Override PartName="/ppt/slideLayouts/slideLayout15.xml" ContentType="application/vnd.openxmlformats-officedocument.presentationml.slideLayout+xml"/>
  <Default Extension="vml" ContentType="application/vnd.openxmlformats-officedocument.vmlDrawing"/>
  <Override PartName="/ppt/slides/slide20.xml" ContentType="application/vnd.openxmlformats-officedocument.presentationml.slide+xml"/>
  <Override PartName="/ppt/slideLayouts/slideLayout24.xml" ContentType="application/vnd.openxmlformats-officedocument.presentationml.slideLayout+xml"/>
  <Default Extension="emf" ContentType="image/x-emf"/>
  <Override PartName="/ppt/slides/slide4.xml" ContentType="application/vnd.openxmlformats-officedocument.presentationml.slide+xml"/>
  <Override PartName="/ppt/notesSlides/notesSlide22.xml" ContentType="application/vnd.openxmlformats-officedocument.presentationml.notes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Layouts/slideLayout31.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Layouts/slideLayout30.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29.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Default Extension="wmf" ContentType="image/x-wmf"/>
  <Override PartName="/docProps/app.xml" ContentType="application/vnd.openxmlformats-officedocument.extended-properties+xml"/>
  <Override PartName="/ppt/notesSlides/notesSlide4.xml" ContentType="application/vnd.openxmlformats-officedocument.presentationml.notesSlide+xml"/>
  <Override PartName="/ppt/slideLayouts/slideLayout19.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28.xml" ContentType="application/vnd.openxmlformats-officedocument.presentationml.slideLayout+xml"/>
  <Override PartName="/ppt/slides/slide24.xml" ContentType="application/vnd.openxmlformats-officedocument.presentationml.slide+xml"/>
  <Override PartName="/ppt/slides/slide8.xml" ContentType="application/vnd.openxmlformats-officedocument.presentationml.slide+xml"/>
  <Override PartName="/ppt/notesSlides/notesSlide10.xml" ContentType="application/vnd.openxmlformats-officedocument.presentationml.notesSlide+xml"/>
  <Override PartName="/ppt/slideLayouts/slideLayout8.xml" ContentType="application/vnd.openxmlformats-officedocument.presentationml.slideLayout+xml"/>
  <Override PartName="/ppt/slideLayouts/slideLayout21.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slideLayouts/slideLayout35.xml" ContentType="application/vnd.openxmlformats-officedocument.presentationml.slideLayout+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27.xml" ContentType="application/vnd.openxmlformats-officedocument.presentationml.slideLayout+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Layouts/slideLayout20.xml" ContentType="application/vnd.openxmlformats-officedocument.presentationml.slideLayout+xml"/>
  <Override PartName="/ppt/notesMasters/notesMaster1.xml" ContentType="application/vnd.openxmlformats-officedocument.presentationml.notesMaster+xml"/>
  <Override PartName="/ppt/slides/slide15.xml" ContentType="application/vnd.openxmlformats-officedocument.presentationml.slide+xml"/>
  <Override PartName="/ppt/slideMasters/slideMaster3.xml" ContentType="application/vnd.openxmlformats-officedocument.presentationml.slideMaster+xml"/>
  <Override PartName="/ppt/notesSlides/notesSlide17.xml" ContentType="application/vnd.openxmlformats-officedocument.presentationml.notesSlide+xml"/>
  <Default Extension="tiff" ContentType="image/tiff"/>
  <Override PartName="/ppt/embeddings/oleObject2.bin" ContentType="application/vnd.openxmlformats-officedocument.oleObject"/>
  <Default Extension="wdp" ContentType="image/vnd.ms-photo"/>
  <Override PartName="/ppt/slideLayouts/slideLayout34.xml" ContentType="application/vnd.openxmlformats-officedocument.presentationml.slideLayout+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theme/theme1.xml" ContentType="application/vnd.openxmlformats-officedocument.theme+xml"/>
  <Override PartName="/ppt/slides/slide22.xml" ContentType="application/vnd.openxmlformats-officedocument.presentationml.slide+xml"/>
  <Override PartName="/ppt/presentation.xml" ContentType="application/vnd.openxmlformats-officedocument.presentationml.presentation.main+xml"/>
  <Override PartName="/ppt/slideLayouts/slideLayout26.xml" ContentType="application/vnd.openxmlformats-officedocument.presentationml.slideLayout+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Default Extension="bin" ContentType="application/vnd.openxmlformats-officedocument.presentationml.printerSettings"/>
  <Override PartName="/ppt/notesSlides/notesSlide24.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p:sldMasterIdLst>
    <p:sldMasterId id="2147483648" r:id="rId1"/>
    <p:sldMasterId id="2147483662" r:id="rId2"/>
    <p:sldMasterId id="2147483674" r:id="rId3"/>
  </p:sldMasterIdLst>
  <p:notesMasterIdLst>
    <p:notesMasterId r:id="rId29"/>
  </p:notesMasterIdLst>
  <p:handoutMasterIdLst>
    <p:handoutMasterId r:id="rId30"/>
  </p:handoutMasterIdLst>
  <p:sldIdLst>
    <p:sldId id="522" r:id="rId4"/>
    <p:sldId id="512" r:id="rId5"/>
    <p:sldId id="508" r:id="rId6"/>
    <p:sldId id="513" r:id="rId7"/>
    <p:sldId id="531" r:id="rId8"/>
    <p:sldId id="537" r:id="rId9"/>
    <p:sldId id="514" r:id="rId10"/>
    <p:sldId id="545" r:id="rId11"/>
    <p:sldId id="475" r:id="rId12"/>
    <p:sldId id="517" r:id="rId13"/>
    <p:sldId id="536" r:id="rId14"/>
    <p:sldId id="520" r:id="rId15"/>
    <p:sldId id="515" r:id="rId16"/>
    <p:sldId id="478" r:id="rId17"/>
    <p:sldId id="549" r:id="rId18"/>
    <p:sldId id="479" r:id="rId19"/>
    <p:sldId id="550" r:id="rId20"/>
    <p:sldId id="538" r:id="rId21"/>
    <p:sldId id="541" r:id="rId22"/>
    <p:sldId id="426" r:id="rId23"/>
    <p:sldId id="543" r:id="rId24"/>
    <p:sldId id="535" r:id="rId25"/>
    <p:sldId id="532" r:id="rId26"/>
    <p:sldId id="544" r:id="rId27"/>
    <p:sldId id="551" r:id="rId28"/>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8EB4E3"/>
    <a:srgbClr val="993300"/>
    <a:srgbClr val="FFFFFF"/>
    <a:srgbClr val="46E0E4"/>
    <a:srgbClr val="4EC4DC"/>
    <a:srgbClr val="69B0C1"/>
    <a:srgbClr val="64C6C4"/>
    <a:srgbClr val="55C0D5"/>
    <a:srgbClr val="558ED5"/>
    <a:srgbClr val="000000"/>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6467" autoAdjust="0"/>
    <p:restoredTop sz="82060" autoAdjust="0"/>
  </p:normalViewPr>
  <p:slideViewPr>
    <p:cSldViewPr snapToGrid="0">
      <p:cViewPr varScale="1">
        <p:scale>
          <a:sx n="84" d="100"/>
          <a:sy n="84" d="100"/>
        </p:scale>
        <p:origin x="-896" y="-104"/>
      </p:cViewPr>
      <p:guideLst>
        <p:guide orient="horz" pos="2184"/>
        <p:guide pos="2898"/>
      </p:guideLst>
    </p:cSldViewPr>
  </p:slideViewPr>
  <p:outlineViewPr>
    <p:cViewPr>
      <p:scale>
        <a:sx n="100" d="100"/>
        <a:sy n="100" d="100"/>
      </p:scale>
      <p:origin x="0" y="0"/>
    </p:cViewPr>
  </p:outlineViewPr>
  <p:notesTextViewPr>
    <p:cViewPr>
      <p:scale>
        <a:sx n="100" d="100"/>
        <a:sy n="100" d="100"/>
      </p:scale>
      <p:origin x="0" y="0"/>
    </p:cViewPr>
  </p:notesTextViewPr>
  <p:sorterViewPr>
    <p:cViewPr>
      <p:scale>
        <a:sx n="66" d="100"/>
        <a:sy n="66" d="100"/>
      </p:scale>
      <p:origin x="0" y="1308"/>
    </p:cViewPr>
  </p:sorterViewPr>
  <p:notesViewPr>
    <p:cSldViewPr snapToGrid="0">
      <p:cViewPr varScale="1">
        <p:scale>
          <a:sx n="55" d="100"/>
          <a:sy n="55" d="100"/>
        </p:scale>
        <p:origin x="-2832" y="-90"/>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b="1"/>
            </a:lvl1pPr>
          </a:lstStyle>
          <a:p>
            <a:pPr>
              <a:defRPr/>
            </a:pPr>
            <a:endParaRPr lang="en-US"/>
          </a:p>
        </p:txBody>
      </p:sp>
      <p:sp>
        <p:nvSpPr>
          <p:cNvPr id="112643" name="Rectangle 3"/>
          <p:cNvSpPr>
            <a:spLocks noGrp="1" noChangeArrowheads="1"/>
          </p:cNvSpPr>
          <p:nvPr>
            <p:ph type="dt" sz="quarter" idx="1"/>
          </p:nvPr>
        </p:nvSpPr>
        <p:spPr bwMode="auto">
          <a:xfrm>
            <a:off x="397256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b="1"/>
            </a:lvl1pPr>
          </a:lstStyle>
          <a:p>
            <a:pPr>
              <a:defRPr/>
            </a:pPr>
            <a:endParaRPr lang="en-US"/>
          </a:p>
        </p:txBody>
      </p:sp>
      <p:sp>
        <p:nvSpPr>
          <p:cNvPr id="112644" name="Rectangle 4"/>
          <p:cNvSpPr>
            <a:spLocks noGrp="1" noChangeArrowheads="1"/>
          </p:cNvSpPr>
          <p:nvPr>
            <p:ph type="ftr" sz="quarter" idx="2"/>
          </p:nvPr>
        </p:nvSpPr>
        <p:spPr bwMode="auto">
          <a:xfrm>
            <a:off x="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b="1"/>
            </a:lvl1pPr>
          </a:lstStyle>
          <a:p>
            <a:pPr>
              <a:defRPr/>
            </a:pPr>
            <a:endParaRPr lang="en-US"/>
          </a:p>
        </p:txBody>
      </p:sp>
      <p:sp>
        <p:nvSpPr>
          <p:cNvPr id="112645" name="Rectangle 5"/>
          <p:cNvSpPr>
            <a:spLocks noGrp="1" noChangeArrowheads="1"/>
          </p:cNvSpPr>
          <p:nvPr>
            <p:ph type="sldNum" sz="quarter" idx="3"/>
          </p:nvPr>
        </p:nvSpPr>
        <p:spPr bwMode="auto">
          <a:xfrm>
            <a:off x="397256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b="1"/>
            </a:lvl1pPr>
          </a:lstStyle>
          <a:p>
            <a:pPr>
              <a:defRPr/>
            </a:pPr>
            <a:fld id="{9A94ECF5-3996-4CFE-8039-6552764407DE}"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49348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445980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114300" indent="3429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228600" indent="6858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342900" indent="10287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457200" indent="13716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53251" name="Rectangle 3"/>
          <p:cNvSpPr>
            <a:spLocks noGrp="1" noChangeArrowheads="1"/>
          </p:cNvSpPr>
          <p:nvPr>
            <p:ph type="body" idx="1"/>
          </p:nvPr>
        </p:nvSpPr>
        <p:spPr bwMode="auto">
          <a:xfrm>
            <a:off x="701040" y="4415790"/>
            <a:ext cx="5608320" cy="4183380"/>
          </a:xfrm>
          <a:prstGeom prst="rect">
            <a:avLst/>
          </a:prstGeom>
          <a:solidFill>
            <a:srgbClr val="FFFFFF"/>
          </a:solidFill>
          <a:ln>
            <a:solidFill>
              <a:srgbClr val="000000"/>
            </a:solidFill>
            <a:miter lim="800000"/>
            <a:headEnd/>
            <a:tailEnd/>
          </a:ln>
        </p:spPr>
        <p:txBody>
          <a:bodyPr lIns="91426" tIns="45712" rIns="91426" bIns="45712"/>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sz="1200" kern="1200" dirty="0" smtClean="0">
                <a:solidFill>
                  <a:schemeClr val="tx1"/>
                </a:solidFill>
                <a:effectLst/>
                <a:latin typeface="Arial" pitchFamily="34" charset="0"/>
                <a:ea typeface="+mn-ea"/>
                <a:cs typeface="+mn-cs"/>
              </a:rPr>
              <a:t>These two figures show the long-term change in mangrove area as a function of latitude.  On the left hand figure black represents increases and red represents decreases. The size of the circle corresponds to the magnitude of the increase or decrease</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43566920"/>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31863" y="930227"/>
            <a:ext cx="4145243" cy="3186834"/>
          </a:xfrm>
          <a:prstGeom prst="rect">
            <a:avLst/>
          </a:prstGeom>
          <a:solidFill>
            <a:srgbClr val="FFFFFF"/>
          </a:solidFill>
          <a:ln w="9525">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wrap="none" lIns="83622" tIns="41811" rIns="83622" bIns="41811" anchor="ctr"/>
          <a:lstStyle/>
          <a:p>
            <a:endParaRPr lang="en-US"/>
          </a:p>
        </p:txBody>
      </p:sp>
      <p:sp>
        <p:nvSpPr>
          <p:cNvPr id="4098" name="Text Box 2"/>
          <p:cNvSpPr txBox="1">
            <a:spLocks noGrp="1" noChangeArrowheads="1"/>
          </p:cNvSpPr>
          <p:nvPr>
            <p:ph type="body"/>
          </p:nvPr>
        </p:nvSpPr>
        <p:spPr bwMode="auto">
          <a:xfrm>
            <a:off x="1069602" y="4425181"/>
            <a:ext cx="4876925" cy="3536036"/>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lIns="0" tIns="0" rIns="0" bIns="0"/>
          <a:lstStyle/>
          <a:p>
            <a:pPr marL="78396" indent="-78396" eaLnBrk="1">
              <a:lnSpc>
                <a:spcPct val="93000"/>
              </a:lnSpc>
              <a:spcBef>
                <a:spcPct val="0"/>
              </a:spcBef>
              <a:buSzPct val="45000"/>
              <a:tabLst>
                <a:tab pos="662007" algn="l"/>
                <a:tab pos="1324013" algn="l"/>
                <a:tab pos="1986020" algn="l"/>
                <a:tab pos="2648026" algn="l"/>
                <a:tab pos="3310033" algn="l"/>
                <a:tab pos="3972039" algn="l"/>
                <a:tab pos="4634046" algn="l"/>
              </a:tabLst>
            </a:pPr>
            <a:endParaRPr lang="en-GB" altLang="en-US" dirty="0">
              <a:latin typeface="Arial" charset="0"/>
              <a:ea typeface="msgothic" charset="0"/>
              <a:cs typeface="msgothic"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675" y="4416425"/>
            <a:ext cx="5607050" cy="4183063"/>
          </a:xfrm>
          <a:prstGeom prst="rect">
            <a:avLst/>
          </a:prstGeom>
        </p:spPr>
        <p:txBody>
          <a:bodyPr/>
          <a:lstStyle/>
          <a:p>
            <a:r>
              <a:rPr lang="en-US" sz="1200" kern="1200" dirty="0" smtClean="0">
                <a:solidFill>
                  <a:schemeClr val="tx1"/>
                </a:solidFill>
                <a:effectLst/>
                <a:latin typeface="Arial" pitchFamily="34" charset="0"/>
                <a:ea typeface="+mn-ea"/>
                <a:cs typeface="+mn-cs"/>
              </a:rPr>
              <a:t>Results </a:t>
            </a:r>
            <a:r>
              <a:rPr lang="en-US" sz="1200" kern="1200" dirty="0" smtClean="0">
                <a:solidFill>
                  <a:schemeClr val="tx1"/>
                </a:solidFill>
                <a:effectLst/>
                <a:latin typeface="Arial" pitchFamily="34" charset="0"/>
                <a:ea typeface="+mn-ea"/>
                <a:cs typeface="+mn-cs"/>
              </a:rPr>
              <a:t>of our habitat classification shows a positive and significant (R</a:t>
            </a:r>
            <a:r>
              <a:rPr lang="en-US" sz="1200" kern="1200" baseline="30000" dirty="0" smtClean="0">
                <a:solidFill>
                  <a:schemeClr val="tx1"/>
                </a:solidFill>
                <a:effectLst/>
                <a:latin typeface="Arial" pitchFamily="34" charset="0"/>
                <a:ea typeface="+mn-ea"/>
                <a:cs typeface="+mn-cs"/>
              </a:rPr>
              <a:t>2</a:t>
            </a:r>
            <a:r>
              <a:rPr lang="en-US" sz="1200" kern="1200" dirty="0" smtClean="0">
                <a:solidFill>
                  <a:schemeClr val="tx1"/>
                </a:solidFill>
                <a:effectLst/>
                <a:latin typeface="Arial" pitchFamily="34" charset="0"/>
                <a:ea typeface="+mn-ea"/>
                <a:cs typeface="+mn-cs"/>
              </a:rPr>
              <a:t> = 0.8784; P = 0.0058) increase of mangrove vegetation from 1971 to 2013, a time period of 42 yrs. The slope of the non-linear regression line showed </a:t>
            </a:r>
            <a:r>
              <a:rPr lang="en-US" sz="1200" b="1" kern="1200" dirty="0" smtClean="0">
                <a:solidFill>
                  <a:srgbClr val="FF0000"/>
                </a:solidFill>
                <a:effectLst/>
                <a:latin typeface="Arial" pitchFamily="34" charset="0"/>
                <a:ea typeface="+mn-ea"/>
                <a:cs typeface="+mn-cs"/>
              </a:rPr>
              <a:t>a rate of change of approximately 0.24 ha per yr. </a:t>
            </a:r>
          </a:p>
          <a:p>
            <a:r>
              <a:rPr lang="en-US" sz="1200" kern="1200" dirty="0" smtClean="0">
                <a:solidFill>
                  <a:schemeClr val="tx1"/>
                </a:solidFill>
                <a:effectLst/>
                <a:latin typeface="Arial" pitchFamily="34" charset="0"/>
                <a:ea typeface="+mn-ea"/>
                <a:cs typeface="+mn-cs"/>
              </a:rPr>
              <a:t>This gives us a detailed picture of how mangroves move into and expand across a landscape. </a:t>
            </a:r>
          </a:p>
          <a:p>
            <a:endParaRPr lang="en-US" b="1" dirty="0">
              <a:solidFill>
                <a:srgbClr val="FF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72902205"/>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675" y="4416425"/>
            <a:ext cx="5607050" cy="4183063"/>
          </a:xfrm>
          <a:prstGeom prst="rect">
            <a:avLst/>
          </a:prstGeom>
        </p:spPr>
        <p:txBody>
          <a:bodyPr/>
          <a:lstStyle/>
          <a:p>
            <a:r>
              <a:rPr lang="en-US" sz="1200" dirty="0" smtClean="0">
                <a:latin typeface="Maiandra GD" panose="020E0502030308020204" pitchFamily="34" charset="0"/>
              </a:rPr>
              <a:t>From </a:t>
            </a:r>
            <a:r>
              <a:rPr lang="en-US" sz="1200" b="1" dirty="0" smtClean="0">
                <a:latin typeface="Maiandra GD" panose="020E0502030308020204" pitchFamily="34" charset="0"/>
              </a:rPr>
              <a:t>Sketches, Historical and Topographical, of the Florida: More  Particularly East Florida</a:t>
            </a:r>
            <a:r>
              <a:rPr lang="en-US" sz="1200" dirty="0" smtClean="0">
                <a:latin typeface="Maiandra GD" panose="020E0502030308020204" pitchFamily="34" charset="0"/>
              </a:rPr>
              <a:t>. by James Grant Forbes (1821). He says on p. 59, regarding the climate of east Florida, “</a:t>
            </a:r>
            <a:r>
              <a:rPr lang="en-US" sz="1200" i="1" dirty="0" smtClean="0">
                <a:latin typeface="Maiandra GD" panose="020E0502030308020204" pitchFamily="34" charset="0"/>
              </a:rPr>
              <a:t>In St. Augustine, and south of it, the winter is scarcely perceptible at mid-day, at which time the ice previously formed melts. On the 3d of January, 1766, frost destroyed all the tropical production in the Country, except oranges. But this does  not happen more than twice, perhaps, In half a century</a:t>
            </a:r>
            <a:r>
              <a:rPr lang="en-US" sz="1200" dirty="0" smtClean="0">
                <a:latin typeface="Maiandra GD" panose="020E0502030308020204" pitchFamily="34" charset="0"/>
              </a:rPr>
              <a:t>.” On p. 61, Forbes says “</a:t>
            </a:r>
            <a:r>
              <a:rPr lang="en-US" sz="1200" i="1" dirty="0" smtClean="0">
                <a:latin typeface="Maiandra GD" panose="020E0502030308020204" pitchFamily="34" charset="0"/>
              </a:rPr>
              <a:t>In the winter of 1773-1774, there was a snow storm in Florida, which was not injurious, being succeeded by moderate warm showers throughout the season;</a:t>
            </a:r>
            <a:r>
              <a:rPr lang="en-US" sz="1200" dirty="0" smtClean="0">
                <a:latin typeface="Maiandra GD" panose="020E0502030308020204" pitchFamily="34" charset="0"/>
              </a:rPr>
              <a:t>”.</a:t>
            </a:r>
          </a:p>
          <a:p>
            <a:endParaRPr lang="en-US" sz="1200" dirty="0" smtClean="0">
              <a:latin typeface="Maiandra GD" panose="020E0502030308020204" pitchFamily="34" charset="0"/>
            </a:endParaRPr>
          </a:p>
          <a:p>
            <a:endParaRPr lang="en-US" sz="1200" i="1" dirty="0" smtClean="0">
              <a:latin typeface="Maiandra GD" panose="020E0502030308020204" pitchFamily="34" charset="0"/>
            </a:endParaRPr>
          </a:p>
          <a:p>
            <a:r>
              <a:rPr lang="en-US" sz="1200" i="1" dirty="0" smtClean="0">
                <a:latin typeface="Maiandra GD" panose="020E0502030308020204" pitchFamily="34" charset="0"/>
              </a:rPr>
              <a:t>From </a:t>
            </a:r>
            <a:r>
              <a:rPr lang="en-US" sz="1200" b="1" i="1" dirty="0" smtClean="0">
                <a:latin typeface="Maiandra GD" panose="020E0502030308020204" pitchFamily="34" charset="0"/>
              </a:rPr>
              <a:t>The Journal of Andrew Ellicott, late commissioner on behalf of the United States</a:t>
            </a:r>
            <a:r>
              <a:rPr lang="en-US" sz="1200" i="1" dirty="0" smtClean="0">
                <a:latin typeface="Maiandra GD" panose="020E0502030308020204" pitchFamily="34" charset="0"/>
              </a:rPr>
              <a:t>, by Andrew Ellicott (1803), based on expedition 1796-1800. Camped Point Peter on the St Mary’s River in north Florida, January 9-11, 1799: 9</a:t>
            </a:r>
            <a:r>
              <a:rPr lang="en-US" sz="1200" i="1" baseline="30000" dirty="0" smtClean="0">
                <a:latin typeface="Maiandra GD" panose="020E0502030308020204" pitchFamily="34" charset="0"/>
              </a:rPr>
              <a:t>th</a:t>
            </a:r>
            <a:r>
              <a:rPr lang="en-US" sz="1200" i="1" dirty="0" smtClean="0">
                <a:latin typeface="Maiandra GD" panose="020E0502030308020204" pitchFamily="34" charset="0"/>
              </a:rPr>
              <a:t>. Thermometer 38° at sun rise, rose to 42. –Fine rain part of the day, and rain with hail during the night – wind N.E.; 10</a:t>
            </a:r>
            <a:r>
              <a:rPr lang="en-US" sz="1200" i="1" baseline="30000" dirty="0" smtClean="0">
                <a:latin typeface="Maiandra GD" panose="020E0502030308020204" pitchFamily="34" charset="0"/>
              </a:rPr>
              <a:t>th</a:t>
            </a:r>
            <a:r>
              <a:rPr lang="en-US" sz="1200" i="1" dirty="0" smtClean="0">
                <a:latin typeface="Maiandra GD" panose="020E0502030308020204" pitchFamily="34" charset="0"/>
              </a:rPr>
              <a:t>. Thermometer 37 at sun rise, rose to 40. –Snow and hail the whole day! Which continued till 10 o’clock in the evening, when the thermometer fell to 32, the wind shifted to N.W. and it became clear at midnight; 11</a:t>
            </a:r>
            <a:r>
              <a:rPr lang="en-US" sz="1200" i="1" baseline="30000" dirty="0" smtClean="0">
                <a:latin typeface="Maiandra GD" panose="020E0502030308020204" pitchFamily="34" charset="0"/>
              </a:rPr>
              <a:t>th</a:t>
            </a:r>
            <a:r>
              <a:rPr lang="en-US" sz="1200" i="1" dirty="0" smtClean="0">
                <a:latin typeface="Maiandra GD" panose="020E0502030308020204" pitchFamily="34" charset="0"/>
              </a:rPr>
              <a:t>. Thermometer 28 at sun rise, rose to 40. –Snow five inches deep</a:t>
            </a:r>
            <a:endParaRPr lang="en-US" sz="1200" dirty="0" smtClean="0">
              <a:latin typeface="Maiandra GD" panose="020E0502030308020204" pitchFamily="34"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81288153"/>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Slide Image Placeholder 1"/>
          <p:cNvSpPr>
            <a:spLocks noGrp="1" noRot="1" noChangeAspect="1"/>
          </p:cNvSpPr>
          <p:nvPr>
            <p:ph type="sldImg"/>
          </p:nvPr>
        </p:nvSpPr>
        <p:spPr bwMode="auto">
          <a:xfrm>
            <a:off x="1181100" y="696913"/>
            <a:ext cx="4648200" cy="3486150"/>
          </a:xfrm>
          <a:prstGeom prst="rect">
            <a:avLst/>
          </a:prstGeom>
          <a:noFill/>
          <a:ln>
            <a:miter lim="800000"/>
            <a:headEnd/>
            <a:tailEnd/>
          </a:ln>
        </p:spPr>
      </p:sp>
      <p:sp>
        <p:nvSpPr>
          <p:cNvPr id="100355" name="Notes Placeholder 2"/>
          <p:cNvSpPr>
            <a:spLocks noGrp="1"/>
          </p:cNvSpPr>
          <p:nvPr>
            <p:ph type="body" idx="1"/>
          </p:nvPr>
        </p:nvSpPr>
        <p:spPr bwMode="auto">
          <a:xfrm>
            <a:off x="701040" y="4415790"/>
            <a:ext cx="5608320" cy="4183380"/>
          </a:xfrm>
          <a:prstGeom prst="rect">
            <a:avLst/>
          </a:prstGeom>
          <a:noFill/>
          <a:ln>
            <a:miter lim="800000"/>
            <a:headEnd/>
            <a:tailEnd/>
          </a:ln>
        </p:spPr>
        <p:txBody>
          <a:bodyPr lIns="91435" tIns="45717" rIns="91435" bIns="45717"/>
          <a:lstStyle/>
          <a:p>
            <a:r>
              <a:rPr lang="en-US" dirty="0" smtClean="0"/>
              <a:t>~</a:t>
            </a:r>
            <a:r>
              <a:rPr lang="en-US" dirty="0" smtClean="0"/>
              <a:t>~1 degree south along the Florida coast… North Hutchinson Island just north of Ft Pierce. Here, pure mangrove forests dominate. </a:t>
            </a:r>
          </a:p>
        </p:txBody>
      </p:sp>
      <p:sp>
        <p:nvSpPr>
          <p:cNvPr id="100356" name="Slide Number Placeholder 3"/>
          <p:cNvSpPr>
            <a:spLocks noGrp="1"/>
          </p:cNvSpPr>
          <p:nvPr>
            <p:ph type="sldNum" sz="quarter" idx="4294967295"/>
          </p:nvPr>
        </p:nvSpPr>
        <p:spPr bwMode="auto">
          <a:xfrm>
            <a:off x="3970938" y="8829967"/>
            <a:ext cx="3037840" cy="464820"/>
          </a:xfrm>
          <a:prstGeom prst="rect">
            <a:avLst/>
          </a:prstGeom>
          <a:noFill/>
          <a:ln>
            <a:miter lim="800000"/>
            <a:headEnd/>
            <a:tailEnd/>
          </a:ln>
        </p:spPr>
        <p:txBody>
          <a:bodyPr lIns="91435" tIns="45717" rIns="91435" bIns="45717"/>
          <a:lstStyle/>
          <a:p>
            <a:fld id="{5A847C57-2195-44D5-86D5-7BFACFFCA1E6}" type="slidenum">
              <a:rPr lang="en-US"/>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Slide Image Placeholder 1"/>
          <p:cNvSpPr>
            <a:spLocks noGrp="1" noRot="1" noChangeAspect="1"/>
          </p:cNvSpPr>
          <p:nvPr>
            <p:ph type="sldImg"/>
          </p:nvPr>
        </p:nvSpPr>
        <p:spPr bwMode="auto">
          <a:xfrm>
            <a:off x="1181100" y="696913"/>
            <a:ext cx="4648200" cy="3486150"/>
          </a:xfrm>
          <a:prstGeom prst="rect">
            <a:avLst/>
          </a:prstGeom>
          <a:noFill/>
          <a:ln>
            <a:miter lim="800000"/>
            <a:headEnd/>
            <a:tailEnd/>
          </a:ln>
        </p:spPr>
      </p:sp>
      <p:sp>
        <p:nvSpPr>
          <p:cNvPr id="100355" name="Notes Placeholder 2"/>
          <p:cNvSpPr>
            <a:spLocks noGrp="1"/>
          </p:cNvSpPr>
          <p:nvPr>
            <p:ph type="body" idx="1"/>
          </p:nvPr>
        </p:nvSpPr>
        <p:spPr bwMode="auto">
          <a:xfrm>
            <a:off x="701040" y="4415790"/>
            <a:ext cx="5608320" cy="4183380"/>
          </a:xfrm>
          <a:prstGeom prst="rect">
            <a:avLst/>
          </a:prstGeom>
          <a:noFill/>
          <a:ln>
            <a:miter lim="800000"/>
            <a:headEnd/>
            <a:tailEnd/>
          </a:ln>
        </p:spPr>
        <p:txBody>
          <a:bodyPr lIns="91435" tIns="45717" rIns="91435" bIns="45717"/>
          <a:lstStyle/>
          <a:p>
            <a:r>
              <a:rPr lang="en-US" dirty="0" smtClean="0"/>
              <a:t>The photo on the left is a satellite image take in 2005; on the right, a ground-level view also in 2005.  This area is flooded and is now dominated by the red mangrove.</a:t>
            </a:r>
          </a:p>
          <a:p>
            <a:endParaRPr lang="en-US" dirty="0" smtClean="0"/>
          </a:p>
          <a:p>
            <a:r>
              <a:rPr lang="en-US" dirty="0" smtClean="0"/>
              <a:t>But, that wasn’t always the case. </a:t>
            </a:r>
          </a:p>
        </p:txBody>
      </p:sp>
      <p:sp>
        <p:nvSpPr>
          <p:cNvPr id="100356" name="Slide Number Placeholder 3"/>
          <p:cNvSpPr>
            <a:spLocks noGrp="1"/>
          </p:cNvSpPr>
          <p:nvPr>
            <p:ph type="sldNum" sz="quarter" idx="4294967295"/>
          </p:nvPr>
        </p:nvSpPr>
        <p:spPr bwMode="auto">
          <a:xfrm>
            <a:off x="3970938" y="8829967"/>
            <a:ext cx="3037840" cy="464820"/>
          </a:xfrm>
          <a:prstGeom prst="rect">
            <a:avLst/>
          </a:prstGeom>
          <a:noFill/>
          <a:ln>
            <a:miter lim="800000"/>
            <a:headEnd/>
            <a:tailEnd/>
          </a:ln>
        </p:spPr>
        <p:txBody>
          <a:bodyPr lIns="91435" tIns="45717" rIns="91435" bIns="45717"/>
          <a:lstStyle/>
          <a:p>
            <a:fld id="{5A847C57-2195-44D5-86D5-7BFACFFCA1E6}" type="slidenum">
              <a:rPr lang="en-US"/>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Slide Image Placeholder 1"/>
          <p:cNvSpPr>
            <a:spLocks noGrp="1" noRot="1" noChangeAspect="1"/>
          </p:cNvSpPr>
          <p:nvPr>
            <p:ph type="sldImg"/>
          </p:nvPr>
        </p:nvSpPr>
        <p:spPr bwMode="auto">
          <a:xfrm>
            <a:off x="1181100" y="696913"/>
            <a:ext cx="4648200" cy="3486150"/>
          </a:xfrm>
          <a:prstGeom prst="rect">
            <a:avLst/>
          </a:prstGeom>
          <a:noFill/>
          <a:ln>
            <a:miter lim="800000"/>
            <a:headEnd/>
            <a:tailEnd/>
          </a:ln>
        </p:spPr>
      </p:sp>
      <p:sp>
        <p:nvSpPr>
          <p:cNvPr id="101379" name="Notes Placeholder 2"/>
          <p:cNvSpPr>
            <a:spLocks noGrp="1"/>
          </p:cNvSpPr>
          <p:nvPr>
            <p:ph type="body" idx="1"/>
          </p:nvPr>
        </p:nvSpPr>
        <p:spPr bwMode="auto">
          <a:xfrm>
            <a:off x="701040" y="4415790"/>
            <a:ext cx="5608320" cy="4183380"/>
          </a:xfrm>
          <a:prstGeom prst="rect">
            <a:avLst/>
          </a:prstGeom>
          <a:noFill/>
          <a:ln>
            <a:miter lim="800000"/>
            <a:headEnd/>
            <a:tailEnd/>
          </a:ln>
        </p:spPr>
        <p:txBody>
          <a:bodyPr lIns="91435" tIns="45717" rIns="91435" bIns="45717"/>
          <a:lstStyle/>
          <a:p>
            <a:r>
              <a:rPr lang="en-US" dirty="0" smtClean="0"/>
              <a:t>Here is an aerial photo of the same area… in 1943.  </a:t>
            </a:r>
          </a:p>
          <a:p>
            <a:endParaRPr lang="en-US" dirty="0" smtClean="0"/>
          </a:p>
          <a:p>
            <a:r>
              <a:rPr lang="en-US" dirty="0" smtClean="0"/>
              <a:t>At that time, …67 years ago, this area was a mangrove forest, but a very different kind of forest… a black mangrove forest with a herbaceous assemblage of salt marsh species in the understory.</a:t>
            </a:r>
          </a:p>
          <a:p>
            <a:endParaRPr lang="en-US" dirty="0" smtClean="0"/>
          </a:p>
        </p:txBody>
      </p:sp>
      <p:sp>
        <p:nvSpPr>
          <p:cNvPr id="101380" name="Slide Number Placeholder 3"/>
          <p:cNvSpPr>
            <a:spLocks noGrp="1"/>
          </p:cNvSpPr>
          <p:nvPr>
            <p:ph type="sldNum" sz="quarter" idx="4294967295"/>
          </p:nvPr>
        </p:nvSpPr>
        <p:spPr bwMode="auto">
          <a:xfrm>
            <a:off x="3970938" y="8829967"/>
            <a:ext cx="3037840" cy="464820"/>
          </a:xfrm>
          <a:prstGeom prst="rect">
            <a:avLst/>
          </a:prstGeom>
          <a:noFill/>
          <a:ln>
            <a:miter lim="800000"/>
            <a:headEnd/>
            <a:tailEnd/>
          </a:ln>
        </p:spPr>
        <p:txBody>
          <a:bodyPr lIns="91435" tIns="45717" rIns="91435" bIns="45717"/>
          <a:lstStyle/>
          <a:p>
            <a:fld id="{15FC26D0-254E-4F5C-89B6-B617C6CE4020}" type="slidenum">
              <a:rPr lang="en-US"/>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Slide Image Placeholder 1"/>
          <p:cNvSpPr>
            <a:spLocks noGrp="1" noRot="1" noChangeAspect="1"/>
          </p:cNvSpPr>
          <p:nvPr>
            <p:ph type="sldImg"/>
          </p:nvPr>
        </p:nvSpPr>
        <p:spPr bwMode="auto">
          <a:xfrm>
            <a:off x="1181100" y="696913"/>
            <a:ext cx="4648200" cy="3486150"/>
          </a:xfrm>
          <a:prstGeom prst="rect">
            <a:avLst/>
          </a:prstGeom>
          <a:noFill/>
          <a:ln>
            <a:miter lim="800000"/>
            <a:headEnd/>
            <a:tailEnd/>
          </a:ln>
        </p:spPr>
      </p:sp>
      <p:sp>
        <p:nvSpPr>
          <p:cNvPr id="101379" name="Notes Placeholder 2"/>
          <p:cNvSpPr>
            <a:spLocks noGrp="1"/>
          </p:cNvSpPr>
          <p:nvPr>
            <p:ph type="body" idx="1"/>
          </p:nvPr>
        </p:nvSpPr>
        <p:spPr bwMode="auto">
          <a:xfrm>
            <a:off x="701040" y="4415790"/>
            <a:ext cx="5608320" cy="4183380"/>
          </a:xfrm>
          <a:prstGeom prst="rect">
            <a:avLst/>
          </a:prstGeom>
          <a:noFill/>
          <a:ln>
            <a:miter lim="800000"/>
            <a:headEnd/>
            <a:tailEnd/>
          </a:ln>
        </p:spPr>
        <p:txBody>
          <a:bodyPr lIns="91435" tIns="45717" rIns="91435" bIns="45717"/>
          <a:lstStyle/>
          <a:p>
            <a:r>
              <a:rPr lang="en-US" dirty="0" smtClean="0"/>
              <a:t>This type of mangrove forest still exist in this location, but is restricted to the high intertidal. </a:t>
            </a:r>
          </a:p>
          <a:p>
            <a:endParaRPr lang="en-US" dirty="0" smtClean="0"/>
          </a:p>
          <a:p>
            <a:r>
              <a:rPr lang="en-US" sz="1200" kern="1200" dirty="0" smtClean="0">
                <a:solidFill>
                  <a:schemeClr val="tx1"/>
                </a:solidFill>
                <a:effectLst/>
                <a:latin typeface="Arial" pitchFamily="34" charset="0"/>
                <a:ea typeface="+mn-ea"/>
                <a:cs typeface="+mn-cs"/>
              </a:rPr>
              <a:t>We suspect that the switch from a black mangrove/saltmarsh</a:t>
            </a:r>
            <a:r>
              <a:rPr lang="en-US" sz="1200" kern="1200" baseline="0" dirty="0" smtClean="0">
                <a:solidFill>
                  <a:schemeClr val="tx1"/>
                </a:solidFill>
                <a:effectLst/>
                <a:latin typeface="Arial" pitchFamily="34" charset="0"/>
                <a:ea typeface="+mn-ea"/>
                <a:cs typeface="+mn-cs"/>
              </a:rPr>
              <a:t> mix </a:t>
            </a:r>
            <a:r>
              <a:rPr lang="en-US" sz="1200" kern="1200" dirty="0" smtClean="0">
                <a:solidFill>
                  <a:schemeClr val="tx1"/>
                </a:solidFill>
                <a:effectLst/>
                <a:latin typeface="Arial" pitchFamily="34" charset="0"/>
                <a:ea typeface="+mn-ea"/>
                <a:cs typeface="+mn-cs"/>
              </a:rPr>
              <a:t>to a red mangrove-dominated forest is the result of increased flooding due to sea level rise and man-made changes to this area’s hydrology. </a:t>
            </a:r>
            <a:endParaRPr lang="en-US" dirty="0" smtClean="0"/>
          </a:p>
        </p:txBody>
      </p:sp>
      <p:sp>
        <p:nvSpPr>
          <p:cNvPr id="101380" name="Slide Number Placeholder 3"/>
          <p:cNvSpPr>
            <a:spLocks noGrp="1"/>
          </p:cNvSpPr>
          <p:nvPr>
            <p:ph type="sldNum" sz="quarter" idx="4294967295"/>
          </p:nvPr>
        </p:nvSpPr>
        <p:spPr bwMode="auto">
          <a:xfrm>
            <a:off x="3970938" y="8829967"/>
            <a:ext cx="3037840" cy="464820"/>
          </a:xfrm>
          <a:prstGeom prst="rect">
            <a:avLst/>
          </a:prstGeom>
          <a:noFill/>
          <a:ln>
            <a:miter lim="800000"/>
            <a:headEnd/>
            <a:tailEnd/>
          </a:ln>
        </p:spPr>
        <p:txBody>
          <a:bodyPr lIns="91435" tIns="45717" rIns="91435" bIns="45717"/>
          <a:lstStyle/>
          <a:p>
            <a:fld id="{15FC26D0-254E-4F5C-89B6-B617C6CE4020}" type="slidenum">
              <a:rPr lang="en-US"/>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75233340"/>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sz="1200" kern="1200" dirty="0">
              <a:solidFill>
                <a:schemeClr val="tx1"/>
              </a:solidFill>
              <a:effectLst/>
              <a:latin typeface="Arial" pitchFamily="34" charset="0"/>
              <a:ea typeface="+mn-ea"/>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15713255"/>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358403" name="Rectangle 3"/>
          <p:cNvSpPr>
            <a:spLocks noGrp="1" noChangeArrowheads="1"/>
          </p:cNvSpPr>
          <p:nvPr>
            <p:ph type="body" idx="1"/>
          </p:nvPr>
        </p:nvSpPr>
        <p:spPr bwMode="auto">
          <a:xfrm>
            <a:off x="701675" y="4416425"/>
            <a:ext cx="5607050" cy="4183063"/>
          </a:xfrm>
          <a:prstGeom prst="rect">
            <a:avLst/>
          </a:prstGeom>
          <a:ln>
            <a:miter lim="800000"/>
            <a:headEnd/>
            <a:tailEnd/>
          </a:ln>
        </p:spPr>
        <p:txBody>
          <a:bodyPr/>
          <a:lstStyle/>
          <a:p>
            <a:pPr defTabSz="931774" fontAlgn="auto">
              <a:spcBef>
                <a:spcPts val="0"/>
              </a:spcBef>
              <a:spcAft>
                <a:spcPts val="0"/>
              </a:spcAft>
              <a:defRPr/>
            </a:pPr>
            <a:r>
              <a:rPr lang="en-US" dirty="0" smtClean="0"/>
              <a:t>On the left, </a:t>
            </a:r>
            <a:r>
              <a:rPr lang="en-US" dirty="0" err="1" smtClean="0"/>
              <a:t>saltmarsh</a:t>
            </a:r>
            <a:r>
              <a:rPr lang="en-US" dirty="0" smtClean="0"/>
              <a:t> on Amelia Island in northern Florida… </a:t>
            </a:r>
            <a:r>
              <a:rPr lang="en-US" dirty="0" smtClean="0">
                <a:latin typeface="Maiandra GD" pitchFamily="34" charset="0"/>
              </a:rPr>
              <a:t>30</a:t>
            </a:r>
            <a:r>
              <a:rPr lang="en-US" dirty="0" smtClean="0">
                <a:latin typeface="Maiandra GD" pitchFamily="34" charset="0"/>
                <a:cs typeface="Arial" pitchFamily="34" charset="0"/>
              </a:rPr>
              <a:t>°30</a:t>
            </a:r>
            <a:r>
              <a:rPr lang="en-US" dirty="0" smtClean="0">
                <a:latin typeface="Maiandra GD" pitchFamily="34" charset="0"/>
                <a:cs typeface="Arial" pitchFamily="34" charset="0"/>
                <a:sym typeface="Symbol" pitchFamily="18" charset="2"/>
              </a:rPr>
              <a:t> N</a:t>
            </a:r>
          </a:p>
          <a:p>
            <a:pPr defTabSz="931774" fontAlgn="auto">
              <a:spcBef>
                <a:spcPts val="0"/>
              </a:spcBef>
              <a:spcAft>
                <a:spcPts val="0"/>
              </a:spcAft>
              <a:defRPr/>
            </a:pPr>
            <a:endParaRPr lang="en-US" dirty="0" smtClean="0">
              <a:latin typeface="Maiandra GD" pitchFamily="34" charset="0"/>
              <a:cs typeface="Arial" pitchFamily="34" charset="0"/>
              <a:sym typeface="Symbol" pitchFamily="18" charset="2"/>
            </a:endParaRPr>
          </a:p>
          <a:p>
            <a:pPr defTabSz="931774" fontAlgn="auto">
              <a:spcBef>
                <a:spcPts val="0"/>
              </a:spcBef>
              <a:spcAft>
                <a:spcPts val="0"/>
              </a:spcAft>
              <a:defRPr/>
            </a:pPr>
            <a:r>
              <a:rPr lang="en-US" dirty="0" smtClean="0">
                <a:latin typeface="Maiandra GD" pitchFamily="34" charset="0"/>
                <a:cs typeface="Arial" pitchFamily="34" charset="0"/>
                <a:sym typeface="Symbol" pitchFamily="18" charset="2"/>
              </a:rPr>
              <a:t>On the right, a mangrove forest at the Equator…  just to the south of the mouth of the Amazon.</a:t>
            </a:r>
          </a:p>
          <a:p>
            <a:pPr defTabSz="931774" fontAlgn="auto">
              <a:spcBef>
                <a:spcPts val="0"/>
              </a:spcBef>
              <a:spcAft>
                <a:spcPts val="0"/>
              </a:spcAft>
              <a:defRPr/>
            </a:pPr>
            <a:endParaRPr lang="en-US" dirty="0" smtClean="0">
              <a:latin typeface="Maiandra GD" pitchFamily="34" charset="0"/>
              <a:cs typeface="Arial" pitchFamily="34" charset="0"/>
              <a:sym typeface="Symbol" pitchFamily="18" charset="2"/>
            </a:endParaRPr>
          </a:p>
          <a:p>
            <a:pPr defTabSz="931774" fontAlgn="auto">
              <a:spcBef>
                <a:spcPts val="0"/>
              </a:spcBef>
              <a:spcAft>
                <a:spcPts val="0"/>
              </a:spcAft>
              <a:defRPr/>
            </a:pPr>
            <a:r>
              <a:rPr lang="en-US" dirty="0" smtClean="0">
                <a:latin typeface="Maiandra GD" pitchFamily="34" charset="0"/>
                <a:cs typeface="Arial" pitchFamily="34" charset="0"/>
                <a:sym typeface="Symbol" pitchFamily="18" charset="2"/>
              </a:rPr>
              <a:t>These coastal wetlands are separate by climate, but occupy similar intertidal habitats. </a:t>
            </a:r>
          </a:p>
          <a:p>
            <a:pPr defTabSz="931774" fontAlgn="auto">
              <a:spcBef>
                <a:spcPts val="0"/>
              </a:spcBef>
              <a:spcAft>
                <a:spcPts val="0"/>
              </a:spcAft>
              <a:defRPr/>
            </a:pPr>
            <a:endParaRPr lang="en-US" dirty="0" smtClean="0">
              <a:latin typeface="Maiandra GD" pitchFamily="34" charset="0"/>
              <a:cs typeface="Arial" pitchFamily="34" charset="0"/>
              <a:sym typeface="Symbol" pitchFamily="18" charset="2"/>
            </a:endParaRPr>
          </a:p>
          <a:p>
            <a:pPr defTabSz="931774" fontAlgn="auto">
              <a:spcBef>
                <a:spcPts val="0"/>
              </a:spcBef>
              <a:spcAft>
                <a:spcPts val="0"/>
              </a:spcAft>
              <a:defRPr/>
            </a:pPr>
            <a:r>
              <a:rPr lang="en-US" dirty="0" smtClean="0">
                <a:latin typeface="Maiandra GD" pitchFamily="34" charset="0"/>
                <a:cs typeface="Arial" pitchFamily="34" charset="0"/>
                <a:sym typeface="Symbol" pitchFamily="18" charset="2"/>
              </a:rPr>
              <a:t>Both are highly valued both ecologically and economically.</a:t>
            </a:r>
          </a:p>
          <a:p>
            <a:pPr defTabSz="931774" fontAlgn="auto">
              <a:spcBef>
                <a:spcPts val="0"/>
              </a:spcBef>
              <a:spcAft>
                <a:spcPts val="0"/>
              </a:spcAft>
              <a:defRPr/>
            </a:pPr>
            <a:endParaRPr lang="en-US" dirty="0" smtClean="0">
              <a:latin typeface="Maiandra GD" pitchFamily="34" charset="0"/>
              <a:cs typeface="Arial" pitchFamily="34" charset="0"/>
              <a:sym typeface="Symbol" pitchFamily="18" charset="2"/>
            </a:endParaRPr>
          </a:p>
          <a:p>
            <a:pPr defTabSz="931774" fontAlgn="auto">
              <a:spcBef>
                <a:spcPts val="0"/>
              </a:spcBef>
              <a:spcAft>
                <a:spcPts val="0"/>
              </a:spcAft>
              <a:defRPr/>
            </a:pPr>
            <a:r>
              <a:rPr lang="en-US" sz="1600" dirty="0" smtClean="0">
                <a:effectLst>
                  <a:glow rad="63500">
                    <a:schemeClr val="bg1">
                      <a:alpha val="40000"/>
                    </a:schemeClr>
                  </a:glow>
                </a:effectLst>
                <a:latin typeface="Maiandra GD" pitchFamily="34" charset="0"/>
              </a:rPr>
              <a:t>As a </a:t>
            </a:r>
            <a:r>
              <a:rPr lang="en-US" dirty="0" smtClean="0">
                <a:effectLst>
                  <a:glow rad="63500">
                    <a:schemeClr val="bg1">
                      <a:alpha val="40000"/>
                    </a:schemeClr>
                  </a:glow>
                </a:effectLst>
                <a:latin typeface="Maiandra GD" pitchFamily="34" charset="0"/>
              </a:rPr>
              <a:t>consequence of climate, mangroves are expanding </a:t>
            </a:r>
            <a:r>
              <a:rPr lang="en-US" dirty="0" err="1" smtClean="0">
                <a:effectLst>
                  <a:glow rad="63500">
                    <a:schemeClr val="bg1">
                      <a:alpha val="40000"/>
                    </a:schemeClr>
                  </a:glow>
                </a:effectLst>
                <a:latin typeface="Maiandra GD" pitchFamily="34" charset="0"/>
              </a:rPr>
              <a:t>poleward</a:t>
            </a:r>
            <a:r>
              <a:rPr lang="en-US" dirty="0" smtClean="0">
                <a:effectLst>
                  <a:glow rad="63500">
                    <a:schemeClr val="bg1">
                      <a:alpha val="40000"/>
                    </a:schemeClr>
                  </a:glow>
                </a:effectLst>
                <a:latin typeface="Maiandra GD" pitchFamily="34" charset="0"/>
              </a:rPr>
              <a:t> and landward. </a:t>
            </a:r>
          </a:p>
          <a:p>
            <a:pPr defTabSz="931774" fontAlgn="auto">
              <a:spcBef>
                <a:spcPts val="0"/>
              </a:spcBef>
              <a:spcAft>
                <a:spcPts val="0"/>
              </a:spcAft>
              <a:defRPr/>
            </a:pPr>
            <a:endParaRPr lang="en-US" dirty="0" smtClean="0">
              <a:effectLst>
                <a:glow rad="63500">
                  <a:schemeClr val="bg1">
                    <a:alpha val="40000"/>
                  </a:schemeClr>
                </a:glow>
              </a:effectLst>
              <a:latin typeface="Maiandra GD" pitchFamily="34" charset="0"/>
            </a:endParaRPr>
          </a:p>
          <a:p>
            <a:pPr defTabSz="931774" fontAlgn="auto">
              <a:spcBef>
                <a:spcPts val="0"/>
              </a:spcBef>
              <a:spcAft>
                <a:spcPts val="0"/>
              </a:spcAft>
              <a:defRPr/>
            </a:pPr>
            <a:r>
              <a:rPr lang="en-US" dirty="0" smtClean="0">
                <a:effectLst>
                  <a:glow rad="63500">
                    <a:schemeClr val="bg1">
                      <a:alpha val="40000"/>
                    </a:schemeClr>
                  </a:glow>
                </a:effectLst>
                <a:latin typeface="Maiandra GD" pitchFamily="34" charset="0"/>
              </a:rPr>
              <a:t>We can see this encroachment of mangroves into salt marshes at the </a:t>
            </a:r>
            <a:r>
              <a:rPr lang="en-US" dirty="0" err="1" smtClean="0">
                <a:effectLst>
                  <a:glow rad="63500">
                    <a:schemeClr val="bg1">
                      <a:alpha val="40000"/>
                    </a:schemeClr>
                  </a:glow>
                </a:effectLst>
                <a:latin typeface="Maiandra GD" pitchFamily="34" charset="0"/>
              </a:rPr>
              <a:t>ecotone</a:t>
            </a:r>
            <a:r>
              <a:rPr lang="en-US" dirty="0" smtClean="0">
                <a:effectLst>
                  <a:glow rad="63500">
                    <a:schemeClr val="bg1">
                      <a:alpha val="40000"/>
                    </a:schemeClr>
                  </a:glow>
                </a:effectLst>
                <a:latin typeface="Maiandra GD" pitchFamily="34" charset="0"/>
              </a:rPr>
              <a:t>. </a:t>
            </a:r>
          </a:p>
          <a:p>
            <a:pPr defTabSz="931774" fontAlgn="auto">
              <a:spcBef>
                <a:spcPts val="0"/>
              </a:spcBef>
              <a:spcAft>
                <a:spcPts val="0"/>
              </a:spcAft>
              <a:defRPr/>
            </a:pPr>
            <a:endParaRPr lang="en-US" dirty="0" smtClean="0">
              <a:effectLst>
                <a:glow rad="63500">
                  <a:schemeClr val="bg1">
                    <a:alpha val="40000"/>
                  </a:schemeClr>
                </a:glow>
              </a:effectLst>
              <a:latin typeface="Maiandra GD" pitchFamily="34" charset="0"/>
            </a:endParaRPr>
          </a:p>
          <a:p>
            <a:pPr defTabSz="931774" fontAlgn="auto">
              <a:spcBef>
                <a:spcPts val="0"/>
              </a:spcBef>
              <a:spcAft>
                <a:spcPts val="0"/>
              </a:spcAft>
              <a:defRPr/>
            </a:pPr>
            <a:endParaRPr lang="en-US" dirty="0" smtClean="0">
              <a:latin typeface="Maiandra GD" pitchFamily="34" charset="0"/>
              <a:cs typeface="Arial" pitchFamily="34" charset="0"/>
              <a:sym typeface="Symbol" pitchFamily="18" charset="2"/>
            </a:endParaRPr>
          </a:p>
          <a:p>
            <a:pPr defTabSz="931774" fontAlgn="auto">
              <a:spcBef>
                <a:spcPts val="0"/>
              </a:spcBef>
              <a:spcAft>
                <a:spcPts val="0"/>
              </a:spcAft>
              <a:defRPr/>
            </a:pPr>
            <a:endParaRPr lang="en-US" dirty="0" smtClean="0">
              <a:latin typeface="Maiandra GD" pitchFamily="34" charset="0"/>
              <a:cs typeface="Arial" pitchFamily="34" charset="0"/>
              <a:sym typeface="Symbol" pitchFamily="18" charset="2"/>
            </a:endParaRPr>
          </a:p>
          <a:p>
            <a:pPr defTabSz="931774" fontAlgn="auto">
              <a:spcBef>
                <a:spcPts val="0"/>
              </a:spcBef>
              <a:spcAft>
                <a:spcPts val="0"/>
              </a:spcAft>
              <a:defRPr/>
            </a:pPr>
            <a:endParaRPr lang="en-US" dirty="0" smtClean="0">
              <a:latin typeface="Maiandra GD" pitchFamily="34" charset="0"/>
              <a:cs typeface="Arial" pitchFamily="34" charset="0"/>
              <a:sym typeface="Symbol" pitchFamily="18" charset="2"/>
            </a:endParaRPr>
          </a:p>
          <a:p>
            <a:pPr defTabSz="931774" fontAlgn="auto">
              <a:spcBef>
                <a:spcPts val="0"/>
              </a:spcBef>
              <a:spcAft>
                <a:spcPts val="0"/>
              </a:spcAft>
              <a:defRPr/>
            </a:pPr>
            <a:endParaRPr lang="en-US" dirty="0" smtClean="0">
              <a:latin typeface="Maiandra GD" pitchFamily="34" charset="0"/>
              <a:cs typeface="Arial" pitchFamily="34" charset="0"/>
              <a:sym typeface="Symbol" pitchFamily="18" charset="2"/>
            </a:endParaRPr>
          </a:p>
          <a:p>
            <a:pPr defTabSz="931774" fontAlgn="auto">
              <a:spcBef>
                <a:spcPts val="0"/>
              </a:spcBef>
              <a:spcAft>
                <a:spcPts val="0"/>
              </a:spcAft>
              <a:defRPr/>
            </a:pPr>
            <a:endParaRPr lang="en-US" dirty="0" smtClean="0">
              <a:latin typeface="Maiandra GD" pitchFamily="34" charset="0"/>
              <a:cs typeface="Arial" pitchFamily="34" charset="0"/>
              <a:sym typeface="Symbol" pitchFamily="18" charset="2"/>
            </a:endParaRPr>
          </a:p>
          <a:p>
            <a:pPr defTabSz="931774" fontAlgn="auto">
              <a:spcBef>
                <a:spcPts val="0"/>
              </a:spcBef>
              <a:spcAft>
                <a:spcPts val="0"/>
              </a:spcAft>
              <a:defRPr/>
            </a:pPr>
            <a:endParaRPr lang="en-US" dirty="0" smtClean="0">
              <a:latin typeface="Maiandra GD" pitchFamily="34" charset="0"/>
              <a:cs typeface="Arial" pitchFamily="34" charset="0"/>
              <a:sym typeface="Symbol" pitchFamily="18" charset="2"/>
            </a:endParaRPr>
          </a:p>
          <a:p>
            <a:pPr defTabSz="931774" fontAlgn="auto">
              <a:spcBef>
                <a:spcPts val="0"/>
              </a:spcBef>
              <a:spcAft>
                <a:spcPts val="0"/>
              </a:spcAft>
              <a:defRPr/>
            </a:pPr>
            <a:endParaRPr lang="en-US" dirty="0" smtClean="0">
              <a:latin typeface="Maiandra GD" pitchFamily="34" charset="0"/>
              <a:cs typeface="Arial" pitchFamily="34" charset="0"/>
              <a:sym typeface="Symbol" pitchFamily="18" charset="2"/>
            </a:endParaRPr>
          </a:p>
          <a:p>
            <a:pPr fontAlgn="auto">
              <a:spcBef>
                <a:spcPts val="0"/>
              </a:spcBef>
              <a:spcAft>
                <a:spcPts val="0"/>
              </a:spcAft>
              <a:defRPr/>
            </a:pP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84995" name="Rectangle 3"/>
          <p:cNvSpPr>
            <a:spLocks noGrp="1" noChangeArrowheads="1"/>
          </p:cNvSpPr>
          <p:nvPr>
            <p:ph type="body" idx="1"/>
          </p:nvPr>
        </p:nvSpPr>
        <p:spPr bwMode="auto">
          <a:xfrm>
            <a:off x="701040" y="4415790"/>
            <a:ext cx="5608320" cy="4183380"/>
          </a:xfrm>
          <a:prstGeom prst="rect">
            <a:avLst/>
          </a:prstGeom>
          <a:noFill/>
          <a:ln>
            <a:miter lim="800000"/>
            <a:headEnd/>
            <a:tailEnd/>
          </a:ln>
        </p:spPr>
        <p:txBody>
          <a:bodyPr lIns="93177" tIns="46589" rIns="93177" bIns="46589"/>
          <a:lstStyle/>
          <a:p>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77" name="Slide Image Placeholder 1"/>
          <p:cNvSpPr>
            <a:spLocks noGrp="1" noRot="1" noChangeAspec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701675" y="4416425"/>
            <a:ext cx="5607050" cy="4183063"/>
          </a:xfrm>
          <a:prstGeom prst="rect">
            <a:avLst/>
          </a:prstGeom>
        </p:spPr>
        <p:txBody>
          <a:bodyPr>
            <a:normAutofit fontScale="85000" lnSpcReduction="20000"/>
          </a:bodyPr>
          <a:lstStyle/>
          <a:p>
            <a:pPr fontAlgn="auto">
              <a:spcBef>
                <a:spcPts val="0"/>
              </a:spcBef>
              <a:spcAft>
                <a:spcPts val="0"/>
              </a:spcAft>
              <a:defRPr/>
            </a:pPr>
            <a:endParaRPr lang="en-US" dirty="0"/>
          </a:p>
        </p:txBody>
      </p:sp>
      <p:sp>
        <p:nvSpPr>
          <p:cNvPr id="152579" name="Slide Number Placeholder 3"/>
          <p:cNvSpPr>
            <a:spLocks noGrp="1"/>
          </p:cNvSpPr>
          <p:nvPr>
            <p:ph type="sldNum" sz="quarter" idx="5"/>
          </p:nvPr>
        </p:nvSpPr>
        <p:spPr bwMode="auto">
          <a:xfrm>
            <a:off x="3970338" y="8829675"/>
            <a:ext cx="3038475" cy="465138"/>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097DA3A1-A672-4A0D-AA08-B3CB69889C5C}" type="slidenum">
              <a:rPr lang="en-US"/>
              <a:pPr fontAlgn="base">
                <a:spcBef>
                  <a:spcPct val="0"/>
                </a:spcBef>
                <a:spcAft>
                  <a:spcPct val="0"/>
                </a:spcAft>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71542285"/>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sz="1200" kern="1200" dirty="0">
              <a:solidFill>
                <a:schemeClr val="tx1"/>
              </a:solidFill>
              <a:effectLst/>
              <a:latin typeface="Arial" pitchFamily="34" charset="0"/>
              <a:ea typeface="+mn-ea"/>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58249669"/>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sz="1200" kern="1200" dirty="0">
              <a:solidFill>
                <a:schemeClr val="tx1"/>
              </a:solidFill>
              <a:effectLst/>
              <a:latin typeface="Arial" pitchFamily="34" charset="0"/>
              <a:ea typeface="+mn-ea"/>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94780120"/>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675" y="4416425"/>
            <a:ext cx="5607050" cy="4183063"/>
          </a:xfrm>
          <a:prstGeom prst="rect">
            <a:avLst/>
          </a:prstGeom>
        </p:spPr>
        <p:txBody>
          <a:bodyPr/>
          <a:lstStyle/>
          <a:p>
            <a:pPr>
              <a:buFontTx/>
              <a:buNone/>
            </a:pPr>
            <a:r>
              <a:rPr lang="en-US" sz="1200" kern="1200" dirty="0" smtClean="0">
                <a:solidFill>
                  <a:schemeClr val="tx1"/>
                </a:solidFill>
                <a:effectLst/>
                <a:latin typeface="Arial" pitchFamily="34" charset="0"/>
                <a:ea typeface="+mn-ea"/>
                <a:cs typeface="+mn-cs"/>
              </a:rPr>
              <a:t>Mangroves are a tropical species and they cannot tolerate freezing temperatures very well</a:t>
            </a:r>
          </a:p>
          <a:p>
            <a:pPr>
              <a:buFontTx/>
              <a:buNone/>
            </a:pPr>
            <a:r>
              <a:rPr lang="en-US" sz="1200" kern="1200" dirty="0" err="1" smtClean="0">
                <a:solidFill>
                  <a:schemeClr val="tx1"/>
                </a:solidFill>
                <a:effectLst/>
                <a:latin typeface="Arial" pitchFamily="34" charset="0"/>
                <a:ea typeface="+mn-ea"/>
                <a:cs typeface="+mn-cs"/>
              </a:rPr>
              <a:t>poleward</a:t>
            </a:r>
            <a:r>
              <a:rPr lang="en-US" sz="1200" kern="1200" dirty="0" smtClean="0">
                <a:solidFill>
                  <a:schemeClr val="tx1"/>
                </a:solidFill>
                <a:effectLst/>
                <a:latin typeface="Arial" pitchFamily="34" charset="0"/>
                <a:ea typeface="+mn-ea"/>
                <a:cs typeface="+mn-cs"/>
              </a:rPr>
              <a:t> limit generally occurs around 30 in the Northern Hemisphere and around 37 in the Southern Hemisphere. </a:t>
            </a:r>
          </a:p>
          <a:p>
            <a:pPr>
              <a:buFontTx/>
              <a:buNone/>
            </a:pPr>
            <a:r>
              <a:rPr lang="en-US" sz="1200" kern="1200" dirty="0" smtClean="0">
                <a:solidFill>
                  <a:schemeClr val="tx1"/>
                </a:solidFill>
                <a:effectLst/>
                <a:latin typeface="Arial" pitchFamily="34" charset="0"/>
                <a:ea typeface="+mn-ea"/>
                <a:cs typeface="+mn-cs"/>
              </a:rPr>
              <a:t>Saltmarshes coexist with mangroves in some locations</a:t>
            </a:r>
            <a:endParaRPr lang="en-US" dirty="0" smtClean="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19461891"/>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xfrm>
            <a:off x="1181100" y="696913"/>
            <a:ext cx="4648200" cy="3486150"/>
          </a:xfrm>
          <a:prstGeom prst="rect">
            <a:avLst/>
          </a:prstGeom>
          <a:noFill/>
          <a:ln>
            <a:solidFill>
              <a:srgbClr val="000000"/>
            </a:solidFill>
            <a:miter lim="800000"/>
            <a:headEnd/>
            <a:tailEnd/>
          </a:ln>
        </p:spPr>
      </p:sp>
      <p:sp>
        <p:nvSpPr>
          <p:cNvPr id="3" name="Notes Placeholder 2"/>
          <p:cNvSpPr>
            <a:spLocks noGrp="1"/>
          </p:cNvSpPr>
          <p:nvPr>
            <p:ph type="body" idx="1"/>
          </p:nvPr>
        </p:nvSpPr>
        <p:spPr>
          <a:xfrm>
            <a:off x="701675" y="4416425"/>
            <a:ext cx="5607050" cy="4183063"/>
          </a:xfrm>
          <a:prstGeom prst="rect">
            <a:avLst/>
          </a:prstGeom>
        </p:spPr>
        <p:txBody>
          <a:bodyPr>
            <a:normAutofit lnSpcReduction="10000"/>
          </a:bodyPr>
          <a:lstStyle/>
          <a:p>
            <a:pPr fontAlgn="auto">
              <a:spcBef>
                <a:spcPts val="0"/>
              </a:spcBef>
              <a:spcAft>
                <a:spcPts val="0"/>
              </a:spcAft>
              <a:defRPr/>
            </a:pPr>
            <a:r>
              <a:rPr lang="en-US" sz="1200" kern="1200" dirty="0" smtClean="0">
                <a:solidFill>
                  <a:schemeClr val="tx1"/>
                </a:solidFill>
                <a:effectLst/>
                <a:latin typeface="Arial" pitchFamily="34" charset="0"/>
                <a:ea typeface="+mn-ea"/>
                <a:cs typeface="+mn-cs"/>
              </a:rPr>
              <a:t>The </a:t>
            </a:r>
            <a:r>
              <a:rPr lang="en-US" sz="1200" kern="1200" dirty="0" err="1" smtClean="0">
                <a:solidFill>
                  <a:schemeClr val="tx1"/>
                </a:solidFill>
                <a:effectLst/>
                <a:latin typeface="Arial" pitchFamily="34" charset="0"/>
                <a:ea typeface="+mn-ea"/>
                <a:cs typeface="+mn-cs"/>
              </a:rPr>
              <a:t>ecotone</a:t>
            </a:r>
            <a:r>
              <a:rPr lang="en-US" sz="1200" kern="1200" dirty="0" smtClean="0">
                <a:solidFill>
                  <a:schemeClr val="tx1"/>
                </a:solidFill>
                <a:effectLst/>
                <a:latin typeface="Arial" pitchFamily="34" charset="0"/>
                <a:ea typeface="+mn-ea"/>
                <a:cs typeface="+mn-cs"/>
              </a:rPr>
              <a:t> or zone of transition around these range limits is a good place to observe the encroachment of mangroves into salt marsh</a:t>
            </a:r>
          </a:p>
          <a:p>
            <a:pPr fontAlgn="auto">
              <a:spcBef>
                <a:spcPts val="0"/>
              </a:spcBef>
              <a:spcAft>
                <a:spcPts val="0"/>
              </a:spcAft>
              <a:defRPr/>
            </a:pPr>
            <a:r>
              <a:rPr lang="en-US" sz="1200" kern="1200" dirty="0" smtClean="0">
                <a:solidFill>
                  <a:schemeClr val="tx1"/>
                </a:solidFill>
                <a:effectLst/>
                <a:latin typeface="Arial" pitchFamily="34" charset="0"/>
                <a:ea typeface="+mn-ea"/>
                <a:cs typeface="+mn-cs"/>
              </a:rPr>
              <a:t>Conceptual</a:t>
            </a:r>
            <a:r>
              <a:rPr lang="en-US" sz="1200" kern="1200" baseline="0" dirty="0" smtClean="0">
                <a:solidFill>
                  <a:schemeClr val="tx1"/>
                </a:solidFill>
                <a:effectLst/>
                <a:latin typeface="Arial" pitchFamily="34" charset="0"/>
                <a:ea typeface="+mn-ea"/>
                <a:cs typeface="+mn-cs"/>
              </a:rPr>
              <a:t> diagram</a:t>
            </a:r>
            <a:endParaRPr lang="en-US" sz="1200" kern="1200" dirty="0" smtClean="0">
              <a:solidFill>
                <a:schemeClr val="tx1"/>
              </a:solidFill>
              <a:effectLst/>
              <a:latin typeface="Arial" pitchFamily="34" charset="0"/>
              <a:ea typeface="+mn-ea"/>
              <a:cs typeface="+mn-cs"/>
            </a:endParaRPr>
          </a:p>
          <a:p>
            <a:pPr fontAlgn="auto">
              <a:spcBef>
                <a:spcPts val="0"/>
              </a:spcBef>
              <a:spcAft>
                <a:spcPts val="0"/>
              </a:spcAft>
              <a:defRPr/>
            </a:pPr>
            <a:r>
              <a:rPr lang="en-US" sz="1200" kern="1200" dirty="0" smtClean="0">
                <a:solidFill>
                  <a:schemeClr val="tx1"/>
                </a:solidFill>
                <a:effectLst/>
                <a:latin typeface="Arial" pitchFamily="34" charset="0"/>
                <a:ea typeface="+mn-ea"/>
                <a:cs typeface="+mn-cs"/>
              </a:rPr>
              <a:t>The driving mechanisms behind the </a:t>
            </a:r>
            <a:r>
              <a:rPr lang="en-US" sz="1200" kern="1200" dirty="0" err="1" smtClean="0">
                <a:solidFill>
                  <a:schemeClr val="tx1"/>
                </a:solidFill>
                <a:effectLst/>
                <a:latin typeface="Arial" pitchFamily="34" charset="0"/>
                <a:ea typeface="+mn-ea"/>
                <a:cs typeface="+mn-cs"/>
              </a:rPr>
              <a:t>poleward</a:t>
            </a:r>
            <a:r>
              <a:rPr lang="en-US" sz="1200" kern="1200" dirty="0" smtClean="0">
                <a:solidFill>
                  <a:schemeClr val="tx1"/>
                </a:solidFill>
                <a:effectLst/>
                <a:latin typeface="Arial" pitchFamily="34" charset="0"/>
                <a:ea typeface="+mn-ea"/>
                <a:cs typeface="+mn-cs"/>
              </a:rPr>
              <a:t> range expansion of mangroves and their encroachment into salt marshes remain obscure but are thought to involve multiple interacting environmental factors including warming temperatures, changes in rainfall patterns, and increasing atmospheric CO</a:t>
            </a:r>
            <a:r>
              <a:rPr lang="en-US" sz="1200" kern="1200" baseline="-25000" dirty="0" smtClean="0">
                <a:solidFill>
                  <a:schemeClr val="tx1"/>
                </a:solidFill>
                <a:effectLst/>
                <a:latin typeface="Arial" pitchFamily="34" charset="0"/>
                <a:ea typeface="+mn-ea"/>
                <a:cs typeface="+mn-cs"/>
              </a:rPr>
              <a:t>2</a:t>
            </a:r>
            <a:r>
              <a:rPr lang="en-US" sz="1200" kern="1200" dirty="0" smtClean="0">
                <a:solidFill>
                  <a:schemeClr val="tx1"/>
                </a:solidFill>
                <a:effectLst/>
                <a:latin typeface="Arial" pitchFamily="34" charset="0"/>
                <a:ea typeface="+mn-ea"/>
                <a:cs typeface="+mn-cs"/>
              </a:rPr>
              <a:t>. </a:t>
            </a:r>
          </a:p>
          <a:p>
            <a:pPr fontAlgn="auto">
              <a:spcBef>
                <a:spcPts val="0"/>
              </a:spcBef>
              <a:spcAft>
                <a:spcPts val="0"/>
              </a:spcAft>
              <a:defRPr/>
            </a:pPr>
            <a:r>
              <a:rPr lang="en-US" sz="1200" kern="1200" dirty="0" smtClean="0">
                <a:solidFill>
                  <a:schemeClr val="tx1"/>
                </a:solidFill>
                <a:effectLst/>
                <a:latin typeface="Arial" pitchFamily="34" charset="0"/>
                <a:ea typeface="+mn-ea"/>
                <a:cs typeface="+mn-cs"/>
              </a:rPr>
              <a:t>In contrast, processes such as competition between mangrove seedlings and established saltmarsh, disturbance events such as hurricanes, and </a:t>
            </a:r>
            <a:r>
              <a:rPr lang="en-US" sz="1200" kern="1200" dirty="0" err="1" smtClean="0">
                <a:solidFill>
                  <a:schemeClr val="tx1"/>
                </a:solidFill>
                <a:effectLst/>
                <a:latin typeface="Arial" pitchFamily="34" charset="0"/>
                <a:ea typeface="+mn-ea"/>
                <a:cs typeface="+mn-cs"/>
              </a:rPr>
              <a:t>herbivory</a:t>
            </a:r>
            <a:r>
              <a:rPr lang="en-US" sz="1200" kern="1200" dirty="0" smtClean="0">
                <a:solidFill>
                  <a:schemeClr val="tx1"/>
                </a:solidFill>
                <a:effectLst/>
                <a:latin typeface="Arial" pitchFamily="34" charset="0"/>
                <a:ea typeface="+mn-ea"/>
                <a:cs typeface="+mn-cs"/>
              </a:rPr>
              <a:t> may serve to resist the advance of mangroves and promote the persistence of salt marshes</a:t>
            </a:r>
            <a:r>
              <a:rPr lang="en-US" sz="1200" kern="1200" baseline="0" dirty="0" smtClean="0">
                <a:solidFill>
                  <a:schemeClr val="tx1"/>
                </a:solidFill>
                <a:effectLst/>
                <a:latin typeface="Arial" pitchFamily="34" charset="0"/>
                <a:ea typeface="+mn-ea"/>
                <a:cs typeface="+mn-cs"/>
              </a:rPr>
              <a:t> in some locations</a:t>
            </a:r>
            <a:endParaRPr lang="en-US" dirty="0"/>
          </a:p>
        </p:txBody>
      </p:sp>
      <p:sp>
        <p:nvSpPr>
          <p:cNvPr id="73731" name="Slide Number Placeholder 3"/>
          <p:cNvSpPr>
            <a:spLocks noGrp="1"/>
          </p:cNvSpPr>
          <p:nvPr>
            <p:ph type="sldNum" sz="quarter" idx="5"/>
          </p:nvPr>
        </p:nvSpPr>
        <p:spPr bwMode="auto">
          <a:xfrm>
            <a:off x="3970338" y="8829675"/>
            <a:ext cx="3038475" cy="465138"/>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24D9A029-DAAC-4253-8E43-1156CB96F386}" type="slidenum">
              <a:rPr lang="en-US"/>
              <a:pPr fontAlgn="base">
                <a:spcBef>
                  <a:spcPct val="0"/>
                </a:spcBef>
                <a:spcAft>
                  <a:spcPct val="0"/>
                </a:spcAft>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675" y="4416425"/>
            <a:ext cx="5607050" cy="4183063"/>
          </a:xfrm>
          <a:prstGeom prst="rect">
            <a:avLst/>
          </a:prstGeom>
        </p:spPr>
        <p:txBody>
          <a:bodyPr/>
          <a:lstStyle/>
          <a:p>
            <a:r>
              <a:rPr lang="en-US" sz="1200" kern="1200" dirty="0" smtClean="0">
                <a:solidFill>
                  <a:schemeClr val="tx1"/>
                </a:solidFill>
                <a:effectLst/>
                <a:latin typeface="Arial" pitchFamily="34" charset="0"/>
                <a:ea typeface="+mn-ea"/>
                <a:cs typeface="+mn-cs"/>
              </a:rPr>
              <a:t>There have also been a number of observations of landward encroachment of mangroves into saltmarshes. This conceptual diagram shows a mangrove-saltmarsh </a:t>
            </a:r>
            <a:r>
              <a:rPr lang="en-US" sz="1200" kern="1200" dirty="0" err="1" smtClean="0">
                <a:solidFill>
                  <a:schemeClr val="tx1"/>
                </a:solidFill>
                <a:effectLst/>
                <a:latin typeface="Arial" pitchFamily="34" charset="0"/>
                <a:ea typeface="+mn-ea"/>
                <a:cs typeface="+mn-cs"/>
              </a:rPr>
              <a:t>ecotone</a:t>
            </a:r>
            <a:r>
              <a:rPr lang="en-US" sz="1200" kern="1200" dirty="0" smtClean="0">
                <a:solidFill>
                  <a:schemeClr val="tx1"/>
                </a:solidFill>
                <a:effectLst/>
                <a:latin typeface="Arial" pitchFamily="34" charset="0"/>
                <a:ea typeface="+mn-ea"/>
                <a:cs typeface="+mn-cs"/>
              </a:rPr>
              <a:t> along an intertidal gradient</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47795377"/>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675" y="4416425"/>
            <a:ext cx="5607050" cy="4183063"/>
          </a:xfrm>
          <a:prstGeom prst="rect">
            <a:avLst/>
          </a:prstGeo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mn-ea"/>
                <a:cs typeface="+mn-cs"/>
              </a:rPr>
              <a:t>Clearly, sea level rise has the potential to dramatically impact the dynamics of this intertidal </a:t>
            </a:r>
            <a:r>
              <a:rPr lang="en-US" sz="1200" kern="1200" dirty="0" err="1" smtClean="0">
                <a:solidFill>
                  <a:schemeClr val="tx1"/>
                </a:solidFill>
                <a:effectLst/>
                <a:latin typeface="Arial" pitchFamily="34" charset="0"/>
                <a:ea typeface="+mn-ea"/>
                <a:cs typeface="+mn-cs"/>
              </a:rPr>
              <a:t>ecotone</a:t>
            </a:r>
            <a:r>
              <a:rPr lang="en-US" sz="1200" kern="1200" dirty="0" smtClean="0">
                <a:solidFill>
                  <a:schemeClr val="tx1"/>
                </a:solidFill>
                <a:effectLst/>
                <a:latin typeface="Arial" pitchFamily="34" charset="0"/>
                <a:ea typeface="+mn-ea"/>
                <a:cs typeface="+mn-cs"/>
              </a:rPr>
              <a:t>.</a:t>
            </a:r>
          </a:p>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92897467"/>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normAutofit/>
          </a:bodyPr>
          <a:lstStyle/>
          <a:p>
            <a:r>
              <a:rPr lang="en-US" sz="1200" kern="1200" dirty="0" smtClean="0">
                <a:solidFill>
                  <a:schemeClr val="tx1"/>
                </a:solidFill>
                <a:effectLst/>
                <a:latin typeface="Arial" pitchFamily="34" charset="0"/>
                <a:ea typeface="+mn-ea"/>
                <a:cs typeface="+mn-cs"/>
              </a:rPr>
              <a:t>Whether the expansion of mangroves is </a:t>
            </a:r>
            <a:r>
              <a:rPr lang="en-US" sz="1200" kern="1200" dirty="0" err="1" smtClean="0">
                <a:solidFill>
                  <a:schemeClr val="tx1"/>
                </a:solidFill>
                <a:effectLst/>
                <a:latin typeface="Arial" pitchFamily="34" charset="0"/>
                <a:ea typeface="+mn-ea"/>
                <a:cs typeface="+mn-cs"/>
              </a:rPr>
              <a:t>poleward</a:t>
            </a:r>
            <a:r>
              <a:rPr lang="en-US" sz="1200" kern="1200" dirty="0" smtClean="0">
                <a:solidFill>
                  <a:schemeClr val="tx1"/>
                </a:solidFill>
                <a:effectLst/>
                <a:latin typeface="Arial" pitchFamily="34" charset="0"/>
                <a:ea typeface="+mn-ea"/>
                <a:cs typeface="+mn-cs"/>
              </a:rPr>
              <a:t> or landward, this transition from salt marshes to mangroves is expected to have major impacts on the community structure and ecosystem functioning of these wetlands.</a:t>
            </a:r>
            <a:endParaRPr lang="en-US" sz="1200" kern="1200" dirty="0">
              <a:solidFill>
                <a:schemeClr val="tx1"/>
              </a:solidFill>
              <a:effectLst/>
              <a:latin typeface="Arial" pitchFamily="34" charset="0"/>
              <a:ea typeface="+mn-ea"/>
              <a:cs typeface="+mn-cs"/>
            </a:endParaRPr>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FB204EF0-9A6B-41F0-9199-646C00CCA9CE}"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normAutofit/>
          </a:bodyPr>
          <a:lstStyle/>
          <a:p>
            <a:endParaRPr lang="en-US" sz="1200" kern="1200" dirty="0">
              <a:solidFill>
                <a:schemeClr val="tx1"/>
              </a:solidFill>
              <a:effectLst/>
              <a:latin typeface="Arial" pitchFamily="34" charset="0"/>
              <a:ea typeface="+mn-ea"/>
              <a:cs typeface="+mn-cs"/>
            </a:endParaRPr>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FB204EF0-9A6B-41F0-9199-646C00CCA9CE}"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Slide Image Placeholder 1"/>
          <p:cNvSpPr>
            <a:spLocks noGrp="1" noRot="1" noChangeAspect="1"/>
          </p:cNvSpPr>
          <p:nvPr>
            <p:ph type="sldImg"/>
          </p:nvPr>
        </p:nvSpPr>
        <p:spPr bwMode="auto">
          <a:xfrm>
            <a:off x="1181100" y="696913"/>
            <a:ext cx="4648200" cy="3486150"/>
          </a:xfrm>
          <a:prstGeom prst="rect">
            <a:avLst/>
          </a:prstGeom>
          <a:noFill/>
          <a:ln>
            <a:miter lim="800000"/>
            <a:headEnd/>
            <a:tailEnd/>
          </a:ln>
        </p:spPr>
      </p:sp>
      <p:sp>
        <p:nvSpPr>
          <p:cNvPr id="97283" name="Notes Placeholder 2"/>
          <p:cNvSpPr>
            <a:spLocks noGrp="1"/>
          </p:cNvSpPr>
          <p:nvPr>
            <p:ph type="body" idx="1"/>
          </p:nvPr>
        </p:nvSpPr>
        <p:spPr bwMode="auto">
          <a:xfrm>
            <a:off x="701040" y="4415790"/>
            <a:ext cx="5608320" cy="4183380"/>
          </a:xfrm>
          <a:prstGeom prst="rect">
            <a:avLst/>
          </a:prstGeom>
          <a:noFill/>
          <a:ln>
            <a:miter lim="800000"/>
            <a:headEnd/>
            <a:tailEnd/>
          </a:ln>
        </p:spPr>
        <p:txBody>
          <a:bodyPr lIns="91435" tIns="45717" rIns="91435" bIns="45717"/>
          <a:lstStyle/>
          <a:p>
            <a:r>
              <a:rPr lang="en-US" sz="1200" kern="1200" dirty="0" smtClean="0">
                <a:solidFill>
                  <a:schemeClr val="tx1"/>
                </a:solidFill>
                <a:effectLst/>
                <a:latin typeface="Arial" pitchFamily="34" charset="0"/>
                <a:ea typeface="+mn-ea"/>
                <a:cs typeface="+mn-cs"/>
              </a:rPr>
              <a:t>We used a 28-year time series of Landsat TM imagery to examine changes in mangrove area along this coastline each year from 1984 to 2011.</a:t>
            </a:r>
            <a:endParaRPr lang="en-US" sz="1200" kern="1200" dirty="0">
              <a:solidFill>
                <a:schemeClr val="tx1"/>
              </a:solidFill>
              <a:effectLst/>
              <a:latin typeface="Arial" pitchFamily="34" charset="0"/>
              <a:ea typeface="+mn-ea"/>
              <a:cs typeface="+mn-cs"/>
            </a:endParaRPr>
          </a:p>
        </p:txBody>
      </p:sp>
      <p:sp>
        <p:nvSpPr>
          <p:cNvPr id="97284" name="Slide Number Placeholder 3"/>
          <p:cNvSpPr>
            <a:spLocks noGrp="1"/>
          </p:cNvSpPr>
          <p:nvPr>
            <p:ph type="sldNum" sz="quarter" idx="4294967295"/>
          </p:nvPr>
        </p:nvSpPr>
        <p:spPr bwMode="auto">
          <a:xfrm>
            <a:off x="3970938" y="8829967"/>
            <a:ext cx="3037840" cy="464820"/>
          </a:xfrm>
          <a:prstGeom prst="rect">
            <a:avLst/>
          </a:prstGeom>
          <a:noFill/>
          <a:ln>
            <a:miter lim="800000"/>
            <a:headEnd/>
            <a:tailEnd/>
          </a:ln>
        </p:spPr>
        <p:txBody>
          <a:bodyPr lIns="91435" tIns="45717" rIns="91435" bIns="45717"/>
          <a:lstStyle/>
          <a:p>
            <a:fld id="{F22EE6EE-E00B-45DD-8B59-F31FD60F7060}" type="slidenum">
              <a:rPr lang="en-US"/>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fld id="{A1A579E9-05CA-4E05-81D1-94123582BEAF}" type="slidenum">
              <a:rPr lang="en-US"/>
              <a:pPr>
                <a:defRPr/>
              </a:pPr>
              <a:t>‹#›</a:t>
            </a:fld>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3514E0-10A7-46F1-9952-BAD2326A9C50}" type="slidenum">
              <a:rPr lang="en-US"/>
              <a:pPr>
                <a:defRPr/>
              </a:pPr>
              <a:t>‹#›</a:t>
            </a:fld>
            <a:endParaRPr lang="en-US"/>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fld id="{C27F1A43-3931-4A63-B68A-1B1E4A91CD09}" type="slidenum">
              <a:rPr lang="en-US"/>
              <a:pPr>
                <a:defRPr/>
              </a:pPr>
              <a:t>‹#›</a:t>
            </a:fld>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1837A9-70D2-4052-AC56-D6B80DD9EB7A}" type="slidenum">
              <a:rPr lang="en-US"/>
              <a:pPr>
                <a:defRPr/>
              </a:pPr>
              <a:t>‹#›</a:t>
            </a:fld>
            <a:endParaRPr lang="en-US"/>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fld id="{1ABE0799-8D1A-4BC8-8A8A-C15F8A80A45C}" type="slidenum">
              <a:rPr lang="en-US"/>
              <a:pPr>
                <a:defRPr/>
              </a:pPr>
              <a:t>‹#›</a:t>
            </a:fld>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5CAA47-36AB-49D3-9F4C-A8A60DD606DD}" type="slidenum">
              <a:rPr lang="en-US"/>
              <a:pPr>
                <a:defRPr/>
              </a:pPr>
              <a:t>‹#›</a:t>
            </a:fld>
            <a:endParaRPr lang="en-US"/>
          </a:p>
        </p:txBody>
      </p:sp>
    </p:spTree>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fld id="{937ABE64-99D3-4828-B8C2-5BAD82F1E323}" type="slidenum">
              <a:rPr lang="en-US"/>
              <a:pPr>
                <a:defRPr/>
              </a:pPr>
              <a:t>‹#›</a:t>
            </a:fld>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EF8254-371C-491A-86EA-110AC9E07958}" type="slidenum">
              <a:rPr lang="en-US"/>
              <a:pPr>
                <a:defRPr/>
              </a:pPr>
              <a:t>‹#›</a:t>
            </a:fld>
            <a:endParaRPr lang="en-US"/>
          </a:p>
        </p:txBody>
      </p:sp>
    </p:spTree>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fld id="{DA12203A-C89B-4636-B01E-67E29692BE35}" type="slidenum">
              <a:rPr lang="en-US"/>
              <a:pPr>
                <a:defRPr/>
              </a:pPr>
              <a:t>‹#›</a:t>
            </a:fld>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2EA0782-E00C-4776-92D1-F01EFD9D9D8B}" type="slidenum">
              <a:rPr lang="en-US"/>
              <a:pPr>
                <a:defRPr/>
              </a:pPr>
              <a:t>‹#›</a:t>
            </a:fld>
            <a:endParaRPr lang="en-US"/>
          </a:p>
        </p:txBody>
      </p:sp>
    </p:spTree>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0D4A9D-9970-4DFB-8920-247DF5D54E8F}" type="datetimeFigureOut">
              <a:rPr lang="en-US" smtClean="0"/>
              <a:pPr/>
              <a:t>5/8/14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267624-0D74-461A-BE55-A0AB1A104804}"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0D4A9D-9970-4DFB-8920-247DF5D54E8F}" type="datetimeFigureOut">
              <a:rPr lang="en-US" smtClean="0"/>
              <a:pPr/>
              <a:t>5/8/14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267624-0D74-461A-BE55-A0AB1A104804}"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0D4A9D-9970-4DFB-8920-247DF5D54E8F}" type="datetimeFigureOut">
              <a:rPr lang="en-US" smtClean="0"/>
              <a:pPr/>
              <a:t>5/8/14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267624-0D74-461A-BE55-A0AB1A104804}"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0D4A9D-9970-4DFB-8920-247DF5D54E8F}" type="datetimeFigureOut">
              <a:rPr lang="en-US" smtClean="0"/>
              <a:pPr/>
              <a:t>5/8/14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267624-0D74-461A-BE55-A0AB1A104804}"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0D4A9D-9970-4DFB-8920-247DF5D54E8F}" type="datetimeFigureOut">
              <a:rPr lang="en-US" smtClean="0"/>
              <a:pPr/>
              <a:t>5/8/14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267624-0D74-461A-BE55-A0AB1A104804}"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0D4A9D-9970-4DFB-8920-247DF5D54E8F}" type="datetimeFigureOut">
              <a:rPr lang="en-US" smtClean="0"/>
              <a:pPr/>
              <a:t>5/8/14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267624-0D74-461A-BE55-A0AB1A10480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fld id="{F88576F5-A53F-4102-AD76-F03D670FED05}" type="slidenum">
              <a:rPr lang="en-US"/>
              <a:pPr>
                <a:defRPr/>
              </a:pPr>
              <a:t>‹#›</a:t>
            </a:fld>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9DF8DE-F62E-43C1-8B3C-4DF248B8D83C}" type="slidenum">
              <a:rPr lang="en-US"/>
              <a:pPr>
                <a:defRPr/>
              </a:pPr>
              <a:t>‹#›</a:t>
            </a:fld>
            <a:endParaRPr lang="en-US"/>
          </a:p>
        </p:txBody>
      </p:sp>
    </p:spTree>
  </p:cSld>
  <p:clrMapOvr>
    <a:masterClrMapping/>
  </p:clrMapOvr>
  <p:transition>
    <p:fade thruBlk="1"/>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0D4A9D-9970-4DFB-8920-247DF5D54E8F}" type="datetimeFigureOut">
              <a:rPr lang="en-US" smtClean="0"/>
              <a:pPr/>
              <a:t>5/8/14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267624-0D74-461A-BE55-A0AB1A104804}"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0D4A9D-9970-4DFB-8920-247DF5D54E8F}" type="datetimeFigureOut">
              <a:rPr lang="en-US" smtClean="0"/>
              <a:pPr/>
              <a:t>5/8/14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267624-0D74-461A-BE55-A0AB1A104804}"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0D4A9D-9970-4DFB-8920-247DF5D54E8F}" type="datetimeFigureOut">
              <a:rPr lang="en-US" smtClean="0"/>
              <a:pPr/>
              <a:t>5/8/14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267624-0D74-461A-BE55-A0AB1A104804}"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0D4A9D-9970-4DFB-8920-247DF5D54E8F}" type="datetimeFigureOut">
              <a:rPr lang="en-US" smtClean="0"/>
              <a:pPr/>
              <a:t>5/8/14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267624-0D74-461A-BE55-A0AB1A104804}"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0D4A9D-9970-4DFB-8920-247DF5D54E8F}" type="datetimeFigureOut">
              <a:rPr lang="en-US" smtClean="0"/>
              <a:pPr/>
              <a:t>5/8/14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267624-0D74-461A-BE55-A0AB1A104804}"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306443-2CE1-4B28-B043-9B64D2288311}" type="datetimeFigureOut">
              <a:rPr lang="en-US" smtClean="0"/>
              <a:pPr/>
              <a:t>5/8/14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F3D2B6-962C-4ADA-BE4A-682424379C4B}"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306443-2CE1-4B28-B043-9B64D2288311}" type="datetimeFigureOut">
              <a:rPr lang="en-US" smtClean="0"/>
              <a:pPr/>
              <a:t>5/8/14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F3D2B6-962C-4ADA-BE4A-682424379C4B}"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306443-2CE1-4B28-B043-9B64D2288311}" type="datetimeFigureOut">
              <a:rPr lang="en-US" smtClean="0"/>
              <a:pPr/>
              <a:t>5/8/14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F3D2B6-962C-4ADA-BE4A-682424379C4B}"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306443-2CE1-4B28-B043-9B64D2288311}" type="datetimeFigureOut">
              <a:rPr lang="en-US" smtClean="0"/>
              <a:pPr/>
              <a:t>5/8/14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F3D2B6-962C-4ADA-BE4A-682424379C4B}"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306443-2CE1-4B28-B043-9B64D2288311}" type="datetimeFigureOut">
              <a:rPr lang="en-US" smtClean="0"/>
              <a:pPr/>
              <a:t>5/8/14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F3D2B6-962C-4ADA-BE4A-682424379C4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fld id="{31969140-AEED-4365-9822-1D6B6F19365D}" type="slidenum">
              <a:rPr lang="en-US"/>
              <a:pPr>
                <a:defRPr/>
              </a:pPr>
              <a:t>‹#›</a:t>
            </a:fld>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3F4741-9946-4453-8117-DCB871E8B1EA}" type="slidenum">
              <a:rPr lang="en-US"/>
              <a:pPr>
                <a:defRPr/>
              </a:pPr>
              <a:t>‹#›</a:t>
            </a:fld>
            <a:endParaRPr lang="en-US"/>
          </a:p>
        </p:txBody>
      </p:sp>
    </p:spTree>
  </p:cSld>
  <p:clrMapOvr>
    <a:masterClrMapping/>
  </p:clrMapOvr>
  <p:transition>
    <p:fade thruBlk="1"/>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306443-2CE1-4B28-B043-9B64D2288311}" type="datetimeFigureOut">
              <a:rPr lang="en-US" smtClean="0"/>
              <a:pPr/>
              <a:t>5/8/14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F3D2B6-962C-4ADA-BE4A-682424379C4B}"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306443-2CE1-4B28-B043-9B64D2288311}" type="datetimeFigureOut">
              <a:rPr lang="en-US" smtClean="0"/>
              <a:pPr/>
              <a:t>5/8/14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F3D2B6-962C-4ADA-BE4A-682424379C4B}"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306443-2CE1-4B28-B043-9B64D2288311}" type="datetimeFigureOut">
              <a:rPr lang="en-US" smtClean="0"/>
              <a:pPr/>
              <a:t>5/8/14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F3D2B6-962C-4ADA-BE4A-682424379C4B}"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306443-2CE1-4B28-B043-9B64D2288311}" type="datetimeFigureOut">
              <a:rPr lang="en-US" smtClean="0"/>
              <a:pPr/>
              <a:t>5/8/14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F3D2B6-962C-4ADA-BE4A-682424379C4B}"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306443-2CE1-4B28-B043-9B64D2288311}" type="datetimeFigureOut">
              <a:rPr lang="en-US" smtClean="0"/>
              <a:pPr/>
              <a:t>5/8/14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F3D2B6-962C-4ADA-BE4A-682424379C4B}"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306443-2CE1-4B28-B043-9B64D2288311}" type="datetimeFigureOut">
              <a:rPr lang="en-US" smtClean="0"/>
              <a:pPr/>
              <a:t>5/8/14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F3D2B6-962C-4ADA-BE4A-682424379C4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fld id="{5F52BB1D-F2E0-49EE-B9B4-CF74E78D2A8C}" type="slidenum">
              <a:rPr lang="en-US"/>
              <a:pPr>
                <a:defRPr/>
              </a:pPr>
              <a:t>‹#›</a:t>
            </a:fld>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B3033E-E538-4F03-88DE-C3F3812BF918}" type="slidenum">
              <a:rPr lang="en-US"/>
              <a:pPr>
                <a:defRPr/>
              </a:pPr>
              <a:t>‹#›</a:t>
            </a:fld>
            <a:endParaRPr lang="en-US"/>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fld id="{EEEA5641-B83F-4930-A0AA-84B1FAED7318}" type="slidenum">
              <a:rPr lang="en-US"/>
              <a:pPr>
                <a:defRPr/>
              </a:pPr>
              <a:t>‹#›</a:t>
            </a:fld>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2EAB8A7-69D3-40EE-A910-B64AA376039F}" type="slidenum">
              <a:rPr lang="en-US"/>
              <a:pPr>
                <a:defRPr/>
              </a:pPr>
              <a:t>‹#›</a:t>
            </a:fld>
            <a:endParaRPr lang="en-US"/>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fld id="{CC092D44-1A28-4315-A85F-442DED3A3E48}" type="slidenum">
              <a:rPr lang="en-US"/>
              <a:pPr>
                <a:defRPr/>
              </a:pPr>
              <a:t>‹#›</a:t>
            </a:fld>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9CB224B-9096-4DC7-8075-B25E62D99EC9}" type="slidenum">
              <a:rPr lang="en-US"/>
              <a:pPr>
                <a:defRPr/>
              </a:pPr>
              <a:t>‹#›</a:t>
            </a:fld>
            <a:endParaRPr lang="en-US"/>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fld id="{3DB8FA32-CEB4-4B5D-96EC-F0F91BBC5DAB}" type="slidenum">
              <a:rPr lang="en-US"/>
              <a:pPr>
                <a:defRPr/>
              </a:pPr>
              <a:t>‹#›</a:t>
            </a:fld>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BF941F-0808-4902-91FE-758024A3DB1A}" type="slidenum">
              <a:rPr lang="en-US"/>
              <a:pPr>
                <a:defRPr/>
              </a:pPr>
              <a:t>‹#›</a:t>
            </a:fld>
            <a:endParaRPr lang="en-US"/>
          </a:p>
        </p:txBody>
      </p:sp>
    </p:spTree>
  </p:cSld>
  <p:clrMapOvr>
    <a:masterClrMapping/>
  </p:clrMapOvr>
  <p:transition>
    <p:fade thruBlk="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fld id="{CBB0A0F8-9C51-4EC7-84BD-7C9F02CF3429}" type="slidenum">
              <a:rPr lang="en-US" smtClean="0"/>
              <a:pPr>
                <a:defRPr/>
              </a:pPr>
              <a:t>‹#›</a:t>
            </a:fld>
            <a:endParaRPr lang="en-US"/>
          </a:p>
        </p:txBody>
      </p:sp>
      <p:sp>
        <p:nvSpPr>
          <p:cNvPr id="5" name="Slide Number Placeholder 4"/>
          <p:cNvSpPr>
            <a:spLocks noGrp="1"/>
          </p:cNvSpPr>
          <p:nvPr>
            <p:ph type="sldNum" sz="quarter" idx="12"/>
          </p:nvPr>
        </p:nvSpPr>
        <p:spPr/>
        <p:txBody>
          <a:bodyPr/>
          <a:lstStyle/>
          <a:p>
            <a:pPr>
              <a:defRPr/>
            </a:pPr>
            <a:fld id="{8BFBEB95-1CE1-4823-85CD-1A258BC9DD0E}" type="slidenum">
              <a:rPr lang="en-US" smtClean="0"/>
              <a:pPr>
                <a:defRPr/>
              </a:pPr>
              <a:t>‹#›</a:t>
            </a:fld>
            <a:endParaRPr lang="en-US"/>
          </a:p>
        </p:txBody>
      </p:sp>
    </p:spTree>
  </p:cSld>
  <p:clrMapOvr>
    <a:masterClrMapping/>
  </p:clrMapOvr>
  <p:transition>
    <p:fade thruBlk="1"/>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fld id="{2B9F88A8-8DCD-4E9E-8FA7-98D2B7B9BC1F}" type="slidenum">
              <a:rPr lang="en-US"/>
              <a:pPr>
                <a:defRPr/>
              </a:pPr>
              <a:t>‹#›</a:t>
            </a:fld>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197874-3E8D-4379-AF21-F3210146C2BB}" type="slidenum">
              <a:rPr lang="en-US"/>
              <a:pPr>
                <a:defRPr/>
              </a:pPr>
              <a:t>‹#›</a:t>
            </a:fld>
            <a:endParaRPr lang="en-US"/>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defRPr sz="1400">
                <a:latin typeface="WP TypographicSymbols"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a:defRPr sz="1400">
                <a:latin typeface="WP TypographicSymbols" charset="0"/>
              </a:defRPr>
            </a:lvl1pPr>
          </a:lstStyle>
          <a:p>
            <a:pPr>
              <a:defRPr/>
            </a:pPr>
            <a:fld id="{CBB0A0F8-9C51-4EC7-84BD-7C9F02CF3429}" type="slidenum">
              <a:rPr lang="en-US"/>
              <a:pPr>
                <a:defRPr/>
              </a:pPr>
              <a:t>‹#›</a:t>
            </a:fld>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a:defRPr sz="1400"/>
            </a:lvl1pPr>
          </a:lstStyle>
          <a:p>
            <a:pPr>
              <a:defRPr/>
            </a:pPr>
            <a:fld id="{8BFBEB95-1CE1-4823-85CD-1A258BC9DD0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1" r:id="rId8"/>
    <p:sldLayoutId id="2147483656" r:id="rId9"/>
    <p:sldLayoutId id="2147483657" r:id="rId10"/>
    <p:sldLayoutId id="2147483658" r:id="rId11"/>
    <p:sldLayoutId id="2147483659" r:id="rId12"/>
    <p:sldLayoutId id="2147483660" r:id="rId13"/>
  </p:sldLayoutIdLst>
  <p:transition>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D4A9D-9970-4DFB-8920-247DF5D54E8F}" type="datetimeFigureOut">
              <a:rPr lang="en-US" smtClean="0"/>
              <a:pPr/>
              <a:t>5/8/14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67624-0D74-461A-BE55-A0AB1A10480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306443-2CE1-4B28-B043-9B64D2288311}" type="datetimeFigureOut">
              <a:rPr lang="en-US" smtClean="0"/>
              <a:pPr/>
              <a:t>5/8/14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F3D2B6-962C-4ADA-BE4A-682424379C4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microsoft.com/office/2007/relationships/hdphoto" Target="../media/hdphoto3.wdp"/><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6" Type="http://schemas.microsoft.com/office/2007/relationships/hdphoto" Target="../media/hdphoto4.wdp"/><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7" Type="http://schemas.openxmlformats.org/officeDocument/2006/relationships/image" Target="../media/image46.jpeg"/><Relationship Id="rId8" Type="http://schemas.openxmlformats.org/officeDocument/2006/relationships/image" Target="../media/image47.jpeg"/><Relationship Id="rId9" Type="http://schemas.openxmlformats.org/officeDocument/2006/relationships/image" Target="../media/image48.jpeg"/><Relationship Id="rId10"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jpeg"/><Relationship Id="rId5" Type="http://schemas.openxmlformats.org/officeDocument/2006/relationships/image" Target="../media/image55.jpeg"/><Relationship Id="rId6" Type="http://schemas.microsoft.com/office/2007/relationships/hdphoto" Target="../media/hdphoto5.wdp"/><Relationship Id="rId7" Type="http://schemas.openxmlformats.org/officeDocument/2006/relationships/image" Target="../media/image56.jpeg"/><Relationship Id="rId8" Type="http://schemas.microsoft.com/office/2007/relationships/hdphoto" Target="../media/hdphoto6.wdp"/><Relationship Id="rId9"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31.jpeg"/><Relationship Id="rId5"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image" Target="../media/image62.png"/><Relationship Id="rId8" Type="http://schemas.openxmlformats.org/officeDocument/2006/relationships/image" Target="../media/image63.tiff"/><Relationship Id="rId9" Type="http://schemas.openxmlformats.org/officeDocument/2006/relationships/image" Target="../media/image64.png"/><Relationship Id="rId10" Type="http://schemas.openxmlformats.org/officeDocument/2006/relationships/image" Target="../media/image65.png"/><Relationship Id="rId11"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microsoft.com/office/2007/relationships/hdphoto" Target="../media/hdphoto1.wdp"/><Relationship Id="rId5" Type="http://schemas.openxmlformats.org/officeDocument/2006/relationships/image" Target="../media/image5.jpeg"/><Relationship Id="rId6" Type="http://schemas.microsoft.com/office/2007/relationships/hdphoto" Target="../media/hdphoto2.wdp"/><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0.png"/><Relationship Id="rId5" Type="http://schemas.openxmlformats.org/officeDocument/2006/relationships/oleObject" Target="../embeddings/oleObject2.bin"/><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11.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2" descr="Bocas-creek"/>
          <p:cNvPicPr>
            <a:picLocks noChangeAspect="1" noChangeArrowheads="1"/>
          </p:cNvPicPr>
          <p:nvPr/>
        </p:nvPicPr>
        <p:blipFill>
          <a:blip r:embed="rId3" cstate="print"/>
          <a:srcRect/>
          <a:stretch>
            <a:fillRect/>
          </a:stretch>
        </p:blipFill>
        <p:spPr bwMode="auto">
          <a:xfrm>
            <a:off x="0" y="0"/>
            <a:ext cx="9134475" cy="6858000"/>
          </a:xfrm>
          <a:prstGeom prst="rect">
            <a:avLst/>
          </a:prstGeom>
          <a:noFill/>
          <a:ln w="19050">
            <a:solidFill>
              <a:schemeClr val="bg1"/>
            </a:solidFill>
            <a:miter lim="800000"/>
            <a:headEnd/>
            <a:tailEnd/>
          </a:ln>
        </p:spPr>
      </p:pic>
      <p:grpSp>
        <p:nvGrpSpPr>
          <p:cNvPr id="2" name="Group 6"/>
          <p:cNvGrpSpPr/>
          <p:nvPr/>
        </p:nvGrpSpPr>
        <p:grpSpPr>
          <a:xfrm>
            <a:off x="-53182" y="1802921"/>
            <a:ext cx="8745652" cy="4255726"/>
            <a:chOff x="823519" y="1802921"/>
            <a:chExt cx="7915222" cy="4255726"/>
          </a:xfrm>
        </p:grpSpPr>
        <p:sp>
          <p:nvSpPr>
            <p:cNvPr id="4" name="Text Box 153"/>
            <p:cNvSpPr txBox="1">
              <a:spLocks noChangeArrowheads="1"/>
            </p:cNvSpPr>
            <p:nvPr/>
          </p:nvSpPr>
          <p:spPr bwMode="auto">
            <a:xfrm>
              <a:off x="823519" y="1802921"/>
              <a:ext cx="7805428" cy="1200329"/>
            </a:xfrm>
            <a:prstGeom prst="rect">
              <a:avLst/>
            </a:prstGeom>
            <a:noFill/>
            <a:ln w="9525">
              <a:noFill/>
              <a:miter lim="800000"/>
              <a:headEnd/>
              <a:tailEnd/>
            </a:ln>
            <a:effectLst>
              <a:outerShdw dist="56796" dir="6993903" algn="ctr" rotWithShape="0">
                <a:schemeClr val="tx1">
                  <a:alpha val="50000"/>
                </a:schemeClr>
              </a:outerShdw>
            </a:effectLst>
          </p:spPr>
          <p:txBody>
            <a:bodyPr wrap="square">
              <a:spAutoFit/>
            </a:bodyPr>
            <a:lstStyle/>
            <a:p>
              <a:pPr marL="914400" algn="ctr">
                <a:defRPr/>
              </a:pPr>
              <a:r>
                <a:rPr lang="en-US" sz="3600" dirty="0" smtClean="0">
                  <a:ln w="18415" cmpd="sng">
                    <a:solidFill>
                      <a:srgbClr val="FFFFFF"/>
                    </a:solidFill>
                    <a:prstDash val="solid"/>
                  </a:ln>
                  <a:solidFill>
                    <a:srgbClr val="FFFFFF"/>
                  </a:solidFill>
                  <a:effectLst>
                    <a:glow rad="139700">
                      <a:srgbClr val="292929"/>
                    </a:glow>
                  </a:effectLst>
                  <a:latin typeface="Garamond" pitchFamily="18" charset="0"/>
                </a:rPr>
                <a:t>Sensitivity of Mangrove Ecosystems to Climate Change</a:t>
              </a:r>
              <a:endParaRPr lang="en-US" sz="1800" dirty="0">
                <a:ln w="18415" cmpd="sng">
                  <a:solidFill>
                    <a:srgbClr val="FFFFFF"/>
                  </a:solidFill>
                  <a:prstDash val="solid"/>
                </a:ln>
                <a:solidFill>
                  <a:srgbClr val="FFFFFF"/>
                </a:solidFill>
                <a:effectLst>
                  <a:glow rad="139700">
                    <a:srgbClr val="292929"/>
                  </a:glow>
                </a:effectLst>
                <a:latin typeface="Garamond" pitchFamily="18" charset="0"/>
              </a:endParaRPr>
            </a:p>
          </p:txBody>
        </p:sp>
        <p:sp>
          <p:nvSpPr>
            <p:cNvPr id="5" name="Rectangle 4"/>
            <p:cNvSpPr/>
            <p:nvPr/>
          </p:nvSpPr>
          <p:spPr>
            <a:xfrm>
              <a:off x="1125428" y="3627212"/>
              <a:ext cx="7613313" cy="2431435"/>
            </a:xfrm>
            <a:prstGeom prst="rect">
              <a:avLst/>
            </a:prstGeom>
          </p:spPr>
          <p:txBody>
            <a:bodyPr wrap="square">
              <a:spAutoFit/>
            </a:bodyPr>
            <a:lstStyle/>
            <a:p>
              <a:pPr algn="ctr">
                <a:defRPr/>
              </a:pPr>
              <a:r>
                <a:rPr lang="en-US" dirty="0" err="1" smtClean="0">
                  <a:solidFill>
                    <a:schemeClr val="bg1"/>
                  </a:solidFill>
                  <a:effectLst>
                    <a:glow rad="101600">
                      <a:srgbClr val="292929"/>
                    </a:glow>
                  </a:effectLst>
                  <a:latin typeface="Garamond" pitchFamily="18" charset="0"/>
                </a:rPr>
                <a:t>Ilka</a:t>
              </a:r>
              <a:r>
                <a:rPr lang="en-US" dirty="0" smtClean="0">
                  <a:solidFill>
                    <a:schemeClr val="bg1"/>
                  </a:solidFill>
                  <a:effectLst>
                    <a:glow rad="101600">
                      <a:srgbClr val="292929"/>
                    </a:glow>
                  </a:effectLst>
                  <a:latin typeface="Garamond" pitchFamily="18" charset="0"/>
                </a:rPr>
                <a:t> C. Feller</a:t>
              </a:r>
              <a:r>
                <a:rPr lang="en-US" b="1" baseline="30000" dirty="0" smtClean="0">
                  <a:solidFill>
                    <a:schemeClr val="bg1"/>
                  </a:solidFill>
                  <a:effectLst>
                    <a:glow rad="101600">
                      <a:srgbClr val="292929"/>
                    </a:glow>
                  </a:effectLst>
                  <a:latin typeface="Garamond" pitchFamily="18" charset="0"/>
                </a:rPr>
                <a:t>1</a:t>
              </a:r>
              <a:r>
                <a:rPr lang="en-US" dirty="0" smtClean="0">
                  <a:solidFill>
                    <a:schemeClr val="bg1"/>
                  </a:solidFill>
                  <a:effectLst>
                    <a:glow rad="101600">
                      <a:srgbClr val="292929"/>
                    </a:glow>
                  </a:effectLst>
                  <a:latin typeface="Garamond" pitchFamily="18" charset="0"/>
                </a:rPr>
                <a:t>, Kyle Cavanaugh</a:t>
              </a:r>
              <a:r>
                <a:rPr lang="en-US" b="1" baseline="30000" dirty="0" smtClean="0">
                  <a:solidFill>
                    <a:schemeClr val="bg1"/>
                  </a:solidFill>
                  <a:effectLst>
                    <a:glow rad="101600">
                      <a:srgbClr val="292929"/>
                    </a:glow>
                  </a:effectLst>
                  <a:latin typeface="Garamond" pitchFamily="18" charset="0"/>
                </a:rPr>
                <a:t>1, 2</a:t>
              </a:r>
              <a:r>
                <a:rPr lang="en-US" dirty="0" smtClean="0">
                  <a:solidFill>
                    <a:schemeClr val="bg1"/>
                  </a:solidFill>
                  <a:effectLst>
                    <a:glow rad="101600">
                      <a:srgbClr val="292929"/>
                    </a:glow>
                  </a:effectLst>
                  <a:latin typeface="Garamond" pitchFamily="18" charset="0"/>
                </a:rPr>
                <a:t>, Daniel Gruner</a:t>
              </a:r>
              <a:r>
                <a:rPr lang="en-US" b="1" baseline="30000" dirty="0" smtClean="0">
                  <a:solidFill>
                    <a:schemeClr val="bg1"/>
                  </a:solidFill>
                  <a:effectLst>
                    <a:glow rad="101600">
                      <a:srgbClr val="292929"/>
                    </a:glow>
                  </a:effectLst>
                  <a:latin typeface="Garamond" pitchFamily="18" charset="0"/>
                </a:rPr>
                <a:t>3</a:t>
              </a:r>
              <a:r>
                <a:rPr lang="en-US" dirty="0" smtClean="0">
                  <a:solidFill>
                    <a:schemeClr val="bg1"/>
                  </a:solidFill>
                  <a:effectLst>
                    <a:glow rad="101600">
                      <a:srgbClr val="292929"/>
                    </a:glow>
                  </a:effectLst>
                  <a:latin typeface="Garamond" pitchFamily="18" charset="0"/>
                </a:rPr>
                <a:t>, Jim Kellner</a:t>
              </a:r>
              <a:r>
                <a:rPr lang="en-US" b="1" baseline="30000" dirty="0" smtClean="0">
                  <a:solidFill>
                    <a:schemeClr val="bg1"/>
                  </a:solidFill>
                  <a:effectLst>
                    <a:glow rad="101600">
                      <a:srgbClr val="292929"/>
                    </a:glow>
                  </a:effectLst>
                  <a:latin typeface="Garamond" pitchFamily="18" charset="0"/>
                </a:rPr>
                <a:t>2</a:t>
              </a:r>
              <a:r>
                <a:rPr lang="en-US" dirty="0" smtClean="0">
                  <a:solidFill>
                    <a:schemeClr val="bg1"/>
                  </a:solidFill>
                  <a:effectLst>
                    <a:glow rad="101600">
                      <a:srgbClr val="292929"/>
                    </a:glow>
                  </a:effectLst>
                  <a:latin typeface="Garamond" pitchFamily="18" charset="0"/>
                </a:rPr>
                <a:t>, Richard Osman</a:t>
              </a:r>
              <a:r>
                <a:rPr lang="en-US" b="1" baseline="30000" dirty="0" smtClean="0">
                  <a:solidFill>
                    <a:schemeClr val="bg1"/>
                  </a:solidFill>
                  <a:effectLst>
                    <a:glow rad="101600">
                      <a:srgbClr val="292929"/>
                    </a:glow>
                  </a:effectLst>
                  <a:latin typeface="Garamond" pitchFamily="18" charset="0"/>
                </a:rPr>
                <a:t>1</a:t>
              </a:r>
              <a:r>
                <a:rPr lang="en-US" dirty="0" smtClean="0">
                  <a:solidFill>
                    <a:schemeClr val="bg1"/>
                  </a:solidFill>
                  <a:effectLst>
                    <a:glow rad="101600">
                      <a:srgbClr val="292929"/>
                    </a:glow>
                  </a:effectLst>
                  <a:latin typeface="Garamond" pitchFamily="18" charset="0"/>
                </a:rPr>
                <a:t>, John Parker</a:t>
              </a:r>
              <a:r>
                <a:rPr lang="en-US" b="1" baseline="30000" dirty="0" smtClean="0">
                  <a:solidFill>
                    <a:schemeClr val="bg1"/>
                  </a:solidFill>
                  <a:effectLst>
                    <a:glow rad="101600">
                      <a:srgbClr val="292929"/>
                    </a:glow>
                  </a:effectLst>
                  <a:latin typeface="Garamond" pitchFamily="18" charset="0"/>
                </a:rPr>
                <a:t>1</a:t>
              </a:r>
              <a:r>
                <a:rPr lang="en-US" dirty="0" smtClean="0">
                  <a:solidFill>
                    <a:schemeClr val="bg1"/>
                  </a:solidFill>
                  <a:effectLst>
                    <a:glow rad="101600">
                      <a:srgbClr val="292929"/>
                    </a:glow>
                  </a:effectLst>
                  <a:latin typeface="Garamond" pitchFamily="18" charset="0"/>
                </a:rPr>
                <a:t>, </a:t>
              </a:r>
              <a:r>
                <a:rPr lang="en-US" dirty="0" err="1" smtClean="0">
                  <a:solidFill>
                    <a:schemeClr val="bg1"/>
                  </a:solidFill>
                  <a:effectLst>
                    <a:glow rad="101600">
                      <a:srgbClr val="292929"/>
                    </a:glow>
                  </a:effectLst>
                  <a:latin typeface="Garamond" pitchFamily="18" charset="0"/>
                </a:rPr>
                <a:t>Wilfrid</a:t>
              </a:r>
              <a:r>
                <a:rPr lang="en-US" dirty="0" smtClean="0">
                  <a:solidFill>
                    <a:schemeClr val="bg1"/>
                  </a:solidFill>
                  <a:effectLst>
                    <a:glow rad="101600">
                      <a:srgbClr val="292929"/>
                    </a:glow>
                  </a:effectLst>
                  <a:latin typeface="Garamond" pitchFamily="18" charset="0"/>
                </a:rPr>
                <a:t> Rodriguez</a:t>
              </a:r>
              <a:r>
                <a:rPr lang="en-US" b="1" baseline="30000" dirty="0" smtClean="0">
                  <a:solidFill>
                    <a:schemeClr val="bg1"/>
                  </a:solidFill>
                  <a:effectLst>
                    <a:glow rad="101600">
                      <a:srgbClr val="292929"/>
                    </a:glow>
                  </a:effectLst>
                  <a:latin typeface="Garamond" pitchFamily="18" charset="0"/>
                </a:rPr>
                <a:t>1</a:t>
              </a:r>
              <a:endParaRPr lang="en-US" dirty="0" smtClean="0">
                <a:solidFill>
                  <a:schemeClr val="bg1"/>
                </a:solidFill>
                <a:effectLst>
                  <a:glow rad="101600">
                    <a:srgbClr val="292929"/>
                  </a:glow>
                </a:effectLst>
                <a:latin typeface="Garamond" pitchFamily="18" charset="0"/>
              </a:endParaRPr>
            </a:p>
            <a:p>
              <a:pPr algn="ctr">
                <a:defRPr/>
              </a:pPr>
              <a:endParaRPr lang="en-US" dirty="0" smtClean="0">
                <a:solidFill>
                  <a:schemeClr val="bg1"/>
                </a:solidFill>
                <a:effectLst>
                  <a:glow rad="101600">
                    <a:srgbClr val="292929"/>
                  </a:glow>
                </a:effectLst>
                <a:latin typeface="Garamond" pitchFamily="18" charset="0"/>
              </a:endParaRPr>
            </a:p>
            <a:p>
              <a:pPr algn="ctr">
                <a:defRPr/>
              </a:pPr>
              <a:r>
                <a:rPr lang="en-US" sz="2000" b="1" baseline="30000" dirty="0" smtClean="0">
                  <a:solidFill>
                    <a:schemeClr val="bg1"/>
                  </a:solidFill>
                  <a:effectLst>
                    <a:glow rad="101600">
                      <a:srgbClr val="292929"/>
                    </a:glow>
                  </a:effectLst>
                  <a:latin typeface="Garamond" pitchFamily="18" charset="0"/>
                </a:rPr>
                <a:t>1</a:t>
              </a:r>
              <a:r>
                <a:rPr lang="en-US" sz="2000" b="1" dirty="0" smtClean="0">
                  <a:solidFill>
                    <a:schemeClr val="bg1"/>
                  </a:solidFill>
                  <a:effectLst>
                    <a:glow rad="101600">
                      <a:srgbClr val="292929"/>
                    </a:glow>
                  </a:effectLst>
                  <a:latin typeface="Garamond" pitchFamily="18" charset="0"/>
                </a:rPr>
                <a:t>Smithsonian Environmental Research Center</a:t>
              </a:r>
            </a:p>
            <a:p>
              <a:pPr algn="ctr">
                <a:defRPr/>
              </a:pPr>
              <a:r>
                <a:rPr lang="en-US" sz="2000" b="1" baseline="30000" dirty="0" smtClean="0">
                  <a:solidFill>
                    <a:schemeClr val="bg1"/>
                  </a:solidFill>
                  <a:effectLst>
                    <a:glow rad="101600">
                      <a:srgbClr val="292929"/>
                    </a:glow>
                  </a:effectLst>
                  <a:latin typeface="Garamond" pitchFamily="18" charset="0"/>
                </a:rPr>
                <a:t>2</a:t>
              </a:r>
              <a:r>
                <a:rPr lang="en-US" sz="2000" b="1" dirty="0" smtClean="0">
                  <a:solidFill>
                    <a:schemeClr val="bg1"/>
                  </a:solidFill>
                  <a:effectLst>
                    <a:glow rad="101600">
                      <a:srgbClr val="292929"/>
                    </a:glow>
                  </a:effectLst>
                  <a:latin typeface="Garamond" pitchFamily="18" charset="0"/>
                </a:rPr>
                <a:t>Brown University</a:t>
              </a:r>
            </a:p>
            <a:p>
              <a:pPr algn="ctr">
                <a:defRPr/>
              </a:pPr>
              <a:r>
                <a:rPr lang="en-US" sz="2000" b="1" baseline="30000" dirty="0" smtClean="0">
                  <a:solidFill>
                    <a:schemeClr val="bg1"/>
                  </a:solidFill>
                  <a:effectLst>
                    <a:glow rad="101600">
                      <a:srgbClr val="292929"/>
                    </a:glow>
                  </a:effectLst>
                  <a:latin typeface="Garamond" pitchFamily="18" charset="0"/>
                </a:rPr>
                <a:t>3</a:t>
              </a:r>
              <a:r>
                <a:rPr lang="en-US" sz="2000" b="1" dirty="0" smtClean="0">
                  <a:solidFill>
                    <a:schemeClr val="bg1"/>
                  </a:solidFill>
                  <a:effectLst>
                    <a:glow rad="101600">
                      <a:srgbClr val="292929"/>
                    </a:glow>
                  </a:effectLst>
                  <a:latin typeface="Garamond" pitchFamily="18" charset="0"/>
                </a:rPr>
                <a:t>University of Maryland, College Park</a:t>
              </a:r>
            </a:p>
            <a:p>
              <a:pPr algn="ctr">
                <a:defRPr/>
              </a:pPr>
              <a:endParaRPr lang="en-US" sz="2000" b="1" dirty="0">
                <a:solidFill>
                  <a:schemeClr val="bg1"/>
                </a:solidFill>
                <a:effectLst>
                  <a:glow rad="101600">
                    <a:srgbClr val="292929"/>
                  </a:glow>
                </a:effectLst>
                <a:latin typeface="Garamond" pitchFamily="18" charset="0"/>
              </a:endParaRPr>
            </a:p>
          </p:txBody>
        </p:sp>
      </p:gr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 name="Group 3"/>
          <p:cNvGrpSpPr/>
          <p:nvPr/>
        </p:nvGrpSpPr>
        <p:grpSpPr>
          <a:xfrm>
            <a:off x="785235" y="682953"/>
            <a:ext cx="7478611" cy="4023360"/>
            <a:chOff x="785235" y="682953"/>
            <a:chExt cx="7478611" cy="4023360"/>
          </a:xfrm>
        </p:grpSpPr>
        <p:pic>
          <p:nvPicPr>
            <p:cNvPr id="50" name="Picture 49" descr="Figure1.png"/>
            <p:cNvPicPr>
              <a:picLocks noChangeAspect="1"/>
            </p:cNvPicPr>
            <p:nvPr/>
          </p:nvPicPr>
          <p:blipFill>
            <a:blip r:embed="rId3"/>
            <a:stretch>
              <a:fillRect/>
            </a:stretch>
          </p:blipFill>
          <p:spPr>
            <a:xfrm>
              <a:off x="785235" y="682953"/>
              <a:ext cx="7478611" cy="4023360"/>
            </a:xfrm>
            <a:prstGeom prst="rect">
              <a:avLst/>
            </a:prstGeom>
            <a:noFill/>
            <a:ln>
              <a:noFill/>
            </a:ln>
          </p:spPr>
        </p:pic>
        <p:sp>
          <p:nvSpPr>
            <p:cNvPr id="51" name="Rectangle 50"/>
            <p:cNvSpPr/>
            <p:nvPr/>
          </p:nvSpPr>
          <p:spPr bwMode="auto">
            <a:xfrm>
              <a:off x="1094695" y="834244"/>
              <a:ext cx="309460" cy="302583"/>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42684"/>
              <a:endParaRPr lang="en-US" dirty="0">
                <a:latin typeface="Times New Roman" pitchFamily="18" charset="0"/>
                <a:ea typeface="ヒラギノ角ゴ ProN W3" pitchFamily="1" charset="-128"/>
                <a:cs typeface="Times New Roman" pitchFamily="18" charset="0"/>
                <a:sym typeface="Gill Sans" pitchFamily="1" charset="0"/>
              </a:endParaRPr>
            </a:p>
          </p:txBody>
        </p:sp>
        <p:sp>
          <p:nvSpPr>
            <p:cNvPr id="52" name="Rectangle 51"/>
            <p:cNvSpPr/>
            <p:nvPr/>
          </p:nvSpPr>
          <p:spPr bwMode="auto">
            <a:xfrm>
              <a:off x="4788471" y="799378"/>
              <a:ext cx="309460" cy="302583"/>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42684"/>
              <a:endParaRPr lang="en-US" dirty="0">
                <a:latin typeface="Times New Roman" pitchFamily="18" charset="0"/>
                <a:ea typeface="ヒラギノ角ゴ ProN W3" pitchFamily="1" charset="-128"/>
                <a:cs typeface="Times New Roman" pitchFamily="18" charset="0"/>
                <a:sym typeface="Gill Sans" pitchFamily="1" charset="0"/>
              </a:endParaRPr>
            </a:p>
          </p:txBody>
        </p:sp>
      </p:grpSp>
      <p:sp>
        <p:nvSpPr>
          <p:cNvPr id="8" name="Text Box 5"/>
          <p:cNvSpPr txBox="1">
            <a:spLocks noChangeArrowheads="1"/>
          </p:cNvSpPr>
          <p:nvPr/>
        </p:nvSpPr>
        <p:spPr bwMode="auto">
          <a:xfrm>
            <a:off x="97920" y="6679850"/>
            <a:ext cx="4930560" cy="24482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9pPr>
          </a:lstStyle>
          <a:p>
            <a:r>
              <a:rPr lang="en-GB" altLang="en-US" sz="900" dirty="0">
                <a:latin typeface="Garamond" pitchFamily="18" charset="0"/>
              </a:rPr>
              <a:t>©2014 by National Academy of Sciences</a:t>
            </a:r>
          </a:p>
        </p:txBody>
      </p:sp>
      <p:sp>
        <p:nvSpPr>
          <p:cNvPr id="9" name="Text Box 4"/>
          <p:cNvSpPr txBox="1">
            <a:spLocks noChangeArrowheads="1"/>
          </p:cNvSpPr>
          <p:nvPr/>
        </p:nvSpPr>
        <p:spPr bwMode="auto">
          <a:xfrm>
            <a:off x="5324616" y="6642779"/>
            <a:ext cx="3918240" cy="23186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FFFFFF"/>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en-US" sz="1200" dirty="0">
                <a:latin typeface="Garamond" pitchFamily="18" charset="0"/>
              </a:rPr>
              <a:t>Cavanaugh K C et al. PNAS 2014;111:723-727</a:t>
            </a:r>
          </a:p>
        </p:txBody>
      </p:sp>
      <p:sp>
        <p:nvSpPr>
          <p:cNvPr id="3" name="TextBox 2"/>
          <p:cNvSpPr txBox="1"/>
          <p:nvPr/>
        </p:nvSpPr>
        <p:spPr>
          <a:xfrm>
            <a:off x="751456" y="4730293"/>
            <a:ext cx="7658584" cy="1323439"/>
          </a:xfrm>
          <a:prstGeom prst="rect">
            <a:avLst/>
          </a:prstGeom>
          <a:noFill/>
        </p:spPr>
        <p:txBody>
          <a:bodyPr wrap="square" rtlCol="0">
            <a:spAutoFit/>
          </a:bodyPr>
          <a:lstStyle/>
          <a:p>
            <a:pPr marL="342900" indent="-342900">
              <a:buAutoNum type="alphaUcParenBoth"/>
            </a:pPr>
            <a:r>
              <a:rPr lang="en-US" sz="1600" dirty="0" smtClean="0">
                <a:latin typeface="Garamond" pitchFamily="18" charset="0"/>
              </a:rPr>
              <a:t>Map shows long-term </a:t>
            </a:r>
            <a:r>
              <a:rPr lang="en-US" sz="1600" dirty="0">
                <a:latin typeface="Garamond" pitchFamily="18" charset="0"/>
              </a:rPr>
              <a:t>increase (black) or decrease (red) in </a:t>
            </a:r>
            <a:r>
              <a:rPr lang="en-US" sz="1600" dirty="0" smtClean="0">
                <a:latin typeface="Garamond" pitchFamily="18" charset="0"/>
              </a:rPr>
              <a:t>mangrove in northern portion of study area. </a:t>
            </a:r>
          </a:p>
          <a:p>
            <a:pPr marL="342900" indent="-342900">
              <a:buAutoNum type="alphaUcParenBoth"/>
            </a:pPr>
            <a:endParaRPr lang="en-US" sz="1600" dirty="0">
              <a:latin typeface="Garamond" pitchFamily="18" charset="0"/>
            </a:endParaRPr>
          </a:p>
          <a:p>
            <a:pPr marL="342900" indent="-342900">
              <a:buAutoNum type="alphaUcParenBoth"/>
            </a:pPr>
            <a:r>
              <a:rPr lang="en-US" sz="1600" dirty="0" smtClean="0">
                <a:latin typeface="Garamond" pitchFamily="18" charset="0"/>
              </a:rPr>
              <a:t>Latitude relative </a:t>
            </a:r>
            <a:r>
              <a:rPr lang="en-US" sz="1600" dirty="0">
                <a:latin typeface="Garamond" pitchFamily="18" charset="0"/>
              </a:rPr>
              <a:t>change in mangrove area. Solid line represents a piecewise regression and the vertical dotted line gives the breakpoint (26.75°N) of the piecewise regression. </a:t>
            </a:r>
          </a:p>
        </p:txBody>
      </p:sp>
      <p:sp>
        <p:nvSpPr>
          <p:cNvPr id="2" name="TextBox 1"/>
          <p:cNvSpPr txBox="1"/>
          <p:nvPr/>
        </p:nvSpPr>
        <p:spPr>
          <a:xfrm>
            <a:off x="789556" y="142107"/>
            <a:ext cx="7658584" cy="646294"/>
          </a:xfrm>
          <a:prstGeom prst="rect">
            <a:avLst/>
          </a:prstGeom>
          <a:noFill/>
        </p:spPr>
        <p:txBody>
          <a:bodyPr wrap="square" lIns="91402" tIns="45702" rIns="91402" bIns="45702" rtlCol="0">
            <a:spAutoFit/>
          </a:bodyPr>
          <a:lstStyle/>
          <a:p>
            <a:pPr algn="l"/>
            <a:r>
              <a:rPr lang="en-US" sz="1800" dirty="0">
                <a:latin typeface="Garamond" pitchFamily="18" charset="0"/>
              </a:rPr>
              <a:t>There is a strong relationship between latitude and the magnitude of increase in mangrove cover</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17783929"/>
      </p:ext>
    </p:extLst>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 name="Picture 33" descr="sma_change_nws_num_freeze_change_-4.png"/>
          <p:cNvPicPr>
            <a:picLocks noChangeAspect="1"/>
          </p:cNvPicPr>
          <p:nvPr/>
        </p:nvPicPr>
        <p:blipFill>
          <a:blip r:embed="rId3"/>
          <a:stretch>
            <a:fillRect/>
          </a:stretch>
        </p:blipFill>
        <p:spPr>
          <a:xfrm>
            <a:off x="3088895" y="3732225"/>
            <a:ext cx="3199289" cy="2560320"/>
          </a:xfrm>
          <a:prstGeom prst="rect">
            <a:avLst/>
          </a:prstGeom>
        </p:spPr>
      </p:pic>
      <p:sp>
        <p:nvSpPr>
          <p:cNvPr id="21" name="TextBox 20"/>
          <p:cNvSpPr txBox="1"/>
          <p:nvPr/>
        </p:nvSpPr>
        <p:spPr>
          <a:xfrm>
            <a:off x="3009092" y="6254852"/>
            <a:ext cx="3432860" cy="408315"/>
          </a:xfrm>
          <a:prstGeom prst="rect">
            <a:avLst/>
          </a:prstGeom>
          <a:noFill/>
        </p:spPr>
        <p:txBody>
          <a:bodyPr wrap="none" lIns="130046" tIns="65023" rIns="130046" bIns="65023" rtlCol="0">
            <a:spAutoFit/>
          </a:bodyPr>
          <a:lstStyle/>
          <a:p>
            <a:pPr algn="ctr"/>
            <a:r>
              <a:rPr lang="en-US" sz="1800" dirty="0" err="1">
                <a:solidFill>
                  <a:srgbClr val="000000"/>
                </a:solidFill>
                <a:latin typeface="Times New Roman"/>
                <a:cs typeface="Times New Roman"/>
              </a:rPr>
              <a:t>Δ</a:t>
            </a:r>
            <a:r>
              <a:rPr lang="en-US" sz="1800" dirty="0">
                <a:solidFill>
                  <a:srgbClr val="000000"/>
                </a:solidFill>
                <a:latin typeface="Times New Roman"/>
                <a:cs typeface="Times New Roman"/>
              </a:rPr>
              <a:t> # days below -4 °</a:t>
            </a:r>
            <a:r>
              <a:rPr lang="en-US" sz="1800" dirty="0" smtClean="0">
                <a:solidFill>
                  <a:srgbClr val="000000"/>
                </a:solidFill>
                <a:latin typeface="Times New Roman"/>
                <a:cs typeface="Times New Roman"/>
              </a:rPr>
              <a:t>C (1985-2011)</a:t>
            </a:r>
            <a:endParaRPr lang="en-US" sz="1800" dirty="0">
              <a:solidFill>
                <a:srgbClr val="000000"/>
              </a:solidFill>
              <a:latin typeface="Times New Roman"/>
              <a:cs typeface="Times New Roman"/>
            </a:endParaRPr>
          </a:p>
        </p:txBody>
      </p:sp>
      <p:sp>
        <p:nvSpPr>
          <p:cNvPr id="22" name="TextBox 21"/>
          <p:cNvSpPr txBox="1"/>
          <p:nvPr/>
        </p:nvSpPr>
        <p:spPr>
          <a:xfrm>
            <a:off x="3712598" y="5418735"/>
            <a:ext cx="947377" cy="562203"/>
          </a:xfrm>
          <a:prstGeom prst="rect">
            <a:avLst/>
          </a:prstGeom>
          <a:noFill/>
        </p:spPr>
        <p:txBody>
          <a:bodyPr wrap="none" lIns="130046" tIns="65023" rIns="130046" bIns="65023" rtlCol="0">
            <a:spAutoFit/>
          </a:bodyPr>
          <a:lstStyle/>
          <a:p>
            <a:r>
              <a:rPr lang="en-US" sz="1400" dirty="0">
                <a:solidFill>
                  <a:srgbClr val="000000"/>
                </a:solidFill>
                <a:latin typeface="Times New Roman"/>
                <a:cs typeface="Times New Roman"/>
              </a:rPr>
              <a:t>r</a:t>
            </a:r>
            <a:r>
              <a:rPr lang="en-US" sz="1400" baseline="30000" dirty="0">
                <a:solidFill>
                  <a:srgbClr val="000000"/>
                </a:solidFill>
                <a:latin typeface="Times New Roman"/>
                <a:cs typeface="Times New Roman"/>
              </a:rPr>
              <a:t>2</a:t>
            </a:r>
            <a:r>
              <a:rPr lang="en-US" sz="1400" dirty="0">
                <a:solidFill>
                  <a:srgbClr val="000000"/>
                </a:solidFill>
                <a:latin typeface="Times New Roman"/>
                <a:cs typeface="Times New Roman"/>
              </a:rPr>
              <a:t> = 0.73</a:t>
            </a:r>
          </a:p>
          <a:p>
            <a:r>
              <a:rPr lang="en-US" sz="1400" dirty="0" err="1">
                <a:solidFill>
                  <a:srgbClr val="000000"/>
                </a:solidFill>
                <a:latin typeface="Times New Roman"/>
                <a:cs typeface="Times New Roman"/>
              </a:rPr>
              <a:t>p</a:t>
            </a:r>
            <a:r>
              <a:rPr lang="en-US" sz="1400" dirty="0">
                <a:solidFill>
                  <a:srgbClr val="000000"/>
                </a:solidFill>
                <a:latin typeface="Times New Roman"/>
                <a:cs typeface="Times New Roman"/>
              </a:rPr>
              <a:t> = 0.003</a:t>
            </a:r>
          </a:p>
        </p:txBody>
      </p:sp>
      <p:sp>
        <p:nvSpPr>
          <p:cNvPr id="24" name="TextBox 23"/>
          <p:cNvSpPr txBox="1"/>
          <p:nvPr/>
        </p:nvSpPr>
        <p:spPr>
          <a:xfrm rot="16200000">
            <a:off x="981615" y="4831392"/>
            <a:ext cx="4073070" cy="408315"/>
          </a:xfrm>
          <a:prstGeom prst="rect">
            <a:avLst/>
          </a:prstGeom>
          <a:noFill/>
        </p:spPr>
        <p:txBody>
          <a:bodyPr wrap="square" lIns="130046" tIns="65023" rIns="130046" bIns="65023" rtlCol="0">
            <a:spAutoFit/>
          </a:bodyPr>
          <a:lstStyle/>
          <a:p>
            <a:pPr algn="ctr"/>
            <a:r>
              <a:rPr lang="en-US" sz="1800" dirty="0">
                <a:solidFill>
                  <a:srgbClr val="000000"/>
                </a:solidFill>
                <a:latin typeface="Times New Roman"/>
                <a:cs typeface="Times New Roman"/>
              </a:rPr>
              <a:t>Δ mangrove area (%)</a:t>
            </a:r>
          </a:p>
        </p:txBody>
      </p:sp>
      <p:sp>
        <p:nvSpPr>
          <p:cNvPr id="25" name="TextBox 24"/>
          <p:cNvSpPr txBox="1"/>
          <p:nvPr/>
        </p:nvSpPr>
        <p:spPr>
          <a:xfrm>
            <a:off x="789556" y="128501"/>
            <a:ext cx="7658584" cy="707850"/>
          </a:xfrm>
          <a:prstGeom prst="rect">
            <a:avLst/>
          </a:prstGeom>
          <a:noFill/>
        </p:spPr>
        <p:txBody>
          <a:bodyPr wrap="square" lIns="91402" tIns="45702" rIns="91402" bIns="45702" rtlCol="0">
            <a:spAutoFit/>
          </a:bodyPr>
          <a:lstStyle/>
          <a:p>
            <a:pPr algn="l"/>
            <a:r>
              <a:rPr lang="en-US" sz="2000" dirty="0" smtClean="0">
                <a:latin typeface="Garamond" pitchFamily="18" charset="0"/>
              </a:rPr>
              <a:t>Strong </a:t>
            </a:r>
            <a:r>
              <a:rPr lang="en-US" sz="2000" dirty="0">
                <a:latin typeface="Garamond" pitchFamily="18" charset="0"/>
              </a:rPr>
              <a:t>relationship between</a:t>
            </a:r>
            <a:r>
              <a:rPr lang="en-US" sz="2000" dirty="0" smtClean="0">
                <a:latin typeface="Garamond" pitchFamily="18" charset="0"/>
              </a:rPr>
              <a:t> change in </a:t>
            </a:r>
            <a:r>
              <a:rPr lang="en-US" sz="2000" dirty="0">
                <a:latin typeface="Garamond" pitchFamily="18" charset="0"/>
              </a:rPr>
              <a:t>mangrove </a:t>
            </a:r>
            <a:r>
              <a:rPr lang="en-US" sz="2000" dirty="0" smtClean="0">
                <a:latin typeface="Garamond" pitchFamily="18" charset="0"/>
              </a:rPr>
              <a:t>cover and change in frequency of extreme freeze events</a:t>
            </a:r>
            <a:endParaRPr lang="en-US" sz="2000" dirty="0">
              <a:latin typeface="Garamond" pitchFamily="18" charset="0"/>
            </a:endParaRPr>
          </a:p>
        </p:txBody>
      </p:sp>
      <p:pic>
        <p:nvPicPr>
          <p:cNvPr id="29" name="Picture 28" descr="sma_change_nws_mean_annual_temp_change.png"/>
          <p:cNvPicPr>
            <a:picLocks noChangeAspect="1"/>
          </p:cNvPicPr>
          <p:nvPr/>
        </p:nvPicPr>
        <p:blipFill>
          <a:blip r:embed="rId4"/>
          <a:stretch>
            <a:fillRect/>
          </a:stretch>
        </p:blipFill>
        <p:spPr>
          <a:xfrm>
            <a:off x="875397" y="836351"/>
            <a:ext cx="3142705" cy="2514600"/>
          </a:xfrm>
          <a:prstGeom prst="rect">
            <a:avLst/>
          </a:prstGeom>
        </p:spPr>
      </p:pic>
      <p:sp>
        <p:nvSpPr>
          <p:cNvPr id="30" name="TextBox 29"/>
          <p:cNvSpPr txBox="1"/>
          <p:nvPr/>
        </p:nvSpPr>
        <p:spPr>
          <a:xfrm>
            <a:off x="756898" y="3350164"/>
            <a:ext cx="3657600" cy="369296"/>
          </a:xfrm>
          <a:prstGeom prst="rect">
            <a:avLst/>
          </a:prstGeom>
          <a:noFill/>
        </p:spPr>
        <p:txBody>
          <a:bodyPr wrap="square" lIns="91405" tIns="45702" rIns="91405" bIns="45702" rtlCol="0">
            <a:spAutoFit/>
          </a:bodyPr>
          <a:lstStyle/>
          <a:p>
            <a:pPr algn="ctr"/>
            <a:r>
              <a:rPr lang="en-US" sz="1800" dirty="0" err="1" smtClean="0">
                <a:solidFill>
                  <a:srgbClr val="000000"/>
                </a:solidFill>
                <a:latin typeface="Times New Roman"/>
                <a:cs typeface="Times New Roman"/>
              </a:rPr>
              <a:t>Δ</a:t>
            </a:r>
            <a:r>
              <a:rPr lang="en-US" sz="1800" dirty="0" smtClean="0">
                <a:solidFill>
                  <a:srgbClr val="000000"/>
                </a:solidFill>
                <a:latin typeface="Times New Roman"/>
                <a:cs typeface="Times New Roman"/>
              </a:rPr>
              <a:t> annual mean temp (°C)</a:t>
            </a:r>
          </a:p>
        </p:txBody>
      </p:sp>
      <p:sp>
        <p:nvSpPr>
          <p:cNvPr id="31" name="TextBox 30"/>
          <p:cNvSpPr txBox="1"/>
          <p:nvPr/>
        </p:nvSpPr>
        <p:spPr>
          <a:xfrm rot="16200000">
            <a:off x="-610972" y="1838920"/>
            <a:ext cx="2863878" cy="369296"/>
          </a:xfrm>
          <a:prstGeom prst="rect">
            <a:avLst/>
          </a:prstGeom>
          <a:noFill/>
        </p:spPr>
        <p:txBody>
          <a:bodyPr wrap="square" lIns="91405" tIns="45702" rIns="91405" bIns="45702" rtlCol="0">
            <a:spAutoFit/>
          </a:bodyPr>
          <a:lstStyle/>
          <a:p>
            <a:pPr algn="ctr"/>
            <a:r>
              <a:rPr lang="en-US" sz="1800" dirty="0" smtClean="0">
                <a:latin typeface="Times New Roman"/>
                <a:cs typeface="Times New Roman"/>
              </a:rPr>
              <a:t>Δ mangrove area (%)</a:t>
            </a:r>
          </a:p>
        </p:txBody>
      </p:sp>
      <p:pic>
        <p:nvPicPr>
          <p:cNvPr id="32" name="Picture 31" descr="sma_change_nws_mean_winter_temp_change.png"/>
          <p:cNvPicPr>
            <a:picLocks noChangeAspect="1"/>
          </p:cNvPicPr>
          <p:nvPr/>
        </p:nvPicPr>
        <p:blipFill>
          <a:blip r:embed="rId5"/>
          <a:stretch>
            <a:fillRect/>
          </a:stretch>
        </p:blipFill>
        <p:spPr>
          <a:xfrm>
            <a:off x="4890424" y="836351"/>
            <a:ext cx="3142705" cy="2514600"/>
          </a:xfrm>
          <a:prstGeom prst="rect">
            <a:avLst/>
          </a:prstGeom>
        </p:spPr>
      </p:pic>
      <p:sp>
        <p:nvSpPr>
          <p:cNvPr id="33" name="TextBox 32"/>
          <p:cNvSpPr txBox="1"/>
          <p:nvPr/>
        </p:nvSpPr>
        <p:spPr>
          <a:xfrm>
            <a:off x="5528924" y="3339498"/>
            <a:ext cx="2504205" cy="369296"/>
          </a:xfrm>
          <a:prstGeom prst="rect">
            <a:avLst/>
          </a:prstGeom>
          <a:noFill/>
        </p:spPr>
        <p:txBody>
          <a:bodyPr wrap="none" lIns="91405" tIns="45702" rIns="91405" bIns="45702" rtlCol="0">
            <a:spAutoFit/>
          </a:bodyPr>
          <a:lstStyle/>
          <a:p>
            <a:pPr algn="ctr"/>
            <a:r>
              <a:rPr lang="en-US" sz="1800" dirty="0" err="1" smtClean="0">
                <a:solidFill>
                  <a:srgbClr val="000000"/>
                </a:solidFill>
                <a:latin typeface="Times New Roman"/>
                <a:cs typeface="Times New Roman"/>
              </a:rPr>
              <a:t>Δ</a:t>
            </a:r>
            <a:r>
              <a:rPr lang="en-US" sz="1800" dirty="0" smtClean="0">
                <a:solidFill>
                  <a:srgbClr val="000000"/>
                </a:solidFill>
                <a:latin typeface="Times New Roman"/>
                <a:cs typeface="Times New Roman"/>
              </a:rPr>
              <a:t> winter mean temp (°C)</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092469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BEBA8EAE-BF5A-486C-A8C5-ECC9F3942E4B}">
                <a14:imgProp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14:imgLayer r:embed="rId4">
                    <a14:imgEffect>
                      <a14:sharpenSoften amount="50000"/>
                    </a14:imgEffect>
                  </a14:imgLayer>
                </a14:imgProps>
              </a:ex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79600" y="0"/>
            <a:ext cx="5384800" cy="666886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70" y="-1"/>
            <a:ext cx="2346875" cy="23844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855" y="1452810"/>
            <a:ext cx="2346875" cy="239068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2053" name="Picture 5"/>
          <p:cNvPicPr>
            <a:picLocks noChangeAspect="1"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69" y="2989173"/>
            <a:ext cx="2346874" cy="23846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2054" name="Picture 6"/>
          <p:cNvPicPr>
            <a:picLocks noChangeAspect="1"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4469260"/>
            <a:ext cx="2343805" cy="238767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
        <p:nvSpPr>
          <p:cNvPr id="4" name="TextBox 3"/>
          <p:cNvSpPr txBox="1"/>
          <p:nvPr/>
        </p:nvSpPr>
        <p:spPr>
          <a:xfrm>
            <a:off x="5855" y="236483"/>
            <a:ext cx="646331" cy="400110"/>
          </a:xfrm>
          <a:prstGeom prst="rect">
            <a:avLst/>
          </a:prstGeom>
          <a:noFill/>
        </p:spPr>
        <p:txBody>
          <a:bodyPr wrap="none" rtlCol="0">
            <a:spAutoFit/>
          </a:bodyPr>
          <a:lstStyle/>
          <a:p>
            <a:r>
              <a:rPr lang="en-US" sz="2000" b="1" dirty="0" smtClean="0">
                <a:solidFill>
                  <a:schemeClr val="bg1"/>
                </a:solidFill>
                <a:effectLst>
                  <a:glow rad="101600">
                    <a:schemeClr val="accent4">
                      <a:satMod val="175000"/>
                      <a:alpha val="40000"/>
                    </a:schemeClr>
                  </a:glow>
                </a:effectLst>
                <a:latin typeface="Garamond" pitchFamily="18" charset="0"/>
              </a:rPr>
              <a:t>1942</a:t>
            </a:r>
            <a:endParaRPr lang="en-US" sz="2000" b="1" dirty="0">
              <a:solidFill>
                <a:schemeClr val="bg1"/>
              </a:solidFill>
              <a:effectLst>
                <a:glow rad="101600">
                  <a:schemeClr val="accent4">
                    <a:satMod val="175000"/>
                    <a:alpha val="40000"/>
                  </a:schemeClr>
                </a:glow>
              </a:effectLst>
              <a:latin typeface="Garamond" pitchFamily="18" charset="0"/>
            </a:endParaRPr>
          </a:p>
        </p:txBody>
      </p:sp>
      <p:sp>
        <p:nvSpPr>
          <p:cNvPr id="10" name="TextBox 9"/>
          <p:cNvSpPr txBox="1"/>
          <p:nvPr/>
        </p:nvSpPr>
        <p:spPr>
          <a:xfrm>
            <a:off x="-3070" y="1587063"/>
            <a:ext cx="627095" cy="400110"/>
          </a:xfrm>
          <a:prstGeom prst="rect">
            <a:avLst/>
          </a:prstGeom>
          <a:noFill/>
        </p:spPr>
        <p:txBody>
          <a:bodyPr wrap="none" rtlCol="0">
            <a:spAutoFit/>
          </a:bodyPr>
          <a:lstStyle/>
          <a:p>
            <a:r>
              <a:rPr lang="en-US" sz="2000" b="1" dirty="0" smtClean="0">
                <a:solidFill>
                  <a:schemeClr val="bg1"/>
                </a:solidFill>
                <a:effectLst>
                  <a:glow rad="101600">
                    <a:schemeClr val="accent4">
                      <a:satMod val="175000"/>
                      <a:alpha val="40000"/>
                    </a:schemeClr>
                  </a:glow>
                </a:effectLst>
                <a:latin typeface="Garamond" pitchFamily="18" charset="0"/>
              </a:rPr>
              <a:t>1951</a:t>
            </a:r>
            <a:endParaRPr lang="en-US" sz="2000" b="1" dirty="0">
              <a:solidFill>
                <a:schemeClr val="bg1"/>
              </a:solidFill>
              <a:effectLst>
                <a:glow rad="101600">
                  <a:schemeClr val="accent4">
                    <a:satMod val="175000"/>
                    <a:alpha val="40000"/>
                  </a:schemeClr>
                </a:glow>
              </a:effectLst>
              <a:latin typeface="Garamond" pitchFamily="18" charset="0"/>
            </a:endParaRPr>
          </a:p>
        </p:txBody>
      </p:sp>
      <p:pic>
        <p:nvPicPr>
          <p:cNvPr id="13" name="Picture 2"/>
          <p:cNvPicPr>
            <a:picLocks noChangeAspect="1" noChangeArrowheads="1"/>
          </p:cNvPicPr>
          <p:nvPr/>
        </p:nvPicPr>
        <p:blipFill rotWithShape="1">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5557" t="11602" r="55598" b="52341"/>
          <a:stretch/>
        </p:blipFill>
        <p:spPr bwMode="auto">
          <a:xfrm>
            <a:off x="6706155" y="0"/>
            <a:ext cx="2437845" cy="266604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
        <p:nvSpPr>
          <p:cNvPr id="11" name="TextBox 10"/>
          <p:cNvSpPr txBox="1"/>
          <p:nvPr/>
        </p:nvSpPr>
        <p:spPr>
          <a:xfrm>
            <a:off x="13127" y="2989173"/>
            <a:ext cx="627095" cy="400110"/>
          </a:xfrm>
          <a:prstGeom prst="rect">
            <a:avLst/>
          </a:prstGeom>
          <a:noFill/>
        </p:spPr>
        <p:txBody>
          <a:bodyPr wrap="none" rtlCol="0">
            <a:spAutoFit/>
          </a:bodyPr>
          <a:lstStyle/>
          <a:p>
            <a:r>
              <a:rPr lang="en-US" sz="2000" b="1" dirty="0" smtClean="0">
                <a:solidFill>
                  <a:schemeClr val="bg1"/>
                </a:solidFill>
                <a:effectLst>
                  <a:glow rad="101600">
                    <a:schemeClr val="accent4">
                      <a:satMod val="175000"/>
                      <a:alpha val="40000"/>
                    </a:schemeClr>
                  </a:glow>
                </a:effectLst>
                <a:latin typeface="Garamond" pitchFamily="18" charset="0"/>
              </a:rPr>
              <a:t>1971</a:t>
            </a:r>
            <a:endParaRPr lang="en-US" sz="2000" b="1" dirty="0">
              <a:solidFill>
                <a:schemeClr val="bg1"/>
              </a:solidFill>
              <a:effectLst>
                <a:glow rad="101600">
                  <a:schemeClr val="accent4">
                    <a:satMod val="175000"/>
                    <a:alpha val="40000"/>
                  </a:schemeClr>
                </a:glow>
              </a:effectLst>
              <a:latin typeface="Garamond" pitchFamily="18" charset="0"/>
            </a:endParaRPr>
          </a:p>
        </p:txBody>
      </p:sp>
      <p:sp>
        <p:nvSpPr>
          <p:cNvPr id="12" name="TextBox 11"/>
          <p:cNvSpPr txBox="1"/>
          <p:nvPr/>
        </p:nvSpPr>
        <p:spPr>
          <a:xfrm>
            <a:off x="5855" y="4431160"/>
            <a:ext cx="646331" cy="400110"/>
          </a:xfrm>
          <a:prstGeom prst="rect">
            <a:avLst/>
          </a:prstGeom>
          <a:noFill/>
        </p:spPr>
        <p:txBody>
          <a:bodyPr wrap="none" rtlCol="0">
            <a:spAutoFit/>
          </a:bodyPr>
          <a:lstStyle/>
          <a:p>
            <a:r>
              <a:rPr lang="en-US" sz="2000" b="1" dirty="0" smtClean="0">
                <a:solidFill>
                  <a:schemeClr val="bg1"/>
                </a:solidFill>
                <a:effectLst>
                  <a:glow rad="101600">
                    <a:schemeClr val="accent4">
                      <a:satMod val="175000"/>
                      <a:alpha val="40000"/>
                    </a:schemeClr>
                  </a:glow>
                </a:effectLst>
                <a:latin typeface="Garamond" pitchFamily="18" charset="0"/>
              </a:rPr>
              <a:t>1980</a:t>
            </a:r>
            <a:endParaRPr lang="en-US" sz="2000" b="1" dirty="0">
              <a:solidFill>
                <a:schemeClr val="bg1"/>
              </a:solidFill>
              <a:effectLst>
                <a:glow rad="101600">
                  <a:schemeClr val="accent4">
                    <a:satMod val="175000"/>
                    <a:alpha val="40000"/>
                  </a:schemeClr>
                </a:glow>
              </a:effectLst>
              <a:latin typeface="Garamond" pitchFamily="18" charset="0"/>
            </a:endParaRPr>
          </a:p>
        </p:txBody>
      </p:sp>
      <p:pic>
        <p:nvPicPr>
          <p:cNvPr id="14" name="Picture 2"/>
          <p:cNvPicPr>
            <a:picLocks noChangeAspect="1" noChangeArrowheads="1"/>
          </p:cNvPicPr>
          <p:nvPr/>
        </p:nvPicPr>
        <p:blipFill rotWithShape="1">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8568" t="12173" r="12496" b="55809"/>
          <a:stretch/>
        </p:blipFill>
        <p:spPr bwMode="auto">
          <a:xfrm>
            <a:off x="6706155" y="1490910"/>
            <a:ext cx="2437845" cy="235983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5193" t="54525" r="55833" b="11953"/>
          <a:stretch/>
        </p:blipFill>
        <p:spPr bwMode="auto">
          <a:xfrm>
            <a:off x="6635036" y="2979364"/>
            <a:ext cx="2464156" cy="249420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8653" t="54525" r="12021" b="15327"/>
          <a:stretch/>
        </p:blipFill>
        <p:spPr bwMode="auto">
          <a:xfrm>
            <a:off x="6655780" y="4602611"/>
            <a:ext cx="2488220" cy="223770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
        <p:nvSpPr>
          <p:cNvPr id="5" name="TextBox 4"/>
          <p:cNvSpPr txBox="1"/>
          <p:nvPr/>
        </p:nvSpPr>
        <p:spPr>
          <a:xfrm>
            <a:off x="7448669" y="6568468"/>
            <a:ext cx="1697901" cy="276999"/>
          </a:xfrm>
          <a:prstGeom prst="rect">
            <a:avLst/>
          </a:prstGeom>
          <a:solidFill>
            <a:schemeClr val="bg1"/>
          </a:solidFill>
        </p:spPr>
        <p:txBody>
          <a:bodyPr wrap="none" rtlCol="0">
            <a:spAutoFit/>
          </a:bodyPr>
          <a:lstStyle/>
          <a:p>
            <a:r>
              <a:rPr lang="en-US" sz="1200" dirty="0" smtClean="0">
                <a:latin typeface="Garamond" pitchFamily="18" charset="0"/>
              </a:rPr>
              <a:t>Rodriguez et al. in review</a:t>
            </a:r>
            <a:endParaRPr lang="en-US" sz="1200" dirty="0">
              <a:latin typeface="Garamond" pitchFamily="18" charset="0"/>
            </a:endParaRPr>
          </a:p>
        </p:txBody>
      </p:sp>
      <p:sp>
        <p:nvSpPr>
          <p:cNvPr id="2" name="Down Arrow 1"/>
          <p:cNvSpPr/>
          <p:nvPr/>
        </p:nvSpPr>
        <p:spPr bwMode="auto">
          <a:xfrm rot="3314836">
            <a:off x="3258630" y="3418178"/>
            <a:ext cx="166254" cy="284677"/>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Garamond" pitchFamily="18" charset="0"/>
            </a:endParaRPr>
          </a:p>
        </p:txBody>
      </p:sp>
      <p:sp>
        <p:nvSpPr>
          <p:cNvPr id="6" name="Rectangle 5"/>
          <p:cNvSpPr/>
          <p:nvPr/>
        </p:nvSpPr>
        <p:spPr bwMode="auto">
          <a:xfrm rot="19797867">
            <a:off x="3152899" y="3181038"/>
            <a:ext cx="948036" cy="693345"/>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Garamond" pitchFamily="18" charset="0"/>
            </a:endParaRPr>
          </a:p>
        </p:txBody>
      </p:sp>
      <p:sp>
        <p:nvSpPr>
          <p:cNvPr id="7" name="Oval 6"/>
          <p:cNvSpPr/>
          <p:nvPr/>
        </p:nvSpPr>
        <p:spPr bwMode="auto">
          <a:xfrm>
            <a:off x="4649159" y="766119"/>
            <a:ext cx="1924091" cy="1904708"/>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Garamond" pitchFamily="18" charset="0"/>
            </a:endParaRPr>
          </a:p>
        </p:txBody>
      </p:sp>
      <p:sp>
        <p:nvSpPr>
          <p:cNvPr id="8" name="TextBox 7"/>
          <p:cNvSpPr txBox="1"/>
          <p:nvPr/>
        </p:nvSpPr>
        <p:spPr>
          <a:xfrm>
            <a:off x="2409044" y="6322990"/>
            <a:ext cx="3849131" cy="369332"/>
          </a:xfrm>
          <a:prstGeom prst="rect">
            <a:avLst/>
          </a:prstGeom>
          <a:noFill/>
        </p:spPr>
        <p:txBody>
          <a:bodyPr wrap="none" rtlCol="0">
            <a:spAutoFit/>
          </a:bodyPr>
          <a:lstStyle/>
          <a:p>
            <a:r>
              <a:rPr lang="en-US" sz="1800" dirty="0" smtClean="0">
                <a:latin typeface="Garamond" pitchFamily="18" charset="0"/>
              </a:rPr>
              <a:t>…1971 to 2013, ~0.24 ha per </a:t>
            </a:r>
            <a:r>
              <a:rPr lang="en-US" sz="1800" dirty="0" err="1" smtClean="0">
                <a:latin typeface="Garamond" pitchFamily="18" charset="0"/>
              </a:rPr>
              <a:t>yr</a:t>
            </a:r>
            <a:r>
              <a:rPr lang="en-US" sz="1800" dirty="0" smtClean="0">
                <a:latin typeface="Garamond" pitchFamily="18" charset="0"/>
              </a:rPr>
              <a:t> increase</a:t>
            </a:r>
            <a:endParaRPr lang="en-US" sz="1800" dirty="0">
              <a:latin typeface="Garamond"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09975724"/>
      </p:ext>
    </p:extLst>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2043"/>
          <a:stretch/>
        </p:blipFill>
        <p:spPr bwMode="auto">
          <a:xfrm rot="5400000">
            <a:off x="-661363" y="1472138"/>
            <a:ext cx="6800398" cy="397132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
        <p:nvSpPr>
          <p:cNvPr id="28" name="TextBox 27"/>
          <p:cNvSpPr txBox="1"/>
          <p:nvPr/>
        </p:nvSpPr>
        <p:spPr>
          <a:xfrm rot="16200000">
            <a:off x="-2138746" y="3346783"/>
            <a:ext cx="4984826" cy="400110"/>
          </a:xfrm>
          <a:prstGeom prst="rect">
            <a:avLst/>
          </a:prstGeom>
          <a:noFill/>
        </p:spPr>
        <p:txBody>
          <a:bodyPr wrap="none" rtlCol="0">
            <a:spAutoFit/>
          </a:bodyPr>
          <a:lstStyle/>
          <a:p>
            <a:r>
              <a:rPr lang="en-US" sz="2000" b="1" dirty="0" smtClean="0">
                <a:latin typeface="Garamond" pitchFamily="18" charset="0"/>
              </a:rPr>
              <a:t>Historical records of mangrove distribution</a:t>
            </a:r>
            <a:endParaRPr lang="en-US" sz="2000" b="1" dirty="0">
              <a:latin typeface="Garamond" pitchFamily="18" charset="0"/>
            </a:endParaRPr>
          </a:p>
        </p:txBody>
      </p:sp>
      <p:grpSp>
        <p:nvGrpSpPr>
          <p:cNvPr id="35" name="Group 34"/>
          <p:cNvGrpSpPr/>
          <p:nvPr/>
        </p:nvGrpSpPr>
        <p:grpSpPr>
          <a:xfrm>
            <a:off x="3090041" y="92377"/>
            <a:ext cx="5885796" cy="5776589"/>
            <a:chOff x="3090041" y="92377"/>
            <a:chExt cx="5885796" cy="5776589"/>
          </a:xfrm>
        </p:grpSpPr>
        <p:cxnSp>
          <p:nvCxnSpPr>
            <p:cNvPr id="23" name="Straight Connector 22"/>
            <p:cNvCxnSpPr/>
            <p:nvPr/>
          </p:nvCxnSpPr>
          <p:spPr bwMode="auto">
            <a:xfrm flipH="1" flipV="1">
              <a:off x="3620813" y="2199279"/>
              <a:ext cx="1330730" cy="1990285"/>
            </a:xfrm>
            <a:prstGeom prst="line">
              <a:avLst/>
            </a:prstGeom>
            <a:solidFill>
              <a:schemeClr val="accent1"/>
            </a:solidFill>
            <a:ln w="28575" cap="flat" cmpd="sng" algn="ctr">
              <a:solidFill>
                <a:schemeClr val="accent1">
                  <a:lumMod val="60000"/>
                  <a:lumOff val="40000"/>
                </a:schemeClr>
              </a:solidFill>
              <a:prstDash val="solid"/>
              <a:round/>
              <a:headEnd type="none" w="med" len="med"/>
              <a:tailEnd type="none" w="med" len="med"/>
            </a:ln>
            <a:effectLst/>
          </p:spPr>
        </p:cxnSp>
        <p:sp>
          <p:nvSpPr>
            <p:cNvPr id="3" name="TextBox 2"/>
            <p:cNvSpPr txBox="1"/>
            <p:nvPr/>
          </p:nvSpPr>
          <p:spPr>
            <a:xfrm>
              <a:off x="4724499" y="92377"/>
              <a:ext cx="4056894" cy="584775"/>
            </a:xfrm>
            <a:prstGeom prst="rect">
              <a:avLst/>
            </a:prstGeom>
            <a:noFill/>
          </p:spPr>
          <p:txBody>
            <a:bodyPr wrap="square" rtlCol="0">
              <a:spAutoFit/>
            </a:bodyPr>
            <a:lstStyle/>
            <a:p>
              <a:pPr marL="285750" indent="-285750">
                <a:buSzPct val="200000"/>
                <a:buFont typeface="Arial" panose="020B0604020202020204" pitchFamily="34" charset="0"/>
                <a:buChar char="•"/>
              </a:pPr>
              <a:r>
                <a:rPr lang="en-US" sz="1600" dirty="0" smtClean="0">
                  <a:latin typeface="Maiandra GD" panose="020E0502030308020204" pitchFamily="34" charset="0"/>
                </a:rPr>
                <a:t>Bartram 1765-66, reported </a:t>
              </a:r>
              <a:r>
                <a:rPr lang="en-US" sz="1600" i="1" dirty="0" err="1" smtClean="0">
                  <a:latin typeface="Maiandra GD" panose="020E0502030308020204" pitchFamily="34" charset="0"/>
                </a:rPr>
                <a:t>Avicennia</a:t>
              </a:r>
              <a:r>
                <a:rPr lang="en-US" sz="1600" i="1" dirty="0" smtClean="0">
                  <a:latin typeface="Maiandra GD" panose="020E0502030308020204" pitchFamily="34" charset="0"/>
                </a:rPr>
                <a:t> </a:t>
              </a:r>
              <a:r>
                <a:rPr lang="en-US" sz="1600" i="1" dirty="0" err="1" smtClean="0">
                  <a:latin typeface="Maiandra GD" panose="020E0502030308020204" pitchFamily="34" charset="0"/>
                </a:rPr>
                <a:t>germinans</a:t>
              </a:r>
              <a:r>
                <a:rPr lang="en-US" sz="1600" i="1" dirty="0" smtClean="0">
                  <a:latin typeface="Maiandra GD" panose="020E0502030308020204" pitchFamily="34" charset="0"/>
                </a:rPr>
                <a:t> </a:t>
              </a:r>
              <a:r>
                <a:rPr lang="en-US" sz="1600" dirty="0" smtClean="0">
                  <a:latin typeface="Maiandra GD" panose="020E0502030308020204" pitchFamily="34" charset="0"/>
                </a:rPr>
                <a:t>at Anastasia Island</a:t>
              </a:r>
              <a:endParaRPr lang="en-US" sz="1600" dirty="0">
                <a:latin typeface="Maiandra GD" panose="020E0502030308020204" pitchFamily="34" charset="0"/>
              </a:endParaRPr>
            </a:p>
          </p:txBody>
        </p:sp>
        <p:sp>
          <p:nvSpPr>
            <p:cNvPr id="5" name="TextBox 4"/>
            <p:cNvSpPr txBox="1"/>
            <p:nvPr/>
          </p:nvSpPr>
          <p:spPr>
            <a:xfrm>
              <a:off x="4724499" y="796587"/>
              <a:ext cx="4056894" cy="830997"/>
            </a:xfrm>
            <a:prstGeom prst="rect">
              <a:avLst/>
            </a:prstGeom>
            <a:noFill/>
          </p:spPr>
          <p:txBody>
            <a:bodyPr wrap="square" rtlCol="0">
              <a:spAutoFit/>
            </a:bodyPr>
            <a:lstStyle/>
            <a:p>
              <a:pPr marL="285750" indent="-285750">
                <a:buSzPct val="200000"/>
                <a:buFont typeface="Arial" panose="020B0604020202020204" pitchFamily="34" charset="0"/>
                <a:buChar char="•"/>
              </a:pPr>
              <a:r>
                <a:rPr lang="en-US" sz="1600" dirty="0" err="1" smtClean="0">
                  <a:latin typeface="Maiandra GD" panose="020E0502030308020204" pitchFamily="34" charset="0"/>
                </a:rPr>
                <a:t>Michaux</a:t>
              </a:r>
              <a:r>
                <a:rPr lang="en-US" sz="1600" dirty="0" smtClean="0">
                  <a:latin typeface="Maiandra GD" panose="020E0502030308020204" pitchFamily="34" charset="0"/>
                </a:rPr>
                <a:t> 1788, </a:t>
              </a:r>
              <a:r>
                <a:rPr lang="en-US" sz="1600" dirty="0" err="1" smtClean="0">
                  <a:latin typeface="Maiandra GD" panose="020E0502030308020204" pitchFamily="34" charset="0"/>
                </a:rPr>
                <a:t>reported</a:t>
              </a:r>
              <a:r>
                <a:rPr lang="en-US" sz="1600" i="1" dirty="0" err="1" smtClean="0">
                  <a:latin typeface="Maiandra GD" panose="020E0502030308020204" pitchFamily="34" charset="0"/>
                </a:rPr>
                <a:t>Avicennia</a:t>
              </a:r>
              <a:r>
                <a:rPr lang="en-US" sz="1600" i="1" dirty="0" smtClean="0">
                  <a:latin typeface="Maiandra GD" panose="020E0502030308020204" pitchFamily="34" charset="0"/>
                </a:rPr>
                <a:t> </a:t>
              </a:r>
              <a:r>
                <a:rPr lang="en-US" sz="1600" i="1" dirty="0" err="1" smtClean="0">
                  <a:latin typeface="Maiandra GD" panose="020E0502030308020204" pitchFamily="34" charset="0"/>
                </a:rPr>
                <a:t>germinans</a:t>
              </a:r>
              <a:r>
                <a:rPr lang="en-US" sz="1600" i="1" dirty="0" smtClean="0">
                  <a:latin typeface="Maiandra GD" panose="020E0502030308020204" pitchFamily="34" charset="0"/>
                </a:rPr>
                <a:t> </a:t>
              </a:r>
              <a:r>
                <a:rPr lang="en-US" sz="1600" dirty="0" smtClean="0">
                  <a:latin typeface="Maiandra GD" panose="020E0502030308020204" pitchFamily="34" charset="0"/>
                </a:rPr>
                <a:t>and</a:t>
              </a:r>
              <a:r>
                <a:rPr lang="en-US" sz="1600" i="1" dirty="0" smtClean="0">
                  <a:latin typeface="Maiandra GD" panose="020E0502030308020204" pitchFamily="34" charset="0"/>
                </a:rPr>
                <a:t> </a:t>
              </a:r>
              <a:r>
                <a:rPr lang="en-US" sz="1600" i="1" dirty="0" err="1" smtClean="0">
                  <a:latin typeface="Maiandra GD" panose="020E0502030308020204" pitchFamily="34" charset="0"/>
                </a:rPr>
                <a:t>Rhizophora</a:t>
              </a:r>
              <a:r>
                <a:rPr lang="en-US" sz="1600" i="1" dirty="0" smtClean="0">
                  <a:latin typeface="Maiandra GD" panose="020E0502030308020204" pitchFamily="34" charset="0"/>
                </a:rPr>
                <a:t> mangle </a:t>
              </a:r>
              <a:r>
                <a:rPr lang="en-US" sz="1600" dirty="0" smtClean="0">
                  <a:latin typeface="Maiandra GD" panose="020E0502030308020204" pitchFamily="34" charset="0"/>
                </a:rPr>
                <a:t>at Anastasia Island and Turtle Mound</a:t>
              </a:r>
              <a:endParaRPr lang="en-US" sz="1600" dirty="0">
                <a:latin typeface="Maiandra GD" panose="020E0502030308020204" pitchFamily="34" charset="0"/>
              </a:endParaRPr>
            </a:p>
          </p:txBody>
        </p:sp>
        <p:sp>
          <p:nvSpPr>
            <p:cNvPr id="7" name="TextBox 6"/>
            <p:cNvSpPr txBox="1"/>
            <p:nvPr/>
          </p:nvSpPr>
          <p:spPr>
            <a:xfrm>
              <a:off x="4724499" y="1626925"/>
              <a:ext cx="4056894" cy="1077218"/>
            </a:xfrm>
            <a:prstGeom prst="rect">
              <a:avLst/>
            </a:prstGeom>
            <a:noFill/>
          </p:spPr>
          <p:txBody>
            <a:bodyPr wrap="square" rtlCol="0">
              <a:spAutoFit/>
            </a:bodyPr>
            <a:lstStyle/>
            <a:p>
              <a:pPr marL="285750" indent="-285750">
                <a:buSzPct val="200000"/>
                <a:buFont typeface="Arial" panose="020B0604020202020204" pitchFamily="34" charset="0"/>
                <a:buChar char="•"/>
              </a:pPr>
              <a:r>
                <a:rPr lang="en-US" sz="1600" dirty="0" smtClean="0">
                  <a:latin typeface="Maiandra GD" panose="020E0502030308020204" pitchFamily="34" charset="0"/>
                </a:rPr>
                <a:t>Audubon 1835, spent a very cold night aground… on a “mangrove island” , New Smyrna in search of a brown pelican specimen; </a:t>
              </a:r>
              <a:endParaRPr lang="en-US" sz="1600" dirty="0">
                <a:latin typeface="Maiandra GD" panose="020E0502030308020204" pitchFamily="34" charset="0"/>
              </a:endParaRPr>
            </a:p>
          </p:txBody>
        </p:sp>
        <p:sp>
          <p:nvSpPr>
            <p:cNvPr id="9" name="TextBox 8"/>
            <p:cNvSpPr txBox="1"/>
            <p:nvPr/>
          </p:nvSpPr>
          <p:spPr>
            <a:xfrm>
              <a:off x="4724499" y="2729553"/>
              <a:ext cx="4251338" cy="1569660"/>
            </a:xfrm>
            <a:prstGeom prst="rect">
              <a:avLst/>
            </a:prstGeom>
            <a:noFill/>
          </p:spPr>
          <p:txBody>
            <a:bodyPr wrap="square" rtlCol="0">
              <a:spAutoFit/>
            </a:bodyPr>
            <a:lstStyle/>
            <a:p>
              <a:pPr marL="285750" indent="-285750">
                <a:buSzPct val="200000"/>
                <a:buFont typeface="Arial" panose="020B0604020202020204" pitchFamily="34" charset="0"/>
                <a:buChar char="•"/>
              </a:pPr>
              <a:r>
                <a:rPr lang="en-US" sz="1600" dirty="0" err="1" smtClean="0">
                  <a:latin typeface="Maiandra GD" panose="020E0502030308020204" pitchFamily="34" charset="0"/>
                </a:rPr>
                <a:t>Dr</a:t>
              </a:r>
              <a:r>
                <a:rPr lang="en-US" sz="1600" dirty="0" smtClean="0">
                  <a:latin typeface="Maiandra GD" panose="020E0502030308020204" pitchFamily="34" charset="0"/>
                </a:rPr>
                <a:t> J R Motte 1836-38, Army surgeon; Fort Ann, Merritt Island; reported lush </a:t>
              </a:r>
              <a:r>
                <a:rPr lang="en-US" sz="1600" i="1" dirty="0" smtClean="0">
                  <a:latin typeface="Maiandra GD" panose="020E0502030308020204" pitchFamily="34" charset="0"/>
                </a:rPr>
                <a:t>tangle mangrove forest </a:t>
              </a:r>
              <a:r>
                <a:rPr lang="en-US" sz="1600" dirty="0" smtClean="0">
                  <a:latin typeface="Maiandra GD" panose="020E0502030308020204" pitchFamily="34" charset="0"/>
                </a:rPr>
                <a:t>killed by severe winter of 1835 from New Smyrna to </a:t>
              </a:r>
              <a:r>
                <a:rPr lang="en-US" sz="1600" dirty="0" err="1" smtClean="0">
                  <a:latin typeface="Maiandra GD" panose="020E0502030308020204" pitchFamily="34" charset="0"/>
                </a:rPr>
                <a:t>Haulover</a:t>
              </a:r>
              <a:r>
                <a:rPr lang="en-US" sz="1600" dirty="0" smtClean="0">
                  <a:latin typeface="Maiandra GD" panose="020E0502030308020204" pitchFamily="34" charset="0"/>
                </a:rPr>
                <a:t> Channel.</a:t>
              </a:r>
            </a:p>
            <a:p>
              <a:pPr marL="285750" indent="-285750">
                <a:buSzPct val="200000"/>
                <a:buFont typeface="Arial" panose="020B0604020202020204" pitchFamily="34" charset="0"/>
                <a:buChar char="•"/>
              </a:pPr>
              <a:endParaRPr lang="en-US" sz="1600" dirty="0">
                <a:latin typeface="Maiandra GD" panose="020E0502030308020204" pitchFamily="34" charset="0"/>
              </a:endParaRPr>
            </a:p>
          </p:txBody>
        </p:sp>
        <p:cxnSp>
          <p:nvCxnSpPr>
            <p:cNvPr id="14" name="Straight Connector 13"/>
            <p:cNvCxnSpPr>
              <a:stCxn id="3" idx="1"/>
              <a:endCxn id="12" idx="1"/>
            </p:cNvCxnSpPr>
            <p:nvPr/>
          </p:nvCxnSpPr>
          <p:spPr bwMode="auto">
            <a:xfrm flipH="1">
              <a:off x="3242441" y="384765"/>
              <a:ext cx="1482058" cy="1076523"/>
            </a:xfrm>
            <a:prstGeom prst="line">
              <a:avLst/>
            </a:prstGeom>
            <a:solidFill>
              <a:schemeClr val="accent1"/>
            </a:solidFill>
            <a:ln w="28575" cap="flat" cmpd="sng" algn="ctr">
              <a:solidFill>
                <a:schemeClr val="accent1">
                  <a:lumMod val="60000"/>
                  <a:lumOff val="40000"/>
                </a:schemeClr>
              </a:solidFill>
              <a:prstDash val="solid"/>
              <a:round/>
              <a:headEnd type="none" w="med" len="med"/>
              <a:tailEnd type="none" w="med" len="med"/>
            </a:ln>
            <a:effectLst/>
          </p:spPr>
        </p:cxnSp>
        <p:cxnSp>
          <p:nvCxnSpPr>
            <p:cNvPr id="18" name="Straight Connector 17"/>
            <p:cNvCxnSpPr/>
            <p:nvPr/>
          </p:nvCxnSpPr>
          <p:spPr bwMode="auto">
            <a:xfrm flipH="1">
              <a:off x="3394841" y="923026"/>
              <a:ext cx="1329658" cy="690662"/>
            </a:xfrm>
            <a:prstGeom prst="line">
              <a:avLst/>
            </a:prstGeom>
            <a:solidFill>
              <a:schemeClr val="accent1"/>
            </a:solidFill>
            <a:ln w="28575" cap="flat" cmpd="sng" algn="ctr">
              <a:solidFill>
                <a:schemeClr val="accent1">
                  <a:lumMod val="60000"/>
                  <a:lumOff val="40000"/>
                </a:schemeClr>
              </a:solidFill>
              <a:prstDash val="solid"/>
              <a:round/>
              <a:headEnd type="none" w="med" len="med"/>
              <a:tailEnd type="none" w="med" len="med"/>
            </a:ln>
            <a:effectLst/>
          </p:spPr>
        </p:cxnSp>
        <p:cxnSp>
          <p:nvCxnSpPr>
            <p:cNvPr id="20" name="Straight Connector 19"/>
            <p:cNvCxnSpPr/>
            <p:nvPr/>
          </p:nvCxnSpPr>
          <p:spPr bwMode="auto">
            <a:xfrm flipH="1">
              <a:off x="3468413" y="1776265"/>
              <a:ext cx="1256086" cy="154967"/>
            </a:xfrm>
            <a:prstGeom prst="line">
              <a:avLst/>
            </a:prstGeom>
            <a:solidFill>
              <a:schemeClr val="accent1"/>
            </a:solidFill>
            <a:ln w="28575" cap="flat" cmpd="sng" algn="ctr">
              <a:solidFill>
                <a:schemeClr val="accent1">
                  <a:lumMod val="60000"/>
                  <a:lumOff val="40000"/>
                </a:schemeClr>
              </a:solidFill>
              <a:prstDash val="solid"/>
              <a:round/>
              <a:headEnd type="none" w="med" len="med"/>
              <a:tailEnd type="none" w="med" len="med"/>
            </a:ln>
            <a:effectLst/>
          </p:spPr>
        </p:cxnSp>
        <p:sp>
          <p:nvSpPr>
            <p:cNvPr id="12" name="5-Point Star 11"/>
            <p:cNvSpPr/>
            <p:nvPr/>
          </p:nvSpPr>
          <p:spPr bwMode="auto">
            <a:xfrm>
              <a:off x="3242441" y="1322785"/>
              <a:ext cx="378372" cy="362607"/>
            </a:xfrm>
            <a:prstGeom prst="star5">
              <a:avLst/>
            </a:prstGeom>
            <a:solidFill>
              <a:schemeClr val="accent1"/>
            </a:solidFill>
            <a:ln w="9525" cap="flat" cmpd="sng" algn="ctr">
              <a:solidFill>
                <a:schemeClr val="tx1"/>
              </a:solidFill>
              <a:prstDash val="solid"/>
              <a:round/>
              <a:headEnd type="none" w="med" len="med"/>
              <a:tailEnd type="none" w="med" len="med"/>
            </a:ln>
            <a:effectLst>
              <a:glow rad="38100">
                <a:schemeClr val="bg1">
                  <a:alpha val="8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p:txBody>
        </p:sp>
        <p:sp>
          <p:nvSpPr>
            <p:cNvPr id="4" name="5-Point Star 3"/>
            <p:cNvSpPr/>
            <p:nvPr/>
          </p:nvSpPr>
          <p:spPr bwMode="auto">
            <a:xfrm>
              <a:off x="3090041" y="1284891"/>
              <a:ext cx="378372" cy="362607"/>
            </a:xfrm>
            <a:prstGeom prst="star5">
              <a:avLst/>
            </a:prstGeom>
            <a:solidFill>
              <a:schemeClr val="accent1"/>
            </a:solidFill>
            <a:ln w="9525" cap="flat" cmpd="sng" algn="ctr">
              <a:solidFill>
                <a:schemeClr val="tx1"/>
              </a:solidFill>
              <a:prstDash val="solid"/>
              <a:round/>
              <a:headEnd type="none" w="med" len="med"/>
              <a:tailEnd type="none" w="med" len="med"/>
            </a:ln>
            <a:effectLst>
              <a:glow rad="38100">
                <a:schemeClr val="bg1">
                  <a:alpha val="8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p:txBody>
        </p:sp>
        <p:sp>
          <p:nvSpPr>
            <p:cNvPr id="6" name="5-Point Star 5"/>
            <p:cNvSpPr/>
            <p:nvPr/>
          </p:nvSpPr>
          <p:spPr bwMode="auto">
            <a:xfrm>
              <a:off x="3279227" y="1776265"/>
              <a:ext cx="378372" cy="362607"/>
            </a:xfrm>
            <a:prstGeom prst="star5">
              <a:avLst/>
            </a:prstGeom>
            <a:solidFill>
              <a:schemeClr val="accent1"/>
            </a:solidFill>
            <a:ln w="9525" cap="flat" cmpd="sng" algn="ctr">
              <a:solidFill>
                <a:schemeClr val="tx1"/>
              </a:solidFill>
              <a:prstDash val="solid"/>
              <a:round/>
              <a:headEnd type="none" w="med" len="med"/>
              <a:tailEnd type="none" w="med" len="med"/>
            </a:ln>
            <a:effectLst>
              <a:glow rad="38100">
                <a:schemeClr val="bg1">
                  <a:alpha val="8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p:txBody>
        </p:sp>
        <p:sp>
          <p:nvSpPr>
            <p:cNvPr id="8" name="5-Point Star 7"/>
            <p:cNvSpPr/>
            <p:nvPr/>
          </p:nvSpPr>
          <p:spPr bwMode="auto">
            <a:xfrm>
              <a:off x="3494691" y="2338581"/>
              <a:ext cx="378372" cy="362607"/>
            </a:xfrm>
            <a:prstGeom prst="star5">
              <a:avLst/>
            </a:prstGeom>
            <a:solidFill>
              <a:schemeClr val="accent1"/>
            </a:solidFill>
            <a:ln w="9525" cap="flat" cmpd="sng" algn="ctr">
              <a:solidFill>
                <a:schemeClr val="tx1"/>
              </a:solidFill>
              <a:prstDash val="solid"/>
              <a:round/>
              <a:headEnd type="none" w="med" len="med"/>
              <a:tailEnd type="none" w="med" len="med"/>
            </a:ln>
            <a:effectLst>
              <a:glow rad="38100">
                <a:schemeClr val="bg1">
                  <a:alpha val="8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p:txBody>
        </p:sp>
        <p:cxnSp>
          <p:nvCxnSpPr>
            <p:cNvPr id="30" name="Straight Connector 29"/>
            <p:cNvCxnSpPr/>
            <p:nvPr/>
          </p:nvCxnSpPr>
          <p:spPr bwMode="auto">
            <a:xfrm flipH="1">
              <a:off x="3683877" y="923026"/>
              <a:ext cx="1040622" cy="1276253"/>
            </a:xfrm>
            <a:prstGeom prst="line">
              <a:avLst/>
            </a:prstGeom>
            <a:solidFill>
              <a:schemeClr val="accent1"/>
            </a:solidFill>
            <a:ln w="28575" cap="flat" cmpd="sng" algn="ctr">
              <a:solidFill>
                <a:schemeClr val="accent1">
                  <a:lumMod val="60000"/>
                  <a:lumOff val="40000"/>
                </a:schemeClr>
              </a:solidFill>
              <a:prstDash val="solid"/>
              <a:round/>
              <a:headEnd type="none" w="med" len="med"/>
              <a:tailEnd type="none" w="med" len="med"/>
            </a:ln>
            <a:effectLst>
              <a:outerShdw blurRad="50800" dist="38100" dir="2700000" algn="tl" rotWithShape="0">
                <a:prstClr val="black">
                  <a:alpha val="40000"/>
                </a:prstClr>
              </a:outerShdw>
            </a:effectLst>
          </p:spPr>
        </p:cxnSp>
        <p:sp>
          <p:nvSpPr>
            <p:cNvPr id="29" name="5-Point Star 28"/>
            <p:cNvSpPr/>
            <p:nvPr/>
          </p:nvSpPr>
          <p:spPr bwMode="auto">
            <a:xfrm>
              <a:off x="3431627" y="2017976"/>
              <a:ext cx="378372" cy="362607"/>
            </a:xfrm>
            <a:prstGeom prst="star5">
              <a:avLst/>
            </a:prstGeom>
            <a:solidFill>
              <a:schemeClr val="accent1"/>
            </a:solidFill>
            <a:ln w="9525" cap="flat" cmpd="sng" algn="ctr">
              <a:solidFill>
                <a:schemeClr val="tx1"/>
              </a:solidFill>
              <a:prstDash val="solid"/>
              <a:round/>
              <a:headEnd type="none" w="med" len="med"/>
              <a:tailEnd type="none" w="med" len="med"/>
            </a:ln>
            <a:effectLst>
              <a:glow rad="38100">
                <a:schemeClr val="bg1">
                  <a:alpha val="8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p:txBody>
        </p:sp>
        <p:sp>
          <p:nvSpPr>
            <p:cNvPr id="31" name="5-Point Star 30"/>
            <p:cNvSpPr/>
            <p:nvPr/>
          </p:nvSpPr>
          <p:spPr bwMode="auto">
            <a:xfrm>
              <a:off x="3431627" y="1931232"/>
              <a:ext cx="378372" cy="362607"/>
            </a:xfrm>
            <a:prstGeom prst="star5">
              <a:avLst/>
            </a:prstGeom>
            <a:solidFill>
              <a:schemeClr val="accent1"/>
            </a:solidFill>
            <a:ln w="9525" cap="flat" cmpd="sng" algn="ctr">
              <a:solidFill>
                <a:schemeClr val="tx1"/>
              </a:solidFill>
              <a:prstDash val="solid"/>
              <a:round/>
              <a:headEnd type="none" w="med" len="med"/>
              <a:tailEnd type="none" w="med" len="med"/>
            </a:ln>
            <a:effectLst>
              <a:glow rad="38100">
                <a:schemeClr val="bg1">
                  <a:alpha val="8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p:txBody>
        </p:sp>
        <p:cxnSp>
          <p:nvCxnSpPr>
            <p:cNvPr id="32" name="Straight Connector 31"/>
            <p:cNvCxnSpPr/>
            <p:nvPr/>
          </p:nvCxnSpPr>
          <p:spPr bwMode="auto">
            <a:xfrm flipH="1" flipV="1">
              <a:off x="3799491" y="2591312"/>
              <a:ext cx="1077408" cy="194484"/>
            </a:xfrm>
            <a:prstGeom prst="line">
              <a:avLst/>
            </a:prstGeom>
            <a:solidFill>
              <a:schemeClr val="accent1"/>
            </a:solidFill>
            <a:ln w="28575" cap="flat" cmpd="sng" algn="ctr">
              <a:solidFill>
                <a:schemeClr val="accent1">
                  <a:lumMod val="60000"/>
                  <a:lumOff val="40000"/>
                </a:schemeClr>
              </a:solidFill>
              <a:prstDash val="solid"/>
              <a:round/>
              <a:headEnd type="none" w="med" len="med"/>
              <a:tailEnd type="none" w="med" len="med"/>
            </a:ln>
            <a:effectLst/>
          </p:spPr>
        </p:cxnSp>
        <p:sp>
          <p:nvSpPr>
            <p:cNvPr id="16" name="TextBox 15"/>
            <p:cNvSpPr txBox="1"/>
            <p:nvPr/>
          </p:nvSpPr>
          <p:spPr>
            <a:xfrm>
              <a:off x="4754067" y="4053084"/>
              <a:ext cx="3949146" cy="1815882"/>
            </a:xfrm>
            <a:prstGeom prst="rect">
              <a:avLst/>
            </a:prstGeom>
            <a:noFill/>
          </p:spPr>
          <p:txBody>
            <a:bodyPr wrap="square" rtlCol="0">
              <a:spAutoFit/>
            </a:bodyPr>
            <a:lstStyle/>
            <a:p>
              <a:pPr marL="285750" indent="-285750">
                <a:buSzPct val="200000"/>
                <a:buFont typeface="Arial" panose="020B0604020202020204" pitchFamily="34" charset="0"/>
                <a:buChar char="•"/>
              </a:pPr>
              <a:r>
                <a:rPr lang="en-US" sz="1600" dirty="0">
                  <a:latin typeface="Maiandra GD" panose="020E0502030308020204" pitchFamily="34" charset="0"/>
                </a:rPr>
                <a:t>From </a:t>
              </a:r>
              <a:r>
                <a:rPr lang="en-US" sz="1600" b="1" dirty="0">
                  <a:latin typeface="Maiandra GD" panose="020E0502030308020204" pitchFamily="34" charset="0"/>
                </a:rPr>
                <a:t>T</a:t>
              </a:r>
              <a:r>
                <a:rPr lang="en-US" sz="1600" b="1" i="1" dirty="0">
                  <a:latin typeface="Maiandra GD" panose="020E0502030308020204" pitchFamily="34" charset="0"/>
                </a:rPr>
                <a:t>he East Coast of Florida</a:t>
              </a:r>
              <a:r>
                <a:rPr lang="en-US" sz="1600" i="1" dirty="0">
                  <a:latin typeface="Maiandra GD" panose="020E0502030308020204" pitchFamily="34" charset="0"/>
                </a:rPr>
                <a:t>, by John Milton Hawks (1887). He says on p. 44, "Port Orange is the farthest northern limit of the mangrove bushes which ted cover the low mud islands…”</a:t>
              </a:r>
            </a:p>
            <a:p>
              <a:pPr marL="285750" indent="-285750">
                <a:buSzPct val="200000"/>
                <a:buFont typeface="Arial" panose="020B0604020202020204" pitchFamily="34" charset="0"/>
                <a:buChar char="•"/>
              </a:pPr>
              <a:endParaRPr lang="en-US" sz="1600" dirty="0">
                <a:latin typeface="Maiandra GD" panose="020E0502030308020204" pitchFamily="34" charset="0"/>
              </a:endParaRPr>
            </a:p>
          </p:txBody>
        </p:sp>
      </p:grpSp>
      <p:grpSp>
        <p:nvGrpSpPr>
          <p:cNvPr id="37" name="Group 36"/>
          <p:cNvGrpSpPr/>
          <p:nvPr/>
        </p:nvGrpSpPr>
        <p:grpSpPr>
          <a:xfrm>
            <a:off x="753173" y="2549970"/>
            <a:ext cx="8219667" cy="4180562"/>
            <a:chOff x="-5731434" y="3194421"/>
            <a:chExt cx="8219667" cy="4180562"/>
          </a:xfrm>
        </p:grpSpPr>
        <p:grpSp>
          <p:nvGrpSpPr>
            <p:cNvPr id="38" name="Group 37"/>
            <p:cNvGrpSpPr/>
            <p:nvPr/>
          </p:nvGrpSpPr>
          <p:grpSpPr>
            <a:xfrm>
              <a:off x="-2917597" y="3194421"/>
              <a:ext cx="865766" cy="1134620"/>
              <a:chOff x="10073677" y="5848143"/>
              <a:chExt cx="865766" cy="1134620"/>
            </a:xfrm>
          </p:grpSpPr>
          <p:sp>
            <p:nvSpPr>
              <p:cNvPr id="42" name="5-Point Star 41"/>
              <p:cNvSpPr/>
              <p:nvPr/>
            </p:nvSpPr>
            <p:spPr bwMode="auto">
              <a:xfrm>
                <a:off x="10073677" y="5848143"/>
                <a:ext cx="378372" cy="362607"/>
              </a:xfrm>
              <a:prstGeom prst="star5">
                <a:avLst/>
              </a:prstGeom>
              <a:solidFill>
                <a:schemeClr val="accent1"/>
              </a:solidFill>
              <a:ln w="9525" cap="flat" cmpd="sng" algn="ctr">
                <a:solidFill>
                  <a:schemeClr val="tx1"/>
                </a:solidFill>
                <a:prstDash val="solid"/>
                <a:round/>
                <a:headEnd type="none" w="med" len="med"/>
                <a:tailEnd type="none" w="med" len="med"/>
              </a:ln>
              <a:effectLst>
                <a:glow rad="38100">
                  <a:schemeClr val="bg1">
                    <a:alpha val="8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p:txBody>
          </p:sp>
          <p:cxnSp>
            <p:nvCxnSpPr>
              <p:cNvPr id="43" name="Straight Connector 42"/>
              <p:cNvCxnSpPr/>
              <p:nvPr/>
            </p:nvCxnSpPr>
            <p:spPr bwMode="auto">
              <a:xfrm flipH="1" flipV="1">
                <a:off x="10356513" y="6210750"/>
                <a:ext cx="582930" cy="772013"/>
              </a:xfrm>
              <a:prstGeom prst="line">
                <a:avLst/>
              </a:prstGeom>
              <a:solidFill>
                <a:schemeClr val="accent1"/>
              </a:solidFill>
              <a:ln w="28575" cap="flat" cmpd="sng" algn="ctr">
                <a:solidFill>
                  <a:schemeClr val="accent1">
                    <a:lumMod val="60000"/>
                    <a:lumOff val="40000"/>
                  </a:schemeClr>
                </a:solidFill>
                <a:prstDash val="solid"/>
                <a:round/>
                <a:headEnd type="none" w="med" len="med"/>
                <a:tailEnd type="none" w="med" len="med"/>
              </a:ln>
              <a:effectLst/>
            </p:spPr>
          </p:cxnSp>
        </p:grpSp>
        <p:grpSp>
          <p:nvGrpSpPr>
            <p:cNvPr id="39" name="Group 38"/>
            <p:cNvGrpSpPr/>
            <p:nvPr/>
          </p:nvGrpSpPr>
          <p:grpSpPr>
            <a:xfrm>
              <a:off x="-5731434" y="4284941"/>
              <a:ext cx="8219667" cy="3090042"/>
              <a:chOff x="561726" y="3557264"/>
              <a:chExt cx="8219667" cy="3090042"/>
            </a:xfrm>
          </p:grpSpPr>
          <p:pic>
            <p:nvPicPr>
              <p:cNvPr id="41" name="Picture 2"/>
              <p:cNvPicPr>
                <a:picLocks noChangeAspect="1" noChangeArrowheads="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431" t="3939" r="2818" b="3767"/>
              <a:stretch/>
            </p:blipFill>
            <p:spPr bwMode="auto">
              <a:xfrm>
                <a:off x="4099033" y="3557264"/>
                <a:ext cx="4682360" cy="3090042"/>
              </a:xfrm>
              <a:prstGeom prst="rect">
                <a:avLst/>
              </a:prstGeom>
              <a:ln w="9525">
                <a:solidFill>
                  <a:schemeClr val="tx1"/>
                </a:solidFill>
                <a:miter lim="800000"/>
                <a:headEnd/>
                <a:tailEnd/>
              </a:ln>
              <a:effectLst>
                <a:outerShdw blurRad="190500" algn="tl" rotWithShape="0">
                  <a:srgbClr val="000000">
                    <a:alpha val="70000"/>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Lst>
            </p:spPr>
          </p:pic>
          <p:sp>
            <p:nvSpPr>
              <p:cNvPr id="40" name="TextBox 39"/>
              <p:cNvSpPr txBox="1"/>
              <p:nvPr/>
            </p:nvSpPr>
            <p:spPr>
              <a:xfrm>
                <a:off x="561726" y="4987294"/>
                <a:ext cx="3990981" cy="1569660"/>
              </a:xfrm>
              <a:prstGeom prst="rect">
                <a:avLst/>
              </a:prstGeom>
              <a:solidFill>
                <a:schemeClr val="bg1"/>
              </a:solidFill>
              <a:ln w="12700">
                <a:solidFill>
                  <a:schemeClr val="tx1"/>
                </a:solidFill>
              </a:ln>
              <a:effectLst>
                <a:innerShdw blurRad="63500" dist="50800" dir="5400000">
                  <a:prstClr val="black">
                    <a:alpha val="50000"/>
                  </a:prstClr>
                </a:innerShdw>
              </a:effectLst>
            </p:spPr>
            <p:txBody>
              <a:bodyPr wrap="square" rtlCol="0">
                <a:spAutoFit/>
              </a:bodyPr>
              <a:lstStyle/>
              <a:p>
                <a:pPr>
                  <a:buSzPct val="200000"/>
                </a:pPr>
                <a:r>
                  <a:rPr lang="en-US" sz="1600" dirty="0" smtClean="0">
                    <a:latin typeface="Maiandra GD" panose="020E0502030308020204" pitchFamily="34" charset="0"/>
                  </a:rPr>
                  <a:t>Nicholson 1928 (</a:t>
                </a:r>
                <a:r>
                  <a:rPr lang="en-US" sz="1600" i="1" dirty="0" smtClean="0">
                    <a:latin typeface="Maiandra GD" panose="020E0502030308020204" pitchFamily="34" charset="0"/>
                  </a:rPr>
                  <a:t>The Wilson Bulletin</a:t>
                </a:r>
                <a:r>
                  <a:rPr lang="en-US" sz="1600" dirty="0" smtClean="0">
                    <a:latin typeface="Maiandra GD" panose="020E0502030308020204" pitchFamily="34" charset="0"/>
                  </a:rPr>
                  <a:t>) reported finding </a:t>
                </a:r>
                <a:r>
                  <a:rPr lang="en-US" sz="1600" dirty="0" err="1" smtClean="0">
                    <a:latin typeface="Maiandra GD" panose="020E0502030308020204" pitchFamily="34" charset="0"/>
                  </a:rPr>
                  <a:t>Macgillivary</a:t>
                </a:r>
                <a:r>
                  <a:rPr lang="en-US" sz="1600" dirty="0" smtClean="0">
                    <a:latin typeface="Maiandra GD" panose="020E0502030308020204" pitchFamily="34" charset="0"/>
                  </a:rPr>
                  <a:t> Seaside Sparrows nesting in small mangrove trees on Merritt Island; photo shows salt marsh with big dead </a:t>
                </a:r>
                <a:r>
                  <a:rPr lang="en-US" sz="1600" i="1" dirty="0" err="1" smtClean="0">
                    <a:latin typeface="Maiandra GD" panose="020E0502030308020204" pitchFamily="34" charset="0"/>
                  </a:rPr>
                  <a:t>Avicennia</a:t>
                </a:r>
                <a:r>
                  <a:rPr lang="en-US" sz="1600" dirty="0" smtClean="0">
                    <a:latin typeface="Maiandra GD" panose="020E0502030308020204" pitchFamily="34" charset="0"/>
                  </a:rPr>
                  <a:t> </a:t>
                </a:r>
                <a:r>
                  <a:rPr lang="en-US" sz="1600" i="1" dirty="0" err="1" smtClean="0">
                    <a:latin typeface="Maiandra GD" panose="020E0502030308020204" pitchFamily="34" charset="0"/>
                  </a:rPr>
                  <a:t>germinans</a:t>
                </a:r>
                <a:r>
                  <a:rPr lang="en-US" sz="1600" dirty="0" smtClean="0">
                    <a:latin typeface="Maiandra GD" panose="020E0502030308020204" pitchFamily="34" charset="0"/>
                  </a:rPr>
                  <a:t> tree in foreground</a:t>
                </a:r>
                <a:endParaRPr lang="en-US" sz="1600" dirty="0">
                  <a:latin typeface="Maiandra GD" panose="020E0502030308020204" pitchFamily="34" charset="0"/>
                </a:endParaRPr>
              </a:p>
            </p:txBody>
          </p:sp>
        </p:grpSp>
      </p:grpSp>
      <p:sp>
        <p:nvSpPr>
          <p:cNvPr id="44" name="5-Point Star 43"/>
          <p:cNvSpPr/>
          <p:nvPr/>
        </p:nvSpPr>
        <p:spPr bwMode="auto">
          <a:xfrm>
            <a:off x="2994505" y="1080217"/>
            <a:ext cx="404650" cy="350220"/>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88864282"/>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6" descr="MI23-2005"/>
          <p:cNvPicPr>
            <a:picLocks noChangeAspect="1" noChangeArrowheads="1"/>
          </p:cNvPicPr>
          <p:nvPr/>
        </p:nvPicPr>
        <p:blipFill>
          <a:blip r:embed="rId3" cstate="print"/>
          <a:srcRect l="6068" t="7463" r="4973" b="775"/>
          <a:stretch>
            <a:fillRect/>
          </a:stretch>
        </p:blipFill>
        <p:spPr bwMode="auto">
          <a:xfrm>
            <a:off x="149225" y="382588"/>
            <a:ext cx="4378325" cy="5394325"/>
          </a:xfrm>
          <a:prstGeom prst="rect">
            <a:avLst/>
          </a:prstGeom>
          <a:ln w="3175">
            <a:solidFill>
              <a:schemeClr val="tx1"/>
            </a:solidFill>
          </a:ln>
          <a:effectLst>
            <a:outerShdw blurRad="292100" dist="139700" dir="2700000" algn="tl" rotWithShape="0">
              <a:srgbClr val="333333">
                <a:alpha val="65000"/>
              </a:srgbClr>
            </a:outerShdw>
          </a:effectLst>
        </p:spPr>
      </p:pic>
      <p:pic>
        <p:nvPicPr>
          <p:cNvPr id="3" name="Picture 19" descr="low-mangrove"/>
          <p:cNvPicPr>
            <a:picLocks noChangeAspect="1" noChangeArrowheads="1"/>
          </p:cNvPicPr>
          <p:nvPr/>
        </p:nvPicPr>
        <p:blipFill>
          <a:blip r:embed="rId4" cstate="print">
            <a:lum bright="18000" contrast="18000"/>
          </a:blip>
          <a:srcRect l="32610" r="22964" b="26985"/>
          <a:stretch>
            <a:fillRect/>
          </a:stretch>
        </p:blipFill>
        <p:spPr bwMode="auto">
          <a:xfrm>
            <a:off x="4633913" y="393700"/>
            <a:ext cx="4360862" cy="5375275"/>
          </a:xfrm>
          <a:prstGeom prst="rect">
            <a:avLst/>
          </a:prstGeom>
          <a:ln w="3175">
            <a:solidFill>
              <a:schemeClr val="tx1"/>
            </a:solidFill>
          </a:ln>
          <a:effectLst>
            <a:outerShdw blurRad="292100" dist="139700" dir="2700000" algn="tl" rotWithShape="0">
              <a:srgbClr val="333333">
                <a:alpha val="65000"/>
              </a:srgbClr>
            </a:outerShdw>
          </a:effectLst>
        </p:spPr>
      </p:pic>
      <p:sp>
        <p:nvSpPr>
          <p:cNvPr id="5" name="Text Box 9"/>
          <p:cNvSpPr txBox="1">
            <a:spLocks noChangeArrowheads="1"/>
          </p:cNvSpPr>
          <p:nvPr/>
        </p:nvSpPr>
        <p:spPr bwMode="auto">
          <a:xfrm>
            <a:off x="266154" y="475495"/>
            <a:ext cx="1066800" cy="519112"/>
          </a:xfrm>
          <a:prstGeom prst="rect">
            <a:avLst/>
          </a:prstGeom>
          <a:noFill/>
          <a:ln w="9525">
            <a:noFill/>
            <a:miter lim="800000"/>
            <a:headEnd/>
            <a:tailEnd/>
          </a:ln>
          <a:effectLst/>
        </p:spPr>
        <p:txBody>
          <a:bodyPr>
            <a:spAutoFit/>
          </a:bodyPr>
          <a:lstStyle/>
          <a:p>
            <a:pPr>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Garamond" pitchFamily="18" charset="0"/>
              </a:rPr>
              <a:t>2005</a:t>
            </a:r>
          </a:p>
        </p:txBody>
      </p:sp>
      <p:sp>
        <p:nvSpPr>
          <p:cNvPr id="50181" name="Text Box 10"/>
          <p:cNvSpPr txBox="1">
            <a:spLocks noChangeArrowheads="1"/>
          </p:cNvSpPr>
          <p:nvPr/>
        </p:nvSpPr>
        <p:spPr bwMode="auto">
          <a:xfrm>
            <a:off x="3221038" y="5826125"/>
            <a:ext cx="2749550" cy="369888"/>
          </a:xfrm>
          <a:prstGeom prst="rect">
            <a:avLst/>
          </a:prstGeom>
          <a:noFill/>
          <a:ln w="9525">
            <a:noFill/>
            <a:miter lim="800000"/>
            <a:headEnd/>
            <a:tailEnd/>
          </a:ln>
        </p:spPr>
        <p:txBody>
          <a:bodyPr wrap="none">
            <a:spAutoFit/>
          </a:bodyPr>
          <a:lstStyle/>
          <a:p>
            <a:pPr eaLnBrk="1" hangingPunct="1"/>
            <a:r>
              <a:rPr lang="en-US" sz="1800">
                <a:latin typeface="Maiandra GD" pitchFamily="34" charset="0"/>
              </a:rPr>
              <a:t>27</a:t>
            </a:r>
            <a:r>
              <a:rPr lang="en-US" sz="1800">
                <a:latin typeface="Maiandra GD" pitchFamily="34" charset="0"/>
                <a:cs typeface="Arial" pitchFamily="34" charset="0"/>
              </a:rPr>
              <a:t>°32</a:t>
            </a:r>
            <a:r>
              <a:rPr lang="en-US" sz="1800">
                <a:latin typeface="Maiandra GD" pitchFamily="34" charset="0"/>
                <a:cs typeface="Arial" pitchFamily="34" charset="0"/>
                <a:sym typeface="Symbol" pitchFamily="18" charset="2"/>
              </a:rPr>
              <a:t>34</a:t>
            </a:r>
            <a:r>
              <a:rPr lang="en-US">
                <a:latin typeface="Maiandra GD" pitchFamily="34" charset="0"/>
                <a:cs typeface="Arial" pitchFamily="34" charset="0"/>
                <a:sym typeface="Symbol" pitchFamily="18" charset="2"/>
              </a:rPr>
              <a:t>N</a:t>
            </a:r>
            <a:r>
              <a:rPr lang="en-US" sz="1800">
                <a:latin typeface="Maiandra GD" pitchFamily="34" charset="0"/>
                <a:cs typeface="Arial" pitchFamily="34" charset="0"/>
                <a:sym typeface="Symbol" pitchFamily="18" charset="2"/>
              </a:rPr>
              <a:t>, </a:t>
            </a:r>
            <a:r>
              <a:rPr lang="en-US" sz="1800">
                <a:latin typeface="Maiandra GD" pitchFamily="34" charset="0"/>
              </a:rPr>
              <a:t>80°19</a:t>
            </a:r>
            <a:r>
              <a:rPr lang="en-US" sz="1800">
                <a:latin typeface="Maiandra GD" pitchFamily="34" charset="0"/>
                <a:sym typeface="Symbol" pitchFamily="18" charset="2"/>
              </a:rPr>
              <a:t>52</a:t>
            </a:r>
            <a:r>
              <a:rPr lang="en-US">
                <a:latin typeface="Maiandra GD" pitchFamily="34" charset="0"/>
                <a:sym typeface="Symbol" pitchFamily="18" charset="2"/>
              </a:rPr>
              <a:t>W</a:t>
            </a:r>
          </a:p>
        </p:txBody>
      </p:sp>
      <p:sp>
        <p:nvSpPr>
          <p:cNvPr id="50182" name="Text Box 11"/>
          <p:cNvSpPr txBox="1">
            <a:spLocks noChangeArrowheads="1"/>
          </p:cNvSpPr>
          <p:nvPr/>
        </p:nvSpPr>
        <p:spPr bwMode="auto">
          <a:xfrm>
            <a:off x="1901825" y="6237288"/>
            <a:ext cx="5368925" cy="369887"/>
          </a:xfrm>
          <a:prstGeom prst="rect">
            <a:avLst/>
          </a:prstGeom>
          <a:noFill/>
          <a:ln w="9525">
            <a:noFill/>
            <a:miter lim="800000"/>
            <a:headEnd/>
            <a:tailEnd/>
          </a:ln>
        </p:spPr>
        <p:txBody>
          <a:bodyPr wrap="none">
            <a:spAutoFit/>
          </a:bodyPr>
          <a:lstStyle/>
          <a:p>
            <a:pPr eaLnBrk="1" hangingPunct="1"/>
            <a:r>
              <a:rPr lang="en-US" sz="1800">
                <a:latin typeface="Maiandra GD" pitchFamily="34" charset="0"/>
              </a:rPr>
              <a:t>Avalon State Park, North Hutchinson Island, IRL, FL</a:t>
            </a:r>
          </a:p>
        </p:txBody>
      </p:sp>
      <p:sp>
        <p:nvSpPr>
          <p:cNvPr id="6" name="Right Arrow 5"/>
          <p:cNvSpPr/>
          <p:nvPr/>
        </p:nvSpPr>
        <p:spPr bwMode="auto">
          <a:xfrm rot="1418392">
            <a:off x="306704" y="1709921"/>
            <a:ext cx="533400" cy="251071"/>
          </a:xfrm>
          <a:prstGeom prst="rightArrow">
            <a:avLst/>
          </a:prstGeom>
          <a:solidFill>
            <a:srgbClr val="FF0000"/>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p:txBody>
      </p:sp>
      <p:grpSp>
        <p:nvGrpSpPr>
          <p:cNvPr id="11" name="Group 10"/>
          <p:cNvGrpSpPr/>
          <p:nvPr/>
        </p:nvGrpSpPr>
        <p:grpSpPr>
          <a:xfrm>
            <a:off x="2742458" y="735051"/>
            <a:ext cx="3570183" cy="4230961"/>
            <a:chOff x="10103686" y="873700"/>
            <a:chExt cx="3570183" cy="4230961"/>
          </a:xfrm>
        </p:grpSpPr>
        <p:pic>
          <p:nvPicPr>
            <p:cNvPr id="9" name="Picture 8" descr="Florida-peninsula2.jpg"/>
            <p:cNvPicPr>
              <a:picLocks noChangeAspect="1"/>
            </p:cNvPicPr>
            <p:nvPr/>
          </p:nvPicPr>
          <p:blipFill>
            <a:blip r:embed="rId5" cstate="print">
              <a:extLst>
                <a:ext uri="{BEBA8EAE-BF5A-486C-A8C5-ECC9F3942E4B}">
                  <a14:imgProp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14:imgLayer r:embed="rId6">
                      <a14:imgEffect>
                        <a14:artisticPhotocopy/>
                      </a14:imgEffect>
                    </a14:imgLayer>
                  </a14:imgProps>
                </a:ext>
              </a:extLst>
            </a:blip>
            <a:srcRect l="1742" b="1072"/>
            <a:stretch>
              <a:fillRect/>
            </a:stretch>
          </p:blipFill>
          <p:spPr bwMode="auto">
            <a:xfrm>
              <a:off x="10103686" y="873700"/>
              <a:ext cx="3570183" cy="42309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Right Brace 9"/>
            <p:cNvSpPr/>
            <p:nvPr/>
          </p:nvSpPr>
          <p:spPr bwMode="auto">
            <a:xfrm rot="20344978">
              <a:off x="12681462" y="1748956"/>
              <a:ext cx="590211" cy="1115168"/>
            </a:xfrm>
            <a:prstGeom prst="rightBrace">
              <a:avLst>
                <a:gd name="adj1" fmla="val 21132"/>
                <a:gd name="adj2" fmla="val 47483"/>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 name="Down Arrow 6"/>
            <p:cNvSpPr/>
            <p:nvPr/>
          </p:nvSpPr>
          <p:spPr bwMode="auto">
            <a:xfrm rot="3715155">
              <a:off x="13262231" y="2938426"/>
              <a:ext cx="222362" cy="562454"/>
            </a:xfrm>
            <a:prstGeom prst="downArrow">
              <a:avLst/>
            </a:prstGeom>
            <a:solidFill>
              <a:srgbClr val="FF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p:txBody>
        </p:sp>
      </p:grpSp>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6" descr="MI23-2005"/>
          <p:cNvPicPr>
            <a:picLocks noChangeAspect="1" noChangeArrowheads="1"/>
          </p:cNvPicPr>
          <p:nvPr/>
        </p:nvPicPr>
        <p:blipFill>
          <a:blip r:embed="rId3" cstate="print"/>
          <a:srcRect l="6068" t="7463" r="4973" b="775"/>
          <a:stretch>
            <a:fillRect/>
          </a:stretch>
        </p:blipFill>
        <p:spPr bwMode="auto">
          <a:xfrm>
            <a:off x="149225" y="382588"/>
            <a:ext cx="4378325" cy="5394325"/>
          </a:xfrm>
          <a:prstGeom prst="rect">
            <a:avLst/>
          </a:prstGeom>
          <a:ln w="3175">
            <a:solidFill>
              <a:schemeClr val="tx1"/>
            </a:solidFill>
          </a:ln>
          <a:effectLst>
            <a:outerShdw blurRad="292100" dist="139700" dir="2700000" algn="tl" rotWithShape="0">
              <a:srgbClr val="333333">
                <a:alpha val="65000"/>
              </a:srgbClr>
            </a:outerShdw>
          </a:effectLst>
        </p:spPr>
      </p:pic>
      <p:pic>
        <p:nvPicPr>
          <p:cNvPr id="3" name="Picture 19" descr="low-mangrove"/>
          <p:cNvPicPr>
            <a:picLocks noChangeAspect="1" noChangeArrowheads="1"/>
          </p:cNvPicPr>
          <p:nvPr/>
        </p:nvPicPr>
        <p:blipFill>
          <a:blip r:embed="rId4" cstate="print">
            <a:lum bright="18000" contrast="18000"/>
          </a:blip>
          <a:srcRect l="32610" r="22964" b="26985"/>
          <a:stretch>
            <a:fillRect/>
          </a:stretch>
        </p:blipFill>
        <p:spPr bwMode="auto">
          <a:xfrm>
            <a:off x="4633913" y="393700"/>
            <a:ext cx="4360862" cy="5375275"/>
          </a:xfrm>
          <a:prstGeom prst="rect">
            <a:avLst/>
          </a:prstGeom>
          <a:ln w="3175">
            <a:solidFill>
              <a:schemeClr val="tx1"/>
            </a:solidFill>
          </a:ln>
          <a:effectLst>
            <a:outerShdw blurRad="292100" dist="139700" dir="2700000" algn="tl" rotWithShape="0">
              <a:srgbClr val="333333">
                <a:alpha val="65000"/>
              </a:srgbClr>
            </a:outerShdw>
          </a:effectLst>
        </p:spPr>
      </p:pic>
      <p:sp>
        <p:nvSpPr>
          <p:cNvPr id="5" name="Text Box 9"/>
          <p:cNvSpPr txBox="1">
            <a:spLocks noChangeArrowheads="1"/>
          </p:cNvSpPr>
          <p:nvPr/>
        </p:nvSpPr>
        <p:spPr bwMode="auto">
          <a:xfrm>
            <a:off x="266154" y="475495"/>
            <a:ext cx="1066800" cy="519112"/>
          </a:xfrm>
          <a:prstGeom prst="rect">
            <a:avLst/>
          </a:prstGeom>
          <a:noFill/>
          <a:ln w="9525">
            <a:noFill/>
            <a:miter lim="800000"/>
            <a:headEnd/>
            <a:tailEnd/>
          </a:ln>
          <a:effectLst/>
        </p:spPr>
        <p:txBody>
          <a:bodyPr>
            <a:spAutoFit/>
          </a:bodyPr>
          <a:lstStyle/>
          <a:p>
            <a:pPr>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Garamond" pitchFamily="18" charset="0"/>
              </a:rPr>
              <a:t>2005</a:t>
            </a:r>
          </a:p>
        </p:txBody>
      </p:sp>
      <p:sp>
        <p:nvSpPr>
          <p:cNvPr id="50181" name="Text Box 10"/>
          <p:cNvSpPr txBox="1">
            <a:spLocks noChangeArrowheads="1"/>
          </p:cNvSpPr>
          <p:nvPr/>
        </p:nvSpPr>
        <p:spPr bwMode="auto">
          <a:xfrm>
            <a:off x="3221038" y="5826125"/>
            <a:ext cx="2749550" cy="369888"/>
          </a:xfrm>
          <a:prstGeom prst="rect">
            <a:avLst/>
          </a:prstGeom>
          <a:noFill/>
          <a:ln w="9525">
            <a:noFill/>
            <a:miter lim="800000"/>
            <a:headEnd/>
            <a:tailEnd/>
          </a:ln>
        </p:spPr>
        <p:txBody>
          <a:bodyPr wrap="none">
            <a:spAutoFit/>
          </a:bodyPr>
          <a:lstStyle/>
          <a:p>
            <a:pPr eaLnBrk="1" hangingPunct="1"/>
            <a:r>
              <a:rPr lang="en-US" sz="1800">
                <a:latin typeface="Maiandra GD" pitchFamily="34" charset="0"/>
              </a:rPr>
              <a:t>27</a:t>
            </a:r>
            <a:r>
              <a:rPr lang="en-US" sz="1800">
                <a:latin typeface="Maiandra GD" pitchFamily="34" charset="0"/>
                <a:cs typeface="Arial" pitchFamily="34" charset="0"/>
              </a:rPr>
              <a:t>°32</a:t>
            </a:r>
            <a:r>
              <a:rPr lang="en-US" sz="1800">
                <a:latin typeface="Maiandra GD" pitchFamily="34" charset="0"/>
                <a:cs typeface="Arial" pitchFamily="34" charset="0"/>
                <a:sym typeface="Symbol" pitchFamily="18" charset="2"/>
              </a:rPr>
              <a:t>34</a:t>
            </a:r>
            <a:r>
              <a:rPr lang="en-US">
                <a:latin typeface="Maiandra GD" pitchFamily="34" charset="0"/>
                <a:cs typeface="Arial" pitchFamily="34" charset="0"/>
                <a:sym typeface="Symbol" pitchFamily="18" charset="2"/>
              </a:rPr>
              <a:t>N</a:t>
            </a:r>
            <a:r>
              <a:rPr lang="en-US" sz="1800">
                <a:latin typeface="Maiandra GD" pitchFamily="34" charset="0"/>
                <a:cs typeface="Arial" pitchFamily="34" charset="0"/>
                <a:sym typeface="Symbol" pitchFamily="18" charset="2"/>
              </a:rPr>
              <a:t>, </a:t>
            </a:r>
            <a:r>
              <a:rPr lang="en-US" sz="1800">
                <a:latin typeface="Maiandra GD" pitchFamily="34" charset="0"/>
              </a:rPr>
              <a:t>80°19</a:t>
            </a:r>
            <a:r>
              <a:rPr lang="en-US" sz="1800">
                <a:latin typeface="Maiandra GD" pitchFamily="34" charset="0"/>
                <a:sym typeface="Symbol" pitchFamily="18" charset="2"/>
              </a:rPr>
              <a:t>52</a:t>
            </a:r>
            <a:r>
              <a:rPr lang="en-US">
                <a:latin typeface="Maiandra GD" pitchFamily="34" charset="0"/>
                <a:sym typeface="Symbol" pitchFamily="18" charset="2"/>
              </a:rPr>
              <a:t>W</a:t>
            </a:r>
          </a:p>
        </p:txBody>
      </p:sp>
      <p:sp>
        <p:nvSpPr>
          <p:cNvPr id="50182" name="Text Box 11"/>
          <p:cNvSpPr txBox="1">
            <a:spLocks noChangeArrowheads="1"/>
          </p:cNvSpPr>
          <p:nvPr/>
        </p:nvSpPr>
        <p:spPr bwMode="auto">
          <a:xfrm>
            <a:off x="1901825" y="6237288"/>
            <a:ext cx="5368925" cy="369887"/>
          </a:xfrm>
          <a:prstGeom prst="rect">
            <a:avLst/>
          </a:prstGeom>
          <a:noFill/>
          <a:ln w="9525">
            <a:noFill/>
            <a:miter lim="800000"/>
            <a:headEnd/>
            <a:tailEnd/>
          </a:ln>
        </p:spPr>
        <p:txBody>
          <a:bodyPr wrap="none">
            <a:spAutoFit/>
          </a:bodyPr>
          <a:lstStyle/>
          <a:p>
            <a:pPr eaLnBrk="1" hangingPunct="1"/>
            <a:r>
              <a:rPr lang="en-US" sz="1800">
                <a:latin typeface="Maiandra GD" pitchFamily="34" charset="0"/>
              </a:rPr>
              <a:t>Avalon State Park, North Hutchinson Island, IRL, FL</a:t>
            </a:r>
          </a:p>
        </p:txBody>
      </p:sp>
      <p:sp>
        <p:nvSpPr>
          <p:cNvPr id="6" name="Right Arrow 5"/>
          <p:cNvSpPr/>
          <p:nvPr/>
        </p:nvSpPr>
        <p:spPr bwMode="auto">
          <a:xfrm rot="1418392">
            <a:off x="306704" y="1709921"/>
            <a:ext cx="533400" cy="251071"/>
          </a:xfrm>
          <a:prstGeom prst="rightArrow">
            <a:avLst/>
          </a:prstGeom>
          <a:solidFill>
            <a:srgbClr val="FF0000"/>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p:txBody>
      </p:sp>
    </p:spTree>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2" descr="b&amp;w-Ag-forest-1943"/>
          <p:cNvPicPr>
            <a:picLocks noChangeAspect="1" noChangeArrowheads="1"/>
          </p:cNvPicPr>
          <p:nvPr/>
        </p:nvPicPr>
        <p:blipFill>
          <a:blip r:embed="rId3" cstate="print"/>
          <a:srcRect/>
          <a:stretch>
            <a:fillRect/>
          </a:stretch>
        </p:blipFill>
        <p:spPr bwMode="auto">
          <a:xfrm>
            <a:off x="4611688" y="381000"/>
            <a:ext cx="4427537" cy="5387975"/>
          </a:xfrm>
          <a:prstGeom prst="rect">
            <a:avLst/>
          </a:prstGeom>
          <a:ln w="3175">
            <a:solidFill>
              <a:schemeClr val="tx1"/>
            </a:solidFill>
          </a:ln>
          <a:effectLst>
            <a:outerShdw blurRad="292100" dist="139700" dir="2700000" algn="tl" rotWithShape="0">
              <a:srgbClr val="333333">
                <a:alpha val="65000"/>
              </a:srgbClr>
            </a:outerShdw>
          </a:effectLst>
        </p:spPr>
      </p:pic>
      <p:pic>
        <p:nvPicPr>
          <p:cNvPr id="5" name="Picture 5" descr="MI23-1943"/>
          <p:cNvPicPr>
            <a:picLocks noChangeAspect="1" noChangeArrowheads="1"/>
          </p:cNvPicPr>
          <p:nvPr/>
        </p:nvPicPr>
        <p:blipFill>
          <a:blip r:embed="rId4" cstate="print"/>
          <a:srcRect b="15825"/>
          <a:stretch>
            <a:fillRect/>
          </a:stretch>
        </p:blipFill>
        <p:spPr bwMode="auto">
          <a:xfrm>
            <a:off x="107950" y="376238"/>
            <a:ext cx="4375150" cy="5375275"/>
          </a:xfrm>
          <a:prstGeom prst="rect">
            <a:avLst/>
          </a:prstGeom>
          <a:ln w="3175">
            <a:solidFill>
              <a:schemeClr val="tx1"/>
            </a:solidFill>
          </a:ln>
          <a:effectLst>
            <a:outerShdw blurRad="292100" dist="139700" dir="2700000" algn="tl" rotWithShape="0">
              <a:srgbClr val="333333">
                <a:alpha val="65000"/>
              </a:srgbClr>
            </a:outerShdw>
          </a:effectLst>
        </p:spPr>
      </p:pic>
      <p:sp>
        <p:nvSpPr>
          <p:cNvPr id="6" name="Text Box 8"/>
          <p:cNvSpPr txBox="1">
            <a:spLocks noChangeArrowheads="1"/>
          </p:cNvSpPr>
          <p:nvPr/>
        </p:nvSpPr>
        <p:spPr bwMode="auto">
          <a:xfrm>
            <a:off x="369992" y="459802"/>
            <a:ext cx="857927" cy="523220"/>
          </a:xfrm>
          <a:prstGeom prst="rect">
            <a:avLst/>
          </a:prstGeom>
          <a:noFill/>
          <a:ln w="9525">
            <a:noFill/>
            <a:miter lim="800000"/>
            <a:headEnd/>
            <a:tailEnd/>
          </a:ln>
          <a:effectLst/>
        </p:spPr>
        <p:txBody>
          <a:bodyPr wrap="none">
            <a:spAutoFit/>
          </a:bodyPr>
          <a:lstStyle/>
          <a:p>
            <a:pPr>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Garamond" pitchFamily="18" charset="0"/>
              </a:rPr>
              <a:t>1943</a:t>
            </a:r>
          </a:p>
        </p:txBody>
      </p:sp>
      <p:sp>
        <p:nvSpPr>
          <p:cNvPr id="51205" name="Text Box 10"/>
          <p:cNvSpPr txBox="1">
            <a:spLocks noChangeArrowheads="1"/>
          </p:cNvSpPr>
          <p:nvPr/>
        </p:nvSpPr>
        <p:spPr bwMode="auto">
          <a:xfrm>
            <a:off x="3251200" y="5826125"/>
            <a:ext cx="2749550" cy="369888"/>
          </a:xfrm>
          <a:prstGeom prst="rect">
            <a:avLst/>
          </a:prstGeom>
          <a:noFill/>
          <a:ln w="9525">
            <a:noFill/>
            <a:miter lim="800000"/>
            <a:headEnd/>
            <a:tailEnd/>
          </a:ln>
        </p:spPr>
        <p:txBody>
          <a:bodyPr wrap="none">
            <a:spAutoFit/>
          </a:bodyPr>
          <a:lstStyle/>
          <a:p>
            <a:pPr eaLnBrk="1" hangingPunct="1"/>
            <a:r>
              <a:rPr lang="en-US" sz="1800">
                <a:latin typeface="Maiandra GD" pitchFamily="34" charset="0"/>
              </a:rPr>
              <a:t>27</a:t>
            </a:r>
            <a:r>
              <a:rPr lang="en-US" sz="1800">
                <a:latin typeface="Maiandra GD" pitchFamily="34" charset="0"/>
                <a:cs typeface="Arial" pitchFamily="34" charset="0"/>
              </a:rPr>
              <a:t>°32</a:t>
            </a:r>
            <a:r>
              <a:rPr lang="en-US" sz="1800">
                <a:latin typeface="Maiandra GD" pitchFamily="34" charset="0"/>
                <a:cs typeface="Arial" pitchFamily="34" charset="0"/>
                <a:sym typeface="Symbol" pitchFamily="18" charset="2"/>
              </a:rPr>
              <a:t>34</a:t>
            </a:r>
            <a:r>
              <a:rPr lang="en-US">
                <a:latin typeface="Maiandra GD" pitchFamily="34" charset="0"/>
                <a:cs typeface="Arial" pitchFamily="34" charset="0"/>
                <a:sym typeface="Symbol" pitchFamily="18" charset="2"/>
              </a:rPr>
              <a:t>N</a:t>
            </a:r>
            <a:r>
              <a:rPr lang="en-US" sz="1800">
                <a:latin typeface="Maiandra GD" pitchFamily="34" charset="0"/>
                <a:cs typeface="Arial" pitchFamily="34" charset="0"/>
                <a:sym typeface="Symbol" pitchFamily="18" charset="2"/>
              </a:rPr>
              <a:t>, </a:t>
            </a:r>
            <a:r>
              <a:rPr lang="en-US" sz="1800">
                <a:latin typeface="Maiandra GD" pitchFamily="34" charset="0"/>
              </a:rPr>
              <a:t>80°19</a:t>
            </a:r>
            <a:r>
              <a:rPr lang="en-US" sz="1800">
                <a:latin typeface="Maiandra GD" pitchFamily="34" charset="0"/>
                <a:sym typeface="Symbol" pitchFamily="18" charset="2"/>
              </a:rPr>
              <a:t>52</a:t>
            </a:r>
            <a:r>
              <a:rPr lang="en-US">
                <a:latin typeface="Maiandra GD" pitchFamily="34" charset="0"/>
                <a:sym typeface="Symbol" pitchFamily="18" charset="2"/>
              </a:rPr>
              <a:t>W</a:t>
            </a:r>
          </a:p>
        </p:txBody>
      </p:sp>
      <p:sp>
        <p:nvSpPr>
          <p:cNvPr id="51206" name="Text Box 11"/>
          <p:cNvSpPr txBox="1">
            <a:spLocks noChangeArrowheads="1"/>
          </p:cNvSpPr>
          <p:nvPr/>
        </p:nvSpPr>
        <p:spPr bwMode="auto">
          <a:xfrm>
            <a:off x="1871663" y="6237288"/>
            <a:ext cx="5368925" cy="369887"/>
          </a:xfrm>
          <a:prstGeom prst="rect">
            <a:avLst/>
          </a:prstGeom>
          <a:noFill/>
          <a:ln w="9525">
            <a:noFill/>
            <a:miter lim="800000"/>
            <a:headEnd/>
            <a:tailEnd/>
          </a:ln>
        </p:spPr>
        <p:txBody>
          <a:bodyPr wrap="none">
            <a:spAutoFit/>
          </a:bodyPr>
          <a:lstStyle/>
          <a:p>
            <a:pPr eaLnBrk="1" hangingPunct="1"/>
            <a:r>
              <a:rPr lang="en-US" sz="1800">
                <a:latin typeface="Maiandra GD" pitchFamily="34" charset="0"/>
              </a:rPr>
              <a:t>Avalon State Park, North Hutchinson Island, IRL, FL</a:t>
            </a:r>
          </a:p>
        </p:txBody>
      </p:sp>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2" descr="b&amp;w-Ag-forest-1943"/>
          <p:cNvPicPr>
            <a:picLocks noChangeAspect="1" noChangeArrowheads="1"/>
          </p:cNvPicPr>
          <p:nvPr/>
        </p:nvPicPr>
        <p:blipFill>
          <a:blip r:embed="rId3" cstate="print"/>
          <a:srcRect/>
          <a:stretch>
            <a:fillRect/>
          </a:stretch>
        </p:blipFill>
        <p:spPr bwMode="auto">
          <a:xfrm>
            <a:off x="4611688" y="381000"/>
            <a:ext cx="4427537" cy="5387975"/>
          </a:xfrm>
          <a:prstGeom prst="rect">
            <a:avLst/>
          </a:prstGeom>
          <a:ln w="3175">
            <a:solidFill>
              <a:schemeClr val="tx1"/>
            </a:solidFill>
          </a:ln>
          <a:effectLst>
            <a:outerShdw blurRad="292100" dist="139700" dir="2700000" algn="tl" rotWithShape="0">
              <a:srgbClr val="333333">
                <a:alpha val="65000"/>
              </a:srgbClr>
            </a:outerShdw>
          </a:effectLst>
        </p:spPr>
      </p:pic>
      <p:pic>
        <p:nvPicPr>
          <p:cNvPr id="5" name="Picture 5" descr="MI23-1943"/>
          <p:cNvPicPr>
            <a:picLocks noChangeAspect="1" noChangeArrowheads="1"/>
          </p:cNvPicPr>
          <p:nvPr/>
        </p:nvPicPr>
        <p:blipFill>
          <a:blip r:embed="rId4" cstate="print"/>
          <a:srcRect b="15825"/>
          <a:stretch>
            <a:fillRect/>
          </a:stretch>
        </p:blipFill>
        <p:spPr bwMode="auto">
          <a:xfrm>
            <a:off x="107950" y="376238"/>
            <a:ext cx="4375150" cy="5375275"/>
          </a:xfrm>
          <a:prstGeom prst="rect">
            <a:avLst/>
          </a:prstGeom>
          <a:ln w="3175">
            <a:solidFill>
              <a:schemeClr val="tx1"/>
            </a:solidFill>
          </a:ln>
          <a:effectLst>
            <a:outerShdw blurRad="292100" dist="139700" dir="2700000" algn="tl" rotWithShape="0">
              <a:srgbClr val="333333">
                <a:alpha val="65000"/>
              </a:srgbClr>
            </a:outerShdw>
          </a:effectLst>
        </p:spPr>
      </p:pic>
      <p:sp>
        <p:nvSpPr>
          <p:cNvPr id="6" name="Text Box 8"/>
          <p:cNvSpPr txBox="1">
            <a:spLocks noChangeArrowheads="1"/>
          </p:cNvSpPr>
          <p:nvPr/>
        </p:nvSpPr>
        <p:spPr bwMode="auto">
          <a:xfrm>
            <a:off x="369992" y="459802"/>
            <a:ext cx="942887" cy="523220"/>
          </a:xfrm>
          <a:prstGeom prst="rect">
            <a:avLst/>
          </a:prstGeom>
          <a:noFill/>
          <a:ln w="9525">
            <a:noFill/>
            <a:miter lim="800000"/>
            <a:headEnd/>
            <a:tailEnd/>
          </a:ln>
          <a:effectLst/>
        </p:spPr>
        <p:txBody>
          <a:bodyPr wrap="none">
            <a:spAutoFit/>
          </a:bodyPr>
          <a:lstStyle/>
          <a:p>
            <a:pPr>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aiandra GD" pitchFamily="34" charset="0"/>
              </a:rPr>
              <a:t>1943</a:t>
            </a:r>
          </a:p>
        </p:txBody>
      </p:sp>
      <p:sp>
        <p:nvSpPr>
          <p:cNvPr id="51205" name="Text Box 10"/>
          <p:cNvSpPr txBox="1">
            <a:spLocks noChangeArrowheads="1"/>
          </p:cNvSpPr>
          <p:nvPr/>
        </p:nvSpPr>
        <p:spPr bwMode="auto">
          <a:xfrm>
            <a:off x="3251200" y="5826125"/>
            <a:ext cx="2749550" cy="369888"/>
          </a:xfrm>
          <a:prstGeom prst="rect">
            <a:avLst/>
          </a:prstGeom>
          <a:noFill/>
          <a:ln w="9525">
            <a:noFill/>
            <a:miter lim="800000"/>
            <a:headEnd/>
            <a:tailEnd/>
          </a:ln>
        </p:spPr>
        <p:txBody>
          <a:bodyPr wrap="none">
            <a:spAutoFit/>
          </a:bodyPr>
          <a:lstStyle/>
          <a:p>
            <a:pPr eaLnBrk="1" hangingPunct="1"/>
            <a:r>
              <a:rPr lang="en-US" sz="1800">
                <a:latin typeface="Maiandra GD" pitchFamily="34" charset="0"/>
              </a:rPr>
              <a:t>27</a:t>
            </a:r>
            <a:r>
              <a:rPr lang="en-US" sz="1800">
                <a:latin typeface="Maiandra GD" pitchFamily="34" charset="0"/>
                <a:cs typeface="Arial" pitchFamily="34" charset="0"/>
              </a:rPr>
              <a:t>°32</a:t>
            </a:r>
            <a:r>
              <a:rPr lang="en-US" sz="1800">
                <a:latin typeface="Maiandra GD" pitchFamily="34" charset="0"/>
                <a:cs typeface="Arial" pitchFamily="34" charset="0"/>
                <a:sym typeface="Symbol" pitchFamily="18" charset="2"/>
              </a:rPr>
              <a:t>34</a:t>
            </a:r>
            <a:r>
              <a:rPr lang="en-US">
                <a:latin typeface="Maiandra GD" pitchFamily="34" charset="0"/>
                <a:cs typeface="Arial" pitchFamily="34" charset="0"/>
                <a:sym typeface="Symbol" pitchFamily="18" charset="2"/>
              </a:rPr>
              <a:t>N</a:t>
            </a:r>
            <a:r>
              <a:rPr lang="en-US" sz="1800">
                <a:latin typeface="Maiandra GD" pitchFamily="34" charset="0"/>
                <a:cs typeface="Arial" pitchFamily="34" charset="0"/>
                <a:sym typeface="Symbol" pitchFamily="18" charset="2"/>
              </a:rPr>
              <a:t>, </a:t>
            </a:r>
            <a:r>
              <a:rPr lang="en-US" sz="1800">
                <a:latin typeface="Maiandra GD" pitchFamily="34" charset="0"/>
              </a:rPr>
              <a:t>80°19</a:t>
            </a:r>
            <a:r>
              <a:rPr lang="en-US" sz="1800">
                <a:latin typeface="Maiandra GD" pitchFamily="34" charset="0"/>
                <a:sym typeface="Symbol" pitchFamily="18" charset="2"/>
              </a:rPr>
              <a:t>52</a:t>
            </a:r>
            <a:r>
              <a:rPr lang="en-US">
                <a:latin typeface="Maiandra GD" pitchFamily="34" charset="0"/>
                <a:sym typeface="Symbol" pitchFamily="18" charset="2"/>
              </a:rPr>
              <a:t>W</a:t>
            </a:r>
          </a:p>
        </p:txBody>
      </p:sp>
      <p:sp>
        <p:nvSpPr>
          <p:cNvPr id="51206" name="Text Box 11"/>
          <p:cNvSpPr txBox="1">
            <a:spLocks noChangeArrowheads="1"/>
          </p:cNvSpPr>
          <p:nvPr/>
        </p:nvSpPr>
        <p:spPr bwMode="auto">
          <a:xfrm>
            <a:off x="1871663" y="6237288"/>
            <a:ext cx="5368925" cy="369887"/>
          </a:xfrm>
          <a:prstGeom prst="rect">
            <a:avLst/>
          </a:prstGeom>
          <a:noFill/>
          <a:ln w="9525">
            <a:noFill/>
            <a:miter lim="800000"/>
            <a:headEnd/>
            <a:tailEnd/>
          </a:ln>
        </p:spPr>
        <p:txBody>
          <a:bodyPr wrap="none">
            <a:spAutoFit/>
          </a:bodyPr>
          <a:lstStyle/>
          <a:p>
            <a:pPr eaLnBrk="1" hangingPunct="1"/>
            <a:r>
              <a:rPr lang="en-US" sz="1800">
                <a:latin typeface="Maiandra GD" pitchFamily="34" charset="0"/>
              </a:rPr>
              <a:t>Avalon State Park, North Hutchinson Island, IRL, FL</a:t>
            </a:r>
          </a:p>
        </p:txBody>
      </p:sp>
      <p:pic>
        <p:nvPicPr>
          <p:cNvPr id="11" name="Picture 20" descr="high-mangrove"/>
          <p:cNvPicPr>
            <a:picLocks noChangeAspect="1" noChangeArrowheads="1"/>
          </p:cNvPicPr>
          <p:nvPr/>
        </p:nvPicPr>
        <p:blipFill>
          <a:blip r:embed="rId5" cstate="print">
            <a:lum bright="12000" contrast="12000"/>
          </a:blip>
          <a:srcRect l="18105" r="20551"/>
          <a:stretch>
            <a:fillRect/>
          </a:stretch>
        </p:blipFill>
        <p:spPr bwMode="auto">
          <a:xfrm>
            <a:off x="106363" y="379413"/>
            <a:ext cx="4397375" cy="5376862"/>
          </a:xfrm>
          <a:prstGeom prst="rect">
            <a:avLst/>
          </a:prstGeom>
          <a:ln w="3175">
            <a:solidFill>
              <a:schemeClr val="tx1"/>
            </a:solidFill>
          </a:ln>
          <a:effectLst>
            <a:outerShdw blurRad="292100" dist="139700" dir="2700000" algn="tl" rotWithShape="0">
              <a:srgbClr val="333333">
                <a:alpha val="65000"/>
              </a:srgbClr>
            </a:outerShdw>
          </a:effectLst>
        </p:spPr>
      </p:pic>
      <p:sp>
        <p:nvSpPr>
          <p:cNvPr id="12" name="TextBox 11"/>
          <p:cNvSpPr txBox="1"/>
          <p:nvPr/>
        </p:nvSpPr>
        <p:spPr>
          <a:xfrm>
            <a:off x="190500" y="431800"/>
            <a:ext cx="761747" cy="461665"/>
          </a:xfrm>
          <a:prstGeom prst="rect">
            <a:avLst/>
          </a:prstGeom>
          <a:noFill/>
        </p:spPr>
        <p:txBody>
          <a:bodyPr wrap="none" rtlCol="0">
            <a:spAutoFit/>
          </a:bodyPr>
          <a:lstStyle/>
          <a:p>
            <a:r>
              <a:rPr lang="en-US" dirty="0" smtClean="0">
                <a:latin typeface="Garamond" pitchFamily="18" charset="0"/>
              </a:rPr>
              <a:t>2013</a:t>
            </a:r>
            <a:endParaRPr lang="en-US" dirty="0">
              <a:latin typeface="Garamond" pitchFamily="18" charset="0"/>
            </a:endParaRPr>
          </a:p>
        </p:txBody>
      </p:sp>
    </p:spTree>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2-11-06 at 2.01.45 PM.png"/>
          <p:cNvPicPr>
            <a:picLocks noChangeAspect="1"/>
          </p:cNvPicPr>
          <p:nvPr/>
        </p:nvPicPr>
        <p:blipFill rotWithShape="1">
          <a:blip r:embed="rId3"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p:blipFill>
        <p:spPr>
          <a:xfrm>
            <a:off x="340572" y="955577"/>
            <a:ext cx="2575142" cy="4949940"/>
          </a:xfrm>
          <a:prstGeom prst="rect">
            <a:avLst/>
          </a:prstGeom>
          <a:ln w="12700">
            <a:solidFill>
              <a:schemeClr val="tx1"/>
            </a:solidFill>
          </a:ln>
          <a:effectLst>
            <a:outerShdw blurRad="292100" dist="139700" dir="2700000" algn="tl" rotWithShape="0">
              <a:srgbClr val="333333">
                <a:alpha val="65000"/>
              </a:srgbClr>
            </a:outerShdw>
          </a:effectLst>
        </p:spPr>
      </p:pic>
      <p:pic>
        <p:nvPicPr>
          <p:cNvPr id="6" name="Picture 5" descr="Nursery.JPG"/>
          <p:cNvPicPr>
            <a:picLocks noChangeAspect="1"/>
          </p:cNvPicPr>
          <p:nvPr/>
        </p:nvPicPr>
        <p:blipFill rotWithShape="1">
          <a:blip r:embed="rId4"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p:blipFill>
        <p:spPr>
          <a:xfrm>
            <a:off x="3356831" y="3430546"/>
            <a:ext cx="2698912" cy="2968243"/>
          </a:xfrm>
          <a:prstGeom prst="rect">
            <a:avLst/>
          </a:prstGeom>
          <a:ln w="12700">
            <a:solidFill>
              <a:schemeClr val="tx1"/>
            </a:solidFill>
          </a:ln>
          <a:effectLst>
            <a:outerShdw blurRad="50800" dist="38100" dir="2700000">
              <a:srgbClr val="000000">
                <a:alpha val="43000"/>
              </a:srgbClr>
            </a:outerShdw>
          </a:effectLst>
        </p:spPr>
      </p:pic>
      <p:pic>
        <p:nvPicPr>
          <p:cNvPr id="5" name="Picture 4" descr="Nursery.pdf"/>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5422321" y="204214"/>
            <a:ext cx="3600952" cy="3937374"/>
          </a:xfrm>
          <a:prstGeom prst="rect">
            <a:avLst/>
          </a:prstGeom>
        </p:spPr>
      </p:pic>
      <p:sp>
        <p:nvSpPr>
          <p:cNvPr id="7" name="TextBox 6"/>
          <p:cNvSpPr txBox="1"/>
          <p:nvPr/>
        </p:nvSpPr>
        <p:spPr>
          <a:xfrm>
            <a:off x="7233681" y="6500869"/>
            <a:ext cx="1283300" cy="276999"/>
          </a:xfrm>
          <a:prstGeom prst="rect">
            <a:avLst/>
          </a:prstGeom>
          <a:noFill/>
        </p:spPr>
        <p:txBody>
          <a:bodyPr wrap="none" rtlCol="0">
            <a:spAutoFit/>
          </a:bodyPr>
          <a:lstStyle/>
          <a:p>
            <a:r>
              <a:rPr lang="en-US" sz="1200" dirty="0" smtClean="0">
                <a:latin typeface="Garamond" pitchFamily="18" charset="0"/>
              </a:rPr>
              <a:t>Forde CERF 2013</a:t>
            </a:r>
            <a:endParaRPr lang="en-US" sz="1200" dirty="0">
              <a:latin typeface="Garamond" pitchFamily="18" charset="0"/>
            </a:endParaRPr>
          </a:p>
        </p:txBody>
      </p:sp>
      <p:sp>
        <p:nvSpPr>
          <p:cNvPr id="9" name="Rectangle 8"/>
          <p:cNvSpPr/>
          <p:nvPr/>
        </p:nvSpPr>
        <p:spPr bwMode="auto">
          <a:xfrm>
            <a:off x="6229563" y="3401599"/>
            <a:ext cx="2869077" cy="72567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pitchFamily="34" charset="0"/>
            </a:endParaRPr>
          </a:p>
        </p:txBody>
      </p:sp>
      <p:sp>
        <p:nvSpPr>
          <p:cNvPr id="10" name="TextBox 9"/>
          <p:cNvSpPr txBox="1"/>
          <p:nvPr/>
        </p:nvSpPr>
        <p:spPr>
          <a:xfrm>
            <a:off x="6199321" y="3583016"/>
            <a:ext cx="586819" cy="276999"/>
          </a:xfrm>
          <a:prstGeom prst="rect">
            <a:avLst/>
          </a:prstGeom>
          <a:noFill/>
        </p:spPr>
        <p:txBody>
          <a:bodyPr wrap="none" rtlCol="0">
            <a:spAutoFit/>
          </a:bodyPr>
          <a:lstStyle/>
          <a:p>
            <a:r>
              <a:rPr lang="en-US" sz="1200" dirty="0" smtClean="0"/>
              <a:t>South</a:t>
            </a:r>
            <a:endParaRPr lang="en-US" sz="1200" dirty="0"/>
          </a:p>
        </p:txBody>
      </p:sp>
      <p:sp>
        <p:nvSpPr>
          <p:cNvPr id="11" name="TextBox 10"/>
          <p:cNvSpPr txBox="1"/>
          <p:nvPr/>
        </p:nvSpPr>
        <p:spPr>
          <a:xfrm>
            <a:off x="8120796" y="3584234"/>
            <a:ext cx="560971" cy="276999"/>
          </a:xfrm>
          <a:prstGeom prst="rect">
            <a:avLst/>
          </a:prstGeom>
          <a:noFill/>
        </p:spPr>
        <p:txBody>
          <a:bodyPr wrap="none" rtlCol="0">
            <a:spAutoFit/>
          </a:bodyPr>
          <a:lstStyle/>
          <a:p>
            <a:r>
              <a:rPr lang="en-US" sz="1200" dirty="0" smtClean="0"/>
              <a:t>North</a:t>
            </a:r>
            <a:endParaRPr lang="en-US" sz="1200" dirty="0"/>
          </a:p>
        </p:txBody>
      </p:sp>
      <p:sp>
        <p:nvSpPr>
          <p:cNvPr id="12" name="TextBox 11"/>
          <p:cNvSpPr txBox="1"/>
          <p:nvPr/>
        </p:nvSpPr>
        <p:spPr>
          <a:xfrm>
            <a:off x="6126113" y="3304296"/>
            <a:ext cx="385718" cy="276999"/>
          </a:xfrm>
          <a:prstGeom prst="rect">
            <a:avLst/>
          </a:prstGeom>
          <a:noFill/>
        </p:spPr>
        <p:txBody>
          <a:bodyPr wrap="none" rtlCol="0">
            <a:spAutoFit/>
          </a:bodyPr>
          <a:lstStyle/>
          <a:p>
            <a:r>
              <a:rPr lang="en-US" sz="1200" dirty="0" smtClean="0"/>
              <a:t>A4</a:t>
            </a:r>
            <a:endParaRPr lang="en-US" sz="1200" dirty="0"/>
          </a:p>
        </p:txBody>
      </p:sp>
      <p:sp>
        <p:nvSpPr>
          <p:cNvPr id="13" name="TextBox 12"/>
          <p:cNvSpPr txBox="1"/>
          <p:nvPr/>
        </p:nvSpPr>
        <p:spPr>
          <a:xfrm>
            <a:off x="6550678" y="3304296"/>
            <a:ext cx="385718" cy="276999"/>
          </a:xfrm>
          <a:prstGeom prst="rect">
            <a:avLst/>
          </a:prstGeom>
          <a:noFill/>
        </p:spPr>
        <p:txBody>
          <a:bodyPr wrap="none" rtlCol="0">
            <a:spAutoFit/>
          </a:bodyPr>
          <a:lstStyle/>
          <a:p>
            <a:r>
              <a:rPr lang="en-US" sz="1200" dirty="0" smtClean="0"/>
              <a:t>A5</a:t>
            </a:r>
            <a:endParaRPr lang="en-US" sz="1200" dirty="0"/>
          </a:p>
        </p:txBody>
      </p:sp>
      <p:sp>
        <p:nvSpPr>
          <p:cNvPr id="14" name="TextBox 13"/>
          <p:cNvSpPr txBox="1"/>
          <p:nvPr/>
        </p:nvSpPr>
        <p:spPr>
          <a:xfrm>
            <a:off x="7005484" y="3304296"/>
            <a:ext cx="385718" cy="276999"/>
          </a:xfrm>
          <a:prstGeom prst="rect">
            <a:avLst/>
          </a:prstGeom>
          <a:noFill/>
        </p:spPr>
        <p:txBody>
          <a:bodyPr wrap="none" rtlCol="0">
            <a:spAutoFit/>
          </a:bodyPr>
          <a:lstStyle/>
          <a:p>
            <a:r>
              <a:rPr lang="en-US" sz="1200" dirty="0" smtClean="0"/>
              <a:t>A6</a:t>
            </a:r>
            <a:endParaRPr lang="en-US" sz="1200" dirty="0"/>
          </a:p>
        </p:txBody>
      </p:sp>
      <p:sp>
        <p:nvSpPr>
          <p:cNvPr id="15" name="TextBox 14"/>
          <p:cNvSpPr txBox="1"/>
          <p:nvPr/>
        </p:nvSpPr>
        <p:spPr>
          <a:xfrm>
            <a:off x="7460289" y="3304296"/>
            <a:ext cx="385718" cy="276999"/>
          </a:xfrm>
          <a:prstGeom prst="rect">
            <a:avLst/>
          </a:prstGeom>
          <a:noFill/>
        </p:spPr>
        <p:txBody>
          <a:bodyPr wrap="none" rtlCol="0">
            <a:spAutoFit/>
          </a:bodyPr>
          <a:lstStyle/>
          <a:p>
            <a:r>
              <a:rPr lang="en-US" sz="1200" dirty="0" smtClean="0"/>
              <a:t>A7</a:t>
            </a:r>
            <a:endParaRPr lang="en-US" sz="1200" dirty="0"/>
          </a:p>
        </p:txBody>
      </p:sp>
      <p:sp>
        <p:nvSpPr>
          <p:cNvPr id="16" name="TextBox 15"/>
          <p:cNvSpPr txBox="1"/>
          <p:nvPr/>
        </p:nvSpPr>
        <p:spPr>
          <a:xfrm>
            <a:off x="7899976" y="3304296"/>
            <a:ext cx="385718" cy="276999"/>
          </a:xfrm>
          <a:prstGeom prst="rect">
            <a:avLst/>
          </a:prstGeom>
          <a:noFill/>
        </p:spPr>
        <p:txBody>
          <a:bodyPr wrap="none" rtlCol="0">
            <a:spAutoFit/>
          </a:bodyPr>
          <a:lstStyle/>
          <a:p>
            <a:r>
              <a:rPr lang="en-US" sz="1200" dirty="0" smtClean="0"/>
              <a:t>A8</a:t>
            </a:r>
            <a:endParaRPr lang="en-US" sz="1200" dirty="0"/>
          </a:p>
        </p:txBody>
      </p:sp>
      <p:sp>
        <p:nvSpPr>
          <p:cNvPr id="17" name="TextBox 16"/>
          <p:cNvSpPr txBox="1"/>
          <p:nvPr/>
        </p:nvSpPr>
        <p:spPr>
          <a:xfrm>
            <a:off x="8339661" y="3304296"/>
            <a:ext cx="385718" cy="276999"/>
          </a:xfrm>
          <a:prstGeom prst="rect">
            <a:avLst/>
          </a:prstGeom>
          <a:noFill/>
        </p:spPr>
        <p:txBody>
          <a:bodyPr wrap="none" rtlCol="0">
            <a:spAutoFit/>
          </a:bodyPr>
          <a:lstStyle/>
          <a:p>
            <a:r>
              <a:rPr lang="en-US" sz="1200" dirty="0" smtClean="0"/>
              <a:t>A9</a:t>
            </a:r>
            <a:endParaRPr lang="en-US" sz="1200" dirty="0"/>
          </a:p>
        </p:txBody>
      </p:sp>
      <p:cxnSp>
        <p:nvCxnSpPr>
          <p:cNvPr id="19" name="Straight Arrow Connector 18"/>
          <p:cNvCxnSpPr>
            <a:stCxn id="10" idx="3"/>
            <a:endCxn id="11" idx="1"/>
          </p:cNvCxnSpPr>
          <p:nvPr/>
        </p:nvCxnSpPr>
        <p:spPr bwMode="auto">
          <a:xfrm>
            <a:off x="6786140" y="3721516"/>
            <a:ext cx="1334656" cy="121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8" name="Title 1"/>
          <p:cNvSpPr txBox="1">
            <a:spLocks/>
          </p:cNvSpPr>
          <p:nvPr/>
        </p:nvSpPr>
        <p:spPr bwMode="auto">
          <a:xfrm>
            <a:off x="209038" y="-42532"/>
            <a:ext cx="7386424"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r>
              <a:rPr lang="en-US" sz="2000" dirty="0" smtClean="0">
                <a:latin typeface="Garamond" pitchFamily="18" charset="0"/>
              </a:rPr>
              <a:t>Stem growth higher in seedlings from northern populations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90736649"/>
      </p:ext>
    </p:extLst>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FieldPerformanceLat.pdf"/>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4699000" y="1395261"/>
            <a:ext cx="4320881" cy="4912783"/>
          </a:xfrm>
          <a:prstGeom prst="rect">
            <a:avLst/>
          </a:prstGeom>
        </p:spPr>
      </p:pic>
      <p:sp>
        <p:nvSpPr>
          <p:cNvPr id="6" name="Title 1"/>
          <p:cNvSpPr>
            <a:spLocks noGrp="1"/>
          </p:cNvSpPr>
          <p:nvPr>
            <p:ph type="title"/>
          </p:nvPr>
        </p:nvSpPr>
        <p:spPr>
          <a:xfrm>
            <a:off x="318580" y="823761"/>
            <a:ext cx="7386424" cy="1143000"/>
          </a:xfrm>
        </p:spPr>
        <p:txBody>
          <a:bodyPr/>
          <a:lstStyle/>
          <a:p>
            <a:r>
              <a:rPr lang="en-US" sz="2000" dirty="0" smtClean="0">
                <a:latin typeface="Garamond" pitchFamily="18" charset="0"/>
              </a:rPr>
              <a:t>Stem and leaf growth higher in seedlings from northern populations</a:t>
            </a:r>
          </a:p>
        </p:txBody>
      </p:sp>
      <p:pic>
        <p:nvPicPr>
          <p:cNvPr id="7" name="Picture 6" descr="DensityPlot.JPG"/>
          <p:cNvPicPr>
            <a:picLocks noChangeAspect="1"/>
          </p:cNvPicPr>
          <p:nvPr/>
        </p:nvPicPr>
        <p:blipFill>
          <a:blip r:embed="rId4"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431321" y="2352854"/>
            <a:ext cx="3810001" cy="2857501"/>
          </a:xfrm>
          <a:prstGeom prst="rect">
            <a:avLst/>
          </a:prstGeom>
          <a:ln w="12700">
            <a:solidFill>
              <a:schemeClr val="tx1"/>
            </a:solidFill>
          </a:ln>
          <a:effectLst>
            <a:outerShdw blurRad="292100" dist="139700" dir="2700000" algn="tl" rotWithShape="0">
              <a:srgbClr val="333333">
                <a:alpha val="65000"/>
              </a:srgbClr>
            </a:outerShdw>
          </a:effectLst>
        </p:spPr>
      </p:pic>
      <p:sp>
        <p:nvSpPr>
          <p:cNvPr id="2" name="TextBox 1"/>
          <p:cNvSpPr txBox="1"/>
          <p:nvPr/>
        </p:nvSpPr>
        <p:spPr>
          <a:xfrm>
            <a:off x="7032577" y="6486107"/>
            <a:ext cx="1344855" cy="276999"/>
          </a:xfrm>
          <a:prstGeom prst="rect">
            <a:avLst/>
          </a:prstGeom>
          <a:noFill/>
        </p:spPr>
        <p:txBody>
          <a:bodyPr wrap="none" rtlCol="0">
            <a:spAutoFit/>
          </a:bodyPr>
          <a:lstStyle/>
          <a:p>
            <a:r>
              <a:rPr lang="en-US" sz="1200" dirty="0" smtClean="0">
                <a:latin typeface="Maiandra GD" panose="020E0502030308020204" pitchFamily="34" charset="0"/>
              </a:rPr>
              <a:t>Forde CERF 2013</a:t>
            </a:r>
            <a:endParaRPr lang="en-US" sz="1200" dirty="0">
              <a:latin typeface="Maiandra GD" panose="020E0502030308020204" pitchFamily="34"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67190845"/>
      </p:ext>
    </p:extLst>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6356" name="Picture 4" descr="Braganca-mangrove"/>
          <p:cNvPicPr>
            <a:picLocks noChangeAspect="1" noChangeArrowheads="1"/>
          </p:cNvPicPr>
          <p:nvPr/>
        </p:nvPicPr>
        <p:blipFill>
          <a:blip r:embed="rId3" cstate="print"/>
          <a:srcRect l="48108" r="18"/>
          <a:stretch>
            <a:fillRect/>
          </a:stretch>
        </p:blipFill>
        <p:spPr bwMode="auto">
          <a:xfrm>
            <a:off x="4672013" y="195263"/>
            <a:ext cx="4413250" cy="6383337"/>
          </a:xfrm>
          <a:prstGeom prst="rect">
            <a:avLst/>
          </a:prstGeom>
          <a:ln>
            <a:solidFill>
              <a:schemeClr val="tx1"/>
            </a:solidFill>
          </a:ln>
          <a:effectLst>
            <a:outerShdw blurRad="292100" dist="139700" dir="2700000" algn="tl" rotWithShape="0">
              <a:srgbClr val="333333">
                <a:alpha val="65000"/>
              </a:srgbClr>
            </a:outerShdw>
          </a:effectLst>
        </p:spPr>
      </p:pic>
      <p:sp>
        <p:nvSpPr>
          <p:cNvPr id="356357" name="Text Box 5"/>
          <p:cNvSpPr txBox="1">
            <a:spLocks noChangeArrowheads="1"/>
          </p:cNvSpPr>
          <p:nvPr/>
        </p:nvSpPr>
        <p:spPr bwMode="auto">
          <a:xfrm>
            <a:off x="4820563" y="234950"/>
            <a:ext cx="1128835" cy="46166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2400" b="1" dirty="0">
                <a:effectLst>
                  <a:glow rad="63500">
                    <a:srgbClr val="FFFFFF"/>
                  </a:glow>
                </a:effectLst>
                <a:latin typeface="Garamond" pitchFamily="18" charset="0"/>
              </a:rPr>
              <a:t>0</a:t>
            </a:r>
            <a:r>
              <a:rPr lang="en-US" sz="2400" b="1" dirty="0">
                <a:effectLst>
                  <a:glow rad="63500">
                    <a:srgbClr val="FFFFFF"/>
                  </a:glow>
                </a:effectLst>
                <a:latin typeface="Garamond" pitchFamily="18" charset="0"/>
                <a:sym typeface="Symbol" pitchFamily="18" charset="2"/>
              </a:rPr>
              <a:t> 30 S</a:t>
            </a:r>
          </a:p>
        </p:txBody>
      </p:sp>
      <p:pic>
        <p:nvPicPr>
          <p:cNvPr id="356359" name="Picture 7" descr="salt-marsh"/>
          <p:cNvPicPr>
            <a:picLocks noChangeAspect="1" noChangeArrowheads="1"/>
          </p:cNvPicPr>
          <p:nvPr/>
        </p:nvPicPr>
        <p:blipFill>
          <a:blip r:embed="rId4" cstate="print"/>
          <a:srcRect l="17171" r="27080"/>
          <a:stretch>
            <a:fillRect/>
          </a:stretch>
        </p:blipFill>
        <p:spPr bwMode="auto">
          <a:xfrm>
            <a:off x="58738" y="195263"/>
            <a:ext cx="4468812" cy="6383337"/>
          </a:xfrm>
          <a:prstGeom prst="rect">
            <a:avLst/>
          </a:prstGeom>
          <a:ln>
            <a:solidFill>
              <a:schemeClr val="tx1"/>
            </a:solidFill>
          </a:ln>
          <a:effectLst>
            <a:outerShdw blurRad="292100" dist="139700" dir="2700000" algn="tl" rotWithShape="0">
              <a:srgbClr val="333333">
                <a:alpha val="65000"/>
              </a:srgbClr>
            </a:outerShdw>
          </a:effectLst>
        </p:spPr>
      </p:pic>
      <p:sp>
        <p:nvSpPr>
          <p:cNvPr id="356360" name="Text Box 8"/>
          <p:cNvSpPr txBox="1">
            <a:spLocks noChangeArrowheads="1"/>
          </p:cNvSpPr>
          <p:nvPr/>
        </p:nvSpPr>
        <p:spPr bwMode="auto">
          <a:xfrm>
            <a:off x="3079156" y="266700"/>
            <a:ext cx="1298753" cy="46166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2400" b="1" dirty="0">
                <a:effectLst>
                  <a:glow rad="63500">
                    <a:srgbClr val="FFFFFF"/>
                  </a:glow>
                </a:effectLst>
                <a:latin typeface="Garamond" pitchFamily="18" charset="0"/>
              </a:rPr>
              <a:t>30</a:t>
            </a:r>
            <a:r>
              <a:rPr lang="en-US" sz="2400" b="1" dirty="0">
                <a:effectLst>
                  <a:glow rad="63500">
                    <a:srgbClr val="FFFFFF"/>
                  </a:glow>
                </a:effectLst>
                <a:latin typeface="Garamond" pitchFamily="18" charset="0"/>
                <a:cs typeface="Arial" pitchFamily="34" charset="0"/>
              </a:rPr>
              <a:t>°30</a:t>
            </a:r>
            <a:r>
              <a:rPr lang="en-US" sz="2400" b="1" dirty="0">
                <a:effectLst>
                  <a:glow rad="63500">
                    <a:srgbClr val="FFFFFF"/>
                  </a:glow>
                </a:effectLst>
                <a:latin typeface="Garamond" pitchFamily="18" charset="0"/>
                <a:cs typeface="Arial" pitchFamily="34" charset="0"/>
                <a:sym typeface="Symbol" pitchFamily="18" charset="2"/>
              </a:rPr>
              <a:t> N</a:t>
            </a:r>
          </a:p>
        </p:txBody>
      </p:sp>
      <p:sp>
        <p:nvSpPr>
          <p:cNvPr id="20485" name="Text Box 9"/>
          <p:cNvSpPr txBox="1">
            <a:spLocks noChangeArrowheads="1"/>
          </p:cNvSpPr>
          <p:nvPr/>
        </p:nvSpPr>
        <p:spPr bwMode="auto">
          <a:xfrm>
            <a:off x="2360613" y="4845050"/>
            <a:ext cx="184150" cy="396875"/>
          </a:xfrm>
          <a:prstGeom prst="rect">
            <a:avLst/>
          </a:prstGeom>
          <a:noFill/>
          <a:ln w="9525">
            <a:noFill/>
            <a:miter lim="800000"/>
            <a:headEnd/>
            <a:tailEnd/>
          </a:ln>
        </p:spPr>
        <p:txBody>
          <a:bodyPr wrap="none">
            <a:spAutoFit/>
          </a:bodyPr>
          <a:lstStyle/>
          <a:p>
            <a:endParaRPr lang="en-US">
              <a:latin typeface="Calibri" pitchFamily="34"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7919928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288774" name="Picture 6" descr="mangrove yellow warbler 2"/>
          <p:cNvPicPr>
            <a:picLocks noChangeAspect="1" noChangeArrowheads="1"/>
          </p:cNvPicPr>
          <p:nvPr/>
        </p:nvPicPr>
        <p:blipFill rotWithShape="1">
          <a:blip r:embed="rId3" cstate="print">
            <a:lum contrast="20000"/>
          </a:blip>
          <a:srcRect l="1520" r="18374"/>
          <a:stretch/>
        </p:blipFill>
        <p:spPr bwMode="auto">
          <a:xfrm>
            <a:off x="238107" y="3427699"/>
            <a:ext cx="2620369" cy="2399893"/>
          </a:xfrm>
          <a:prstGeom prst="rect">
            <a:avLst/>
          </a:prstGeom>
          <a:ln w="19050">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323171" y="150008"/>
            <a:ext cx="1940083" cy="461665"/>
          </a:xfrm>
          <a:prstGeom prst="rect">
            <a:avLst/>
          </a:prstGeom>
          <a:noFill/>
        </p:spPr>
        <p:txBody>
          <a:bodyPr wrap="none" rtlCol="0">
            <a:spAutoFit/>
          </a:bodyPr>
          <a:lstStyle/>
          <a:p>
            <a:r>
              <a:rPr lang="en-US" dirty="0" smtClean="0">
                <a:latin typeface="Garamond" pitchFamily="18" charset="0"/>
              </a:rPr>
              <a:t>Faunal surveys</a:t>
            </a:r>
            <a:endParaRPr lang="en-US" dirty="0">
              <a:latin typeface="Garamond" pitchFamily="18" charset="0"/>
            </a:endParaRPr>
          </a:p>
        </p:txBody>
      </p:sp>
      <p:sp>
        <p:nvSpPr>
          <p:cNvPr id="12" name="TextBox 11"/>
          <p:cNvSpPr txBox="1"/>
          <p:nvPr/>
        </p:nvSpPr>
        <p:spPr>
          <a:xfrm>
            <a:off x="342901" y="5419034"/>
            <a:ext cx="2518959" cy="338554"/>
          </a:xfrm>
          <a:prstGeom prst="rect">
            <a:avLst/>
          </a:prstGeom>
          <a:noFill/>
        </p:spPr>
        <p:txBody>
          <a:bodyPr wrap="none" rtlCol="0">
            <a:spAutoFit/>
          </a:bodyPr>
          <a:lstStyle/>
          <a:p>
            <a:r>
              <a:rPr lang="en-US" sz="1600" i="1" dirty="0" smtClean="0">
                <a:solidFill>
                  <a:schemeClr val="bg1"/>
                </a:solidFill>
                <a:effectLst>
                  <a:glow rad="101600">
                    <a:schemeClr val="accent4">
                      <a:lumMod val="95000"/>
                      <a:lumOff val="5000"/>
                      <a:alpha val="81000"/>
                    </a:schemeClr>
                  </a:glow>
                </a:effectLst>
                <a:latin typeface="Maiandra GD" pitchFamily="34" charset="0"/>
              </a:rPr>
              <a:t>Mangrove yellow warbler</a:t>
            </a:r>
            <a:endParaRPr lang="en-US" sz="1600" i="1" dirty="0">
              <a:solidFill>
                <a:schemeClr val="bg1"/>
              </a:solidFill>
              <a:effectLst>
                <a:glow rad="101600">
                  <a:schemeClr val="accent4">
                    <a:lumMod val="95000"/>
                    <a:lumOff val="5000"/>
                    <a:alpha val="81000"/>
                  </a:schemeClr>
                </a:glow>
              </a:effectLst>
              <a:latin typeface="Maiandra GD" pitchFamily="34" charset="0"/>
            </a:endParaRPr>
          </a:p>
        </p:txBody>
      </p:sp>
      <p:pic>
        <p:nvPicPr>
          <p:cNvPr id="2" name="Picture 1"/>
          <p:cNvPicPr>
            <a:picLocks noChangeAspect="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27548" y="659151"/>
            <a:ext cx="1946210" cy="2554401"/>
          </a:xfrm>
          <a:prstGeom prst="rect">
            <a:avLst/>
          </a:prstGeom>
          <a:ln w="19050">
            <a:solidFill>
              <a:schemeClr val="tx1"/>
            </a:solidFill>
          </a:ln>
          <a:effectLst>
            <a:outerShdw blurRad="292100" dist="139700" dir="2700000" algn="tl" rotWithShape="0">
              <a:srgbClr val="333333">
                <a:alpha val="65000"/>
              </a:srgbClr>
            </a:outerShdw>
          </a:effectLst>
        </p:spPr>
      </p:pic>
      <p:sp>
        <p:nvSpPr>
          <p:cNvPr id="14" name="TextBox 13"/>
          <p:cNvSpPr txBox="1"/>
          <p:nvPr/>
        </p:nvSpPr>
        <p:spPr>
          <a:xfrm>
            <a:off x="271387" y="2761956"/>
            <a:ext cx="1310295" cy="338554"/>
          </a:xfrm>
          <a:prstGeom prst="rect">
            <a:avLst/>
          </a:prstGeom>
          <a:noFill/>
        </p:spPr>
        <p:txBody>
          <a:bodyPr wrap="none" rtlCol="0">
            <a:spAutoFit/>
          </a:bodyPr>
          <a:lstStyle/>
          <a:p>
            <a:r>
              <a:rPr lang="en-US" sz="1600" i="1" dirty="0" smtClean="0">
                <a:solidFill>
                  <a:schemeClr val="bg1"/>
                </a:solidFill>
                <a:effectLst>
                  <a:glow rad="101600">
                    <a:schemeClr val="accent4">
                      <a:lumMod val="95000"/>
                      <a:lumOff val="5000"/>
                      <a:alpha val="81000"/>
                    </a:schemeClr>
                  </a:glow>
                </a:effectLst>
                <a:latin typeface="Maiandra GD" pitchFamily="34" charset="0"/>
              </a:rPr>
              <a:t>Green heron</a:t>
            </a:r>
            <a:endParaRPr lang="en-US" sz="1600" i="1" dirty="0">
              <a:solidFill>
                <a:schemeClr val="bg1"/>
              </a:solidFill>
              <a:effectLst>
                <a:glow rad="101600">
                  <a:schemeClr val="accent4">
                    <a:lumMod val="95000"/>
                    <a:lumOff val="5000"/>
                    <a:alpha val="81000"/>
                  </a:schemeClr>
                </a:glow>
              </a:effectLst>
              <a:latin typeface="Maiandra GD" pitchFamily="34" charset="0"/>
            </a:endParaRPr>
          </a:p>
        </p:txBody>
      </p:sp>
      <p:grpSp>
        <p:nvGrpSpPr>
          <p:cNvPr id="15" name="Group 14"/>
          <p:cNvGrpSpPr/>
          <p:nvPr/>
        </p:nvGrpSpPr>
        <p:grpSpPr>
          <a:xfrm>
            <a:off x="3569554" y="4784930"/>
            <a:ext cx="2386587" cy="1789940"/>
            <a:chOff x="8359672" y="1431455"/>
            <a:chExt cx="2386587" cy="1789940"/>
          </a:xfrm>
        </p:grpSpPr>
        <p:pic>
          <p:nvPicPr>
            <p:cNvPr id="16" name="Picture 6" descr="Isognomon-alatus-OystersFS.jpg"/>
            <p:cNvPicPr>
              <a:picLocks noChangeAspect="1" noChangeArrowheads="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359672" y="1431455"/>
              <a:ext cx="2386587" cy="1789940"/>
            </a:xfrm>
            <a:prstGeom prst="rect">
              <a:avLst/>
            </a:prstGeom>
            <a:ln w="19050">
              <a:solidFill>
                <a:schemeClr val="tx1"/>
              </a:solidFill>
            </a:ln>
            <a:effectLst>
              <a:glow rad="101600">
                <a:schemeClr val="accent4">
                  <a:satMod val="175000"/>
                  <a:alpha val="40000"/>
                </a:schemeClr>
              </a:glow>
              <a:outerShdw blurRad="292100" dist="139700" dir="2700000" algn="tl" rotWithShape="0">
                <a:srgbClr val="333333">
                  <a:alpha val="65000"/>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17" name="TextBox 16"/>
            <p:cNvSpPr txBox="1"/>
            <p:nvPr/>
          </p:nvSpPr>
          <p:spPr>
            <a:xfrm>
              <a:off x="8588466" y="2728241"/>
              <a:ext cx="1763624" cy="338554"/>
            </a:xfrm>
            <a:prstGeom prst="rect">
              <a:avLst/>
            </a:prstGeom>
            <a:noFill/>
          </p:spPr>
          <p:txBody>
            <a:bodyPr wrap="none" rtlCol="0">
              <a:spAutoFit/>
            </a:bodyPr>
            <a:lstStyle/>
            <a:p>
              <a:r>
                <a:rPr lang="en-US" sz="1600" i="1" dirty="0" err="1" smtClean="0">
                  <a:solidFill>
                    <a:schemeClr val="bg1"/>
                  </a:solidFill>
                  <a:effectLst>
                    <a:glow rad="101600">
                      <a:schemeClr val="accent4">
                        <a:lumMod val="95000"/>
                        <a:lumOff val="5000"/>
                        <a:alpha val="81000"/>
                      </a:schemeClr>
                    </a:glow>
                  </a:effectLst>
                  <a:latin typeface="Maiandra GD" pitchFamily="34" charset="0"/>
                </a:rPr>
                <a:t>Isognomon</a:t>
              </a:r>
              <a:r>
                <a:rPr lang="en-US" sz="1600" i="1" dirty="0" smtClean="0">
                  <a:solidFill>
                    <a:schemeClr val="bg1"/>
                  </a:solidFill>
                  <a:effectLst>
                    <a:glow rad="101600">
                      <a:schemeClr val="accent4">
                        <a:lumMod val="95000"/>
                        <a:lumOff val="5000"/>
                        <a:alpha val="81000"/>
                      </a:schemeClr>
                    </a:glow>
                  </a:effectLst>
                  <a:latin typeface="Maiandra GD" pitchFamily="34" charset="0"/>
                </a:rPr>
                <a:t> </a:t>
              </a:r>
              <a:r>
                <a:rPr lang="en-US" sz="1600" i="1" dirty="0" err="1" smtClean="0">
                  <a:solidFill>
                    <a:schemeClr val="bg1"/>
                  </a:solidFill>
                  <a:effectLst>
                    <a:glow rad="101600">
                      <a:schemeClr val="accent4">
                        <a:lumMod val="95000"/>
                        <a:lumOff val="5000"/>
                        <a:alpha val="81000"/>
                      </a:schemeClr>
                    </a:glow>
                  </a:effectLst>
                  <a:latin typeface="Maiandra GD" pitchFamily="34" charset="0"/>
                </a:rPr>
                <a:t>alatus</a:t>
              </a:r>
              <a:endParaRPr lang="en-US" sz="1600" i="1" dirty="0">
                <a:solidFill>
                  <a:schemeClr val="bg1"/>
                </a:solidFill>
                <a:effectLst>
                  <a:glow rad="101600">
                    <a:schemeClr val="accent4">
                      <a:lumMod val="95000"/>
                      <a:lumOff val="5000"/>
                      <a:alpha val="81000"/>
                    </a:schemeClr>
                  </a:glow>
                </a:effectLst>
                <a:latin typeface="Maiandra GD" pitchFamily="34" charset="0"/>
              </a:endParaRPr>
            </a:p>
          </p:txBody>
        </p:sp>
      </p:grpSp>
      <p:grpSp>
        <p:nvGrpSpPr>
          <p:cNvPr id="18" name="Group 17"/>
          <p:cNvGrpSpPr/>
          <p:nvPr/>
        </p:nvGrpSpPr>
        <p:grpSpPr>
          <a:xfrm>
            <a:off x="6433694" y="3193594"/>
            <a:ext cx="2335051" cy="1990467"/>
            <a:chOff x="489520" y="4421875"/>
            <a:chExt cx="2474726" cy="2232924"/>
          </a:xfrm>
        </p:grpSpPr>
        <p:pic>
          <p:nvPicPr>
            <p:cNvPr id="19" name="Picture 3" descr="Goniopsis"/>
            <p:cNvPicPr>
              <a:picLocks noChangeAspect="1" noChangeArrowheads="1"/>
            </p:cNvPicPr>
            <p:nvPr/>
          </p:nvPicPr>
          <p:blipFill rotWithShape="1">
            <a:blip r:embed="rId6" cstate="print">
              <a:lum contrast="10000"/>
            </a:blip>
            <a:srcRect l="4716" r="8149"/>
            <a:stretch/>
          </p:blipFill>
          <p:spPr bwMode="auto">
            <a:xfrm>
              <a:off x="489520" y="4421875"/>
              <a:ext cx="2474726" cy="2232924"/>
            </a:xfrm>
            <a:prstGeom prst="rect">
              <a:avLst/>
            </a:prstGeom>
            <a:ln w="19050">
              <a:solidFill>
                <a:schemeClr val="tx1"/>
              </a:solidFill>
            </a:ln>
            <a:effectLst>
              <a:glow rad="139700">
                <a:srgbClr val="000000">
                  <a:alpha val="23922"/>
                </a:srgbClr>
              </a:glow>
              <a:outerShdw blurRad="50800" dist="38100" dir="18900000" algn="bl" rotWithShape="0">
                <a:prstClr val="black">
                  <a:alpha val="40000"/>
                </a:prstClr>
              </a:outerShdw>
            </a:effectLst>
          </p:spPr>
        </p:pic>
        <p:sp>
          <p:nvSpPr>
            <p:cNvPr id="20" name="TextBox 19"/>
            <p:cNvSpPr txBox="1"/>
            <p:nvPr/>
          </p:nvSpPr>
          <p:spPr>
            <a:xfrm>
              <a:off x="698311" y="6225653"/>
              <a:ext cx="2066190" cy="379793"/>
            </a:xfrm>
            <a:prstGeom prst="rect">
              <a:avLst/>
            </a:prstGeom>
            <a:noFill/>
          </p:spPr>
          <p:txBody>
            <a:bodyPr wrap="none" rtlCol="0">
              <a:spAutoFit/>
            </a:bodyPr>
            <a:lstStyle/>
            <a:p>
              <a:r>
                <a:rPr lang="en-US" sz="1600" b="1" i="1" dirty="0" err="1" smtClean="0">
                  <a:effectLst>
                    <a:glow rad="101600">
                      <a:schemeClr val="bg1">
                        <a:alpha val="80000"/>
                      </a:schemeClr>
                    </a:glow>
                  </a:effectLst>
                  <a:latin typeface="Maiandra GD" pitchFamily="34" charset="0"/>
                </a:rPr>
                <a:t>Goniopsis</a:t>
              </a:r>
              <a:r>
                <a:rPr lang="en-US" sz="1600" b="1" i="1" dirty="0" smtClean="0">
                  <a:effectLst>
                    <a:glow rad="101600">
                      <a:schemeClr val="bg1">
                        <a:alpha val="80000"/>
                      </a:schemeClr>
                    </a:glow>
                  </a:effectLst>
                  <a:latin typeface="Maiandra GD" pitchFamily="34" charset="0"/>
                </a:rPr>
                <a:t> </a:t>
              </a:r>
              <a:r>
                <a:rPr lang="en-US" sz="1600" b="1" i="1" dirty="0" err="1" smtClean="0">
                  <a:effectLst>
                    <a:glow rad="101600">
                      <a:schemeClr val="bg1">
                        <a:alpha val="80000"/>
                      </a:schemeClr>
                    </a:glow>
                  </a:effectLst>
                  <a:latin typeface="Maiandra GD" pitchFamily="34" charset="0"/>
                </a:rPr>
                <a:t>cruentata</a:t>
              </a:r>
              <a:endParaRPr lang="en-US" sz="1600" b="1" i="1" dirty="0">
                <a:effectLst>
                  <a:glow rad="101600">
                    <a:schemeClr val="bg1">
                      <a:alpha val="80000"/>
                    </a:schemeClr>
                  </a:glow>
                </a:effectLst>
                <a:latin typeface="Maiandra GD" pitchFamily="34" charset="0"/>
              </a:endParaRPr>
            </a:p>
          </p:txBody>
        </p:sp>
      </p:grpSp>
      <p:grpSp>
        <p:nvGrpSpPr>
          <p:cNvPr id="21" name="Group 20"/>
          <p:cNvGrpSpPr/>
          <p:nvPr/>
        </p:nvGrpSpPr>
        <p:grpSpPr>
          <a:xfrm>
            <a:off x="3183208" y="3186790"/>
            <a:ext cx="2772933" cy="1191889"/>
            <a:chOff x="2029494" y="995157"/>
            <a:chExt cx="2772933" cy="1191889"/>
          </a:xfrm>
        </p:grpSpPr>
        <p:pic>
          <p:nvPicPr>
            <p:cNvPr id="22" name="Picture 21"/>
            <p:cNvPicPr>
              <a:picLocks noChangeAspect="1"/>
            </p:cNvPicPr>
            <p:nvPr/>
          </p:nvPicPr>
          <p:blipFill rotWithShape="1">
            <a:blip r:embed="rId7"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20303" b="22386"/>
            <a:stretch/>
          </p:blipFill>
          <p:spPr>
            <a:xfrm>
              <a:off x="2029494" y="995157"/>
              <a:ext cx="2772933" cy="1191889"/>
            </a:xfrm>
            <a:prstGeom prst="rect">
              <a:avLst/>
            </a:prstGeom>
            <a:ln w="19050">
              <a:solidFill>
                <a:schemeClr val="tx1"/>
              </a:solidFill>
            </a:ln>
            <a:effectLst>
              <a:outerShdw blurRad="292100" dist="139700" dir="2700000" algn="tl" rotWithShape="0">
                <a:srgbClr val="333333">
                  <a:alpha val="65000"/>
                </a:srgbClr>
              </a:outerShdw>
            </a:effectLst>
          </p:spPr>
        </p:pic>
        <p:sp>
          <p:nvSpPr>
            <p:cNvPr id="23" name="TextBox 22"/>
            <p:cNvSpPr txBox="1"/>
            <p:nvPr/>
          </p:nvSpPr>
          <p:spPr>
            <a:xfrm>
              <a:off x="2857920" y="1769948"/>
              <a:ext cx="1749518" cy="338554"/>
            </a:xfrm>
            <a:prstGeom prst="rect">
              <a:avLst/>
            </a:prstGeom>
            <a:noFill/>
          </p:spPr>
          <p:txBody>
            <a:bodyPr wrap="none" rtlCol="0">
              <a:spAutoFit/>
            </a:bodyPr>
            <a:lstStyle/>
            <a:p>
              <a:r>
                <a:rPr lang="en-US" sz="1600" i="1" dirty="0" smtClean="0">
                  <a:solidFill>
                    <a:schemeClr val="bg1"/>
                  </a:solidFill>
                  <a:effectLst>
                    <a:glow rad="101600">
                      <a:schemeClr val="accent4">
                        <a:lumMod val="95000"/>
                        <a:lumOff val="5000"/>
                        <a:alpha val="81000"/>
                      </a:schemeClr>
                    </a:glow>
                  </a:effectLst>
                  <a:latin typeface="Maiandra GD" pitchFamily="34" charset="0"/>
                </a:rPr>
                <a:t>Mangrove </a:t>
              </a:r>
              <a:r>
                <a:rPr lang="en-US" sz="1600" i="1" dirty="0" err="1" smtClean="0">
                  <a:solidFill>
                    <a:schemeClr val="bg1"/>
                  </a:solidFill>
                  <a:effectLst>
                    <a:glow rad="101600">
                      <a:schemeClr val="accent4">
                        <a:lumMod val="95000"/>
                        <a:lumOff val="5000"/>
                        <a:alpha val="81000"/>
                      </a:schemeClr>
                    </a:glow>
                  </a:effectLst>
                  <a:latin typeface="Maiandra GD" pitchFamily="34" charset="0"/>
                </a:rPr>
                <a:t>rivulus</a:t>
              </a:r>
              <a:endParaRPr lang="en-US" sz="1600" i="1" dirty="0">
                <a:solidFill>
                  <a:schemeClr val="bg1"/>
                </a:solidFill>
                <a:effectLst>
                  <a:glow rad="101600">
                    <a:schemeClr val="accent4">
                      <a:lumMod val="95000"/>
                      <a:lumOff val="5000"/>
                      <a:alpha val="81000"/>
                    </a:schemeClr>
                  </a:glow>
                </a:effectLst>
                <a:latin typeface="Maiandra GD" pitchFamily="34" charset="0"/>
              </a:endParaRPr>
            </a:p>
          </p:txBody>
        </p:sp>
      </p:grpSp>
      <p:pic>
        <p:nvPicPr>
          <p:cNvPr id="24" name="Picture 23" descr="nursery"/>
          <p:cNvPicPr>
            <a:picLocks noChangeAspect="1" noChangeArrowheads="1"/>
          </p:cNvPicPr>
          <p:nvPr/>
        </p:nvPicPr>
        <p:blipFill>
          <a:blip r:embed="rId8" cstate="print"/>
          <a:srcRect/>
          <a:stretch>
            <a:fillRect/>
          </a:stretch>
        </p:blipFill>
        <p:spPr>
          <a:xfrm>
            <a:off x="2699256" y="782545"/>
            <a:ext cx="3289627" cy="2155866"/>
          </a:xfrm>
          <a:prstGeom prst="rect">
            <a:avLst/>
          </a:prstGeom>
          <a:ln w="19050">
            <a:solidFill>
              <a:schemeClr val="tx1"/>
            </a:solidFill>
          </a:ln>
          <a:effectLst>
            <a:outerShdw blurRad="292100" dist="139700" dir="2700000" algn="tl" rotWithShape="0">
              <a:srgbClr val="333333">
                <a:alpha val="65000"/>
              </a:srgbClr>
            </a:outerShdw>
          </a:effectLst>
        </p:spPr>
      </p:pic>
      <p:grpSp>
        <p:nvGrpSpPr>
          <p:cNvPr id="26" name="Group 21"/>
          <p:cNvGrpSpPr>
            <a:grpSpLocks/>
          </p:cNvGrpSpPr>
          <p:nvPr/>
        </p:nvGrpSpPr>
        <p:grpSpPr bwMode="auto">
          <a:xfrm>
            <a:off x="6365465" y="5368234"/>
            <a:ext cx="2471508" cy="1235765"/>
            <a:chOff x="3114675" y="4439144"/>
            <a:chExt cx="2676525" cy="1379496"/>
          </a:xfrm>
        </p:grpSpPr>
        <p:pic>
          <p:nvPicPr>
            <p:cNvPr id="27" name="Picture 26" descr="megalopygid-2.jpg"/>
            <p:cNvPicPr>
              <a:picLocks noChangeAspect="1"/>
            </p:cNvPicPr>
            <p:nvPr/>
          </p:nvPicPr>
          <p:blipFill rotWithShape="1">
            <a:blip r:embed="rId9" cstate="print"/>
            <a:srcRect l="11965" t="21854" r="7983" b="23385"/>
            <a:stretch/>
          </p:blipFill>
          <p:spPr>
            <a:xfrm>
              <a:off x="3114675" y="4444183"/>
              <a:ext cx="2676525" cy="1374457"/>
            </a:xfrm>
            <a:prstGeom prst="rect">
              <a:avLst/>
            </a:prstGeom>
            <a:ln w="3175">
              <a:solidFill>
                <a:schemeClr val="tx1"/>
              </a:solidFill>
            </a:ln>
            <a:effectLst>
              <a:outerShdw blurRad="292100" dist="139700" dir="2700000" algn="tl" rotWithShape="0">
                <a:srgbClr val="333333">
                  <a:alpha val="65000"/>
                </a:srgbClr>
              </a:outerShdw>
            </a:effectLst>
          </p:spPr>
        </p:pic>
        <p:sp>
          <p:nvSpPr>
            <p:cNvPr id="28" name="TextBox 27"/>
            <p:cNvSpPr txBox="1"/>
            <p:nvPr/>
          </p:nvSpPr>
          <p:spPr>
            <a:xfrm>
              <a:off x="3114675" y="4439144"/>
              <a:ext cx="2010607" cy="377931"/>
            </a:xfrm>
            <a:prstGeom prst="rect">
              <a:avLst/>
            </a:prstGeom>
            <a:noFill/>
            <a:ln w="3175">
              <a:noFill/>
            </a:ln>
          </p:spPr>
          <p:txBody>
            <a:bodyPr wrap="none">
              <a:spAutoFit/>
            </a:bodyPr>
            <a:lstStyle/>
            <a:p>
              <a:pPr fontAlgn="auto">
                <a:spcBef>
                  <a:spcPts val="0"/>
                </a:spcBef>
                <a:spcAft>
                  <a:spcPts val="0"/>
                </a:spcAft>
                <a:defRPr/>
              </a:pPr>
              <a:r>
                <a:rPr lang="en-US" sz="1600" i="1" dirty="0" err="1" smtClean="0">
                  <a:solidFill>
                    <a:schemeClr val="bg1"/>
                  </a:solidFill>
                  <a:effectLst>
                    <a:glow rad="101600">
                      <a:srgbClr val="333333"/>
                    </a:glow>
                  </a:effectLst>
                  <a:latin typeface="Maiandra GD" pitchFamily="34" charset="0"/>
                </a:rPr>
                <a:t>Megalopyge</a:t>
              </a:r>
              <a:r>
                <a:rPr lang="en-US" sz="1600" i="1" dirty="0" smtClean="0">
                  <a:solidFill>
                    <a:schemeClr val="bg1"/>
                  </a:solidFill>
                  <a:effectLst>
                    <a:glow rad="101600">
                      <a:srgbClr val="333333"/>
                    </a:glow>
                  </a:effectLst>
                  <a:latin typeface="Maiandra GD" pitchFamily="34" charset="0"/>
                </a:rPr>
                <a:t> </a:t>
              </a:r>
              <a:r>
                <a:rPr lang="en-US" sz="1600" i="1" dirty="0" err="1" smtClean="0">
                  <a:solidFill>
                    <a:schemeClr val="bg1"/>
                  </a:solidFill>
                  <a:effectLst>
                    <a:glow rad="101600">
                      <a:srgbClr val="333333"/>
                    </a:glow>
                  </a:effectLst>
                  <a:latin typeface="Maiandra GD" pitchFamily="34" charset="0"/>
                </a:rPr>
                <a:t>dyerii</a:t>
              </a:r>
              <a:endParaRPr lang="en-US" sz="1600" dirty="0">
                <a:solidFill>
                  <a:schemeClr val="bg1"/>
                </a:solidFill>
                <a:effectLst>
                  <a:glow rad="101600">
                    <a:srgbClr val="333333"/>
                  </a:glow>
                </a:effectLst>
                <a:latin typeface="Maiandra GD" pitchFamily="34" charset="0"/>
              </a:endParaRPr>
            </a:p>
          </p:txBody>
        </p:sp>
      </p:grpSp>
      <p:pic>
        <p:nvPicPr>
          <p:cNvPr id="29" name="Picture 28" descr="aratus_bar.png"/>
          <p:cNvPicPr>
            <a:picLocks noChangeAspect="1"/>
          </p:cNvPicPr>
          <p:nvPr/>
        </p:nvPicPr>
        <p:blipFill>
          <a:blip r:embed="rId10"/>
          <a:srcRect l="62723" b="18619"/>
          <a:stretch>
            <a:fillRect/>
          </a:stretch>
        </p:blipFill>
        <p:spPr>
          <a:xfrm>
            <a:off x="6274926" y="495708"/>
            <a:ext cx="3008594" cy="2361634"/>
          </a:xfrm>
          <a:prstGeom prst="rect">
            <a:avLst/>
          </a:prstGeom>
        </p:spPr>
      </p:pic>
      <p:sp>
        <p:nvSpPr>
          <p:cNvPr id="30" name="TextBox 29"/>
          <p:cNvSpPr txBox="1"/>
          <p:nvPr/>
        </p:nvSpPr>
        <p:spPr>
          <a:xfrm>
            <a:off x="7206469" y="2414052"/>
            <a:ext cx="1603636" cy="338554"/>
          </a:xfrm>
          <a:prstGeom prst="rect">
            <a:avLst/>
          </a:prstGeom>
          <a:noFill/>
        </p:spPr>
        <p:txBody>
          <a:bodyPr wrap="none" rtlCol="0">
            <a:spAutoFit/>
          </a:bodyPr>
          <a:lstStyle/>
          <a:p>
            <a:r>
              <a:rPr lang="en-US" sz="1600" b="1" i="1" dirty="0" err="1" smtClean="0">
                <a:effectLst>
                  <a:glow rad="101600">
                    <a:schemeClr val="bg1">
                      <a:alpha val="80000"/>
                    </a:schemeClr>
                  </a:glow>
                </a:effectLst>
                <a:latin typeface="Maiandra GD" pitchFamily="34" charset="0"/>
              </a:rPr>
              <a:t>Aratus</a:t>
            </a:r>
            <a:r>
              <a:rPr lang="en-US" sz="1600" b="1" i="1" dirty="0" smtClean="0">
                <a:effectLst>
                  <a:glow rad="101600">
                    <a:schemeClr val="bg1">
                      <a:alpha val="80000"/>
                    </a:schemeClr>
                  </a:glow>
                </a:effectLst>
                <a:latin typeface="Maiandra GD" pitchFamily="34" charset="0"/>
              </a:rPr>
              <a:t> </a:t>
            </a:r>
            <a:r>
              <a:rPr lang="en-US" sz="1600" b="1" i="1" dirty="0" err="1" smtClean="0">
                <a:effectLst>
                  <a:glow rad="101600">
                    <a:schemeClr val="bg1">
                      <a:alpha val="80000"/>
                    </a:schemeClr>
                  </a:glow>
                </a:effectLst>
                <a:latin typeface="Maiandra GD" pitchFamily="34" charset="0"/>
              </a:rPr>
              <a:t>pisonii</a:t>
            </a:r>
            <a:endParaRPr lang="en-US" sz="1600" b="1" i="1" dirty="0">
              <a:effectLst>
                <a:glow rad="101600">
                  <a:schemeClr val="bg1">
                    <a:alpha val="80000"/>
                  </a:schemeClr>
                </a:glow>
              </a:effectLst>
              <a:latin typeface="Maiandra GD" pitchFamily="34" charset="0"/>
            </a:endParaRPr>
          </a:p>
        </p:txBody>
      </p:sp>
    </p:spTree>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grazing_bar.png"/>
          <p:cNvPicPr>
            <a:picLocks noChangeAspect="1"/>
          </p:cNvPicPr>
          <p:nvPr/>
        </p:nvPicPr>
        <p:blipFill>
          <a:blip r:embed="rId3"/>
          <a:stretch>
            <a:fillRect/>
          </a:stretch>
        </p:blipFill>
        <p:spPr>
          <a:xfrm>
            <a:off x="600952" y="599641"/>
            <a:ext cx="6797675" cy="3101975"/>
          </a:xfrm>
          <a:prstGeom prst="rect">
            <a:avLst/>
          </a:prstGeom>
        </p:spPr>
      </p:pic>
      <p:pic>
        <p:nvPicPr>
          <p:cNvPr id="51" name="Picture 50" descr="aratus_density.png"/>
          <p:cNvPicPr>
            <a:picLocks noChangeAspect="1"/>
          </p:cNvPicPr>
          <p:nvPr/>
        </p:nvPicPr>
        <p:blipFill>
          <a:blip r:embed="rId4"/>
          <a:stretch>
            <a:fillRect/>
          </a:stretch>
        </p:blipFill>
        <p:spPr>
          <a:xfrm>
            <a:off x="534988" y="3756025"/>
            <a:ext cx="7997825" cy="2876550"/>
          </a:xfrm>
          <a:prstGeom prst="rect">
            <a:avLst/>
          </a:prstGeom>
        </p:spPr>
      </p:pic>
      <p:pic>
        <p:nvPicPr>
          <p:cNvPr id="49" name="Picture 48" descr="aratus_bar.png"/>
          <p:cNvPicPr>
            <a:picLocks noChangeAspect="1"/>
          </p:cNvPicPr>
          <p:nvPr/>
        </p:nvPicPr>
        <p:blipFill>
          <a:blip r:embed="rId5"/>
          <a:stretch>
            <a:fillRect/>
          </a:stretch>
        </p:blipFill>
        <p:spPr>
          <a:xfrm>
            <a:off x="1590675" y="-320675"/>
            <a:ext cx="8070850" cy="2901950"/>
          </a:xfrm>
          <a:prstGeom prst="rect">
            <a:avLst/>
          </a:prstGeom>
        </p:spPr>
      </p:pic>
      <p:sp>
        <p:nvSpPr>
          <p:cNvPr id="2" name="TextBox 1"/>
          <p:cNvSpPr txBox="1"/>
          <p:nvPr/>
        </p:nvSpPr>
        <p:spPr>
          <a:xfrm>
            <a:off x="6873307" y="6488668"/>
            <a:ext cx="2156360" cy="276999"/>
          </a:xfrm>
          <a:prstGeom prst="rect">
            <a:avLst/>
          </a:prstGeom>
          <a:noFill/>
        </p:spPr>
        <p:txBody>
          <a:bodyPr wrap="none" rtlCol="0">
            <a:spAutoFit/>
          </a:bodyPr>
          <a:lstStyle/>
          <a:p>
            <a:r>
              <a:rPr lang="en-US" sz="1200" dirty="0" smtClean="0"/>
              <a:t>Feller et al </a:t>
            </a:r>
            <a:r>
              <a:rPr lang="en-US" sz="1200" i="1" dirty="0" smtClean="0"/>
              <a:t>Ecosystems</a:t>
            </a:r>
            <a:r>
              <a:rPr lang="en-US" sz="1200" dirty="0" smtClean="0"/>
              <a:t> 2013</a:t>
            </a:r>
            <a:endParaRPr lang="en-US" sz="12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4435568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2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2000"/>
                                        <p:tgtEl>
                                          <p:spTgt spid="5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par>
                                <p:cTn id="16" presetID="9" presetClass="emph" presetSubtype="0" nodeType="withEffect">
                                  <p:stCondLst>
                                    <p:cond delay="0"/>
                                  </p:stCondLst>
                                  <p:childTnLst>
                                    <p:set>
                                      <p:cBhvr rctx="PPT">
                                        <p:cTn id="17" dur="indefinite"/>
                                        <p:tgtEl>
                                          <p:spTgt spid="7"/>
                                        </p:tgtEl>
                                        <p:attrNameLst>
                                          <p:attrName>style.opacity</p:attrName>
                                        </p:attrNameLst>
                                      </p:cBhvr>
                                      <p:to>
                                        <p:strVal val="0.5"/>
                                      </p:to>
                                    </p:set>
                                    <p:animEffect filter="image" prLst="opacity: 0.5">
                                      <p:cBhvr rctx="IE">
                                        <p:cTn id="18" dur="indefinite"/>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193" name="Picture 3" descr="fig1.pn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996949" y="84278"/>
            <a:ext cx="7150101" cy="5071922"/>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3" name="Rectangle 3"/>
          <p:cNvSpPr>
            <a:spLocks noChangeArrowheads="1"/>
          </p:cNvSpPr>
          <p:nvPr/>
        </p:nvSpPr>
        <p:spPr bwMode="auto">
          <a:xfrm>
            <a:off x="165100" y="5067518"/>
            <a:ext cx="7881966" cy="181588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smtClean="0">
                <a:ln>
                  <a:noFill/>
                </a:ln>
                <a:solidFill>
                  <a:schemeClr val="tx1"/>
                </a:solidFill>
                <a:effectLst/>
                <a:latin typeface="Garamond" pitchFamily="18" charset="0"/>
                <a:ea typeface="MS Mincho" pitchFamily="49" charset="-128"/>
                <a:cs typeface="Times New Roman" pitchFamily="18" charset="0"/>
              </a:rPr>
              <a:t>Survey of Atlantic coast of Florida and southern Georgia , June-August 2013.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smtClean="0">
                <a:ln>
                  <a:noFill/>
                </a:ln>
                <a:solidFill>
                  <a:schemeClr val="tx1"/>
                </a:solidFill>
                <a:effectLst/>
                <a:latin typeface="Garamond" pitchFamily="18" charset="0"/>
                <a:ea typeface="MS Mincho" pitchFamily="49" charset="-128"/>
                <a:cs typeface="Times New Roman" pitchFamily="18" charset="0"/>
              </a:rPr>
              <a:t>Sites (N to S): Little Satilla Creek, Crooked River SP, Fernandina Beach, Big Talbot Island SP,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smtClean="0">
                <a:ln>
                  <a:noFill/>
                </a:ln>
                <a:solidFill>
                  <a:schemeClr val="tx1"/>
                </a:solidFill>
                <a:effectLst/>
                <a:latin typeface="Garamond" pitchFamily="18" charset="0"/>
                <a:ea typeface="MS Mincho" pitchFamily="49" charset="-128"/>
                <a:cs typeface="Times New Roman" pitchFamily="18" charset="0"/>
              </a:rPr>
              <a:t>Anastasia SP, Devil’s Elbow, Fort Matanzas National Monument, Sebastian Inlet SP,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smtClean="0">
                <a:ln>
                  <a:noFill/>
                </a:ln>
                <a:solidFill>
                  <a:schemeClr val="tx1"/>
                </a:solidFill>
                <a:effectLst/>
                <a:latin typeface="Garamond" pitchFamily="18" charset="0"/>
                <a:ea typeface="MS Mincho" pitchFamily="49" charset="-128"/>
                <a:cs typeface="Times New Roman" pitchFamily="18" charset="0"/>
              </a:rPr>
              <a:t>Avalon SP.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smtClean="0">
                <a:ln>
                  <a:noFill/>
                </a:ln>
                <a:solidFill>
                  <a:schemeClr val="tx1"/>
                </a:solidFill>
                <a:effectLst/>
                <a:latin typeface="Garamond" pitchFamily="18" charset="0"/>
                <a:ea typeface="MS Mincho" pitchFamily="49" charset="-128"/>
                <a:cs typeface="Times New Roman" pitchFamily="18" charset="0"/>
              </a:rPr>
              <a:t>Star =</a:t>
            </a:r>
            <a:r>
              <a:rPr kumimoji="0" lang="en-US" altLang="en-US" sz="1600" b="0" i="0" u="none" strike="noStrike" cap="none" normalizeH="0" dirty="0" smtClean="0">
                <a:ln>
                  <a:noFill/>
                </a:ln>
                <a:solidFill>
                  <a:schemeClr val="tx1"/>
                </a:solidFill>
                <a:effectLst/>
                <a:latin typeface="Garamond" pitchFamily="18" charset="0"/>
                <a:ea typeface="MS Mincho" pitchFamily="49" charset="-128"/>
                <a:cs typeface="Times New Roman" pitchFamily="18" charset="0"/>
              </a:rPr>
              <a:t> </a:t>
            </a:r>
            <a:r>
              <a:rPr kumimoji="0" lang="en-US" altLang="en-US" sz="1600" b="0" i="0" u="none" strike="noStrike" cap="none" normalizeH="0" baseline="0" dirty="0" smtClean="0">
                <a:ln>
                  <a:noFill/>
                </a:ln>
                <a:solidFill>
                  <a:schemeClr val="tx1"/>
                </a:solidFill>
                <a:effectLst/>
                <a:latin typeface="Garamond" pitchFamily="18" charset="0"/>
                <a:ea typeface="MS Mincho" pitchFamily="49" charset="-128"/>
                <a:cs typeface="Times New Roman" pitchFamily="18" charset="0"/>
              </a:rPr>
              <a:t>northernmost limit of </a:t>
            </a:r>
            <a:r>
              <a:rPr kumimoji="0" lang="en-US" altLang="en-US" sz="1600" b="0" i="1" u="none" strike="noStrike" cap="none" normalizeH="0" baseline="0" dirty="0" smtClean="0">
                <a:ln>
                  <a:noFill/>
                </a:ln>
                <a:solidFill>
                  <a:schemeClr val="tx1"/>
                </a:solidFill>
                <a:effectLst/>
                <a:latin typeface="Garamond" pitchFamily="18" charset="0"/>
                <a:ea typeface="MS Mincho" pitchFamily="49" charset="-128"/>
                <a:cs typeface="Times New Roman" pitchFamily="18" charset="0"/>
              </a:rPr>
              <a:t>A. </a:t>
            </a:r>
            <a:r>
              <a:rPr kumimoji="0" lang="en-US" altLang="en-US" sz="1600" b="0" i="1" u="none" strike="noStrike" cap="none" normalizeH="0" baseline="0" dirty="0" err="1" smtClean="0">
                <a:ln>
                  <a:noFill/>
                </a:ln>
                <a:solidFill>
                  <a:schemeClr val="tx1"/>
                </a:solidFill>
                <a:effectLst/>
                <a:latin typeface="Garamond" pitchFamily="18" charset="0"/>
                <a:ea typeface="MS Mincho" pitchFamily="49" charset="-128"/>
                <a:cs typeface="Times New Roman" pitchFamily="18" charset="0"/>
              </a:rPr>
              <a:t>pisonii</a:t>
            </a:r>
            <a:r>
              <a:rPr kumimoji="0" lang="en-US" altLang="en-US" sz="1600" b="0" i="0" u="none" strike="noStrike" cap="none" normalizeH="0" baseline="0" dirty="0" smtClean="0">
                <a:ln>
                  <a:noFill/>
                </a:ln>
                <a:solidFill>
                  <a:schemeClr val="tx1"/>
                </a:solidFill>
                <a:effectLst/>
                <a:latin typeface="Garamond" pitchFamily="18" charset="0"/>
                <a:ea typeface="MS Mincho" pitchFamily="49" charset="-128"/>
                <a:cs typeface="Times New Roman" pitchFamily="18" charset="0"/>
              </a:rPr>
              <a:t> in 1918 (reported by </a:t>
            </a:r>
            <a:r>
              <a:rPr kumimoji="0" lang="en-US" altLang="en-US" sz="1600" b="0" i="0" u="none" strike="noStrike" cap="none" normalizeH="0" baseline="0" dirty="0" err="1" smtClean="0">
                <a:ln>
                  <a:noFill/>
                </a:ln>
                <a:solidFill>
                  <a:schemeClr val="tx1"/>
                </a:solidFill>
                <a:effectLst/>
                <a:latin typeface="Garamond" pitchFamily="18" charset="0"/>
                <a:ea typeface="MS Mincho" pitchFamily="49" charset="-128"/>
                <a:cs typeface="Times New Roman" pitchFamily="18" charset="0"/>
              </a:rPr>
              <a:t>Rathbun</a:t>
            </a:r>
            <a:r>
              <a:rPr kumimoji="0" lang="en-US" altLang="en-US" sz="1600" b="0" i="0" u="none" strike="noStrike" cap="none" normalizeH="0" baseline="0" dirty="0" smtClean="0">
                <a:ln>
                  <a:noFill/>
                </a:ln>
                <a:solidFill>
                  <a:schemeClr val="tx1"/>
                </a:solidFill>
                <a:effectLst/>
                <a:latin typeface="Garamond" pitchFamily="18" charset="0"/>
                <a:ea typeface="MS Mincho" pitchFamily="49" charset="-128"/>
                <a:cs typeface="Times New Roman" pitchFamily="18" charset="0"/>
              </a:rPr>
              <a:t> (1918)….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smtClean="0">
                <a:ln>
                  <a:noFill/>
                </a:ln>
                <a:solidFill>
                  <a:schemeClr val="tx1"/>
                </a:solidFill>
                <a:effectLst/>
                <a:latin typeface="Garamond" pitchFamily="18" charset="0"/>
                <a:ea typeface="MS Mincho" pitchFamily="49" charset="-128"/>
                <a:cs typeface="Times New Roman" pitchFamily="18" charset="0"/>
              </a:rPr>
              <a:t>~62 km/decade range expansion over the past century (Riley et al. 2014). </a:t>
            </a:r>
            <a:endParaRPr kumimoji="0" lang="en-US" altLang="en-US" sz="1600" b="0" i="0" u="none" strike="noStrike" cap="none" normalizeH="0" baseline="0" dirty="0" smtClean="0">
              <a:ln>
                <a:noFill/>
              </a:ln>
              <a:solidFill>
                <a:schemeClr val="tx1"/>
              </a:solidFill>
              <a:effectLst/>
              <a:latin typeface="Garamond"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chemeClr val="tx1"/>
              </a:solidFill>
              <a:effectLst/>
              <a:latin typeface="Garamond" pitchFamily="18" charset="0"/>
              <a:cs typeface="Arial" pitchFamily="34" charset="0"/>
            </a:endParaRPr>
          </a:p>
        </p:txBody>
      </p:sp>
      <p:sp>
        <p:nvSpPr>
          <p:cNvPr id="4" name="TextBox 3"/>
          <p:cNvSpPr txBox="1"/>
          <p:nvPr/>
        </p:nvSpPr>
        <p:spPr>
          <a:xfrm>
            <a:off x="593615" y="223798"/>
            <a:ext cx="3276859" cy="369332"/>
          </a:xfrm>
          <a:prstGeom prst="rect">
            <a:avLst/>
          </a:prstGeom>
          <a:noFill/>
        </p:spPr>
        <p:txBody>
          <a:bodyPr wrap="none" rtlCol="0">
            <a:spAutoFit/>
          </a:bodyPr>
          <a:lstStyle/>
          <a:p>
            <a:r>
              <a:rPr lang="en-US" sz="1800" dirty="0">
                <a:latin typeface="Garamond" pitchFamily="18" charset="0"/>
              </a:rPr>
              <a:t>Range Expansion of </a:t>
            </a:r>
            <a:r>
              <a:rPr lang="en-US" sz="1800" i="1" dirty="0" err="1">
                <a:latin typeface="Garamond" pitchFamily="18" charset="0"/>
              </a:rPr>
              <a:t>Aratus</a:t>
            </a:r>
            <a:r>
              <a:rPr lang="en-US" sz="1800" i="1" dirty="0">
                <a:latin typeface="Garamond" pitchFamily="18" charset="0"/>
              </a:rPr>
              <a:t> </a:t>
            </a:r>
            <a:r>
              <a:rPr lang="en-US" sz="1800" i="1" dirty="0" err="1">
                <a:latin typeface="Garamond" pitchFamily="18" charset="0"/>
              </a:rPr>
              <a:t>pisonii</a:t>
            </a:r>
            <a:r>
              <a:rPr lang="en-US" sz="1800" dirty="0">
                <a:latin typeface="Garamond" pitchFamily="18" charset="0"/>
              </a:rPr>
              <a:t> </a:t>
            </a:r>
          </a:p>
        </p:txBody>
      </p:sp>
      <p:sp>
        <p:nvSpPr>
          <p:cNvPr id="6" name="TextBox 5"/>
          <p:cNvSpPr txBox="1"/>
          <p:nvPr/>
        </p:nvSpPr>
        <p:spPr>
          <a:xfrm>
            <a:off x="7564793" y="6427111"/>
            <a:ext cx="1226493" cy="276999"/>
          </a:xfrm>
          <a:prstGeom prst="rect">
            <a:avLst/>
          </a:prstGeom>
          <a:noFill/>
        </p:spPr>
        <p:txBody>
          <a:bodyPr wrap="none" rtlCol="0">
            <a:spAutoFit/>
          </a:bodyPr>
          <a:lstStyle/>
          <a:p>
            <a:r>
              <a:rPr lang="en-US" sz="1200" dirty="0" smtClean="0">
                <a:latin typeface="Garamond" pitchFamily="18" charset="0"/>
              </a:rPr>
              <a:t>Riley CERF 2013</a:t>
            </a:r>
            <a:endParaRPr lang="en-US" sz="1200" dirty="0">
              <a:latin typeface="Garamond"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99494536"/>
      </p:ext>
    </p:extLst>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 name="Picture 19" descr="size_gravids.png"/>
          <p:cNvPicPr>
            <a:picLocks noChangeAspect="1"/>
          </p:cNvPicPr>
          <p:nvPr/>
        </p:nvPicPr>
        <p:blipFill>
          <a:blip r:embed="rId3"/>
          <a:stretch>
            <a:fillRect/>
          </a:stretch>
        </p:blipFill>
        <p:spPr>
          <a:xfrm>
            <a:off x="2119313" y="3548063"/>
            <a:ext cx="5210175" cy="2809875"/>
          </a:xfrm>
          <a:prstGeom prst="rect">
            <a:avLst/>
          </a:prstGeom>
        </p:spPr>
      </p:pic>
      <p:sp>
        <p:nvSpPr>
          <p:cNvPr id="4" name="TextBox 3"/>
          <p:cNvSpPr txBox="1"/>
          <p:nvPr/>
        </p:nvSpPr>
        <p:spPr>
          <a:xfrm>
            <a:off x="0" y="6027003"/>
            <a:ext cx="12423227" cy="830997"/>
          </a:xfrm>
          <a:prstGeom prst="rect">
            <a:avLst/>
          </a:prstGeom>
          <a:noFill/>
        </p:spPr>
        <p:txBody>
          <a:bodyPr wrap="square" rtlCol="0">
            <a:spAutoFit/>
          </a:bodyPr>
          <a:lstStyle/>
          <a:p>
            <a:endParaRPr lang="en-US" baseline="0" dirty="0" smtClean="0">
              <a:latin typeface="Maiandra GD" pitchFamily="34" charset="0"/>
            </a:endParaRPr>
          </a:p>
          <a:p>
            <a:endParaRPr lang="en-US" dirty="0"/>
          </a:p>
        </p:txBody>
      </p:sp>
      <p:pic>
        <p:nvPicPr>
          <p:cNvPr id="7" name="Content Placeholder 3" descr="P1010672.JPG"/>
          <p:cNvPicPr>
            <a:picLocks noChangeAspect="1"/>
          </p:cNvPicPr>
          <p:nvPr/>
        </p:nvPicPr>
        <p:blipFill rotWithShape="1">
          <a:blip r:embed="rId4" cstate="print"/>
          <a:srcRect l="38886" t="30351" r="28494" b="24717"/>
          <a:stretch/>
        </p:blipFill>
        <p:spPr>
          <a:xfrm>
            <a:off x="1902498" y="1000947"/>
            <a:ext cx="1638300" cy="1692493"/>
          </a:xfrm>
          <a:prstGeom prst="rect">
            <a:avLst/>
          </a:prstGeom>
          <a:ln w="12700">
            <a:solidFill>
              <a:schemeClr val="tx1"/>
            </a:solidFill>
          </a:ln>
          <a:effectLst>
            <a:outerShdw blurRad="292100" dist="139700" dir="2700000" algn="tl" rotWithShape="0">
              <a:srgbClr val="333333">
                <a:alpha val="65000"/>
              </a:srgbClr>
            </a:outerShdw>
          </a:effectLst>
        </p:spPr>
      </p:pic>
      <p:pic>
        <p:nvPicPr>
          <p:cNvPr id="8" name="Content Placeholder 3" descr="AratusAsPredatorFS.jpg"/>
          <p:cNvPicPr>
            <a:picLocks noChangeAspect="1"/>
          </p:cNvPicPr>
          <p:nvPr/>
        </p:nvPicPr>
        <p:blipFill rotWithShape="1">
          <a:blip r:embed="rId5" cstate="print">
            <a:extLst>
              <a:ext uri="{BEBA8EAE-BF5A-486C-A8C5-ECC9F3942E4B}">
                <a14:imgProp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14:imgLayer r:embed="rId6">
                    <a14:imgEffect>
                      <a14:brightnessContrast bright="20000" contrast="-20000"/>
                    </a14:imgEffect>
                  </a14:imgLayer>
                </a14:imgProps>
              </a:ext>
            </a:extLst>
          </a:blip>
          <a:srcRect l="19780" r="19780" b="13906"/>
          <a:stretch/>
        </p:blipFill>
        <p:spPr>
          <a:xfrm>
            <a:off x="380492" y="2361954"/>
            <a:ext cx="1397000" cy="1492480"/>
          </a:xfrm>
          <a:prstGeom prst="rect">
            <a:avLst/>
          </a:prstGeom>
          <a:ln w="12700">
            <a:solidFill>
              <a:schemeClr val="tx1"/>
            </a:solidFill>
          </a:ln>
          <a:effectLst>
            <a:outerShdw blurRad="292100" dist="139700" dir="2700000" algn="tl" rotWithShape="0">
              <a:srgbClr val="333333">
                <a:alpha val="65000"/>
              </a:srgbClr>
            </a:outerShdw>
          </a:effectLst>
        </p:spPr>
      </p:pic>
      <p:pic>
        <p:nvPicPr>
          <p:cNvPr id="9" name="Content Placeholder 3" descr="P1010475.JPG"/>
          <p:cNvPicPr>
            <a:picLocks noChangeAspect="1"/>
          </p:cNvPicPr>
          <p:nvPr/>
        </p:nvPicPr>
        <p:blipFill rotWithShape="1">
          <a:blip r:embed="rId7" cstate="print">
            <a:extLst>
              <a:ext uri="{BEBA8EAE-BF5A-486C-A8C5-ECC9F3942E4B}">
                <a14:imgProp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14:imgLayer r:embed="rId8">
                    <a14:imgEffect>
                      <a14:brightnessContrast bright="40000"/>
                    </a14:imgEffect>
                  </a14:imgLayer>
                </a14:imgProps>
              </a:ext>
            </a:extLst>
          </a:blip>
          <a:srcRect l="38273" t="18790" r="29562" b="34279"/>
          <a:stretch/>
        </p:blipFill>
        <p:spPr>
          <a:xfrm>
            <a:off x="380492" y="3998424"/>
            <a:ext cx="1397001" cy="1528734"/>
          </a:xfrm>
          <a:prstGeom prst="rect">
            <a:avLst/>
          </a:prstGeom>
          <a:ln w="12700">
            <a:solidFill>
              <a:schemeClr val="tx1"/>
            </a:solidFill>
          </a:ln>
          <a:effectLst>
            <a:outerShdw blurRad="292100" dist="139700" dir="2700000" algn="tl" rotWithShape="0">
              <a:srgbClr val="333333">
                <a:alpha val="65000"/>
              </a:srgbClr>
            </a:outerShdw>
          </a:effectLst>
        </p:spPr>
      </p:pic>
      <p:sp>
        <p:nvSpPr>
          <p:cNvPr id="18" name="TextBox 17"/>
          <p:cNvSpPr txBox="1"/>
          <p:nvPr/>
        </p:nvSpPr>
        <p:spPr>
          <a:xfrm>
            <a:off x="266192" y="335134"/>
            <a:ext cx="3286477" cy="369332"/>
          </a:xfrm>
          <a:prstGeom prst="rect">
            <a:avLst/>
          </a:prstGeom>
          <a:noFill/>
          <a:ln>
            <a:solidFill>
              <a:schemeClr val="tx1"/>
            </a:solidFill>
          </a:ln>
        </p:spPr>
        <p:txBody>
          <a:bodyPr wrap="none" rtlCol="0">
            <a:spAutoFit/>
          </a:bodyPr>
          <a:lstStyle/>
          <a:p>
            <a:r>
              <a:rPr lang="en-US" sz="1800" dirty="0" smtClean="0">
                <a:latin typeface="Garamond" pitchFamily="18" charset="0"/>
              </a:rPr>
              <a:t>Range expansion of </a:t>
            </a:r>
            <a:r>
              <a:rPr lang="en-US" sz="1800" i="1" dirty="0" err="1" smtClean="0">
                <a:latin typeface="Garamond" pitchFamily="18" charset="0"/>
              </a:rPr>
              <a:t>Aratus</a:t>
            </a:r>
            <a:r>
              <a:rPr lang="en-US" sz="1800" i="1" dirty="0" smtClean="0">
                <a:latin typeface="Garamond" pitchFamily="18" charset="0"/>
              </a:rPr>
              <a:t> </a:t>
            </a:r>
            <a:r>
              <a:rPr lang="en-US" sz="1800" i="1" dirty="0" err="1" smtClean="0">
                <a:latin typeface="Garamond" pitchFamily="18" charset="0"/>
              </a:rPr>
              <a:t>pisonii</a:t>
            </a:r>
            <a:endParaRPr lang="en-US" sz="1800" i="1" dirty="0">
              <a:latin typeface="Garamond" pitchFamily="18" charset="0"/>
            </a:endParaRPr>
          </a:p>
        </p:txBody>
      </p:sp>
      <p:sp>
        <p:nvSpPr>
          <p:cNvPr id="23" name="TextBox 22"/>
          <p:cNvSpPr txBox="1"/>
          <p:nvPr/>
        </p:nvSpPr>
        <p:spPr>
          <a:xfrm>
            <a:off x="7564793" y="6427111"/>
            <a:ext cx="1226493" cy="276999"/>
          </a:xfrm>
          <a:prstGeom prst="rect">
            <a:avLst/>
          </a:prstGeom>
          <a:noFill/>
        </p:spPr>
        <p:txBody>
          <a:bodyPr wrap="none" rtlCol="0">
            <a:spAutoFit/>
          </a:bodyPr>
          <a:lstStyle/>
          <a:p>
            <a:r>
              <a:rPr lang="en-US" sz="1200" dirty="0" smtClean="0">
                <a:latin typeface="Garamond" pitchFamily="18" charset="0"/>
              </a:rPr>
              <a:t>Riley CERF 2013</a:t>
            </a:r>
            <a:endParaRPr lang="en-US" sz="1200" dirty="0">
              <a:latin typeface="Garamond" pitchFamily="18" charset="0"/>
            </a:endParaRPr>
          </a:p>
        </p:txBody>
      </p:sp>
      <p:pic>
        <p:nvPicPr>
          <p:cNvPr id="15" name="Picture 14" descr="aratus_size_density.png"/>
          <p:cNvPicPr>
            <a:picLocks noChangeAspect="1"/>
          </p:cNvPicPr>
          <p:nvPr/>
        </p:nvPicPr>
        <p:blipFill>
          <a:blip r:embed="rId9"/>
          <a:stretch>
            <a:fillRect/>
          </a:stretch>
        </p:blipFill>
        <p:spPr>
          <a:xfrm>
            <a:off x="3994150" y="328613"/>
            <a:ext cx="4838700" cy="3584575"/>
          </a:xfrm>
          <a:prstGeom prst="rect">
            <a:avLst/>
          </a:prstGeom>
        </p:spPr>
      </p:pic>
      <p:sp>
        <p:nvSpPr>
          <p:cNvPr id="16" name="Rectangle 15"/>
          <p:cNvSpPr/>
          <p:nvPr/>
        </p:nvSpPr>
        <p:spPr bwMode="auto">
          <a:xfrm>
            <a:off x="5960533" y="2586567"/>
            <a:ext cx="647700" cy="35983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p:txBody>
      </p:sp>
      <p:sp>
        <p:nvSpPr>
          <p:cNvPr id="17" name="TextBox 16"/>
          <p:cNvSpPr txBox="1"/>
          <p:nvPr/>
        </p:nvSpPr>
        <p:spPr>
          <a:xfrm>
            <a:off x="5868960" y="3185122"/>
            <a:ext cx="928459" cy="369332"/>
          </a:xfrm>
          <a:prstGeom prst="rect">
            <a:avLst/>
          </a:prstGeom>
          <a:noFill/>
        </p:spPr>
        <p:txBody>
          <a:bodyPr wrap="none" rtlCol="0">
            <a:spAutoFit/>
          </a:bodyPr>
          <a:lstStyle/>
          <a:p>
            <a:r>
              <a:rPr lang="en-US" sz="1800" dirty="0" smtClean="0">
                <a:latin typeface="Garamond"/>
                <a:cs typeface="Garamond"/>
              </a:rPr>
              <a:t>Latitude</a:t>
            </a:r>
            <a:endParaRPr lang="en-US" sz="1800" dirty="0">
              <a:latin typeface="Garamond"/>
              <a:cs typeface="Garamond"/>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39633190"/>
      </p:ext>
    </p:extLst>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55879" y="1325245"/>
            <a:ext cx="4016131" cy="3970318"/>
          </a:xfrm>
          <a:prstGeom prst="rect">
            <a:avLst/>
          </a:prstGeom>
          <a:noFill/>
        </p:spPr>
        <p:txBody>
          <a:bodyPr wrap="square" rtlCol="0">
            <a:spAutoFit/>
          </a:bodyPr>
          <a:lstStyle/>
          <a:p>
            <a:pPr marL="285750" indent="-285750">
              <a:buFont typeface="Arial" pitchFamily="34" charset="0"/>
              <a:buChar char="•"/>
            </a:pPr>
            <a:r>
              <a:rPr lang="en-US" sz="1800" dirty="0" smtClean="0">
                <a:latin typeface="Garamond" pitchFamily="18" charset="0"/>
              </a:rPr>
              <a:t>Mangroves and saltmarshes are changing in response to climate and land use change at multiple scales:</a:t>
            </a:r>
          </a:p>
          <a:p>
            <a:pPr marL="742950" lvl="1" indent="-285750">
              <a:buFont typeface="Arial" pitchFamily="34" charset="0"/>
              <a:buChar char="•"/>
            </a:pPr>
            <a:r>
              <a:rPr lang="en-US" sz="1800" dirty="0" smtClean="0">
                <a:latin typeface="Garamond" pitchFamily="18" charset="0"/>
              </a:rPr>
              <a:t>climate/latitudinal </a:t>
            </a:r>
            <a:r>
              <a:rPr lang="en-US" sz="1800" dirty="0" err="1" smtClean="0">
                <a:latin typeface="Garamond" pitchFamily="18" charset="0"/>
              </a:rPr>
              <a:t>ecotone</a:t>
            </a:r>
            <a:endParaRPr lang="en-US" sz="1800" dirty="0">
              <a:latin typeface="Garamond" pitchFamily="18" charset="0"/>
            </a:endParaRPr>
          </a:p>
          <a:p>
            <a:pPr marL="742950" lvl="1" indent="-285750">
              <a:buFont typeface="Arial" pitchFamily="34" charset="0"/>
              <a:buChar char="•"/>
            </a:pPr>
            <a:r>
              <a:rPr lang="en-US" sz="1800" dirty="0" smtClean="0">
                <a:latin typeface="Garamond" pitchFamily="18" charset="0"/>
              </a:rPr>
              <a:t>intertidal </a:t>
            </a:r>
            <a:r>
              <a:rPr lang="en-US" sz="1800" dirty="0" err="1" smtClean="0">
                <a:latin typeface="Garamond" pitchFamily="18" charset="0"/>
              </a:rPr>
              <a:t>ecotone</a:t>
            </a:r>
            <a:endParaRPr lang="en-US" sz="1800" dirty="0">
              <a:latin typeface="Garamond" pitchFamily="18" charset="0"/>
            </a:endParaRPr>
          </a:p>
          <a:p>
            <a:pPr marL="742950" lvl="1" indent="-285750">
              <a:buFont typeface="Arial" pitchFamily="34" charset="0"/>
              <a:buChar char="•"/>
            </a:pPr>
            <a:r>
              <a:rPr lang="en-US" sz="1800" dirty="0" smtClean="0">
                <a:latin typeface="Garamond" pitchFamily="18" charset="0"/>
              </a:rPr>
              <a:t>local determinants of dispersal, recruitment, and growth</a:t>
            </a:r>
          </a:p>
          <a:p>
            <a:pPr marL="285750" indent="-285750">
              <a:lnSpc>
                <a:spcPct val="200000"/>
              </a:lnSpc>
              <a:buFont typeface="Arial" pitchFamily="34" charset="0"/>
              <a:buChar char="•"/>
            </a:pPr>
            <a:r>
              <a:rPr lang="en-US" sz="1800" dirty="0" smtClean="0">
                <a:latin typeface="Garamond" pitchFamily="18" charset="0"/>
              </a:rPr>
              <a:t>These changes are impacting:</a:t>
            </a:r>
          </a:p>
          <a:p>
            <a:pPr marL="742950" lvl="1" indent="-285750">
              <a:buFont typeface="Arial" pitchFamily="34" charset="0"/>
              <a:buChar char="•"/>
            </a:pPr>
            <a:r>
              <a:rPr lang="en-US" sz="1800" dirty="0" smtClean="0">
                <a:latin typeface="Garamond" pitchFamily="18" charset="0"/>
              </a:rPr>
              <a:t>Community structure</a:t>
            </a:r>
          </a:p>
          <a:p>
            <a:pPr marL="742950" lvl="1" indent="-285750">
              <a:buFont typeface="Arial" pitchFamily="34" charset="0"/>
              <a:buChar char="•"/>
            </a:pPr>
            <a:r>
              <a:rPr lang="en-US" sz="1800" dirty="0" smtClean="0">
                <a:latin typeface="Garamond" pitchFamily="18" charset="0"/>
              </a:rPr>
              <a:t>Ecosystem functions such as C storage &amp; sequestration, nutrient cycling, sediment dynamics, </a:t>
            </a:r>
          </a:p>
          <a:p>
            <a:pPr marL="742950" lvl="1" indent="-285750">
              <a:buFont typeface="Arial" pitchFamily="34" charset="0"/>
              <a:buChar char="•"/>
            </a:pPr>
            <a:endParaRPr lang="en-US" sz="1800" dirty="0" smtClean="0">
              <a:latin typeface="Garamond" pitchFamily="18" charset="0"/>
            </a:endParaRPr>
          </a:p>
        </p:txBody>
      </p:sp>
      <p:pic>
        <p:nvPicPr>
          <p:cNvPr id="6" name="Picture 5" descr="Figure1.png"/>
          <p:cNvPicPr>
            <a:picLocks noChangeAspect="1"/>
          </p:cNvPicPr>
          <p:nvPr/>
        </p:nvPicPr>
        <p:blipFill rotWithShape="1">
          <a:blip r:embed="rId3"/>
          <a:srcRect t="9274" r="50000"/>
          <a:stretch/>
        </p:blipFill>
        <p:spPr>
          <a:xfrm>
            <a:off x="5166837" y="950669"/>
            <a:ext cx="2810146" cy="2743200"/>
          </a:xfrm>
          <a:prstGeom prst="rect">
            <a:avLst/>
          </a:prstGeom>
          <a:noFill/>
          <a:ln>
            <a:noFill/>
          </a:ln>
        </p:spPr>
      </p:pic>
      <p:sp>
        <p:nvSpPr>
          <p:cNvPr id="7" name="Rectangle 6"/>
          <p:cNvSpPr/>
          <p:nvPr/>
        </p:nvSpPr>
        <p:spPr bwMode="auto">
          <a:xfrm>
            <a:off x="1094695" y="834244"/>
            <a:ext cx="309460" cy="302583"/>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42684"/>
            <a:endParaRPr lang="en-US" dirty="0">
              <a:latin typeface="Times New Roman" pitchFamily="18" charset="0"/>
              <a:ea typeface="ヒラギノ角ゴ ProN W3" pitchFamily="1" charset="-128"/>
              <a:cs typeface="Times New Roman" pitchFamily="18" charset="0"/>
              <a:sym typeface="Gill Sans" pitchFamily="1" charset="0"/>
            </a:endParaRPr>
          </a:p>
        </p:txBody>
      </p:sp>
      <p:sp>
        <p:nvSpPr>
          <p:cNvPr id="8" name="Rectangle 7"/>
          <p:cNvSpPr/>
          <p:nvPr/>
        </p:nvSpPr>
        <p:spPr bwMode="auto">
          <a:xfrm>
            <a:off x="4788471" y="799378"/>
            <a:ext cx="309460" cy="302583"/>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42684"/>
            <a:endParaRPr lang="en-US" dirty="0">
              <a:latin typeface="Times New Roman" pitchFamily="18" charset="0"/>
              <a:ea typeface="ヒラギノ角ゴ ProN W3" pitchFamily="1" charset="-128"/>
              <a:cs typeface="Times New Roman" pitchFamily="18" charset="0"/>
              <a:sym typeface="Gill Sans" pitchFamily="1" charset="0"/>
            </a:endParaRPr>
          </a:p>
        </p:txBody>
      </p:sp>
      <p:pic>
        <p:nvPicPr>
          <p:cNvPr id="9" name="Picture 6" descr="MI23-2005"/>
          <p:cNvPicPr>
            <a:picLocks noChangeAspect="1" noChangeArrowheads="1"/>
          </p:cNvPicPr>
          <p:nvPr/>
        </p:nvPicPr>
        <p:blipFill>
          <a:blip r:embed="rId4" cstate="print"/>
          <a:srcRect l="6068" t="7463" r="4973" b="775"/>
          <a:stretch>
            <a:fillRect/>
          </a:stretch>
        </p:blipFill>
        <p:spPr bwMode="auto">
          <a:xfrm>
            <a:off x="6757976" y="4013660"/>
            <a:ext cx="2040985" cy="2514600"/>
          </a:xfrm>
          <a:prstGeom prst="rect">
            <a:avLst/>
          </a:prstGeom>
          <a:ln w="3175">
            <a:solidFill>
              <a:schemeClr val="tx1"/>
            </a:solidFill>
          </a:ln>
          <a:effectLst>
            <a:outerShdw blurRad="292100" dist="139700" dir="2700000" algn="tl" rotWithShape="0">
              <a:srgbClr val="333333">
                <a:alpha val="65000"/>
              </a:srgbClr>
            </a:outerShdw>
          </a:effectLst>
        </p:spPr>
      </p:pic>
      <p:pic>
        <p:nvPicPr>
          <p:cNvPr id="10" name="Picture 5" descr="MI23-1943"/>
          <p:cNvPicPr>
            <a:picLocks noChangeAspect="1" noChangeArrowheads="1"/>
          </p:cNvPicPr>
          <p:nvPr/>
        </p:nvPicPr>
        <p:blipFill>
          <a:blip r:embed="rId5" cstate="print"/>
          <a:srcRect b="15825"/>
          <a:stretch>
            <a:fillRect/>
          </a:stretch>
        </p:blipFill>
        <p:spPr bwMode="auto">
          <a:xfrm>
            <a:off x="4525176" y="4013660"/>
            <a:ext cx="2046734" cy="2514600"/>
          </a:xfrm>
          <a:prstGeom prst="rect">
            <a:avLst/>
          </a:prstGeom>
          <a:ln w="3175">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489078" y="446560"/>
            <a:ext cx="1322029" cy="461665"/>
          </a:xfrm>
          <a:prstGeom prst="rect">
            <a:avLst/>
          </a:prstGeom>
          <a:noFill/>
        </p:spPr>
        <p:txBody>
          <a:bodyPr wrap="none" rtlCol="0">
            <a:spAutoFit/>
          </a:bodyPr>
          <a:lstStyle/>
          <a:p>
            <a:r>
              <a:rPr lang="en-US" dirty="0" smtClean="0">
                <a:latin typeface="Garamond" pitchFamily="18" charset="0"/>
              </a:rPr>
              <a:t>Summary</a:t>
            </a:r>
            <a:endParaRPr lang="en-US" dirty="0">
              <a:latin typeface="Garamond" pitchFamily="18" charset="0"/>
            </a:endParaRPr>
          </a:p>
        </p:txBody>
      </p:sp>
      <p:sp>
        <p:nvSpPr>
          <p:cNvPr id="12" name="TextBox 11"/>
          <p:cNvSpPr txBox="1"/>
          <p:nvPr/>
        </p:nvSpPr>
        <p:spPr>
          <a:xfrm>
            <a:off x="4561112" y="4071254"/>
            <a:ext cx="665567" cy="400110"/>
          </a:xfrm>
          <a:prstGeom prst="rect">
            <a:avLst/>
          </a:prstGeom>
          <a:noFill/>
        </p:spPr>
        <p:txBody>
          <a:bodyPr wrap="none" rtlCol="0">
            <a:spAutoFit/>
          </a:bodyPr>
          <a:lstStyle/>
          <a:p>
            <a:r>
              <a:rPr lang="en-US" sz="2000" dirty="0" smtClean="0">
                <a:solidFill>
                  <a:schemeClr val="bg1"/>
                </a:solidFill>
                <a:latin typeface="Garamond" pitchFamily="18" charset="0"/>
              </a:rPr>
              <a:t>1943</a:t>
            </a:r>
            <a:endParaRPr lang="en-US" sz="2000" dirty="0">
              <a:solidFill>
                <a:schemeClr val="bg1"/>
              </a:solidFill>
              <a:latin typeface="Garamond" pitchFamily="18" charset="0"/>
            </a:endParaRPr>
          </a:p>
        </p:txBody>
      </p:sp>
      <p:sp>
        <p:nvSpPr>
          <p:cNvPr id="13" name="TextBox 12"/>
          <p:cNvSpPr txBox="1"/>
          <p:nvPr/>
        </p:nvSpPr>
        <p:spPr>
          <a:xfrm>
            <a:off x="6779748" y="4038596"/>
            <a:ext cx="665567" cy="400110"/>
          </a:xfrm>
          <a:prstGeom prst="rect">
            <a:avLst/>
          </a:prstGeom>
          <a:noFill/>
        </p:spPr>
        <p:txBody>
          <a:bodyPr wrap="none" rtlCol="0">
            <a:spAutoFit/>
          </a:bodyPr>
          <a:lstStyle/>
          <a:p>
            <a:r>
              <a:rPr lang="en-US" sz="2000" dirty="0" smtClean="0">
                <a:solidFill>
                  <a:schemeClr val="bg1"/>
                </a:solidFill>
                <a:latin typeface="Garamond" pitchFamily="18" charset="0"/>
              </a:rPr>
              <a:t>2005</a:t>
            </a:r>
            <a:endParaRPr lang="en-US" sz="2000" dirty="0">
              <a:solidFill>
                <a:schemeClr val="bg1"/>
              </a:solidFill>
              <a:latin typeface="Garamond"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19660531"/>
      </p:ext>
    </p:extLst>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Picture 12" descr="generalist herbivore 2"/>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4357688" y="2078651"/>
            <a:ext cx="2381994" cy="1403927"/>
          </a:xfrm>
          <a:prstGeom prst="rect">
            <a:avLst/>
          </a:prstGeom>
          <a:ln w="19050">
            <a:solidFill>
              <a:schemeClr val="tx1"/>
            </a:solidFill>
          </a:ln>
          <a:effectLst>
            <a:outerShdw blurRad="292100" dist="139700" dir="2700000" algn="tl" rotWithShape="0">
              <a:srgbClr val="333333">
                <a:alpha val="65000"/>
              </a:srgbClr>
            </a:outerShdw>
          </a:effectLst>
        </p:spPr>
      </p:pic>
      <p:sp>
        <p:nvSpPr>
          <p:cNvPr id="337929" name="Rectangle 8"/>
          <p:cNvSpPr>
            <a:spLocks/>
          </p:cNvSpPr>
          <p:nvPr/>
        </p:nvSpPr>
        <p:spPr bwMode="auto">
          <a:xfrm>
            <a:off x="6699498" y="2895986"/>
            <a:ext cx="2514999" cy="646331"/>
          </a:xfrm>
          <a:prstGeom prst="rect">
            <a:avLst/>
          </a:prstGeom>
          <a:noFill/>
          <a:ln w="12700">
            <a:noFill/>
            <a:miter lim="800000"/>
            <a:headEnd/>
            <a:tailEnd/>
          </a:ln>
        </p:spPr>
        <p:txBody>
          <a:bodyPr wrap="none" lIns="0" tIns="0" rIns="0" bIns="0" anchor="ctr">
            <a:prstTxWarp prst="textNoShape">
              <a:avLst/>
            </a:prstTxWarp>
            <a:spAutoFit/>
          </a:bodyPr>
          <a:lstStyle/>
          <a:p>
            <a:r>
              <a:rPr lang="en-US" sz="4200" dirty="0"/>
              <a:t>Thank you</a:t>
            </a:r>
          </a:p>
        </p:txBody>
      </p:sp>
      <p:pic>
        <p:nvPicPr>
          <p:cNvPr id="10" name="Picture 4" descr="V:\TerrestrialEcology\Florida June 2011\DSC_5980.JPG"/>
          <p:cNvPicPr>
            <a:picLocks noChangeAspect="1" noChangeArrowheads="1"/>
          </p:cNvPicPr>
          <p:nvPr/>
        </p:nvPicPr>
        <p:blipFill rotWithShape="1">
          <a:blip r:embed="rId3" cstate="print">
            <a:lum bright="-10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l="8803" t="5944" r="16120" b="24247"/>
          <a:stretch/>
        </p:blipFill>
        <p:spPr bwMode="auto">
          <a:xfrm>
            <a:off x="0" y="3444948"/>
            <a:ext cx="4716720" cy="341305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1" name="Picture 6" descr="mangrove yellow warbler 2"/>
          <p:cNvPicPr>
            <a:picLocks noChangeAspect="1" noChangeArrowheads="1"/>
          </p:cNvPicPr>
          <p:nvPr/>
        </p:nvPicPr>
        <p:blipFill>
          <a:blip r:embed="rId4" cstate="print">
            <a:lum contrast="20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4679157" y="1"/>
            <a:ext cx="1875234" cy="2089370"/>
          </a:xfrm>
          <a:prstGeom prst="rect">
            <a:avLst/>
          </a:prstGeom>
          <a:ln w="19050">
            <a:noFill/>
          </a:ln>
          <a:effectLst>
            <a:outerShdw blurRad="292100" dist="139700" dir="2700000" algn="tl" rotWithShape="0">
              <a:srgbClr val="333333">
                <a:alpha val="65000"/>
              </a:srgbClr>
            </a:outerShdw>
          </a:effectLst>
        </p:spPr>
      </p:pic>
      <p:pic>
        <p:nvPicPr>
          <p:cNvPr id="12" name="Picture 4" descr="Braganca-mangrove"/>
          <p:cNvPicPr>
            <a:picLocks noChangeAspect="1" noChangeArrowheads="1"/>
          </p:cNvPicPr>
          <p:nvPr/>
        </p:nvPicPr>
        <p:blipFill rotWithShape="1">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t="14831"/>
          <a:stretch/>
        </p:blipFill>
        <p:spPr bwMode="auto">
          <a:xfrm>
            <a:off x="6554391" y="0"/>
            <a:ext cx="2595362" cy="3510677"/>
          </a:xfrm>
          <a:prstGeom prst="rect">
            <a:avLst/>
          </a:prstGeom>
          <a:ln>
            <a:noFill/>
          </a:ln>
          <a:effectLst>
            <a:outerShdw blurRad="292100" dist="139700" dir="2700000" algn="tl" rotWithShape="0">
              <a:srgbClr val="333333">
                <a:alpha val="65000"/>
              </a:srgbClr>
            </a:outerShdw>
          </a:effectLst>
        </p:spPr>
      </p:pic>
      <p:pic>
        <p:nvPicPr>
          <p:cNvPr id="13" name="Picture 12" descr="P1000037.JPG"/>
          <p:cNvPicPr>
            <a:picLocks noChangeAspect="1"/>
          </p:cNvPicPr>
          <p:nvPr/>
        </p:nvPicPr>
        <p:blipFill rotWithShape="1">
          <a:blip r:embed="rId6"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l="11708" t="12514" b="813"/>
          <a:stretch/>
        </p:blipFill>
        <p:spPr>
          <a:xfrm>
            <a:off x="-13548" y="0"/>
            <a:ext cx="4692705" cy="3482578"/>
          </a:xfrm>
          <a:prstGeom prst="rect">
            <a:avLst/>
          </a:prstGeom>
        </p:spPr>
      </p:pic>
      <p:pic>
        <p:nvPicPr>
          <p:cNvPr id="15" name="Picture 2"/>
          <p:cNvPicPr>
            <a:picLocks noChangeAspect="1" noChangeArrowheads="1"/>
          </p:cNvPicPr>
          <p:nvPr/>
        </p:nvPicPr>
        <p:blipFill>
          <a:blip r:embed="rId7" cstate="print"/>
          <a:srcRect/>
          <a:stretch>
            <a:fillRect/>
          </a:stretch>
        </p:blipFill>
        <p:spPr bwMode="auto">
          <a:xfrm>
            <a:off x="4679156" y="3482578"/>
            <a:ext cx="4464844" cy="3375422"/>
          </a:xfrm>
          <a:prstGeom prst="rect">
            <a:avLst/>
          </a:prstGeom>
          <a:noFill/>
          <a:ln w="9525">
            <a:noFill/>
            <a:miter lim="800000"/>
            <a:headEnd/>
            <a:tailEnd/>
          </a:ln>
        </p:spPr>
      </p:pic>
      <p:sp>
        <p:nvSpPr>
          <p:cNvPr id="2" name="TextBox 1"/>
          <p:cNvSpPr txBox="1"/>
          <p:nvPr/>
        </p:nvSpPr>
        <p:spPr>
          <a:xfrm>
            <a:off x="378660" y="267891"/>
            <a:ext cx="1483413" cy="434252"/>
          </a:xfrm>
          <a:prstGeom prst="rect">
            <a:avLst/>
          </a:prstGeom>
          <a:noFill/>
        </p:spPr>
        <p:txBody>
          <a:bodyPr wrap="none" lIns="64291" tIns="32146" rIns="64291" bIns="32146" rtlCol="0">
            <a:spAutoFit/>
          </a:bodyPr>
          <a:lstStyle/>
          <a:p>
            <a:r>
              <a:rPr lang="en-US" dirty="0" smtClean="0">
                <a:solidFill>
                  <a:schemeClr val="bg1"/>
                </a:solidFill>
                <a:latin typeface="Garamond" pitchFamily="18" charset="0"/>
              </a:rPr>
              <a:t>Thank you!</a:t>
            </a:r>
            <a:endParaRPr lang="en-US" dirty="0">
              <a:solidFill>
                <a:schemeClr val="bg1"/>
              </a:solidFill>
              <a:latin typeface="Garamond" pitchFamily="18" charset="0"/>
            </a:endParaRPr>
          </a:p>
        </p:txBody>
      </p:sp>
      <p:sp>
        <p:nvSpPr>
          <p:cNvPr id="14" name="TextBox 13"/>
          <p:cNvSpPr txBox="1"/>
          <p:nvPr/>
        </p:nvSpPr>
        <p:spPr>
          <a:xfrm>
            <a:off x="159341" y="1372982"/>
            <a:ext cx="4519815" cy="4127570"/>
          </a:xfrm>
          <a:prstGeom prst="rect">
            <a:avLst/>
          </a:prstGeom>
          <a:noFill/>
        </p:spPr>
        <p:txBody>
          <a:bodyPr wrap="square" lIns="64291" tIns="32146" rIns="64291" bIns="32146" rtlCol="0">
            <a:spAutoFit/>
          </a:bodyPr>
          <a:lstStyle/>
          <a:p>
            <a:pPr>
              <a:spcAft>
                <a:spcPts val="844"/>
              </a:spcAft>
            </a:pPr>
            <a:r>
              <a:rPr lang="en-US" u="sng" dirty="0" smtClean="0">
                <a:solidFill>
                  <a:schemeClr val="bg1"/>
                </a:solidFill>
                <a:latin typeface="Garamond" pitchFamily="18" charset="0"/>
              </a:rPr>
              <a:t>Acknowledgements</a:t>
            </a:r>
          </a:p>
          <a:p>
            <a:pPr>
              <a:spcAft>
                <a:spcPts val="844"/>
              </a:spcAft>
            </a:pPr>
            <a:r>
              <a:rPr lang="en-US" sz="2000" dirty="0" smtClean="0">
                <a:solidFill>
                  <a:schemeClr val="bg1"/>
                </a:solidFill>
                <a:latin typeface="Garamond" pitchFamily="18" charset="0"/>
              </a:rPr>
              <a:t>Susan Cook-Patton, Alex Forde, </a:t>
            </a:r>
            <a:r>
              <a:rPr lang="en-US" sz="2000" dirty="0" err="1" smtClean="0">
                <a:solidFill>
                  <a:schemeClr val="bg1"/>
                </a:solidFill>
                <a:latin typeface="Garamond" pitchFamily="18" charset="0"/>
              </a:rPr>
              <a:t>Mayda</a:t>
            </a:r>
            <a:r>
              <a:rPr lang="en-US" sz="2000" dirty="0" smtClean="0">
                <a:solidFill>
                  <a:schemeClr val="bg1"/>
                </a:solidFill>
                <a:latin typeface="Garamond" pitchFamily="18" charset="0"/>
              </a:rPr>
              <a:t> Nathan, Cora Johnston, </a:t>
            </a:r>
            <a:r>
              <a:rPr lang="en-US" sz="2000" dirty="0" err="1" smtClean="0">
                <a:solidFill>
                  <a:schemeClr val="bg1"/>
                </a:solidFill>
                <a:latin typeface="Garamond" pitchFamily="18" charset="0"/>
              </a:rPr>
              <a:t>Lorae</a:t>
            </a:r>
            <a:r>
              <a:rPr lang="en-US" sz="2000" dirty="0" smtClean="0">
                <a:solidFill>
                  <a:schemeClr val="bg1"/>
                </a:solidFill>
                <a:latin typeface="Garamond" pitchFamily="18" charset="0"/>
              </a:rPr>
              <a:t> Simpson, Mike Lehmann, Lisa </a:t>
            </a:r>
            <a:r>
              <a:rPr lang="en-US" sz="2000" dirty="0" err="1" smtClean="0">
                <a:solidFill>
                  <a:schemeClr val="bg1"/>
                </a:solidFill>
                <a:latin typeface="Garamond" pitchFamily="18" charset="0"/>
              </a:rPr>
              <a:t>Duckett</a:t>
            </a:r>
            <a:r>
              <a:rPr lang="en-US" sz="2000" dirty="0" smtClean="0">
                <a:solidFill>
                  <a:schemeClr val="bg1"/>
                </a:solidFill>
                <a:latin typeface="Garamond" pitchFamily="18" charset="0"/>
              </a:rPr>
              <a:t>, Megan Riley</a:t>
            </a:r>
          </a:p>
          <a:p>
            <a:pPr>
              <a:spcAft>
                <a:spcPts val="844"/>
              </a:spcAft>
            </a:pPr>
            <a:r>
              <a:rPr lang="en-US" sz="2000" dirty="0" smtClean="0">
                <a:solidFill>
                  <a:schemeClr val="bg1"/>
                </a:solidFill>
                <a:latin typeface="Garamond" pitchFamily="18" charset="0"/>
              </a:rPr>
              <a:t>NASA Biodiversity and Ecosystem Forecasting Program</a:t>
            </a:r>
            <a:endParaRPr lang="en-US" sz="2000" dirty="0">
              <a:solidFill>
                <a:schemeClr val="bg1"/>
              </a:solidFill>
              <a:latin typeface="Garamond" pitchFamily="18" charset="0"/>
            </a:endParaRPr>
          </a:p>
          <a:p>
            <a:pPr>
              <a:spcAft>
                <a:spcPts val="844"/>
              </a:spcAft>
            </a:pPr>
            <a:r>
              <a:rPr lang="en-US" sz="2000" dirty="0" smtClean="0">
                <a:solidFill>
                  <a:schemeClr val="bg1"/>
                </a:solidFill>
                <a:latin typeface="Garamond" pitchFamily="18" charset="0"/>
              </a:rPr>
              <a:t>NASA DEVELOP Program</a:t>
            </a:r>
          </a:p>
          <a:p>
            <a:pPr>
              <a:spcAft>
                <a:spcPts val="844"/>
              </a:spcAft>
            </a:pPr>
            <a:r>
              <a:rPr lang="en-US" sz="2000" dirty="0" smtClean="0">
                <a:solidFill>
                  <a:schemeClr val="bg1"/>
                </a:solidFill>
                <a:latin typeface="Garamond" pitchFamily="18" charset="0"/>
              </a:rPr>
              <a:t>UMD and Smithsonian field scientists</a:t>
            </a:r>
          </a:p>
          <a:p>
            <a:pPr>
              <a:spcAft>
                <a:spcPts val="844"/>
              </a:spcAft>
            </a:pPr>
            <a:r>
              <a:rPr lang="en-US" sz="2000" dirty="0" err="1" smtClean="0">
                <a:solidFill>
                  <a:schemeClr val="bg1"/>
                </a:solidFill>
                <a:latin typeface="Garamond" pitchFamily="18" charset="0"/>
              </a:rPr>
              <a:t>Guana</a:t>
            </a:r>
            <a:r>
              <a:rPr lang="en-US" sz="2000" dirty="0" smtClean="0">
                <a:solidFill>
                  <a:schemeClr val="bg1"/>
                </a:solidFill>
                <a:latin typeface="Garamond" pitchFamily="18" charset="0"/>
              </a:rPr>
              <a:t> </a:t>
            </a:r>
            <a:r>
              <a:rPr lang="en-US" sz="2000" dirty="0" err="1" smtClean="0">
                <a:solidFill>
                  <a:schemeClr val="bg1"/>
                </a:solidFill>
                <a:latin typeface="Garamond" pitchFamily="18" charset="0"/>
              </a:rPr>
              <a:t>Tolomato</a:t>
            </a:r>
            <a:r>
              <a:rPr lang="en-US" sz="2000" dirty="0" smtClean="0">
                <a:solidFill>
                  <a:schemeClr val="bg1"/>
                </a:solidFill>
                <a:latin typeface="Garamond" pitchFamily="18" charset="0"/>
              </a:rPr>
              <a:t> Matanzas National Estuarine Research Reserve </a:t>
            </a:r>
          </a:p>
          <a:p>
            <a:pPr algn="l"/>
            <a:endParaRPr lang="en-US" sz="2000" dirty="0">
              <a:solidFill>
                <a:schemeClr val="bg1"/>
              </a:solidFill>
              <a:latin typeface="Garamond" pitchFamily="18" charset="0"/>
            </a:endParaRPr>
          </a:p>
        </p:txBody>
      </p:sp>
      <p:pic>
        <p:nvPicPr>
          <p:cNvPr id="17" name="Picture 3" descr="C:\Users\parkerj\AppData\Local\Temp\1\390000f3xcro0.tif"/>
          <p:cNvPicPr>
            <a:picLocks noChangeAspect="1" noChangeArrowheads="1"/>
          </p:cNvPicPr>
          <p:nvPr/>
        </p:nvPicPr>
        <p:blipFill>
          <a:blip r:embed="rId8" cstate="print">
            <a:clrChange>
              <a:clrFrom>
                <a:srgbClr val="1A1915"/>
              </a:clrFrom>
              <a:clrTo>
                <a:srgbClr val="1A1915">
                  <a:alpha val="0"/>
                </a:srgbClr>
              </a:clrTo>
            </a:clrChang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22324" y="6164931"/>
            <a:ext cx="3088860" cy="709812"/>
          </a:xfrm>
          <a:prstGeom prst="rect">
            <a:avLst/>
          </a:prstGeom>
          <a:noFill/>
        </p:spPr>
      </p:pic>
      <p:pic>
        <p:nvPicPr>
          <p:cNvPr id="19" name="Picture 4"/>
          <p:cNvPicPr>
            <a:picLocks noChangeAspect="1" noChangeArrowheads="1"/>
          </p:cNvPicPr>
          <p:nvPr/>
        </p:nvPicPr>
        <p:blipFill>
          <a:blip r:embed="rId9" cstate="print">
            <a:clrChange>
              <a:clrFrom>
                <a:srgbClr val="000000"/>
              </a:clrFrom>
              <a:clrTo>
                <a:srgbClr val="000000">
                  <a:alpha val="0"/>
                </a:srgbClr>
              </a:clrTo>
            </a:clrChange>
          </a:blip>
          <a:srcRect/>
          <a:stretch>
            <a:fillRect/>
          </a:stretch>
        </p:blipFill>
        <p:spPr bwMode="auto">
          <a:xfrm>
            <a:off x="6072188" y="6268641"/>
            <a:ext cx="2958974" cy="482203"/>
          </a:xfrm>
          <a:prstGeom prst="rect">
            <a:avLst/>
          </a:prstGeom>
          <a:noFill/>
          <a:ln w="9525">
            <a:noFill/>
            <a:miter lim="800000"/>
            <a:headEnd/>
            <a:tailEnd/>
          </a:ln>
        </p:spPr>
      </p:pic>
      <p:pic>
        <p:nvPicPr>
          <p:cNvPr id="20" name="Picture 2"/>
          <p:cNvPicPr>
            <a:picLocks noChangeAspect="1" noChangeArrowheads="1"/>
          </p:cNvPicPr>
          <p:nvPr/>
        </p:nvPicPr>
        <p:blipFill>
          <a:blip r:embed="rId10" cstate="print"/>
          <a:srcRect/>
          <a:stretch>
            <a:fillRect/>
          </a:stretch>
        </p:blipFill>
        <p:spPr bwMode="auto">
          <a:xfrm>
            <a:off x="4293094" y="0"/>
            <a:ext cx="863106" cy="709880"/>
          </a:xfrm>
          <a:prstGeom prst="rect">
            <a:avLst/>
          </a:prstGeom>
          <a:noFill/>
          <a:ln w="9525">
            <a:noFill/>
            <a:miter lim="800000"/>
            <a:headEnd/>
            <a:tailEnd/>
          </a:ln>
        </p:spPr>
      </p:pic>
      <p:pic>
        <p:nvPicPr>
          <p:cNvPr id="18" name="Picture 17" descr="brown-logo.jpg"/>
          <p:cNvPicPr>
            <a:picLocks noChangeAspect="1"/>
          </p:cNvPicPr>
          <p:nvPr/>
        </p:nvPicPr>
        <p:blipFill>
          <a:blip r:embed="rId11"/>
          <a:stretch>
            <a:fillRect/>
          </a:stretch>
        </p:blipFill>
        <p:spPr>
          <a:xfrm>
            <a:off x="4295599" y="5969001"/>
            <a:ext cx="771701" cy="888999"/>
          </a:xfrm>
          <a:prstGeom prst="rect">
            <a:avLst/>
          </a:prstGeom>
        </p:spPr>
      </p:pic>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7" name="Group 16"/>
          <p:cNvGrpSpPr/>
          <p:nvPr/>
        </p:nvGrpSpPr>
        <p:grpSpPr>
          <a:xfrm>
            <a:off x="1610450" y="95968"/>
            <a:ext cx="5691112" cy="3288675"/>
            <a:chOff x="1610450" y="95968"/>
            <a:chExt cx="5691112" cy="3288675"/>
          </a:xfrm>
        </p:grpSpPr>
        <p:pic>
          <p:nvPicPr>
            <p:cNvPr id="2" name="Picture 1"/>
            <p:cNvPicPr>
              <a:picLocks noChangeAspect="1"/>
            </p:cNvPicPr>
            <p:nvPr/>
          </p:nvPicPr>
          <p:blipFill rotWithShape="1">
            <a:blip r:embed="rId3">
              <a:extLst>
                <a:ext uri="{BEBA8EAE-BF5A-486C-A8C5-ECC9F3942E4B}">
                  <a14:imgProp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14:imgLayer r:embed="rId4">
                      <a14:imgEffect>
                        <a14:sharpenSoften amount="20000"/>
                      </a14:imgEffect>
                      <a14:imgEffect>
                        <a14:brightnessContrast contrast="-20000"/>
                      </a14:imgEffect>
                    </a14:imgLayer>
                  </a14:imgProps>
                </a:ex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493" t="3580" r="18956" b="4916"/>
            <a:stretch/>
          </p:blipFill>
          <p:spPr>
            <a:xfrm>
              <a:off x="1610450" y="95968"/>
              <a:ext cx="5691112" cy="3288675"/>
            </a:xfrm>
            <a:prstGeom prst="rect">
              <a:avLst/>
            </a:prstGeom>
            <a:ln w="19050">
              <a:solidFill>
                <a:schemeClr val="tx1"/>
              </a:solidFill>
            </a:ln>
            <a:effectLst>
              <a:outerShdw blurRad="292100" dist="139700" dir="2700000" algn="tl" rotWithShape="0">
                <a:srgbClr val="333333">
                  <a:alpha val="65000"/>
                </a:srgbClr>
              </a:outerShdw>
            </a:effectLst>
          </p:spPr>
        </p:pic>
        <p:sp>
          <p:nvSpPr>
            <p:cNvPr id="5" name="Freeform 4"/>
            <p:cNvSpPr/>
            <p:nvPr/>
          </p:nvSpPr>
          <p:spPr bwMode="auto">
            <a:xfrm>
              <a:off x="4700392" y="1418573"/>
              <a:ext cx="140918" cy="206679"/>
            </a:xfrm>
            <a:custGeom>
              <a:avLst/>
              <a:gdLst>
                <a:gd name="connsiteX0" fmla="*/ 140918 w 140918"/>
                <a:gd name="connsiteY0" fmla="*/ 206679 h 206679"/>
                <a:gd name="connsiteX1" fmla="*/ 128392 w 140918"/>
                <a:gd name="connsiteY1" fmla="*/ 187890 h 206679"/>
                <a:gd name="connsiteX2" fmla="*/ 118997 w 140918"/>
                <a:gd name="connsiteY2" fmla="*/ 169101 h 206679"/>
                <a:gd name="connsiteX3" fmla="*/ 106471 w 140918"/>
                <a:gd name="connsiteY3" fmla="*/ 150312 h 206679"/>
                <a:gd name="connsiteX4" fmla="*/ 87682 w 140918"/>
                <a:gd name="connsiteY4" fmla="*/ 134654 h 206679"/>
                <a:gd name="connsiteX5" fmla="*/ 81419 w 140918"/>
                <a:gd name="connsiteY5" fmla="*/ 115865 h 206679"/>
                <a:gd name="connsiteX6" fmla="*/ 72024 w 140918"/>
                <a:gd name="connsiteY6" fmla="*/ 81419 h 206679"/>
                <a:gd name="connsiteX7" fmla="*/ 62630 w 140918"/>
                <a:gd name="connsiteY7" fmla="*/ 78287 h 206679"/>
                <a:gd name="connsiteX8" fmla="*/ 59498 w 140918"/>
                <a:gd name="connsiteY8" fmla="*/ 68893 h 206679"/>
                <a:gd name="connsiteX9" fmla="*/ 40709 w 140918"/>
                <a:gd name="connsiteY9" fmla="*/ 50104 h 206679"/>
                <a:gd name="connsiteX10" fmla="*/ 31315 w 140918"/>
                <a:gd name="connsiteY10" fmla="*/ 28183 h 206679"/>
                <a:gd name="connsiteX11" fmla="*/ 21920 w 140918"/>
                <a:gd name="connsiteY11" fmla="*/ 21920 h 206679"/>
                <a:gd name="connsiteX12" fmla="*/ 18789 w 140918"/>
                <a:gd name="connsiteY12" fmla="*/ 12526 h 206679"/>
                <a:gd name="connsiteX13" fmla="*/ 0 w 140918"/>
                <a:gd name="connsiteY13" fmla="*/ 0 h 20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918" h="206679">
                  <a:moveTo>
                    <a:pt x="140918" y="206679"/>
                  </a:moveTo>
                  <a:cubicBezTo>
                    <a:pt x="134550" y="174846"/>
                    <a:pt x="144440" y="200730"/>
                    <a:pt x="128392" y="187890"/>
                  </a:cubicBezTo>
                  <a:cubicBezTo>
                    <a:pt x="120052" y="181217"/>
                    <a:pt x="123535" y="177269"/>
                    <a:pt x="118997" y="169101"/>
                  </a:cubicBezTo>
                  <a:cubicBezTo>
                    <a:pt x="115341" y="162521"/>
                    <a:pt x="112734" y="154487"/>
                    <a:pt x="106471" y="150312"/>
                  </a:cubicBezTo>
                  <a:cubicBezTo>
                    <a:pt x="93391" y="141593"/>
                    <a:pt x="99737" y="146711"/>
                    <a:pt x="87682" y="134654"/>
                  </a:cubicBezTo>
                  <a:cubicBezTo>
                    <a:pt x="85594" y="128391"/>
                    <a:pt x="82238" y="122416"/>
                    <a:pt x="81419" y="115865"/>
                  </a:cubicBezTo>
                  <a:cubicBezTo>
                    <a:pt x="80197" y="106088"/>
                    <a:pt x="81893" y="89314"/>
                    <a:pt x="72024" y="81419"/>
                  </a:cubicBezTo>
                  <a:cubicBezTo>
                    <a:pt x="69447" y="79357"/>
                    <a:pt x="65761" y="79331"/>
                    <a:pt x="62630" y="78287"/>
                  </a:cubicBezTo>
                  <a:cubicBezTo>
                    <a:pt x="61586" y="75156"/>
                    <a:pt x="61525" y="71498"/>
                    <a:pt x="59498" y="68893"/>
                  </a:cubicBezTo>
                  <a:cubicBezTo>
                    <a:pt x="54060" y="61902"/>
                    <a:pt x="40709" y="50104"/>
                    <a:pt x="40709" y="50104"/>
                  </a:cubicBezTo>
                  <a:cubicBezTo>
                    <a:pt x="38314" y="40522"/>
                    <a:pt x="38524" y="35392"/>
                    <a:pt x="31315" y="28183"/>
                  </a:cubicBezTo>
                  <a:cubicBezTo>
                    <a:pt x="28654" y="25522"/>
                    <a:pt x="25052" y="24008"/>
                    <a:pt x="21920" y="21920"/>
                  </a:cubicBezTo>
                  <a:cubicBezTo>
                    <a:pt x="20876" y="18789"/>
                    <a:pt x="21123" y="14860"/>
                    <a:pt x="18789" y="12526"/>
                  </a:cubicBezTo>
                  <a:cubicBezTo>
                    <a:pt x="13466" y="7203"/>
                    <a:pt x="0" y="0"/>
                    <a:pt x="0" y="0"/>
                  </a:cubicBezTo>
                </a:path>
              </a:pathLst>
            </a:custGeom>
            <a:noFill/>
            <a:ln w="28575" cap="flat" cmpd="sng" algn="ctr">
              <a:solidFill>
                <a:srgbClr val="FFC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p:txBody>
        </p:sp>
        <p:sp>
          <p:nvSpPr>
            <p:cNvPr id="6" name="Freeform 5"/>
            <p:cNvSpPr/>
            <p:nvPr/>
          </p:nvSpPr>
          <p:spPr bwMode="auto">
            <a:xfrm>
              <a:off x="2245290" y="1324627"/>
              <a:ext cx="266178" cy="161393"/>
            </a:xfrm>
            <a:custGeom>
              <a:avLst/>
              <a:gdLst>
                <a:gd name="connsiteX0" fmla="*/ 266178 w 266178"/>
                <a:gd name="connsiteY0" fmla="*/ 9395 h 161393"/>
                <a:gd name="connsiteX1" fmla="*/ 241126 w 266178"/>
                <a:gd name="connsiteY1" fmla="*/ 6263 h 161393"/>
                <a:gd name="connsiteX2" fmla="*/ 222337 w 266178"/>
                <a:gd name="connsiteY2" fmla="*/ 0 h 161393"/>
                <a:gd name="connsiteX3" fmla="*/ 200417 w 266178"/>
                <a:gd name="connsiteY3" fmla="*/ 3132 h 161393"/>
                <a:gd name="connsiteX4" fmla="*/ 191022 w 266178"/>
                <a:gd name="connsiteY4" fmla="*/ 6263 h 161393"/>
                <a:gd name="connsiteX5" fmla="*/ 187891 w 266178"/>
                <a:gd name="connsiteY5" fmla="*/ 25052 h 161393"/>
                <a:gd name="connsiteX6" fmla="*/ 169102 w 266178"/>
                <a:gd name="connsiteY6" fmla="*/ 31315 h 161393"/>
                <a:gd name="connsiteX7" fmla="*/ 128392 w 266178"/>
                <a:gd name="connsiteY7" fmla="*/ 21921 h 161393"/>
                <a:gd name="connsiteX8" fmla="*/ 125261 w 266178"/>
                <a:gd name="connsiteY8" fmla="*/ 12526 h 161393"/>
                <a:gd name="connsiteX9" fmla="*/ 75157 w 266178"/>
                <a:gd name="connsiteY9" fmla="*/ 18789 h 161393"/>
                <a:gd name="connsiteX10" fmla="*/ 56368 w 266178"/>
                <a:gd name="connsiteY10" fmla="*/ 31315 h 161393"/>
                <a:gd name="connsiteX11" fmla="*/ 46973 w 266178"/>
                <a:gd name="connsiteY11" fmla="*/ 50105 h 161393"/>
                <a:gd name="connsiteX12" fmla="*/ 28184 w 266178"/>
                <a:gd name="connsiteY12" fmla="*/ 56368 h 161393"/>
                <a:gd name="connsiteX13" fmla="*/ 21921 w 266178"/>
                <a:gd name="connsiteY13" fmla="*/ 75157 h 161393"/>
                <a:gd name="connsiteX14" fmla="*/ 18789 w 266178"/>
                <a:gd name="connsiteY14" fmla="*/ 84551 h 161393"/>
                <a:gd name="connsiteX15" fmla="*/ 9395 w 266178"/>
                <a:gd name="connsiteY15" fmla="*/ 90814 h 161393"/>
                <a:gd name="connsiteX16" fmla="*/ 12526 w 266178"/>
                <a:gd name="connsiteY16" fmla="*/ 103340 h 161393"/>
                <a:gd name="connsiteX17" fmla="*/ 15658 w 266178"/>
                <a:gd name="connsiteY17" fmla="*/ 112735 h 161393"/>
                <a:gd name="connsiteX18" fmla="*/ 6263 w 266178"/>
                <a:gd name="connsiteY18" fmla="*/ 118998 h 161393"/>
                <a:gd name="connsiteX19" fmla="*/ 3132 w 266178"/>
                <a:gd name="connsiteY19" fmla="*/ 128392 h 161393"/>
                <a:gd name="connsiteX20" fmla="*/ 0 w 266178"/>
                <a:gd name="connsiteY20" fmla="*/ 156576 h 161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178" h="161393">
                  <a:moveTo>
                    <a:pt x="266178" y="9395"/>
                  </a:moveTo>
                  <a:cubicBezTo>
                    <a:pt x="257827" y="8351"/>
                    <a:pt x="249355" y="8026"/>
                    <a:pt x="241126" y="6263"/>
                  </a:cubicBezTo>
                  <a:cubicBezTo>
                    <a:pt x="234671" y="4880"/>
                    <a:pt x="222337" y="0"/>
                    <a:pt x="222337" y="0"/>
                  </a:cubicBezTo>
                  <a:cubicBezTo>
                    <a:pt x="215030" y="1044"/>
                    <a:pt x="207655" y="1684"/>
                    <a:pt x="200417" y="3132"/>
                  </a:cubicBezTo>
                  <a:cubicBezTo>
                    <a:pt x="197180" y="3779"/>
                    <a:pt x="192660" y="3397"/>
                    <a:pt x="191022" y="6263"/>
                  </a:cubicBezTo>
                  <a:cubicBezTo>
                    <a:pt x="187872" y="11776"/>
                    <a:pt x="192072" y="20274"/>
                    <a:pt x="187891" y="25052"/>
                  </a:cubicBezTo>
                  <a:cubicBezTo>
                    <a:pt x="183544" y="30020"/>
                    <a:pt x="169102" y="31315"/>
                    <a:pt x="169102" y="31315"/>
                  </a:cubicBezTo>
                  <a:cubicBezTo>
                    <a:pt x="159667" y="30372"/>
                    <a:pt x="137322" y="33084"/>
                    <a:pt x="128392" y="21921"/>
                  </a:cubicBezTo>
                  <a:cubicBezTo>
                    <a:pt x="126330" y="19343"/>
                    <a:pt x="126305" y="15658"/>
                    <a:pt x="125261" y="12526"/>
                  </a:cubicBezTo>
                  <a:cubicBezTo>
                    <a:pt x="123970" y="12625"/>
                    <a:pt x="87105" y="12151"/>
                    <a:pt x="75157" y="18789"/>
                  </a:cubicBezTo>
                  <a:cubicBezTo>
                    <a:pt x="68577" y="22444"/>
                    <a:pt x="56368" y="31315"/>
                    <a:pt x="56368" y="31315"/>
                  </a:cubicBezTo>
                  <a:cubicBezTo>
                    <a:pt x="54662" y="36433"/>
                    <a:pt x="52084" y="46910"/>
                    <a:pt x="46973" y="50105"/>
                  </a:cubicBezTo>
                  <a:cubicBezTo>
                    <a:pt x="41375" y="53604"/>
                    <a:pt x="28184" y="56368"/>
                    <a:pt x="28184" y="56368"/>
                  </a:cubicBezTo>
                  <a:lnTo>
                    <a:pt x="21921" y="75157"/>
                  </a:lnTo>
                  <a:cubicBezTo>
                    <a:pt x="20877" y="78288"/>
                    <a:pt x="21535" y="82720"/>
                    <a:pt x="18789" y="84551"/>
                  </a:cubicBezTo>
                  <a:lnTo>
                    <a:pt x="9395" y="90814"/>
                  </a:lnTo>
                  <a:cubicBezTo>
                    <a:pt x="10439" y="94989"/>
                    <a:pt x="11344" y="99202"/>
                    <a:pt x="12526" y="103340"/>
                  </a:cubicBezTo>
                  <a:cubicBezTo>
                    <a:pt x="13433" y="106514"/>
                    <a:pt x="16884" y="109670"/>
                    <a:pt x="15658" y="112735"/>
                  </a:cubicBezTo>
                  <a:cubicBezTo>
                    <a:pt x="14260" y="116230"/>
                    <a:pt x="9395" y="116910"/>
                    <a:pt x="6263" y="118998"/>
                  </a:cubicBezTo>
                  <a:cubicBezTo>
                    <a:pt x="5219" y="122129"/>
                    <a:pt x="3634" y="125130"/>
                    <a:pt x="3132" y="128392"/>
                  </a:cubicBezTo>
                  <a:cubicBezTo>
                    <a:pt x="-104" y="149425"/>
                    <a:pt x="0" y="171324"/>
                    <a:pt x="0" y="156576"/>
                  </a:cubicBezTo>
                </a:path>
              </a:pathLst>
            </a:custGeom>
            <a:noFill/>
            <a:ln w="28575" cap="flat" cmpd="sng" algn="ctr">
              <a:solidFill>
                <a:srgbClr val="FFC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p:txBody>
        </p:sp>
        <p:sp>
          <p:nvSpPr>
            <p:cNvPr id="9" name="Freeform 8"/>
            <p:cNvSpPr/>
            <p:nvPr/>
          </p:nvSpPr>
          <p:spPr bwMode="auto">
            <a:xfrm>
              <a:off x="2577183" y="1305036"/>
              <a:ext cx="6374" cy="47839"/>
            </a:xfrm>
            <a:custGeom>
              <a:avLst/>
              <a:gdLst>
                <a:gd name="connsiteX0" fmla="*/ 6310 w 6374"/>
                <a:gd name="connsiteY0" fmla="*/ 802 h 47839"/>
                <a:gd name="connsiteX1" fmla="*/ 3179 w 6374"/>
                <a:gd name="connsiteY1" fmla="*/ 19591 h 47839"/>
                <a:gd name="connsiteX2" fmla="*/ 47 w 6374"/>
                <a:gd name="connsiteY2" fmla="*/ 47775 h 47839"/>
                <a:gd name="connsiteX3" fmla="*/ 6310 w 6374"/>
                <a:gd name="connsiteY3" fmla="*/ 802 h 47839"/>
              </a:gdLst>
              <a:ahLst/>
              <a:cxnLst>
                <a:cxn ang="0">
                  <a:pos x="connsiteX0" y="connsiteY0"/>
                </a:cxn>
                <a:cxn ang="0">
                  <a:pos x="connsiteX1" y="connsiteY1"/>
                </a:cxn>
                <a:cxn ang="0">
                  <a:pos x="connsiteX2" y="connsiteY2"/>
                </a:cxn>
                <a:cxn ang="0">
                  <a:pos x="connsiteX3" y="connsiteY3"/>
                </a:cxn>
              </a:cxnLst>
              <a:rect l="l" t="t" r="r" b="b"/>
              <a:pathLst>
                <a:path w="6374" h="47839">
                  <a:moveTo>
                    <a:pt x="6310" y="802"/>
                  </a:moveTo>
                  <a:cubicBezTo>
                    <a:pt x="6832" y="-3895"/>
                    <a:pt x="4018" y="13297"/>
                    <a:pt x="3179" y="19591"/>
                  </a:cubicBezTo>
                  <a:cubicBezTo>
                    <a:pt x="1930" y="28961"/>
                    <a:pt x="3036" y="38808"/>
                    <a:pt x="47" y="47775"/>
                  </a:cubicBezTo>
                  <a:cubicBezTo>
                    <a:pt x="-613" y="49756"/>
                    <a:pt x="5788" y="5499"/>
                    <a:pt x="6310" y="802"/>
                  </a:cubicBezTo>
                  <a:close/>
                </a:path>
              </a:pathLst>
            </a:cu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p:txBody>
        </p:sp>
        <p:sp>
          <p:nvSpPr>
            <p:cNvPr id="10" name="Freeform 9"/>
            <p:cNvSpPr/>
            <p:nvPr/>
          </p:nvSpPr>
          <p:spPr bwMode="auto">
            <a:xfrm>
              <a:off x="1988483" y="1337153"/>
              <a:ext cx="25076" cy="159707"/>
            </a:xfrm>
            <a:custGeom>
              <a:avLst/>
              <a:gdLst>
                <a:gd name="connsiteX0" fmla="*/ 25076 w 25076"/>
                <a:gd name="connsiteY0" fmla="*/ 159707 h 159707"/>
                <a:gd name="connsiteX1" fmla="*/ 21944 w 25076"/>
                <a:gd name="connsiteY1" fmla="*/ 144050 h 159707"/>
                <a:gd name="connsiteX2" fmla="*/ 18813 w 25076"/>
                <a:gd name="connsiteY2" fmla="*/ 134655 h 159707"/>
                <a:gd name="connsiteX3" fmla="*/ 25076 w 25076"/>
                <a:gd name="connsiteY3" fmla="*/ 115866 h 159707"/>
                <a:gd name="connsiteX4" fmla="*/ 21944 w 25076"/>
                <a:gd name="connsiteY4" fmla="*/ 97077 h 159707"/>
                <a:gd name="connsiteX5" fmla="*/ 18813 w 25076"/>
                <a:gd name="connsiteY5" fmla="*/ 87683 h 159707"/>
                <a:gd name="connsiteX6" fmla="*/ 15681 w 25076"/>
                <a:gd name="connsiteY6" fmla="*/ 75157 h 159707"/>
                <a:gd name="connsiteX7" fmla="*/ 12550 w 25076"/>
                <a:gd name="connsiteY7" fmla="*/ 56368 h 159707"/>
                <a:gd name="connsiteX8" fmla="*/ 6287 w 25076"/>
                <a:gd name="connsiteY8" fmla="*/ 37579 h 159707"/>
                <a:gd name="connsiteX9" fmla="*/ 3155 w 25076"/>
                <a:gd name="connsiteY9" fmla="*/ 28184 h 159707"/>
                <a:gd name="connsiteX10" fmla="*/ 24 w 25076"/>
                <a:gd name="connsiteY10" fmla="*/ 0 h 15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76" h="159707">
                  <a:moveTo>
                    <a:pt x="25076" y="159707"/>
                  </a:moveTo>
                  <a:cubicBezTo>
                    <a:pt x="24032" y="154488"/>
                    <a:pt x="23235" y="149213"/>
                    <a:pt x="21944" y="144050"/>
                  </a:cubicBezTo>
                  <a:cubicBezTo>
                    <a:pt x="21143" y="140848"/>
                    <a:pt x="18448" y="137936"/>
                    <a:pt x="18813" y="134655"/>
                  </a:cubicBezTo>
                  <a:cubicBezTo>
                    <a:pt x="19542" y="128094"/>
                    <a:pt x="25076" y="115866"/>
                    <a:pt x="25076" y="115866"/>
                  </a:cubicBezTo>
                  <a:cubicBezTo>
                    <a:pt x="24032" y="109603"/>
                    <a:pt x="23321" y="103275"/>
                    <a:pt x="21944" y="97077"/>
                  </a:cubicBezTo>
                  <a:cubicBezTo>
                    <a:pt x="21228" y="93855"/>
                    <a:pt x="19720" y="90857"/>
                    <a:pt x="18813" y="87683"/>
                  </a:cubicBezTo>
                  <a:cubicBezTo>
                    <a:pt x="17631" y="83545"/>
                    <a:pt x="16525" y="79377"/>
                    <a:pt x="15681" y="75157"/>
                  </a:cubicBezTo>
                  <a:cubicBezTo>
                    <a:pt x="14436" y="68931"/>
                    <a:pt x="14090" y="62528"/>
                    <a:pt x="12550" y="56368"/>
                  </a:cubicBezTo>
                  <a:cubicBezTo>
                    <a:pt x="10949" y="49963"/>
                    <a:pt x="8375" y="43842"/>
                    <a:pt x="6287" y="37579"/>
                  </a:cubicBezTo>
                  <a:lnTo>
                    <a:pt x="3155" y="28184"/>
                  </a:lnTo>
                  <a:cubicBezTo>
                    <a:pt x="-491" y="6306"/>
                    <a:pt x="24" y="15744"/>
                    <a:pt x="24" y="0"/>
                  </a:cubicBezTo>
                </a:path>
              </a:pathLst>
            </a:custGeom>
            <a:noFill/>
            <a:ln w="19050" cap="flat" cmpd="sng" algn="ctr">
              <a:solidFill>
                <a:srgbClr val="FFC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p:txBody>
        </p:sp>
        <p:sp>
          <p:nvSpPr>
            <p:cNvPr id="11" name="Freeform 10"/>
            <p:cNvSpPr/>
            <p:nvPr/>
          </p:nvSpPr>
          <p:spPr bwMode="auto">
            <a:xfrm>
              <a:off x="5892344" y="1520895"/>
              <a:ext cx="250177" cy="460953"/>
            </a:xfrm>
            <a:custGeom>
              <a:avLst/>
              <a:gdLst>
                <a:gd name="connsiteX0" fmla="*/ 205023 w 250177"/>
                <a:gd name="connsiteY0" fmla="*/ 371 h 460953"/>
                <a:gd name="connsiteX1" fmla="*/ 172219 w 250177"/>
                <a:gd name="connsiteY1" fmla="*/ 4472 h 460953"/>
                <a:gd name="connsiteX2" fmla="*/ 172219 w 250177"/>
                <a:gd name="connsiteY2" fmla="*/ 49577 h 460953"/>
                <a:gd name="connsiteX3" fmla="*/ 184521 w 250177"/>
                <a:gd name="connsiteY3" fmla="*/ 53677 h 460953"/>
                <a:gd name="connsiteX4" fmla="*/ 192721 w 250177"/>
                <a:gd name="connsiteY4" fmla="*/ 78280 h 460953"/>
                <a:gd name="connsiteX5" fmla="*/ 209123 w 250177"/>
                <a:gd name="connsiteY5" fmla="*/ 102883 h 460953"/>
                <a:gd name="connsiteX6" fmla="*/ 217324 w 250177"/>
                <a:gd name="connsiteY6" fmla="*/ 115184 h 460953"/>
                <a:gd name="connsiteX7" fmla="*/ 233726 w 250177"/>
                <a:gd name="connsiteY7" fmla="*/ 152088 h 460953"/>
                <a:gd name="connsiteX8" fmla="*/ 246027 w 250177"/>
                <a:gd name="connsiteY8" fmla="*/ 160289 h 460953"/>
                <a:gd name="connsiteX9" fmla="*/ 246027 w 250177"/>
                <a:gd name="connsiteY9" fmla="*/ 250499 h 460953"/>
                <a:gd name="connsiteX10" fmla="*/ 241927 w 250177"/>
                <a:gd name="connsiteY10" fmla="*/ 262800 h 460953"/>
                <a:gd name="connsiteX11" fmla="*/ 217324 w 250177"/>
                <a:gd name="connsiteY11" fmla="*/ 275101 h 460953"/>
                <a:gd name="connsiteX12" fmla="*/ 209123 w 250177"/>
                <a:gd name="connsiteY12" fmla="*/ 287403 h 460953"/>
                <a:gd name="connsiteX13" fmla="*/ 184521 w 250177"/>
                <a:gd name="connsiteY13" fmla="*/ 295604 h 460953"/>
                <a:gd name="connsiteX14" fmla="*/ 176320 w 250177"/>
                <a:gd name="connsiteY14" fmla="*/ 283302 h 460953"/>
                <a:gd name="connsiteX15" fmla="*/ 151717 w 250177"/>
                <a:gd name="connsiteY15" fmla="*/ 271001 h 460953"/>
                <a:gd name="connsiteX16" fmla="*/ 143516 w 250177"/>
                <a:gd name="connsiteY16" fmla="*/ 258700 h 460953"/>
                <a:gd name="connsiteX17" fmla="*/ 139416 w 250177"/>
                <a:gd name="connsiteY17" fmla="*/ 246398 h 460953"/>
                <a:gd name="connsiteX18" fmla="*/ 123014 w 250177"/>
                <a:gd name="connsiteY18" fmla="*/ 221796 h 460953"/>
                <a:gd name="connsiteX19" fmla="*/ 106612 w 250177"/>
                <a:gd name="connsiteY19" fmla="*/ 197193 h 460953"/>
                <a:gd name="connsiteX20" fmla="*/ 94311 w 250177"/>
                <a:gd name="connsiteY20" fmla="*/ 193092 h 460953"/>
                <a:gd name="connsiteX21" fmla="*/ 77909 w 250177"/>
                <a:gd name="connsiteY21" fmla="*/ 197193 h 460953"/>
                <a:gd name="connsiteX22" fmla="*/ 65608 w 250177"/>
                <a:gd name="connsiteY22" fmla="*/ 221796 h 460953"/>
                <a:gd name="connsiteX23" fmla="*/ 69708 w 250177"/>
                <a:gd name="connsiteY23" fmla="*/ 234097 h 460953"/>
                <a:gd name="connsiteX24" fmla="*/ 69708 w 250177"/>
                <a:gd name="connsiteY24" fmla="*/ 283302 h 460953"/>
                <a:gd name="connsiteX25" fmla="*/ 94311 w 250177"/>
                <a:gd name="connsiteY25" fmla="*/ 307905 h 460953"/>
                <a:gd name="connsiteX26" fmla="*/ 102512 w 250177"/>
                <a:gd name="connsiteY26" fmla="*/ 320206 h 460953"/>
                <a:gd name="connsiteX27" fmla="*/ 106612 w 250177"/>
                <a:gd name="connsiteY27" fmla="*/ 332508 h 460953"/>
                <a:gd name="connsiteX28" fmla="*/ 118913 w 250177"/>
                <a:gd name="connsiteY28" fmla="*/ 336608 h 460953"/>
                <a:gd name="connsiteX29" fmla="*/ 143516 w 250177"/>
                <a:gd name="connsiteY29" fmla="*/ 353010 h 460953"/>
                <a:gd name="connsiteX30" fmla="*/ 155817 w 250177"/>
                <a:gd name="connsiteY30" fmla="*/ 361211 h 460953"/>
                <a:gd name="connsiteX31" fmla="*/ 155817 w 250177"/>
                <a:gd name="connsiteY31" fmla="*/ 459622 h 460953"/>
                <a:gd name="connsiteX32" fmla="*/ 143516 w 250177"/>
                <a:gd name="connsiteY32" fmla="*/ 455521 h 460953"/>
                <a:gd name="connsiteX33" fmla="*/ 135315 w 250177"/>
                <a:gd name="connsiteY33" fmla="*/ 443220 h 460953"/>
                <a:gd name="connsiteX34" fmla="*/ 123014 w 250177"/>
                <a:gd name="connsiteY34" fmla="*/ 439119 h 460953"/>
                <a:gd name="connsiteX35" fmla="*/ 110713 w 250177"/>
                <a:gd name="connsiteY35" fmla="*/ 430918 h 460953"/>
                <a:gd name="connsiteX36" fmla="*/ 102512 w 250177"/>
                <a:gd name="connsiteY36" fmla="*/ 418617 h 460953"/>
                <a:gd name="connsiteX37" fmla="*/ 94311 w 250177"/>
                <a:gd name="connsiteY37" fmla="*/ 394014 h 460953"/>
                <a:gd name="connsiteX38" fmla="*/ 90210 w 250177"/>
                <a:gd name="connsiteY38" fmla="*/ 357110 h 460953"/>
                <a:gd name="connsiteX39" fmla="*/ 82009 w 250177"/>
                <a:gd name="connsiteY39" fmla="*/ 344809 h 460953"/>
                <a:gd name="connsiteX40" fmla="*/ 77909 w 250177"/>
                <a:gd name="connsiteY40" fmla="*/ 328407 h 460953"/>
                <a:gd name="connsiteX41" fmla="*/ 53306 w 250177"/>
                <a:gd name="connsiteY41" fmla="*/ 320206 h 460953"/>
                <a:gd name="connsiteX42" fmla="*/ 45105 w 250177"/>
                <a:gd name="connsiteY42" fmla="*/ 307905 h 460953"/>
                <a:gd name="connsiteX43" fmla="*/ 28704 w 250177"/>
                <a:gd name="connsiteY43" fmla="*/ 229996 h 460953"/>
                <a:gd name="connsiteX44" fmla="*/ 24603 w 250177"/>
                <a:gd name="connsiteY44" fmla="*/ 188992 h 460953"/>
                <a:gd name="connsiteX45" fmla="*/ 20503 w 250177"/>
                <a:gd name="connsiteY45" fmla="*/ 176691 h 460953"/>
                <a:gd name="connsiteX46" fmla="*/ 8201 w 250177"/>
                <a:gd name="connsiteY46" fmla="*/ 143887 h 460953"/>
                <a:gd name="connsiteX47" fmla="*/ 0 w 250177"/>
                <a:gd name="connsiteY47" fmla="*/ 123385 h 46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0177" h="460953">
                  <a:moveTo>
                    <a:pt x="205023" y="371"/>
                  </a:moveTo>
                  <a:cubicBezTo>
                    <a:pt x="194088" y="1738"/>
                    <a:pt x="180011" y="-3320"/>
                    <a:pt x="172219" y="4472"/>
                  </a:cubicBezTo>
                  <a:cubicBezTo>
                    <a:pt x="170694" y="5997"/>
                    <a:pt x="163414" y="40772"/>
                    <a:pt x="172219" y="49577"/>
                  </a:cubicBezTo>
                  <a:cubicBezTo>
                    <a:pt x="175275" y="52633"/>
                    <a:pt x="180420" y="52310"/>
                    <a:pt x="184521" y="53677"/>
                  </a:cubicBezTo>
                  <a:cubicBezTo>
                    <a:pt x="187254" y="61878"/>
                    <a:pt x="187926" y="71087"/>
                    <a:pt x="192721" y="78280"/>
                  </a:cubicBezTo>
                  <a:lnTo>
                    <a:pt x="209123" y="102883"/>
                  </a:lnTo>
                  <a:cubicBezTo>
                    <a:pt x="211857" y="106983"/>
                    <a:pt x="215766" y="110509"/>
                    <a:pt x="217324" y="115184"/>
                  </a:cubicBezTo>
                  <a:cubicBezTo>
                    <a:pt x="221385" y="127366"/>
                    <a:pt x="223978" y="142340"/>
                    <a:pt x="233726" y="152088"/>
                  </a:cubicBezTo>
                  <a:cubicBezTo>
                    <a:pt x="237211" y="155573"/>
                    <a:pt x="241927" y="157555"/>
                    <a:pt x="246027" y="160289"/>
                  </a:cubicBezTo>
                  <a:cubicBezTo>
                    <a:pt x="250280" y="207068"/>
                    <a:pt x="252710" y="203720"/>
                    <a:pt x="246027" y="250499"/>
                  </a:cubicBezTo>
                  <a:cubicBezTo>
                    <a:pt x="245416" y="254778"/>
                    <a:pt x="244627" y="259425"/>
                    <a:pt x="241927" y="262800"/>
                  </a:cubicBezTo>
                  <a:cubicBezTo>
                    <a:pt x="236145" y="270027"/>
                    <a:pt x="225429" y="272400"/>
                    <a:pt x="217324" y="275101"/>
                  </a:cubicBezTo>
                  <a:cubicBezTo>
                    <a:pt x="214590" y="279202"/>
                    <a:pt x="213302" y="284791"/>
                    <a:pt x="209123" y="287403"/>
                  </a:cubicBezTo>
                  <a:cubicBezTo>
                    <a:pt x="201793" y="291985"/>
                    <a:pt x="184521" y="295604"/>
                    <a:pt x="184521" y="295604"/>
                  </a:cubicBezTo>
                  <a:cubicBezTo>
                    <a:pt x="181787" y="291503"/>
                    <a:pt x="179805" y="286787"/>
                    <a:pt x="176320" y="283302"/>
                  </a:cubicBezTo>
                  <a:cubicBezTo>
                    <a:pt x="168371" y="275353"/>
                    <a:pt x="161722" y="274336"/>
                    <a:pt x="151717" y="271001"/>
                  </a:cubicBezTo>
                  <a:cubicBezTo>
                    <a:pt x="148983" y="266901"/>
                    <a:pt x="145720" y="263108"/>
                    <a:pt x="143516" y="258700"/>
                  </a:cubicBezTo>
                  <a:cubicBezTo>
                    <a:pt x="141583" y="254834"/>
                    <a:pt x="141515" y="250176"/>
                    <a:pt x="139416" y="246398"/>
                  </a:cubicBezTo>
                  <a:cubicBezTo>
                    <a:pt x="134629" y="237782"/>
                    <a:pt x="128481" y="229997"/>
                    <a:pt x="123014" y="221796"/>
                  </a:cubicBezTo>
                  <a:lnTo>
                    <a:pt x="106612" y="197193"/>
                  </a:lnTo>
                  <a:lnTo>
                    <a:pt x="94311" y="193092"/>
                  </a:lnTo>
                  <a:cubicBezTo>
                    <a:pt x="88844" y="194459"/>
                    <a:pt x="82598" y="194067"/>
                    <a:pt x="77909" y="197193"/>
                  </a:cubicBezTo>
                  <a:cubicBezTo>
                    <a:pt x="71094" y="201736"/>
                    <a:pt x="67947" y="214778"/>
                    <a:pt x="65608" y="221796"/>
                  </a:cubicBezTo>
                  <a:cubicBezTo>
                    <a:pt x="66975" y="225896"/>
                    <a:pt x="69708" y="229775"/>
                    <a:pt x="69708" y="234097"/>
                  </a:cubicBezTo>
                  <a:cubicBezTo>
                    <a:pt x="69708" y="252840"/>
                    <a:pt x="58775" y="264560"/>
                    <a:pt x="69708" y="283302"/>
                  </a:cubicBezTo>
                  <a:cubicBezTo>
                    <a:pt x="75552" y="293320"/>
                    <a:pt x="87877" y="298255"/>
                    <a:pt x="94311" y="307905"/>
                  </a:cubicBezTo>
                  <a:lnTo>
                    <a:pt x="102512" y="320206"/>
                  </a:lnTo>
                  <a:cubicBezTo>
                    <a:pt x="103879" y="324307"/>
                    <a:pt x="103556" y="329452"/>
                    <a:pt x="106612" y="332508"/>
                  </a:cubicBezTo>
                  <a:cubicBezTo>
                    <a:pt x="109668" y="335564"/>
                    <a:pt x="115135" y="334509"/>
                    <a:pt x="118913" y="336608"/>
                  </a:cubicBezTo>
                  <a:cubicBezTo>
                    <a:pt x="127529" y="341395"/>
                    <a:pt x="135315" y="347543"/>
                    <a:pt x="143516" y="353010"/>
                  </a:cubicBezTo>
                  <a:lnTo>
                    <a:pt x="155817" y="361211"/>
                  </a:lnTo>
                  <a:cubicBezTo>
                    <a:pt x="160919" y="396923"/>
                    <a:pt x="166003" y="418880"/>
                    <a:pt x="155817" y="459622"/>
                  </a:cubicBezTo>
                  <a:cubicBezTo>
                    <a:pt x="154769" y="463815"/>
                    <a:pt x="147616" y="456888"/>
                    <a:pt x="143516" y="455521"/>
                  </a:cubicBezTo>
                  <a:cubicBezTo>
                    <a:pt x="140782" y="451421"/>
                    <a:pt x="139163" y="446299"/>
                    <a:pt x="135315" y="443220"/>
                  </a:cubicBezTo>
                  <a:cubicBezTo>
                    <a:pt x="131940" y="440520"/>
                    <a:pt x="126880" y="441052"/>
                    <a:pt x="123014" y="439119"/>
                  </a:cubicBezTo>
                  <a:cubicBezTo>
                    <a:pt x="118606" y="436915"/>
                    <a:pt x="114813" y="433652"/>
                    <a:pt x="110713" y="430918"/>
                  </a:cubicBezTo>
                  <a:cubicBezTo>
                    <a:pt x="107979" y="426818"/>
                    <a:pt x="104513" y="423120"/>
                    <a:pt x="102512" y="418617"/>
                  </a:cubicBezTo>
                  <a:cubicBezTo>
                    <a:pt x="99001" y="410717"/>
                    <a:pt x="94311" y="394014"/>
                    <a:pt x="94311" y="394014"/>
                  </a:cubicBezTo>
                  <a:cubicBezTo>
                    <a:pt x="92944" y="381713"/>
                    <a:pt x="93212" y="369117"/>
                    <a:pt x="90210" y="357110"/>
                  </a:cubicBezTo>
                  <a:cubicBezTo>
                    <a:pt x="89015" y="352329"/>
                    <a:pt x="83950" y="349339"/>
                    <a:pt x="82009" y="344809"/>
                  </a:cubicBezTo>
                  <a:cubicBezTo>
                    <a:pt x="79789" y="339629"/>
                    <a:pt x="82188" y="332075"/>
                    <a:pt x="77909" y="328407"/>
                  </a:cubicBezTo>
                  <a:cubicBezTo>
                    <a:pt x="71346" y="322781"/>
                    <a:pt x="53306" y="320206"/>
                    <a:pt x="53306" y="320206"/>
                  </a:cubicBezTo>
                  <a:cubicBezTo>
                    <a:pt x="50572" y="316106"/>
                    <a:pt x="47106" y="312408"/>
                    <a:pt x="45105" y="307905"/>
                  </a:cubicBezTo>
                  <a:cubicBezTo>
                    <a:pt x="34256" y="283495"/>
                    <a:pt x="31607" y="256123"/>
                    <a:pt x="28704" y="229996"/>
                  </a:cubicBezTo>
                  <a:cubicBezTo>
                    <a:pt x="27187" y="216344"/>
                    <a:pt x="26692" y="202568"/>
                    <a:pt x="24603" y="188992"/>
                  </a:cubicBezTo>
                  <a:cubicBezTo>
                    <a:pt x="23946" y="184720"/>
                    <a:pt x="21551" y="180884"/>
                    <a:pt x="20503" y="176691"/>
                  </a:cubicBezTo>
                  <a:cubicBezTo>
                    <a:pt x="13409" y="148317"/>
                    <a:pt x="21701" y="164136"/>
                    <a:pt x="8201" y="143887"/>
                  </a:cubicBezTo>
                  <a:cubicBezTo>
                    <a:pt x="3135" y="128686"/>
                    <a:pt x="6034" y="135452"/>
                    <a:pt x="0" y="123385"/>
                  </a:cubicBezTo>
                </a:path>
              </a:pathLst>
            </a:custGeom>
            <a:noFill/>
            <a:ln w="19050" cap="flat" cmpd="sng" algn="ctr">
              <a:solidFill>
                <a:srgbClr val="FFC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p:txBody>
        </p:sp>
        <p:sp>
          <p:nvSpPr>
            <p:cNvPr id="12" name="Freeform 11"/>
            <p:cNvSpPr/>
            <p:nvPr/>
          </p:nvSpPr>
          <p:spPr bwMode="auto">
            <a:xfrm>
              <a:off x="5414008" y="1568116"/>
              <a:ext cx="252866" cy="272716"/>
            </a:xfrm>
            <a:custGeom>
              <a:avLst/>
              <a:gdLst>
                <a:gd name="connsiteX0" fmla="*/ 252866 w 252866"/>
                <a:gd name="connsiteY0" fmla="*/ 0 h 272716"/>
                <a:gd name="connsiteX1" fmla="*/ 232813 w 252866"/>
                <a:gd name="connsiteY1" fmla="*/ 32084 h 272716"/>
                <a:gd name="connsiteX2" fmla="*/ 224792 w 252866"/>
                <a:gd name="connsiteY2" fmla="*/ 44116 h 272716"/>
                <a:gd name="connsiteX3" fmla="*/ 212760 w 252866"/>
                <a:gd name="connsiteY3" fmla="*/ 68179 h 272716"/>
                <a:gd name="connsiteX4" fmla="*/ 200729 w 252866"/>
                <a:gd name="connsiteY4" fmla="*/ 76200 h 272716"/>
                <a:gd name="connsiteX5" fmla="*/ 184687 w 252866"/>
                <a:gd name="connsiteY5" fmla="*/ 100263 h 272716"/>
                <a:gd name="connsiteX6" fmla="*/ 176666 w 252866"/>
                <a:gd name="connsiteY6" fmla="*/ 112295 h 272716"/>
                <a:gd name="connsiteX7" fmla="*/ 172655 w 252866"/>
                <a:gd name="connsiteY7" fmla="*/ 124326 h 272716"/>
                <a:gd name="connsiteX8" fmla="*/ 164634 w 252866"/>
                <a:gd name="connsiteY8" fmla="*/ 156410 h 272716"/>
                <a:gd name="connsiteX9" fmla="*/ 160624 w 252866"/>
                <a:gd name="connsiteY9" fmla="*/ 172452 h 272716"/>
                <a:gd name="connsiteX10" fmla="*/ 156613 w 252866"/>
                <a:gd name="connsiteY10" fmla="*/ 184484 h 272716"/>
                <a:gd name="connsiteX11" fmla="*/ 152603 w 252866"/>
                <a:gd name="connsiteY11" fmla="*/ 220579 h 272716"/>
                <a:gd name="connsiteX12" fmla="*/ 144581 w 252866"/>
                <a:gd name="connsiteY12" fmla="*/ 244642 h 272716"/>
                <a:gd name="connsiteX13" fmla="*/ 140571 w 252866"/>
                <a:gd name="connsiteY13" fmla="*/ 264695 h 272716"/>
                <a:gd name="connsiteX14" fmla="*/ 116508 w 252866"/>
                <a:gd name="connsiteY14" fmla="*/ 272716 h 272716"/>
                <a:gd name="connsiteX15" fmla="*/ 108487 w 252866"/>
                <a:gd name="connsiteY15" fmla="*/ 248652 h 272716"/>
                <a:gd name="connsiteX16" fmla="*/ 92445 w 252866"/>
                <a:gd name="connsiteY16" fmla="*/ 184484 h 272716"/>
                <a:gd name="connsiteX17" fmla="*/ 72392 w 252866"/>
                <a:gd name="connsiteY17" fmla="*/ 160421 h 272716"/>
                <a:gd name="connsiteX18" fmla="*/ 52339 w 252866"/>
                <a:gd name="connsiteY18" fmla="*/ 140368 h 272716"/>
                <a:gd name="connsiteX19" fmla="*/ 44318 w 252866"/>
                <a:gd name="connsiteY19" fmla="*/ 116305 h 272716"/>
                <a:gd name="connsiteX20" fmla="*/ 32287 w 252866"/>
                <a:gd name="connsiteY20" fmla="*/ 76200 h 272716"/>
                <a:gd name="connsiteX21" fmla="*/ 20255 w 252866"/>
                <a:gd name="connsiteY21" fmla="*/ 72189 h 272716"/>
                <a:gd name="connsiteX22" fmla="*/ 12234 w 252866"/>
                <a:gd name="connsiteY22" fmla="*/ 48126 h 272716"/>
                <a:gd name="connsiteX23" fmla="*/ 8224 w 252866"/>
                <a:gd name="connsiteY23" fmla="*/ 24063 h 272716"/>
                <a:gd name="connsiteX24" fmla="*/ 203 w 252866"/>
                <a:gd name="connsiteY24" fmla="*/ 0 h 27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2866" h="272716">
                  <a:moveTo>
                    <a:pt x="252866" y="0"/>
                  </a:moveTo>
                  <a:cubicBezTo>
                    <a:pt x="246182" y="10695"/>
                    <a:pt x="239584" y="21444"/>
                    <a:pt x="232813" y="32084"/>
                  </a:cubicBezTo>
                  <a:cubicBezTo>
                    <a:pt x="230225" y="36151"/>
                    <a:pt x="226316" y="39543"/>
                    <a:pt x="224792" y="44116"/>
                  </a:cubicBezTo>
                  <a:cubicBezTo>
                    <a:pt x="221530" y="53901"/>
                    <a:pt x="220534" y="60405"/>
                    <a:pt x="212760" y="68179"/>
                  </a:cubicBezTo>
                  <a:cubicBezTo>
                    <a:pt x="209352" y="71587"/>
                    <a:pt x="204739" y="73526"/>
                    <a:pt x="200729" y="76200"/>
                  </a:cubicBezTo>
                  <a:lnTo>
                    <a:pt x="184687" y="100263"/>
                  </a:lnTo>
                  <a:cubicBezTo>
                    <a:pt x="182013" y="104274"/>
                    <a:pt x="178190" y="107722"/>
                    <a:pt x="176666" y="112295"/>
                  </a:cubicBezTo>
                  <a:cubicBezTo>
                    <a:pt x="175329" y="116305"/>
                    <a:pt x="173767" y="120248"/>
                    <a:pt x="172655" y="124326"/>
                  </a:cubicBezTo>
                  <a:cubicBezTo>
                    <a:pt x="169754" y="134961"/>
                    <a:pt x="167308" y="145715"/>
                    <a:pt x="164634" y="156410"/>
                  </a:cubicBezTo>
                  <a:cubicBezTo>
                    <a:pt x="163297" y="161757"/>
                    <a:pt x="162367" y="167223"/>
                    <a:pt x="160624" y="172452"/>
                  </a:cubicBezTo>
                  <a:lnTo>
                    <a:pt x="156613" y="184484"/>
                  </a:lnTo>
                  <a:cubicBezTo>
                    <a:pt x="155276" y="196516"/>
                    <a:pt x="154977" y="208708"/>
                    <a:pt x="152603" y="220579"/>
                  </a:cubicBezTo>
                  <a:cubicBezTo>
                    <a:pt x="150945" y="228870"/>
                    <a:pt x="146239" y="236351"/>
                    <a:pt x="144581" y="244642"/>
                  </a:cubicBezTo>
                  <a:cubicBezTo>
                    <a:pt x="143244" y="251326"/>
                    <a:pt x="145391" y="259875"/>
                    <a:pt x="140571" y="264695"/>
                  </a:cubicBezTo>
                  <a:cubicBezTo>
                    <a:pt x="134593" y="270674"/>
                    <a:pt x="116508" y="272716"/>
                    <a:pt x="116508" y="272716"/>
                  </a:cubicBezTo>
                  <a:cubicBezTo>
                    <a:pt x="113834" y="264695"/>
                    <a:pt x="109089" y="257086"/>
                    <a:pt x="108487" y="248652"/>
                  </a:cubicBezTo>
                  <a:cubicBezTo>
                    <a:pt x="104133" y="187697"/>
                    <a:pt x="120088" y="202913"/>
                    <a:pt x="92445" y="184484"/>
                  </a:cubicBezTo>
                  <a:cubicBezTo>
                    <a:pt x="72530" y="154611"/>
                    <a:pt x="98126" y="191301"/>
                    <a:pt x="72392" y="160421"/>
                  </a:cubicBezTo>
                  <a:cubicBezTo>
                    <a:pt x="55680" y="140367"/>
                    <a:pt x="74399" y="155074"/>
                    <a:pt x="52339" y="140368"/>
                  </a:cubicBezTo>
                  <a:cubicBezTo>
                    <a:pt x="49665" y="132347"/>
                    <a:pt x="45514" y="124675"/>
                    <a:pt x="44318" y="116305"/>
                  </a:cubicBezTo>
                  <a:cubicBezTo>
                    <a:pt x="42563" y="104018"/>
                    <a:pt x="44054" y="85614"/>
                    <a:pt x="32287" y="76200"/>
                  </a:cubicBezTo>
                  <a:cubicBezTo>
                    <a:pt x="28986" y="73559"/>
                    <a:pt x="24266" y="73526"/>
                    <a:pt x="20255" y="72189"/>
                  </a:cubicBezTo>
                  <a:cubicBezTo>
                    <a:pt x="17581" y="64168"/>
                    <a:pt x="13624" y="56466"/>
                    <a:pt x="12234" y="48126"/>
                  </a:cubicBezTo>
                  <a:cubicBezTo>
                    <a:pt x="10897" y="40105"/>
                    <a:pt x="10795" y="31777"/>
                    <a:pt x="8224" y="24063"/>
                  </a:cubicBezTo>
                  <a:cubicBezTo>
                    <a:pt x="-2021" y="-6675"/>
                    <a:pt x="203" y="29638"/>
                    <a:pt x="203" y="0"/>
                  </a:cubicBezTo>
                </a:path>
              </a:pathLst>
            </a:custGeom>
            <a:noFill/>
            <a:ln w="19050" cap="flat" cmpd="sng" algn="ctr">
              <a:solidFill>
                <a:srgbClr val="FFC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p:txBody>
        </p:sp>
        <p:sp>
          <p:nvSpPr>
            <p:cNvPr id="13" name="Freeform 12"/>
            <p:cNvSpPr/>
            <p:nvPr/>
          </p:nvSpPr>
          <p:spPr bwMode="auto">
            <a:xfrm>
              <a:off x="5899484" y="1888958"/>
              <a:ext cx="164432" cy="252663"/>
            </a:xfrm>
            <a:custGeom>
              <a:avLst/>
              <a:gdLst>
                <a:gd name="connsiteX0" fmla="*/ 164432 w 164432"/>
                <a:gd name="connsiteY0" fmla="*/ 252663 h 252663"/>
                <a:gd name="connsiteX1" fmla="*/ 144379 w 164432"/>
                <a:gd name="connsiteY1" fmla="*/ 240631 h 252663"/>
                <a:gd name="connsiteX2" fmla="*/ 136358 w 164432"/>
                <a:gd name="connsiteY2" fmla="*/ 216568 h 252663"/>
                <a:gd name="connsiteX3" fmla="*/ 124327 w 164432"/>
                <a:gd name="connsiteY3" fmla="*/ 208547 h 252663"/>
                <a:gd name="connsiteX4" fmla="*/ 104274 w 164432"/>
                <a:gd name="connsiteY4" fmla="*/ 188495 h 252663"/>
                <a:gd name="connsiteX5" fmla="*/ 84221 w 164432"/>
                <a:gd name="connsiteY5" fmla="*/ 156410 h 252663"/>
                <a:gd name="connsiteX6" fmla="*/ 76200 w 164432"/>
                <a:gd name="connsiteY6" fmla="*/ 132347 h 252663"/>
                <a:gd name="connsiteX7" fmla="*/ 60158 w 164432"/>
                <a:gd name="connsiteY7" fmla="*/ 108284 h 252663"/>
                <a:gd name="connsiteX8" fmla="*/ 40105 w 164432"/>
                <a:gd name="connsiteY8" fmla="*/ 80210 h 252663"/>
                <a:gd name="connsiteX9" fmla="*/ 36095 w 164432"/>
                <a:gd name="connsiteY9" fmla="*/ 68179 h 252663"/>
                <a:gd name="connsiteX10" fmla="*/ 12032 w 164432"/>
                <a:gd name="connsiteY10" fmla="*/ 52137 h 252663"/>
                <a:gd name="connsiteX11" fmla="*/ 8021 w 164432"/>
                <a:gd name="connsiteY11" fmla="*/ 40105 h 252663"/>
                <a:gd name="connsiteX12" fmla="*/ 0 w 164432"/>
                <a:gd name="connsiteY12" fmla="*/ 28074 h 252663"/>
                <a:gd name="connsiteX13" fmla="*/ 20053 w 164432"/>
                <a:gd name="connsiteY13" fmla="*/ 0 h 252663"/>
                <a:gd name="connsiteX14" fmla="*/ 40105 w 164432"/>
                <a:gd name="connsiteY14" fmla="*/ 4010 h 25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432" h="252663">
                  <a:moveTo>
                    <a:pt x="164432" y="252663"/>
                  </a:moveTo>
                  <a:cubicBezTo>
                    <a:pt x="157748" y="248652"/>
                    <a:pt x="149165" y="246784"/>
                    <a:pt x="144379" y="240631"/>
                  </a:cubicBezTo>
                  <a:cubicBezTo>
                    <a:pt x="139188" y="233957"/>
                    <a:pt x="143393" y="221258"/>
                    <a:pt x="136358" y="216568"/>
                  </a:cubicBezTo>
                  <a:cubicBezTo>
                    <a:pt x="132348" y="213894"/>
                    <a:pt x="127954" y="211721"/>
                    <a:pt x="124327" y="208547"/>
                  </a:cubicBezTo>
                  <a:cubicBezTo>
                    <a:pt x="117213" y="202322"/>
                    <a:pt x="104274" y="188495"/>
                    <a:pt x="104274" y="188495"/>
                  </a:cubicBezTo>
                  <a:cubicBezTo>
                    <a:pt x="94729" y="159858"/>
                    <a:pt x="103288" y="169121"/>
                    <a:pt x="84221" y="156410"/>
                  </a:cubicBezTo>
                  <a:cubicBezTo>
                    <a:pt x="81547" y="148389"/>
                    <a:pt x="80890" y="139382"/>
                    <a:pt x="76200" y="132347"/>
                  </a:cubicBezTo>
                  <a:lnTo>
                    <a:pt x="60158" y="108284"/>
                  </a:lnTo>
                  <a:cubicBezTo>
                    <a:pt x="50800" y="80210"/>
                    <a:pt x="60158" y="86895"/>
                    <a:pt x="40105" y="80210"/>
                  </a:cubicBezTo>
                  <a:cubicBezTo>
                    <a:pt x="38768" y="76200"/>
                    <a:pt x="39084" y="71168"/>
                    <a:pt x="36095" y="68179"/>
                  </a:cubicBezTo>
                  <a:cubicBezTo>
                    <a:pt x="29278" y="61362"/>
                    <a:pt x="12032" y="52137"/>
                    <a:pt x="12032" y="52137"/>
                  </a:cubicBezTo>
                  <a:cubicBezTo>
                    <a:pt x="10695" y="48126"/>
                    <a:pt x="9912" y="43886"/>
                    <a:pt x="8021" y="40105"/>
                  </a:cubicBezTo>
                  <a:cubicBezTo>
                    <a:pt x="5865" y="35794"/>
                    <a:pt x="0" y="32894"/>
                    <a:pt x="0" y="28074"/>
                  </a:cubicBezTo>
                  <a:cubicBezTo>
                    <a:pt x="0" y="3118"/>
                    <a:pt x="4678" y="5124"/>
                    <a:pt x="20053" y="0"/>
                  </a:cubicBezTo>
                  <a:cubicBezTo>
                    <a:pt x="34620" y="4855"/>
                    <a:pt x="27857" y="4010"/>
                    <a:pt x="40105" y="4010"/>
                  </a:cubicBezTo>
                </a:path>
              </a:pathLst>
            </a:custGeom>
            <a:noFill/>
            <a:ln w="19050" cap="flat" cmpd="sng" algn="ctr">
              <a:solidFill>
                <a:srgbClr val="FFC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p:txBody>
        </p:sp>
        <p:sp>
          <p:nvSpPr>
            <p:cNvPr id="16" name="Freeform 15"/>
            <p:cNvSpPr/>
            <p:nvPr/>
          </p:nvSpPr>
          <p:spPr bwMode="auto">
            <a:xfrm>
              <a:off x="4856724" y="1844842"/>
              <a:ext cx="160444" cy="211218"/>
            </a:xfrm>
            <a:custGeom>
              <a:avLst/>
              <a:gdLst>
                <a:gd name="connsiteX0" fmla="*/ 160444 w 160444"/>
                <a:gd name="connsiteY0" fmla="*/ 0 h 211218"/>
                <a:gd name="connsiteX1" fmla="*/ 144402 w 160444"/>
                <a:gd name="connsiteY1" fmla="*/ 20053 h 211218"/>
                <a:gd name="connsiteX2" fmla="*/ 140392 w 160444"/>
                <a:gd name="connsiteY2" fmla="*/ 40105 h 211218"/>
                <a:gd name="connsiteX3" fmla="*/ 116329 w 160444"/>
                <a:gd name="connsiteY3" fmla="*/ 88232 h 211218"/>
                <a:gd name="connsiteX4" fmla="*/ 92265 w 160444"/>
                <a:gd name="connsiteY4" fmla="*/ 104274 h 211218"/>
                <a:gd name="connsiteX5" fmla="*/ 80234 w 160444"/>
                <a:gd name="connsiteY5" fmla="*/ 112295 h 211218"/>
                <a:gd name="connsiteX6" fmla="*/ 60181 w 160444"/>
                <a:gd name="connsiteY6" fmla="*/ 140369 h 211218"/>
                <a:gd name="connsiteX7" fmla="*/ 52160 w 160444"/>
                <a:gd name="connsiteY7" fmla="*/ 152400 h 211218"/>
                <a:gd name="connsiteX8" fmla="*/ 40129 w 160444"/>
                <a:gd name="connsiteY8" fmla="*/ 156411 h 211218"/>
                <a:gd name="connsiteX9" fmla="*/ 24087 w 160444"/>
                <a:gd name="connsiteY9" fmla="*/ 180474 h 211218"/>
                <a:gd name="connsiteX10" fmla="*/ 16065 w 160444"/>
                <a:gd name="connsiteY10" fmla="*/ 188495 h 211218"/>
                <a:gd name="connsiteX11" fmla="*/ 12055 w 160444"/>
                <a:gd name="connsiteY11" fmla="*/ 200526 h 211218"/>
                <a:gd name="connsiteX12" fmla="*/ 23 w 160444"/>
                <a:gd name="connsiteY12" fmla="*/ 204537 h 21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444" h="211218">
                  <a:moveTo>
                    <a:pt x="160444" y="0"/>
                  </a:moveTo>
                  <a:cubicBezTo>
                    <a:pt x="155097" y="6684"/>
                    <a:pt x="148230" y="12397"/>
                    <a:pt x="144402" y="20053"/>
                  </a:cubicBezTo>
                  <a:cubicBezTo>
                    <a:pt x="141354" y="26150"/>
                    <a:pt x="142185" y="33529"/>
                    <a:pt x="140392" y="40105"/>
                  </a:cubicBezTo>
                  <a:cubicBezTo>
                    <a:pt x="136833" y="53154"/>
                    <a:pt x="128498" y="80120"/>
                    <a:pt x="116329" y="88232"/>
                  </a:cubicBezTo>
                  <a:lnTo>
                    <a:pt x="92265" y="104274"/>
                  </a:lnTo>
                  <a:lnTo>
                    <a:pt x="80234" y="112295"/>
                  </a:lnTo>
                  <a:cubicBezTo>
                    <a:pt x="70876" y="140369"/>
                    <a:pt x="80234" y="133684"/>
                    <a:pt x="60181" y="140369"/>
                  </a:cubicBezTo>
                  <a:cubicBezTo>
                    <a:pt x="57507" y="144379"/>
                    <a:pt x="55924" y="149389"/>
                    <a:pt x="52160" y="152400"/>
                  </a:cubicBezTo>
                  <a:cubicBezTo>
                    <a:pt x="48859" y="155041"/>
                    <a:pt x="43118" y="153422"/>
                    <a:pt x="40129" y="156411"/>
                  </a:cubicBezTo>
                  <a:cubicBezTo>
                    <a:pt x="33313" y="163228"/>
                    <a:pt x="30904" y="173658"/>
                    <a:pt x="24087" y="180474"/>
                  </a:cubicBezTo>
                  <a:lnTo>
                    <a:pt x="16065" y="188495"/>
                  </a:lnTo>
                  <a:cubicBezTo>
                    <a:pt x="14728" y="192505"/>
                    <a:pt x="14696" y="197225"/>
                    <a:pt x="12055" y="200526"/>
                  </a:cubicBezTo>
                  <a:cubicBezTo>
                    <a:pt x="-1089" y="216956"/>
                    <a:pt x="23" y="211241"/>
                    <a:pt x="23" y="204537"/>
                  </a:cubicBezTo>
                </a:path>
              </a:pathLst>
            </a:custGeom>
            <a:noFill/>
            <a:ln w="19050" cap="flat" cmpd="sng" algn="ctr">
              <a:solidFill>
                <a:srgbClr val="FFC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p:txBody>
        </p:sp>
      </p:grpSp>
      <p:pic>
        <p:nvPicPr>
          <p:cNvPr id="3" name="Picture 2"/>
          <p:cNvPicPr>
            <a:picLocks noChangeAspect="1"/>
          </p:cNvPicPr>
          <p:nvPr/>
        </p:nvPicPr>
        <p:blipFill rotWithShape="1">
          <a:blip r:embed="rId5">
            <a:extLst>
              <a:ext uri="{BEBA8EAE-BF5A-486C-A8C5-ECC9F3942E4B}">
                <a14:imgProp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14:imgLayer r:embed="rId6">
                    <a14:imgEffect>
                      <a14:sharpenSoften amount="13000"/>
                    </a14:imgEffect>
                    <a14:imgEffect>
                      <a14:brightnessContrast contrast="-20000"/>
                    </a14:imgEffect>
                  </a14:imgLayer>
                </a14:imgProps>
              </a:ex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089" t="3536" r="18358" b="2777"/>
          <a:stretch/>
        </p:blipFill>
        <p:spPr>
          <a:xfrm>
            <a:off x="1610450" y="3469923"/>
            <a:ext cx="5691112" cy="3299350"/>
          </a:xfrm>
          <a:prstGeom prst="rect">
            <a:avLst/>
          </a:prstGeom>
          <a:ln w="19050">
            <a:solidFill>
              <a:schemeClr val="tx1"/>
            </a:solidFill>
          </a:ln>
          <a:effectLst>
            <a:outerShdw blurRad="292100" dist="139700" dir="2700000" algn="tl" rotWithShape="0">
              <a:srgbClr val="333333">
                <a:alpha val="65000"/>
              </a:srgbClr>
            </a:outerShdw>
          </a:effectLst>
        </p:spPr>
      </p:pic>
      <p:sp>
        <p:nvSpPr>
          <p:cNvPr id="4" name="Rectangle 3"/>
          <p:cNvSpPr/>
          <p:nvPr/>
        </p:nvSpPr>
        <p:spPr bwMode="auto">
          <a:xfrm>
            <a:off x="1610450" y="1320791"/>
            <a:ext cx="5691112" cy="1665027"/>
          </a:xfrm>
          <a:prstGeom prst="rect">
            <a:avLst/>
          </a:prstGeom>
          <a:solidFill>
            <a:schemeClr val="accent1">
              <a:alpha val="25000"/>
            </a:schemeClr>
          </a:solidFill>
          <a:ln w="6350" cap="flat" cmpd="sng" algn="ctr">
            <a:solidFill>
              <a:srgbClr val="558ED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600" dirty="0"/>
          </a:p>
          <a:p>
            <a:pPr marL="0" marR="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smtClean="0">
                <a:ln>
                  <a:noFill/>
                </a:ln>
                <a:solidFill>
                  <a:srgbClr val="558ED5"/>
                </a:solidFill>
                <a:effectLst/>
              </a:rPr>
              <a:t>Atlantic-East</a:t>
            </a:r>
            <a:r>
              <a:rPr kumimoji="0" lang="en-US" sz="1600" b="1" i="1" u="none" strike="noStrike" cap="none" normalizeH="0" dirty="0" smtClean="0">
                <a:ln>
                  <a:noFill/>
                </a:ln>
                <a:solidFill>
                  <a:srgbClr val="558ED5"/>
                </a:solidFill>
                <a:effectLst/>
              </a:rPr>
              <a:t> Pacific		Indo-West Pacific</a:t>
            </a:r>
            <a:endParaRPr kumimoji="0" lang="en-US" sz="1600" b="1" i="1" u="none" strike="noStrike" cap="none" normalizeH="0" baseline="0" dirty="0" smtClean="0">
              <a:ln>
                <a:noFill/>
              </a:ln>
              <a:solidFill>
                <a:srgbClr val="558ED5"/>
              </a:solidFill>
              <a:effectLst/>
            </a:endParaRPr>
          </a:p>
        </p:txBody>
      </p:sp>
      <p:cxnSp>
        <p:nvCxnSpPr>
          <p:cNvPr id="19" name="Straight Connector 18"/>
          <p:cNvCxnSpPr/>
          <p:nvPr/>
        </p:nvCxnSpPr>
        <p:spPr bwMode="auto">
          <a:xfrm>
            <a:off x="1610450" y="2077188"/>
            <a:ext cx="5691112" cy="0"/>
          </a:xfrm>
          <a:prstGeom prst="line">
            <a:avLst/>
          </a:prstGeom>
          <a:solidFill>
            <a:schemeClr val="accent1"/>
          </a:solidFill>
          <a:ln w="38100" cap="flat" cmpd="sng" algn="ctr">
            <a:solidFill>
              <a:srgbClr val="00B050">
                <a:alpha val="50196"/>
              </a:srgbClr>
            </a:solidFill>
            <a:prstDash val="sysDash"/>
            <a:round/>
            <a:headEnd type="none" w="med" len="med"/>
            <a:tailEnd type="none" w="med" len="med"/>
          </a:ln>
          <a:effectLst/>
        </p:spPr>
      </p:cxnSp>
      <p:cxnSp>
        <p:nvCxnSpPr>
          <p:cNvPr id="21" name="Straight Connector 20"/>
          <p:cNvCxnSpPr/>
          <p:nvPr/>
        </p:nvCxnSpPr>
        <p:spPr bwMode="auto">
          <a:xfrm>
            <a:off x="4407880" y="95968"/>
            <a:ext cx="0" cy="2952032"/>
          </a:xfrm>
          <a:prstGeom prst="line">
            <a:avLst/>
          </a:prstGeom>
          <a:solidFill>
            <a:schemeClr val="accent1"/>
          </a:solidFill>
          <a:ln w="28575" cap="flat" cmpd="sng" algn="ctr">
            <a:solidFill>
              <a:srgbClr val="558ED5">
                <a:alpha val="50196"/>
              </a:srgbClr>
            </a:solidFill>
            <a:prstDash val="sysDash"/>
            <a:round/>
            <a:headEnd type="none" w="med" len="med"/>
            <a:tailEnd type="none" w="med" len="med"/>
          </a:ln>
          <a:effectLst/>
        </p:spPr>
      </p:cxnSp>
      <p:grpSp>
        <p:nvGrpSpPr>
          <p:cNvPr id="8" name="Group 7"/>
          <p:cNvGrpSpPr/>
          <p:nvPr/>
        </p:nvGrpSpPr>
        <p:grpSpPr>
          <a:xfrm>
            <a:off x="1589424" y="3354270"/>
            <a:ext cx="5691112" cy="2952914"/>
            <a:chOff x="1589424" y="3354270"/>
            <a:chExt cx="5691112" cy="2952914"/>
          </a:xfrm>
        </p:grpSpPr>
        <p:cxnSp>
          <p:nvCxnSpPr>
            <p:cNvPr id="20" name="Straight Connector 19"/>
            <p:cNvCxnSpPr/>
            <p:nvPr/>
          </p:nvCxnSpPr>
          <p:spPr bwMode="auto">
            <a:xfrm>
              <a:off x="4418386" y="3354270"/>
              <a:ext cx="0" cy="2952032"/>
            </a:xfrm>
            <a:prstGeom prst="line">
              <a:avLst/>
            </a:prstGeom>
            <a:solidFill>
              <a:schemeClr val="accent1"/>
            </a:solidFill>
            <a:ln w="28575" cap="flat" cmpd="sng" algn="ctr">
              <a:solidFill>
                <a:srgbClr val="558ED5">
                  <a:alpha val="50196"/>
                </a:srgbClr>
              </a:solidFill>
              <a:prstDash val="sysDash"/>
              <a:round/>
              <a:headEnd type="none" w="med" len="med"/>
              <a:tailEnd type="none" w="med" len="med"/>
            </a:ln>
            <a:effectLst/>
          </p:spPr>
        </p:cxnSp>
        <p:grpSp>
          <p:nvGrpSpPr>
            <p:cNvPr id="7" name="Group 6"/>
            <p:cNvGrpSpPr/>
            <p:nvPr/>
          </p:nvGrpSpPr>
          <p:grpSpPr>
            <a:xfrm>
              <a:off x="1589424" y="4642157"/>
              <a:ext cx="5691112" cy="1665027"/>
              <a:chOff x="1589424" y="4642157"/>
              <a:chExt cx="5691112" cy="1665027"/>
            </a:xfrm>
          </p:grpSpPr>
          <p:sp>
            <p:nvSpPr>
              <p:cNvPr id="18" name="Rectangle 17"/>
              <p:cNvSpPr/>
              <p:nvPr/>
            </p:nvSpPr>
            <p:spPr bwMode="auto">
              <a:xfrm>
                <a:off x="1589424" y="4642157"/>
                <a:ext cx="5691112" cy="1665027"/>
              </a:xfrm>
              <a:prstGeom prst="rect">
                <a:avLst/>
              </a:prstGeom>
              <a:solidFill>
                <a:schemeClr val="accent1">
                  <a:alpha val="25000"/>
                </a:schemeClr>
              </a:solidFill>
              <a:ln w="6350" cap="flat" cmpd="sng" algn="ctr">
                <a:solidFill>
                  <a:srgbClr val="558ED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600" dirty="0"/>
              </a:p>
              <a:p>
                <a:pPr marL="0" marR="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smtClean="0">
                    <a:ln>
                      <a:noFill/>
                    </a:ln>
                    <a:solidFill>
                      <a:srgbClr val="558ED5"/>
                    </a:solidFill>
                    <a:effectLst/>
                  </a:rPr>
                  <a:t>Atlantic-East</a:t>
                </a:r>
                <a:r>
                  <a:rPr kumimoji="0" lang="en-US" sz="1600" b="1" i="1" u="none" strike="noStrike" cap="none" normalizeH="0" dirty="0" smtClean="0">
                    <a:ln>
                      <a:noFill/>
                    </a:ln>
                    <a:solidFill>
                      <a:srgbClr val="558ED5"/>
                    </a:solidFill>
                    <a:effectLst/>
                  </a:rPr>
                  <a:t> Pacific		Indo-West Pacific</a:t>
                </a:r>
                <a:endParaRPr kumimoji="0" lang="en-US" sz="1600" b="1" i="1" u="none" strike="noStrike" cap="none" normalizeH="0" baseline="0" dirty="0" smtClean="0">
                  <a:ln>
                    <a:noFill/>
                  </a:ln>
                  <a:solidFill>
                    <a:srgbClr val="558ED5"/>
                  </a:solidFill>
                  <a:effectLst/>
                </a:endParaRPr>
              </a:p>
            </p:txBody>
          </p:sp>
          <p:cxnSp>
            <p:nvCxnSpPr>
              <p:cNvPr id="22" name="Straight Connector 21"/>
              <p:cNvCxnSpPr/>
              <p:nvPr/>
            </p:nvCxnSpPr>
            <p:spPr bwMode="auto">
              <a:xfrm>
                <a:off x="1589424" y="5398554"/>
                <a:ext cx="5691112" cy="0"/>
              </a:xfrm>
              <a:prstGeom prst="line">
                <a:avLst/>
              </a:prstGeom>
              <a:solidFill>
                <a:schemeClr val="accent1"/>
              </a:solidFill>
              <a:ln w="38100" cap="flat" cmpd="sng" algn="ctr">
                <a:solidFill>
                  <a:srgbClr val="00B050">
                    <a:alpha val="50196"/>
                  </a:srgbClr>
                </a:solidFill>
                <a:prstDash val="sysDash"/>
                <a:round/>
                <a:headEnd type="none" w="med" len="med"/>
                <a:tailEnd type="none" w="med" len="med"/>
              </a:ln>
              <a:effectLst/>
            </p:spPr>
          </p:cxnSp>
        </p:gr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2817998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6" name="Group 5"/>
          <p:cNvGrpSpPr/>
          <p:nvPr/>
        </p:nvGrpSpPr>
        <p:grpSpPr>
          <a:xfrm>
            <a:off x="698971" y="509588"/>
            <a:ext cx="7964202" cy="5418137"/>
            <a:chOff x="712773" y="509588"/>
            <a:chExt cx="7964202" cy="5418137"/>
          </a:xfrm>
        </p:grpSpPr>
        <p:graphicFrame>
          <p:nvGraphicFramePr>
            <p:cNvPr id="72705" name="Object 1"/>
            <p:cNvGraphicFramePr>
              <a:graphicFrameLocks noChangeAspect="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73985614"/>
                </p:ext>
              </p:extLst>
            </p:nvPr>
          </p:nvGraphicFramePr>
          <p:xfrm>
            <a:off x="2079189" y="1527396"/>
            <a:ext cx="5242037" cy="4400329"/>
          </p:xfrm>
          <a:graphic>
            <a:graphicData uri="http://schemas.openxmlformats.org/presentationml/2006/ole">
              <p:oleObj spid="_x0000_s1105" name="SPW 12.0 Graph" r:id="rId4" imgW="5245100" imgH="4394200" progId="">
                <p:embed/>
              </p:oleObj>
            </a:graphicData>
          </a:graphic>
        </p:graphicFrame>
        <p:sp>
          <p:nvSpPr>
            <p:cNvPr id="72711" name="TextBox 2"/>
            <p:cNvSpPr txBox="1">
              <a:spLocks noChangeArrowheads="1"/>
            </p:cNvSpPr>
            <p:nvPr/>
          </p:nvSpPr>
          <p:spPr bwMode="auto">
            <a:xfrm>
              <a:off x="1858095" y="5549954"/>
              <a:ext cx="996576" cy="307873"/>
            </a:xfrm>
            <a:prstGeom prst="rect">
              <a:avLst/>
            </a:prstGeom>
            <a:noFill/>
            <a:ln w="9525">
              <a:noFill/>
              <a:miter lim="800000"/>
              <a:headEnd/>
              <a:tailEnd/>
            </a:ln>
          </p:spPr>
          <p:txBody>
            <a:bodyPr wrap="none">
              <a:spAutoFit/>
            </a:bodyPr>
            <a:lstStyle/>
            <a:p>
              <a:r>
                <a:rPr lang="en-US" sz="1400" dirty="0">
                  <a:latin typeface="Maiandra GD" pitchFamily="34" charset="0"/>
                </a:rPr>
                <a:t>Temperate</a:t>
              </a:r>
            </a:p>
          </p:txBody>
        </p:sp>
        <p:sp>
          <p:nvSpPr>
            <p:cNvPr id="72712" name="TextBox 3"/>
            <p:cNvSpPr txBox="1">
              <a:spLocks noChangeArrowheads="1"/>
            </p:cNvSpPr>
            <p:nvPr/>
          </p:nvSpPr>
          <p:spPr bwMode="auto">
            <a:xfrm>
              <a:off x="6496097" y="5554074"/>
              <a:ext cx="793055" cy="307873"/>
            </a:xfrm>
            <a:prstGeom prst="rect">
              <a:avLst/>
            </a:prstGeom>
            <a:noFill/>
            <a:ln w="9525">
              <a:noFill/>
              <a:miter lim="800000"/>
              <a:headEnd/>
              <a:tailEnd/>
            </a:ln>
          </p:spPr>
          <p:txBody>
            <a:bodyPr wrap="none">
              <a:spAutoFit/>
            </a:bodyPr>
            <a:lstStyle/>
            <a:p>
              <a:r>
                <a:rPr lang="en-US" sz="1400" dirty="0">
                  <a:latin typeface="Maiandra GD" pitchFamily="34" charset="0"/>
                </a:rPr>
                <a:t>Tropical</a:t>
              </a:r>
            </a:p>
          </p:txBody>
        </p:sp>
        <p:sp>
          <p:nvSpPr>
            <p:cNvPr id="5" name="Freeform 4"/>
            <p:cNvSpPr/>
            <p:nvPr/>
          </p:nvSpPr>
          <p:spPr bwMode="auto">
            <a:xfrm>
              <a:off x="2327275" y="4586288"/>
              <a:ext cx="4560888" cy="522287"/>
            </a:xfrm>
            <a:custGeom>
              <a:avLst/>
              <a:gdLst>
                <a:gd name="connsiteX0" fmla="*/ 0 w 4559643"/>
                <a:gd name="connsiteY0" fmla="*/ 0 h 560173"/>
                <a:gd name="connsiteX1" fmla="*/ 654908 w 4559643"/>
                <a:gd name="connsiteY1" fmla="*/ 24714 h 560173"/>
                <a:gd name="connsiteX2" fmla="*/ 889686 w 4559643"/>
                <a:gd name="connsiteY2" fmla="*/ 37070 h 560173"/>
                <a:gd name="connsiteX3" fmla="*/ 1223319 w 4559643"/>
                <a:gd name="connsiteY3" fmla="*/ 123568 h 560173"/>
                <a:gd name="connsiteX4" fmla="*/ 1458097 w 4559643"/>
                <a:gd name="connsiteY4" fmla="*/ 197708 h 560173"/>
                <a:gd name="connsiteX5" fmla="*/ 1655805 w 4559643"/>
                <a:gd name="connsiteY5" fmla="*/ 321276 h 560173"/>
                <a:gd name="connsiteX6" fmla="*/ 1865870 w 4559643"/>
                <a:gd name="connsiteY6" fmla="*/ 432487 h 560173"/>
                <a:gd name="connsiteX7" fmla="*/ 2211859 w 4559643"/>
                <a:gd name="connsiteY7" fmla="*/ 481914 h 560173"/>
                <a:gd name="connsiteX8" fmla="*/ 2458994 w 4559643"/>
                <a:gd name="connsiteY8" fmla="*/ 518984 h 560173"/>
                <a:gd name="connsiteX9" fmla="*/ 2842054 w 4559643"/>
                <a:gd name="connsiteY9" fmla="*/ 531341 h 560173"/>
                <a:gd name="connsiteX10" fmla="*/ 3459892 w 4559643"/>
                <a:gd name="connsiteY10" fmla="*/ 556054 h 560173"/>
                <a:gd name="connsiteX11" fmla="*/ 4077729 w 4559643"/>
                <a:gd name="connsiteY11" fmla="*/ 556054 h 560173"/>
                <a:gd name="connsiteX12" fmla="*/ 4559643 w 4559643"/>
                <a:gd name="connsiteY12" fmla="*/ 556054 h 560173"/>
                <a:gd name="connsiteX13" fmla="*/ 4559643 w 4559643"/>
                <a:gd name="connsiteY13" fmla="*/ 556054 h 56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9643" h="560173">
                  <a:moveTo>
                    <a:pt x="0" y="0"/>
                  </a:moveTo>
                  <a:lnTo>
                    <a:pt x="654908" y="24714"/>
                  </a:lnTo>
                  <a:cubicBezTo>
                    <a:pt x="803189" y="30892"/>
                    <a:pt x="794951" y="20594"/>
                    <a:pt x="889686" y="37070"/>
                  </a:cubicBezTo>
                  <a:cubicBezTo>
                    <a:pt x="984421" y="53546"/>
                    <a:pt x="1128584" y="96795"/>
                    <a:pt x="1223319" y="123568"/>
                  </a:cubicBezTo>
                  <a:cubicBezTo>
                    <a:pt x="1318054" y="150341"/>
                    <a:pt x="1386016" y="164757"/>
                    <a:pt x="1458097" y="197708"/>
                  </a:cubicBezTo>
                  <a:cubicBezTo>
                    <a:pt x="1530178" y="230659"/>
                    <a:pt x="1587843" y="282146"/>
                    <a:pt x="1655805" y="321276"/>
                  </a:cubicBezTo>
                  <a:cubicBezTo>
                    <a:pt x="1723767" y="360406"/>
                    <a:pt x="1773194" y="405714"/>
                    <a:pt x="1865870" y="432487"/>
                  </a:cubicBezTo>
                  <a:cubicBezTo>
                    <a:pt x="1958546" y="459260"/>
                    <a:pt x="2211859" y="481914"/>
                    <a:pt x="2211859" y="481914"/>
                  </a:cubicBezTo>
                  <a:cubicBezTo>
                    <a:pt x="2310713" y="496330"/>
                    <a:pt x="2353962" y="510746"/>
                    <a:pt x="2458994" y="518984"/>
                  </a:cubicBezTo>
                  <a:cubicBezTo>
                    <a:pt x="2564027" y="527222"/>
                    <a:pt x="2842054" y="531341"/>
                    <a:pt x="2842054" y="531341"/>
                  </a:cubicBezTo>
                  <a:lnTo>
                    <a:pt x="3459892" y="556054"/>
                  </a:lnTo>
                  <a:cubicBezTo>
                    <a:pt x="3665838" y="560173"/>
                    <a:pt x="4077729" y="556054"/>
                    <a:pt x="4077729" y="556054"/>
                  </a:cubicBezTo>
                  <a:lnTo>
                    <a:pt x="4559643" y="556054"/>
                  </a:lnTo>
                  <a:lnTo>
                    <a:pt x="4559643" y="556054"/>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7" name="Freeform 6"/>
            <p:cNvSpPr/>
            <p:nvPr/>
          </p:nvSpPr>
          <p:spPr bwMode="auto">
            <a:xfrm>
              <a:off x="2632841" y="2364827"/>
              <a:ext cx="4242623" cy="2806263"/>
            </a:xfrm>
            <a:custGeom>
              <a:avLst/>
              <a:gdLst>
                <a:gd name="connsiteX0" fmla="*/ 0 w 3521675"/>
                <a:gd name="connsiteY0" fmla="*/ 2883243 h 2883243"/>
                <a:gd name="connsiteX1" fmla="*/ 481913 w 3521675"/>
                <a:gd name="connsiteY1" fmla="*/ 2784389 h 2883243"/>
                <a:gd name="connsiteX2" fmla="*/ 790832 w 3521675"/>
                <a:gd name="connsiteY2" fmla="*/ 2697892 h 2883243"/>
                <a:gd name="connsiteX3" fmla="*/ 1062681 w 3521675"/>
                <a:gd name="connsiteY3" fmla="*/ 2599038 h 2883243"/>
                <a:gd name="connsiteX4" fmla="*/ 1285102 w 3521675"/>
                <a:gd name="connsiteY4" fmla="*/ 2475470 h 2883243"/>
                <a:gd name="connsiteX5" fmla="*/ 1433383 w 3521675"/>
                <a:gd name="connsiteY5" fmla="*/ 2277762 h 2883243"/>
                <a:gd name="connsiteX6" fmla="*/ 1581664 w 3521675"/>
                <a:gd name="connsiteY6" fmla="*/ 1734065 h 2883243"/>
                <a:gd name="connsiteX7" fmla="*/ 1668162 w 3521675"/>
                <a:gd name="connsiteY7" fmla="*/ 1116227 h 2883243"/>
                <a:gd name="connsiteX8" fmla="*/ 1729945 w 3521675"/>
                <a:gd name="connsiteY8" fmla="*/ 683741 h 2883243"/>
                <a:gd name="connsiteX9" fmla="*/ 1878227 w 3521675"/>
                <a:gd name="connsiteY9" fmla="*/ 362465 h 2883243"/>
                <a:gd name="connsiteX10" fmla="*/ 2174789 w 3521675"/>
                <a:gd name="connsiteY10" fmla="*/ 115330 h 2883243"/>
                <a:gd name="connsiteX11" fmla="*/ 2656702 w 3521675"/>
                <a:gd name="connsiteY11" fmla="*/ 16476 h 2883243"/>
                <a:gd name="connsiteX12" fmla="*/ 3521675 w 3521675"/>
                <a:gd name="connsiteY12" fmla="*/ 16476 h 288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21675" h="2883243">
                  <a:moveTo>
                    <a:pt x="0" y="2883243"/>
                  </a:moveTo>
                  <a:cubicBezTo>
                    <a:pt x="175054" y="2849262"/>
                    <a:pt x="350108" y="2815281"/>
                    <a:pt x="481913" y="2784389"/>
                  </a:cubicBezTo>
                  <a:cubicBezTo>
                    <a:pt x="613718" y="2753497"/>
                    <a:pt x="694037" y="2728784"/>
                    <a:pt x="790832" y="2697892"/>
                  </a:cubicBezTo>
                  <a:cubicBezTo>
                    <a:pt x="887627" y="2667000"/>
                    <a:pt x="980303" y="2636108"/>
                    <a:pt x="1062681" y="2599038"/>
                  </a:cubicBezTo>
                  <a:cubicBezTo>
                    <a:pt x="1145059" y="2561968"/>
                    <a:pt x="1223318" y="2529016"/>
                    <a:pt x="1285102" y="2475470"/>
                  </a:cubicBezTo>
                  <a:cubicBezTo>
                    <a:pt x="1346886" y="2421924"/>
                    <a:pt x="1383956" y="2401329"/>
                    <a:pt x="1433383" y="2277762"/>
                  </a:cubicBezTo>
                  <a:cubicBezTo>
                    <a:pt x="1482810" y="2154195"/>
                    <a:pt x="1542534" y="1927654"/>
                    <a:pt x="1581664" y="1734065"/>
                  </a:cubicBezTo>
                  <a:cubicBezTo>
                    <a:pt x="1620794" y="1540476"/>
                    <a:pt x="1643449" y="1291281"/>
                    <a:pt x="1668162" y="1116227"/>
                  </a:cubicBezTo>
                  <a:cubicBezTo>
                    <a:pt x="1692875" y="941173"/>
                    <a:pt x="1694934" y="809368"/>
                    <a:pt x="1729945" y="683741"/>
                  </a:cubicBezTo>
                  <a:cubicBezTo>
                    <a:pt x="1764956" y="558114"/>
                    <a:pt x="1804086" y="457200"/>
                    <a:pt x="1878227" y="362465"/>
                  </a:cubicBezTo>
                  <a:cubicBezTo>
                    <a:pt x="1952368" y="267730"/>
                    <a:pt x="2045043" y="172995"/>
                    <a:pt x="2174789" y="115330"/>
                  </a:cubicBezTo>
                  <a:cubicBezTo>
                    <a:pt x="2304535" y="57665"/>
                    <a:pt x="2432221" y="32952"/>
                    <a:pt x="2656702" y="16476"/>
                  </a:cubicBezTo>
                  <a:cubicBezTo>
                    <a:pt x="2881183" y="0"/>
                    <a:pt x="3201429" y="8238"/>
                    <a:pt x="3521675" y="16476"/>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0" name="Freeform 19"/>
            <p:cNvSpPr/>
            <p:nvPr/>
          </p:nvSpPr>
          <p:spPr bwMode="auto">
            <a:xfrm>
              <a:off x="2427890" y="4934607"/>
              <a:ext cx="5092262" cy="243818"/>
            </a:xfrm>
            <a:custGeom>
              <a:avLst/>
              <a:gdLst>
                <a:gd name="connsiteX0" fmla="*/ 504585 w 4538704"/>
                <a:gd name="connsiteY0" fmla="*/ 213871 h 230520"/>
                <a:gd name="connsiteX1" fmla="*/ 3962401 w 4538704"/>
                <a:gd name="connsiteY1" fmla="*/ 221555 h 230520"/>
                <a:gd name="connsiteX2" fmla="*/ 3962401 w 4538704"/>
                <a:gd name="connsiteY2" fmla="*/ 213871 h 230520"/>
                <a:gd name="connsiteX3" fmla="*/ 3962401 w 4538704"/>
                <a:gd name="connsiteY3" fmla="*/ 83243 h 230520"/>
                <a:gd name="connsiteX4" fmla="*/ 3908612 w 4538704"/>
                <a:gd name="connsiteY4" fmla="*/ 83243 h 230520"/>
                <a:gd name="connsiteX5" fmla="*/ 3608935 w 4538704"/>
                <a:gd name="connsiteY5" fmla="*/ 83243 h 230520"/>
                <a:gd name="connsiteX6" fmla="*/ 2855900 w 4538704"/>
                <a:gd name="connsiteY6" fmla="*/ 90927 h 230520"/>
                <a:gd name="connsiteX7" fmla="*/ 2002972 w 4538704"/>
                <a:gd name="connsiteY7" fmla="*/ 60191 h 230520"/>
                <a:gd name="connsiteX8" fmla="*/ 1365197 w 4538704"/>
                <a:gd name="connsiteY8" fmla="*/ 6403 h 230520"/>
                <a:gd name="connsiteX9" fmla="*/ 1311409 w 4538704"/>
                <a:gd name="connsiteY9" fmla="*/ 21771 h 230520"/>
                <a:gd name="connsiteX10" fmla="*/ 934891 w 4538704"/>
                <a:gd name="connsiteY10" fmla="*/ 121663 h 230520"/>
                <a:gd name="connsiteX11" fmla="*/ 504585 w 4538704"/>
                <a:gd name="connsiteY11" fmla="*/ 213871 h 23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8704" h="230520">
                  <a:moveTo>
                    <a:pt x="504585" y="213871"/>
                  </a:moveTo>
                  <a:cubicBezTo>
                    <a:pt x="1009170" y="230520"/>
                    <a:pt x="3386098" y="221555"/>
                    <a:pt x="3962401" y="221555"/>
                  </a:cubicBezTo>
                  <a:cubicBezTo>
                    <a:pt x="4538704" y="221555"/>
                    <a:pt x="3962401" y="213871"/>
                    <a:pt x="3962401" y="213871"/>
                  </a:cubicBezTo>
                  <a:cubicBezTo>
                    <a:pt x="3962401" y="190819"/>
                    <a:pt x="3971366" y="105014"/>
                    <a:pt x="3962401" y="83243"/>
                  </a:cubicBezTo>
                  <a:cubicBezTo>
                    <a:pt x="3953436" y="61472"/>
                    <a:pt x="3908612" y="83243"/>
                    <a:pt x="3908612" y="83243"/>
                  </a:cubicBezTo>
                  <a:lnTo>
                    <a:pt x="3608935" y="83243"/>
                  </a:lnTo>
                  <a:cubicBezTo>
                    <a:pt x="3433483" y="84524"/>
                    <a:pt x="3123560" y="94769"/>
                    <a:pt x="2855900" y="90927"/>
                  </a:cubicBezTo>
                  <a:cubicBezTo>
                    <a:pt x="2588240" y="87085"/>
                    <a:pt x="2251422" y="74278"/>
                    <a:pt x="2002972" y="60191"/>
                  </a:cubicBezTo>
                  <a:cubicBezTo>
                    <a:pt x="1754522" y="46104"/>
                    <a:pt x="1480457" y="12806"/>
                    <a:pt x="1365197" y="6403"/>
                  </a:cubicBezTo>
                  <a:cubicBezTo>
                    <a:pt x="1249937" y="0"/>
                    <a:pt x="1311409" y="21771"/>
                    <a:pt x="1311409" y="21771"/>
                  </a:cubicBezTo>
                  <a:cubicBezTo>
                    <a:pt x="1239691" y="40981"/>
                    <a:pt x="1065519" y="92208"/>
                    <a:pt x="934891" y="121663"/>
                  </a:cubicBezTo>
                  <a:cubicBezTo>
                    <a:pt x="804263" y="151118"/>
                    <a:pt x="0" y="197222"/>
                    <a:pt x="504585" y="213871"/>
                  </a:cubicBezTo>
                  <a:close/>
                </a:path>
              </a:pathLst>
            </a:custGeom>
            <a:solidFill>
              <a:schemeClr val="accent1">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p:nvPr/>
          </p:nvSpPr>
          <p:spPr bwMode="auto">
            <a:xfrm>
              <a:off x="6905625" y="4786313"/>
              <a:ext cx="576263" cy="560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2718" name="Picture 23" descr="rhizophora-mangle icon.png"/>
            <p:cNvPicPr>
              <a:picLocks noChangeAspect="1"/>
            </p:cNvPicPr>
            <p:nvPr/>
          </p:nvPicPr>
          <p:blipFill>
            <a:blip r:embed="rId5" cstate="print"/>
            <a:srcRect/>
            <a:stretch>
              <a:fillRect/>
            </a:stretch>
          </p:blipFill>
          <p:spPr bwMode="auto">
            <a:xfrm>
              <a:off x="5415479" y="2376263"/>
              <a:ext cx="1989567" cy="1393100"/>
            </a:xfrm>
            <a:prstGeom prst="rect">
              <a:avLst/>
            </a:prstGeom>
            <a:noFill/>
            <a:ln w="9525">
              <a:noFill/>
              <a:miter lim="800000"/>
              <a:headEnd/>
              <a:tailEnd/>
            </a:ln>
          </p:spPr>
        </p:pic>
        <p:sp>
          <p:nvSpPr>
            <p:cNvPr id="25" name="Rectangle 24"/>
            <p:cNvSpPr/>
            <p:nvPr/>
          </p:nvSpPr>
          <p:spPr bwMode="auto">
            <a:xfrm>
              <a:off x="6921500" y="4954588"/>
              <a:ext cx="322263" cy="30003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2720" name="TextBox 25"/>
            <p:cNvSpPr txBox="1">
              <a:spLocks noChangeArrowheads="1"/>
            </p:cNvSpPr>
            <p:nvPr/>
          </p:nvSpPr>
          <p:spPr bwMode="auto">
            <a:xfrm>
              <a:off x="5903133" y="3831035"/>
              <a:ext cx="906036" cy="307873"/>
            </a:xfrm>
            <a:prstGeom prst="rect">
              <a:avLst/>
            </a:prstGeom>
            <a:noFill/>
            <a:ln w="9525">
              <a:noFill/>
              <a:miter lim="800000"/>
              <a:headEnd/>
              <a:tailEnd/>
            </a:ln>
          </p:spPr>
          <p:txBody>
            <a:bodyPr wrap="none">
              <a:spAutoFit/>
            </a:bodyPr>
            <a:lstStyle/>
            <a:p>
              <a:r>
                <a:rPr lang="en-US" sz="1400">
                  <a:latin typeface="Maiandra GD" pitchFamily="34" charset="0"/>
                </a:rPr>
                <a:t>WOODY</a:t>
              </a:r>
            </a:p>
          </p:txBody>
        </p:sp>
        <p:sp>
          <p:nvSpPr>
            <p:cNvPr id="72721" name="TextBox 26"/>
            <p:cNvSpPr txBox="1">
              <a:spLocks noChangeArrowheads="1"/>
            </p:cNvSpPr>
            <p:nvPr/>
          </p:nvSpPr>
          <p:spPr bwMode="auto">
            <a:xfrm>
              <a:off x="2382490" y="4721379"/>
              <a:ext cx="1332445" cy="307873"/>
            </a:xfrm>
            <a:prstGeom prst="rect">
              <a:avLst/>
            </a:prstGeom>
            <a:noFill/>
            <a:ln w="9525">
              <a:noFill/>
              <a:miter lim="800000"/>
              <a:headEnd/>
              <a:tailEnd/>
            </a:ln>
          </p:spPr>
          <p:txBody>
            <a:bodyPr wrap="none">
              <a:spAutoFit/>
            </a:bodyPr>
            <a:lstStyle/>
            <a:p>
              <a:r>
                <a:rPr lang="en-US" sz="1400">
                  <a:latin typeface="Maiandra GD" pitchFamily="34" charset="0"/>
                </a:rPr>
                <a:t>HERBACEOUS</a:t>
              </a:r>
            </a:p>
          </p:txBody>
        </p:sp>
        <p:sp>
          <p:nvSpPr>
            <p:cNvPr id="28" name="Oval 27"/>
            <p:cNvSpPr/>
            <p:nvPr/>
          </p:nvSpPr>
          <p:spPr bwMode="auto">
            <a:xfrm>
              <a:off x="1919288" y="1419225"/>
              <a:ext cx="1981200" cy="81438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2723" name="TextBox 28"/>
            <p:cNvSpPr txBox="1">
              <a:spLocks noChangeArrowheads="1"/>
            </p:cNvSpPr>
            <p:nvPr/>
          </p:nvSpPr>
          <p:spPr bwMode="auto">
            <a:xfrm>
              <a:off x="2251858" y="1669868"/>
              <a:ext cx="1406954" cy="307873"/>
            </a:xfrm>
            <a:prstGeom prst="rect">
              <a:avLst/>
            </a:prstGeom>
            <a:noFill/>
            <a:ln w="9525">
              <a:noFill/>
              <a:miter lim="800000"/>
              <a:headEnd/>
              <a:tailEnd/>
            </a:ln>
          </p:spPr>
          <p:txBody>
            <a:bodyPr wrap="none">
              <a:spAutoFit/>
            </a:bodyPr>
            <a:lstStyle/>
            <a:p>
              <a:r>
                <a:rPr lang="en-US" sz="1400">
                  <a:latin typeface="Maiandra GD" pitchFamily="34" charset="0"/>
                </a:rPr>
                <a:t>SALT MARSHES</a:t>
              </a:r>
            </a:p>
          </p:txBody>
        </p:sp>
        <p:sp>
          <p:nvSpPr>
            <p:cNvPr id="30" name="Oval 29"/>
            <p:cNvSpPr/>
            <p:nvPr/>
          </p:nvSpPr>
          <p:spPr bwMode="auto">
            <a:xfrm>
              <a:off x="5237163" y="1417638"/>
              <a:ext cx="1982787" cy="8143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2725" name="TextBox 30"/>
            <p:cNvSpPr txBox="1">
              <a:spLocks noChangeArrowheads="1"/>
            </p:cNvSpPr>
            <p:nvPr/>
          </p:nvSpPr>
          <p:spPr bwMode="auto">
            <a:xfrm>
              <a:off x="5539418" y="1691647"/>
              <a:ext cx="1305193" cy="307873"/>
            </a:xfrm>
            <a:prstGeom prst="rect">
              <a:avLst/>
            </a:prstGeom>
            <a:noFill/>
            <a:ln w="9525">
              <a:noFill/>
              <a:miter lim="800000"/>
              <a:headEnd/>
              <a:tailEnd/>
            </a:ln>
          </p:spPr>
          <p:txBody>
            <a:bodyPr wrap="none">
              <a:spAutoFit/>
            </a:bodyPr>
            <a:lstStyle/>
            <a:p>
              <a:r>
                <a:rPr lang="en-US" sz="1400" dirty="0">
                  <a:latin typeface="Maiandra GD" pitchFamily="34" charset="0"/>
                </a:rPr>
                <a:t>MANGROVES</a:t>
              </a:r>
            </a:p>
          </p:txBody>
        </p:sp>
        <p:sp>
          <p:nvSpPr>
            <p:cNvPr id="72726" name="TextBox 32"/>
            <p:cNvSpPr txBox="1">
              <a:spLocks noChangeArrowheads="1"/>
            </p:cNvSpPr>
            <p:nvPr/>
          </p:nvSpPr>
          <p:spPr bwMode="auto">
            <a:xfrm>
              <a:off x="712773" y="2693838"/>
              <a:ext cx="1476686" cy="1384995"/>
            </a:xfrm>
            <a:prstGeom prst="rect">
              <a:avLst/>
            </a:prstGeom>
            <a:noFill/>
            <a:ln w="9525">
              <a:noFill/>
              <a:miter lim="800000"/>
              <a:headEnd/>
              <a:tailEnd/>
            </a:ln>
          </p:spPr>
          <p:txBody>
            <a:bodyPr wrap="none">
              <a:spAutoFit/>
            </a:bodyPr>
            <a:lstStyle/>
            <a:p>
              <a:endParaRPr lang="en-US" sz="1400" dirty="0">
                <a:latin typeface="Garamond" pitchFamily="18" charset="0"/>
              </a:endParaRPr>
            </a:p>
            <a:p>
              <a:r>
                <a:rPr lang="en-US" sz="1400" dirty="0">
                  <a:latin typeface="Garamond" pitchFamily="18" charset="0"/>
                </a:rPr>
                <a:t>-Biomass</a:t>
              </a:r>
            </a:p>
            <a:p>
              <a:r>
                <a:rPr lang="en-US" sz="1400" dirty="0">
                  <a:latin typeface="Garamond" pitchFamily="18" charset="0"/>
                </a:rPr>
                <a:t>-Diversity</a:t>
              </a:r>
            </a:p>
            <a:p>
              <a:r>
                <a:rPr lang="en-US" sz="1400" dirty="0">
                  <a:latin typeface="Garamond" pitchFamily="18" charset="0"/>
                </a:rPr>
                <a:t>-Shoreline stability</a:t>
              </a:r>
            </a:p>
            <a:p>
              <a:r>
                <a:rPr lang="en-US" sz="1400" dirty="0">
                  <a:latin typeface="Garamond" pitchFamily="18" charset="0"/>
                </a:rPr>
                <a:t>-Nutrient cycling</a:t>
              </a:r>
            </a:p>
            <a:p>
              <a:r>
                <a:rPr lang="en-US" sz="1400" dirty="0">
                  <a:latin typeface="Garamond" pitchFamily="18" charset="0"/>
                </a:rPr>
                <a:t>-Carbon storage</a:t>
              </a:r>
            </a:p>
          </p:txBody>
        </p:sp>
        <p:cxnSp>
          <p:nvCxnSpPr>
            <p:cNvPr id="36" name="Straight Arrow Connector 35"/>
            <p:cNvCxnSpPr/>
            <p:nvPr/>
          </p:nvCxnSpPr>
          <p:spPr>
            <a:xfrm rot="10800000" flipV="1">
              <a:off x="2828925" y="690563"/>
              <a:ext cx="3316288" cy="0"/>
            </a:xfrm>
            <a:prstGeom prst="straightConnector1">
              <a:avLst/>
            </a:prstGeom>
            <a:ln w="57150">
              <a:tailEnd type="arrow"/>
            </a:ln>
          </p:spPr>
          <p:style>
            <a:lnRef idx="3">
              <a:schemeClr val="accent1"/>
            </a:lnRef>
            <a:fillRef idx="0">
              <a:schemeClr val="accent1"/>
            </a:fillRef>
            <a:effectRef idx="2">
              <a:schemeClr val="accent1"/>
            </a:effectRef>
            <a:fontRef idx="minor">
              <a:schemeClr val="tx1"/>
            </a:fontRef>
          </p:style>
        </p:cxnSp>
        <p:cxnSp>
          <p:nvCxnSpPr>
            <p:cNvPr id="38" name="Straight Arrow Connector 37"/>
            <p:cNvCxnSpPr/>
            <p:nvPr/>
          </p:nvCxnSpPr>
          <p:spPr>
            <a:xfrm>
              <a:off x="2928828" y="978338"/>
              <a:ext cx="3317875" cy="1588"/>
            </a:xfrm>
            <a:prstGeom prst="straightConnector1">
              <a:avLst/>
            </a:prstGeom>
            <a:ln w="57150">
              <a:solidFill>
                <a:srgbClr val="92D050"/>
              </a:solidFill>
              <a:tailEnd type="arrow"/>
            </a:ln>
          </p:spPr>
          <p:style>
            <a:lnRef idx="3">
              <a:schemeClr val="accent1"/>
            </a:lnRef>
            <a:fillRef idx="0">
              <a:schemeClr val="accent1"/>
            </a:fillRef>
            <a:effectRef idx="2">
              <a:schemeClr val="accent1"/>
            </a:effectRef>
            <a:fontRef idx="minor">
              <a:schemeClr val="tx1"/>
            </a:fontRef>
          </p:style>
        </p:cxnSp>
        <p:sp>
          <p:nvSpPr>
            <p:cNvPr id="72709" name="TextBox 41"/>
            <p:cNvSpPr txBox="1">
              <a:spLocks noChangeArrowheads="1"/>
            </p:cNvSpPr>
            <p:nvPr/>
          </p:nvSpPr>
          <p:spPr bwMode="auto">
            <a:xfrm>
              <a:off x="6199188" y="509588"/>
              <a:ext cx="2477787" cy="307777"/>
            </a:xfrm>
            <a:prstGeom prst="rect">
              <a:avLst/>
            </a:prstGeom>
            <a:noFill/>
            <a:ln w="9525">
              <a:noFill/>
              <a:miter lim="800000"/>
              <a:headEnd/>
              <a:tailEnd/>
            </a:ln>
          </p:spPr>
          <p:txBody>
            <a:bodyPr wrap="none">
              <a:spAutoFit/>
            </a:bodyPr>
            <a:lstStyle/>
            <a:p>
              <a:r>
                <a:rPr lang="en-US" sz="1400" dirty="0">
                  <a:latin typeface="Garamond" pitchFamily="18" charset="0"/>
                </a:rPr>
                <a:t>Factor 1 (e.g., </a:t>
              </a:r>
              <a:r>
                <a:rPr lang="en-US" sz="1400" dirty="0" smtClean="0">
                  <a:latin typeface="Garamond" pitchFamily="18" charset="0"/>
                </a:rPr>
                <a:t>temperature, CO</a:t>
              </a:r>
              <a:r>
                <a:rPr lang="en-US" sz="1400" baseline="-25000" dirty="0" smtClean="0">
                  <a:latin typeface="Garamond" pitchFamily="18" charset="0"/>
                </a:rPr>
                <a:t>2</a:t>
              </a:r>
              <a:r>
                <a:rPr lang="en-US" sz="1400" dirty="0" smtClean="0">
                  <a:latin typeface="Garamond" pitchFamily="18" charset="0"/>
                </a:rPr>
                <a:t>)</a:t>
              </a:r>
              <a:endParaRPr lang="en-US" sz="1400" dirty="0">
                <a:latin typeface="Garamond" pitchFamily="18" charset="0"/>
              </a:endParaRPr>
            </a:p>
          </p:txBody>
        </p:sp>
        <p:sp>
          <p:nvSpPr>
            <p:cNvPr id="72710" name="TextBox 42"/>
            <p:cNvSpPr txBox="1">
              <a:spLocks noChangeArrowheads="1"/>
            </p:cNvSpPr>
            <p:nvPr/>
          </p:nvSpPr>
          <p:spPr bwMode="auto">
            <a:xfrm>
              <a:off x="6191250" y="854075"/>
              <a:ext cx="2098908" cy="523220"/>
            </a:xfrm>
            <a:prstGeom prst="rect">
              <a:avLst/>
            </a:prstGeom>
            <a:noFill/>
            <a:ln w="9525">
              <a:noFill/>
              <a:miter lim="800000"/>
              <a:headEnd/>
              <a:tailEnd/>
            </a:ln>
          </p:spPr>
          <p:txBody>
            <a:bodyPr wrap="none">
              <a:spAutoFit/>
            </a:bodyPr>
            <a:lstStyle/>
            <a:p>
              <a:r>
                <a:rPr lang="en-US" sz="1400">
                  <a:latin typeface="Garamond" pitchFamily="18" charset="0"/>
                </a:rPr>
                <a:t>Factor 2 (e.g., competition, </a:t>
              </a:r>
            </a:p>
            <a:p>
              <a:r>
                <a:rPr lang="en-US" sz="1400">
                  <a:latin typeface="Garamond" pitchFamily="18" charset="0"/>
                </a:rPr>
                <a:t>disturbance, herbivory)</a:t>
              </a:r>
            </a:p>
          </p:txBody>
        </p:sp>
        <p:grpSp>
          <p:nvGrpSpPr>
            <p:cNvPr id="3" name="Group 2"/>
            <p:cNvGrpSpPr/>
            <p:nvPr/>
          </p:nvGrpSpPr>
          <p:grpSpPr>
            <a:xfrm>
              <a:off x="2451560" y="3693555"/>
              <a:ext cx="1002847" cy="788116"/>
              <a:chOff x="2828924" y="3504873"/>
              <a:chExt cx="1002847" cy="788116"/>
            </a:xfrm>
          </p:grpSpPr>
          <p:pic>
            <p:nvPicPr>
              <p:cNvPr id="2" name="Picture 1"/>
              <p:cNvPicPr>
                <a:picLocks noChangeAspect="1"/>
              </p:cNvPicPr>
              <p:nvPr/>
            </p:nvPicPr>
            <p:blipFill>
              <a:blip r:embed="rId6"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828924" y="3559465"/>
                <a:ext cx="698047" cy="581124"/>
              </a:xfrm>
              <a:prstGeom prst="rect">
                <a:avLst/>
              </a:prstGeom>
            </p:spPr>
          </p:pic>
          <p:pic>
            <p:nvPicPr>
              <p:cNvPr id="26" name="Picture 25"/>
              <p:cNvPicPr>
                <a:picLocks noChangeAspect="1"/>
              </p:cNvPicPr>
              <p:nvPr/>
            </p:nvPicPr>
            <p:blipFill>
              <a:blip r:embed="rId6"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981324" y="3711865"/>
                <a:ext cx="698047" cy="581124"/>
              </a:xfrm>
              <a:prstGeom prst="rect">
                <a:avLst/>
              </a:prstGeom>
            </p:spPr>
          </p:pic>
          <p:pic>
            <p:nvPicPr>
              <p:cNvPr id="27" name="Picture 26"/>
              <p:cNvPicPr>
                <a:picLocks noChangeAspect="1"/>
              </p:cNvPicPr>
              <p:nvPr/>
            </p:nvPicPr>
            <p:blipFill>
              <a:blip r:embed="rId6"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133724" y="3504873"/>
                <a:ext cx="698047" cy="581124"/>
              </a:xfrm>
              <a:prstGeom prst="rect">
                <a:avLst/>
              </a:prstGeom>
            </p:spPr>
          </p:pic>
        </p:grpSp>
      </p:grpSp>
      <p:sp>
        <p:nvSpPr>
          <p:cNvPr id="29" name="TextBox 28"/>
          <p:cNvSpPr txBox="1"/>
          <p:nvPr/>
        </p:nvSpPr>
        <p:spPr>
          <a:xfrm>
            <a:off x="1883351" y="6031808"/>
            <a:ext cx="5321072" cy="738664"/>
          </a:xfrm>
          <a:prstGeom prst="rect">
            <a:avLst/>
          </a:prstGeom>
          <a:noFill/>
        </p:spPr>
        <p:txBody>
          <a:bodyPr wrap="none" rtlCol="0">
            <a:spAutoFit/>
          </a:bodyPr>
          <a:lstStyle/>
          <a:p>
            <a:pPr algn="ctr"/>
            <a:r>
              <a:rPr lang="en-US" sz="1400" u="sng" dirty="0" smtClean="0">
                <a:latin typeface="Garamond" pitchFamily="18" charset="0"/>
              </a:rPr>
              <a:t>Mangrove-Salt Marsh </a:t>
            </a:r>
            <a:r>
              <a:rPr lang="en-US" sz="1400" u="sng" dirty="0" err="1" smtClean="0">
                <a:latin typeface="Garamond" pitchFamily="18" charset="0"/>
              </a:rPr>
              <a:t>Ecotone</a:t>
            </a:r>
            <a:r>
              <a:rPr lang="en-US" sz="1400" u="sng" dirty="0" smtClean="0">
                <a:latin typeface="Garamond" pitchFamily="18" charset="0"/>
              </a:rPr>
              <a:t> </a:t>
            </a:r>
            <a:r>
              <a:rPr lang="en-US" sz="1400" dirty="0" smtClean="0">
                <a:latin typeface="Garamond" pitchFamily="18" charset="0"/>
              </a:rPr>
              <a:t>along a climatic gradient</a:t>
            </a:r>
          </a:p>
          <a:p>
            <a:pPr algn="ctr"/>
            <a:endParaRPr lang="en-US" sz="1400" dirty="0" smtClean="0">
              <a:latin typeface="Garamond" pitchFamily="18" charset="0"/>
            </a:endParaRPr>
          </a:p>
          <a:p>
            <a:pPr algn="ctr"/>
            <a:r>
              <a:rPr lang="en-US" sz="1400" i="1" dirty="0" err="1" smtClean="0">
                <a:latin typeface="Garamond" pitchFamily="18" charset="0"/>
              </a:rPr>
              <a:t>Ecotone</a:t>
            </a:r>
            <a:r>
              <a:rPr lang="en-US" sz="1400" i="1" dirty="0" smtClean="0">
                <a:latin typeface="Garamond" pitchFamily="18" charset="0"/>
              </a:rPr>
              <a:t> (def.): zone of transition between adjacent ecological systems (Holland 1988) </a:t>
            </a:r>
            <a:endParaRPr lang="en-US" sz="1400" i="1" dirty="0">
              <a:latin typeface="Garamond"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80204198"/>
      </p:ext>
    </p:extLst>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5" name="Group 44"/>
          <p:cNvGrpSpPr/>
          <p:nvPr/>
        </p:nvGrpSpPr>
        <p:grpSpPr>
          <a:xfrm>
            <a:off x="1560478" y="1910999"/>
            <a:ext cx="5776137" cy="4431743"/>
            <a:chOff x="1560478" y="1910999"/>
            <a:chExt cx="5776137" cy="4431743"/>
          </a:xfrm>
        </p:grpSpPr>
        <p:pic>
          <p:nvPicPr>
            <p:cNvPr id="44" name="Picture 43"/>
            <p:cNvPicPr>
              <a:picLocks noChangeAspect="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818465" y="3199928"/>
              <a:ext cx="698047" cy="531190"/>
            </a:xfrm>
            <a:prstGeom prst="rect">
              <a:avLst/>
            </a:prstGeom>
            <a:ln>
              <a:noFill/>
            </a:ln>
          </p:spPr>
        </p:pic>
        <p:pic>
          <p:nvPicPr>
            <p:cNvPr id="43" name="Picture 42"/>
            <p:cNvPicPr>
              <a:picLocks noChangeAspect="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690045" y="3088555"/>
              <a:ext cx="698047" cy="531190"/>
            </a:xfrm>
            <a:prstGeom prst="rect">
              <a:avLst/>
            </a:prstGeom>
            <a:ln>
              <a:noFill/>
            </a:ln>
          </p:spPr>
        </p:pic>
        <p:graphicFrame>
          <p:nvGraphicFramePr>
            <p:cNvPr id="26" name="Object 25"/>
            <p:cNvGraphicFramePr>
              <a:graphicFrameLocks noChangeAspect="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9427370"/>
                </p:ext>
              </p:extLst>
            </p:nvPr>
          </p:nvGraphicFramePr>
          <p:xfrm>
            <a:off x="1828801" y="1910999"/>
            <a:ext cx="5507814" cy="4400550"/>
          </p:xfrm>
          <a:graphic>
            <a:graphicData uri="http://schemas.openxmlformats.org/presentationml/2006/ole">
              <p:oleObj spid="_x0000_s4160" name="SPW 11.0 Graph" r:id="rId5" imgW="5236560" imgH="4397040" progId="">
                <p:embed/>
              </p:oleObj>
            </a:graphicData>
          </a:graphic>
        </p:graphicFrame>
        <p:grpSp>
          <p:nvGrpSpPr>
            <p:cNvPr id="25" name="Group 24"/>
            <p:cNvGrpSpPr/>
            <p:nvPr/>
          </p:nvGrpSpPr>
          <p:grpSpPr>
            <a:xfrm>
              <a:off x="2215376" y="2233664"/>
              <a:ext cx="4255321" cy="3948093"/>
              <a:chOff x="4180229" y="3010488"/>
              <a:chExt cx="4255321" cy="4319226"/>
            </a:xfrm>
          </p:grpSpPr>
          <p:sp>
            <p:nvSpPr>
              <p:cNvPr id="9" name="Freeform 8"/>
              <p:cNvSpPr/>
              <p:nvPr/>
            </p:nvSpPr>
            <p:spPr bwMode="auto">
              <a:xfrm>
                <a:off x="4180229" y="3010488"/>
                <a:ext cx="3904227" cy="4319226"/>
              </a:xfrm>
              <a:custGeom>
                <a:avLst/>
                <a:gdLst>
                  <a:gd name="connsiteX0" fmla="*/ 483425 w 3764860"/>
                  <a:gd name="connsiteY0" fmla="*/ 36836 h 3405149"/>
                  <a:gd name="connsiteX1" fmla="*/ 1325254 w 3764860"/>
                  <a:gd name="connsiteY1" fmla="*/ 36836 h 3405149"/>
                  <a:gd name="connsiteX2" fmla="*/ 1281711 w 3764860"/>
                  <a:gd name="connsiteY2" fmla="*/ 399693 h 3405149"/>
                  <a:gd name="connsiteX3" fmla="*/ 1339768 w 3764860"/>
                  <a:gd name="connsiteY3" fmla="*/ 791579 h 3405149"/>
                  <a:gd name="connsiteX4" fmla="*/ 1833254 w 3764860"/>
                  <a:gd name="connsiteY4" fmla="*/ 1067351 h 3405149"/>
                  <a:gd name="connsiteX5" fmla="*/ 2602511 w 3764860"/>
                  <a:gd name="connsiteY5" fmla="*/ 1154436 h 3405149"/>
                  <a:gd name="connsiteX6" fmla="*/ 2863768 w 3764860"/>
                  <a:gd name="connsiteY6" fmla="*/ 1633408 h 3405149"/>
                  <a:gd name="connsiteX7" fmla="*/ 2631539 w 3764860"/>
                  <a:gd name="connsiteY7" fmla="*/ 2272036 h 3405149"/>
                  <a:gd name="connsiteX8" fmla="*/ 3763654 w 3764860"/>
                  <a:gd name="connsiteY8" fmla="*/ 2968722 h 3405149"/>
                  <a:gd name="connsiteX9" fmla="*/ 2384796 w 3764860"/>
                  <a:gd name="connsiteY9" fmla="*/ 3404151 h 3405149"/>
                  <a:gd name="connsiteX10" fmla="*/ 2225139 w 3764860"/>
                  <a:gd name="connsiteY10" fmla="*/ 2852608 h 3405149"/>
                  <a:gd name="connsiteX11" fmla="*/ 1876796 w 3764860"/>
                  <a:gd name="connsiteY11" fmla="*/ 2359122 h 3405149"/>
                  <a:gd name="connsiteX12" fmla="*/ 962396 w 3764860"/>
                  <a:gd name="connsiteY12" fmla="*/ 2257522 h 3405149"/>
                  <a:gd name="connsiteX13" fmla="*/ 468911 w 3764860"/>
                  <a:gd name="connsiteY13" fmla="*/ 1865636 h 3405149"/>
                  <a:gd name="connsiteX14" fmla="*/ 585025 w 3764860"/>
                  <a:gd name="connsiteY14" fmla="*/ 1444722 h 3405149"/>
                  <a:gd name="connsiteX15" fmla="*/ 904339 w 3764860"/>
                  <a:gd name="connsiteY15" fmla="*/ 1168951 h 3405149"/>
                  <a:gd name="connsiteX16" fmla="*/ 947882 w 3764860"/>
                  <a:gd name="connsiteY16" fmla="*/ 878665 h 3405149"/>
                  <a:gd name="connsiteX17" fmla="*/ 454396 w 3764860"/>
                  <a:gd name="connsiteY17" fmla="*/ 675465 h 3405149"/>
                  <a:gd name="connsiteX18" fmla="*/ 77025 w 3764860"/>
                  <a:gd name="connsiteY18" fmla="*/ 588379 h 3405149"/>
                  <a:gd name="connsiteX19" fmla="*/ 33482 w 3764860"/>
                  <a:gd name="connsiteY19" fmla="*/ 254551 h 3405149"/>
                  <a:gd name="connsiteX20" fmla="*/ 483425 w 3764860"/>
                  <a:gd name="connsiteY20" fmla="*/ 36836 h 340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64860" h="3405149">
                    <a:moveTo>
                      <a:pt x="483425" y="36836"/>
                    </a:moveTo>
                    <a:cubicBezTo>
                      <a:pt x="698720" y="550"/>
                      <a:pt x="1192206" y="-23640"/>
                      <a:pt x="1325254" y="36836"/>
                    </a:cubicBezTo>
                    <a:cubicBezTo>
                      <a:pt x="1458302" y="97312"/>
                      <a:pt x="1279292" y="273903"/>
                      <a:pt x="1281711" y="399693"/>
                    </a:cubicBezTo>
                    <a:cubicBezTo>
                      <a:pt x="1284130" y="525483"/>
                      <a:pt x="1247844" y="680303"/>
                      <a:pt x="1339768" y="791579"/>
                    </a:cubicBezTo>
                    <a:cubicBezTo>
                      <a:pt x="1431692" y="902855"/>
                      <a:pt x="1622797" y="1006875"/>
                      <a:pt x="1833254" y="1067351"/>
                    </a:cubicBezTo>
                    <a:cubicBezTo>
                      <a:pt x="2043711" y="1127827"/>
                      <a:pt x="2430759" y="1060093"/>
                      <a:pt x="2602511" y="1154436"/>
                    </a:cubicBezTo>
                    <a:cubicBezTo>
                      <a:pt x="2774263" y="1248779"/>
                      <a:pt x="2858930" y="1447141"/>
                      <a:pt x="2863768" y="1633408"/>
                    </a:cubicBezTo>
                    <a:cubicBezTo>
                      <a:pt x="2868606" y="1819675"/>
                      <a:pt x="2481558" y="2049484"/>
                      <a:pt x="2631539" y="2272036"/>
                    </a:cubicBezTo>
                    <a:cubicBezTo>
                      <a:pt x="2781520" y="2494588"/>
                      <a:pt x="3804778" y="2780036"/>
                      <a:pt x="3763654" y="2968722"/>
                    </a:cubicBezTo>
                    <a:cubicBezTo>
                      <a:pt x="3722530" y="3157408"/>
                      <a:pt x="2641215" y="3423503"/>
                      <a:pt x="2384796" y="3404151"/>
                    </a:cubicBezTo>
                    <a:cubicBezTo>
                      <a:pt x="2128377" y="3384799"/>
                      <a:pt x="2309806" y="3026779"/>
                      <a:pt x="2225139" y="2852608"/>
                    </a:cubicBezTo>
                    <a:cubicBezTo>
                      <a:pt x="2140472" y="2678437"/>
                      <a:pt x="2087253" y="2458303"/>
                      <a:pt x="1876796" y="2359122"/>
                    </a:cubicBezTo>
                    <a:cubicBezTo>
                      <a:pt x="1666339" y="2259941"/>
                      <a:pt x="1197044" y="2339770"/>
                      <a:pt x="962396" y="2257522"/>
                    </a:cubicBezTo>
                    <a:cubicBezTo>
                      <a:pt x="727749" y="2175274"/>
                      <a:pt x="531806" y="2001103"/>
                      <a:pt x="468911" y="1865636"/>
                    </a:cubicBezTo>
                    <a:cubicBezTo>
                      <a:pt x="406016" y="1730169"/>
                      <a:pt x="512454" y="1560836"/>
                      <a:pt x="585025" y="1444722"/>
                    </a:cubicBezTo>
                    <a:cubicBezTo>
                      <a:pt x="657596" y="1328608"/>
                      <a:pt x="843863" y="1263294"/>
                      <a:pt x="904339" y="1168951"/>
                    </a:cubicBezTo>
                    <a:cubicBezTo>
                      <a:pt x="964815" y="1074608"/>
                      <a:pt x="1022872" y="960912"/>
                      <a:pt x="947882" y="878665"/>
                    </a:cubicBezTo>
                    <a:cubicBezTo>
                      <a:pt x="872892" y="796418"/>
                      <a:pt x="599539" y="723846"/>
                      <a:pt x="454396" y="675465"/>
                    </a:cubicBezTo>
                    <a:cubicBezTo>
                      <a:pt x="309253" y="627084"/>
                      <a:pt x="147177" y="658531"/>
                      <a:pt x="77025" y="588379"/>
                    </a:cubicBezTo>
                    <a:cubicBezTo>
                      <a:pt x="6873" y="518227"/>
                      <a:pt x="-31832" y="346475"/>
                      <a:pt x="33482" y="254551"/>
                    </a:cubicBezTo>
                    <a:cubicBezTo>
                      <a:pt x="98796" y="162627"/>
                      <a:pt x="268130" y="73122"/>
                      <a:pt x="483425" y="36836"/>
                    </a:cubicBezTo>
                    <a:close/>
                  </a:path>
                </a:pathLst>
              </a:cu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p:txBody>
          </p:sp>
          <p:pic>
            <p:nvPicPr>
              <p:cNvPr id="5" name="Picture 23" descr="rhizophora-mangle icon.png"/>
              <p:cNvPicPr>
                <a:picLocks noChangeAspect="1"/>
              </p:cNvPicPr>
              <p:nvPr/>
            </p:nvPicPr>
            <p:blipFill>
              <a:blip r:embed="rId6" cstate="print"/>
              <a:srcRect/>
              <a:stretch>
                <a:fillRect/>
              </a:stretch>
            </p:blipFill>
            <p:spPr bwMode="auto">
              <a:xfrm>
                <a:off x="5655517" y="3508512"/>
                <a:ext cx="1989567" cy="1393100"/>
              </a:xfrm>
              <a:prstGeom prst="rect">
                <a:avLst/>
              </a:prstGeom>
              <a:noFill/>
              <a:ln w="9525">
                <a:noFill/>
                <a:miter lim="800000"/>
                <a:headEnd/>
                <a:tailEnd/>
              </a:ln>
            </p:spPr>
          </p:pic>
          <p:pic>
            <p:nvPicPr>
              <p:cNvPr id="6" name="Picture 23" descr="rhizophora-mangle icon.png"/>
              <p:cNvPicPr>
                <a:picLocks noChangeAspect="1"/>
              </p:cNvPicPr>
              <p:nvPr/>
            </p:nvPicPr>
            <p:blipFill>
              <a:blip r:embed="rId6" cstate="print"/>
              <a:srcRect/>
              <a:stretch>
                <a:fillRect/>
              </a:stretch>
            </p:blipFill>
            <p:spPr bwMode="auto">
              <a:xfrm>
                <a:off x="4871378" y="4219438"/>
                <a:ext cx="1989567" cy="1393100"/>
              </a:xfrm>
              <a:prstGeom prst="rect">
                <a:avLst/>
              </a:prstGeom>
              <a:noFill/>
              <a:ln w="9525">
                <a:noFill/>
                <a:miter lim="800000"/>
                <a:headEnd/>
                <a:tailEnd/>
              </a:ln>
            </p:spPr>
          </p:pic>
          <p:pic>
            <p:nvPicPr>
              <p:cNvPr id="10" name="Picture 23" descr="rhizophora-mangle icon.png"/>
              <p:cNvPicPr>
                <a:picLocks noChangeAspect="1"/>
              </p:cNvPicPr>
              <p:nvPr/>
            </p:nvPicPr>
            <p:blipFill>
              <a:blip r:embed="rId6" cstate="print"/>
              <a:srcRect/>
              <a:stretch>
                <a:fillRect/>
              </a:stretch>
            </p:blipFill>
            <p:spPr bwMode="auto">
              <a:xfrm>
                <a:off x="5358162" y="4828767"/>
                <a:ext cx="1989567" cy="1393100"/>
              </a:xfrm>
              <a:prstGeom prst="rect">
                <a:avLst/>
              </a:prstGeom>
              <a:noFill/>
              <a:ln w="9525">
                <a:noFill/>
                <a:miter lim="800000"/>
                <a:headEnd/>
                <a:tailEnd/>
              </a:ln>
            </p:spPr>
          </p:pic>
          <p:pic>
            <p:nvPicPr>
              <p:cNvPr id="11" name="Picture 23" descr="rhizophora-mangle icon.png"/>
              <p:cNvPicPr>
                <a:picLocks noChangeAspect="1"/>
              </p:cNvPicPr>
              <p:nvPr/>
            </p:nvPicPr>
            <p:blipFill>
              <a:blip r:embed="rId6" cstate="print"/>
              <a:srcRect/>
              <a:stretch>
                <a:fillRect/>
              </a:stretch>
            </p:blipFill>
            <p:spPr bwMode="auto">
              <a:xfrm>
                <a:off x="6363516" y="4447015"/>
                <a:ext cx="1989567" cy="1393100"/>
              </a:xfrm>
              <a:prstGeom prst="rect">
                <a:avLst/>
              </a:prstGeom>
              <a:noFill/>
              <a:ln w="9525">
                <a:noFill/>
                <a:miter lim="800000"/>
                <a:headEnd/>
                <a:tailEnd/>
              </a:ln>
            </p:spPr>
          </p:pic>
          <p:grpSp>
            <p:nvGrpSpPr>
              <p:cNvPr id="12" name="Group 11"/>
              <p:cNvGrpSpPr/>
              <p:nvPr/>
            </p:nvGrpSpPr>
            <p:grpSpPr>
              <a:xfrm>
                <a:off x="4566577" y="5131259"/>
                <a:ext cx="1002847" cy="788116"/>
                <a:chOff x="2828924" y="3504873"/>
                <a:chExt cx="1002847" cy="788116"/>
              </a:xfrm>
            </p:grpSpPr>
            <p:pic>
              <p:nvPicPr>
                <p:cNvPr id="13" name="Picture 12"/>
                <p:cNvPicPr>
                  <a:picLocks noChangeAspect="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828924" y="3559465"/>
                  <a:ext cx="698047" cy="581124"/>
                </a:xfrm>
                <a:prstGeom prst="rect">
                  <a:avLst/>
                </a:prstGeom>
                <a:ln>
                  <a:noFill/>
                </a:ln>
              </p:spPr>
            </p:pic>
            <p:pic>
              <p:nvPicPr>
                <p:cNvPr id="14" name="Picture 13"/>
                <p:cNvPicPr>
                  <a:picLocks noChangeAspect="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981324" y="3711865"/>
                  <a:ext cx="698047" cy="581124"/>
                </a:xfrm>
                <a:prstGeom prst="rect">
                  <a:avLst/>
                </a:prstGeom>
                <a:ln>
                  <a:noFill/>
                </a:ln>
              </p:spPr>
            </p:pic>
            <p:pic>
              <p:nvPicPr>
                <p:cNvPr id="15" name="Picture 14"/>
                <p:cNvPicPr>
                  <a:picLocks noChangeAspect="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133724" y="3504873"/>
                  <a:ext cx="698047" cy="581124"/>
                </a:xfrm>
                <a:prstGeom prst="rect">
                  <a:avLst/>
                </a:prstGeom>
                <a:ln>
                  <a:noFill/>
                </a:ln>
              </p:spPr>
            </p:pic>
          </p:grpSp>
          <p:pic>
            <p:nvPicPr>
              <p:cNvPr id="16" name="Picture 15"/>
              <p:cNvPicPr>
                <a:picLocks noChangeAspect="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699040" y="4156453"/>
                <a:ext cx="698047" cy="581124"/>
              </a:xfrm>
              <a:prstGeom prst="rect">
                <a:avLst/>
              </a:prstGeom>
              <a:ln>
                <a:noFill/>
              </a:ln>
            </p:spPr>
          </p:pic>
          <p:pic>
            <p:nvPicPr>
              <p:cNvPr id="17" name="Picture 16"/>
              <p:cNvPicPr>
                <a:picLocks noChangeAspect="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350015" y="4853003"/>
                <a:ext cx="698047" cy="581124"/>
              </a:xfrm>
              <a:prstGeom prst="rect">
                <a:avLst/>
              </a:prstGeom>
              <a:ln>
                <a:noFill/>
              </a:ln>
            </p:spPr>
          </p:pic>
          <p:pic>
            <p:nvPicPr>
              <p:cNvPr id="18" name="Picture 17"/>
              <p:cNvPicPr>
                <a:picLocks noChangeAspect="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220401" y="3610296"/>
                <a:ext cx="698047" cy="581124"/>
              </a:xfrm>
              <a:prstGeom prst="rect">
                <a:avLst/>
              </a:prstGeom>
              <a:ln>
                <a:noFill/>
              </a:ln>
            </p:spPr>
          </p:pic>
          <p:pic>
            <p:nvPicPr>
              <p:cNvPr id="19" name="Picture 18"/>
              <p:cNvPicPr>
                <a:picLocks noChangeAspect="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379724" y="4447015"/>
                <a:ext cx="698047" cy="581124"/>
              </a:xfrm>
              <a:prstGeom prst="rect">
                <a:avLst/>
              </a:prstGeom>
              <a:ln>
                <a:noFill/>
              </a:ln>
            </p:spPr>
          </p:pic>
          <p:pic>
            <p:nvPicPr>
              <p:cNvPr id="20" name="Picture 19"/>
              <p:cNvPicPr>
                <a:picLocks noChangeAspect="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718976" y="3796816"/>
                <a:ext cx="698047" cy="581124"/>
              </a:xfrm>
              <a:prstGeom prst="rect">
                <a:avLst/>
              </a:prstGeom>
              <a:ln>
                <a:noFill/>
              </a:ln>
            </p:spPr>
          </p:pic>
          <p:pic>
            <p:nvPicPr>
              <p:cNvPr id="21" name="Picture 20"/>
              <p:cNvPicPr>
                <a:picLocks noChangeAspect="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156214" y="3200222"/>
                <a:ext cx="698047" cy="581124"/>
              </a:xfrm>
              <a:prstGeom prst="rect">
                <a:avLst/>
              </a:prstGeom>
              <a:ln>
                <a:noFill/>
              </a:ln>
            </p:spPr>
          </p:pic>
          <p:pic>
            <p:nvPicPr>
              <p:cNvPr id="22" name="Picture 23" descr="rhizophora-mangle icon.png"/>
              <p:cNvPicPr>
                <a:picLocks noChangeAspect="1"/>
              </p:cNvPicPr>
              <p:nvPr/>
            </p:nvPicPr>
            <p:blipFill>
              <a:blip r:embed="rId6" cstate="print"/>
              <a:srcRect/>
              <a:stretch>
                <a:fillRect/>
              </a:stretch>
            </p:blipFill>
            <p:spPr bwMode="auto">
              <a:xfrm>
                <a:off x="5397087" y="5464900"/>
                <a:ext cx="1989567" cy="1393100"/>
              </a:xfrm>
              <a:prstGeom prst="rect">
                <a:avLst/>
              </a:prstGeom>
              <a:noFill/>
              <a:ln w="9525">
                <a:noFill/>
                <a:miter lim="800000"/>
                <a:headEnd/>
                <a:tailEnd/>
              </a:ln>
            </p:spPr>
          </p:pic>
          <p:pic>
            <p:nvPicPr>
              <p:cNvPr id="23" name="Picture 23" descr="rhizophora-mangle icon.png"/>
              <p:cNvPicPr>
                <a:picLocks noChangeAspect="1"/>
              </p:cNvPicPr>
              <p:nvPr/>
            </p:nvPicPr>
            <p:blipFill>
              <a:blip r:embed="rId6" cstate="print"/>
              <a:srcRect/>
              <a:stretch>
                <a:fillRect/>
              </a:stretch>
            </p:blipFill>
            <p:spPr bwMode="auto">
              <a:xfrm>
                <a:off x="6445983" y="4925876"/>
                <a:ext cx="1989567" cy="1393100"/>
              </a:xfrm>
              <a:prstGeom prst="rect">
                <a:avLst/>
              </a:prstGeom>
              <a:noFill/>
              <a:ln w="9525">
                <a:noFill/>
                <a:miter lim="800000"/>
                <a:headEnd/>
                <a:tailEnd/>
              </a:ln>
            </p:spPr>
          </p:pic>
          <p:pic>
            <p:nvPicPr>
              <p:cNvPr id="24" name="Picture 23"/>
              <p:cNvPicPr>
                <a:picLocks noChangeAspect="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458167" y="3490784"/>
                <a:ext cx="698047" cy="581124"/>
              </a:xfrm>
              <a:prstGeom prst="rect">
                <a:avLst/>
              </a:prstGeom>
              <a:ln>
                <a:noFill/>
              </a:ln>
            </p:spPr>
          </p:pic>
        </p:grpSp>
        <p:pic>
          <p:nvPicPr>
            <p:cNvPr id="27" name="Picture 26"/>
            <p:cNvPicPr>
              <a:picLocks noChangeAspect="1"/>
            </p:cNvPicPr>
            <p:nvPr/>
          </p:nvPicPr>
          <p:blipFill>
            <a:blip r:embed="rId7"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277805" y="2228502"/>
              <a:ext cx="698047" cy="581124"/>
            </a:xfrm>
            <a:prstGeom prst="rect">
              <a:avLst/>
            </a:prstGeom>
            <a:ln>
              <a:noFill/>
            </a:ln>
          </p:spPr>
        </p:pic>
        <p:pic>
          <p:nvPicPr>
            <p:cNvPr id="28" name="Picture 27"/>
            <p:cNvPicPr>
              <a:picLocks noChangeAspect="1"/>
            </p:cNvPicPr>
            <p:nvPr/>
          </p:nvPicPr>
          <p:blipFill>
            <a:blip r:embed="rId7"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277805" y="2773026"/>
              <a:ext cx="698047" cy="581124"/>
            </a:xfrm>
            <a:prstGeom prst="rect">
              <a:avLst/>
            </a:prstGeom>
            <a:ln>
              <a:noFill/>
            </a:ln>
          </p:spPr>
        </p:pic>
        <p:pic>
          <p:nvPicPr>
            <p:cNvPr id="29" name="Picture 28"/>
            <p:cNvPicPr>
              <a:picLocks noChangeAspect="1"/>
            </p:cNvPicPr>
            <p:nvPr/>
          </p:nvPicPr>
          <p:blipFill>
            <a:blip r:embed="rId7"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678966" y="2014919"/>
              <a:ext cx="698047" cy="581124"/>
            </a:xfrm>
            <a:prstGeom prst="rect">
              <a:avLst/>
            </a:prstGeom>
            <a:ln>
              <a:noFill/>
            </a:ln>
          </p:spPr>
        </p:pic>
        <p:pic>
          <p:nvPicPr>
            <p:cNvPr id="30" name="Picture 29"/>
            <p:cNvPicPr>
              <a:picLocks noChangeAspect="1"/>
            </p:cNvPicPr>
            <p:nvPr/>
          </p:nvPicPr>
          <p:blipFill>
            <a:blip r:embed="rId7"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144290" y="2012352"/>
              <a:ext cx="698047" cy="581124"/>
            </a:xfrm>
            <a:prstGeom prst="rect">
              <a:avLst/>
            </a:prstGeom>
            <a:ln>
              <a:noFill/>
            </a:ln>
          </p:spPr>
        </p:pic>
        <p:pic>
          <p:nvPicPr>
            <p:cNvPr id="31" name="Picture 30"/>
            <p:cNvPicPr>
              <a:picLocks noChangeAspect="1"/>
            </p:cNvPicPr>
            <p:nvPr/>
          </p:nvPicPr>
          <p:blipFill>
            <a:blip r:embed="rId8"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414871" y="2354221"/>
              <a:ext cx="717984" cy="597722"/>
            </a:xfrm>
            <a:prstGeom prst="rect">
              <a:avLst/>
            </a:prstGeom>
            <a:ln>
              <a:noFill/>
            </a:ln>
          </p:spPr>
        </p:pic>
        <p:pic>
          <p:nvPicPr>
            <p:cNvPr id="32" name="Picture 31"/>
            <p:cNvPicPr>
              <a:picLocks noChangeAspect="1"/>
            </p:cNvPicPr>
            <p:nvPr/>
          </p:nvPicPr>
          <p:blipFill>
            <a:blip r:embed="rId7"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928781" y="2371302"/>
              <a:ext cx="698047" cy="581124"/>
            </a:xfrm>
            <a:prstGeom prst="rect">
              <a:avLst/>
            </a:prstGeom>
            <a:ln>
              <a:noFill/>
            </a:ln>
          </p:spPr>
        </p:pic>
        <p:pic>
          <p:nvPicPr>
            <p:cNvPr id="33" name="Picture 32"/>
            <p:cNvPicPr>
              <a:picLocks noChangeAspect="1"/>
            </p:cNvPicPr>
            <p:nvPr/>
          </p:nvPicPr>
          <p:blipFill>
            <a:blip r:embed="rId7"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354402" y="2014919"/>
              <a:ext cx="698047" cy="581124"/>
            </a:xfrm>
            <a:prstGeom prst="rect">
              <a:avLst/>
            </a:prstGeom>
            <a:ln>
              <a:noFill/>
            </a:ln>
          </p:spPr>
        </p:pic>
        <p:pic>
          <p:nvPicPr>
            <p:cNvPr id="34" name="Picture 33"/>
            <p:cNvPicPr>
              <a:picLocks noChangeAspect="1"/>
            </p:cNvPicPr>
            <p:nvPr/>
          </p:nvPicPr>
          <p:blipFill>
            <a:blip r:embed="rId7"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992617" y="1964437"/>
              <a:ext cx="698047" cy="581124"/>
            </a:xfrm>
            <a:prstGeom prst="rect">
              <a:avLst/>
            </a:prstGeom>
            <a:ln>
              <a:noFill/>
            </a:ln>
          </p:spPr>
        </p:pic>
        <p:sp>
          <p:nvSpPr>
            <p:cNvPr id="41" name="Rectangle 40"/>
            <p:cNvSpPr/>
            <p:nvPr/>
          </p:nvSpPr>
          <p:spPr bwMode="auto">
            <a:xfrm>
              <a:off x="2083035" y="5608445"/>
              <a:ext cx="4825765" cy="7342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p:txBody>
        </p:sp>
        <p:sp>
          <p:nvSpPr>
            <p:cNvPr id="42" name="TextBox 41"/>
            <p:cNvSpPr txBox="1"/>
            <p:nvPr/>
          </p:nvSpPr>
          <p:spPr>
            <a:xfrm rot="16200000">
              <a:off x="1210382" y="3660104"/>
              <a:ext cx="1069524" cy="369332"/>
            </a:xfrm>
            <a:prstGeom prst="rect">
              <a:avLst/>
            </a:prstGeom>
            <a:noFill/>
          </p:spPr>
          <p:txBody>
            <a:bodyPr wrap="none" rtlCol="0">
              <a:spAutoFit/>
            </a:bodyPr>
            <a:lstStyle/>
            <a:p>
              <a:r>
                <a:rPr lang="en-US" sz="1800" dirty="0" smtClean="0">
                  <a:latin typeface="Times New Roman" pitchFamily="18" charset="0"/>
                  <a:cs typeface="Times New Roman" pitchFamily="18" charset="0"/>
                </a:rPr>
                <a:t>Elevation</a:t>
              </a:r>
              <a:endParaRPr lang="en-US" sz="1800" dirty="0">
                <a:latin typeface="Times New Roman" pitchFamily="18" charset="0"/>
                <a:cs typeface="Times New Roman" pitchFamily="18" charset="0"/>
              </a:endParaRPr>
            </a:p>
          </p:txBody>
        </p:sp>
      </p:grpSp>
      <p:sp>
        <p:nvSpPr>
          <p:cNvPr id="46" name="Oval 45"/>
          <p:cNvSpPr/>
          <p:nvPr/>
        </p:nvSpPr>
        <p:spPr bwMode="auto">
          <a:xfrm>
            <a:off x="3299771" y="1488526"/>
            <a:ext cx="1981200" cy="81438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smtClean="0">
                <a:latin typeface="Maiandra GD" panose="020E0502030308020204" pitchFamily="34" charset="0"/>
              </a:rPr>
              <a:t>SALT MARSHES</a:t>
            </a:r>
            <a:endParaRPr lang="en-US" sz="1400" dirty="0">
              <a:latin typeface="Maiandra GD" panose="020E0502030308020204" pitchFamily="34" charset="0"/>
            </a:endParaRPr>
          </a:p>
        </p:txBody>
      </p:sp>
      <p:sp>
        <p:nvSpPr>
          <p:cNvPr id="48" name="Oval 47"/>
          <p:cNvSpPr/>
          <p:nvPr/>
        </p:nvSpPr>
        <p:spPr bwMode="auto">
          <a:xfrm>
            <a:off x="6214754" y="4041855"/>
            <a:ext cx="1982787" cy="8143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smtClean="0">
                <a:latin typeface="Maiandra GD" panose="020E0502030308020204" pitchFamily="34" charset="0"/>
              </a:rPr>
              <a:t>MANGROVES</a:t>
            </a:r>
            <a:endParaRPr lang="en-US" sz="1400" dirty="0">
              <a:latin typeface="Maiandra GD" panose="020E0502030308020204" pitchFamily="34" charset="0"/>
            </a:endParaRPr>
          </a:p>
        </p:txBody>
      </p:sp>
      <p:sp>
        <p:nvSpPr>
          <p:cNvPr id="49" name="TextBox 48"/>
          <p:cNvSpPr txBox="1"/>
          <p:nvPr/>
        </p:nvSpPr>
        <p:spPr>
          <a:xfrm>
            <a:off x="2168259" y="5070903"/>
            <a:ext cx="599844" cy="307777"/>
          </a:xfrm>
          <a:prstGeom prst="rect">
            <a:avLst/>
          </a:prstGeom>
          <a:noFill/>
        </p:spPr>
        <p:txBody>
          <a:bodyPr wrap="none" rtlCol="0">
            <a:spAutoFit/>
          </a:bodyPr>
          <a:lstStyle/>
          <a:p>
            <a:r>
              <a:rPr lang="en-US" sz="1400" dirty="0" smtClean="0">
                <a:latin typeface="Maiandra GD" panose="020E0502030308020204" pitchFamily="34" charset="0"/>
              </a:rPr>
              <a:t>LOW</a:t>
            </a:r>
            <a:endParaRPr lang="en-US" sz="1400" dirty="0">
              <a:latin typeface="Maiandra GD" panose="020E0502030308020204" pitchFamily="34" charset="0"/>
            </a:endParaRPr>
          </a:p>
        </p:txBody>
      </p:sp>
      <p:sp>
        <p:nvSpPr>
          <p:cNvPr id="50" name="TextBox 49"/>
          <p:cNvSpPr txBox="1"/>
          <p:nvPr/>
        </p:nvSpPr>
        <p:spPr>
          <a:xfrm>
            <a:off x="2161139" y="2300900"/>
            <a:ext cx="654346" cy="307777"/>
          </a:xfrm>
          <a:prstGeom prst="rect">
            <a:avLst/>
          </a:prstGeom>
          <a:noFill/>
        </p:spPr>
        <p:txBody>
          <a:bodyPr wrap="none" rtlCol="0">
            <a:spAutoFit/>
          </a:bodyPr>
          <a:lstStyle/>
          <a:p>
            <a:r>
              <a:rPr lang="en-US" sz="1400" b="1" dirty="0" smtClean="0">
                <a:solidFill>
                  <a:schemeClr val="bg1"/>
                </a:solidFill>
                <a:effectLst>
                  <a:glow rad="63500">
                    <a:schemeClr val="accent4">
                      <a:satMod val="175000"/>
                      <a:alpha val="88000"/>
                    </a:schemeClr>
                  </a:glow>
                  <a:outerShdw blurRad="38100" dist="38100" dir="2700000" algn="tl">
                    <a:srgbClr val="000000">
                      <a:alpha val="43137"/>
                    </a:srgbClr>
                  </a:outerShdw>
                </a:effectLst>
                <a:latin typeface="Maiandra GD" panose="020E0502030308020204" pitchFamily="34" charset="0"/>
              </a:rPr>
              <a:t>HIGH</a:t>
            </a:r>
            <a:endParaRPr lang="en-US" sz="1400" b="1" dirty="0">
              <a:solidFill>
                <a:schemeClr val="bg1"/>
              </a:solidFill>
              <a:effectLst>
                <a:glow rad="63500">
                  <a:schemeClr val="accent4">
                    <a:satMod val="175000"/>
                    <a:alpha val="88000"/>
                  </a:schemeClr>
                </a:glow>
                <a:outerShdw blurRad="38100" dist="38100" dir="2700000" algn="tl">
                  <a:srgbClr val="000000">
                    <a:alpha val="43137"/>
                  </a:srgbClr>
                </a:outerShdw>
              </a:effectLst>
              <a:latin typeface="Maiandra GD" panose="020E0502030308020204" pitchFamily="34" charset="0"/>
            </a:endParaRPr>
          </a:p>
        </p:txBody>
      </p:sp>
      <p:sp>
        <p:nvSpPr>
          <p:cNvPr id="2" name="TextBox 1"/>
          <p:cNvSpPr txBox="1"/>
          <p:nvPr/>
        </p:nvSpPr>
        <p:spPr>
          <a:xfrm>
            <a:off x="926748" y="6181757"/>
            <a:ext cx="6545253" cy="307777"/>
          </a:xfrm>
          <a:prstGeom prst="rect">
            <a:avLst/>
          </a:prstGeom>
          <a:noFill/>
        </p:spPr>
        <p:txBody>
          <a:bodyPr wrap="none" rtlCol="0">
            <a:spAutoFit/>
          </a:bodyPr>
          <a:lstStyle/>
          <a:p>
            <a:r>
              <a:rPr lang="en-US" sz="1400" u="sng" dirty="0" smtClean="0">
                <a:latin typeface="Garamond" pitchFamily="18" charset="0"/>
              </a:rPr>
              <a:t>Mangrove-Salt Marsh </a:t>
            </a:r>
            <a:r>
              <a:rPr lang="en-US" sz="1400" u="sng" dirty="0" err="1" smtClean="0">
                <a:latin typeface="Garamond" pitchFamily="18" charset="0"/>
              </a:rPr>
              <a:t>Ecotone</a:t>
            </a:r>
            <a:r>
              <a:rPr lang="en-US" sz="1400" u="sng" dirty="0" smtClean="0">
                <a:latin typeface="Garamond" pitchFamily="18" charset="0"/>
              </a:rPr>
              <a:t> </a:t>
            </a:r>
            <a:r>
              <a:rPr lang="en-US" sz="1400" dirty="0" smtClean="0">
                <a:latin typeface="Garamond" pitchFamily="18" charset="0"/>
              </a:rPr>
              <a:t>along an intertidal gradient (topography rather than climate)</a:t>
            </a:r>
            <a:endParaRPr lang="en-US" sz="1400" dirty="0">
              <a:latin typeface="Garamond" pitchFamily="18" charset="0"/>
            </a:endParaRPr>
          </a:p>
        </p:txBody>
      </p:sp>
      <p:cxnSp>
        <p:nvCxnSpPr>
          <p:cNvPr id="40" name="Straight Arrow Connector 39"/>
          <p:cNvCxnSpPr/>
          <p:nvPr/>
        </p:nvCxnSpPr>
        <p:spPr>
          <a:xfrm rot="5400000" flipH="1" flipV="1">
            <a:off x="127103" y="3959623"/>
            <a:ext cx="2261380" cy="41260"/>
          </a:xfrm>
          <a:prstGeom prst="straightConnector1">
            <a:avLst/>
          </a:prstGeom>
          <a:ln w="57150">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15329547"/>
      </p:ext>
    </p:extLst>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LA-mangrove-landscape.jpg"/>
          <p:cNvPicPr>
            <a:picLocks noChangeAspect="1"/>
          </p:cNvPicPr>
          <p:nvPr/>
        </p:nvPicPr>
        <p:blipFill>
          <a:blip r:embed="rId3"/>
          <a:stretch>
            <a:fillRect/>
          </a:stretch>
        </p:blipFill>
        <p:spPr>
          <a:xfrm>
            <a:off x="0" y="0"/>
            <a:ext cx="9144000" cy="6858000"/>
          </a:xfrm>
          <a:prstGeom prst="rect">
            <a:avLst/>
          </a:prstGeom>
        </p:spPr>
      </p:pic>
      <p:sp>
        <p:nvSpPr>
          <p:cNvPr id="4" name="TextBox 3"/>
          <p:cNvSpPr txBox="1"/>
          <p:nvPr/>
        </p:nvSpPr>
        <p:spPr>
          <a:xfrm>
            <a:off x="214425" y="296919"/>
            <a:ext cx="2393669" cy="369332"/>
          </a:xfrm>
          <a:prstGeom prst="rect">
            <a:avLst/>
          </a:prstGeom>
          <a:noFill/>
        </p:spPr>
        <p:txBody>
          <a:bodyPr wrap="none" rtlCol="0">
            <a:spAutoFit/>
          </a:bodyPr>
          <a:lstStyle/>
          <a:p>
            <a:r>
              <a:rPr lang="en-US" sz="1800" dirty="0" smtClean="0">
                <a:latin typeface="Garamond" pitchFamily="18" charset="0"/>
              </a:rPr>
              <a:t>Port </a:t>
            </a:r>
            <a:r>
              <a:rPr lang="en-US" sz="1800" dirty="0" err="1" smtClean="0">
                <a:latin typeface="Garamond" pitchFamily="18" charset="0"/>
              </a:rPr>
              <a:t>Fouchon</a:t>
            </a:r>
            <a:r>
              <a:rPr lang="en-US" sz="1800" dirty="0" smtClean="0">
                <a:latin typeface="Garamond" pitchFamily="18" charset="0"/>
              </a:rPr>
              <a:t>, Louisiana</a:t>
            </a:r>
            <a:endParaRPr lang="en-US" sz="1800" dirty="0">
              <a:latin typeface="Garamond" pitchFamily="18" charset="0"/>
            </a:endParaRPr>
          </a:p>
        </p:txBody>
      </p:sp>
      <p:grpSp>
        <p:nvGrpSpPr>
          <p:cNvPr id="7" name="Group 6"/>
          <p:cNvGrpSpPr/>
          <p:nvPr/>
        </p:nvGrpSpPr>
        <p:grpSpPr>
          <a:xfrm>
            <a:off x="1938908" y="2027542"/>
            <a:ext cx="6465872" cy="4274735"/>
            <a:chOff x="4994585" y="2008493"/>
            <a:chExt cx="6465872" cy="4274735"/>
          </a:xfrm>
        </p:grpSpPr>
        <p:pic>
          <p:nvPicPr>
            <p:cNvPr id="5" name="Picture 4"/>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994585" y="2008493"/>
              <a:ext cx="6465872" cy="4274735"/>
            </a:xfrm>
            <a:prstGeom prst="rect">
              <a:avLst/>
            </a:prstGeom>
            <a:ln w="12700">
              <a:solidFill>
                <a:schemeClr val="tx1"/>
              </a:solidFill>
            </a:ln>
            <a:effectLst>
              <a:outerShdw blurRad="292100" dist="139700" dir="2700000" algn="tl" rotWithShape="0">
                <a:srgbClr val="333333">
                  <a:alpha val="65000"/>
                </a:srgbClr>
              </a:outerShdw>
            </a:effectLst>
          </p:spPr>
        </p:pic>
        <p:sp>
          <p:nvSpPr>
            <p:cNvPr id="6" name="TextBox 5"/>
            <p:cNvSpPr txBox="1"/>
            <p:nvPr/>
          </p:nvSpPr>
          <p:spPr>
            <a:xfrm>
              <a:off x="5162549" y="5749828"/>
              <a:ext cx="761747" cy="369332"/>
            </a:xfrm>
            <a:prstGeom prst="rect">
              <a:avLst/>
            </a:prstGeom>
            <a:noFill/>
            <a:ln w="12700">
              <a:solidFill>
                <a:schemeClr val="tx1"/>
              </a:solidFill>
            </a:ln>
          </p:spPr>
          <p:txBody>
            <a:bodyPr wrap="none" rtlCol="0">
              <a:spAutoFit/>
            </a:bodyPr>
            <a:lstStyle/>
            <a:p>
              <a:r>
                <a:rPr lang="en-US" sz="1800" b="1" dirty="0" smtClean="0">
                  <a:solidFill>
                    <a:schemeClr val="bg1"/>
                  </a:solidFill>
                  <a:latin typeface="Garamond" pitchFamily="18" charset="0"/>
                </a:rPr>
                <a:t>USGS</a:t>
              </a:r>
              <a:endParaRPr lang="en-US" sz="1800" b="1" dirty="0">
                <a:solidFill>
                  <a:schemeClr val="bg1"/>
                </a:solidFill>
                <a:latin typeface="Garamond" pitchFamily="18" charset="0"/>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4" descr="V:\TerrestrialEcology\Florida June 2011\DSC_5980.JPG"/>
          <p:cNvPicPr>
            <a:picLocks noChangeAspect="1" noChangeArrowheads="1"/>
          </p:cNvPicPr>
          <p:nvPr/>
        </p:nvPicPr>
        <p:blipFill>
          <a:blip r:embed="rId3" cstate="print">
            <a:lum bright="-10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0" y="0"/>
            <a:ext cx="9148763" cy="6841565"/>
          </a:xfrm>
          <a:prstGeom prst="rect">
            <a:avLst/>
          </a:prstGeom>
          <a:noFill/>
          <a:ln>
            <a:noFill/>
          </a:ln>
          <a:effectLst>
            <a:outerShdw dist="139700" dir="2700000" algn="tl" rotWithShape="0">
              <a:srgbClr val="333333">
                <a:alpha val="64998"/>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5" name="TextBox 4"/>
          <p:cNvSpPr txBox="1"/>
          <p:nvPr/>
        </p:nvSpPr>
        <p:spPr>
          <a:xfrm>
            <a:off x="259788" y="6230113"/>
            <a:ext cx="2067169" cy="369332"/>
          </a:xfrm>
          <a:prstGeom prst="rect">
            <a:avLst/>
          </a:prstGeom>
          <a:noFill/>
        </p:spPr>
        <p:txBody>
          <a:bodyPr wrap="none" rtlCol="0">
            <a:spAutoFit/>
          </a:bodyPr>
          <a:lstStyle/>
          <a:p>
            <a:r>
              <a:rPr lang="en-US" sz="1800" dirty="0" smtClean="0">
                <a:solidFill>
                  <a:schemeClr val="bg1"/>
                </a:solidFill>
                <a:latin typeface="Garamond" pitchFamily="18" charset="0"/>
              </a:rPr>
              <a:t>St Augustine, Florida</a:t>
            </a:r>
            <a:endParaRPr lang="en-US" sz="1800" dirty="0">
              <a:solidFill>
                <a:schemeClr val="bg1"/>
              </a:solidFill>
              <a:latin typeface="Garamond" pitchFamily="18" charset="0"/>
            </a:endParaRPr>
          </a:p>
        </p:txBody>
      </p:sp>
      <p:sp>
        <p:nvSpPr>
          <p:cNvPr id="6" name="Rectangle 3"/>
          <p:cNvSpPr>
            <a:spLocks noChangeArrowheads="1"/>
          </p:cNvSpPr>
          <p:nvPr/>
        </p:nvSpPr>
        <p:spPr bwMode="auto">
          <a:xfrm>
            <a:off x="593793" y="425581"/>
            <a:ext cx="8264458" cy="2123658"/>
          </a:xfrm>
          <a:prstGeom prst="rect">
            <a:avLst/>
          </a:prstGeom>
          <a:noFill/>
          <a:ln w="9525">
            <a:noFill/>
            <a:miter lim="800000"/>
            <a:headEnd/>
            <a:tailEnd/>
          </a:ln>
          <a:effectLst/>
        </p:spPr>
        <p:txBody>
          <a:bodyPr wrap="square">
            <a:spAutoFit/>
          </a:bodyPr>
          <a:lstStyle/>
          <a:p>
            <a:r>
              <a:rPr lang="en-US" sz="2200" b="1" u="sng" dirty="0">
                <a:solidFill>
                  <a:srgbClr val="FFFFFF"/>
                </a:solidFill>
                <a:latin typeface="Garamond" pitchFamily="18" charset="0"/>
                <a:cs typeface="Times New Roman" pitchFamily="18" charset="0"/>
              </a:rPr>
              <a:t>Objectives</a:t>
            </a:r>
            <a:r>
              <a:rPr lang="en-US" sz="2200" dirty="0">
                <a:solidFill>
                  <a:srgbClr val="FFFFFF"/>
                </a:solidFill>
                <a:latin typeface="Garamond" pitchFamily="18" charset="0"/>
                <a:cs typeface="Times New Roman" pitchFamily="18" charset="0"/>
              </a:rPr>
              <a:t>: </a:t>
            </a:r>
            <a:endParaRPr lang="en-US" sz="2200" dirty="0" smtClean="0">
              <a:solidFill>
                <a:srgbClr val="FFFFFF"/>
              </a:solidFill>
              <a:latin typeface="Garamond" pitchFamily="18" charset="0"/>
              <a:cs typeface="Times New Roman" pitchFamily="18" charset="0"/>
            </a:endParaRPr>
          </a:p>
          <a:p>
            <a:pPr lvl="1">
              <a:buFont typeface="Arial"/>
              <a:buChar char="•"/>
            </a:pPr>
            <a:r>
              <a:rPr lang="en-US" sz="2200" dirty="0" smtClean="0">
                <a:solidFill>
                  <a:srgbClr val="FFFFFF"/>
                </a:solidFill>
                <a:latin typeface="Garamond" pitchFamily="18" charset="0"/>
                <a:cs typeface="Times New Roman" pitchFamily="18" charset="0"/>
              </a:rPr>
              <a:t> to understand </a:t>
            </a:r>
            <a:r>
              <a:rPr lang="en-US" sz="2200" dirty="0" smtClean="0">
                <a:solidFill>
                  <a:srgbClr val="FFFFFF"/>
                </a:solidFill>
                <a:latin typeface="Garamond" pitchFamily="18" charset="0"/>
              </a:rPr>
              <a:t>the effects of climate change and nutrient enrichment on the expansion of mangrove trees into temperate salt marshes </a:t>
            </a:r>
          </a:p>
          <a:p>
            <a:endParaRPr lang="en-US" sz="2200" dirty="0" smtClean="0">
              <a:solidFill>
                <a:srgbClr val="FFFFFF"/>
              </a:solidFill>
              <a:latin typeface="Garamond" pitchFamily="18" charset="0"/>
            </a:endParaRPr>
          </a:p>
          <a:p>
            <a:pPr lvl="1">
              <a:buFont typeface="Arial" pitchFamily="34" charset="0"/>
              <a:buChar char="•"/>
            </a:pPr>
            <a:r>
              <a:rPr lang="en-US" sz="2200" dirty="0" smtClean="0">
                <a:solidFill>
                  <a:srgbClr val="FFFFFF"/>
                </a:solidFill>
                <a:latin typeface="Garamond" pitchFamily="18" charset="0"/>
              </a:rPr>
              <a:t> to predict the consequences of this invasion for the functionality and biodiversity of coastal habitats</a:t>
            </a:r>
            <a:endParaRPr lang="en-US" sz="2200" dirty="0">
              <a:solidFill>
                <a:srgbClr val="FFFFFF"/>
              </a:solidFill>
              <a:effectLst>
                <a:outerShdw blurRad="38100" dist="38100" dir="2700000" algn="tl">
                  <a:srgbClr val="969696"/>
                </a:outerShdw>
              </a:effectLst>
              <a:latin typeface="Garamond" pitchFamily="18" charset="0"/>
              <a:cs typeface="Times New Roman"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22477341"/>
      </p:ext>
    </p:extLst>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solidFill>
                <a:srgbClr val="FFFFFF"/>
              </a:solidFill>
            </a:endParaRPr>
          </a:p>
        </p:txBody>
      </p:sp>
      <p:pic>
        <p:nvPicPr>
          <p:cNvPr id="3" name="Picture 4" descr="V:\TerrestrialEcology\Florida June 2011\DSC_5980.JPG"/>
          <p:cNvPicPr>
            <a:picLocks noChangeAspect="1" noChangeArrowheads="1"/>
          </p:cNvPicPr>
          <p:nvPr/>
        </p:nvPicPr>
        <p:blipFill>
          <a:blip r:embed="rId3" cstate="print">
            <a:lum bright="-10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0" y="0"/>
            <a:ext cx="9148763" cy="6841565"/>
          </a:xfrm>
          <a:prstGeom prst="rect">
            <a:avLst/>
          </a:prstGeom>
          <a:noFill/>
          <a:ln>
            <a:noFill/>
          </a:ln>
          <a:effectLst>
            <a:outerShdw dist="139700" dir="2700000" algn="tl" rotWithShape="0">
              <a:srgbClr val="333333">
                <a:alpha val="64998"/>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6" name="Rectangle 3"/>
          <p:cNvSpPr>
            <a:spLocks noChangeArrowheads="1"/>
          </p:cNvSpPr>
          <p:nvPr/>
        </p:nvSpPr>
        <p:spPr bwMode="auto">
          <a:xfrm>
            <a:off x="593793" y="425581"/>
            <a:ext cx="8264458" cy="2123658"/>
          </a:xfrm>
          <a:prstGeom prst="rect">
            <a:avLst/>
          </a:prstGeom>
          <a:noFill/>
          <a:ln w="9525">
            <a:noFill/>
            <a:miter lim="800000"/>
            <a:headEnd/>
            <a:tailEnd/>
          </a:ln>
          <a:effectLst/>
        </p:spPr>
        <p:txBody>
          <a:bodyPr wrap="square">
            <a:spAutoFit/>
          </a:bodyPr>
          <a:lstStyle/>
          <a:p>
            <a:r>
              <a:rPr lang="en-US" sz="2200" b="1" u="sng" dirty="0">
                <a:solidFill>
                  <a:srgbClr val="FFFFFF"/>
                </a:solidFill>
                <a:latin typeface="Garamond" pitchFamily="18" charset="0"/>
                <a:cs typeface="Times New Roman" pitchFamily="18" charset="0"/>
              </a:rPr>
              <a:t>Objectives</a:t>
            </a:r>
            <a:r>
              <a:rPr lang="en-US" sz="2200" dirty="0">
                <a:solidFill>
                  <a:srgbClr val="FFFFFF"/>
                </a:solidFill>
                <a:latin typeface="Garamond" pitchFamily="18" charset="0"/>
                <a:cs typeface="Times New Roman" pitchFamily="18" charset="0"/>
              </a:rPr>
              <a:t>: </a:t>
            </a:r>
            <a:endParaRPr lang="en-US" sz="2200" dirty="0" smtClean="0">
              <a:solidFill>
                <a:srgbClr val="FFFFFF"/>
              </a:solidFill>
              <a:latin typeface="Garamond" pitchFamily="18" charset="0"/>
              <a:cs typeface="Times New Roman" pitchFamily="18" charset="0"/>
            </a:endParaRPr>
          </a:p>
          <a:p>
            <a:pPr lvl="1">
              <a:buFont typeface="Arial"/>
              <a:buChar char="•"/>
            </a:pPr>
            <a:r>
              <a:rPr lang="en-US" sz="2200" dirty="0" smtClean="0">
                <a:solidFill>
                  <a:srgbClr val="FFFFFF"/>
                </a:solidFill>
                <a:latin typeface="Garamond" pitchFamily="18" charset="0"/>
                <a:cs typeface="Times New Roman" pitchFamily="18" charset="0"/>
              </a:rPr>
              <a:t> to understand </a:t>
            </a:r>
            <a:r>
              <a:rPr lang="en-US" sz="2200" dirty="0" smtClean="0">
                <a:solidFill>
                  <a:srgbClr val="FFFFFF"/>
                </a:solidFill>
                <a:latin typeface="Garamond" pitchFamily="18" charset="0"/>
              </a:rPr>
              <a:t>the effects of climate change and nutrient enrichment on the expansion of mangrove trees into temperate salt marshes </a:t>
            </a:r>
          </a:p>
          <a:p>
            <a:endParaRPr lang="en-US" sz="2200" dirty="0" smtClean="0">
              <a:solidFill>
                <a:srgbClr val="FFFFFF"/>
              </a:solidFill>
              <a:latin typeface="Garamond" pitchFamily="18" charset="0"/>
            </a:endParaRPr>
          </a:p>
          <a:p>
            <a:pPr lvl="1">
              <a:buFont typeface="Arial" pitchFamily="34" charset="0"/>
              <a:buChar char="•"/>
            </a:pPr>
            <a:r>
              <a:rPr lang="en-US" sz="2200" dirty="0" smtClean="0">
                <a:solidFill>
                  <a:srgbClr val="FFFFFF"/>
                </a:solidFill>
                <a:latin typeface="Garamond" pitchFamily="18" charset="0"/>
              </a:rPr>
              <a:t> to predict the consequences of this invasion for the functionality and biodiversity of coastal habitats</a:t>
            </a:r>
            <a:endParaRPr lang="en-US" sz="2200" dirty="0">
              <a:solidFill>
                <a:srgbClr val="FFFFFF"/>
              </a:solidFill>
              <a:effectLst>
                <a:outerShdw blurRad="38100" dist="38100" dir="2700000" algn="tl">
                  <a:srgbClr val="969696"/>
                </a:outerShdw>
              </a:effectLst>
              <a:latin typeface="Garamond" pitchFamily="18" charset="0"/>
              <a:cs typeface="Times New Roman" pitchFamily="18" charset="0"/>
            </a:endParaRPr>
          </a:p>
        </p:txBody>
      </p:sp>
      <p:sp>
        <p:nvSpPr>
          <p:cNvPr id="7" name="Text Box 11"/>
          <p:cNvSpPr txBox="1">
            <a:spLocks noChangeArrowheads="1"/>
          </p:cNvSpPr>
          <p:nvPr/>
        </p:nvSpPr>
        <p:spPr bwMode="auto">
          <a:xfrm>
            <a:off x="593793" y="3095246"/>
            <a:ext cx="8214137" cy="2800766"/>
          </a:xfrm>
          <a:prstGeom prst="rect">
            <a:avLst/>
          </a:prstGeom>
          <a:noFill/>
          <a:ln w="9525">
            <a:noFill/>
            <a:miter lim="800000"/>
            <a:headEnd/>
            <a:tailEnd/>
          </a:ln>
          <a:effectLst/>
        </p:spPr>
        <p:txBody>
          <a:bodyPr wrap="square">
            <a:spAutoFit/>
          </a:bodyPr>
          <a:lstStyle/>
          <a:p>
            <a:r>
              <a:rPr lang="en-US" sz="2200" b="1" u="sng" dirty="0">
                <a:solidFill>
                  <a:srgbClr val="FFFFFF"/>
                </a:solidFill>
                <a:latin typeface="Garamond" pitchFamily="18" charset="0"/>
              </a:rPr>
              <a:t>Approach</a:t>
            </a:r>
            <a:r>
              <a:rPr lang="en-US" sz="2200" u="sng" dirty="0">
                <a:solidFill>
                  <a:srgbClr val="FFFFFF"/>
                </a:solidFill>
                <a:latin typeface="Garamond" pitchFamily="18" charset="0"/>
              </a:rPr>
              <a:t>:  </a:t>
            </a:r>
            <a:endParaRPr lang="en-US" sz="2200" u="sng" dirty="0" smtClean="0">
              <a:solidFill>
                <a:srgbClr val="FFFFFF"/>
              </a:solidFill>
              <a:latin typeface="Garamond" pitchFamily="18" charset="0"/>
            </a:endParaRPr>
          </a:p>
          <a:p>
            <a:pPr lvl="1">
              <a:buFont typeface="Arial" pitchFamily="34" charset="0"/>
              <a:buChar char="•"/>
            </a:pPr>
            <a:r>
              <a:rPr lang="en-US" sz="2200" dirty="0" smtClean="0">
                <a:solidFill>
                  <a:srgbClr val="FFFFFF"/>
                </a:solidFill>
                <a:latin typeface="Garamond" pitchFamily="18" charset="0"/>
              </a:rPr>
              <a:t> relate the regional mangrove invasion front to climate patterns</a:t>
            </a:r>
          </a:p>
          <a:p>
            <a:pPr lvl="1">
              <a:buFont typeface="Arial" pitchFamily="34" charset="0"/>
              <a:buChar char="•"/>
            </a:pPr>
            <a:endParaRPr lang="en-US" sz="2200" dirty="0" smtClean="0">
              <a:solidFill>
                <a:srgbClr val="FFFFFF"/>
              </a:solidFill>
              <a:latin typeface="Garamond" pitchFamily="18" charset="0"/>
            </a:endParaRPr>
          </a:p>
          <a:p>
            <a:pPr lvl="1">
              <a:buFont typeface="Arial" pitchFamily="34" charset="0"/>
              <a:buChar char="•"/>
            </a:pPr>
            <a:r>
              <a:rPr lang="en-US" sz="2200" dirty="0" smtClean="0">
                <a:solidFill>
                  <a:srgbClr val="FFFFFF"/>
                </a:solidFill>
                <a:latin typeface="Garamond" pitchFamily="18" charset="0"/>
              </a:rPr>
              <a:t> examine the role of land use and especially its impact on nutrient and sediment flow; document mangrove expansion into salt marshes</a:t>
            </a:r>
          </a:p>
          <a:p>
            <a:pPr lvl="1">
              <a:buFont typeface="Arial" pitchFamily="34" charset="0"/>
              <a:buChar char="•"/>
            </a:pPr>
            <a:endParaRPr lang="en-US" sz="2200" dirty="0" smtClean="0">
              <a:solidFill>
                <a:srgbClr val="FFFFFF"/>
              </a:solidFill>
              <a:latin typeface="Garamond" pitchFamily="18" charset="0"/>
            </a:endParaRPr>
          </a:p>
          <a:p>
            <a:pPr lvl="1">
              <a:buFont typeface="Arial" pitchFamily="34" charset="0"/>
              <a:buChar char="•"/>
            </a:pPr>
            <a:r>
              <a:rPr lang="en-US" sz="2200" dirty="0" smtClean="0">
                <a:solidFill>
                  <a:srgbClr val="FFFFFF"/>
                </a:solidFill>
                <a:latin typeface="Garamond" pitchFamily="18" charset="0"/>
              </a:rPr>
              <a:t> investigate interactions between mangrove and salt marsh plants, including their distinct and shared food webs</a:t>
            </a:r>
            <a:endParaRPr lang="en-US" sz="2200" dirty="0">
              <a:solidFill>
                <a:srgbClr val="FFFFFF"/>
              </a:solidFill>
              <a:latin typeface="Garamond"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22477341"/>
      </p:ext>
    </p:extLst>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7106" name="Group 7"/>
          <p:cNvGrpSpPr>
            <a:grpSpLocks/>
          </p:cNvGrpSpPr>
          <p:nvPr/>
        </p:nvGrpSpPr>
        <p:grpSpPr bwMode="auto">
          <a:xfrm>
            <a:off x="25400" y="52388"/>
            <a:ext cx="4951413" cy="6732587"/>
            <a:chOff x="4425812" y="0"/>
            <a:chExt cx="4952158" cy="6784483"/>
          </a:xfrm>
        </p:grpSpPr>
        <p:pic>
          <p:nvPicPr>
            <p:cNvPr id="7" name="Picture 6" descr="Florida-peninsula2.jpg"/>
            <p:cNvPicPr>
              <a:picLocks noChangeAspect="1"/>
            </p:cNvPicPr>
            <p:nvPr/>
          </p:nvPicPr>
          <p:blipFill>
            <a:blip r:embed="rId3" cstate="print"/>
            <a:srcRect l="1742" b="1072"/>
            <a:stretch>
              <a:fillRect/>
            </a:stretch>
          </p:blipFill>
          <p:spPr>
            <a:xfrm>
              <a:off x="4425812" y="0"/>
              <a:ext cx="4952158" cy="6784483"/>
            </a:xfrm>
            <a:prstGeom prst="rect">
              <a:avLst/>
            </a:prstGeom>
            <a:ln w="19050">
              <a:solidFill>
                <a:schemeClr val="tx1"/>
              </a:solidFill>
            </a:ln>
            <a:effectLst>
              <a:outerShdw blurRad="292100" dist="139700" dir="2700000" algn="tl" rotWithShape="0">
                <a:srgbClr val="333333">
                  <a:alpha val="65000"/>
                </a:srgbClr>
              </a:outerShdw>
            </a:effectLst>
          </p:spPr>
        </p:pic>
        <p:sp>
          <p:nvSpPr>
            <p:cNvPr id="6" name="Right Brace 5"/>
            <p:cNvSpPr/>
            <p:nvPr/>
          </p:nvSpPr>
          <p:spPr>
            <a:xfrm rot="20344978">
              <a:off x="8001414" y="1302624"/>
              <a:ext cx="818674" cy="1788208"/>
            </a:xfrm>
            <a:prstGeom prst="rightBrace">
              <a:avLst>
                <a:gd name="adj1" fmla="val 21132"/>
                <a:gd name="adj2" fmla="val 47483"/>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pic>
        <p:nvPicPr>
          <p:cNvPr id="9" name="Picture 8" descr="FL-saltmarsh.jpg"/>
          <p:cNvPicPr>
            <a:picLocks noChangeAspect="1"/>
          </p:cNvPicPr>
          <p:nvPr/>
        </p:nvPicPr>
        <p:blipFill>
          <a:blip r:embed="rId4" cstate="print"/>
          <a:srcRect t="22673" b="32987"/>
          <a:stretch>
            <a:fillRect/>
          </a:stretch>
        </p:blipFill>
        <p:spPr>
          <a:xfrm>
            <a:off x="5119688" y="39688"/>
            <a:ext cx="4049712" cy="1347787"/>
          </a:xfrm>
          <a:prstGeom prst="rect">
            <a:avLst/>
          </a:prstGeom>
          <a:ln w="19050">
            <a:solidFill>
              <a:schemeClr val="tx1"/>
            </a:solidFill>
          </a:ln>
          <a:effectLst>
            <a:outerShdw blurRad="292100" dist="139700" dir="2700000" algn="tl" rotWithShape="0">
              <a:srgbClr val="333333">
                <a:alpha val="65000"/>
              </a:srgbClr>
            </a:outerShdw>
          </a:effectLst>
        </p:spPr>
      </p:pic>
      <p:pic>
        <p:nvPicPr>
          <p:cNvPr id="13" name="Picture 12" descr="mangrove-saltmarsh-ecotone2.jpg"/>
          <p:cNvPicPr>
            <a:picLocks noChangeAspect="1"/>
          </p:cNvPicPr>
          <p:nvPr/>
        </p:nvPicPr>
        <p:blipFill>
          <a:blip r:embed="rId5" cstate="print"/>
          <a:srcRect t="15418" b="27553"/>
          <a:stretch>
            <a:fillRect/>
          </a:stretch>
        </p:blipFill>
        <p:spPr>
          <a:xfrm>
            <a:off x="5114925" y="1497013"/>
            <a:ext cx="4054475" cy="1735137"/>
          </a:xfrm>
          <a:prstGeom prst="rect">
            <a:avLst/>
          </a:prstGeom>
          <a:ln w="19050">
            <a:solidFill>
              <a:srgbClr val="292929"/>
            </a:solidFill>
          </a:ln>
          <a:effectLst>
            <a:outerShdw blurRad="292100" dist="139700" dir="2700000" algn="tl" rotWithShape="0">
              <a:srgbClr val="333333">
                <a:alpha val="65000"/>
              </a:srgbClr>
            </a:outerShdw>
          </a:effectLst>
        </p:spPr>
      </p:pic>
      <p:pic>
        <p:nvPicPr>
          <p:cNvPr id="47109" name="Picture 13" descr="pure-mangrove.jpg"/>
          <p:cNvPicPr>
            <a:picLocks noChangeAspect="1"/>
          </p:cNvPicPr>
          <p:nvPr/>
        </p:nvPicPr>
        <p:blipFill>
          <a:blip r:embed="rId6" cstate="print"/>
          <a:srcRect l="4298" r="9003" b="2493"/>
          <a:stretch>
            <a:fillRect/>
          </a:stretch>
        </p:blipFill>
        <p:spPr bwMode="auto">
          <a:xfrm>
            <a:off x="5108575" y="3371850"/>
            <a:ext cx="4035425" cy="3403600"/>
          </a:xfrm>
          <a:prstGeom prst="rect">
            <a:avLst/>
          </a:prstGeom>
          <a:noFill/>
          <a:ln w="19050">
            <a:solidFill>
              <a:schemeClr val="tx1"/>
            </a:solidFill>
            <a:miter lim="800000"/>
            <a:headEnd/>
            <a:tailEnd/>
          </a:ln>
        </p:spPr>
      </p:pic>
      <p:sp>
        <p:nvSpPr>
          <p:cNvPr id="15" name="TextBox 14"/>
          <p:cNvSpPr txBox="1"/>
          <p:nvPr/>
        </p:nvSpPr>
        <p:spPr>
          <a:xfrm>
            <a:off x="4449763" y="1596784"/>
            <a:ext cx="3161186" cy="400110"/>
          </a:xfrm>
          <a:prstGeom prst="rect">
            <a:avLst/>
          </a:prstGeom>
          <a:noFill/>
        </p:spPr>
        <p:txBody>
          <a:bodyPr wrap="none">
            <a:spAutoFit/>
          </a:bodyPr>
          <a:lstStyle/>
          <a:p>
            <a:pPr>
              <a:defRPr/>
            </a:pPr>
            <a:r>
              <a:rPr lang="en-US" sz="2000" dirty="0">
                <a:solidFill>
                  <a:schemeClr val="bg1"/>
                </a:solidFill>
                <a:effectLst>
                  <a:glow rad="101600">
                    <a:schemeClr val="tx1">
                      <a:alpha val="40000"/>
                    </a:schemeClr>
                  </a:glow>
                  <a:outerShdw blurRad="38100" dist="38100" dir="2700000" algn="tl">
                    <a:srgbClr val="000000">
                      <a:alpha val="43137"/>
                    </a:srgbClr>
                  </a:outerShdw>
                </a:effectLst>
                <a:latin typeface="Garamond" pitchFamily="18" charset="0"/>
              </a:rPr>
              <a:t>Mangrove-</a:t>
            </a:r>
            <a:r>
              <a:rPr lang="en-US" sz="2000" dirty="0" err="1">
                <a:solidFill>
                  <a:schemeClr val="bg1"/>
                </a:solidFill>
                <a:effectLst>
                  <a:glow rad="101600">
                    <a:schemeClr val="tx1">
                      <a:alpha val="40000"/>
                    </a:schemeClr>
                  </a:glow>
                  <a:outerShdw blurRad="38100" dist="38100" dir="2700000" algn="tl">
                    <a:srgbClr val="000000">
                      <a:alpha val="43137"/>
                    </a:srgbClr>
                  </a:outerShdw>
                </a:effectLst>
                <a:latin typeface="Garamond" pitchFamily="18" charset="0"/>
              </a:rPr>
              <a:t>Saltmarsh</a:t>
            </a:r>
            <a:r>
              <a:rPr lang="en-US" sz="2000" dirty="0">
                <a:solidFill>
                  <a:schemeClr val="bg1"/>
                </a:solidFill>
                <a:effectLst>
                  <a:glow rad="101600">
                    <a:schemeClr val="tx1">
                      <a:alpha val="40000"/>
                    </a:schemeClr>
                  </a:glow>
                  <a:outerShdw blurRad="38100" dist="38100" dir="2700000" algn="tl">
                    <a:srgbClr val="000000">
                      <a:alpha val="43137"/>
                    </a:srgbClr>
                  </a:outerShdw>
                </a:effectLst>
                <a:latin typeface="Garamond" pitchFamily="18" charset="0"/>
              </a:rPr>
              <a:t> Ecotone</a:t>
            </a:r>
          </a:p>
        </p:txBody>
      </p:sp>
      <p:sp>
        <p:nvSpPr>
          <p:cNvPr id="16" name="TextBox 15"/>
          <p:cNvSpPr txBox="1"/>
          <p:nvPr/>
        </p:nvSpPr>
        <p:spPr>
          <a:xfrm>
            <a:off x="4451350" y="138113"/>
            <a:ext cx="1683474" cy="400110"/>
          </a:xfrm>
          <a:prstGeom prst="rect">
            <a:avLst/>
          </a:prstGeom>
          <a:noFill/>
        </p:spPr>
        <p:txBody>
          <a:bodyPr wrap="none">
            <a:spAutoFit/>
          </a:bodyPr>
          <a:lstStyle/>
          <a:p>
            <a:pPr>
              <a:defRPr/>
            </a:pPr>
            <a:r>
              <a:rPr lang="en-US" sz="2000" dirty="0">
                <a:solidFill>
                  <a:schemeClr val="bg1"/>
                </a:solidFill>
                <a:effectLst>
                  <a:glow rad="101600">
                    <a:schemeClr val="tx1">
                      <a:alpha val="40000"/>
                    </a:schemeClr>
                  </a:glow>
                  <a:outerShdw blurRad="38100" dist="38100" dir="2700000" algn="tl">
                    <a:srgbClr val="000000">
                      <a:alpha val="43137"/>
                    </a:srgbClr>
                  </a:outerShdw>
                </a:effectLst>
                <a:latin typeface="Garamond" pitchFamily="18" charset="0"/>
              </a:rPr>
              <a:t>Pure </a:t>
            </a:r>
            <a:r>
              <a:rPr lang="en-US" sz="2000" dirty="0" err="1">
                <a:solidFill>
                  <a:schemeClr val="bg1"/>
                </a:solidFill>
                <a:effectLst>
                  <a:glow rad="101600">
                    <a:schemeClr val="tx1">
                      <a:alpha val="40000"/>
                    </a:schemeClr>
                  </a:glow>
                  <a:outerShdw blurRad="38100" dist="38100" dir="2700000" algn="tl">
                    <a:srgbClr val="000000">
                      <a:alpha val="43137"/>
                    </a:srgbClr>
                  </a:outerShdw>
                </a:effectLst>
                <a:latin typeface="Garamond" pitchFamily="18" charset="0"/>
              </a:rPr>
              <a:t>Saltmarsh</a:t>
            </a:r>
            <a:endParaRPr lang="en-US" sz="2000" dirty="0">
              <a:solidFill>
                <a:schemeClr val="bg1"/>
              </a:solidFill>
              <a:effectLst>
                <a:glow rad="101600">
                  <a:schemeClr val="tx1">
                    <a:alpha val="40000"/>
                  </a:schemeClr>
                </a:glow>
                <a:outerShdw blurRad="38100" dist="38100" dir="2700000" algn="tl">
                  <a:srgbClr val="000000">
                    <a:alpha val="43137"/>
                  </a:srgbClr>
                </a:outerShdw>
              </a:effectLst>
              <a:latin typeface="Garamond" pitchFamily="18" charset="0"/>
            </a:endParaRPr>
          </a:p>
        </p:txBody>
      </p:sp>
      <p:sp>
        <p:nvSpPr>
          <p:cNvPr id="17" name="TextBox 16"/>
          <p:cNvSpPr txBox="1"/>
          <p:nvPr/>
        </p:nvSpPr>
        <p:spPr>
          <a:xfrm>
            <a:off x="4546600" y="3605213"/>
            <a:ext cx="1716880" cy="400110"/>
          </a:xfrm>
          <a:prstGeom prst="rect">
            <a:avLst/>
          </a:prstGeom>
          <a:noFill/>
        </p:spPr>
        <p:txBody>
          <a:bodyPr wrap="none">
            <a:spAutoFit/>
          </a:bodyPr>
          <a:lstStyle/>
          <a:p>
            <a:pPr>
              <a:defRPr/>
            </a:pPr>
            <a:r>
              <a:rPr lang="en-US" sz="2000" dirty="0">
                <a:solidFill>
                  <a:schemeClr val="bg1"/>
                </a:solidFill>
                <a:effectLst>
                  <a:glow rad="101600">
                    <a:schemeClr val="accent4">
                      <a:satMod val="175000"/>
                      <a:alpha val="66000"/>
                    </a:schemeClr>
                  </a:glow>
                </a:effectLst>
                <a:latin typeface="Garamond" pitchFamily="18" charset="0"/>
              </a:rPr>
              <a:t>Pure Mangrove</a:t>
            </a:r>
          </a:p>
        </p:txBody>
      </p:sp>
      <p:sp>
        <p:nvSpPr>
          <p:cNvPr id="11" name="5-Point Star 10"/>
          <p:cNvSpPr/>
          <p:nvPr/>
        </p:nvSpPr>
        <p:spPr bwMode="auto">
          <a:xfrm>
            <a:off x="3124431" y="1320446"/>
            <a:ext cx="181419" cy="181435"/>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p:txBody>
      </p:sp>
    </p:spTree>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Canopy Conference presentation">
  <a:themeElements>
    <a:clrScheme name="Canopy Conference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anopy Conference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anopy Conference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anopy Conference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Canopy Conference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anopy Conference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anopy Conference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anopy Conference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Canopy Conference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Settings\felleri\My Documents\canarth\Canopy Conference presentation.ppt</Template>
  <TotalTime>29307</TotalTime>
  <Words>1980</Words>
  <Application>Microsoft Macintosh PowerPoint</Application>
  <PresentationFormat>On-screen Show (4:3)</PresentationFormat>
  <Paragraphs>207</Paragraphs>
  <Slides>25</Slides>
  <Notes>24</Notes>
  <HiddenSlides>0</HiddenSlides>
  <MMClips>0</MMClips>
  <ScaleCrop>false</ScaleCrop>
  <HeadingPairs>
    <vt:vector size="6" baseType="variant">
      <vt:variant>
        <vt:lpstr>Design Template</vt:lpstr>
      </vt:variant>
      <vt:variant>
        <vt:i4>3</vt:i4>
      </vt:variant>
      <vt:variant>
        <vt:lpstr>Embedded OLE Servers</vt:lpstr>
      </vt:variant>
      <vt:variant>
        <vt:i4>2</vt:i4>
      </vt:variant>
      <vt:variant>
        <vt:lpstr>Slide Titles</vt:lpstr>
      </vt:variant>
      <vt:variant>
        <vt:i4>25</vt:i4>
      </vt:variant>
    </vt:vector>
  </HeadingPairs>
  <TitlesOfParts>
    <vt:vector size="30" baseType="lpstr">
      <vt:lpstr>Canopy Conference presentation</vt:lpstr>
      <vt:lpstr>Custom Design</vt:lpstr>
      <vt:lpstr>1_Custom Design</vt:lpstr>
      <vt:lpstr>SPW 12.0 Graph</vt:lpstr>
      <vt:lpstr>SPW 11.0 Graph</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Stem and leaf growth higher in seedlings from northern populations</vt:lpstr>
      <vt:lpstr>Slide 20</vt:lpstr>
      <vt:lpstr>Slide 21</vt:lpstr>
      <vt:lpstr>Slide 22</vt:lpstr>
      <vt:lpstr>Slide 23</vt:lpstr>
      <vt:lpstr>Slide 24</vt:lpstr>
      <vt:lpstr>Slide 25</vt:lpstr>
    </vt:vector>
  </TitlesOfParts>
  <Company>Smithsonian Institution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Favorite Tree</dc:title>
  <dc:creator>FELLER</dc:creator>
  <cp:lastModifiedBy>Kyle Cavanaugh</cp:lastModifiedBy>
  <cp:revision>527</cp:revision>
  <dcterms:created xsi:type="dcterms:W3CDTF">2014-05-08T12:34:04Z</dcterms:created>
  <dcterms:modified xsi:type="dcterms:W3CDTF">2014-05-08T13:14:02Z</dcterms:modified>
</cp:coreProperties>
</file>