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7" r:id="rId2"/>
    <p:sldId id="277" r:id="rId3"/>
    <p:sldId id="276" r:id="rId4"/>
    <p:sldId id="278" r:id="rId5"/>
    <p:sldId id="279" r:id="rId6"/>
    <p:sldId id="280" r:id="rId7"/>
    <p:sldId id="281" r:id="rId8"/>
    <p:sldId id="282" r:id="rId9"/>
    <p:sldId id="283" r:id="rId10"/>
    <p:sldId id="284" r:id="rId11"/>
    <p:sldId id="285" r:id="rId12"/>
    <p:sldId id="294" r:id="rId13"/>
    <p:sldId id="286" r:id="rId14"/>
    <p:sldId id="290" r:id="rId15"/>
    <p:sldId id="291" r:id="rId16"/>
    <p:sldId id="29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41" autoAdjust="0"/>
  </p:normalViewPr>
  <p:slideViewPr>
    <p:cSldViewPr>
      <p:cViewPr>
        <p:scale>
          <a:sx n="125" d="100"/>
          <a:sy n="125" d="100"/>
        </p:scale>
        <p:origin x="-2616" y="-4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55A72A-0B2B-9648-A29F-DDBE1A5B63E2}" type="datetimeFigureOut">
              <a:rPr lang="en-US" smtClean="0"/>
              <a:t>5/7/14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D83096-8C69-7D49-A6EE-AE801A3EC61C}" type="slidenum">
              <a:rPr lang="en-US" smtClean="0"/>
              <a:t>‹#›</a:t>
            </a:fld>
            <a:endParaRPr lang="en-US" dirty="0"/>
          </a:p>
        </p:txBody>
      </p:sp>
    </p:spTree>
    <p:extLst>
      <p:ext uri="{BB962C8B-B14F-4D97-AF65-F5344CB8AC3E}">
        <p14:creationId xmlns:p14="http://schemas.microsoft.com/office/powerpoint/2010/main" val="35274140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20EB933-BEE6-4087-9F65-FE7C6174BC53}" type="slidenum">
              <a:rPr lang="en-US"/>
              <a:pPr>
                <a:defRPr/>
              </a:pPr>
              <a:t>‹#›</a:t>
            </a:fld>
            <a:endParaRPr lang="en-US" dirty="0"/>
          </a:p>
        </p:txBody>
      </p:sp>
    </p:spTree>
    <p:extLst>
      <p:ext uri="{BB962C8B-B14F-4D97-AF65-F5344CB8AC3E}">
        <p14:creationId xmlns:p14="http://schemas.microsoft.com/office/powerpoint/2010/main" val="40219353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baseline="0" dirty="0" smtClean="0"/>
              <a:t>Introduce Lawrence, Allison, Gary, Maury, Jay, and Cindy; ask DEVELOP students (Beth Brumbaugh, Sam Weber, Emily Voelker), PMs, Christine, etc. to introduce themselves.</a:t>
            </a:r>
          </a:p>
          <a:p>
            <a:pPr marL="0" indent="0">
              <a:buNone/>
            </a:pPr>
            <a:r>
              <a:rPr lang="en-US" dirty="0" smtClean="0"/>
              <a:t>A</a:t>
            </a:r>
            <a:r>
              <a:rPr lang="en-US" baseline="0" dirty="0" smtClean="0"/>
              <a:t> goal of this meeting is to prime the pump by getting the NASA Biodiversity and Ecological Forecasting communities to begin preparations for the next Earth Science Decadal Survey, both through consideration of key questions and topics for their communities and also by considering next steps (the process) to enable these communities to provide useful information to the decadal survey.   </a:t>
            </a: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Simon Hook has also developed an applications version of the STM called an Applications Traceability Matrix</a:t>
            </a:r>
            <a:r>
              <a:rPr lang="en-US" baseline="0" dirty="0" smtClean="0"/>
              <a:t> (ATM).  Here is a row, focusing on water management, from an ATM for the HyspIRI mission.</a:t>
            </a: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10</a:t>
            </a:fld>
            <a:endParaRPr lang="en-US" dirty="0"/>
          </a:p>
        </p:txBody>
      </p:sp>
    </p:spTree>
    <p:extLst>
      <p:ext uri="{BB962C8B-B14F-4D97-AF65-F5344CB8AC3E}">
        <p14:creationId xmlns:p14="http://schemas.microsoft.com/office/powerpoint/2010/main" val="679876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breakout groups will allow us</a:t>
            </a:r>
            <a:r>
              <a:rPr lang="en-US" baseline="0" dirty="0" smtClean="0"/>
              <a:t> to begin a discussion of key questions and themes.  This team is in its ninth year.  We have an opportunity with this Decadal Survey to do some strategic and then tactical thinking about where NASA and the programs should go over the next decade.  It’s an opportunity we cannot miss without risk of losing our science and applications entirely or at best having someone less able define them for us.  Please speak for your communities.  NASA is listening.  </a:t>
            </a: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11</a:t>
            </a:fld>
            <a:endParaRPr lang="en-US" dirty="0"/>
          </a:p>
        </p:txBody>
      </p:sp>
    </p:spTree>
    <p:extLst>
      <p:ext uri="{BB962C8B-B14F-4D97-AF65-F5344CB8AC3E}">
        <p14:creationId xmlns:p14="http://schemas.microsoft.com/office/powerpoint/2010/main" val="1794621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of three report-out slides from last’s years team-meeting breakout groups addressing wha</a:t>
            </a:r>
            <a:r>
              <a:rPr lang="en-US" baseline="0" dirty="0" smtClean="0"/>
              <a:t>t tools, observations, sensors, models, policies, and products are needed to make progress in our programs </a:t>
            </a: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14</a:t>
            </a:fld>
            <a:endParaRPr lang="en-US" dirty="0"/>
          </a:p>
        </p:txBody>
      </p:sp>
    </p:spTree>
    <p:extLst>
      <p:ext uri="{BB962C8B-B14F-4D97-AF65-F5344CB8AC3E}">
        <p14:creationId xmlns:p14="http://schemas.microsoft.com/office/powerpoint/2010/main" val="4263805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7BAF2-C70F-468B-861D-0BCF052E3011}" type="slidenum">
              <a:rPr lang="en-US" smtClean="0"/>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30588"/>
          </a:xfrm>
        </p:spPr>
      </p:sp>
      <p:sp>
        <p:nvSpPr>
          <p:cNvPr id="3" name="Notes Placeholder 2"/>
          <p:cNvSpPr>
            <a:spLocks noGrp="1"/>
          </p:cNvSpPr>
          <p:nvPr>
            <p:ph type="body" idx="1"/>
          </p:nvPr>
        </p:nvSpPr>
        <p:spPr/>
        <p:txBody>
          <a:bodyPr>
            <a:normAutofit fontScale="85000" lnSpcReduction="20000"/>
          </a:bodyPr>
          <a:lstStyle/>
          <a:p>
            <a:pPr marL="179449" lvl="0" indent="0" algn="l">
              <a:spcBef>
                <a:spcPts val="589"/>
              </a:spcBef>
              <a:buFont typeface="Arial"/>
              <a:buNone/>
            </a:pPr>
            <a:r>
              <a:rPr lang="en-US" dirty="0" smtClean="0">
                <a:latin typeface="+mn-lt"/>
              </a:rPr>
              <a:t>Most of you</a:t>
            </a:r>
            <a:r>
              <a:rPr lang="en-US" baseline="0" dirty="0" smtClean="0">
                <a:latin typeface="+mn-lt"/>
              </a:rPr>
              <a:t> are here today because you receive NASA funding.  It’s always important to remember that </a:t>
            </a:r>
            <a:r>
              <a:rPr lang="en-US" dirty="0" smtClean="0">
                <a:latin typeface="+mn-lt"/>
              </a:rPr>
              <a:t>NASA is a mission agency.  We build and launch space missions.</a:t>
            </a:r>
            <a:endParaRPr lang="en-US" dirty="0">
              <a:latin typeface="+mn-lt"/>
            </a:endParaRPr>
          </a:p>
        </p:txBody>
      </p:sp>
      <p:sp>
        <p:nvSpPr>
          <p:cNvPr id="4" name="Slide Number Placeholder 3"/>
          <p:cNvSpPr>
            <a:spLocks noGrp="1"/>
          </p:cNvSpPr>
          <p:nvPr>
            <p:ph type="sldNum" sz="quarter" idx="10"/>
          </p:nvPr>
        </p:nvSpPr>
        <p:spPr/>
        <p:txBody>
          <a:bodyPr/>
          <a:lstStyle/>
          <a:p>
            <a:fld id="{F83E8175-AC9D-46EC-A266-8A6D63F3D0C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310689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the reason for these missions is why we are here:</a:t>
            </a:r>
            <a:r>
              <a:rPr lang="en-US" baseline="0" dirty="0" smtClean="0"/>
              <a:t> to do basic scientific research furthering understanding of the integrated Earth system and to promote the wider application of Earth science products for societal benefit.  Lawrence Friedl will follow with a discussion of the evolving context and framework for Applied Sciences at NASA.  Jack Kaye will provide a NASA Earth Science Research and Analysis update on Friday. </a:t>
            </a: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3</a:t>
            </a:fld>
            <a:endParaRPr lang="en-US" dirty="0"/>
          </a:p>
        </p:txBody>
      </p:sp>
    </p:spTree>
    <p:extLst>
      <p:ext uri="{BB962C8B-B14F-4D97-AF65-F5344CB8AC3E}">
        <p14:creationId xmlns:p14="http://schemas.microsoft.com/office/powerpoint/2010/main" val="72805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how does NASA get from scientific and applications categories to missions?</a:t>
            </a:r>
            <a:r>
              <a:rPr lang="en-US" baseline="0" dirty="0" smtClean="0"/>
              <a:t> </a:t>
            </a:r>
            <a:r>
              <a:rPr lang="en-US" dirty="0" smtClean="0"/>
              <a:t>Seven years ago (2007),</a:t>
            </a:r>
            <a:r>
              <a:rPr lang="en-US" baseline="0" dirty="0" smtClean="0"/>
              <a:t> the National Research Council (NRC) reported to NASA, NOAA, and USGS consensus recommendations from the Earth and environmental science and applications communities for high-priority science and applications activities the agencies should pursue during the coming decade.  This Earth Science Decadal Survey’s mapping of science and applications to missions has made it a very influential document.  It has served as a roadmap for NASA planning for the past seven years—a touchstone for NASA Earth Science.</a:t>
            </a: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4</a:t>
            </a:fld>
            <a:endParaRPr lang="en-US" dirty="0"/>
          </a:p>
        </p:txBody>
      </p:sp>
    </p:spTree>
    <p:extLst>
      <p:ext uri="{BB962C8B-B14F-4D97-AF65-F5344CB8AC3E}">
        <p14:creationId xmlns:p14="http://schemas.microsoft.com/office/powerpoint/2010/main" val="41787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Decadal Survey </a:t>
            </a:r>
            <a:r>
              <a:rPr lang="en-US" baseline="0" dirty="0" smtClean="0"/>
              <a:t>defined actual flight missions and activities to support national needs for research and monitoring of the Earth system.  It</a:t>
            </a:r>
            <a:r>
              <a:rPr lang="en-US" dirty="0" smtClean="0"/>
              <a:t>s lists of </a:t>
            </a:r>
            <a:r>
              <a:rPr lang="en-US" baseline="0" dirty="0" smtClean="0"/>
              <a:t>recommended missions and mission summaries are perhaps the parts of the report receiving the most attention.  Yet, these missions arose from the scientific and applications objectives in the report. </a:t>
            </a: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5</a:t>
            </a:fld>
            <a:endParaRPr lang="en-US" dirty="0"/>
          </a:p>
        </p:txBody>
      </p:sp>
    </p:spTree>
    <p:extLst>
      <p:ext uri="{BB962C8B-B14F-4D97-AF65-F5344CB8AC3E}">
        <p14:creationId xmlns:p14="http://schemas.microsoft.com/office/powerpoint/2010/main" val="531181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NASA Earth Science Division is now embarking on a new Decadal</a:t>
            </a:r>
            <a:r>
              <a:rPr lang="en-US" baseline="0" dirty="0" smtClean="0"/>
              <a:t> Survey with the NRC.  In his talk, Steve Volz will provide an update of where we stand and our plans.  Whether the next report will recommend a list of missions is still TBD.  What it will almost certainly contain is a series of key scientific and applications questions and themes that the Earth Science Division needs to address to advance Earth System Science.  Getting ready to inform this part of the process is where we come in.  Now is the time to prepare and organize our biodiversity and ecological forecasting communities and begin to define the science and applications we need to see accomplished over the next 10+ years.  Our breakout groups are a start.</a:t>
            </a: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6</a:t>
            </a:fld>
            <a:endParaRPr lang="en-US" dirty="0"/>
          </a:p>
        </p:txBody>
      </p:sp>
    </p:spTree>
    <p:extLst>
      <p:ext uri="{BB962C8B-B14F-4D97-AF65-F5344CB8AC3E}">
        <p14:creationId xmlns:p14="http://schemas.microsoft.com/office/powerpoint/2010/main" val="843859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homework (Chapter 7 of the 2007 Decadal Survey) gave you</a:t>
            </a:r>
            <a:r>
              <a:rPr lang="en-US" baseline="0" dirty="0" smtClean="0"/>
              <a:t> a sense of how the NRC developed the scientific and applications rationales for missions.  It seems strikingly current in terms of some of the key questions and themes identified.  There is still much to do in terms of this report.</a:t>
            </a: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7</a:t>
            </a:fld>
            <a:endParaRPr lang="en-US" dirty="0"/>
          </a:p>
        </p:txBody>
      </p:sp>
    </p:spTree>
    <p:extLst>
      <p:ext uri="{BB962C8B-B14F-4D97-AF65-F5344CB8AC3E}">
        <p14:creationId xmlns:p14="http://schemas.microsoft.com/office/powerpoint/2010/main" val="3992184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not</a:t>
            </a:r>
            <a:r>
              <a:rPr lang="en-US" baseline="0" dirty="0" smtClean="0"/>
              <a:t> intended for the Decadal Survey, in early 2013 the Wildlife Conservation Society hosted a workshop on behalf of the NASA Applied Sciences Ecological Forecasting Program to develop the top ten conservation questions that can be addressed through remote sensing.  Participants interviewed over 100 experts and developed 360 questions that were whittled down to 183 by vote and then down to 10 at the workshop following a modified Delphi  process published by Bill Sutherland et al.  The paper resulting from the workshop is in prep for </a:t>
            </a:r>
            <a:r>
              <a:rPr lang="en-US" i="1" baseline="0" dirty="0" smtClean="0"/>
              <a:t>Conservation Biology</a:t>
            </a:r>
            <a:r>
              <a:rPr lang="en-US" i="0" baseline="0" dirty="0" smtClean="0"/>
              <a:t>.</a:t>
            </a: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8</a:t>
            </a:fld>
            <a:endParaRPr lang="en-US" dirty="0"/>
          </a:p>
        </p:txBody>
      </p:sp>
    </p:spTree>
    <p:extLst>
      <p:ext uri="{BB962C8B-B14F-4D97-AF65-F5344CB8AC3E}">
        <p14:creationId xmlns:p14="http://schemas.microsoft.com/office/powerpoint/2010/main" val="1555938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 more specific, the translation from a key</a:t>
            </a:r>
            <a:r>
              <a:rPr lang="en-US" baseline="0" dirty="0" smtClean="0"/>
              <a:t> science question, theme, or objective to mission requirements is often done through a science traceability matrix (STM).  The example above comes from JPL/Simon Hook and is for the pre-formulation HyspIRI mission.  It addresses one of the key themes for that mission: “Ecosystem Function and Diversity.”  STMs may have more columns than above and can get into much greater detail, as necessary for the task at hand.  </a:t>
            </a: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9</a:t>
            </a:fld>
            <a:endParaRPr lang="en-US" dirty="0"/>
          </a:p>
        </p:txBody>
      </p:sp>
    </p:spTree>
    <p:extLst>
      <p:ext uri="{BB962C8B-B14F-4D97-AF65-F5344CB8AC3E}">
        <p14:creationId xmlns:p14="http://schemas.microsoft.com/office/powerpoint/2010/main" val="1015507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FDE356A-021E-47B4-A23B-9679795ED73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921645-7729-4472-BE54-A1BF6162C92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51BBCA-E268-4DFA-B429-C66507C56C6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16962C5-318B-4207-99C8-1D066FBEAA8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02B731-E8ED-4C83-B991-040A136753B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068CD38-DB82-4C8C-825A-2D112089B0B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FB1BB34-E02A-4C26-B9D9-298224EFB5F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AB91026-65B4-43D4-92E2-4F1DE6FA5EE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C34A138-F59C-4473-8174-B8C2C94DFF2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C0252E-2532-43CA-95BD-3BE6C6FA8DD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E19750-9756-47EF-BA1C-A7EDD1A4BBE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99E85B6-7DB5-47EC-A1B9-E3929A153F4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oleObject" Target="../embeddings/oleObject3.bin"/><Relationship Id="rId12" Type="http://schemas.openxmlformats.org/officeDocument/2006/relationships/image" Target="../media/image3.png"/><Relationship Id="rId13" Type="http://schemas.openxmlformats.org/officeDocument/2006/relationships/image" Target="../media/image7.jpeg"/><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1.xml"/><Relationship Id="rId4" Type="http://schemas.openxmlformats.org/officeDocument/2006/relationships/image" Target="../media/image4.jpeg"/><Relationship Id="rId5" Type="http://schemas.openxmlformats.org/officeDocument/2006/relationships/oleObject" Target="../embeddings/oleObject1.bin"/><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oleObject" Target="../embeddings/oleObject2.bin"/><Relationship Id="rId10"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3.xml.rels><?xml version="1.0" encoding="UTF-8" standalone="yes"?>
<Relationships xmlns="http://schemas.openxmlformats.org/package/2006/relationships"><Relationship Id="rId11" Type="http://schemas.openxmlformats.org/officeDocument/2006/relationships/image" Target="../media/image17.jpeg"/><Relationship Id="rId12"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2"/>
          <p:cNvPicPr>
            <a:picLocks noChangeAspect="1" noChangeArrowheads="1"/>
          </p:cNvPicPr>
          <p:nvPr/>
        </p:nvPicPr>
        <p:blipFill>
          <a:blip r:embed="rId4" cstate="print">
            <a:lum bright="70000" contrast="-70000"/>
          </a:blip>
          <a:srcRect/>
          <a:stretch>
            <a:fillRect/>
          </a:stretch>
        </p:blipFill>
        <p:spPr bwMode="auto">
          <a:xfrm>
            <a:off x="762000" y="1419225"/>
            <a:ext cx="7810500" cy="3905250"/>
          </a:xfrm>
          <a:prstGeom prst="rect">
            <a:avLst/>
          </a:prstGeom>
          <a:noFill/>
          <a:ln w="9525">
            <a:noFill/>
            <a:miter lim="800000"/>
            <a:headEnd/>
            <a:tailEnd/>
          </a:ln>
        </p:spPr>
      </p:pic>
      <p:sp>
        <p:nvSpPr>
          <p:cNvPr id="1030" name="Rectangle 3"/>
          <p:cNvSpPr>
            <a:spLocks noChangeArrowheads="1"/>
          </p:cNvSpPr>
          <p:nvPr/>
        </p:nvSpPr>
        <p:spPr bwMode="auto">
          <a:xfrm>
            <a:off x="381000" y="4114800"/>
            <a:ext cx="8534400" cy="1219200"/>
          </a:xfrm>
          <a:prstGeom prst="rect">
            <a:avLst/>
          </a:prstGeom>
          <a:noFill/>
          <a:ln w="9525">
            <a:noFill/>
            <a:miter lim="800000"/>
            <a:headEnd/>
            <a:tailEnd/>
          </a:ln>
        </p:spPr>
        <p:txBody>
          <a:bodyPr/>
          <a:lstStyle/>
          <a:p>
            <a:pPr marL="342900" indent="-342900" algn="ctr">
              <a:spcBef>
                <a:spcPct val="20000"/>
              </a:spcBef>
            </a:pPr>
            <a:r>
              <a:rPr lang="en-US" sz="4400" b="1" dirty="0" smtClean="0">
                <a:solidFill>
                  <a:schemeClr val="accent2"/>
                </a:solidFill>
              </a:rPr>
              <a:t>Getting Ready for the Future</a:t>
            </a:r>
          </a:p>
        </p:txBody>
      </p:sp>
      <p:graphicFrame>
        <p:nvGraphicFramePr>
          <p:cNvPr id="1026" name="Object 4"/>
          <p:cNvGraphicFramePr>
            <a:graphicFrameLocks noChangeAspect="1"/>
          </p:cNvGraphicFramePr>
          <p:nvPr/>
        </p:nvGraphicFramePr>
        <p:xfrm>
          <a:off x="165100" y="2117725"/>
          <a:ext cx="1978025" cy="1971675"/>
        </p:xfrm>
        <a:graphic>
          <a:graphicData uri="http://schemas.openxmlformats.org/presentationml/2006/ole">
            <mc:AlternateContent xmlns:mc="http://schemas.openxmlformats.org/markup-compatibility/2006">
              <mc:Choice xmlns:v="urn:schemas-microsoft-com:vml" Requires="v">
                <p:oleObj spid="_x0000_s1594" name="Photo Editor Photo" r:id="rId5" imgW="2742857" imgH="2734057" progId="">
                  <p:embed/>
                </p:oleObj>
              </mc:Choice>
              <mc:Fallback>
                <p:oleObj name="Photo Editor Photo" r:id="rId5" imgW="2742857" imgH="2734057"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00" y="2117725"/>
                        <a:ext cx="197802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53882" dir="2700000" algn="ctr" rotWithShape="0">
                                <a:srgbClr val="000032">
                                  <a:alpha val="50000"/>
                                </a:srgbClr>
                              </a:outerShdw>
                            </a:effectLst>
                          </a14:hiddenEffects>
                        </a:ext>
                      </a:extLst>
                    </p:spPr>
                  </p:pic>
                </p:oleObj>
              </mc:Fallback>
            </mc:AlternateContent>
          </a:graphicData>
        </a:graphic>
      </p:graphicFrame>
      <p:pic>
        <p:nvPicPr>
          <p:cNvPr id="1031" name="Picture 5"/>
          <p:cNvPicPr>
            <a:picLocks noChangeAspect="1" noChangeArrowheads="1"/>
          </p:cNvPicPr>
          <p:nvPr/>
        </p:nvPicPr>
        <p:blipFill>
          <a:blip r:embed="rId7" cstate="print"/>
          <a:srcRect/>
          <a:stretch>
            <a:fillRect/>
          </a:stretch>
        </p:blipFill>
        <p:spPr bwMode="auto">
          <a:xfrm>
            <a:off x="1500188" y="1506538"/>
            <a:ext cx="1595437" cy="1597025"/>
          </a:xfrm>
          <a:prstGeom prst="rect">
            <a:avLst/>
          </a:prstGeom>
          <a:noFill/>
          <a:ln w="9525">
            <a:noFill/>
            <a:miter lim="800000"/>
            <a:headEnd/>
            <a:tailEnd/>
          </a:ln>
        </p:spPr>
      </p:pic>
      <p:pic>
        <p:nvPicPr>
          <p:cNvPr id="1032" name="Picture 6"/>
          <p:cNvPicPr>
            <a:picLocks noChangeAspect="1" noChangeArrowheads="1"/>
          </p:cNvPicPr>
          <p:nvPr/>
        </p:nvPicPr>
        <p:blipFill>
          <a:blip r:embed="rId8" cstate="print"/>
          <a:srcRect/>
          <a:stretch>
            <a:fillRect/>
          </a:stretch>
        </p:blipFill>
        <p:spPr bwMode="auto">
          <a:xfrm>
            <a:off x="2489200" y="1173163"/>
            <a:ext cx="1416050" cy="1416050"/>
          </a:xfrm>
          <a:prstGeom prst="rect">
            <a:avLst/>
          </a:prstGeom>
          <a:noFill/>
          <a:ln w="9525">
            <a:noFill/>
            <a:miter lim="800000"/>
            <a:headEnd/>
            <a:tailEnd/>
          </a:ln>
        </p:spPr>
      </p:pic>
      <p:sp>
        <p:nvSpPr>
          <p:cNvPr id="1033" name="Text Box 7"/>
          <p:cNvSpPr txBox="1">
            <a:spLocks noChangeArrowheads="1"/>
          </p:cNvSpPr>
          <p:nvPr/>
        </p:nvSpPr>
        <p:spPr bwMode="auto">
          <a:xfrm>
            <a:off x="3301807" y="5257800"/>
            <a:ext cx="2949971" cy="1631216"/>
          </a:xfrm>
          <a:prstGeom prst="rect">
            <a:avLst/>
          </a:prstGeom>
          <a:noFill/>
          <a:ln w="9525">
            <a:noFill/>
            <a:miter lim="800000"/>
            <a:headEnd/>
            <a:tailEnd/>
          </a:ln>
        </p:spPr>
        <p:txBody>
          <a:bodyPr wrap="none">
            <a:spAutoFit/>
          </a:bodyPr>
          <a:lstStyle/>
          <a:p>
            <a:pPr algn="ctr" eaLnBrk="0" hangingPunct="0"/>
            <a:r>
              <a:rPr lang="en-US" sz="2000" b="1" dirty="0">
                <a:solidFill>
                  <a:schemeClr val="accent2"/>
                </a:solidFill>
              </a:rPr>
              <a:t>Woody Turner</a:t>
            </a:r>
          </a:p>
          <a:p>
            <a:pPr algn="ctr" eaLnBrk="0" hangingPunct="0"/>
            <a:r>
              <a:rPr lang="en-US" sz="2000" b="1" dirty="0" smtClean="0">
                <a:solidFill>
                  <a:schemeClr val="accent2"/>
                </a:solidFill>
              </a:rPr>
              <a:t>Earth </a:t>
            </a:r>
            <a:r>
              <a:rPr lang="en-US" sz="2000" b="1" dirty="0">
                <a:solidFill>
                  <a:schemeClr val="accent2"/>
                </a:solidFill>
              </a:rPr>
              <a:t>Science </a:t>
            </a:r>
            <a:r>
              <a:rPr lang="en-US" sz="2000" b="1" dirty="0" smtClean="0">
                <a:solidFill>
                  <a:schemeClr val="accent2"/>
                </a:solidFill>
              </a:rPr>
              <a:t>Division</a:t>
            </a:r>
          </a:p>
          <a:p>
            <a:pPr algn="ctr" eaLnBrk="0" hangingPunct="0"/>
            <a:r>
              <a:rPr lang="en-US" sz="2000" b="1" dirty="0" smtClean="0">
                <a:solidFill>
                  <a:schemeClr val="accent2"/>
                </a:solidFill>
              </a:rPr>
              <a:t>NASA Headquarters</a:t>
            </a:r>
          </a:p>
          <a:p>
            <a:pPr algn="ctr" eaLnBrk="0" hangingPunct="0"/>
            <a:endParaRPr lang="en-US" sz="2000" b="1" dirty="0" smtClean="0">
              <a:solidFill>
                <a:schemeClr val="accent2"/>
              </a:solidFill>
            </a:endParaRPr>
          </a:p>
          <a:p>
            <a:pPr algn="ctr" eaLnBrk="0" hangingPunct="0"/>
            <a:r>
              <a:rPr lang="en-US" sz="2000" b="1" dirty="0" smtClean="0">
                <a:solidFill>
                  <a:schemeClr val="accent2"/>
                </a:solidFill>
              </a:rPr>
              <a:t>May 7, 2014</a:t>
            </a:r>
            <a:endParaRPr lang="en-US" sz="2000" b="1" dirty="0">
              <a:solidFill>
                <a:schemeClr val="accent2"/>
              </a:solidFill>
            </a:endParaRPr>
          </a:p>
        </p:txBody>
      </p:sp>
      <p:graphicFrame>
        <p:nvGraphicFramePr>
          <p:cNvPr id="1027" name="Object 8"/>
          <p:cNvGraphicFramePr>
            <a:graphicFrameLocks noChangeAspect="1"/>
          </p:cNvGraphicFramePr>
          <p:nvPr/>
        </p:nvGraphicFramePr>
        <p:xfrm>
          <a:off x="3495675" y="901700"/>
          <a:ext cx="1454150" cy="1454150"/>
        </p:xfrm>
        <a:graphic>
          <a:graphicData uri="http://schemas.openxmlformats.org/presentationml/2006/ole">
            <mc:AlternateContent xmlns:mc="http://schemas.openxmlformats.org/markup-compatibility/2006">
              <mc:Choice xmlns:v="urn:schemas-microsoft-com:vml" Requires="v">
                <p:oleObj spid="_x0000_s1595" name="Photo Editor Photo" r:id="rId9" imgW="4877481" imgH="4877481" progId="">
                  <p:embed/>
                </p:oleObj>
              </mc:Choice>
              <mc:Fallback>
                <p:oleObj name="Photo Editor Photo" r:id="rId9" imgW="4877481" imgH="4877481" progId="">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5675" y="901700"/>
                        <a:ext cx="1454150" cy="14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53882" dir="2700000" algn="ctr" rotWithShape="0">
                                <a:srgbClr val="000032">
                                  <a:alpha val="50000"/>
                                </a:srgbClr>
                              </a:outerShdw>
                            </a:effectLst>
                          </a14:hiddenEffects>
                        </a:ext>
                      </a:extLst>
                    </p:spPr>
                  </p:pic>
                </p:oleObj>
              </mc:Fallback>
            </mc:AlternateContent>
          </a:graphicData>
        </a:graphic>
      </p:graphicFrame>
      <p:graphicFrame>
        <p:nvGraphicFramePr>
          <p:cNvPr id="1028" name="Object 9"/>
          <p:cNvGraphicFramePr>
            <a:graphicFrameLocks noChangeAspect="1"/>
          </p:cNvGraphicFramePr>
          <p:nvPr/>
        </p:nvGraphicFramePr>
        <p:xfrm>
          <a:off x="4560888" y="827088"/>
          <a:ext cx="1271587" cy="1247775"/>
        </p:xfrm>
        <a:graphic>
          <a:graphicData uri="http://schemas.openxmlformats.org/presentationml/2006/ole">
            <mc:AlternateContent xmlns:mc="http://schemas.openxmlformats.org/markup-compatibility/2006">
              <mc:Choice xmlns:v="urn:schemas-microsoft-com:vml" Requires="v">
                <p:oleObj spid="_x0000_s1596" name="Photo Editor Photo" r:id="rId11" imgW="1561905" imgH="1533739" progId="">
                  <p:embed/>
                </p:oleObj>
              </mc:Choice>
              <mc:Fallback>
                <p:oleObj name="Photo Editor Photo" r:id="rId11" imgW="1561905" imgH="1533739" progId="">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0888" y="827088"/>
                        <a:ext cx="1271587"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53882" dir="2700000" algn="ctr" rotWithShape="0">
                                <a:srgbClr val="000032">
                                  <a:alpha val="50000"/>
                                </a:srgbClr>
                              </a:outerShdw>
                            </a:effectLst>
                          </a14:hiddenEffects>
                        </a:ext>
                      </a:extLst>
                    </p:spPr>
                  </p:pic>
                </p:oleObj>
              </mc:Fallback>
            </mc:AlternateContent>
          </a:graphicData>
        </a:graphic>
      </p:graphicFrame>
      <p:pic>
        <p:nvPicPr>
          <p:cNvPr id="1034" name="Picture 10" descr="nasa_logo"/>
          <p:cNvPicPr>
            <a:picLocks noChangeAspect="1" noChangeArrowheads="1"/>
          </p:cNvPicPr>
          <p:nvPr/>
        </p:nvPicPr>
        <p:blipFill>
          <a:blip r:embed="rId13" cstate="print"/>
          <a:srcRect/>
          <a:stretch>
            <a:fillRect/>
          </a:stretch>
        </p:blipFill>
        <p:spPr bwMode="auto">
          <a:xfrm>
            <a:off x="0" y="0"/>
            <a:ext cx="1066800" cy="877888"/>
          </a:xfrm>
          <a:prstGeom prst="rect">
            <a:avLst/>
          </a:prstGeom>
          <a:noFill/>
          <a:ln w="9525">
            <a:noFill/>
            <a:miter lim="800000"/>
            <a:headEnd/>
            <a:tailEnd/>
          </a:ln>
        </p:spPr>
      </p:pic>
      <p:sp>
        <p:nvSpPr>
          <p:cNvPr id="1035" name="Text Box 11"/>
          <p:cNvSpPr txBox="1">
            <a:spLocks noChangeArrowheads="1"/>
          </p:cNvSpPr>
          <p:nvPr/>
        </p:nvSpPr>
        <p:spPr bwMode="auto">
          <a:xfrm>
            <a:off x="914400" y="54114"/>
            <a:ext cx="8077200" cy="677108"/>
          </a:xfrm>
          <a:prstGeom prst="rect">
            <a:avLst/>
          </a:prstGeom>
          <a:noFill/>
          <a:ln w="9525">
            <a:noFill/>
            <a:miter lim="800000"/>
            <a:headEnd/>
            <a:tailEnd/>
          </a:ln>
        </p:spPr>
        <p:txBody>
          <a:bodyPr wrap="square">
            <a:spAutoFit/>
          </a:bodyPr>
          <a:lstStyle/>
          <a:p>
            <a:pPr algn="ctr"/>
            <a:r>
              <a:rPr lang="en-US" sz="2000" b="1" dirty="0" smtClean="0">
                <a:solidFill>
                  <a:srgbClr val="008000"/>
                </a:solidFill>
              </a:rPr>
              <a:t>Biodiversity and Ecological Forecasting Team Meeting </a:t>
            </a:r>
          </a:p>
          <a:p>
            <a:pPr algn="ctr"/>
            <a:r>
              <a:rPr lang="en-US" b="1" dirty="0" smtClean="0">
                <a:solidFill>
                  <a:srgbClr val="008000"/>
                </a:solidFill>
              </a:rPr>
              <a:t>Sheraton Silver Spring, Silver Spring, MD</a:t>
            </a:r>
            <a:endParaRPr lang="en-US" b="1" dirty="0">
              <a:solidFill>
                <a:srgbClr val="00800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333399"/>
                </a:solidFill>
              </a:rPr>
              <a:t>An Applications Traceability Matrix</a:t>
            </a:r>
            <a:endParaRPr lang="en-US" sz="3600" b="1" dirty="0">
              <a:solidFill>
                <a:srgbClr val="333399"/>
              </a:solidFill>
            </a:endParaRP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7315200" cy="2057400"/>
          </a:xfrm>
          <a:prstGeom prst="rect">
            <a:avLst/>
          </a:prstGeom>
          <a:noFill/>
          <a:ln>
            <a:noFill/>
          </a:ln>
          <a:effectLst/>
          <a:extLst/>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114800"/>
            <a:ext cx="6934200" cy="2209800"/>
          </a:xfrm>
          <a:prstGeom prst="rect">
            <a:avLst/>
          </a:prstGeom>
          <a:noFill/>
          <a:ln>
            <a:noFill/>
          </a:ln>
          <a:effectLst/>
          <a:extLst/>
        </p:spPr>
      </p:pic>
      <p:sp>
        <p:nvSpPr>
          <p:cNvPr id="5" name="Curved Left Arrow 4"/>
          <p:cNvSpPr/>
          <p:nvPr/>
        </p:nvSpPr>
        <p:spPr>
          <a:xfrm>
            <a:off x="8001000" y="2895600"/>
            <a:ext cx="381000" cy="1066800"/>
          </a:xfrm>
          <a:prstGeom prst="curvedLeftArrow">
            <a:avLst/>
          </a:prstGeom>
          <a:solidFill>
            <a:srgbClr val="BBE0E3"/>
          </a:solidFill>
          <a:ln w="25400" cap="flat" cmpd="sng" algn="ctr">
            <a:solidFill>
              <a:srgbClr val="BBE0E3">
                <a:shade val="50000"/>
              </a:srgbClr>
            </a:solidFill>
            <a:prstDash val="solid"/>
          </a:ln>
          <a:effectLst/>
        </p:spPr>
        <p:txBody>
          <a:bodyPr rtlCol="0" anchor="ctr"/>
          <a:lstStyle/>
          <a:p>
            <a:endParaRPr lang="en-US" dirty="0"/>
          </a:p>
        </p:txBody>
      </p:sp>
      <p:sp>
        <p:nvSpPr>
          <p:cNvPr id="6" name="Curved Right Arrow 5"/>
          <p:cNvSpPr/>
          <p:nvPr/>
        </p:nvSpPr>
        <p:spPr>
          <a:xfrm>
            <a:off x="603250" y="3886200"/>
            <a:ext cx="463550" cy="1066800"/>
          </a:xfrm>
          <a:prstGeom prst="curvedRightArrow">
            <a:avLst/>
          </a:prstGeom>
          <a:solidFill>
            <a:srgbClr val="BBE0E3"/>
          </a:solidFill>
          <a:ln w="25400" cap="flat" cmpd="sng" algn="ctr">
            <a:solidFill>
              <a:srgbClr val="BBE0E3">
                <a:shade val="50000"/>
              </a:srgbClr>
            </a:solidFill>
            <a:prstDash val="solid"/>
          </a:ln>
          <a:effectLst/>
        </p:spPr>
        <p:txBody>
          <a:bodyPr rtlCol="0" anchor="ctr"/>
          <a:lstStyle/>
          <a:p>
            <a:endParaRPr lang="en-US" dirty="0"/>
          </a:p>
        </p:txBody>
      </p:sp>
      <p:sp>
        <p:nvSpPr>
          <p:cNvPr id="7" name="Slide Number Placeholder 6"/>
          <p:cNvSpPr>
            <a:spLocks noGrp="1"/>
          </p:cNvSpPr>
          <p:nvPr>
            <p:ph type="sldNum" sz="quarter" idx="12"/>
          </p:nvPr>
        </p:nvSpPr>
        <p:spPr/>
        <p:txBody>
          <a:bodyPr/>
          <a:lstStyle/>
          <a:p>
            <a:pPr>
              <a:defRPr/>
            </a:pPr>
            <a:fld id="{4AB91026-65B4-43D4-92E2-4F1DE6FA5EE2}" type="slidenum">
              <a:rPr lang="en-US" smtClean="0"/>
              <a:pPr>
                <a:defRPr/>
              </a:pPr>
              <a:t>10</a:t>
            </a:fld>
            <a:endParaRPr lang="en-US" dirty="0"/>
          </a:p>
        </p:txBody>
      </p:sp>
    </p:spTree>
    <p:extLst>
      <p:ext uri="{BB962C8B-B14F-4D97-AF65-F5344CB8AC3E}">
        <p14:creationId xmlns:p14="http://schemas.microsoft.com/office/powerpoint/2010/main" val="8645476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r>
              <a:rPr lang="en-US" sz="4000" b="1" dirty="0" smtClean="0">
                <a:solidFill>
                  <a:srgbClr val="333399"/>
                </a:solidFill>
              </a:rPr>
              <a:t>What are your key questions and themes for NASA Biodiversity and Ecological Forecasting?</a:t>
            </a:r>
            <a:endParaRPr lang="en-US" sz="4000" b="1" dirty="0">
              <a:solidFill>
                <a:srgbClr val="333399"/>
              </a:solidFill>
            </a:endParaRPr>
          </a:p>
        </p:txBody>
      </p:sp>
      <p:sp>
        <p:nvSpPr>
          <p:cNvPr id="3" name="Slide Number Placeholder 2"/>
          <p:cNvSpPr>
            <a:spLocks noGrp="1"/>
          </p:cNvSpPr>
          <p:nvPr>
            <p:ph type="sldNum" sz="quarter" idx="12"/>
          </p:nvPr>
        </p:nvSpPr>
        <p:spPr/>
        <p:txBody>
          <a:bodyPr/>
          <a:lstStyle/>
          <a:p>
            <a:pPr>
              <a:defRPr/>
            </a:pPr>
            <a:fld id="{4AB91026-65B4-43D4-92E2-4F1DE6FA5EE2}" type="slidenum">
              <a:rPr lang="en-US" smtClean="0"/>
              <a:pPr>
                <a:defRPr/>
              </a:pPr>
              <a:t>11</a:t>
            </a:fld>
            <a:endParaRPr lang="en-US" dirty="0"/>
          </a:p>
        </p:txBody>
      </p:sp>
    </p:spTree>
    <p:extLst>
      <p:ext uri="{BB962C8B-B14F-4D97-AF65-F5344CB8AC3E}">
        <p14:creationId xmlns:p14="http://schemas.microsoft.com/office/powerpoint/2010/main" val="23960257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5295"/>
            <a:ext cx="8229600" cy="1143000"/>
          </a:xfrm>
        </p:spPr>
        <p:txBody>
          <a:bodyPr>
            <a:normAutofit/>
          </a:bodyPr>
          <a:lstStyle/>
          <a:p>
            <a:r>
              <a:rPr lang="en-US" sz="4000" b="1" dirty="0" smtClean="0">
                <a:solidFill>
                  <a:srgbClr val="000090"/>
                </a:solidFill>
                <a:latin typeface="Arial"/>
                <a:cs typeface="Arial"/>
              </a:rPr>
              <a:t>Guidelines for Breakout Groups</a:t>
            </a:r>
            <a:endParaRPr lang="en-US" sz="4000" b="1" dirty="0">
              <a:solidFill>
                <a:srgbClr val="000090"/>
              </a:solidFill>
              <a:latin typeface="Arial"/>
              <a:cs typeface="Arial"/>
            </a:endParaRPr>
          </a:p>
        </p:txBody>
      </p:sp>
      <p:sp>
        <p:nvSpPr>
          <p:cNvPr id="5" name="Content Placeholder 4"/>
          <p:cNvSpPr>
            <a:spLocks noGrp="1"/>
          </p:cNvSpPr>
          <p:nvPr>
            <p:ph idx="1"/>
          </p:nvPr>
        </p:nvSpPr>
        <p:spPr>
          <a:xfrm>
            <a:off x="457199" y="1516090"/>
            <a:ext cx="8415571" cy="5069607"/>
          </a:xfrm>
        </p:spPr>
        <p:txBody>
          <a:bodyPr>
            <a:normAutofit/>
          </a:bodyPr>
          <a:lstStyle/>
          <a:p>
            <a:r>
              <a:rPr lang="en-US" sz="2000" dirty="0" smtClean="0">
                <a:latin typeface="Arial"/>
                <a:cs typeface="Arial"/>
              </a:rPr>
              <a:t>Self-select into 3 groups: Marine, Terrestrial Research, Terrestrial Applications</a:t>
            </a:r>
          </a:p>
          <a:p>
            <a:r>
              <a:rPr lang="en-US" sz="2000" dirty="0" smtClean="0">
                <a:latin typeface="Arial"/>
                <a:cs typeface="Arial"/>
              </a:rPr>
              <a:t>Each Group has a facilitator and rapporteur</a:t>
            </a:r>
          </a:p>
          <a:p>
            <a:r>
              <a:rPr lang="en-US" sz="2000" dirty="0" smtClean="0">
                <a:latin typeface="Arial"/>
                <a:cs typeface="Arial"/>
              </a:rPr>
              <a:t>Brainstorming: at start, each person has 10-20 seconds to suggest a key question or theme in biodiversity research or ecological forecasting with a remote sensing connection; rapporteur captures</a:t>
            </a:r>
          </a:p>
          <a:p>
            <a:r>
              <a:rPr lang="en-US" sz="2000" dirty="0" smtClean="0">
                <a:latin typeface="Arial"/>
                <a:cs typeface="Arial"/>
              </a:rPr>
              <a:t>After going around, use the remaining breakout time to refine these questions/themes as well as suggest and refine new ones</a:t>
            </a:r>
          </a:p>
          <a:p>
            <a:r>
              <a:rPr lang="en-US" sz="2000" dirty="0" smtClean="0">
                <a:latin typeface="Arial"/>
                <a:cs typeface="Arial"/>
              </a:rPr>
              <a:t>In plenary: speaker for each group spends 5 minutes reporting out questions and themes followed by 10 minutes discussion on that group’s questions and themes; x 3 = 45 minutes</a:t>
            </a:r>
          </a:p>
          <a:p>
            <a:r>
              <a:rPr lang="en-US" sz="2000" dirty="0" smtClean="0">
                <a:latin typeface="Arial"/>
                <a:cs typeface="Arial"/>
              </a:rPr>
              <a:t>Remaining 25 minutes in plenary for general discussion as well as consideration of next steps (the process) for the NASA Biodiversity and Ecological Forecasting programs to follow leading to Decadal Survey   </a:t>
            </a:r>
            <a:endParaRPr lang="en-US" sz="2000" dirty="0">
              <a:latin typeface="Arial"/>
              <a:cs typeface="Arial"/>
            </a:endParaRPr>
          </a:p>
        </p:txBody>
      </p:sp>
    </p:spTree>
    <p:extLst>
      <p:ext uri="{BB962C8B-B14F-4D97-AF65-F5344CB8AC3E}">
        <p14:creationId xmlns:p14="http://schemas.microsoft.com/office/powerpoint/2010/main" val="345736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solidFill>
                  <a:srgbClr val="333399"/>
                </a:solidFill>
              </a:rPr>
              <a:t>Back Up</a:t>
            </a:r>
            <a:endParaRPr lang="en-US" b="1" dirty="0">
              <a:solidFill>
                <a:srgbClr val="333399"/>
              </a:solidFill>
            </a:endParaRPr>
          </a:p>
        </p:txBody>
      </p:sp>
    </p:spTree>
    <p:extLst>
      <p:ext uri="{BB962C8B-B14F-4D97-AF65-F5344CB8AC3E}">
        <p14:creationId xmlns:p14="http://schemas.microsoft.com/office/powerpoint/2010/main" val="16528625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latin typeface="Cambria" pitchFamily="18" charset="0"/>
              </a:rPr>
              <a:t>Terrestrial Research</a:t>
            </a:r>
            <a:endParaRPr lang="en-US" dirty="0">
              <a:latin typeface="Cambria" pitchFamily="18" charset="0"/>
            </a:endParaRPr>
          </a:p>
        </p:txBody>
      </p:sp>
      <p:sp>
        <p:nvSpPr>
          <p:cNvPr id="3" name="Content Placeholder 2"/>
          <p:cNvSpPr>
            <a:spLocks noGrp="1"/>
          </p:cNvSpPr>
          <p:nvPr>
            <p:ph idx="1"/>
          </p:nvPr>
        </p:nvSpPr>
        <p:spPr>
          <a:xfrm>
            <a:off x="457200" y="1219200"/>
            <a:ext cx="8229600" cy="5334000"/>
          </a:xfrm>
        </p:spPr>
        <p:txBody>
          <a:bodyPr>
            <a:normAutofit fontScale="92500" lnSpcReduction="20000"/>
          </a:bodyPr>
          <a:lstStyle/>
          <a:p>
            <a:pPr marL="514350" indent="-514350">
              <a:buAutoNum type="arabicPeriod"/>
            </a:pPr>
            <a:r>
              <a:rPr lang="en-US" dirty="0" smtClean="0">
                <a:latin typeface="Cambria" pitchFamily="18" charset="0"/>
              </a:rPr>
              <a:t>Global land cover and disturbance (annual, 100m, continuous fields and nested classification, 1970 onwards where possible)</a:t>
            </a:r>
          </a:p>
          <a:p>
            <a:pPr marL="914400" lvl="1" indent="-514350"/>
            <a:r>
              <a:rPr lang="en-US" dirty="0" smtClean="0">
                <a:latin typeface="Cambria" pitchFamily="18" charset="0"/>
              </a:rPr>
              <a:t>Natural and human influence and response</a:t>
            </a:r>
          </a:p>
          <a:p>
            <a:pPr marL="514350" indent="-514350">
              <a:buAutoNum type="arabicPeriod"/>
            </a:pPr>
            <a:r>
              <a:rPr lang="en-US" dirty="0" smtClean="0">
                <a:latin typeface="Cambria" pitchFamily="18" charset="0"/>
              </a:rPr>
              <a:t>Continuity of global daily moderate resolution vegetation indices (consistency between AVHRR, MODIS, VIIRS records)</a:t>
            </a:r>
          </a:p>
          <a:p>
            <a:pPr marL="914400" lvl="1" indent="-514350"/>
            <a:r>
              <a:rPr lang="en-US" dirty="0" smtClean="0">
                <a:latin typeface="Cambria" pitchFamily="18" charset="0"/>
              </a:rPr>
              <a:t>Link to climate; vegetation productivity and change, short and long term dynamics</a:t>
            </a:r>
          </a:p>
          <a:p>
            <a:pPr marL="514350" indent="-514350">
              <a:buAutoNum type="arabicPeriod"/>
            </a:pPr>
            <a:r>
              <a:rPr lang="en-US" dirty="0" smtClean="0">
                <a:latin typeface="Cambria" pitchFamily="18" charset="0"/>
              </a:rPr>
              <a:t>Global sampling of Lidar (small footprint), systematic acquisition and opportunistic/tasked drone</a:t>
            </a:r>
          </a:p>
          <a:p>
            <a:pPr marL="914400" lvl="1" indent="-514350"/>
            <a:r>
              <a:rPr lang="en-US" dirty="0" smtClean="0">
                <a:latin typeface="Cambria" pitchFamily="18" charset="0"/>
              </a:rPr>
              <a:t>3D vegetation structure and terrain</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016962C5-318B-4207-99C8-1D066FBEAA86}" type="slidenum">
              <a:rPr lang="en-US" smtClean="0"/>
              <a:pPr>
                <a:defRPr/>
              </a:pPr>
              <a:t>14</a:t>
            </a:fld>
            <a:endParaRPr lang="en-US" dirty="0"/>
          </a:p>
        </p:txBody>
      </p:sp>
    </p:spTree>
    <p:extLst>
      <p:ext uri="{BB962C8B-B14F-4D97-AF65-F5344CB8AC3E}">
        <p14:creationId xmlns:p14="http://schemas.microsoft.com/office/powerpoint/2010/main" val="33227258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Marine Group Feedback</a:t>
            </a:r>
            <a:endParaRPr lang="en-US" dirty="0"/>
          </a:p>
        </p:txBody>
      </p:sp>
      <p:sp>
        <p:nvSpPr>
          <p:cNvPr id="5" name="Content Placeholder 4"/>
          <p:cNvSpPr>
            <a:spLocks noGrp="1"/>
          </p:cNvSpPr>
          <p:nvPr>
            <p:ph idx="1"/>
          </p:nvPr>
        </p:nvSpPr>
        <p:spPr/>
        <p:txBody>
          <a:bodyPr>
            <a:normAutofit fontScale="62500" lnSpcReduction="20000"/>
          </a:bodyPr>
          <a:lstStyle/>
          <a:p>
            <a:r>
              <a:rPr lang="en-US" sz="3400" b="1" dirty="0" smtClean="0"/>
              <a:t>Implement an observational system that will allow the collection of biodiversity and optics information to assess biodiversity from space.  This system will include sentinel sites and surveys (coastal </a:t>
            </a:r>
            <a:r>
              <a:rPr lang="en-US" sz="3400" b="1" dirty="0"/>
              <a:t>and pelagic</a:t>
            </a:r>
            <a:r>
              <a:rPr lang="en-US" sz="3400" b="1" dirty="0" smtClean="0"/>
              <a:t>)</a:t>
            </a:r>
          </a:p>
          <a:p>
            <a:pPr lvl="0"/>
            <a:r>
              <a:rPr lang="en-US" sz="3400" b="1" dirty="0" smtClean="0"/>
              <a:t>Hyperspectral </a:t>
            </a:r>
            <a:r>
              <a:rPr lang="en-US" sz="3400" b="1" dirty="0"/>
              <a:t>and hyperspatial data in the global coastal </a:t>
            </a:r>
            <a:r>
              <a:rPr lang="en-US" sz="3400" b="1" dirty="0" smtClean="0"/>
              <a:t>zone and deep ocean (spatial resolution to scale with the distance from the coast)</a:t>
            </a:r>
          </a:p>
          <a:p>
            <a:r>
              <a:rPr lang="en-US" sz="3400" b="1" dirty="0"/>
              <a:t>Develop Marine biodiversity model  comprising global, basin and regional scales within a CF compliant </a:t>
            </a:r>
            <a:r>
              <a:rPr lang="en-US" sz="3400" b="1" dirty="0" smtClean="0"/>
              <a:t>framework.  Develop tools to facilitate easy exchange of biodiversity data and data products</a:t>
            </a:r>
          </a:p>
          <a:p>
            <a:pPr lvl="0"/>
            <a:r>
              <a:rPr lang="en-US" sz="3400" b="1" dirty="0" smtClean="0"/>
              <a:t>Develop an interagency and international policy framework to establish a comprehensive biodiversity observational network that links across land, ocean, and air</a:t>
            </a:r>
          </a:p>
          <a:p>
            <a:endParaRPr lang="en-US" dirty="0"/>
          </a:p>
          <a:p>
            <a:pPr lvl="0"/>
            <a:endParaRPr lang="en-US" dirty="0"/>
          </a:p>
          <a:p>
            <a:endParaRPr lang="en-US" dirty="0"/>
          </a:p>
        </p:txBody>
      </p:sp>
      <p:sp>
        <p:nvSpPr>
          <p:cNvPr id="2" name="Slide Number Placeholder 1"/>
          <p:cNvSpPr>
            <a:spLocks noGrp="1"/>
          </p:cNvSpPr>
          <p:nvPr>
            <p:ph type="sldNum" sz="quarter" idx="12"/>
          </p:nvPr>
        </p:nvSpPr>
        <p:spPr/>
        <p:txBody>
          <a:bodyPr/>
          <a:lstStyle/>
          <a:p>
            <a:pPr>
              <a:defRPr/>
            </a:pPr>
            <a:fld id="{016962C5-318B-4207-99C8-1D066FBEAA86}" type="slidenum">
              <a:rPr lang="en-US" smtClean="0"/>
              <a:pPr>
                <a:defRPr/>
              </a:pPr>
              <a:t>15</a:t>
            </a:fld>
            <a:endParaRPr lang="en-US" dirty="0"/>
          </a:p>
        </p:txBody>
      </p:sp>
    </p:spTree>
    <p:extLst>
      <p:ext uri="{BB962C8B-B14F-4D97-AF65-F5344CB8AC3E}">
        <p14:creationId xmlns:p14="http://schemas.microsoft.com/office/powerpoint/2010/main" val="287251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4525963"/>
          </a:xfrm>
        </p:spPr>
        <p:txBody>
          <a:bodyPr>
            <a:normAutofit fontScale="92500"/>
          </a:bodyPr>
          <a:lstStyle/>
          <a:p>
            <a:r>
              <a:rPr lang="en-US" sz="2000" dirty="0" smtClean="0"/>
              <a:t>3D Canopy Structure </a:t>
            </a:r>
          </a:p>
          <a:p>
            <a:pPr lvl="1"/>
            <a:r>
              <a:rPr lang="en-US" sz="2000" dirty="0" smtClean="0"/>
              <a:t>Habitat structure upon which biodiversity depends</a:t>
            </a:r>
          </a:p>
          <a:p>
            <a:pPr lvl="1"/>
            <a:r>
              <a:rPr lang="en-US" sz="2000" dirty="0" smtClean="0"/>
              <a:t>Biomass, degradation </a:t>
            </a:r>
          </a:p>
          <a:p>
            <a:pPr lvl="1"/>
            <a:r>
              <a:rPr lang="en-US" sz="2000" dirty="0"/>
              <a:t>F</a:t>
            </a:r>
            <a:r>
              <a:rPr lang="en-US" sz="2000" dirty="0" smtClean="0"/>
              <a:t>uel loads</a:t>
            </a:r>
          </a:p>
          <a:p>
            <a:pPr lvl="1"/>
            <a:r>
              <a:rPr lang="en-US" sz="2000" dirty="0" smtClean="0"/>
              <a:t>Large complimentary with other sensors (fusion)</a:t>
            </a:r>
          </a:p>
          <a:p>
            <a:r>
              <a:rPr lang="en-US" sz="2000" dirty="0" smtClean="0"/>
              <a:t>Open Access to and </a:t>
            </a:r>
            <a:r>
              <a:rPr lang="en-US" sz="2000" dirty="0"/>
              <a:t>s</a:t>
            </a:r>
            <a:r>
              <a:rPr lang="en-US" sz="2000" dirty="0" smtClean="0"/>
              <a:t>tandardization of the results of what NASA funds</a:t>
            </a:r>
          </a:p>
          <a:p>
            <a:pPr lvl="1"/>
            <a:r>
              <a:rPr lang="en-US" sz="2000" dirty="0" smtClean="0"/>
              <a:t>Improved ease of use</a:t>
            </a:r>
          </a:p>
          <a:p>
            <a:pPr lvl="1"/>
            <a:r>
              <a:rPr lang="en-US" sz="2000" dirty="0" smtClean="0"/>
              <a:t>Standardized QA, formats, metadata, geo-referencing, coordinate system, and units</a:t>
            </a:r>
          </a:p>
          <a:p>
            <a:pPr lvl="1"/>
            <a:r>
              <a:rPr lang="en-US" sz="2000" dirty="0" smtClean="0"/>
              <a:t>Accessibility after standard period</a:t>
            </a:r>
          </a:p>
          <a:p>
            <a:r>
              <a:rPr lang="en-US" sz="2000" dirty="0" smtClean="0"/>
              <a:t>“MODISization” of Landsat</a:t>
            </a:r>
          </a:p>
          <a:p>
            <a:pPr lvl="1"/>
            <a:r>
              <a:rPr lang="en-US" sz="2000" dirty="0" smtClean="0"/>
              <a:t>Examples of products include: Land cover, land cover change, productivity, disturbance, phenology, vegetation indices</a:t>
            </a:r>
          </a:p>
          <a:p>
            <a:endParaRPr lang="en-US" sz="2400" dirty="0"/>
          </a:p>
        </p:txBody>
      </p:sp>
      <p:sp>
        <p:nvSpPr>
          <p:cNvPr id="4" name="TextBox 3"/>
          <p:cNvSpPr txBox="1"/>
          <p:nvPr/>
        </p:nvSpPr>
        <p:spPr>
          <a:xfrm>
            <a:off x="990600" y="304800"/>
            <a:ext cx="6553200" cy="523220"/>
          </a:xfrm>
          <a:prstGeom prst="rect">
            <a:avLst/>
          </a:prstGeom>
          <a:noFill/>
        </p:spPr>
        <p:txBody>
          <a:bodyPr wrap="square" rtlCol="0">
            <a:spAutoFit/>
          </a:bodyPr>
          <a:lstStyle/>
          <a:p>
            <a:pPr algn="ctr"/>
            <a:r>
              <a:rPr lang="en-US" sz="2800" b="1" dirty="0" smtClean="0"/>
              <a:t>Terrestrial Applications </a:t>
            </a:r>
            <a:endParaRPr lang="en-US" sz="2800" b="1" dirty="0"/>
          </a:p>
        </p:txBody>
      </p:sp>
      <p:sp>
        <p:nvSpPr>
          <p:cNvPr id="2" name="Slide Number Placeholder 1"/>
          <p:cNvSpPr>
            <a:spLocks noGrp="1"/>
          </p:cNvSpPr>
          <p:nvPr>
            <p:ph type="sldNum" sz="quarter" idx="12"/>
          </p:nvPr>
        </p:nvSpPr>
        <p:spPr/>
        <p:txBody>
          <a:bodyPr/>
          <a:lstStyle/>
          <a:p>
            <a:pPr>
              <a:defRPr/>
            </a:pPr>
            <a:fld id="{016962C5-318B-4207-99C8-1D066FBEAA86}" type="slidenum">
              <a:rPr lang="en-US" smtClean="0"/>
              <a:pPr>
                <a:defRPr/>
              </a:pPr>
              <a:t>16</a:t>
            </a:fld>
            <a:endParaRPr lang="en-US" dirty="0"/>
          </a:p>
        </p:txBody>
      </p:sp>
    </p:spTree>
    <p:extLst>
      <p:ext uri="{BB962C8B-B14F-4D97-AF65-F5344CB8AC3E}">
        <p14:creationId xmlns:p14="http://schemas.microsoft.com/office/powerpoint/2010/main" val="38827794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friedl\Desktop\Earth_Col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bwMode="auto">
          <a:xfrm>
            <a:off x="76199" y="76200"/>
            <a:ext cx="6245773" cy="147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eaLnBrk="0" hangingPunct="0">
              <a:defRPr sz="3300">
                <a:solidFill>
                  <a:schemeClr val="tx1"/>
                </a:solidFill>
                <a:latin typeface="Arial" pitchFamily="34" charset="0"/>
                <a:ea typeface="ヒラギノ角ゴ Pro W3" charset="-128"/>
              </a:defRPr>
            </a:lvl1pPr>
            <a:lvl2pPr marL="742950" indent="-285750" eaLnBrk="0" hangingPunct="0">
              <a:defRPr sz="3300">
                <a:solidFill>
                  <a:schemeClr val="tx1"/>
                </a:solidFill>
                <a:latin typeface="Arial" pitchFamily="34" charset="0"/>
                <a:ea typeface="ヒラギノ角ゴ Pro W3" charset="-128"/>
              </a:defRPr>
            </a:lvl2pPr>
            <a:lvl3pPr marL="1143000" indent="-228600" eaLnBrk="0" hangingPunct="0">
              <a:defRPr sz="3300">
                <a:solidFill>
                  <a:schemeClr val="tx1"/>
                </a:solidFill>
                <a:latin typeface="Arial" pitchFamily="34" charset="0"/>
                <a:ea typeface="ヒラギノ角ゴ Pro W3" charset="-128"/>
              </a:defRPr>
            </a:lvl3pPr>
            <a:lvl4pPr marL="1600200" indent="-228600" eaLnBrk="0" hangingPunct="0">
              <a:defRPr sz="3300">
                <a:solidFill>
                  <a:schemeClr val="tx1"/>
                </a:solidFill>
                <a:latin typeface="Arial" pitchFamily="34" charset="0"/>
                <a:ea typeface="ヒラギノ角ゴ Pro W3" charset="-128"/>
              </a:defRPr>
            </a:lvl4pPr>
            <a:lvl5pPr marL="2057400" indent="-228600" eaLnBrk="0" hangingPunct="0">
              <a:defRPr sz="3300">
                <a:solidFill>
                  <a:schemeClr val="tx1"/>
                </a:solidFill>
                <a:latin typeface="Arial" pitchFamily="34"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pitchFamily="34"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pitchFamily="34"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pitchFamily="34"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pitchFamily="34" charset="0"/>
                <a:ea typeface="ヒラギノ角ゴ Pro W3" charset="-128"/>
              </a:defRPr>
            </a:lvl9pPr>
          </a:lstStyle>
          <a:p>
            <a:r>
              <a:rPr lang="en-US" altLang="en-US" b="1" dirty="0" smtClean="0">
                <a:solidFill>
                  <a:srgbClr val="FFFFFF"/>
                </a:solidFill>
              </a:rPr>
              <a:t>NASA Earth Science Missions</a:t>
            </a:r>
          </a:p>
          <a:p>
            <a:r>
              <a:rPr lang="en-US" altLang="en-US" b="1" i="1" dirty="0" smtClean="0">
                <a:solidFill>
                  <a:srgbClr val="FFFFFF"/>
                </a:solidFill>
              </a:rPr>
              <a:t>Current &amp; Planned</a:t>
            </a:r>
          </a:p>
          <a:p>
            <a:r>
              <a:rPr lang="en-US" altLang="en-US" sz="2400" b="1" i="1" dirty="0" smtClean="0">
                <a:solidFill>
                  <a:srgbClr val="FFFFFF"/>
                </a:solidFill>
              </a:rPr>
              <a:t>Plus Earth Ventures</a:t>
            </a:r>
            <a:endParaRPr lang="en-US" altLang="en-US" sz="2400" b="1" i="1" dirty="0">
              <a:solidFill>
                <a:srgbClr val="FF0000"/>
              </a:solidFill>
            </a:endParaRPr>
          </a:p>
        </p:txBody>
      </p:sp>
      <p:sp>
        <p:nvSpPr>
          <p:cNvPr id="2" name="Slide Number Placeholder 1"/>
          <p:cNvSpPr>
            <a:spLocks noGrp="1"/>
          </p:cNvSpPr>
          <p:nvPr>
            <p:ph type="sldNum" sz="quarter" idx="12"/>
          </p:nvPr>
        </p:nvSpPr>
        <p:spPr/>
        <p:txBody>
          <a:bodyPr/>
          <a:lstStyle/>
          <a:p>
            <a:pPr>
              <a:defRPr/>
            </a:pPr>
            <a:fld id="{3C34A138-F59C-4473-8174-B8C2C94DFF25}" type="slidenum">
              <a:rPr lang="en-US" smtClean="0"/>
              <a:pPr>
                <a:defRPr/>
              </a:pPr>
              <a:t>2</a:t>
            </a:fld>
            <a:endParaRPr lang="en-US" dirty="0"/>
          </a:p>
        </p:txBody>
      </p:sp>
    </p:spTree>
    <p:extLst>
      <p:ext uri="{BB962C8B-B14F-4D97-AF65-F5344CB8AC3E}">
        <p14:creationId xmlns:p14="http://schemas.microsoft.com/office/powerpoint/2010/main" val="3373378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000" b="1" dirty="0" smtClean="0">
                <a:solidFill>
                  <a:schemeClr val="accent2"/>
                </a:solidFill>
              </a:rPr>
              <a:t>Why We Launch the Missions</a:t>
            </a:r>
            <a:endParaRPr lang="en-US" sz="4000" b="1" dirty="0">
              <a:solidFill>
                <a:schemeClr val="accent2"/>
              </a:solidFill>
            </a:endParaRPr>
          </a:p>
        </p:txBody>
      </p:sp>
      <p:sp>
        <p:nvSpPr>
          <p:cNvPr id="5" name="Rectangle 4"/>
          <p:cNvSpPr/>
          <p:nvPr/>
        </p:nvSpPr>
        <p:spPr>
          <a:xfrm>
            <a:off x="76200" y="1295400"/>
            <a:ext cx="3352800" cy="5479962"/>
          </a:xfrm>
          <a:prstGeom prst="rect">
            <a:avLst/>
          </a:prstGeom>
        </p:spPr>
        <p:txBody>
          <a:bodyPr wrap="square">
            <a:spAutoFit/>
          </a:bodyPr>
          <a:lstStyle/>
          <a:p>
            <a:pPr marL="282575" indent="-282575" eaLnBrk="1" hangingPunct="1">
              <a:lnSpc>
                <a:spcPct val="70000"/>
              </a:lnSpc>
              <a:spcBef>
                <a:spcPct val="100000"/>
              </a:spcBef>
              <a:buClr>
                <a:schemeClr val="bg1"/>
              </a:buClr>
              <a:buFont typeface="Wingdings" pitchFamily="-65" charset="2"/>
              <a:buNone/>
            </a:pPr>
            <a:r>
              <a:rPr lang="en-US" b="1" dirty="0" smtClean="0">
                <a:solidFill>
                  <a:srgbClr val="FF0000"/>
                </a:solidFill>
                <a:latin typeface="+mn-lt"/>
              </a:rPr>
              <a:t>Earth Science Focus Areas:</a:t>
            </a:r>
          </a:p>
          <a:p>
            <a:pPr marL="282575" indent="-282575" eaLnBrk="1" hangingPunct="1">
              <a:lnSpc>
                <a:spcPct val="70000"/>
              </a:lnSpc>
              <a:spcBef>
                <a:spcPct val="100000"/>
              </a:spcBef>
              <a:buClr>
                <a:schemeClr val="bg1"/>
              </a:buClr>
              <a:buFont typeface="Wingdings" pitchFamily="-65" charset="2"/>
              <a:buNone/>
            </a:pPr>
            <a:r>
              <a:rPr lang="en-US" b="1" dirty="0" smtClean="0">
                <a:solidFill>
                  <a:schemeClr val="accent2"/>
                </a:solidFill>
                <a:latin typeface="+mn-lt"/>
              </a:rPr>
              <a:t>Climate </a:t>
            </a:r>
            <a:r>
              <a:rPr lang="en-US" b="1" dirty="0">
                <a:solidFill>
                  <a:schemeClr val="accent2"/>
                </a:solidFill>
                <a:latin typeface="+mn-lt"/>
              </a:rPr>
              <a:t>Variability </a:t>
            </a:r>
            <a:r>
              <a:rPr lang="en-US" b="1" dirty="0">
                <a:solidFill>
                  <a:srgbClr val="333399"/>
                </a:solidFill>
                <a:latin typeface="+mn-lt"/>
              </a:rPr>
              <a:t>&amp; Change</a:t>
            </a:r>
          </a:p>
          <a:p>
            <a:pPr marL="282575" indent="-282575" eaLnBrk="1" hangingPunct="1">
              <a:lnSpc>
                <a:spcPct val="70000"/>
              </a:lnSpc>
              <a:spcBef>
                <a:spcPct val="100000"/>
              </a:spcBef>
              <a:buClr>
                <a:schemeClr val="bg1"/>
              </a:buClr>
              <a:buFont typeface="Wingdings" pitchFamily="-65" charset="2"/>
              <a:buNone/>
            </a:pPr>
            <a:endParaRPr lang="en-US" b="1" dirty="0" smtClean="0">
              <a:solidFill>
                <a:srgbClr val="333399"/>
              </a:solidFill>
              <a:latin typeface="+mn-lt"/>
            </a:endParaRPr>
          </a:p>
          <a:p>
            <a:pPr marL="282575" indent="-282575" eaLnBrk="1" hangingPunct="1">
              <a:lnSpc>
                <a:spcPct val="70000"/>
              </a:lnSpc>
              <a:spcBef>
                <a:spcPct val="100000"/>
              </a:spcBef>
              <a:buClr>
                <a:schemeClr val="bg1"/>
              </a:buClr>
              <a:buFont typeface="Wingdings" pitchFamily="-65" charset="2"/>
              <a:buNone/>
            </a:pPr>
            <a:r>
              <a:rPr lang="en-US" b="1" dirty="0" smtClean="0">
                <a:solidFill>
                  <a:srgbClr val="333399"/>
                </a:solidFill>
                <a:latin typeface="+mn-lt"/>
              </a:rPr>
              <a:t>Atmospheric </a:t>
            </a:r>
            <a:r>
              <a:rPr lang="en-US" b="1" dirty="0">
                <a:solidFill>
                  <a:srgbClr val="333399"/>
                </a:solidFill>
                <a:latin typeface="+mn-lt"/>
              </a:rPr>
              <a:t>Composition</a:t>
            </a:r>
          </a:p>
          <a:p>
            <a:pPr marL="282575" indent="-282575" eaLnBrk="1" hangingPunct="1">
              <a:lnSpc>
                <a:spcPct val="70000"/>
              </a:lnSpc>
              <a:spcBef>
                <a:spcPct val="100000"/>
              </a:spcBef>
              <a:buClr>
                <a:schemeClr val="bg1"/>
              </a:buClr>
              <a:buFont typeface="Wingdings" pitchFamily="-65" charset="2"/>
              <a:buNone/>
            </a:pPr>
            <a:endParaRPr lang="en-US" b="1" dirty="0" smtClean="0">
              <a:solidFill>
                <a:srgbClr val="333399"/>
              </a:solidFill>
              <a:latin typeface="+mn-lt"/>
            </a:endParaRPr>
          </a:p>
          <a:p>
            <a:pPr marL="282575" indent="-282575" eaLnBrk="1" hangingPunct="1">
              <a:lnSpc>
                <a:spcPct val="70000"/>
              </a:lnSpc>
              <a:spcBef>
                <a:spcPct val="100000"/>
              </a:spcBef>
              <a:buClr>
                <a:schemeClr val="bg1"/>
              </a:buClr>
              <a:buFont typeface="Wingdings" pitchFamily="-65" charset="2"/>
              <a:buNone/>
            </a:pPr>
            <a:r>
              <a:rPr lang="en-US" b="1" dirty="0" smtClean="0">
                <a:solidFill>
                  <a:srgbClr val="333399"/>
                </a:solidFill>
                <a:latin typeface="+mn-lt"/>
              </a:rPr>
              <a:t>Carbon </a:t>
            </a:r>
            <a:r>
              <a:rPr lang="en-US" b="1" dirty="0">
                <a:solidFill>
                  <a:srgbClr val="333399"/>
                </a:solidFill>
                <a:latin typeface="+mn-lt"/>
              </a:rPr>
              <a:t>Cycle &amp; Ecosystems</a:t>
            </a:r>
          </a:p>
          <a:p>
            <a:pPr marL="282575" indent="-282575" eaLnBrk="1" hangingPunct="1">
              <a:lnSpc>
                <a:spcPct val="70000"/>
              </a:lnSpc>
              <a:spcBef>
                <a:spcPct val="100000"/>
              </a:spcBef>
              <a:buClr>
                <a:schemeClr val="bg1"/>
              </a:buClr>
              <a:buFont typeface="Wingdings" pitchFamily="-65" charset="2"/>
              <a:buNone/>
            </a:pPr>
            <a:endParaRPr lang="en-US" b="1" dirty="0" smtClean="0">
              <a:solidFill>
                <a:srgbClr val="333399"/>
              </a:solidFill>
              <a:latin typeface="+mn-lt"/>
            </a:endParaRPr>
          </a:p>
          <a:p>
            <a:pPr marL="282575" indent="-282575" eaLnBrk="1" hangingPunct="1">
              <a:lnSpc>
                <a:spcPct val="70000"/>
              </a:lnSpc>
              <a:spcBef>
                <a:spcPct val="100000"/>
              </a:spcBef>
              <a:buClr>
                <a:schemeClr val="bg1"/>
              </a:buClr>
              <a:buFont typeface="Wingdings" pitchFamily="-65" charset="2"/>
              <a:buNone/>
            </a:pPr>
            <a:r>
              <a:rPr lang="en-US" b="1" dirty="0" smtClean="0">
                <a:solidFill>
                  <a:srgbClr val="333399"/>
                </a:solidFill>
                <a:latin typeface="+mn-lt"/>
              </a:rPr>
              <a:t>Water </a:t>
            </a:r>
            <a:r>
              <a:rPr lang="en-US" b="1" dirty="0">
                <a:solidFill>
                  <a:srgbClr val="333399"/>
                </a:solidFill>
                <a:latin typeface="+mn-lt"/>
              </a:rPr>
              <a:t>&amp; Energy Cycle </a:t>
            </a:r>
          </a:p>
          <a:p>
            <a:pPr marL="282575" indent="-282575" eaLnBrk="1" hangingPunct="1">
              <a:lnSpc>
                <a:spcPct val="70000"/>
              </a:lnSpc>
              <a:spcBef>
                <a:spcPct val="100000"/>
              </a:spcBef>
              <a:buClr>
                <a:schemeClr val="bg1"/>
              </a:buClr>
              <a:buFont typeface="Wingdings" pitchFamily="-65" charset="2"/>
              <a:buNone/>
            </a:pPr>
            <a:endParaRPr lang="en-US" b="1" dirty="0" smtClean="0">
              <a:solidFill>
                <a:srgbClr val="333399"/>
              </a:solidFill>
              <a:latin typeface="+mn-lt"/>
            </a:endParaRPr>
          </a:p>
          <a:p>
            <a:pPr marL="282575" indent="-282575" eaLnBrk="1" hangingPunct="1">
              <a:lnSpc>
                <a:spcPct val="70000"/>
              </a:lnSpc>
              <a:spcBef>
                <a:spcPct val="100000"/>
              </a:spcBef>
              <a:buClr>
                <a:schemeClr val="bg1"/>
              </a:buClr>
              <a:buFont typeface="Wingdings" pitchFamily="-65" charset="2"/>
              <a:buNone/>
            </a:pPr>
            <a:r>
              <a:rPr lang="en-US" b="1" dirty="0" smtClean="0">
                <a:solidFill>
                  <a:srgbClr val="333399"/>
                </a:solidFill>
                <a:latin typeface="+mn-lt"/>
              </a:rPr>
              <a:t>Weather</a:t>
            </a:r>
            <a:endParaRPr lang="en-US" b="1" dirty="0">
              <a:solidFill>
                <a:srgbClr val="333399"/>
              </a:solidFill>
              <a:latin typeface="+mn-lt"/>
            </a:endParaRPr>
          </a:p>
          <a:p>
            <a:pPr marL="282575" indent="-282575" eaLnBrk="1" hangingPunct="1">
              <a:lnSpc>
                <a:spcPct val="70000"/>
              </a:lnSpc>
              <a:spcBef>
                <a:spcPct val="100000"/>
              </a:spcBef>
              <a:buClr>
                <a:schemeClr val="bg1"/>
              </a:buClr>
              <a:buFont typeface="Wingdings" pitchFamily="-65" charset="2"/>
              <a:buNone/>
            </a:pPr>
            <a:endParaRPr lang="en-US" b="1" dirty="0" smtClean="0">
              <a:solidFill>
                <a:srgbClr val="333399"/>
              </a:solidFill>
              <a:latin typeface="+mn-lt"/>
            </a:endParaRPr>
          </a:p>
          <a:p>
            <a:pPr marL="282575" indent="-282575" eaLnBrk="1" hangingPunct="1">
              <a:lnSpc>
                <a:spcPct val="70000"/>
              </a:lnSpc>
              <a:spcBef>
                <a:spcPct val="100000"/>
              </a:spcBef>
              <a:buClr>
                <a:schemeClr val="bg1"/>
              </a:buClr>
              <a:buFont typeface="Wingdings" pitchFamily="-65" charset="2"/>
              <a:buNone/>
            </a:pPr>
            <a:r>
              <a:rPr lang="en-US" b="1" dirty="0" smtClean="0">
                <a:solidFill>
                  <a:srgbClr val="333399"/>
                </a:solidFill>
                <a:latin typeface="+mn-lt"/>
              </a:rPr>
              <a:t>Earth </a:t>
            </a:r>
            <a:r>
              <a:rPr lang="en-US" b="1" dirty="0">
                <a:solidFill>
                  <a:srgbClr val="333399"/>
                </a:solidFill>
                <a:latin typeface="+mn-lt"/>
              </a:rPr>
              <a:t>Surface &amp; Interior  </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725" y="1524000"/>
            <a:ext cx="752275"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6247" y="2438400"/>
            <a:ext cx="1017153"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5" cstate="print"/>
          <a:srcRect/>
          <a:stretch>
            <a:fillRect/>
          </a:stretch>
        </p:blipFill>
        <p:spPr bwMode="auto">
          <a:xfrm>
            <a:off x="3505201" y="3429000"/>
            <a:ext cx="685800" cy="719417"/>
          </a:xfrm>
          <a:prstGeom prst="rect">
            <a:avLst/>
          </a:prstGeom>
          <a:noFill/>
          <a:ln w="9525">
            <a:noFill/>
            <a:miter lim="800000"/>
            <a:headEnd/>
            <a:tailEnd/>
          </a:ln>
        </p:spPr>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267200"/>
            <a:ext cx="775789" cy="7905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5257800"/>
            <a:ext cx="688908" cy="6863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1395" y="6096000"/>
            <a:ext cx="689605" cy="686179"/>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40"/>
          <p:cNvGrpSpPr>
            <a:grpSpLocks/>
          </p:cNvGrpSpPr>
          <p:nvPr/>
        </p:nvGrpSpPr>
        <p:grpSpPr bwMode="auto">
          <a:xfrm>
            <a:off x="5162550" y="2057400"/>
            <a:ext cx="3219450" cy="4000500"/>
            <a:chOff x="407781" y="2527130"/>
            <a:chExt cx="3220316" cy="4000132"/>
          </a:xfrm>
        </p:grpSpPr>
        <p:grpSp>
          <p:nvGrpSpPr>
            <p:cNvPr id="24" name="Group 37"/>
            <p:cNvGrpSpPr>
              <a:grpSpLocks/>
            </p:cNvGrpSpPr>
            <p:nvPr/>
          </p:nvGrpSpPr>
          <p:grpSpPr bwMode="auto">
            <a:xfrm>
              <a:off x="579277" y="4618516"/>
              <a:ext cx="1374343" cy="1797434"/>
              <a:chOff x="3859373" y="1642583"/>
              <a:chExt cx="1533524" cy="1927732"/>
            </a:xfrm>
          </p:grpSpPr>
          <p:sp>
            <p:nvSpPr>
              <p:cNvPr id="32" name="Text Box 5"/>
              <p:cNvSpPr txBox="1">
                <a:spLocks noChangeArrowheads="1"/>
              </p:cNvSpPr>
              <p:nvPr/>
            </p:nvSpPr>
            <p:spPr bwMode="auto">
              <a:xfrm>
                <a:off x="3859373" y="3240257"/>
                <a:ext cx="1533524" cy="33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b="1" dirty="0" smtClean="0">
                    <a:solidFill>
                      <a:srgbClr val="333399"/>
                    </a:solidFill>
                    <a:cs typeface="Times New Roman" pitchFamily="18" charset="0"/>
                  </a:rPr>
                  <a:t>Disasters</a:t>
                </a:r>
              </a:p>
            </p:txBody>
          </p:sp>
          <p:pic>
            <p:nvPicPr>
              <p:cNvPr id="33" name="Picture 4" descr="Hurricane Andrew person walk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5819" y="1642583"/>
                <a:ext cx="1463040"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Text Box 23"/>
            <p:cNvSpPr txBox="1">
              <a:spLocks noChangeArrowheads="1"/>
            </p:cNvSpPr>
            <p:nvPr/>
          </p:nvSpPr>
          <p:spPr bwMode="auto">
            <a:xfrm>
              <a:off x="2246640" y="6050221"/>
              <a:ext cx="1381457" cy="47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b="1" dirty="0" smtClean="0">
                  <a:solidFill>
                    <a:srgbClr val="333399"/>
                  </a:solidFill>
                  <a:cs typeface="Times New Roman" pitchFamily="18" charset="0"/>
                </a:rPr>
                <a:t>Ecological Forecasting</a:t>
              </a:r>
            </a:p>
          </p:txBody>
        </p:sp>
        <p:grpSp>
          <p:nvGrpSpPr>
            <p:cNvPr id="26" name="Group 32"/>
            <p:cNvGrpSpPr>
              <a:grpSpLocks/>
            </p:cNvGrpSpPr>
            <p:nvPr/>
          </p:nvGrpSpPr>
          <p:grpSpPr bwMode="auto">
            <a:xfrm>
              <a:off x="2282209" y="2527130"/>
              <a:ext cx="1310321" cy="1941364"/>
              <a:chOff x="2046241" y="1863470"/>
              <a:chExt cx="1310321" cy="1941364"/>
            </a:xfrm>
          </p:grpSpPr>
          <p:sp>
            <p:nvSpPr>
              <p:cNvPr id="30" name="Text Box 17"/>
              <p:cNvSpPr txBox="1">
                <a:spLocks noChangeArrowheads="1"/>
              </p:cNvSpPr>
              <p:nvPr/>
            </p:nvSpPr>
            <p:spPr bwMode="auto">
              <a:xfrm>
                <a:off x="2121311" y="3281662"/>
                <a:ext cx="1160180"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b="1" dirty="0" smtClean="0">
                    <a:solidFill>
                      <a:srgbClr val="333399"/>
                    </a:solidFill>
                    <a:cs typeface="Times New Roman" pitchFamily="18" charset="0"/>
                  </a:rPr>
                  <a:t>Water Resources</a:t>
                </a:r>
              </a:p>
            </p:txBody>
          </p:sp>
          <p:pic>
            <p:nvPicPr>
              <p:cNvPr id="31" name="Picture 16" descr="Hydroelectric Da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6241" y="1863470"/>
                <a:ext cx="1310321" cy="13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43"/>
            <p:cNvGrpSpPr>
              <a:grpSpLocks/>
            </p:cNvGrpSpPr>
            <p:nvPr/>
          </p:nvGrpSpPr>
          <p:grpSpPr bwMode="auto">
            <a:xfrm>
              <a:off x="407781" y="2527131"/>
              <a:ext cx="1701568" cy="1925509"/>
              <a:chOff x="918624" y="4226484"/>
              <a:chExt cx="1897728" cy="2063356"/>
            </a:xfrm>
          </p:grpSpPr>
          <p:sp>
            <p:nvSpPr>
              <p:cNvPr id="28" name="Text Box 8"/>
              <p:cNvSpPr txBox="1">
                <a:spLocks noChangeArrowheads="1"/>
              </p:cNvSpPr>
              <p:nvPr/>
            </p:nvSpPr>
            <p:spPr bwMode="auto">
              <a:xfrm>
                <a:off x="918624" y="5729178"/>
                <a:ext cx="1897728" cy="5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b="1" dirty="0" smtClean="0">
                    <a:solidFill>
                      <a:schemeClr val="accent2"/>
                    </a:solidFill>
                    <a:cs typeface="Times New Roman" pitchFamily="18" charset="0"/>
                  </a:rPr>
                  <a:t>Health &amp;</a:t>
                </a:r>
              </a:p>
              <a:p>
                <a:pPr algn="ctr"/>
                <a:r>
                  <a:rPr lang="en-US" altLang="en-US" sz="1400" b="1" dirty="0" smtClean="0">
                    <a:solidFill>
                      <a:schemeClr val="accent2"/>
                    </a:solidFill>
                    <a:cs typeface="Times New Roman" pitchFamily="18" charset="0"/>
                  </a:rPr>
                  <a:t>Air Quality</a:t>
                </a:r>
              </a:p>
            </p:txBody>
          </p:sp>
          <p:pic>
            <p:nvPicPr>
              <p:cNvPr id="2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5968" y="4226484"/>
                <a:ext cx="1463040" cy="141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4" name="Picture 2"/>
          <p:cNvPicPr>
            <a:picLocks noChangeAspect="1" noChangeArrowheads="1"/>
          </p:cNvPicPr>
          <p:nvPr/>
        </p:nvPicPr>
        <p:blipFill>
          <a:blip r:embed="rId12">
            <a:extLst>
              <a:ext uri="{28A0092B-C50C-407E-A947-70E740481C1C}">
                <a14:useLocalDpi xmlns:a14="http://schemas.microsoft.com/office/drawing/2010/main" val="0"/>
              </a:ext>
            </a:extLst>
          </a:blip>
          <a:srcRect l="29280" r="40302" b="5110"/>
          <a:stretch>
            <a:fillRect/>
          </a:stretch>
        </p:blipFill>
        <p:spPr bwMode="auto">
          <a:xfrm>
            <a:off x="7070725" y="4191000"/>
            <a:ext cx="1311275" cy="1357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4989175" y="1230868"/>
            <a:ext cx="3926225" cy="369332"/>
          </a:xfrm>
          <a:prstGeom prst="rect">
            <a:avLst/>
          </a:prstGeom>
          <a:noFill/>
        </p:spPr>
        <p:txBody>
          <a:bodyPr wrap="none" rtlCol="0">
            <a:spAutoFit/>
          </a:bodyPr>
          <a:lstStyle/>
          <a:p>
            <a:r>
              <a:rPr lang="en-US" b="1" dirty="0" smtClean="0">
                <a:solidFill>
                  <a:srgbClr val="FF0000"/>
                </a:solidFill>
              </a:rPr>
              <a:t>Earth Science Applications Areas:</a:t>
            </a:r>
            <a:endParaRPr lang="en-US" b="1" dirty="0">
              <a:solidFill>
                <a:srgbClr val="FF0000"/>
              </a:solidFill>
            </a:endParaRPr>
          </a:p>
        </p:txBody>
      </p:sp>
      <p:sp>
        <p:nvSpPr>
          <p:cNvPr id="2" name="Slide Number Placeholder 1"/>
          <p:cNvSpPr>
            <a:spLocks noGrp="1"/>
          </p:cNvSpPr>
          <p:nvPr>
            <p:ph type="sldNum" sz="quarter" idx="12"/>
          </p:nvPr>
        </p:nvSpPr>
        <p:spPr/>
        <p:txBody>
          <a:bodyPr/>
          <a:lstStyle/>
          <a:p>
            <a:pPr>
              <a:defRPr/>
            </a:pPr>
            <a:fld id="{4AB91026-65B4-43D4-92E2-4F1DE6FA5EE2}" type="slidenum">
              <a:rPr lang="en-US" smtClean="0"/>
              <a:pPr>
                <a:defRPr/>
              </a:pPr>
              <a:t>3</a:t>
            </a:fld>
            <a:endParaRPr lang="en-US" dirty="0"/>
          </a:p>
        </p:txBody>
      </p:sp>
    </p:spTree>
    <p:extLst>
      <p:ext uri="{BB962C8B-B14F-4D97-AF65-F5344CB8AC3E}">
        <p14:creationId xmlns:p14="http://schemas.microsoft.com/office/powerpoint/2010/main" val="16074142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3500" b="1" dirty="0" smtClean="0">
                <a:solidFill>
                  <a:schemeClr val="accent2"/>
                </a:solidFill>
              </a:rPr>
              <a:t>From Science &amp; Applications to Missions</a:t>
            </a:r>
            <a:endParaRPr lang="en-US" sz="3500" b="1" dirty="0">
              <a:solidFill>
                <a:schemeClr val="accent2"/>
              </a:solidFill>
            </a:endParaRPr>
          </a:p>
        </p:txBody>
      </p:sp>
      <p:pic>
        <p:nvPicPr>
          <p:cNvPr id="3" name="Picture 2"/>
          <p:cNvPicPr>
            <a:picLocks noChangeAspect="1"/>
          </p:cNvPicPr>
          <p:nvPr/>
        </p:nvPicPr>
        <p:blipFill>
          <a:blip r:embed="rId3"/>
          <a:stretch>
            <a:fillRect/>
          </a:stretch>
        </p:blipFill>
        <p:spPr>
          <a:xfrm>
            <a:off x="2819400" y="1447800"/>
            <a:ext cx="3819916" cy="5033800"/>
          </a:xfrm>
          <a:prstGeom prst="rect">
            <a:avLst/>
          </a:prstGeom>
        </p:spPr>
      </p:pic>
      <p:sp>
        <p:nvSpPr>
          <p:cNvPr id="4" name="Slide Number Placeholder 3"/>
          <p:cNvSpPr>
            <a:spLocks noGrp="1"/>
          </p:cNvSpPr>
          <p:nvPr>
            <p:ph type="sldNum" sz="quarter" idx="12"/>
          </p:nvPr>
        </p:nvSpPr>
        <p:spPr/>
        <p:txBody>
          <a:bodyPr/>
          <a:lstStyle/>
          <a:p>
            <a:pPr>
              <a:defRPr/>
            </a:pPr>
            <a:fld id="{4AB91026-65B4-43D4-92E2-4F1DE6FA5EE2}" type="slidenum">
              <a:rPr lang="en-US" smtClean="0"/>
              <a:pPr>
                <a:defRPr/>
              </a:pPr>
              <a:t>4</a:t>
            </a:fld>
            <a:endParaRPr lang="en-US" dirty="0"/>
          </a:p>
        </p:txBody>
      </p:sp>
    </p:spTree>
    <p:extLst>
      <p:ext uri="{BB962C8B-B14F-4D97-AF65-F5344CB8AC3E}">
        <p14:creationId xmlns:p14="http://schemas.microsoft.com/office/powerpoint/2010/main" val="17233095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2667000" cy="3505200"/>
          </a:xfrm>
        </p:spPr>
        <p:txBody>
          <a:bodyPr/>
          <a:lstStyle/>
          <a:p>
            <a:r>
              <a:rPr lang="en-US" sz="4800" b="1" dirty="0" smtClean="0">
                <a:solidFill>
                  <a:srgbClr val="333399"/>
                </a:solidFill>
              </a:rPr>
              <a:t>A Very Popular Table</a:t>
            </a:r>
            <a:endParaRPr lang="en-US" sz="4800" b="1" dirty="0">
              <a:solidFill>
                <a:srgbClr val="333399"/>
              </a:solidFill>
            </a:endParaRPr>
          </a:p>
        </p:txBody>
      </p:sp>
      <p:pic>
        <p:nvPicPr>
          <p:cNvPr id="3" name="Picture 2" descr="Screen Shot 2014-05-01 at 10.27.18 AM.png"/>
          <p:cNvPicPr>
            <a:picLocks noChangeAspect="1"/>
          </p:cNvPicPr>
          <p:nvPr/>
        </p:nvPicPr>
        <p:blipFill rotWithShape="1">
          <a:blip r:embed="rId3">
            <a:extLst>
              <a:ext uri="{28A0092B-C50C-407E-A947-70E740481C1C}">
                <a14:useLocalDpi xmlns:a14="http://schemas.microsoft.com/office/drawing/2010/main" val="0"/>
              </a:ext>
            </a:extLst>
          </a:blip>
          <a:srcRect b="1203"/>
          <a:stretch/>
        </p:blipFill>
        <p:spPr>
          <a:xfrm>
            <a:off x="3352800" y="0"/>
            <a:ext cx="5867400" cy="6831234"/>
          </a:xfrm>
          <a:prstGeom prst="rect">
            <a:avLst/>
          </a:prstGeom>
        </p:spPr>
      </p:pic>
      <p:sp>
        <p:nvSpPr>
          <p:cNvPr id="4" name="Slide Number Placeholder 3"/>
          <p:cNvSpPr>
            <a:spLocks noGrp="1"/>
          </p:cNvSpPr>
          <p:nvPr>
            <p:ph type="sldNum" sz="quarter" idx="12"/>
          </p:nvPr>
        </p:nvSpPr>
        <p:spPr/>
        <p:txBody>
          <a:bodyPr/>
          <a:lstStyle/>
          <a:p>
            <a:pPr>
              <a:defRPr/>
            </a:pPr>
            <a:fld id="{4AB91026-65B4-43D4-92E2-4F1DE6FA5EE2}" type="slidenum">
              <a:rPr lang="en-US" smtClean="0"/>
              <a:pPr>
                <a:defRPr/>
              </a:pPr>
              <a:t>5</a:t>
            </a:fld>
            <a:endParaRPr lang="en-US" dirty="0"/>
          </a:p>
        </p:txBody>
      </p:sp>
    </p:spTree>
    <p:extLst>
      <p:ext uri="{BB962C8B-B14F-4D97-AF65-F5344CB8AC3E}">
        <p14:creationId xmlns:p14="http://schemas.microsoft.com/office/powerpoint/2010/main" val="27090613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rgbClr val="333399"/>
                </a:solidFill>
              </a:rPr>
              <a:t>Round Two</a:t>
            </a:r>
            <a:endParaRPr lang="en-US" b="1" dirty="0">
              <a:solidFill>
                <a:srgbClr val="333399"/>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3635" y="2422771"/>
            <a:ext cx="6554965" cy="32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40263" y="1905000"/>
            <a:ext cx="6179737" cy="646331"/>
          </a:xfrm>
          <a:prstGeom prst="rect">
            <a:avLst/>
          </a:prstGeom>
          <a:noFill/>
        </p:spPr>
        <p:txBody>
          <a:bodyPr wrap="none" rtlCol="0">
            <a:spAutoFit/>
          </a:bodyPr>
          <a:lstStyle/>
          <a:p>
            <a:r>
              <a:rPr lang="en-US" i="1" dirty="0">
                <a:ln w="12700">
                  <a:solidFill>
                    <a:srgbClr val="000000">
                      <a:satMod val="155000"/>
                    </a:srgbClr>
                  </a:solidFill>
                  <a:prstDash val="solid"/>
                </a:ln>
                <a:solidFill>
                  <a:srgbClr val="000000"/>
                </a:solidFill>
                <a:ea typeface="ヒラギノ角ゴ Pro W3" charset="0"/>
                <a:cs typeface="ヒラギノ角ゴ Pro W3" charset="0"/>
              </a:rPr>
              <a:t>Notional </a:t>
            </a:r>
            <a:r>
              <a:rPr lang="en-US" i="1" dirty="0" smtClean="0">
                <a:ln w="12700">
                  <a:solidFill>
                    <a:srgbClr val="000000">
                      <a:satMod val="155000"/>
                    </a:srgbClr>
                  </a:solidFill>
                  <a:prstDash val="solid"/>
                </a:ln>
                <a:solidFill>
                  <a:srgbClr val="000000"/>
                </a:solidFill>
                <a:ea typeface="ヒラギノ角ゴ Pro W3" charset="0"/>
                <a:cs typeface="ヒラギノ角ゴ Pro W3" charset="0"/>
              </a:rPr>
              <a:t>Schedule for Next Earth Science Decadal Survey</a:t>
            </a:r>
            <a:endParaRPr lang="en-US" i="1" dirty="0">
              <a:ln w="12700">
                <a:solidFill>
                  <a:srgbClr val="000000">
                    <a:satMod val="155000"/>
                  </a:srgbClr>
                </a:solidFill>
                <a:prstDash val="solid"/>
              </a:ln>
              <a:solidFill>
                <a:srgbClr val="000000"/>
              </a:solidFill>
              <a:ea typeface="ヒラギノ角ゴ Pro W3" charset="0"/>
              <a:cs typeface="ヒラギノ角ゴ Pro W3" charset="0"/>
            </a:endParaRPr>
          </a:p>
          <a:p>
            <a:endParaRPr lang="en-US" dirty="0"/>
          </a:p>
        </p:txBody>
      </p:sp>
      <p:sp>
        <p:nvSpPr>
          <p:cNvPr id="5" name="Slide Number Placeholder 4"/>
          <p:cNvSpPr>
            <a:spLocks noGrp="1"/>
          </p:cNvSpPr>
          <p:nvPr>
            <p:ph type="sldNum" sz="quarter" idx="12"/>
          </p:nvPr>
        </p:nvSpPr>
        <p:spPr/>
        <p:txBody>
          <a:bodyPr/>
          <a:lstStyle/>
          <a:p>
            <a:pPr>
              <a:defRPr/>
            </a:pPr>
            <a:fld id="{4AB91026-65B4-43D4-92E2-4F1DE6FA5EE2}" type="slidenum">
              <a:rPr lang="en-US" smtClean="0"/>
              <a:pPr>
                <a:defRPr/>
              </a:pPr>
              <a:t>6</a:t>
            </a:fld>
            <a:endParaRPr lang="en-US" dirty="0"/>
          </a:p>
        </p:txBody>
      </p:sp>
    </p:spTree>
    <p:extLst>
      <p:ext uri="{BB962C8B-B14F-4D97-AF65-F5344CB8AC3E}">
        <p14:creationId xmlns:p14="http://schemas.microsoft.com/office/powerpoint/2010/main" val="32905353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020762"/>
          </a:xfrm>
        </p:spPr>
        <p:txBody>
          <a:bodyPr/>
          <a:lstStyle/>
          <a:p>
            <a:r>
              <a:rPr lang="en-US" b="1" dirty="0" smtClean="0">
                <a:solidFill>
                  <a:srgbClr val="333399"/>
                </a:solidFill>
              </a:rPr>
              <a:t>Much Remains to Do from 2007</a:t>
            </a:r>
            <a:endParaRPr lang="en-US" b="1" dirty="0">
              <a:solidFill>
                <a:srgbClr val="333399"/>
              </a:solidFill>
            </a:endParaRPr>
          </a:p>
        </p:txBody>
      </p:sp>
      <p:pic>
        <p:nvPicPr>
          <p:cNvPr id="3" name="Picture 2" descr="Screen Shot 2014-05-01 at 11.15.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088041"/>
            <a:ext cx="5898063" cy="5541359"/>
          </a:xfrm>
          <a:prstGeom prst="rect">
            <a:avLst/>
          </a:prstGeom>
        </p:spPr>
      </p:pic>
      <p:sp>
        <p:nvSpPr>
          <p:cNvPr id="4" name="TextBox 3"/>
          <p:cNvSpPr txBox="1"/>
          <p:nvPr/>
        </p:nvSpPr>
        <p:spPr>
          <a:xfrm>
            <a:off x="4982652" y="6553200"/>
            <a:ext cx="4085148" cy="276999"/>
          </a:xfrm>
          <a:prstGeom prst="rect">
            <a:avLst/>
          </a:prstGeom>
          <a:noFill/>
        </p:spPr>
        <p:txBody>
          <a:bodyPr wrap="none" rtlCol="0">
            <a:spAutoFit/>
          </a:bodyPr>
          <a:lstStyle/>
          <a:p>
            <a:r>
              <a:rPr lang="en-US" sz="1200" dirty="0" smtClean="0"/>
              <a:t>(NRC, </a:t>
            </a:r>
            <a:r>
              <a:rPr lang="en-US" sz="1200" i="1" dirty="0" smtClean="0"/>
              <a:t>Earth Science and Applications from Space</a:t>
            </a:r>
            <a:r>
              <a:rPr lang="en-US" sz="1200" dirty="0" smtClean="0"/>
              <a:t>, 2007)</a:t>
            </a:r>
            <a:endParaRPr lang="en-US" sz="1200" dirty="0"/>
          </a:p>
        </p:txBody>
      </p:sp>
      <p:sp>
        <p:nvSpPr>
          <p:cNvPr id="5" name="Slide Number Placeholder 4"/>
          <p:cNvSpPr>
            <a:spLocks noGrp="1"/>
          </p:cNvSpPr>
          <p:nvPr>
            <p:ph type="sldNum" sz="quarter" idx="12"/>
          </p:nvPr>
        </p:nvSpPr>
        <p:spPr/>
        <p:txBody>
          <a:bodyPr/>
          <a:lstStyle/>
          <a:p>
            <a:pPr>
              <a:defRPr/>
            </a:pPr>
            <a:fld id="{4AB91026-65B4-43D4-92E2-4F1DE6FA5EE2}" type="slidenum">
              <a:rPr lang="en-US" smtClean="0"/>
              <a:pPr>
                <a:defRPr/>
              </a:pPr>
              <a:t>7</a:t>
            </a:fld>
            <a:endParaRPr lang="en-US" dirty="0"/>
          </a:p>
        </p:txBody>
      </p:sp>
    </p:spTree>
    <p:extLst>
      <p:ext uri="{BB962C8B-B14F-4D97-AF65-F5344CB8AC3E}">
        <p14:creationId xmlns:p14="http://schemas.microsoft.com/office/powerpoint/2010/main" val="38117537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b="1" dirty="0">
                <a:solidFill>
                  <a:srgbClr val="333399"/>
                </a:solidFill>
              </a:rPr>
              <a:t>Top 10 </a:t>
            </a:r>
            <a:r>
              <a:rPr lang="en-US" sz="3200" b="1" dirty="0" smtClean="0">
                <a:solidFill>
                  <a:srgbClr val="333399"/>
                </a:solidFill>
              </a:rPr>
              <a:t>Questions for Conservation that can be addressed via Remote Sensing</a:t>
            </a:r>
            <a:br>
              <a:rPr lang="en-US" sz="3200" b="1" dirty="0" smtClean="0">
                <a:solidFill>
                  <a:srgbClr val="333399"/>
                </a:solidFill>
              </a:rPr>
            </a:br>
            <a:endParaRPr lang="en-US" sz="3200" b="1" dirty="0">
              <a:solidFill>
                <a:srgbClr val="333399"/>
              </a:solidFill>
            </a:endParaRPr>
          </a:p>
        </p:txBody>
      </p:sp>
      <p:sp>
        <p:nvSpPr>
          <p:cNvPr id="3" name="Content Placeholder 2"/>
          <p:cNvSpPr>
            <a:spLocks noGrp="1"/>
          </p:cNvSpPr>
          <p:nvPr>
            <p:ph idx="1"/>
          </p:nvPr>
        </p:nvSpPr>
        <p:spPr>
          <a:xfrm>
            <a:off x="457200" y="990600"/>
            <a:ext cx="8458200" cy="5562600"/>
          </a:xfrm>
        </p:spPr>
        <p:txBody>
          <a:bodyPr/>
          <a:lstStyle/>
          <a:p>
            <a:r>
              <a:rPr lang="en-US" sz="1600" b="1" dirty="0"/>
              <a:t>How can global Earth observation data be integrated into models of species distributions and abundances to inform conservation action</a:t>
            </a:r>
            <a:r>
              <a:rPr lang="en-US" sz="1600" b="1" dirty="0" smtClean="0"/>
              <a:t>?</a:t>
            </a:r>
          </a:p>
          <a:p>
            <a:r>
              <a:rPr lang="en-US" sz="1600" b="1" dirty="0"/>
              <a:t>How can remote sensing improve the understanding of the processes controlling spatial and temporal dynamics of animal movements</a:t>
            </a:r>
            <a:r>
              <a:rPr lang="en-US" sz="1600" b="1" dirty="0" smtClean="0"/>
              <a:t>?</a:t>
            </a:r>
          </a:p>
          <a:p>
            <a:r>
              <a:rPr lang="en-US" sz="1600" b="1" dirty="0"/>
              <a:t>How can remotely sensed ecosystem variables be used to understand, monitor, and predict ecosystem response and resilience to multiple stressors?</a:t>
            </a:r>
            <a:endParaRPr lang="en-US" sz="1600" dirty="0"/>
          </a:p>
          <a:p>
            <a:r>
              <a:rPr lang="en-US" sz="1600" b="1" dirty="0"/>
              <a:t>How can remote sensing monitor the rate, magnitude, and spatial and temporal effects of climate on ecosystems</a:t>
            </a:r>
            <a:r>
              <a:rPr lang="en-US" sz="1600" b="1" dirty="0" smtClean="0"/>
              <a:t>?</a:t>
            </a:r>
          </a:p>
          <a:p>
            <a:r>
              <a:rPr lang="en-US" sz="1600" b="1" dirty="0"/>
              <a:t>How can near real-time ecosystem monitoring catalyze environmental enforcement, governance and compliance, and resource management decisions</a:t>
            </a:r>
            <a:r>
              <a:rPr lang="en-US" sz="1600" b="1" dirty="0" smtClean="0"/>
              <a:t>?</a:t>
            </a:r>
          </a:p>
          <a:p>
            <a:r>
              <a:rPr lang="en-US" sz="1600" b="1" dirty="0"/>
              <a:t>How can remote sensing inform configuration of protected area networks at spatial extents sufficient to maintain ecologically functional and resilient populations of target species and maintenance of ecosystem services</a:t>
            </a:r>
            <a:r>
              <a:rPr lang="en-US" sz="1600" b="1" dirty="0" smtClean="0"/>
              <a:t>?</a:t>
            </a:r>
          </a:p>
          <a:p>
            <a:r>
              <a:rPr lang="en-US" sz="1600" b="1" dirty="0"/>
              <a:t>How can remote sensing-derived products be used to value and monitor changes in ecosystem services?</a:t>
            </a:r>
            <a:r>
              <a:rPr lang="en-US" sz="1600" dirty="0"/>
              <a:t> </a:t>
            </a:r>
            <a:endParaRPr lang="en-US" sz="1600" dirty="0" smtClean="0"/>
          </a:p>
          <a:p>
            <a:r>
              <a:rPr lang="en-US" sz="1600" b="1" dirty="0"/>
              <a:t>How can remote sensing and associated analytical tools be used to monitor and evaluate the effectiveness of conservation efforts</a:t>
            </a:r>
            <a:r>
              <a:rPr lang="en-US" sz="1600" b="1" dirty="0" smtClean="0"/>
              <a:t>?</a:t>
            </a:r>
          </a:p>
          <a:p>
            <a:r>
              <a:rPr lang="en-US" sz="1600" b="1" dirty="0"/>
              <a:t>How does the rate and pattern of expansion and intensification of agriculture and aquaculture alter ecosystems and the services they provide</a:t>
            </a:r>
            <a:r>
              <a:rPr lang="en-US" sz="1600" b="1" dirty="0" smtClean="0"/>
              <a:t>?</a:t>
            </a:r>
          </a:p>
          <a:p>
            <a:r>
              <a:rPr lang="en-US" sz="1600" b="1" dirty="0"/>
              <a:t>How can remote sensing be used to determine the degree to which ecosystems are being disturbed or degraded, and the effects of these changes on species and ecosystem functions?</a:t>
            </a:r>
            <a:r>
              <a:rPr lang="en-US" sz="1600" dirty="0"/>
              <a:t> </a:t>
            </a:r>
            <a:r>
              <a:rPr lang="en-US" sz="1600" dirty="0" smtClean="0"/>
              <a:t>       		</a:t>
            </a:r>
            <a:r>
              <a:rPr lang="en-US" sz="1200" dirty="0" smtClean="0"/>
              <a:t>(used with the permission of WCS/Robert Rose)</a:t>
            </a:r>
            <a:endParaRPr lang="en-US" sz="1200" dirty="0"/>
          </a:p>
        </p:txBody>
      </p:sp>
      <p:sp>
        <p:nvSpPr>
          <p:cNvPr id="4" name="Slide Number Placeholder 3"/>
          <p:cNvSpPr>
            <a:spLocks noGrp="1"/>
          </p:cNvSpPr>
          <p:nvPr>
            <p:ph type="sldNum" sz="quarter" idx="12"/>
          </p:nvPr>
        </p:nvSpPr>
        <p:spPr/>
        <p:txBody>
          <a:bodyPr/>
          <a:lstStyle/>
          <a:p>
            <a:pPr>
              <a:defRPr/>
            </a:pPr>
            <a:fld id="{016962C5-318B-4207-99C8-1D066FBEAA86}" type="slidenum">
              <a:rPr lang="en-US" smtClean="0"/>
              <a:pPr>
                <a:defRPr/>
              </a:pPr>
              <a:t>8</a:t>
            </a:fld>
            <a:endParaRPr lang="en-US" dirty="0"/>
          </a:p>
        </p:txBody>
      </p:sp>
    </p:spTree>
    <p:extLst>
      <p:ext uri="{BB962C8B-B14F-4D97-AF65-F5344CB8AC3E}">
        <p14:creationId xmlns:p14="http://schemas.microsoft.com/office/powerpoint/2010/main" val="537265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267453"/>
            <a:ext cx="9220200" cy="7125453"/>
          </a:xfrm>
          <a:prstGeom prst="rect">
            <a:avLst/>
          </a:prstGeom>
          <a:noFill/>
          <a:ln/>
        </p:spPr>
      </p:pic>
      <p:sp>
        <p:nvSpPr>
          <p:cNvPr id="2" name="Slide Number Placeholder 1"/>
          <p:cNvSpPr>
            <a:spLocks noGrp="1"/>
          </p:cNvSpPr>
          <p:nvPr>
            <p:ph type="sldNum" sz="quarter" idx="12"/>
          </p:nvPr>
        </p:nvSpPr>
        <p:spPr/>
        <p:txBody>
          <a:bodyPr/>
          <a:lstStyle/>
          <a:p>
            <a:pPr>
              <a:defRPr/>
            </a:pPr>
            <a:fld id="{4AB91026-65B4-43D4-92E2-4F1DE6FA5EE2}" type="slidenum">
              <a:rPr lang="en-US" smtClean="0"/>
              <a:pPr>
                <a:defRPr/>
              </a:pPr>
              <a:t>9</a:t>
            </a:fld>
            <a:endParaRPr lang="en-US" dirty="0"/>
          </a:p>
        </p:txBody>
      </p:sp>
    </p:spTree>
    <p:extLst>
      <p:ext uri="{BB962C8B-B14F-4D97-AF65-F5344CB8AC3E}">
        <p14:creationId xmlns:p14="http://schemas.microsoft.com/office/powerpoint/2010/main" val="36692992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5603</TotalTime>
  <Words>1739</Words>
  <Application>Microsoft Macintosh PowerPoint</Application>
  <PresentationFormat>On-screen Show (4:3)</PresentationFormat>
  <Paragraphs>121</Paragraphs>
  <Slides>16</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Default Design</vt:lpstr>
      <vt:lpstr>Photo Editor Photo</vt:lpstr>
      <vt:lpstr>PowerPoint Presentation</vt:lpstr>
      <vt:lpstr>PowerPoint Presentation</vt:lpstr>
      <vt:lpstr>Why We Launch the Missions</vt:lpstr>
      <vt:lpstr>From Science &amp; Applications to Missions</vt:lpstr>
      <vt:lpstr>A Very Popular Table</vt:lpstr>
      <vt:lpstr>Round Two</vt:lpstr>
      <vt:lpstr>Much Remains to Do from 2007</vt:lpstr>
      <vt:lpstr>Top 10 Questions for Conservation that can be addressed via Remote Sensing </vt:lpstr>
      <vt:lpstr>PowerPoint Presentation</vt:lpstr>
      <vt:lpstr>An Applications Traceability Matrix</vt:lpstr>
      <vt:lpstr>What are your key questions and themes for NASA Biodiversity and Ecological Forecasting?</vt:lpstr>
      <vt:lpstr>Guidelines for Breakout Groups</vt:lpstr>
      <vt:lpstr>Back Up</vt:lpstr>
      <vt:lpstr>Terrestrial Research</vt:lpstr>
      <vt:lpstr>Marine Group Feedback</vt:lpstr>
      <vt:lpstr>PowerPoint Presentation</vt:lpstr>
    </vt:vector>
  </TitlesOfParts>
  <Company>LMIT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LMIT-ODIN</dc:creator>
  <cp:lastModifiedBy>Turner, Woody (HQ-DK000)</cp:lastModifiedBy>
  <cp:revision>701</cp:revision>
  <dcterms:created xsi:type="dcterms:W3CDTF">2009-04-27T19:19:44Z</dcterms:created>
  <dcterms:modified xsi:type="dcterms:W3CDTF">2014-05-07T14:21:34Z</dcterms:modified>
</cp:coreProperties>
</file>