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1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2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embeddings/oleObject11.bin" ContentType="application/vnd.openxmlformats-officedocument.oleObject"/>
  <Override PartName="/ppt/notesSlides/notesSlide4.xml" ContentType="application/vnd.openxmlformats-officedocument.presentationml.notesSlide+xml"/>
  <Override PartName="/ppt/embeddings/oleObject12.bin" ContentType="application/vnd.openxmlformats-officedocument.oleObject"/>
  <Override PartName="/ppt/embeddings/Microsoft_Equation1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333" r:id="rId4"/>
    <p:sldId id="316" r:id="rId5"/>
    <p:sldId id="312" r:id="rId6"/>
    <p:sldId id="313" r:id="rId7"/>
    <p:sldId id="315" r:id="rId8"/>
    <p:sldId id="317" r:id="rId9"/>
    <p:sldId id="273" r:id="rId10"/>
    <p:sldId id="278" r:id="rId11"/>
    <p:sldId id="282" r:id="rId12"/>
    <p:sldId id="274" r:id="rId13"/>
    <p:sldId id="283" r:id="rId14"/>
    <p:sldId id="286" r:id="rId15"/>
    <p:sldId id="288" r:id="rId16"/>
    <p:sldId id="291" r:id="rId17"/>
    <p:sldId id="297" r:id="rId18"/>
    <p:sldId id="299" r:id="rId19"/>
    <p:sldId id="298" r:id="rId20"/>
    <p:sldId id="323" r:id="rId21"/>
    <p:sldId id="336" r:id="rId22"/>
    <p:sldId id="302" r:id="rId23"/>
    <p:sldId id="303" r:id="rId24"/>
    <p:sldId id="311" r:id="rId25"/>
    <p:sldId id="326" r:id="rId26"/>
    <p:sldId id="330" r:id="rId27"/>
    <p:sldId id="332" r:id="rId28"/>
    <p:sldId id="307" r:id="rId29"/>
    <p:sldId id="334" r:id="rId30"/>
    <p:sldId id="337" r:id="rId31"/>
    <p:sldId id="340" r:id="rId32"/>
    <p:sldId id="338" r:id="rId33"/>
    <p:sldId id="339" r:id="rId34"/>
    <p:sldId id="341" r:id="rId35"/>
    <p:sldId id="342" r:id="rId36"/>
    <p:sldId id="343" r:id="rId37"/>
    <p:sldId id="344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AC20"/>
    <a:srgbClr val="FFBD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458" autoAdjust="0"/>
  </p:normalViewPr>
  <p:slideViewPr>
    <p:cSldViewPr snapToGrid="0" snapToObjects="1">
      <p:cViewPr varScale="1">
        <p:scale>
          <a:sx n="96" d="100"/>
          <a:sy n="96" d="100"/>
        </p:scale>
        <p:origin x="-9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oliver:WAP:penguin:Matt%20Oliver--LT%20Data%20All%20Peng.xls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v>Adelie</c:v>
          </c:tx>
          <c:spPr>
            <a:ln w="25400">
              <a:solidFill>
                <a:srgbClr val="000000"/>
              </a:solidFill>
              <a:prstDash val="solid"/>
            </a:ln>
          </c:spPr>
          <c:marker>
            <c:spPr>
              <a:solidFill>
                <a:srgbClr val="C0504D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numRef>
              <c:f>'Macintosh HD:Users:oliver:WAP:penguin:[LT-ADPE-MASTER.xls]Pygosc pop + percent chg'!$F$5:$F$38</c:f>
              <c:numCache>
                <c:formatCode>General</c:formatCode>
                <c:ptCount val="34"/>
                <c:pt idx="0">
                  <c:v>1975.0</c:v>
                </c:pt>
                <c:pt idx="1">
                  <c:v>1976.0</c:v>
                </c:pt>
                <c:pt idx="2">
                  <c:v>1977.0</c:v>
                </c:pt>
                <c:pt idx="3">
                  <c:v>1978.0</c:v>
                </c:pt>
                <c:pt idx="4">
                  <c:v>1979.0</c:v>
                </c:pt>
                <c:pt idx="5">
                  <c:v>1980.0</c:v>
                </c:pt>
                <c:pt idx="6">
                  <c:v>1981.0</c:v>
                </c:pt>
                <c:pt idx="7">
                  <c:v>1982.0</c:v>
                </c:pt>
                <c:pt idx="8">
                  <c:v>1983.0</c:v>
                </c:pt>
                <c:pt idx="9">
                  <c:v>1984.0</c:v>
                </c:pt>
                <c:pt idx="10">
                  <c:v>1985.0</c:v>
                </c:pt>
                <c:pt idx="11">
                  <c:v>1986.0</c:v>
                </c:pt>
                <c:pt idx="12">
                  <c:v>1987.0</c:v>
                </c:pt>
                <c:pt idx="13">
                  <c:v>1988.0</c:v>
                </c:pt>
                <c:pt idx="14">
                  <c:v>1989.0</c:v>
                </c:pt>
                <c:pt idx="15">
                  <c:v>1990.0</c:v>
                </c:pt>
                <c:pt idx="16">
                  <c:v>1991.0</c:v>
                </c:pt>
                <c:pt idx="17">
                  <c:v>1992.0</c:v>
                </c:pt>
                <c:pt idx="18">
                  <c:v>1993.0</c:v>
                </c:pt>
                <c:pt idx="19">
                  <c:v>1994.0</c:v>
                </c:pt>
                <c:pt idx="20">
                  <c:v>1995.0</c:v>
                </c:pt>
                <c:pt idx="21">
                  <c:v>1996.0</c:v>
                </c:pt>
                <c:pt idx="22">
                  <c:v>1997.0</c:v>
                </c:pt>
                <c:pt idx="23">
                  <c:v>1998.0</c:v>
                </c:pt>
                <c:pt idx="24">
                  <c:v>1999.0</c:v>
                </c:pt>
                <c:pt idx="25">
                  <c:v>2000.0</c:v>
                </c:pt>
                <c:pt idx="26">
                  <c:v>2001.0</c:v>
                </c:pt>
                <c:pt idx="27">
                  <c:v>2002.0</c:v>
                </c:pt>
                <c:pt idx="28">
                  <c:v>2003.0</c:v>
                </c:pt>
                <c:pt idx="29">
                  <c:v>2004.0</c:v>
                </c:pt>
                <c:pt idx="30">
                  <c:v>2005.0</c:v>
                </c:pt>
                <c:pt idx="31">
                  <c:v>2006.0</c:v>
                </c:pt>
                <c:pt idx="32">
                  <c:v>2007.0</c:v>
                </c:pt>
                <c:pt idx="33">
                  <c:v>2008.0</c:v>
                </c:pt>
              </c:numCache>
            </c:numRef>
          </c:cat>
          <c:val>
            <c:numRef>
              <c:f>'Macintosh HD:Users:oliver:WAP:penguin:[LT-ADPE-MASTER.xls]Pygosc pop + percent chg'!$H$5:$H$38</c:f>
              <c:numCache>
                <c:formatCode>General</c:formatCode>
                <c:ptCount val="34"/>
                <c:pt idx="0">
                  <c:v>100.0</c:v>
                </c:pt>
                <c:pt idx="4">
                  <c:v>90.12629917116168</c:v>
                </c:pt>
                <c:pt idx="8">
                  <c:v>88.5475595316406</c:v>
                </c:pt>
                <c:pt idx="11">
                  <c:v>86.2846993816603</c:v>
                </c:pt>
                <c:pt idx="12">
                  <c:v>66.7477963425859</c:v>
                </c:pt>
                <c:pt idx="14">
                  <c:v>86.05446651756287</c:v>
                </c:pt>
                <c:pt idx="15">
                  <c:v>76.47677937113538</c:v>
                </c:pt>
                <c:pt idx="16">
                  <c:v>81.4366530719642</c:v>
                </c:pt>
                <c:pt idx="17">
                  <c:v>79.51585317721353</c:v>
                </c:pt>
                <c:pt idx="18">
                  <c:v>78.96329430338113</c:v>
                </c:pt>
                <c:pt idx="19">
                  <c:v>72.72727272727273</c:v>
                </c:pt>
                <c:pt idx="20">
                  <c:v>72.7733193000921</c:v>
                </c:pt>
                <c:pt idx="21">
                  <c:v>60.89988159452704</c:v>
                </c:pt>
                <c:pt idx="22">
                  <c:v>58.39363241678727</c:v>
                </c:pt>
                <c:pt idx="23">
                  <c:v>55.40718326535982</c:v>
                </c:pt>
                <c:pt idx="24">
                  <c:v>51.2827259571109</c:v>
                </c:pt>
                <c:pt idx="25">
                  <c:v>47.1056439942113</c:v>
                </c:pt>
                <c:pt idx="26">
                  <c:v>28.20681489277727</c:v>
                </c:pt>
                <c:pt idx="27">
                  <c:v>37.06749111958953</c:v>
                </c:pt>
                <c:pt idx="28">
                  <c:v>35.1927377976582</c:v>
                </c:pt>
                <c:pt idx="29">
                  <c:v>31.607683199579</c:v>
                </c:pt>
                <c:pt idx="30">
                  <c:v>26.97013550848573</c:v>
                </c:pt>
                <c:pt idx="31">
                  <c:v>22.31943165372977</c:v>
                </c:pt>
                <c:pt idx="32">
                  <c:v>17.99105380870938</c:v>
                </c:pt>
                <c:pt idx="33">
                  <c:v>17.40560452572018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1449048"/>
        <c:axId val="-2146960952"/>
      </c:lineChart>
      <c:lineChart>
        <c:grouping val="standard"/>
        <c:varyColors val="0"/>
        <c:ser>
          <c:idx val="0"/>
          <c:order val="1"/>
          <c:tx>
            <c:v>Chinstrap</c:v>
          </c:tx>
          <c:spPr>
            <a:ln w="25400">
              <a:solidFill>
                <a:srgbClr val="666699"/>
              </a:solidFill>
              <a:prstDash val="solid"/>
            </a:ln>
          </c:spPr>
          <c:marker>
            <c:spPr>
              <a:solidFill>
                <a:srgbClr val="4F81BD"/>
              </a:solidFill>
              <a:ln>
                <a:solidFill>
                  <a:srgbClr val="666699"/>
                </a:solidFill>
                <a:prstDash val="solid"/>
              </a:ln>
            </c:spPr>
          </c:marker>
          <c:cat>
            <c:numRef>
              <c:f>'Macintosh HD:Users:oliver:WAP:penguin:[LT-ADPE-MASTER.xls]Pygosc pop + percent chg'!$F$4:$F$38</c:f>
              <c:numCache>
                <c:formatCode>General</c:formatCode>
                <c:ptCount val="35"/>
                <c:pt idx="0">
                  <c:v>1974.0</c:v>
                </c:pt>
                <c:pt idx="1">
                  <c:v>1975.0</c:v>
                </c:pt>
                <c:pt idx="2">
                  <c:v>1976.0</c:v>
                </c:pt>
                <c:pt idx="3">
                  <c:v>1977.0</c:v>
                </c:pt>
                <c:pt idx="4">
                  <c:v>1978.0</c:v>
                </c:pt>
                <c:pt idx="5">
                  <c:v>1979.0</c:v>
                </c:pt>
                <c:pt idx="6">
                  <c:v>1980.0</c:v>
                </c:pt>
                <c:pt idx="7">
                  <c:v>1981.0</c:v>
                </c:pt>
                <c:pt idx="8">
                  <c:v>1982.0</c:v>
                </c:pt>
                <c:pt idx="9">
                  <c:v>1983.0</c:v>
                </c:pt>
                <c:pt idx="10">
                  <c:v>1984.0</c:v>
                </c:pt>
                <c:pt idx="11">
                  <c:v>1985.0</c:v>
                </c:pt>
                <c:pt idx="12">
                  <c:v>1986.0</c:v>
                </c:pt>
                <c:pt idx="13">
                  <c:v>1987.0</c:v>
                </c:pt>
                <c:pt idx="14">
                  <c:v>1988.0</c:v>
                </c:pt>
                <c:pt idx="15">
                  <c:v>1989.0</c:v>
                </c:pt>
                <c:pt idx="16">
                  <c:v>1990.0</c:v>
                </c:pt>
                <c:pt idx="17">
                  <c:v>1991.0</c:v>
                </c:pt>
                <c:pt idx="18">
                  <c:v>1992.0</c:v>
                </c:pt>
                <c:pt idx="19">
                  <c:v>1993.0</c:v>
                </c:pt>
                <c:pt idx="20">
                  <c:v>1994.0</c:v>
                </c:pt>
                <c:pt idx="21">
                  <c:v>1995.0</c:v>
                </c:pt>
                <c:pt idx="22">
                  <c:v>1996.0</c:v>
                </c:pt>
                <c:pt idx="23">
                  <c:v>1997.0</c:v>
                </c:pt>
                <c:pt idx="24">
                  <c:v>1998.0</c:v>
                </c:pt>
                <c:pt idx="25">
                  <c:v>1999.0</c:v>
                </c:pt>
                <c:pt idx="26">
                  <c:v>2000.0</c:v>
                </c:pt>
                <c:pt idx="27">
                  <c:v>2001.0</c:v>
                </c:pt>
                <c:pt idx="28">
                  <c:v>2002.0</c:v>
                </c:pt>
                <c:pt idx="29">
                  <c:v>2003.0</c:v>
                </c:pt>
                <c:pt idx="30">
                  <c:v>2004.0</c:v>
                </c:pt>
                <c:pt idx="31">
                  <c:v>2005.0</c:v>
                </c:pt>
                <c:pt idx="32">
                  <c:v>2006.0</c:v>
                </c:pt>
                <c:pt idx="33">
                  <c:v>2007.0</c:v>
                </c:pt>
                <c:pt idx="34">
                  <c:v>2008.0</c:v>
                </c:pt>
              </c:numCache>
            </c:numRef>
          </c:cat>
          <c:val>
            <c:numRef>
              <c:f>'Macintosh HD:Users:oliver:WAP:penguin:[LT-ADPE-MASTER.xls]Pygosc pop + percent chg'!$G$5:$G$38</c:f>
              <c:numCache>
                <c:formatCode>General</c:formatCode>
                <c:ptCount val="34"/>
                <c:pt idx="0">
                  <c:v>10.0</c:v>
                </c:pt>
                <c:pt idx="1">
                  <c:v>100.0</c:v>
                </c:pt>
                <c:pt idx="2">
                  <c:v>459.9999999999989</c:v>
                </c:pt>
                <c:pt idx="8">
                  <c:v>990.0</c:v>
                </c:pt>
                <c:pt idx="9">
                  <c:v>1090.0</c:v>
                </c:pt>
                <c:pt idx="10">
                  <c:v>1500.0</c:v>
                </c:pt>
                <c:pt idx="14">
                  <c:v>2030.0</c:v>
                </c:pt>
                <c:pt idx="15">
                  <c:v>2210.0</c:v>
                </c:pt>
                <c:pt idx="16">
                  <c:v>1620.0</c:v>
                </c:pt>
                <c:pt idx="17">
                  <c:v>179.0</c:v>
                </c:pt>
                <c:pt idx="18">
                  <c:v>2140.0</c:v>
                </c:pt>
                <c:pt idx="19">
                  <c:v>204.0</c:v>
                </c:pt>
                <c:pt idx="20">
                  <c:v>2520.0</c:v>
                </c:pt>
                <c:pt idx="21">
                  <c:v>2330.0</c:v>
                </c:pt>
                <c:pt idx="22">
                  <c:v>2510.0</c:v>
                </c:pt>
                <c:pt idx="23">
                  <c:v>1870.0</c:v>
                </c:pt>
                <c:pt idx="24">
                  <c:v>2200.0</c:v>
                </c:pt>
                <c:pt idx="25">
                  <c:v>3250.0</c:v>
                </c:pt>
                <c:pt idx="26">
                  <c:v>3250.0</c:v>
                </c:pt>
                <c:pt idx="27">
                  <c:v>3020.0</c:v>
                </c:pt>
                <c:pt idx="28">
                  <c:v>3040.0</c:v>
                </c:pt>
                <c:pt idx="29">
                  <c:v>1030.0</c:v>
                </c:pt>
                <c:pt idx="30">
                  <c:v>2230.0</c:v>
                </c:pt>
                <c:pt idx="31">
                  <c:v>2450.0</c:v>
                </c:pt>
                <c:pt idx="32">
                  <c:v>2190.0</c:v>
                </c:pt>
                <c:pt idx="33">
                  <c:v>2620.0</c:v>
                </c:pt>
              </c:numCache>
            </c:numRef>
          </c:val>
          <c:smooth val="0"/>
        </c:ser>
        <c:ser>
          <c:idx val="2"/>
          <c:order val="2"/>
          <c:tx>
            <c:v>Gentoo</c:v>
          </c:tx>
          <c:spPr>
            <a:ln w="25400">
              <a:solidFill>
                <a:srgbClr val="99CC00"/>
              </a:solidFill>
              <a:prstDash val="solid"/>
            </a:ln>
          </c:spPr>
          <c:marker>
            <c:spPr>
              <a:solidFill>
                <a:srgbClr val="9BBB59"/>
              </a:solidFill>
              <a:ln>
                <a:solidFill>
                  <a:srgbClr val="99CC00"/>
                </a:solidFill>
                <a:prstDash val="solid"/>
              </a:ln>
            </c:spPr>
          </c:marker>
          <c:cat>
            <c:numRef>
              <c:f>'Macintosh HD:Users:oliver:WAP:penguin:[LT-ADPE-MASTER.xls]Pygosc pop + percent chg'!$F$4:$F$38</c:f>
              <c:numCache>
                <c:formatCode>General</c:formatCode>
                <c:ptCount val="35"/>
                <c:pt idx="0">
                  <c:v>1974.0</c:v>
                </c:pt>
                <c:pt idx="1">
                  <c:v>1975.0</c:v>
                </c:pt>
                <c:pt idx="2">
                  <c:v>1976.0</c:v>
                </c:pt>
                <c:pt idx="3">
                  <c:v>1977.0</c:v>
                </c:pt>
                <c:pt idx="4">
                  <c:v>1978.0</c:v>
                </c:pt>
                <c:pt idx="5">
                  <c:v>1979.0</c:v>
                </c:pt>
                <c:pt idx="6">
                  <c:v>1980.0</c:v>
                </c:pt>
                <c:pt idx="7">
                  <c:v>1981.0</c:v>
                </c:pt>
                <c:pt idx="8">
                  <c:v>1982.0</c:v>
                </c:pt>
                <c:pt idx="9">
                  <c:v>1983.0</c:v>
                </c:pt>
                <c:pt idx="10">
                  <c:v>1984.0</c:v>
                </c:pt>
                <c:pt idx="11">
                  <c:v>1985.0</c:v>
                </c:pt>
                <c:pt idx="12">
                  <c:v>1986.0</c:v>
                </c:pt>
                <c:pt idx="13">
                  <c:v>1987.0</c:v>
                </c:pt>
                <c:pt idx="14">
                  <c:v>1988.0</c:v>
                </c:pt>
                <c:pt idx="15">
                  <c:v>1989.0</c:v>
                </c:pt>
                <c:pt idx="16">
                  <c:v>1990.0</c:v>
                </c:pt>
                <c:pt idx="17">
                  <c:v>1991.0</c:v>
                </c:pt>
                <c:pt idx="18">
                  <c:v>1992.0</c:v>
                </c:pt>
                <c:pt idx="19">
                  <c:v>1993.0</c:v>
                </c:pt>
                <c:pt idx="20">
                  <c:v>1994.0</c:v>
                </c:pt>
                <c:pt idx="21">
                  <c:v>1995.0</c:v>
                </c:pt>
                <c:pt idx="22">
                  <c:v>1996.0</c:v>
                </c:pt>
                <c:pt idx="23">
                  <c:v>1997.0</c:v>
                </c:pt>
                <c:pt idx="24">
                  <c:v>1998.0</c:v>
                </c:pt>
                <c:pt idx="25">
                  <c:v>1999.0</c:v>
                </c:pt>
                <c:pt idx="26">
                  <c:v>2000.0</c:v>
                </c:pt>
                <c:pt idx="27">
                  <c:v>2001.0</c:v>
                </c:pt>
                <c:pt idx="28">
                  <c:v>2002.0</c:v>
                </c:pt>
                <c:pt idx="29">
                  <c:v>2003.0</c:v>
                </c:pt>
                <c:pt idx="30">
                  <c:v>2004.0</c:v>
                </c:pt>
                <c:pt idx="31">
                  <c:v>2005.0</c:v>
                </c:pt>
                <c:pt idx="32">
                  <c:v>2006.0</c:v>
                </c:pt>
                <c:pt idx="33">
                  <c:v>2007.0</c:v>
                </c:pt>
                <c:pt idx="34">
                  <c:v>2008.0</c:v>
                </c:pt>
              </c:numCache>
            </c:numRef>
          </c:cat>
          <c:val>
            <c:numRef>
              <c:f>'Macintosh HD:Users:oliver:WAP:penguin:[LT-ADPE-MASTER.xls]Pygosc pop + percent chg'!$I$5:$I$38</c:f>
              <c:numCache>
                <c:formatCode>General</c:formatCode>
                <c:ptCount val="34"/>
                <c:pt idx="19">
                  <c:v>100.0</c:v>
                </c:pt>
                <c:pt idx="20">
                  <c:v>257.1428571428571</c:v>
                </c:pt>
                <c:pt idx="21">
                  <c:v>321.4285714285669</c:v>
                </c:pt>
                <c:pt idx="22">
                  <c:v>407.1428571428571</c:v>
                </c:pt>
                <c:pt idx="23">
                  <c:v>185.7142857142857</c:v>
                </c:pt>
                <c:pt idx="24">
                  <c:v>1064.285714285714</c:v>
                </c:pt>
                <c:pt idx="25">
                  <c:v>2114.285714285714</c:v>
                </c:pt>
                <c:pt idx="26">
                  <c:v>2057.142857142856</c:v>
                </c:pt>
                <c:pt idx="27">
                  <c:v>4564.285714285715</c:v>
                </c:pt>
                <c:pt idx="28">
                  <c:v>4600.0</c:v>
                </c:pt>
                <c:pt idx="29">
                  <c:v>5378.57142857143</c:v>
                </c:pt>
                <c:pt idx="30">
                  <c:v>6442.857142857143</c:v>
                </c:pt>
                <c:pt idx="31">
                  <c:v>6978.57142857143</c:v>
                </c:pt>
                <c:pt idx="32">
                  <c:v>8035.714285714286</c:v>
                </c:pt>
                <c:pt idx="33">
                  <c:v>11364.28571428571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7136152"/>
        <c:axId val="2071600280"/>
      </c:lineChart>
      <c:catAx>
        <c:axId val="20714490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000228289165041947"/>
              <c:y val="0.85422536221682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-2280000"/>
          <a:lstStyle/>
          <a:p>
            <a:pPr>
              <a:defRPr/>
            </a:pPr>
            <a:endParaRPr lang="en-US"/>
          </a:p>
        </c:txPr>
        <c:crossAx val="-2146960952"/>
        <c:crosses val="autoZero"/>
        <c:auto val="1"/>
        <c:lblAlgn val="ctr"/>
        <c:lblOffset val="100"/>
        <c:noMultiLvlLbl val="0"/>
      </c:catAx>
      <c:valAx>
        <c:axId val="-2146960952"/>
        <c:scaling>
          <c:orientation val="minMax"/>
          <c:max val="100.0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050"/>
                </a:pPr>
                <a:r>
                  <a:rPr lang="en-US" sz="1050">
                    <a:solidFill>
                      <a:srgbClr val="C00000"/>
                    </a:solidFill>
                  </a:rPr>
                  <a:t>ADPE ,</a:t>
                </a:r>
                <a:r>
                  <a:rPr lang="en-US" sz="1050" baseline="0">
                    <a:solidFill>
                      <a:srgbClr val="C00000"/>
                    </a:solidFill>
                  </a:rPr>
                  <a:t> % CHANGE</a:t>
                </a:r>
                <a:endParaRPr lang="en-US" sz="1050">
                  <a:solidFill>
                    <a:srgbClr val="C00000"/>
                  </a:solidFill>
                </a:endParaRP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DD0806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071449048"/>
        <c:crosses val="autoZero"/>
        <c:crossBetween val="between"/>
      </c:valAx>
      <c:catAx>
        <c:axId val="2137136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71600280"/>
        <c:crosses val="autoZero"/>
        <c:auto val="1"/>
        <c:lblAlgn val="ctr"/>
        <c:lblOffset val="100"/>
        <c:noMultiLvlLbl val="0"/>
      </c:catAx>
      <c:valAx>
        <c:axId val="2071600280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100" b="1" i="0" strike="noStrike">
                    <a:solidFill>
                      <a:srgbClr val="006411"/>
                    </a:solidFill>
                    <a:latin typeface="Calibri"/>
                    <a:ea typeface="Calibri"/>
                    <a:cs typeface="Calibri"/>
                  </a:rPr>
                  <a:t>GEPE</a:t>
                </a:r>
                <a:r>
                  <a:rPr lang="en-US" sz="1100" b="1" i="0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rPr>
                  <a:t> &amp; </a:t>
                </a:r>
                <a:r>
                  <a:rPr lang="en-US" sz="1100" b="1" i="0" strike="noStrike">
                    <a:solidFill>
                      <a:srgbClr val="0066CC"/>
                    </a:solidFill>
                    <a:latin typeface="Calibri"/>
                    <a:ea typeface="Calibri"/>
                    <a:cs typeface="Calibri"/>
                  </a:rPr>
                  <a:t>CHPE</a:t>
                </a:r>
                <a:r>
                  <a:rPr lang="en-US" sz="1100" b="1" i="0" strike="noStrike">
                    <a:solidFill>
                      <a:srgbClr val="33CCCC"/>
                    </a:solidFill>
                    <a:latin typeface="Calibri"/>
                    <a:ea typeface="Calibri"/>
                    <a:cs typeface="Calibri"/>
                  </a:rPr>
                  <a:t> </a:t>
                </a:r>
                <a:r>
                  <a:rPr lang="en-US" sz="1100" b="1" i="0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rPr>
                  <a:t>, % CHANGE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b="1"/>
            </a:pPr>
            <a:endParaRPr lang="en-US"/>
          </a:p>
        </c:txPr>
        <c:crossAx val="2137136152"/>
        <c:crosses val="max"/>
        <c:crossBetween val="between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853469420289606"/>
          <c:y val="0.441048034934498"/>
          <c:w val="0.136144810677958"/>
          <c:h val="0.0967771919168521"/>
        </c:manualLayout>
      </c:layout>
      <c:overlay val="0"/>
      <c:spPr>
        <a:noFill/>
        <a:ln w="25400">
          <a:noFill/>
        </a:ln>
      </c:spPr>
    </c:legend>
    <c:plotVisOnly val="1"/>
    <c:dispBlanksAs val="span"/>
    <c:showDLblsOverMax val="0"/>
  </c:chart>
  <c:spPr>
    <a:solidFill>
      <a:srgbClr val="FFFFFF"/>
    </a:solidFill>
    <a:ln w="3175">
      <a:solidFill>
        <a:srgbClr val="808080"/>
      </a:solidFill>
      <a:prstDash val="solid"/>
    </a:ln>
  </c:sp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F63E8D-C949-4EF3-824C-BC0236657FC1}" type="doc">
      <dgm:prSet loTypeId="urn:microsoft.com/office/officeart/2005/8/layout/cycle1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DC05386B-72D7-4C2E-87C6-E84489CA9B4A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Satellite Tags</a:t>
          </a:r>
          <a:endParaRPr lang="en-US" dirty="0">
            <a:solidFill>
              <a:srgbClr val="FFFFFF"/>
            </a:solidFill>
          </a:endParaRPr>
        </a:p>
      </dgm:t>
    </dgm:pt>
    <dgm:pt modelId="{40D0D651-289D-42DB-B3E5-5FDF2346474F}" type="parTrans" cxnId="{7F6DC05A-C072-45AA-AE09-DEF8288DD36F}">
      <dgm:prSet/>
      <dgm:spPr/>
      <dgm:t>
        <a:bodyPr/>
        <a:lstStyle/>
        <a:p>
          <a:endParaRPr lang="en-US"/>
        </a:p>
      </dgm:t>
    </dgm:pt>
    <dgm:pt modelId="{EE1C948F-BE72-411D-8C65-5159D1B9DF3D}" type="sibTrans" cxnId="{7F6DC05A-C072-45AA-AE09-DEF8288DD36F}">
      <dgm:prSet/>
      <dgm:spPr/>
      <dgm:t>
        <a:bodyPr/>
        <a:lstStyle/>
        <a:p>
          <a:endParaRPr lang="en-US"/>
        </a:p>
      </dgm:t>
    </dgm:pt>
    <dgm:pt modelId="{17154929-C8C6-473F-959C-1885AF31507D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ARGOS</a:t>
          </a:r>
        </a:p>
        <a:p>
          <a:r>
            <a:rPr lang="en-US" dirty="0" smtClean="0">
              <a:solidFill>
                <a:srgbClr val="FFFFFF"/>
              </a:solidFill>
            </a:rPr>
            <a:t>Position</a:t>
          </a:r>
          <a:endParaRPr lang="en-US" dirty="0">
            <a:solidFill>
              <a:srgbClr val="FFFFFF"/>
            </a:solidFill>
          </a:endParaRPr>
        </a:p>
      </dgm:t>
    </dgm:pt>
    <dgm:pt modelId="{B2DF180B-47EC-4E1E-BFE0-6D030A6169C5}" type="parTrans" cxnId="{4EF51AE1-B338-429B-BF5E-C30E763101B7}">
      <dgm:prSet/>
      <dgm:spPr/>
      <dgm:t>
        <a:bodyPr/>
        <a:lstStyle/>
        <a:p>
          <a:endParaRPr lang="en-US"/>
        </a:p>
      </dgm:t>
    </dgm:pt>
    <dgm:pt modelId="{53E5102A-ADF2-4A2E-855D-1C07F8CCCE62}" type="sibTrans" cxnId="{4EF51AE1-B338-429B-BF5E-C30E763101B7}">
      <dgm:prSet/>
      <dgm:spPr/>
      <dgm:t>
        <a:bodyPr/>
        <a:lstStyle/>
        <a:p>
          <a:endParaRPr lang="en-US"/>
        </a:p>
      </dgm:t>
    </dgm:pt>
    <dgm:pt modelId="{940AB844-F44B-4400-93B8-ECAF8063FD5F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Mission Planning</a:t>
          </a:r>
          <a:endParaRPr lang="en-US" dirty="0">
            <a:solidFill>
              <a:srgbClr val="FFFFFF"/>
            </a:solidFill>
          </a:endParaRPr>
        </a:p>
      </dgm:t>
    </dgm:pt>
    <dgm:pt modelId="{1E2DA723-3E37-4B42-9B51-A9E824914DE0}" type="parTrans" cxnId="{3E7FBA34-221C-48E7-8D7D-F7C527930E1B}">
      <dgm:prSet/>
      <dgm:spPr/>
      <dgm:t>
        <a:bodyPr/>
        <a:lstStyle/>
        <a:p>
          <a:endParaRPr lang="en-US"/>
        </a:p>
      </dgm:t>
    </dgm:pt>
    <dgm:pt modelId="{7EEC5329-2D3F-44FA-BBB9-70E719BF40DF}" type="sibTrans" cxnId="{3E7FBA34-221C-48E7-8D7D-F7C527930E1B}">
      <dgm:prSet/>
      <dgm:spPr/>
      <dgm:t>
        <a:bodyPr/>
        <a:lstStyle/>
        <a:p>
          <a:endParaRPr lang="en-US"/>
        </a:p>
      </dgm:t>
    </dgm:pt>
    <dgm:pt modelId="{FE975014-049D-48B7-8094-ED837642CE69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Deployment</a:t>
          </a:r>
          <a:endParaRPr lang="en-US" dirty="0">
            <a:solidFill>
              <a:srgbClr val="FFFFFF"/>
            </a:solidFill>
          </a:endParaRPr>
        </a:p>
      </dgm:t>
    </dgm:pt>
    <dgm:pt modelId="{FE545698-F93E-4D12-827C-D4BA5F4E9AC7}" type="parTrans" cxnId="{42C6A55F-AB95-4518-A3BF-A354C7DF68D2}">
      <dgm:prSet/>
      <dgm:spPr/>
      <dgm:t>
        <a:bodyPr/>
        <a:lstStyle/>
        <a:p>
          <a:endParaRPr lang="en-US"/>
        </a:p>
      </dgm:t>
    </dgm:pt>
    <dgm:pt modelId="{04F996D9-F4B5-48B2-A4A4-6E82017019A5}" type="sibTrans" cxnId="{42C6A55F-AB95-4518-A3BF-A354C7DF68D2}">
      <dgm:prSet/>
      <dgm:spPr/>
      <dgm:t>
        <a:bodyPr/>
        <a:lstStyle/>
        <a:p>
          <a:endParaRPr lang="en-US"/>
        </a:p>
      </dgm:t>
    </dgm:pt>
    <dgm:pt modelId="{73DD107B-D243-4326-86DF-966F172A7A02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Assessment</a:t>
          </a:r>
          <a:endParaRPr lang="en-US" dirty="0">
            <a:solidFill>
              <a:srgbClr val="FFFFFF"/>
            </a:solidFill>
          </a:endParaRPr>
        </a:p>
      </dgm:t>
    </dgm:pt>
    <dgm:pt modelId="{A9F2201F-63C2-4177-83F9-BA0A3231E7BB}" type="parTrans" cxnId="{60D91B18-5159-4004-B564-565FEA0CD2AE}">
      <dgm:prSet/>
      <dgm:spPr/>
      <dgm:t>
        <a:bodyPr/>
        <a:lstStyle/>
        <a:p>
          <a:endParaRPr lang="en-US"/>
        </a:p>
      </dgm:t>
    </dgm:pt>
    <dgm:pt modelId="{D1B2F7FE-B034-463B-8197-9ACAB2E52872}" type="sibTrans" cxnId="{60D91B18-5159-4004-B564-565FEA0CD2AE}">
      <dgm:prSet/>
      <dgm:spPr/>
      <dgm:t>
        <a:bodyPr/>
        <a:lstStyle/>
        <a:p>
          <a:endParaRPr lang="en-US"/>
        </a:p>
      </dgm:t>
    </dgm:pt>
    <dgm:pt modelId="{23969DBB-D0EE-4FE0-9159-8D807452EB83}" type="pres">
      <dgm:prSet presAssocID="{8CF63E8D-C949-4EF3-824C-BC0236657FC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99F93D6-102D-4D39-9AA0-7456D90DD96E}" type="pres">
      <dgm:prSet presAssocID="{DC05386B-72D7-4C2E-87C6-E84489CA9B4A}" presName="dummy" presStyleCnt="0"/>
      <dgm:spPr/>
    </dgm:pt>
    <dgm:pt modelId="{16B44163-5976-4110-BA9F-548B86B73B8C}" type="pres">
      <dgm:prSet presAssocID="{DC05386B-72D7-4C2E-87C6-E84489CA9B4A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B3F4E6-9EAB-4BB2-B5DD-C9CF1D69FA76}" type="pres">
      <dgm:prSet presAssocID="{EE1C948F-BE72-411D-8C65-5159D1B9DF3D}" presName="sibTrans" presStyleLbl="node1" presStyleIdx="0" presStyleCnt="5"/>
      <dgm:spPr/>
      <dgm:t>
        <a:bodyPr/>
        <a:lstStyle/>
        <a:p>
          <a:endParaRPr lang="en-US"/>
        </a:p>
      </dgm:t>
    </dgm:pt>
    <dgm:pt modelId="{8ADA155B-B173-4F1A-88C3-8EA44EBD3E54}" type="pres">
      <dgm:prSet presAssocID="{17154929-C8C6-473F-959C-1885AF31507D}" presName="dummy" presStyleCnt="0"/>
      <dgm:spPr/>
    </dgm:pt>
    <dgm:pt modelId="{E3DC323E-470B-4E38-9D80-D313D37793B6}" type="pres">
      <dgm:prSet presAssocID="{17154929-C8C6-473F-959C-1885AF31507D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512EB2-23E1-42B1-9864-09916534740D}" type="pres">
      <dgm:prSet presAssocID="{53E5102A-ADF2-4A2E-855D-1C07F8CCCE62}" presName="sibTrans" presStyleLbl="node1" presStyleIdx="1" presStyleCnt="5"/>
      <dgm:spPr/>
      <dgm:t>
        <a:bodyPr/>
        <a:lstStyle/>
        <a:p>
          <a:endParaRPr lang="en-US"/>
        </a:p>
      </dgm:t>
    </dgm:pt>
    <dgm:pt modelId="{25F20E71-9EBD-4184-854D-2C87E1578752}" type="pres">
      <dgm:prSet presAssocID="{940AB844-F44B-4400-93B8-ECAF8063FD5F}" presName="dummy" presStyleCnt="0"/>
      <dgm:spPr/>
    </dgm:pt>
    <dgm:pt modelId="{0792EF1B-D9C1-4DC8-A0D8-F2DAA3AD3801}" type="pres">
      <dgm:prSet presAssocID="{940AB844-F44B-4400-93B8-ECAF8063FD5F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E01F5B-D758-4935-877A-E2713B7DFC3E}" type="pres">
      <dgm:prSet presAssocID="{7EEC5329-2D3F-44FA-BBB9-70E719BF40DF}" presName="sibTrans" presStyleLbl="node1" presStyleIdx="2" presStyleCnt="5"/>
      <dgm:spPr/>
      <dgm:t>
        <a:bodyPr/>
        <a:lstStyle/>
        <a:p>
          <a:endParaRPr lang="en-US"/>
        </a:p>
      </dgm:t>
    </dgm:pt>
    <dgm:pt modelId="{4A0B0940-43F5-4822-A0FF-F7149775E3AA}" type="pres">
      <dgm:prSet presAssocID="{FE975014-049D-48B7-8094-ED837642CE69}" presName="dummy" presStyleCnt="0"/>
      <dgm:spPr/>
    </dgm:pt>
    <dgm:pt modelId="{76031FC4-3C4B-4C42-84FE-934D398F8A02}" type="pres">
      <dgm:prSet presAssocID="{FE975014-049D-48B7-8094-ED837642CE69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DFBFC4-92D6-42FD-A820-F0DE1FDE4052}" type="pres">
      <dgm:prSet presAssocID="{04F996D9-F4B5-48B2-A4A4-6E82017019A5}" presName="sibTrans" presStyleLbl="node1" presStyleIdx="3" presStyleCnt="5"/>
      <dgm:spPr/>
      <dgm:t>
        <a:bodyPr/>
        <a:lstStyle/>
        <a:p>
          <a:endParaRPr lang="en-US"/>
        </a:p>
      </dgm:t>
    </dgm:pt>
    <dgm:pt modelId="{92F1C301-3EFC-4ECC-826E-BC06FF94A46A}" type="pres">
      <dgm:prSet presAssocID="{73DD107B-D243-4326-86DF-966F172A7A02}" presName="dummy" presStyleCnt="0"/>
      <dgm:spPr/>
    </dgm:pt>
    <dgm:pt modelId="{98D7E5D4-7029-484F-BACE-6D655155F369}" type="pres">
      <dgm:prSet presAssocID="{73DD107B-D243-4326-86DF-966F172A7A02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1966C5-7EB5-4F08-83D0-95A51C574D83}" type="pres">
      <dgm:prSet presAssocID="{D1B2F7FE-B034-463B-8197-9ACAB2E52872}" presName="sibTrans" presStyleLbl="node1" presStyleIdx="4" presStyleCnt="5" custLinFactNeighborX="-408"/>
      <dgm:spPr/>
      <dgm:t>
        <a:bodyPr/>
        <a:lstStyle/>
        <a:p>
          <a:endParaRPr lang="en-US"/>
        </a:p>
      </dgm:t>
    </dgm:pt>
  </dgm:ptLst>
  <dgm:cxnLst>
    <dgm:cxn modelId="{A7B7F66B-E2EB-864B-9EBE-B17AFED2B3E5}" type="presOf" srcId="{73DD107B-D243-4326-86DF-966F172A7A02}" destId="{98D7E5D4-7029-484F-BACE-6D655155F369}" srcOrd="0" destOrd="0" presId="urn:microsoft.com/office/officeart/2005/8/layout/cycle1"/>
    <dgm:cxn modelId="{B367D3C3-8A92-D14D-A590-B6BBF6279591}" type="presOf" srcId="{EE1C948F-BE72-411D-8C65-5159D1B9DF3D}" destId="{DEB3F4E6-9EAB-4BB2-B5DD-C9CF1D69FA76}" srcOrd="0" destOrd="0" presId="urn:microsoft.com/office/officeart/2005/8/layout/cycle1"/>
    <dgm:cxn modelId="{289DFBC7-C635-6F42-90A0-6DBA7EA6731C}" type="presOf" srcId="{940AB844-F44B-4400-93B8-ECAF8063FD5F}" destId="{0792EF1B-D9C1-4DC8-A0D8-F2DAA3AD3801}" srcOrd="0" destOrd="0" presId="urn:microsoft.com/office/officeart/2005/8/layout/cycle1"/>
    <dgm:cxn modelId="{B7501D60-2443-2D42-BCB8-32CEF28E3E36}" type="presOf" srcId="{FE975014-049D-48B7-8094-ED837642CE69}" destId="{76031FC4-3C4B-4C42-84FE-934D398F8A02}" srcOrd="0" destOrd="0" presId="urn:microsoft.com/office/officeart/2005/8/layout/cycle1"/>
    <dgm:cxn modelId="{4EF51AE1-B338-429B-BF5E-C30E763101B7}" srcId="{8CF63E8D-C949-4EF3-824C-BC0236657FC1}" destId="{17154929-C8C6-473F-959C-1885AF31507D}" srcOrd="1" destOrd="0" parTransId="{B2DF180B-47EC-4E1E-BFE0-6D030A6169C5}" sibTransId="{53E5102A-ADF2-4A2E-855D-1C07F8CCCE62}"/>
    <dgm:cxn modelId="{68B86307-64FF-7F45-849C-BA39455898B2}" type="presOf" srcId="{DC05386B-72D7-4C2E-87C6-E84489CA9B4A}" destId="{16B44163-5976-4110-BA9F-548B86B73B8C}" srcOrd="0" destOrd="0" presId="urn:microsoft.com/office/officeart/2005/8/layout/cycle1"/>
    <dgm:cxn modelId="{8CD4E693-0F8A-8C4D-81AD-8692BA21E1FF}" type="presOf" srcId="{D1B2F7FE-B034-463B-8197-9ACAB2E52872}" destId="{721966C5-7EB5-4F08-83D0-95A51C574D83}" srcOrd="0" destOrd="0" presId="urn:microsoft.com/office/officeart/2005/8/layout/cycle1"/>
    <dgm:cxn modelId="{40A5DEBD-EC66-674C-9884-CB14FAC6FA01}" type="presOf" srcId="{53E5102A-ADF2-4A2E-855D-1C07F8CCCE62}" destId="{10512EB2-23E1-42B1-9864-09916534740D}" srcOrd="0" destOrd="0" presId="urn:microsoft.com/office/officeart/2005/8/layout/cycle1"/>
    <dgm:cxn modelId="{60D91B18-5159-4004-B564-565FEA0CD2AE}" srcId="{8CF63E8D-C949-4EF3-824C-BC0236657FC1}" destId="{73DD107B-D243-4326-86DF-966F172A7A02}" srcOrd="4" destOrd="0" parTransId="{A9F2201F-63C2-4177-83F9-BA0A3231E7BB}" sibTransId="{D1B2F7FE-B034-463B-8197-9ACAB2E52872}"/>
    <dgm:cxn modelId="{42C6A55F-AB95-4518-A3BF-A354C7DF68D2}" srcId="{8CF63E8D-C949-4EF3-824C-BC0236657FC1}" destId="{FE975014-049D-48B7-8094-ED837642CE69}" srcOrd="3" destOrd="0" parTransId="{FE545698-F93E-4D12-827C-D4BA5F4E9AC7}" sibTransId="{04F996D9-F4B5-48B2-A4A4-6E82017019A5}"/>
    <dgm:cxn modelId="{7F6DC05A-C072-45AA-AE09-DEF8288DD36F}" srcId="{8CF63E8D-C949-4EF3-824C-BC0236657FC1}" destId="{DC05386B-72D7-4C2E-87C6-E84489CA9B4A}" srcOrd="0" destOrd="0" parTransId="{40D0D651-289D-42DB-B3E5-5FDF2346474F}" sibTransId="{EE1C948F-BE72-411D-8C65-5159D1B9DF3D}"/>
    <dgm:cxn modelId="{73F86C2D-3260-604F-A471-5CE1276B17BB}" type="presOf" srcId="{8CF63E8D-C949-4EF3-824C-BC0236657FC1}" destId="{23969DBB-D0EE-4FE0-9159-8D807452EB83}" srcOrd="0" destOrd="0" presId="urn:microsoft.com/office/officeart/2005/8/layout/cycle1"/>
    <dgm:cxn modelId="{F083EADB-3F58-F545-89E9-FEB1BDE64A4E}" type="presOf" srcId="{04F996D9-F4B5-48B2-A4A4-6E82017019A5}" destId="{C6DFBFC4-92D6-42FD-A820-F0DE1FDE4052}" srcOrd="0" destOrd="0" presId="urn:microsoft.com/office/officeart/2005/8/layout/cycle1"/>
    <dgm:cxn modelId="{05C7AEBB-FA7E-7147-A323-B56F86CD4E08}" type="presOf" srcId="{17154929-C8C6-473F-959C-1885AF31507D}" destId="{E3DC323E-470B-4E38-9D80-D313D37793B6}" srcOrd="0" destOrd="0" presId="urn:microsoft.com/office/officeart/2005/8/layout/cycle1"/>
    <dgm:cxn modelId="{3E7FBA34-221C-48E7-8D7D-F7C527930E1B}" srcId="{8CF63E8D-C949-4EF3-824C-BC0236657FC1}" destId="{940AB844-F44B-4400-93B8-ECAF8063FD5F}" srcOrd="2" destOrd="0" parTransId="{1E2DA723-3E37-4B42-9B51-A9E824914DE0}" sibTransId="{7EEC5329-2D3F-44FA-BBB9-70E719BF40DF}"/>
    <dgm:cxn modelId="{CEEC5E71-2CA5-7343-8391-C5E6F1C67F89}" type="presOf" srcId="{7EEC5329-2D3F-44FA-BBB9-70E719BF40DF}" destId="{37E01F5B-D758-4935-877A-E2713B7DFC3E}" srcOrd="0" destOrd="0" presId="urn:microsoft.com/office/officeart/2005/8/layout/cycle1"/>
    <dgm:cxn modelId="{4F768EAE-785C-D84F-ADBA-35CEDC96F3F4}" type="presParOf" srcId="{23969DBB-D0EE-4FE0-9159-8D807452EB83}" destId="{099F93D6-102D-4D39-9AA0-7456D90DD96E}" srcOrd="0" destOrd="0" presId="urn:microsoft.com/office/officeart/2005/8/layout/cycle1"/>
    <dgm:cxn modelId="{5DEFDEC2-3F32-9C45-A56D-45B115C87162}" type="presParOf" srcId="{23969DBB-D0EE-4FE0-9159-8D807452EB83}" destId="{16B44163-5976-4110-BA9F-548B86B73B8C}" srcOrd="1" destOrd="0" presId="urn:microsoft.com/office/officeart/2005/8/layout/cycle1"/>
    <dgm:cxn modelId="{44F384C8-8B66-E541-BB15-C1E1BC47D1BE}" type="presParOf" srcId="{23969DBB-D0EE-4FE0-9159-8D807452EB83}" destId="{DEB3F4E6-9EAB-4BB2-B5DD-C9CF1D69FA76}" srcOrd="2" destOrd="0" presId="urn:microsoft.com/office/officeart/2005/8/layout/cycle1"/>
    <dgm:cxn modelId="{ACFAFDAC-1165-AE4D-8EE9-454D3CC359AC}" type="presParOf" srcId="{23969DBB-D0EE-4FE0-9159-8D807452EB83}" destId="{8ADA155B-B173-4F1A-88C3-8EA44EBD3E54}" srcOrd="3" destOrd="0" presId="urn:microsoft.com/office/officeart/2005/8/layout/cycle1"/>
    <dgm:cxn modelId="{27EAE0B1-25EB-BB41-9B5F-CD0E14A31E25}" type="presParOf" srcId="{23969DBB-D0EE-4FE0-9159-8D807452EB83}" destId="{E3DC323E-470B-4E38-9D80-D313D37793B6}" srcOrd="4" destOrd="0" presId="urn:microsoft.com/office/officeart/2005/8/layout/cycle1"/>
    <dgm:cxn modelId="{1100FE18-9B27-E14F-988B-5012C5C86DE1}" type="presParOf" srcId="{23969DBB-D0EE-4FE0-9159-8D807452EB83}" destId="{10512EB2-23E1-42B1-9864-09916534740D}" srcOrd="5" destOrd="0" presId="urn:microsoft.com/office/officeart/2005/8/layout/cycle1"/>
    <dgm:cxn modelId="{70FA975A-062F-9E45-8603-FE2891AA6DA4}" type="presParOf" srcId="{23969DBB-D0EE-4FE0-9159-8D807452EB83}" destId="{25F20E71-9EBD-4184-854D-2C87E1578752}" srcOrd="6" destOrd="0" presId="urn:microsoft.com/office/officeart/2005/8/layout/cycle1"/>
    <dgm:cxn modelId="{54A035EE-E2F1-D043-9901-4F41B2FF087A}" type="presParOf" srcId="{23969DBB-D0EE-4FE0-9159-8D807452EB83}" destId="{0792EF1B-D9C1-4DC8-A0D8-F2DAA3AD3801}" srcOrd="7" destOrd="0" presId="urn:microsoft.com/office/officeart/2005/8/layout/cycle1"/>
    <dgm:cxn modelId="{55569B59-627D-064E-B21C-ED4909BBE5DF}" type="presParOf" srcId="{23969DBB-D0EE-4FE0-9159-8D807452EB83}" destId="{37E01F5B-D758-4935-877A-E2713B7DFC3E}" srcOrd="8" destOrd="0" presId="urn:microsoft.com/office/officeart/2005/8/layout/cycle1"/>
    <dgm:cxn modelId="{234FCAE6-D7D1-2545-83AA-10C41A63CC14}" type="presParOf" srcId="{23969DBB-D0EE-4FE0-9159-8D807452EB83}" destId="{4A0B0940-43F5-4822-A0FF-F7149775E3AA}" srcOrd="9" destOrd="0" presId="urn:microsoft.com/office/officeart/2005/8/layout/cycle1"/>
    <dgm:cxn modelId="{E83E7CF3-083C-3649-9E58-0954E0E5FF22}" type="presParOf" srcId="{23969DBB-D0EE-4FE0-9159-8D807452EB83}" destId="{76031FC4-3C4B-4C42-84FE-934D398F8A02}" srcOrd="10" destOrd="0" presId="urn:microsoft.com/office/officeart/2005/8/layout/cycle1"/>
    <dgm:cxn modelId="{86CE593D-92DB-384A-B2D5-00767747C86A}" type="presParOf" srcId="{23969DBB-D0EE-4FE0-9159-8D807452EB83}" destId="{C6DFBFC4-92D6-42FD-A820-F0DE1FDE4052}" srcOrd="11" destOrd="0" presId="urn:microsoft.com/office/officeart/2005/8/layout/cycle1"/>
    <dgm:cxn modelId="{A88FC111-FFA7-2A4A-AFFF-285E759FB716}" type="presParOf" srcId="{23969DBB-D0EE-4FE0-9159-8D807452EB83}" destId="{92F1C301-3EFC-4ECC-826E-BC06FF94A46A}" srcOrd="12" destOrd="0" presId="urn:microsoft.com/office/officeart/2005/8/layout/cycle1"/>
    <dgm:cxn modelId="{1DB989DB-AFEF-FC45-815C-9A86AEADB908}" type="presParOf" srcId="{23969DBB-D0EE-4FE0-9159-8D807452EB83}" destId="{98D7E5D4-7029-484F-BACE-6D655155F369}" srcOrd="13" destOrd="0" presId="urn:microsoft.com/office/officeart/2005/8/layout/cycle1"/>
    <dgm:cxn modelId="{13DBFCC2-4A49-4748-9E28-053423F7C818}" type="presParOf" srcId="{23969DBB-D0EE-4FE0-9159-8D807452EB83}" destId="{721966C5-7EB5-4F08-83D0-95A51C574D83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B44163-5976-4110-BA9F-548B86B73B8C}">
      <dsp:nvSpPr>
        <dsp:cNvPr id="0" name=""/>
        <dsp:cNvSpPr/>
      </dsp:nvSpPr>
      <dsp:spPr>
        <a:xfrm>
          <a:off x="4454730" y="37061"/>
          <a:ext cx="1270173" cy="1270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/>
              </a:solidFill>
            </a:rPr>
            <a:t>Satellite Tags</a:t>
          </a:r>
          <a:endParaRPr lang="en-US" sz="1900" kern="1200" dirty="0">
            <a:solidFill>
              <a:srgbClr val="FFFFFF"/>
            </a:solidFill>
          </a:endParaRPr>
        </a:p>
      </dsp:txBody>
      <dsp:txXfrm>
        <a:off x="4454730" y="37061"/>
        <a:ext cx="1270173" cy="1270173"/>
      </dsp:txXfrm>
    </dsp:sp>
    <dsp:sp modelId="{DEB3F4E6-9EAB-4BB2-B5DD-C9CF1D69FA76}">
      <dsp:nvSpPr>
        <dsp:cNvPr id="0" name=""/>
        <dsp:cNvSpPr/>
      </dsp:nvSpPr>
      <dsp:spPr>
        <a:xfrm>
          <a:off x="1467240" y="365"/>
          <a:ext cx="4761718" cy="4761718"/>
        </a:xfrm>
        <a:prstGeom prst="circularArrow">
          <a:avLst>
            <a:gd name="adj1" fmla="val 5202"/>
            <a:gd name="adj2" fmla="val 336015"/>
            <a:gd name="adj3" fmla="val 21292825"/>
            <a:gd name="adj4" fmla="val 19766604"/>
            <a:gd name="adj5" fmla="val 6068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DC323E-470B-4E38-9D80-D313D37793B6}">
      <dsp:nvSpPr>
        <dsp:cNvPr id="0" name=""/>
        <dsp:cNvSpPr/>
      </dsp:nvSpPr>
      <dsp:spPr>
        <a:xfrm>
          <a:off x="5222153" y="2398947"/>
          <a:ext cx="1270173" cy="1270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/>
              </a:solidFill>
            </a:rPr>
            <a:t>ARGOS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/>
              </a:solidFill>
            </a:rPr>
            <a:t>Position</a:t>
          </a:r>
          <a:endParaRPr lang="en-US" sz="1900" kern="1200" dirty="0">
            <a:solidFill>
              <a:srgbClr val="FFFFFF"/>
            </a:solidFill>
          </a:endParaRPr>
        </a:p>
      </dsp:txBody>
      <dsp:txXfrm>
        <a:off x="5222153" y="2398947"/>
        <a:ext cx="1270173" cy="1270173"/>
      </dsp:txXfrm>
    </dsp:sp>
    <dsp:sp modelId="{10512EB2-23E1-42B1-9864-09916534740D}">
      <dsp:nvSpPr>
        <dsp:cNvPr id="0" name=""/>
        <dsp:cNvSpPr/>
      </dsp:nvSpPr>
      <dsp:spPr>
        <a:xfrm>
          <a:off x="1467240" y="365"/>
          <a:ext cx="4761718" cy="4761718"/>
        </a:xfrm>
        <a:prstGeom prst="circularArrow">
          <a:avLst>
            <a:gd name="adj1" fmla="val 5202"/>
            <a:gd name="adj2" fmla="val 336015"/>
            <a:gd name="adj3" fmla="val 4014266"/>
            <a:gd name="adj4" fmla="val 2253829"/>
            <a:gd name="adj5" fmla="val 6068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92EF1B-D9C1-4DC8-A0D8-F2DAA3AD3801}">
      <dsp:nvSpPr>
        <dsp:cNvPr id="0" name=""/>
        <dsp:cNvSpPr/>
      </dsp:nvSpPr>
      <dsp:spPr>
        <a:xfrm>
          <a:off x="3213013" y="3858673"/>
          <a:ext cx="1270173" cy="1270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/>
              </a:solidFill>
            </a:rPr>
            <a:t>Mission Planning</a:t>
          </a:r>
          <a:endParaRPr lang="en-US" sz="1900" kern="1200" dirty="0">
            <a:solidFill>
              <a:srgbClr val="FFFFFF"/>
            </a:solidFill>
          </a:endParaRPr>
        </a:p>
      </dsp:txBody>
      <dsp:txXfrm>
        <a:off x="3213013" y="3858673"/>
        <a:ext cx="1270173" cy="1270173"/>
      </dsp:txXfrm>
    </dsp:sp>
    <dsp:sp modelId="{37E01F5B-D758-4935-877A-E2713B7DFC3E}">
      <dsp:nvSpPr>
        <dsp:cNvPr id="0" name=""/>
        <dsp:cNvSpPr/>
      </dsp:nvSpPr>
      <dsp:spPr>
        <a:xfrm>
          <a:off x="1467240" y="365"/>
          <a:ext cx="4761718" cy="4761718"/>
        </a:xfrm>
        <a:prstGeom prst="circularArrow">
          <a:avLst>
            <a:gd name="adj1" fmla="val 5202"/>
            <a:gd name="adj2" fmla="val 336015"/>
            <a:gd name="adj3" fmla="val 8210155"/>
            <a:gd name="adj4" fmla="val 6449719"/>
            <a:gd name="adj5" fmla="val 6068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031FC4-3C4B-4C42-84FE-934D398F8A02}">
      <dsp:nvSpPr>
        <dsp:cNvPr id="0" name=""/>
        <dsp:cNvSpPr/>
      </dsp:nvSpPr>
      <dsp:spPr>
        <a:xfrm>
          <a:off x="1203872" y="2398947"/>
          <a:ext cx="1270173" cy="1270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/>
              </a:solidFill>
            </a:rPr>
            <a:t>Deployment</a:t>
          </a:r>
          <a:endParaRPr lang="en-US" sz="1900" kern="1200" dirty="0">
            <a:solidFill>
              <a:srgbClr val="FFFFFF"/>
            </a:solidFill>
          </a:endParaRPr>
        </a:p>
      </dsp:txBody>
      <dsp:txXfrm>
        <a:off x="1203872" y="2398947"/>
        <a:ext cx="1270173" cy="1270173"/>
      </dsp:txXfrm>
    </dsp:sp>
    <dsp:sp modelId="{C6DFBFC4-92D6-42FD-A820-F0DE1FDE4052}">
      <dsp:nvSpPr>
        <dsp:cNvPr id="0" name=""/>
        <dsp:cNvSpPr/>
      </dsp:nvSpPr>
      <dsp:spPr>
        <a:xfrm>
          <a:off x="1467240" y="365"/>
          <a:ext cx="4761718" cy="4761718"/>
        </a:xfrm>
        <a:prstGeom prst="circularArrow">
          <a:avLst>
            <a:gd name="adj1" fmla="val 5202"/>
            <a:gd name="adj2" fmla="val 336015"/>
            <a:gd name="adj3" fmla="val 12297380"/>
            <a:gd name="adj4" fmla="val 10771160"/>
            <a:gd name="adj5" fmla="val 6068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D7E5D4-7029-484F-BACE-6D655155F369}">
      <dsp:nvSpPr>
        <dsp:cNvPr id="0" name=""/>
        <dsp:cNvSpPr/>
      </dsp:nvSpPr>
      <dsp:spPr>
        <a:xfrm>
          <a:off x="1971296" y="37061"/>
          <a:ext cx="1270173" cy="1270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/>
              </a:solidFill>
            </a:rPr>
            <a:t>Assessment</a:t>
          </a:r>
          <a:endParaRPr lang="en-US" sz="1900" kern="1200" dirty="0">
            <a:solidFill>
              <a:srgbClr val="FFFFFF"/>
            </a:solidFill>
          </a:endParaRPr>
        </a:p>
      </dsp:txBody>
      <dsp:txXfrm>
        <a:off x="1971296" y="37061"/>
        <a:ext cx="1270173" cy="1270173"/>
      </dsp:txXfrm>
    </dsp:sp>
    <dsp:sp modelId="{721966C5-7EB5-4F08-83D0-95A51C574D83}">
      <dsp:nvSpPr>
        <dsp:cNvPr id="0" name=""/>
        <dsp:cNvSpPr/>
      </dsp:nvSpPr>
      <dsp:spPr>
        <a:xfrm>
          <a:off x="1447812" y="365"/>
          <a:ext cx="4761718" cy="4761718"/>
        </a:xfrm>
        <a:prstGeom prst="circularArrow">
          <a:avLst>
            <a:gd name="adj1" fmla="val 5202"/>
            <a:gd name="adj2" fmla="val 336015"/>
            <a:gd name="adj3" fmla="val 16865256"/>
            <a:gd name="adj4" fmla="val 15198729"/>
            <a:gd name="adj5" fmla="val 6068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Relationship Id="rId2" Type="http://schemas.openxmlformats.org/officeDocument/2006/relationships/image" Target="../media/image2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Relationship Id="rId2" Type="http://schemas.openxmlformats.org/officeDocument/2006/relationships/image" Target="../media/image5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0.65567</cdr:x>
      <cdr:y>0.06049</cdr:y>
    </cdr:from>
    <cdr:to>
      <cdr:x>0.7727</cdr:x>
      <cdr:y>0.11188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960117" y="290900"/>
          <a:ext cx="885351" cy="2471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100" b="1" dirty="0">
              <a:solidFill>
                <a:srgbClr val="00B050"/>
              </a:solidFill>
            </a:rPr>
            <a:t>GENTOO</a:t>
          </a:r>
        </a:p>
      </cdr:txBody>
    </cdr:sp>
  </cdr:relSizeAnchor>
  <cdr:relSizeAnchor xmlns:cdr="http://schemas.openxmlformats.org/drawingml/2006/chartDrawing">
    <cdr:from>
      <cdr:x>0.23634</cdr:x>
      <cdr:y>0.77908</cdr:y>
    </cdr:from>
    <cdr:to>
      <cdr:x>0.39557</cdr:x>
      <cdr:y>0.81319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787941" y="3746659"/>
          <a:ext cx="1204570" cy="1640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100" b="1" dirty="0">
              <a:solidFill>
                <a:srgbClr val="0070C0"/>
              </a:solidFill>
            </a:rPr>
            <a:t>CHINSTRAP</a:t>
          </a:r>
        </a:p>
      </cdr:txBody>
    </cdr:sp>
  </cdr:relSizeAnchor>
  <cdr:relSizeAnchor xmlns:cdr="http://schemas.openxmlformats.org/drawingml/2006/chartDrawing">
    <cdr:from>
      <cdr:x>0.17685</cdr:x>
      <cdr:y>0.13573</cdr:y>
    </cdr:from>
    <cdr:to>
      <cdr:x>0.28547</cdr:x>
      <cdr:y>0.17468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505291" y="773906"/>
          <a:ext cx="935491" cy="2296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100" b="1">
              <a:solidFill>
                <a:srgbClr val="C00000"/>
              </a:solidFill>
            </a:rPr>
            <a:t>ADELIE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9D61A-6FF8-6A4C-A13D-4A8C9872E6A0}" type="datetimeFigureOut">
              <a:rPr lang="en-US" smtClean="0"/>
              <a:t>5/7/14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E65292-5D34-2A49-86A7-687A0065A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92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D237-A8F6-C745-AEF1-E8D57F2D90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40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 and 1 of probability of presence.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image uses colors to indicate predicted probability that conditions are suitable,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 indicating high probability of suitable conditions for the species,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green indicating conditions typical of those where the species is found,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lighter shades of blue indicating low predicted probability of suitable conditions.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D237-A8F6-C745-AEF1-E8D57F2D90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83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Trained</a:t>
            </a:r>
            <a:r>
              <a:rPr lang="en-US" baseline="0" dirty="0" smtClean="0"/>
              <a:t> on </a:t>
            </a:r>
            <a:r>
              <a:rPr lang="en-US" dirty="0" err="1" smtClean="0"/>
              <a:t>Cont</a:t>
            </a:r>
            <a:r>
              <a:rPr lang="en-US" dirty="0" smtClean="0"/>
              <a:t> ad. With chl in model.</a:t>
            </a:r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 many sig p </a:t>
            </a:r>
            <a:r>
              <a:rPr lang="en-US" baseline="0" dirty="0" err="1" smtClean="0"/>
              <a:t>val</a:t>
            </a:r>
            <a:r>
              <a:rPr lang="en-US" baseline="0" smtClean="0"/>
              <a:t>., Similar </a:t>
            </a:r>
            <a:r>
              <a:rPr lang="en-US" baseline="0" dirty="0" smtClean="0"/>
              <a:t>trends though.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D237-A8F6-C745-AEF1-E8D57F2D90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41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34480" indent="-282492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29970" indent="-225994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81958" indent="-225994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33946" indent="-225994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85934" indent="-2259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37921" indent="-2259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89909" indent="-2259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41897" indent="-2259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C1B905B-E28F-B14A-8BB8-08D7B2DC3B4E}" type="slidenum">
              <a:rPr lang="en-US">
                <a:latin typeface="Calibri" charset="0"/>
              </a:rPr>
              <a:pPr eaLnBrk="1" hangingPunct="1"/>
              <a:t>20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A0ABC-765B-1B4E-A64C-E12BB86DC31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97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A0ABC-765B-1B4E-A64C-E12BB86DC31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65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A0ABC-765B-1B4E-A64C-E12BB86DC31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4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D237-A8F6-C745-AEF1-E8D57F2D903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35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C1C24-44C9-BE46-9BA9-A0C4B3C5CF68}" type="datetimeFigureOut">
              <a:rPr lang="en-US" smtClean="0"/>
              <a:t>5/7/14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988F-E445-6C4B-B5DE-C3840B280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20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C1C24-44C9-BE46-9BA9-A0C4B3C5CF68}" type="datetimeFigureOut">
              <a:rPr lang="en-US" smtClean="0"/>
              <a:t>5/7/14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988F-E445-6C4B-B5DE-C3840B280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944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C1C24-44C9-BE46-9BA9-A0C4B3C5CF68}" type="datetimeFigureOut">
              <a:rPr lang="en-US" smtClean="0"/>
              <a:t>5/7/14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988F-E445-6C4B-B5DE-C3840B280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17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C1C24-44C9-BE46-9BA9-A0C4B3C5CF68}" type="datetimeFigureOut">
              <a:rPr lang="en-US" smtClean="0"/>
              <a:t>5/7/14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988F-E445-6C4B-B5DE-C3840B280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69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C1C24-44C9-BE46-9BA9-A0C4B3C5CF68}" type="datetimeFigureOut">
              <a:rPr lang="en-US" smtClean="0"/>
              <a:t>5/7/14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988F-E445-6C4B-B5DE-C3840B280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266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C1C24-44C9-BE46-9BA9-A0C4B3C5CF68}" type="datetimeFigureOut">
              <a:rPr lang="en-US" smtClean="0"/>
              <a:t>5/7/14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988F-E445-6C4B-B5DE-C3840B280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55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C1C24-44C9-BE46-9BA9-A0C4B3C5CF68}" type="datetimeFigureOut">
              <a:rPr lang="en-US" smtClean="0"/>
              <a:t>5/7/14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988F-E445-6C4B-B5DE-C3840B280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11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C1C24-44C9-BE46-9BA9-A0C4B3C5CF68}" type="datetimeFigureOut">
              <a:rPr lang="en-US" smtClean="0"/>
              <a:t>5/7/14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988F-E445-6C4B-B5DE-C3840B280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25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C1C24-44C9-BE46-9BA9-A0C4B3C5CF68}" type="datetimeFigureOut">
              <a:rPr lang="en-US" smtClean="0"/>
              <a:t>5/7/14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988F-E445-6C4B-B5DE-C3840B280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62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C1C24-44C9-BE46-9BA9-A0C4B3C5CF68}" type="datetimeFigureOut">
              <a:rPr lang="en-US" smtClean="0"/>
              <a:t>5/7/14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988F-E445-6C4B-B5DE-C3840B280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60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C1C24-44C9-BE46-9BA9-A0C4B3C5CF68}" type="datetimeFigureOut">
              <a:rPr lang="en-US" smtClean="0"/>
              <a:t>5/7/14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988F-E445-6C4B-B5DE-C3840B280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86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chemeClr val="tx1"/>
            </a:gs>
            <a:gs pos="100000">
              <a:schemeClr val="bg1">
                <a:lumMod val="50000"/>
              </a:schemeClr>
            </a:gs>
            <a:gs pos="74000">
              <a:schemeClr val="tx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C1C24-44C9-BE46-9BA9-A0C4B3C5CF68}" type="datetimeFigureOut">
              <a:rPr lang="en-US" smtClean="0"/>
              <a:t>5/7/14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2988F-E445-6C4B-B5DE-C3840B280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8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26.emf"/><Relationship Id="rId6" Type="http://schemas.openxmlformats.org/officeDocument/2006/relationships/image" Target="../media/image25.tif"/><Relationship Id="rId7" Type="http://schemas.openxmlformats.org/officeDocument/2006/relationships/oleObject" Target="../embeddings/oleObject6.bin"/><Relationship Id="rId8" Type="http://schemas.openxmlformats.org/officeDocument/2006/relationships/image" Target="../media/image27.emf"/><Relationship Id="rId9" Type="http://schemas.openxmlformats.org/officeDocument/2006/relationships/image" Target="../media/image28.gi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20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30.e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3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31.emf"/><Relationship Id="rId5" Type="http://schemas.openxmlformats.org/officeDocument/2006/relationships/image" Target="../media/image32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33.jpeg"/><Relationship Id="rId8" Type="http://schemas.openxmlformats.org/officeDocument/2006/relationships/image" Target="../media/image34.jpeg"/><Relationship Id="rId9" Type="http://schemas.openxmlformats.org/officeDocument/2006/relationships/image" Target="../media/image35.JPG"/><Relationship Id="rId10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t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tif"/><Relationship Id="rId3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47.emf"/><Relationship Id="rId5" Type="http://schemas.openxmlformats.org/officeDocument/2006/relationships/image" Target="../media/image48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53.emf"/><Relationship Id="rId5" Type="http://schemas.openxmlformats.org/officeDocument/2006/relationships/oleObject" Target="../embeddings/Microsoft_Equation1.bin"/><Relationship Id="rId6" Type="http://schemas.openxmlformats.org/officeDocument/2006/relationships/image" Target="../media/image54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jpeg"/><Relationship Id="rId3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4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0.emf"/><Relationship Id="rId5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2.emf"/><Relationship Id="rId5" Type="http://schemas.openxmlformats.org/officeDocument/2006/relationships/image" Target="../media/image25.tif"/><Relationship Id="rId6" Type="http://schemas.openxmlformats.org/officeDocument/2006/relationships/oleObject" Target="../embeddings/oleObject3.bin"/><Relationship Id="rId7" Type="http://schemas.openxmlformats.org/officeDocument/2006/relationships/image" Target="../media/image23.e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2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643811"/>
            <a:ext cx="4061413" cy="291534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204355"/>
            <a:ext cx="9143999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Satellite Driven Studies of Climate-mediated Changes in Antarctic Food Webs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May 7, 2014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471262"/>
            <a:ext cx="9144000" cy="83099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Matthew Oliver, Megan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Cimino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, Andrew Irwin,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William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Fraser, Josh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Kohut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, Oscar Schofield, Mark Moline, Donna Patterson, Vince Saba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23" y="5665116"/>
            <a:ext cx="1826952" cy="8017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20" name="Picture 19" descr="M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599" y="3643811"/>
            <a:ext cx="1267497" cy="135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plter full c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050" y="5219304"/>
            <a:ext cx="1266237" cy="126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112" y="3586211"/>
            <a:ext cx="3446888" cy="297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40111"/>
            <a:ext cx="2452512" cy="9912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643811"/>
            <a:ext cx="2452512" cy="4087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r="72832"/>
          <a:stretch/>
        </p:blipFill>
        <p:spPr>
          <a:xfrm>
            <a:off x="151607" y="4946037"/>
            <a:ext cx="1929968" cy="63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94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5842337"/>
            <a:ext cx="212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Large Scale Remote Sensing/Modeling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135052"/>
              </p:ext>
            </p:extLst>
          </p:nvPr>
        </p:nvGraphicFramePr>
        <p:xfrm>
          <a:off x="300038" y="407988"/>
          <a:ext cx="8539162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7" name="Equation" r:id="rId4" imgW="4356100" imgH="419100" progId="Equation.3">
                  <p:embed/>
                </p:oleObj>
              </mc:Choice>
              <mc:Fallback>
                <p:oleObj name="Equation" r:id="rId4" imgW="43561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300038" y="407988"/>
                        <a:ext cx="8539162" cy="8239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171338" y="2474506"/>
            <a:ext cx="34872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Satellite Driven Niche Space of Chick Rearing Habitat (CRH)</a:t>
            </a:r>
            <a:endParaRPr lang="en-US" dirty="0"/>
          </a:p>
        </p:txBody>
      </p:sp>
      <p:pic>
        <p:nvPicPr>
          <p:cNvPr id="8" name="Picture 7" descr="figure_1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5" y="3307637"/>
            <a:ext cx="3550362" cy="355036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00038" y="407848"/>
            <a:ext cx="8505708" cy="1755915"/>
            <a:chOff x="300038" y="407848"/>
            <a:chExt cx="8505708" cy="1755915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53277226"/>
                </p:ext>
              </p:extLst>
            </p:nvPr>
          </p:nvGraphicFramePr>
          <p:xfrm>
            <a:off x="300038" y="1765300"/>
            <a:ext cx="3359150" cy="398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98" name="Equation" r:id="rId7" imgW="1714500" imgH="203200" progId="Equation.3">
                    <p:embed/>
                  </p:oleObj>
                </mc:Choice>
                <mc:Fallback>
                  <p:oleObj name="Equation" r:id="rId7" imgW="17145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00038" y="1765300"/>
                          <a:ext cx="3359150" cy="398463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tangle 9"/>
            <p:cNvSpPr/>
            <p:nvPr/>
          </p:nvSpPr>
          <p:spPr>
            <a:xfrm>
              <a:off x="5195159" y="839702"/>
              <a:ext cx="2235492" cy="370617"/>
            </a:xfrm>
            <a:prstGeom prst="rect">
              <a:avLst/>
            </a:prstGeom>
            <a:solidFill>
              <a:schemeClr val="tx1">
                <a:alpha val="45000"/>
              </a:schemeClr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chemeClr val="tx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199751" y="407848"/>
              <a:ext cx="1605995" cy="370617"/>
            </a:xfrm>
            <a:prstGeom prst="rect">
              <a:avLst/>
            </a:prstGeom>
            <a:solidFill>
              <a:schemeClr val="tx1">
                <a:alpha val="45000"/>
              </a:schemeClr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chemeClr val="tx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3054122" y="778465"/>
              <a:ext cx="2057072" cy="9865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 descr="ellipsoid_movie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54" y="1481802"/>
            <a:ext cx="5247446" cy="489056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358449" y="1483345"/>
            <a:ext cx="17855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rgbClr val="FF0000"/>
                </a:solidFill>
              </a:rPr>
              <a:t>Continental</a:t>
            </a:r>
          </a:p>
          <a:p>
            <a:pPr algn="r"/>
            <a:r>
              <a:rPr lang="en-US" sz="1600" dirty="0" smtClean="0">
                <a:solidFill>
                  <a:srgbClr val="FF0000"/>
                </a:solidFill>
              </a:rPr>
              <a:t>Adélie</a:t>
            </a:r>
            <a:endParaRPr lang="en-US" sz="1600" dirty="0">
              <a:solidFill>
                <a:schemeClr val="bg1"/>
              </a:solidFill>
            </a:endParaRPr>
          </a:p>
          <a:p>
            <a:pPr algn="r"/>
            <a:r>
              <a:rPr lang="en-US" sz="1600" dirty="0" smtClean="0">
                <a:solidFill>
                  <a:srgbClr val="FFBD40"/>
                </a:solidFill>
              </a:rPr>
              <a:t>WAP</a:t>
            </a:r>
          </a:p>
          <a:p>
            <a:pPr algn="r"/>
            <a:r>
              <a:rPr lang="en-US" sz="1600" dirty="0" smtClean="0">
                <a:solidFill>
                  <a:srgbClr val="FFBD40"/>
                </a:solidFill>
              </a:rPr>
              <a:t>Adélie</a:t>
            </a:r>
            <a:endParaRPr lang="en-US" sz="1600" dirty="0">
              <a:solidFill>
                <a:schemeClr val="bg1"/>
              </a:solidFill>
            </a:endParaRPr>
          </a:p>
          <a:p>
            <a:pPr algn="r"/>
            <a:r>
              <a:rPr lang="en-US" sz="1600" dirty="0" smtClean="0">
                <a:solidFill>
                  <a:srgbClr val="0000FF"/>
                </a:solidFill>
              </a:rPr>
              <a:t>Chinstrap</a:t>
            </a:r>
            <a:endParaRPr lang="en-US" sz="1600" dirty="0">
              <a:solidFill>
                <a:schemeClr val="bg1"/>
              </a:solidFill>
            </a:endParaRPr>
          </a:p>
          <a:p>
            <a:pPr algn="r"/>
            <a:r>
              <a:rPr lang="en-US" sz="1600" dirty="0" smtClean="0">
                <a:solidFill>
                  <a:srgbClr val="24AC20"/>
                </a:solidFill>
              </a:rPr>
              <a:t>Gentoo</a:t>
            </a:r>
            <a:endParaRPr lang="en-US" sz="1600" dirty="0">
              <a:solidFill>
                <a:srgbClr val="24AC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856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88742" y="635158"/>
            <a:ext cx="192474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So What?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157429" y="144667"/>
            <a:ext cx="86480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 smtClean="0">
                <a:solidFill>
                  <a:schemeClr val="bg1"/>
                </a:solidFill>
              </a:rPr>
              <a:t>Quantify</a:t>
            </a:r>
            <a:r>
              <a:rPr lang="en-US" sz="2400" dirty="0" smtClean="0">
                <a:solidFill>
                  <a:schemeClr val="bg1"/>
                </a:solidFill>
              </a:rPr>
              <a:t> the distribution and the </a:t>
            </a:r>
            <a:r>
              <a:rPr lang="en-US" sz="2400" u="sng" dirty="0" smtClean="0">
                <a:solidFill>
                  <a:schemeClr val="bg1"/>
                </a:solidFill>
              </a:rPr>
              <a:t>30 year trend</a:t>
            </a:r>
            <a:r>
              <a:rPr lang="en-US" sz="2400" dirty="0" smtClean="0">
                <a:solidFill>
                  <a:schemeClr val="bg1"/>
                </a:solidFill>
              </a:rPr>
              <a:t> of CRH Niche Space</a:t>
            </a:r>
            <a:endParaRPr lang="en-US" sz="2400" dirty="0"/>
          </a:p>
        </p:txBody>
      </p:sp>
      <p:pic>
        <p:nvPicPr>
          <p:cNvPr id="8" name="Picture 7" descr="figure_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2523"/>
            <a:ext cx="2725477" cy="2725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49721"/>
          <a:stretch/>
        </p:blipFill>
        <p:spPr>
          <a:xfrm>
            <a:off x="0" y="1371600"/>
            <a:ext cx="9144000" cy="2758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71600"/>
            <a:ext cx="9144000" cy="54864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52021" y="4962953"/>
            <a:ext cx="5782858" cy="525599"/>
            <a:chOff x="452021" y="4962953"/>
            <a:chExt cx="5782858" cy="525599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452021" y="5036553"/>
              <a:ext cx="312109" cy="451999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3176633" y="4962953"/>
              <a:ext cx="312109" cy="451999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922770" y="4962953"/>
              <a:ext cx="312109" cy="451999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1649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419" y="186926"/>
            <a:ext cx="8725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Problem</a:t>
            </a:r>
            <a:endParaRPr lang="en-US" sz="2800" dirty="0">
              <a:solidFill>
                <a:schemeClr val="bg1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4717761"/>
              </p:ext>
            </p:extLst>
          </p:nvPr>
        </p:nvGraphicFramePr>
        <p:xfrm>
          <a:off x="152478" y="748352"/>
          <a:ext cx="8873744" cy="88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1" name="Equation" r:id="rId3" imgW="2044700" imgH="203200" progId="Equation.3">
                  <p:embed/>
                </p:oleObj>
              </mc:Choice>
              <mc:Fallback>
                <p:oleObj name="Equation" r:id="rId3" imgW="2044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152478" y="748352"/>
                        <a:ext cx="8873744" cy="881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152478" y="1629602"/>
            <a:ext cx="8873744" cy="1916138"/>
            <a:chOff x="152478" y="1629602"/>
            <a:chExt cx="8873744" cy="1916138"/>
          </a:xfrm>
        </p:grpSpPr>
        <p:sp>
          <p:nvSpPr>
            <p:cNvPr id="13" name="Rectangle 12"/>
            <p:cNvSpPr/>
            <p:nvPr/>
          </p:nvSpPr>
          <p:spPr>
            <a:xfrm>
              <a:off x="152478" y="1629602"/>
              <a:ext cx="876417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</a:rPr>
                <a:t>We have a lot of location information for penguins, not but sparse records for penguin counts.</a:t>
              </a: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39576712"/>
                </p:ext>
              </p:extLst>
            </p:nvPr>
          </p:nvGraphicFramePr>
          <p:xfrm>
            <a:off x="152478" y="2719060"/>
            <a:ext cx="8873744" cy="8266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2" name="Equation" r:id="rId5" imgW="2184400" imgH="203200" progId="Equation.3">
                    <p:embed/>
                  </p:oleObj>
                </mc:Choice>
                <mc:Fallback>
                  <p:oleObj name="Equation" r:id="rId5" imgW="21844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52478" y="2719060"/>
                          <a:ext cx="8873744" cy="82668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2"/>
          <p:cNvGrpSpPr/>
          <p:nvPr/>
        </p:nvGrpSpPr>
        <p:grpSpPr>
          <a:xfrm>
            <a:off x="152478" y="3597401"/>
            <a:ext cx="8873744" cy="3147791"/>
            <a:chOff x="152478" y="3597401"/>
            <a:chExt cx="8873744" cy="3147791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01378178"/>
                </p:ext>
              </p:extLst>
            </p:nvPr>
          </p:nvGraphicFramePr>
          <p:xfrm>
            <a:off x="1365250" y="4756857"/>
            <a:ext cx="6448425" cy="881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3" name="Equation" r:id="rId7" imgW="1485900" imgH="203200" progId="Equation.3">
                    <p:embed/>
                  </p:oleObj>
                </mc:Choice>
                <mc:Fallback>
                  <p:oleObj name="Equation" r:id="rId7" imgW="14859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>
                          <a:alphaModFix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365250" y="4756857"/>
                          <a:ext cx="6448425" cy="88106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11"/>
            <p:cNvSpPr/>
            <p:nvPr/>
          </p:nvSpPr>
          <p:spPr>
            <a:xfrm>
              <a:off x="262048" y="3597401"/>
              <a:ext cx="876417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</a:rPr>
                <a:t>We can collapse the environment to an expected time series of penguin probabilities (CRH)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52478" y="5791085"/>
              <a:ext cx="876417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</a:rPr>
                <a:t>We can treat Penguin as a factor, and determine if CRH is the same across each factor (ANOVA)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7948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419" y="186926"/>
            <a:ext cx="8725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Problem</a:t>
            </a:r>
            <a:endParaRPr lang="en-US" sz="2800" dirty="0">
              <a:solidFill>
                <a:schemeClr val="bg1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1848588"/>
              </p:ext>
            </p:extLst>
          </p:nvPr>
        </p:nvGraphicFramePr>
        <p:xfrm>
          <a:off x="1710728" y="1251989"/>
          <a:ext cx="5508757" cy="752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08" name="Equation" r:id="rId3" imgW="1485900" imgH="203200" progId="Equation.3">
                  <p:embed/>
                </p:oleObj>
              </mc:Choice>
              <mc:Fallback>
                <p:oleObj name="Equation" r:id="rId3" imgW="1485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1710728" y="1251989"/>
                        <a:ext cx="5508757" cy="75267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01290"/>
            <a:ext cx="9144000" cy="41567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710146"/>
            <a:ext cx="90262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Hypothesis: Environment Predicts Populations of Penguins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710728" y="1385508"/>
            <a:ext cx="5508757" cy="1287695"/>
            <a:chOff x="1710728" y="1385508"/>
            <a:chExt cx="5508757" cy="1287695"/>
          </a:xfrm>
        </p:grpSpPr>
        <p:sp>
          <p:nvSpPr>
            <p:cNvPr id="3" name="Rectangle 2"/>
            <p:cNvSpPr/>
            <p:nvPr/>
          </p:nvSpPr>
          <p:spPr>
            <a:xfrm>
              <a:off x="1710728" y="2026872"/>
              <a:ext cx="550875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The error term encapsulates </a:t>
              </a:r>
              <a:r>
                <a:rPr lang="en-US" b="1" dirty="0">
                  <a:solidFill>
                    <a:srgbClr val="FF0000"/>
                  </a:solidFill>
                </a:rPr>
                <a:t>small scale </a:t>
              </a:r>
              <a:r>
                <a:rPr lang="en-US" b="1" dirty="0" smtClean="0">
                  <a:solidFill>
                    <a:srgbClr val="FF0000"/>
                  </a:solidFill>
                </a:rPr>
                <a:t>cyclical environmental </a:t>
              </a:r>
              <a:r>
                <a:rPr lang="en-US" b="1" dirty="0">
                  <a:solidFill>
                    <a:srgbClr val="FF0000"/>
                  </a:solidFill>
                </a:rPr>
                <a:t>variation, and any top-down component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6748456" y="1385508"/>
              <a:ext cx="471029" cy="503820"/>
            </a:xfrm>
            <a:prstGeom prst="ellipse">
              <a:avLst/>
            </a:prstGeom>
            <a:solidFill>
              <a:srgbClr val="FF0000">
                <a:alpha val="61000"/>
              </a:srgbClr>
            </a:solidFill>
            <a:ln>
              <a:solidFill>
                <a:srgbClr val="FF0000">
                  <a:alpha val="24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1492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11080515"/>
              </p:ext>
            </p:extLst>
          </p:nvPr>
        </p:nvGraphicFramePr>
        <p:xfrm>
          <a:off x="838200" y="1295400"/>
          <a:ext cx="7696200" cy="513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05200" y="304800"/>
            <a:ext cx="23310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Plan</a:t>
            </a:r>
            <a:endParaRPr lang="en-US" sz="4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IMG_233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83867" y="0"/>
            <a:ext cx="2760133" cy="2070100"/>
          </a:xfrm>
          <a:prstGeom prst="rect">
            <a:avLst/>
          </a:prstGeom>
        </p:spPr>
      </p:pic>
      <p:pic>
        <p:nvPicPr>
          <p:cNvPr id="7" name="Picture 6" descr="IMG_216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135530"/>
            <a:ext cx="2041853" cy="2722470"/>
          </a:xfrm>
          <a:prstGeom prst="rect">
            <a:avLst/>
          </a:prstGeom>
        </p:spPr>
      </p:pic>
      <p:pic>
        <p:nvPicPr>
          <p:cNvPr id="8" name="Picture 7" descr="blue_hen_launch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00" y="4895851"/>
            <a:ext cx="2616199" cy="1962149"/>
          </a:xfrm>
          <a:prstGeom prst="rect">
            <a:avLst/>
          </a:prstGeom>
        </p:spPr>
      </p:pic>
      <p:pic>
        <p:nvPicPr>
          <p:cNvPr id="4" name="Picture 3" descr="DSCN0238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7" t="21114" r="13333" b="5546"/>
          <a:stretch/>
        </p:blipFill>
        <p:spPr>
          <a:xfrm>
            <a:off x="0" y="0"/>
            <a:ext cx="2475679" cy="255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11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36587"/>
            <a:ext cx="4521413" cy="4521413"/>
          </a:xfrm>
          <a:prstGeom prst="rect">
            <a:avLst/>
          </a:prstGeom>
        </p:spPr>
      </p:pic>
      <p:pic>
        <p:nvPicPr>
          <p:cNvPr id="4" name="Picture 3" descr="Fig1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586" y="2336586"/>
            <a:ext cx="4521413" cy="4521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0"/>
            <a:ext cx="9169665" cy="22197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9164" y="0"/>
            <a:ext cx="6540500" cy="317500"/>
          </a:xfrm>
          <a:prstGeom prst="rect">
            <a:avLst/>
          </a:prstGeom>
        </p:spPr>
      </p:pic>
      <p:pic>
        <p:nvPicPr>
          <p:cNvPr id="6" name="pen_PAL_smal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" y="2336587"/>
            <a:ext cx="4528740" cy="452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23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587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First Field Season Results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 descr="Fig3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93" y="1024498"/>
            <a:ext cx="9166293" cy="58335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841" y="22511"/>
            <a:ext cx="82714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FF"/>
                </a:solidFill>
              </a:rPr>
              <a:t>Glider Depth Integrated Currents</a:t>
            </a: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9308" y="502744"/>
            <a:ext cx="26029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FF"/>
                </a:solidFill>
              </a:rPr>
              <a:t>Diurnal Tides</a:t>
            </a: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13941" y="502744"/>
            <a:ext cx="30844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FF"/>
                </a:solidFill>
              </a:rPr>
              <a:t>Semi-Diurnal Tides</a:t>
            </a:r>
            <a:endParaRPr lang="en-US" sz="3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237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5467910" y="3947627"/>
            <a:ext cx="543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Krill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559078"/>
            <a:ext cx="2258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FF"/>
                </a:solidFill>
              </a:rPr>
              <a:t>2011 Field Season</a:t>
            </a:r>
            <a:endParaRPr lang="en-US" sz="3000" dirty="0">
              <a:solidFill>
                <a:srgbClr val="FFFFFF"/>
              </a:solidFill>
            </a:endParaRPr>
          </a:p>
        </p:txBody>
      </p:sp>
      <p:pic>
        <p:nvPicPr>
          <p:cNvPr id="3" name="Picture 2" descr="Fig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7999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1108363" y="1198754"/>
            <a:ext cx="17759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FFFF"/>
                </a:solidFill>
              </a:rPr>
              <a:t>Diurnal</a:t>
            </a: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740546" y="4851754"/>
            <a:ext cx="25369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FFFF"/>
                </a:solidFill>
              </a:rPr>
              <a:t>Semi-Diurnal</a:t>
            </a:r>
            <a:endParaRPr lang="en-US" sz="3000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794277" cy="24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15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5467910" y="3947627"/>
            <a:ext cx="543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Krill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93318"/>
            <a:ext cx="22584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FF"/>
                </a:solidFill>
              </a:rPr>
              <a:t>Results from 2002-2011 Penguin Locations</a:t>
            </a:r>
          </a:p>
          <a:p>
            <a:pPr algn="ctr"/>
            <a:endParaRPr lang="en-US" sz="3000" dirty="0">
              <a:solidFill>
                <a:srgbClr val="FFFFFF"/>
              </a:solidFill>
            </a:endParaRPr>
          </a:p>
          <a:p>
            <a:pPr algn="ctr"/>
            <a:endParaRPr lang="en-US" sz="3000" dirty="0" smtClean="0">
              <a:solidFill>
                <a:srgbClr val="FFFFFF"/>
              </a:solidFill>
            </a:endParaRPr>
          </a:p>
          <a:p>
            <a:pPr algn="ctr"/>
            <a:endParaRPr lang="en-US" sz="3000" dirty="0">
              <a:solidFill>
                <a:srgbClr val="FFFFFF"/>
              </a:solidFill>
            </a:endParaRPr>
          </a:p>
          <a:p>
            <a:pPr algn="ctr"/>
            <a:r>
              <a:rPr lang="en-US" sz="3000" dirty="0" smtClean="0">
                <a:solidFill>
                  <a:srgbClr val="FFFFFF"/>
                </a:solidFill>
              </a:rPr>
              <a:t>Why?</a:t>
            </a:r>
            <a:endParaRPr lang="en-US" sz="3000" dirty="0">
              <a:solidFill>
                <a:srgbClr val="FFFFFF"/>
              </a:solidFill>
            </a:endParaRPr>
          </a:p>
        </p:txBody>
      </p:sp>
      <p:pic>
        <p:nvPicPr>
          <p:cNvPr id="2" name="Picture 1" descr="Fig6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1"/>
            <a:ext cx="6858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769" y="4848230"/>
            <a:ext cx="9186324" cy="199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21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5467910" y="3947627"/>
            <a:ext cx="543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Krill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6331446"/>
              </p:ext>
            </p:extLst>
          </p:nvPr>
        </p:nvGraphicFramePr>
        <p:xfrm>
          <a:off x="88363" y="1181468"/>
          <a:ext cx="8948061" cy="758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0" name="Equation" r:id="rId3" imgW="2400300" imgH="203200" progId="Equation.3">
                  <p:embed/>
                </p:oleObj>
              </mc:Choice>
              <mc:Fallback>
                <p:oleObj name="Equation" r:id="rId3" imgW="24003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363" y="1181468"/>
                        <a:ext cx="8948061" cy="75868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9233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FF"/>
                </a:solidFill>
              </a:rPr>
              <a:t>The Hypothesis</a:t>
            </a:r>
          </a:p>
          <a:p>
            <a:pPr algn="ctr"/>
            <a:r>
              <a:rPr lang="en-US" sz="3000" dirty="0" smtClean="0">
                <a:solidFill>
                  <a:srgbClr val="FFFFFF"/>
                </a:solidFill>
              </a:rPr>
              <a:t>Penguin Foraging Location is Driven by Tide Regime</a:t>
            </a: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21963" y="2094211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Tide Regime ~ Krill Density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900" y="2781300"/>
            <a:ext cx="5880100" cy="40767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8363" y="3303124"/>
            <a:ext cx="30814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Tidal Currents are strong enough to concentrate Krill</a:t>
            </a:r>
          </a:p>
          <a:p>
            <a:pPr algn="ctr"/>
            <a:endParaRPr lang="en-US" sz="2400" dirty="0">
              <a:solidFill>
                <a:srgbClr val="FFFFFF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Courtesy: Travis Miles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098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117" y="1801738"/>
            <a:ext cx="7161883" cy="50562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323338"/>
            <a:ext cx="174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Azam</a:t>
            </a:r>
            <a:r>
              <a:rPr lang="en-US" dirty="0" smtClean="0">
                <a:solidFill>
                  <a:schemeClr val="bg1"/>
                </a:solidFill>
              </a:rPr>
              <a:t> et al, 1983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 rot="18863519">
            <a:off x="4481336" y="4196686"/>
            <a:ext cx="3921019" cy="385971"/>
          </a:xfrm>
          <a:prstGeom prst="ellipse">
            <a:avLst/>
          </a:prstGeom>
          <a:noFill/>
          <a:ln w="5715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478299"/>
            <a:ext cx="9143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Satellite Driven Studies of Climate-mediated Changes in Antarctic Food </a:t>
            </a:r>
            <a:r>
              <a:rPr lang="en-US" sz="4000" dirty="0" smtClean="0">
                <a:solidFill>
                  <a:schemeClr val="bg1"/>
                </a:solidFill>
              </a:rPr>
              <a:t>Webs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34977" y="6402933"/>
            <a:ext cx="471524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/>
              <a:t>Length Scale (concentration) of prey</a:t>
            </a:r>
            <a:endParaRPr lang="en-US" sz="2000" b="1" dirty="0"/>
          </a:p>
        </p:txBody>
      </p:sp>
      <p:sp>
        <p:nvSpPr>
          <p:cNvPr id="13" name="Rectangle 12"/>
          <p:cNvSpPr/>
          <p:nvPr/>
        </p:nvSpPr>
        <p:spPr>
          <a:xfrm rot="16200000">
            <a:off x="1632105" y="3971266"/>
            <a:ext cx="1549848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1" dirty="0" smtClean="0"/>
              <a:t>Trophic level</a:t>
            </a:r>
            <a:endParaRPr lang="en-US" sz="2000" b="1" dirty="0"/>
          </a:p>
        </p:txBody>
      </p:sp>
      <p:sp>
        <p:nvSpPr>
          <p:cNvPr id="14" name="Rectangle 13"/>
          <p:cNvSpPr/>
          <p:nvPr/>
        </p:nvSpPr>
        <p:spPr>
          <a:xfrm>
            <a:off x="0" y="2618286"/>
            <a:ext cx="1982117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Larger starting prey supports large predators with fewer trophic steps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Changes in lower trophic levels could be transferred to upper trophic levels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385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 5_presentation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0" t="18409" r="12065" b="8944"/>
          <a:stretch/>
        </p:blipFill>
        <p:spPr>
          <a:xfrm>
            <a:off x="477888" y="1338501"/>
            <a:ext cx="7391400" cy="5367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9144000" cy="1295400"/>
          </a:xfrm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</a:rPr>
              <a:t>Nearshore Tidal and Offshore Comparisons of Krill</a:t>
            </a:r>
            <a:endParaRPr lang="en-US" dirty="0">
              <a:ln w="18415" cmpd="sng">
                <a:solidFill>
                  <a:srgbClr val="80A0FF"/>
                </a:solidFill>
                <a:prstDash val="solid"/>
              </a:ln>
              <a:solidFill>
                <a:srgbClr val="80A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+mj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935" y="1582032"/>
            <a:ext cx="4009353" cy="17458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03521" y="3623564"/>
            <a:ext cx="2365767" cy="27145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72492"/>
      </p:ext>
    </p:extLst>
  </p:cSld>
  <p:clrMapOvr>
    <a:masterClrMapping/>
  </p:clrMapOvr>
  <p:transition xmlns:p14="http://schemas.microsoft.com/office/powerpoint/2010/main" advTm="109372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5467910" y="3947627"/>
            <a:ext cx="543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Krill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183" y="0"/>
            <a:ext cx="7225817" cy="68563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910015"/>
            <a:ext cx="1918183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There is a “</a:t>
            </a:r>
            <a:r>
              <a:rPr lang="en-US" sz="2400" dirty="0" err="1" smtClean="0">
                <a:solidFill>
                  <a:srgbClr val="FFFFFF"/>
                </a:solidFill>
              </a:rPr>
              <a:t>HotSpot</a:t>
            </a:r>
            <a:r>
              <a:rPr lang="en-US" sz="2400" dirty="0" smtClean="0">
                <a:solidFill>
                  <a:srgbClr val="FFFFFF"/>
                </a:solidFill>
              </a:rPr>
              <a:t>” Phenomena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16898"/>
            <a:ext cx="19181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Fraser et al, 1996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633681"/>
            <a:ext cx="19181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Does this point to some important element of local variability?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009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5467910" y="3947627"/>
            <a:ext cx="543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Krill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9233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FF"/>
                </a:solidFill>
              </a:rPr>
              <a:t>Future Work</a:t>
            </a:r>
          </a:p>
          <a:p>
            <a:pPr algn="ctr"/>
            <a:r>
              <a:rPr lang="en-US" sz="3000" dirty="0" smtClean="0">
                <a:solidFill>
                  <a:srgbClr val="FFFFFF"/>
                </a:solidFill>
              </a:rPr>
              <a:t>Bring Down HF RADAR</a:t>
            </a:r>
            <a:endParaRPr lang="en-US" sz="3000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7997"/>
            <a:ext cx="9153369" cy="57500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731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92333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FF"/>
                </a:solidFill>
              </a:rPr>
              <a:t>Revisiting Original Model</a:t>
            </a:r>
            <a:endParaRPr lang="en-US" sz="3000" dirty="0">
              <a:solidFill>
                <a:srgbClr val="FFFFFF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5247138"/>
              </p:ext>
            </p:extLst>
          </p:nvPr>
        </p:nvGraphicFramePr>
        <p:xfrm>
          <a:off x="138225" y="1064299"/>
          <a:ext cx="8873744" cy="88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9" name="Equation" r:id="rId3" imgW="2044700" imgH="203200" progId="Equation.3">
                  <p:embed/>
                </p:oleObj>
              </mc:Choice>
              <mc:Fallback>
                <p:oleObj name="Equation" r:id="rId3" imgW="2044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138225" y="1064299"/>
                        <a:ext cx="8873744" cy="881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300419" y="2047468"/>
            <a:ext cx="8579011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 error term encapsulates small scale or cyclical environmental variation, and any top-down component. This is a </a:t>
            </a:r>
            <a:r>
              <a:rPr lang="en-US" sz="2400" u="sng" dirty="0" smtClean="0">
                <a:solidFill>
                  <a:schemeClr val="bg1"/>
                </a:solidFill>
              </a:rPr>
              <a:t>bottom-up </a:t>
            </a:r>
            <a:r>
              <a:rPr lang="en-US" sz="2400" dirty="0" smtClean="0">
                <a:solidFill>
                  <a:schemeClr val="bg1"/>
                </a:solidFill>
              </a:rPr>
              <a:t>approach.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84188" y="3376613"/>
            <a:ext cx="8212137" cy="2384353"/>
            <a:chOff x="484188" y="3376613"/>
            <a:chExt cx="8212137" cy="2384353"/>
          </a:xfrm>
        </p:grpSpPr>
        <p:sp>
          <p:nvSpPr>
            <p:cNvPr id="7" name="Rectangle 6"/>
            <p:cNvSpPr/>
            <p:nvPr/>
          </p:nvSpPr>
          <p:spPr>
            <a:xfrm rot="16200000">
              <a:off x="5467910" y="3947627"/>
              <a:ext cx="5439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Krill</a:t>
              </a:r>
              <a:endParaRPr lang="en-US" dirty="0"/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654420"/>
                </p:ext>
              </p:extLst>
            </p:nvPr>
          </p:nvGraphicFramePr>
          <p:xfrm>
            <a:off x="484188" y="3376613"/>
            <a:ext cx="8212137" cy="674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80" name="Equation" r:id="rId5" imgW="2476500" imgH="203200" progId="Equation.3">
                    <p:embed/>
                  </p:oleObj>
                </mc:Choice>
                <mc:Fallback>
                  <p:oleObj name="Equation" r:id="rId5" imgW="24765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>
                          <a:alphaModFix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484188" y="3376613"/>
                          <a:ext cx="8212137" cy="67468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12"/>
            <p:cNvSpPr/>
            <p:nvPr/>
          </p:nvSpPr>
          <p:spPr>
            <a:xfrm>
              <a:off x="2264388" y="4745304"/>
              <a:ext cx="309064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Broad-Scale Environmental Signal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924571" y="4560638"/>
              <a:ext cx="2731864" cy="1200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Implicit Resource Concentrating Signal</a:t>
              </a:r>
            </a:p>
            <a:p>
              <a:r>
                <a:rPr lang="en-US" sz="2400" dirty="0" smtClean="0">
                  <a:solidFill>
                    <a:schemeClr val="bg1"/>
                  </a:solidFill>
                </a:rPr>
                <a:t>Non-Climate Signal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3" name="Straight Arrow Connector 2"/>
            <p:cNvCxnSpPr>
              <a:stCxn id="14" idx="0"/>
            </p:cNvCxnSpPr>
            <p:nvPr/>
          </p:nvCxnSpPr>
          <p:spPr>
            <a:xfrm flipV="1">
              <a:off x="7290503" y="3860298"/>
              <a:ext cx="328916" cy="70034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3" idx="0"/>
            </p:cNvCxnSpPr>
            <p:nvPr/>
          </p:nvCxnSpPr>
          <p:spPr>
            <a:xfrm flipV="1">
              <a:off x="3809709" y="3860298"/>
              <a:ext cx="864104" cy="88500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/>
          <p:cNvSpPr/>
          <p:nvPr/>
        </p:nvSpPr>
        <p:spPr>
          <a:xfrm>
            <a:off x="300419" y="5657672"/>
            <a:ext cx="85790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So What?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1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067"/>
            <a:ext cx="9144000" cy="62369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81251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Let’s speculate –Which is More Important?</a:t>
            </a:r>
            <a:endParaRPr lang="en-US" sz="3200" dirty="0"/>
          </a:p>
        </p:txBody>
      </p:sp>
      <p:sp>
        <p:nvSpPr>
          <p:cNvPr id="7" name="Oval 6"/>
          <p:cNvSpPr/>
          <p:nvPr/>
        </p:nvSpPr>
        <p:spPr>
          <a:xfrm rot="18940435">
            <a:off x="2973937" y="3578869"/>
            <a:ext cx="5483921" cy="385971"/>
          </a:xfrm>
          <a:prstGeom prst="ellipse">
            <a:avLst/>
          </a:prstGeom>
          <a:noFill/>
          <a:ln w="5715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4589427" y="2633224"/>
            <a:ext cx="2338758" cy="712519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Local Concentrating?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 flipH="1">
            <a:off x="1615645" y="5724507"/>
            <a:ext cx="2586572" cy="712519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Changing Climate?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634977" y="6402933"/>
            <a:ext cx="471524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/>
              <a:t>Length Scale (concentration) of prey</a:t>
            </a:r>
            <a:endParaRPr lang="en-US" sz="2000" b="1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350051" y="3548275"/>
            <a:ext cx="177483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/>
              <a:t>Trophic level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95927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9143999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Interannual Variation in Mean Chick Fledging Mass – Chicks are the Integrated Investment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29362" y="1732226"/>
            <a:ext cx="30146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Arial"/>
              </a:rPr>
              <a:t>What are the dominant drivers of this interannual variability?</a:t>
            </a:r>
          </a:p>
          <a:p>
            <a:pPr marL="914400" lvl="1" indent="-457200">
              <a:buAutoNum type="arabicPeriod"/>
            </a:pPr>
            <a:r>
              <a:rPr lang="en-US" b="1" dirty="0" smtClean="0">
                <a:solidFill>
                  <a:srgbClr val="FFFFFF"/>
                </a:solidFill>
                <a:latin typeface="Arial"/>
              </a:rPr>
              <a:t>Large-scale climate</a:t>
            </a:r>
          </a:p>
          <a:p>
            <a:pPr marL="914400" lvl="1" indent="-457200">
              <a:buAutoNum type="arabicPeriod"/>
            </a:pPr>
            <a:r>
              <a:rPr lang="en-US" b="1" dirty="0" smtClean="0">
                <a:solidFill>
                  <a:srgbClr val="FFFFFF"/>
                </a:solidFill>
                <a:latin typeface="Arial"/>
              </a:rPr>
              <a:t>Local weather</a:t>
            </a:r>
          </a:p>
          <a:p>
            <a:pPr marL="914400" lvl="1" indent="-457200">
              <a:buAutoNum type="arabicPeriod"/>
            </a:pPr>
            <a:r>
              <a:rPr lang="en-US" b="1" dirty="0" smtClean="0">
                <a:solidFill>
                  <a:srgbClr val="FFFFFF"/>
                </a:solidFill>
                <a:latin typeface="Arial"/>
              </a:rPr>
              <a:t>Food quality</a:t>
            </a:r>
          </a:p>
          <a:p>
            <a:pPr marL="914400" lvl="1" indent="-457200">
              <a:buAutoNum type="arabicPeriod"/>
            </a:pPr>
            <a:r>
              <a:rPr lang="en-US" b="1" dirty="0" smtClean="0">
                <a:solidFill>
                  <a:srgbClr val="FFFFFF"/>
                </a:solidFill>
                <a:latin typeface="Arial"/>
              </a:rPr>
              <a:t>Tidal forcing</a:t>
            </a:r>
            <a:endParaRPr lang="en-US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438" y="4832008"/>
            <a:ext cx="3081561" cy="205437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Macintosh HD:Users:Meg:Desktop:weights-only_mean-no_survs.pd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586"/>
            <a:ext cx="6062438" cy="445452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2341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Stepwise Regression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3499" y="2017858"/>
            <a:ext cx="3714751" cy="380640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Ensemble wa</a:t>
            </a:r>
            <a:r>
              <a:rPr lang="en-US" dirty="0" smtClean="0">
                <a:solidFill>
                  <a:srgbClr val="FFFFFF"/>
                </a:solidFill>
                <a:cs typeface="Arial"/>
              </a:rPr>
              <a:t>s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within ~0.03 kg </a:t>
            </a:r>
          </a:p>
          <a:p>
            <a:pPr lvl="1"/>
            <a:endParaRPr lang="en-US" dirty="0">
              <a:solidFill>
                <a:srgbClr val="FFFFFF"/>
              </a:solidFill>
              <a:effectLst/>
              <a:latin typeface="Arial"/>
              <a:cs typeface="Arial"/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Models Developed With;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Climate Indices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Local Weather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Penguin Stomach Contents delivered to Chicks</a:t>
            </a:r>
          </a:p>
          <a:p>
            <a:pPr lvl="1"/>
            <a:endParaRPr lang="en-US" dirty="0" smtClean="0">
              <a:solidFill>
                <a:srgbClr val="FFFFFF"/>
              </a:solidFill>
              <a:effectLst/>
              <a:latin typeface="Arial"/>
              <a:cs typeface="Arial"/>
            </a:endParaRPr>
          </a:p>
        </p:txBody>
      </p:sp>
      <p:pic>
        <p:nvPicPr>
          <p:cNvPr id="4" name="Picture 3" descr="Description: Macintosh HD:Users:Meg:model_results_TS.pdf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0028" y="2001983"/>
            <a:ext cx="5498042" cy="382227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814819" y="1417638"/>
            <a:ext cx="3788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Measured 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CFM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vs. Estimated 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CFM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83555" y="5824261"/>
            <a:ext cx="666044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8"/>
            <a:r>
              <a:rPr lang="en-US" sz="2500" dirty="0" smtClean="0">
                <a:solidFill>
                  <a:srgbClr val="FFFFFF"/>
                </a:solidFill>
                <a:latin typeface="Arial"/>
                <a:cs typeface="Arial"/>
              </a:rPr>
              <a:t>AIC</a:t>
            </a:r>
            <a:r>
              <a:rPr lang="en-US" sz="2500" baseline="-25000" dirty="0" smtClean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lang="en-US" sz="2500" dirty="0" smtClean="0">
                <a:solidFill>
                  <a:srgbClr val="FFFFFF"/>
                </a:solidFill>
                <a:latin typeface="Arial"/>
                <a:cs typeface="Arial"/>
              </a:rPr>
              <a:t> &lt; 2</a:t>
            </a:r>
          </a:p>
          <a:p>
            <a:pPr lvl="8"/>
            <a:r>
              <a:rPr lang="en-US" sz="2500" dirty="0" smtClean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lang="en-US" sz="2500" baseline="30000" dirty="0" smtClean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25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500" dirty="0">
                <a:solidFill>
                  <a:srgbClr val="FFFFFF"/>
                </a:solidFill>
                <a:latin typeface="Arial"/>
                <a:cs typeface="Arial"/>
              </a:rPr>
              <a:t>= ~0.60 to </a:t>
            </a:r>
            <a:r>
              <a:rPr lang="en-US" sz="2500" dirty="0" smtClean="0">
                <a:solidFill>
                  <a:srgbClr val="FFFFFF"/>
                </a:solidFill>
                <a:latin typeface="Arial"/>
                <a:cs typeface="Arial"/>
              </a:rPr>
              <a:t>0.70</a:t>
            </a:r>
          </a:p>
        </p:txBody>
      </p:sp>
    </p:spTree>
    <p:extLst>
      <p:ext uri="{BB962C8B-B14F-4D97-AF65-F5344CB8AC3E}">
        <p14:creationId xmlns:p14="http://schemas.microsoft.com/office/powerpoint/2010/main" val="1560896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ffects_LEGEND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0227"/>
          <a:stretch/>
        </p:blipFill>
        <p:spPr>
          <a:xfrm>
            <a:off x="3265722" y="1247519"/>
            <a:ext cx="1669143" cy="54834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109"/>
            <a:ext cx="9144000" cy="1143000"/>
          </a:xfrm>
        </p:spPr>
        <p:txBody>
          <a:bodyPr>
            <a:noAutofit/>
          </a:bodyPr>
          <a:lstStyle/>
          <a:p>
            <a:r>
              <a:rPr lang="en-US" sz="3700" dirty="0" smtClean="0">
                <a:solidFill>
                  <a:srgbClr val="FFFFFF"/>
                </a:solidFill>
                <a:cs typeface="Arial"/>
              </a:rPr>
              <a:t>Effects </a:t>
            </a:r>
            <a:r>
              <a:rPr lang="en-US" sz="3700" dirty="0">
                <a:solidFill>
                  <a:srgbClr val="FFFFFF"/>
                </a:solidFill>
                <a:cs typeface="Arial"/>
              </a:rPr>
              <a:t>of </a:t>
            </a:r>
            <a:r>
              <a:rPr lang="en-US" sz="3700" dirty="0" smtClean="0">
                <a:solidFill>
                  <a:srgbClr val="FFFFFF"/>
                </a:solidFill>
                <a:cs typeface="Arial"/>
              </a:rPr>
              <a:t>Each </a:t>
            </a:r>
            <a:r>
              <a:rPr lang="en-US" sz="3700" dirty="0">
                <a:solidFill>
                  <a:srgbClr val="FFFFFF"/>
                </a:solidFill>
                <a:cs typeface="Arial"/>
              </a:rPr>
              <a:t>P</a:t>
            </a:r>
            <a:r>
              <a:rPr lang="en-US" sz="3700" dirty="0" smtClean="0">
                <a:solidFill>
                  <a:srgbClr val="FFFFFF"/>
                </a:solidFill>
                <a:cs typeface="Arial"/>
              </a:rPr>
              <a:t>redictor </a:t>
            </a:r>
            <a:r>
              <a:rPr lang="en-US" sz="3700" dirty="0">
                <a:solidFill>
                  <a:srgbClr val="FFFFFF"/>
                </a:solidFill>
                <a:cs typeface="Arial"/>
              </a:rPr>
              <a:t>V</a:t>
            </a:r>
            <a:r>
              <a:rPr lang="en-US" sz="3700" dirty="0" smtClean="0">
                <a:solidFill>
                  <a:srgbClr val="FFFFFF"/>
                </a:solidFill>
                <a:cs typeface="Arial"/>
              </a:rPr>
              <a:t>ariable </a:t>
            </a:r>
            <a:r>
              <a:rPr lang="en-US" sz="3700" dirty="0">
                <a:solidFill>
                  <a:srgbClr val="FFFFFF"/>
                </a:solidFill>
                <a:cs typeface="Arial"/>
              </a:rPr>
              <a:t>on CFM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955" y="2317750"/>
            <a:ext cx="3043767" cy="678096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~0.2 kg effect </a:t>
            </a:r>
            <a:endParaRPr lang="en-U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" name="Picture 3" descr="Macintosh HD:Users:Meg:Desktop:CFM paper:chick weight codes_plots:12. matlab model outcomes:individ_var_effects.pdf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95" t="210"/>
          <a:stretch/>
        </p:blipFill>
        <p:spPr bwMode="auto">
          <a:xfrm>
            <a:off x="4862286" y="1251856"/>
            <a:ext cx="4057351" cy="547914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Left Brace 4"/>
          <p:cNvSpPr/>
          <p:nvPr/>
        </p:nvSpPr>
        <p:spPr>
          <a:xfrm>
            <a:off x="2824840" y="1883833"/>
            <a:ext cx="1100667" cy="1443567"/>
          </a:xfrm>
          <a:prstGeom prst="leftBrace">
            <a:avLst>
              <a:gd name="adj1" fmla="val 20096"/>
              <a:gd name="adj2" fmla="val 50000"/>
            </a:avLst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Left Brace 5"/>
          <p:cNvSpPr/>
          <p:nvPr/>
        </p:nvSpPr>
        <p:spPr>
          <a:xfrm>
            <a:off x="2824840" y="3619501"/>
            <a:ext cx="1100667" cy="2422070"/>
          </a:xfrm>
          <a:prstGeom prst="leftBrace">
            <a:avLst>
              <a:gd name="adj1" fmla="val 20096"/>
              <a:gd name="adj2" fmla="val 50000"/>
            </a:avLst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1955" y="4464052"/>
            <a:ext cx="3043767" cy="851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~0.1 kg effect</a:t>
            </a:r>
            <a:endParaRPr lang="en-U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4978999"/>
            <a:ext cx="3265722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Climate and Weather Indexes were Dominant!</a:t>
            </a:r>
          </a:p>
          <a:p>
            <a:pPr lvl="1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Noticeable absence of tides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Thermoregulatory Issue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3607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10109" y="180214"/>
            <a:ext cx="26613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Conclusions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8" name="Picture 17" descr="blog.louiseh.org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1414" y="4066328"/>
            <a:ext cx="2878397" cy="28165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9415" y="896229"/>
            <a:ext cx="79986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Satellite Driven Niche Spaces are fairly good at predicting general trends in penguin populations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Using AUV’s to Local variation in the physical delivery of krill to colony locations implicate local concentrating mechanisms that are not climate driven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A meta-analysis of Climate Scale </a:t>
            </a:r>
            <a:r>
              <a:rPr lang="en-US" sz="2000" dirty="0" err="1" smtClean="0">
                <a:solidFill>
                  <a:schemeClr val="bg1"/>
                </a:solidFill>
              </a:rPr>
              <a:t>vs</a:t>
            </a:r>
            <a:r>
              <a:rPr lang="en-US" sz="2000" dirty="0" smtClean="0">
                <a:solidFill>
                  <a:schemeClr val="bg1"/>
                </a:solidFill>
              </a:rPr>
              <a:t> Local Scale drivers reveal that Climate (especially terrestrial) is the most important for understanding chick weights.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9415" y="4180344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Future work is focusing on the connection between the local physics and krill delivery to penguin colonies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Will not be treating tides as a mean across a season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726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31650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Project Publications to Date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1146" y="948689"/>
            <a:ext cx="7981349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Schofield, O., H. W. </a:t>
            </a:r>
            <a:r>
              <a:rPr lang="en-US" dirty="0" err="1">
                <a:solidFill>
                  <a:srgbClr val="FFFFFF"/>
                </a:solidFill>
              </a:rPr>
              <a:t>Ducklow</a:t>
            </a:r>
            <a:r>
              <a:rPr lang="en-US" dirty="0">
                <a:solidFill>
                  <a:srgbClr val="FFFFFF"/>
                </a:solidFill>
              </a:rPr>
              <a:t>, D. G. Martinson, M. P. Meredith, M. A. Moline, and W. R. Fraser. 2010. How Do Polar Marine Ecosystems Respond to Rapid Climate Change? </a:t>
            </a:r>
            <a:r>
              <a:rPr lang="en-US" i="1" dirty="0">
                <a:solidFill>
                  <a:srgbClr val="FFFFFF"/>
                </a:solidFill>
              </a:rPr>
              <a:t>Science</a:t>
            </a:r>
            <a:r>
              <a:rPr lang="en-US" dirty="0">
                <a:solidFill>
                  <a:srgbClr val="FFFFFF"/>
                </a:solidFill>
              </a:rPr>
              <a:t>, 328328:1520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Cimino</a:t>
            </a:r>
            <a:r>
              <a:rPr lang="en-US" dirty="0">
                <a:solidFill>
                  <a:srgbClr val="FFFFFF"/>
                </a:solidFill>
              </a:rPr>
              <a:t>, M. A., Fraser, W. R., Irwin A. J. Oliver, M. J. 2013. Satellite Data Identify Decadal Trends in the Quality of </a:t>
            </a:r>
            <a:r>
              <a:rPr lang="en-US" dirty="0" err="1">
                <a:solidFill>
                  <a:srgbClr val="FFFFFF"/>
                </a:solidFill>
              </a:rPr>
              <a:t>Pygoscelis</a:t>
            </a:r>
            <a:r>
              <a:rPr lang="en-US" dirty="0">
                <a:solidFill>
                  <a:srgbClr val="FFFFFF"/>
                </a:solidFill>
              </a:rPr>
              <a:t> Penguin Chick-Rearing Habitat. </a:t>
            </a:r>
            <a:r>
              <a:rPr lang="en-US" i="1" dirty="0">
                <a:solidFill>
                  <a:srgbClr val="FFFFFF"/>
                </a:solidFill>
              </a:rPr>
              <a:t>Global Change Biology, </a:t>
            </a:r>
            <a:r>
              <a:rPr lang="en-US" dirty="0">
                <a:solidFill>
                  <a:srgbClr val="FFFFFF"/>
                </a:solidFill>
              </a:rPr>
              <a:t>DOI: 10.1111/gcb.12016.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pPr lvl="0"/>
            <a:r>
              <a:rPr lang="en-US" dirty="0">
                <a:solidFill>
                  <a:srgbClr val="FFFFFF"/>
                </a:solidFill>
              </a:rPr>
              <a:t>Oliver, M. J., Moline, M. A., Robbins, I., Fraser, W., Patterson, D., Schofield, O. 2012. Letting Penguins Lead: Dynamic Modeling of Penguin Locations Guide Autonomous Robotic Sampling, </a:t>
            </a:r>
            <a:r>
              <a:rPr lang="en-US" i="1" dirty="0">
                <a:solidFill>
                  <a:srgbClr val="FFFFFF"/>
                </a:solidFill>
              </a:rPr>
              <a:t>Oceanography</a:t>
            </a:r>
            <a:r>
              <a:rPr lang="en-US" dirty="0">
                <a:solidFill>
                  <a:srgbClr val="FFFFFF"/>
                </a:solidFill>
              </a:rPr>
              <a:t>, http://</a:t>
            </a:r>
            <a:r>
              <a:rPr lang="en-US" dirty="0" err="1">
                <a:solidFill>
                  <a:srgbClr val="FFFFFF"/>
                </a:solidFill>
              </a:rPr>
              <a:t>dx.doi.org</a:t>
            </a:r>
            <a:r>
              <a:rPr lang="en-US" dirty="0">
                <a:solidFill>
                  <a:srgbClr val="FFFFFF"/>
                </a:solidFill>
              </a:rPr>
              <a:t>/10.5670/oceanog.2012.84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  <a:p>
            <a:endParaRPr lang="en-US" u="sng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Oliver</a:t>
            </a:r>
            <a:r>
              <a:rPr lang="en-US" dirty="0">
                <a:solidFill>
                  <a:srgbClr val="FFFFFF"/>
                </a:solidFill>
              </a:rPr>
              <a:t>, M. J., Irwin, A. J., Moline, M. A., Fraser, W., Patterson, D., Schofield, O., </a:t>
            </a:r>
            <a:r>
              <a:rPr lang="en-US" dirty="0" err="1">
                <a:solidFill>
                  <a:srgbClr val="FFFFFF"/>
                </a:solidFill>
              </a:rPr>
              <a:t>Kohut</a:t>
            </a:r>
            <a:r>
              <a:rPr lang="en-US" dirty="0">
                <a:solidFill>
                  <a:srgbClr val="FFFFFF"/>
                </a:solidFill>
              </a:rPr>
              <a:t>, J. Adélie Penguin Foraging Location Predicted by Tidal Regime Switching</a:t>
            </a:r>
            <a:r>
              <a:rPr lang="en-US" i="1" dirty="0">
                <a:solidFill>
                  <a:srgbClr val="FFFFFF"/>
                </a:solidFill>
              </a:rPr>
              <a:t>. </a:t>
            </a:r>
            <a:r>
              <a:rPr lang="en-US" i="1" dirty="0" err="1">
                <a:solidFill>
                  <a:srgbClr val="FFFFFF"/>
                </a:solidFill>
              </a:rPr>
              <a:t>PLoS</a:t>
            </a:r>
            <a:r>
              <a:rPr lang="en-US" i="1" dirty="0">
                <a:solidFill>
                  <a:srgbClr val="FFFFFF"/>
                </a:solidFill>
              </a:rPr>
              <a:t> One</a:t>
            </a:r>
            <a:r>
              <a:rPr lang="en-US" dirty="0">
                <a:solidFill>
                  <a:srgbClr val="FFFFFF"/>
                </a:solidFill>
              </a:rPr>
              <a:t>, 10.1371/journal.pone.0055163.</a:t>
            </a:r>
          </a:p>
          <a:p>
            <a:pPr lvl="0"/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Cimino</a:t>
            </a:r>
            <a:r>
              <a:rPr lang="en-US" dirty="0">
                <a:solidFill>
                  <a:srgbClr val="FFFFFF"/>
                </a:solidFill>
              </a:rPr>
              <a:t>, M. A., Fraser, W. R., Patterson-Fraser, D. L., Saba, V. S., Oliver, M. J. Large Scale Climate and Local Weather Drive Interannual Variability in Adélie Penguin chick fledging mass. Submitted to Marine Ecology Progress Series.</a:t>
            </a:r>
          </a:p>
          <a:p>
            <a:pPr lvl="0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000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457" y="1916631"/>
            <a:ext cx="6315543" cy="49031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96" y="216689"/>
            <a:ext cx="91441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Short Food Webs Increase Chance of Prediction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Hypothesis: Environmental Trends Predict Upper Trophic Levels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6200000">
            <a:off x="5420229" y="5192668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Prey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rot="16200000">
            <a:off x="5703933" y="3946094"/>
            <a:ext cx="1010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Predator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4062943" y="4219622"/>
            <a:ext cx="2417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Environmental   Change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-196" y="1915528"/>
            <a:ext cx="279062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Look for places with big environmental perturbations, and short food webs. 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Enormous interest in conservation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708830" y="5728829"/>
            <a:ext cx="5123093" cy="519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292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racks_and_Kernel.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191"/>
          <a:stretch/>
        </p:blipFill>
        <p:spPr>
          <a:xfrm>
            <a:off x="3270829" y="951057"/>
            <a:ext cx="2946526" cy="13716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Adélie &amp; Gentoo: Area of Overlap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Adelie_Gentoo_overlap95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42"/>
          <a:stretch/>
        </p:blipFill>
        <p:spPr>
          <a:xfrm>
            <a:off x="14112" y="2385887"/>
            <a:ext cx="9144000" cy="417688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2633132" y="2535301"/>
            <a:ext cx="1933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 Gentoo, 129 dives</a:t>
            </a:r>
          </a:p>
          <a:p>
            <a:r>
              <a:rPr lang="en-US" sz="1400" dirty="0" smtClean="0"/>
              <a:t>7 Adelies, 243 dives</a:t>
            </a:r>
            <a:endParaRPr lang="en-US" sz="1400" dirty="0"/>
          </a:p>
        </p:txBody>
      </p:sp>
      <p:sp>
        <p:nvSpPr>
          <p:cNvPr id="3" name="Frame 2"/>
          <p:cNvSpPr/>
          <p:nvPr/>
        </p:nvSpPr>
        <p:spPr>
          <a:xfrm>
            <a:off x="4001308" y="1312333"/>
            <a:ext cx="909359" cy="352778"/>
          </a:xfrm>
          <a:prstGeom prst="fram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32000" y="6279444"/>
            <a:ext cx="1072444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Density 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37867" y="6279444"/>
            <a:ext cx="1072444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Density 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30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5467910" y="3947627"/>
            <a:ext cx="543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Krill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rot="16200000">
            <a:off x="5691981" y="3849547"/>
            <a:ext cx="1034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Penguins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4039833" y="4219622"/>
            <a:ext cx="2463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Climate       Perturbation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33036" y="254541"/>
            <a:ext cx="70732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Look for places with big climate perturbations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897329"/>
            <a:ext cx="27906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West Antarctic Peninsula is Losing Ice, Warming Air and Water</a:t>
            </a:r>
          </a:p>
        </p:txBody>
      </p:sp>
      <p:pic>
        <p:nvPicPr>
          <p:cNvPr id="12" name="Picture 11" descr="ice decf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606" y="876937"/>
            <a:ext cx="6182576" cy="597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5467910" y="3947627"/>
            <a:ext cx="543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Krill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rot="16200000">
            <a:off x="5691981" y="3849547"/>
            <a:ext cx="1034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Penguins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4039833" y="4219622"/>
            <a:ext cx="2463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Climate       Perturbation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33036" y="254541"/>
            <a:ext cx="70732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Look for places with big climate perturbations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2283652"/>
            <a:ext cx="27906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West Antarctic Peninsula is Warming up during Summer Months</a:t>
            </a:r>
          </a:p>
        </p:txBody>
      </p:sp>
      <p:pic>
        <p:nvPicPr>
          <p:cNvPr id="8" name="Picture 7" descr="sst dec-f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60" y="853627"/>
            <a:ext cx="6152540" cy="601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59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5467910" y="3947627"/>
            <a:ext cx="543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Krill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rot="16200000">
            <a:off x="5691981" y="3849547"/>
            <a:ext cx="1034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Penguins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4039833" y="4219622"/>
            <a:ext cx="2463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Climate       Perturbation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33036" y="254541"/>
            <a:ext cx="70732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Look for places with big climate perturbations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2283652"/>
            <a:ext cx="27906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Chlorophyll isn’t as clear of a signal on big scales</a:t>
            </a:r>
          </a:p>
        </p:txBody>
      </p:sp>
      <p:pic>
        <p:nvPicPr>
          <p:cNvPr id="14" name="Picture 13" descr="chl decf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618" y="820559"/>
            <a:ext cx="6251382" cy="603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81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_m9aeebh4jc05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977353" cy="3352800"/>
          </a:xfrm>
          <a:prstGeom prst="rect">
            <a:avLst/>
          </a:prstGeom>
        </p:spPr>
      </p:pic>
      <p:pic>
        <p:nvPicPr>
          <p:cNvPr id="3" name="Picture 2" descr="IMG_24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3314700"/>
            <a:ext cx="4724400" cy="3543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268" y="5819582"/>
            <a:ext cx="4199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Torgersen</a:t>
            </a:r>
            <a:r>
              <a:rPr lang="en-US" dirty="0" smtClean="0">
                <a:solidFill>
                  <a:schemeClr val="bg1"/>
                </a:solidFill>
              </a:rPr>
              <a:t> Island 2011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Photo: Mark Moline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77353" y="324349"/>
            <a:ext cx="4199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Torgersen</a:t>
            </a:r>
            <a:r>
              <a:rPr lang="en-US" dirty="0" smtClean="0">
                <a:solidFill>
                  <a:schemeClr val="bg1"/>
                </a:solidFill>
              </a:rPr>
              <a:t> Island 1991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Photo: Mark Moline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658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en_PAL_smal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7028" y="284006"/>
            <a:ext cx="6396972" cy="63866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505899"/>
            <a:ext cx="260292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FF"/>
                </a:solidFill>
              </a:rPr>
              <a:t>Near-Real Time Mapping of Penguin Foraging Locations</a:t>
            </a: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844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First Field Season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5452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32415"/>
            <a:ext cx="2358709" cy="32255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1"/>
            <a:ext cx="21478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First Field Season Results</a:t>
            </a:r>
          </a:p>
          <a:p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Tracking penguins from Humble Island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589" y="0"/>
            <a:ext cx="687841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444" y="1484713"/>
            <a:ext cx="22381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Where did the Adélie penguins go?</a:t>
            </a:r>
          </a:p>
          <a:p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847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5467910" y="3947627"/>
            <a:ext cx="543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Krill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9233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FF"/>
                </a:solidFill>
              </a:rPr>
              <a:t>Future Work</a:t>
            </a:r>
          </a:p>
          <a:p>
            <a:pPr algn="ctr"/>
            <a:r>
              <a:rPr lang="en-US" sz="3000" dirty="0" smtClean="0">
                <a:solidFill>
                  <a:srgbClr val="FFFFFF"/>
                </a:solidFill>
              </a:rPr>
              <a:t>Bring Down HF RADAR</a:t>
            </a:r>
            <a:endParaRPr lang="en-US" sz="3000" dirty="0">
              <a:solidFill>
                <a:srgbClr val="FFFFFF"/>
              </a:solidFill>
            </a:endParaRPr>
          </a:p>
        </p:txBody>
      </p:sp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7995"/>
            <a:ext cx="4563757" cy="308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757" y="1961151"/>
            <a:ext cx="4580243" cy="489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0420" y="4800204"/>
            <a:ext cx="3858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Simulated results based on first years radar installations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857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5467910" y="3947627"/>
            <a:ext cx="543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Krill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rot="16200000">
            <a:off x="5691981" y="3849547"/>
            <a:ext cx="1034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Penguins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4039833" y="4219622"/>
            <a:ext cx="2463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Climate       Perturbation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96" y="2455008"/>
            <a:ext cx="27906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West Antarctic Peninsula is Rapidly Warming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and Losing Ice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574" y="951165"/>
            <a:ext cx="6503796" cy="43358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5318405"/>
            <a:ext cx="3810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35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5467910" y="3947627"/>
            <a:ext cx="543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Krill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rot="16200000">
            <a:off x="5691981" y="3849547"/>
            <a:ext cx="1034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Penguins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4039833" y="4219622"/>
            <a:ext cx="2463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Climate       Perturbation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96" y="2455008"/>
            <a:ext cx="27906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West Antarctic Peninsula Losing Sea-Ice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4004630" y="102127"/>
            <a:ext cx="504614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" charset="0"/>
              </a:rPr>
              <a:t>The changes in phytoplankton are at least regional (West Antarctic Peninsula)</a:t>
            </a:r>
          </a:p>
          <a:p>
            <a:endParaRPr lang="en-US" sz="28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04630" cy="27215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r="40329" b="22791"/>
          <a:stretch/>
        </p:blipFill>
        <p:spPr>
          <a:xfrm>
            <a:off x="-195" y="1495778"/>
            <a:ext cx="7066921" cy="536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6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2605"/>
          <a:stretch/>
        </p:blipFill>
        <p:spPr>
          <a:xfrm>
            <a:off x="667543" y="2781511"/>
            <a:ext cx="7620000" cy="28169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43427"/>
          <a:stretch/>
        </p:blipFill>
        <p:spPr>
          <a:xfrm>
            <a:off x="58081" y="1085900"/>
            <a:ext cx="9085919" cy="16956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54541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Changing Phytoplankton Community Composition in the WAP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00" y="5587951"/>
            <a:ext cx="8496300" cy="317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" y="593906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Krill can not eat </a:t>
            </a:r>
            <a:r>
              <a:rPr lang="en-US" sz="2800" dirty="0" err="1" smtClean="0">
                <a:solidFill>
                  <a:schemeClr val="bg1"/>
                </a:solidFill>
              </a:rPr>
              <a:t>cryptophytes</a:t>
            </a:r>
            <a:r>
              <a:rPr lang="en-US" sz="2800" dirty="0" smtClean="0">
                <a:solidFill>
                  <a:schemeClr val="bg1"/>
                </a:solidFill>
              </a:rPr>
              <a:t> because they are too small</a:t>
            </a:r>
          </a:p>
        </p:txBody>
      </p:sp>
    </p:spTree>
    <p:extLst>
      <p:ext uri="{BB962C8B-B14F-4D97-AF65-F5344CB8AC3E}">
        <p14:creationId xmlns:p14="http://schemas.microsoft.com/office/powerpoint/2010/main" val="2520360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80005"/>
          <a:stretch>
            <a:fillRect/>
          </a:stretch>
        </p:blipFill>
        <p:spPr>
          <a:xfrm>
            <a:off x="6919015" y="1722761"/>
            <a:ext cx="2224985" cy="5084165"/>
          </a:xfrm>
          <a:prstGeom prst="rect">
            <a:avLst/>
          </a:prstGeom>
        </p:spPr>
      </p:pic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670355"/>
              </p:ext>
            </p:extLst>
          </p:nvPr>
        </p:nvGraphicFramePr>
        <p:xfrm>
          <a:off x="0" y="2116536"/>
          <a:ext cx="6919015" cy="4418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1674"/>
            <a:ext cx="1322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Background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322598" y="0"/>
            <a:ext cx="73234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" charset="0"/>
              </a:rPr>
              <a:t>Penguins are following suit with the change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64"/>
            <a:ext cx="5233238" cy="1648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851" y="500464"/>
            <a:ext cx="3761458" cy="397847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488954" y="500464"/>
            <a:ext cx="365504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" charset="0"/>
              </a:rPr>
              <a:t>NASA funded review of the system.</a:t>
            </a:r>
          </a:p>
        </p:txBody>
      </p:sp>
    </p:spTree>
    <p:extLst>
      <p:ext uri="{BB962C8B-B14F-4D97-AF65-F5344CB8AC3E}">
        <p14:creationId xmlns:p14="http://schemas.microsoft.com/office/powerpoint/2010/main" val="2288040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419" y="186926"/>
            <a:ext cx="87258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Short Food Webs Increase Chance of Prediction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Hypothesis: Environment </a:t>
            </a:r>
            <a:r>
              <a:rPr lang="en-US" sz="2800" dirty="0">
                <a:solidFill>
                  <a:schemeClr val="bg1"/>
                </a:solidFill>
              </a:rPr>
              <a:t>P</a:t>
            </a:r>
            <a:r>
              <a:rPr lang="en-US" sz="2800" dirty="0" smtClean="0">
                <a:solidFill>
                  <a:schemeClr val="bg1"/>
                </a:solidFill>
              </a:rPr>
              <a:t>redicts Populations of Penguins</a:t>
            </a:r>
            <a:endParaRPr lang="en-US" sz="28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6247070"/>
              </p:ext>
            </p:extLst>
          </p:nvPr>
        </p:nvGraphicFramePr>
        <p:xfrm>
          <a:off x="138113" y="4191000"/>
          <a:ext cx="8874125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6" name="Equation" r:id="rId3" imgW="2044700" imgH="203200" progId="Equation.3">
                  <p:embed/>
                </p:oleObj>
              </mc:Choice>
              <mc:Fallback>
                <p:oleObj name="Equation" r:id="rId3" imgW="2044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138113" y="4191000"/>
                        <a:ext cx="8874125" cy="8810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300419" y="5271478"/>
            <a:ext cx="8579011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 error term encapsulates small scale or cyclical environmental variation, and any top-down component. This is a </a:t>
            </a:r>
            <a:r>
              <a:rPr lang="en-US" sz="2400" u="sng" dirty="0" smtClean="0">
                <a:solidFill>
                  <a:schemeClr val="bg1"/>
                </a:solidFill>
              </a:rPr>
              <a:t>bottom-up </a:t>
            </a:r>
            <a:r>
              <a:rPr lang="en-US" sz="2400" dirty="0" smtClean="0">
                <a:solidFill>
                  <a:schemeClr val="bg1"/>
                </a:solidFill>
              </a:rPr>
              <a:t>approach.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731" y="1141033"/>
            <a:ext cx="8859491" cy="239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40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419" y="186926"/>
            <a:ext cx="8725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Problem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2048" y="733868"/>
            <a:ext cx="87641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We have penguin location information, but not many population counts 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9713573"/>
              </p:ext>
            </p:extLst>
          </p:nvPr>
        </p:nvGraphicFramePr>
        <p:xfrm>
          <a:off x="300038" y="1687513"/>
          <a:ext cx="8539162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5" name="Equation" r:id="rId3" imgW="4356100" imgH="419100" progId="Equation.3">
                  <p:embed/>
                </p:oleObj>
              </mc:Choice>
              <mc:Fallback>
                <p:oleObj name="Equation" r:id="rId3" imgW="43561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300038" y="1687513"/>
                        <a:ext cx="8539162" cy="8239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60472" y="2769086"/>
            <a:ext cx="462617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Change the terms of the hypothesis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probability of finding a specific penguin species dependent on the environment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Sets up a nice natural experiment between the WAP and the Continent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So Far, we have decent estimates of </a:t>
            </a:r>
            <a:endParaRPr lang="en-US" dirty="0"/>
          </a:p>
        </p:txBody>
      </p:sp>
      <p:pic>
        <p:nvPicPr>
          <p:cNvPr id="9" name="Picture 8" descr="figure_1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21" y="2640890"/>
            <a:ext cx="4136471" cy="413647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82534" y="1994291"/>
            <a:ext cx="6958609" cy="4550972"/>
            <a:chOff x="482534" y="1994291"/>
            <a:chExt cx="6958609" cy="4550972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19363122"/>
                </p:ext>
              </p:extLst>
            </p:nvPr>
          </p:nvGraphicFramePr>
          <p:xfrm>
            <a:off x="482534" y="5478440"/>
            <a:ext cx="1684029" cy="4021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56" name="Equation" r:id="rId6" imgW="850900" imgH="203200" progId="Equation.3">
                    <p:embed/>
                  </p:oleObj>
                </mc:Choice>
                <mc:Fallback>
                  <p:oleObj name="Equation" r:id="rId6" imgW="8509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82534" y="5478440"/>
                          <a:ext cx="1684029" cy="402156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90627356"/>
                </p:ext>
              </p:extLst>
            </p:nvPr>
          </p:nvGraphicFramePr>
          <p:xfrm>
            <a:off x="482600" y="6127750"/>
            <a:ext cx="2139950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57" name="Equation" r:id="rId8" imgW="1041400" imgH="203200" progId="Equation.3">
                    <p:embed/>
                  </p:oleObj>
                </mc:Choice>
                <mc:Fallback>
                  <p:oleObj name="Equation" r:id="rId8" imgW="10414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82600" y="6127750"/>
                          <a:ext cx="2139950" cy="417513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" name="Straight Arrow Connector 4"/>
            <p:cNvCxnSpPr>
              <a:endCxn id="10" idx="3"/>
            </p:cNvCxnSpPr>
            <p:nvPr/>
          </p:nvCxnSpPr>
          <p:spPr>
            <a:xfrm flipH="1">
              <a:off x="2166563" y="1994291"/>
              <a:ext cx="5274580" cy="36852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2622570" y="2511438"/>
              <a:ext cx="3244283" cy="38178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3885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6675</TotalTime>
  <Words>1308</Words>
  <Application>Microsoft Macintosh PowerPoint</Application>
  <PresentationFormat>On-screen Show (4:3)</PresentationFormat>
  <Paragraphs>209</Paragraphs>
  <Slides>37</Slides>
  <Notes>8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Office Theme</vt:lpstr>
      <vt:lpstr>Equation</vt:lpstr>
      <vt:lpstr>Microsoft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Nearshore Tidal and Offshore Comparisons of Krill</vt:lpstr>
      <vt:lpstr>PowerPoint Presentation</vt:lpstr>
      <vt:lpstr>PowerPoint Presentation</vt:lpstr>
      <vt:lpstr>PowerPoint Presentation</vt:lpstr>
      <vt:lpstr>PowerPoint Presentation</vt:lpstr>
      <vt:lpstr>Interannual Variation in Mean Chick Fledging Mass – Chicks are the Integrated Investment</vt:lpstr>
      <vt:lpstr>Stepwise Regression</vt:lpstr>
      <vt:lpstr>Effects of Each Predictor Variable on CFM </vt:lpstr>
      <vt:lpstr>PowerPoint Presentation</vt:lpstr>
      <vt:lpstr>PowerPoint Presentation</vt:lpstr>
      <vt:lpstr>Adélie &amp; Gentoo: Area of Overlap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Delaware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Oliver</dc:creator>
  <cp:lastModifiedBy>Matthew Oliver</cp:lastModifiedBy>
  <cp:revision>266</cp:revision>
  <dcterms:created xsi:type="dcterms:W3CDTF">2013-03-06T13:44:57Z</dcterms:created>
  <dcterms:modified xsi:type="dcterms:W3CDTF">2014-05-07T17:47:11Z</dcterms:modified>
</cp:coreProperties>
</file>