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64" r:id="rId2"/>
    <p:sldId id="298" r:id="rId3"/>
    <p:sldId id="303" r:id="rId4"/>
    <p:sldId id="309" r:id="rId5"/>
    <p:sldId id="315" r:id="rId6"/>
    <p:sldId id="327" r:id="rId7"/>
    <p:sldId id="326" r:id="rId8"/>
    <p:sldId id="328" r:id="rId9"/>
    <p:sldId id="311" r:id="rId10"/>
    <p:sldId id="332" r:id="rId11"/>
    <p:sldId id="333" r:id="rId12"/>
    <p:sldId id="331" r:id="rId13"/>
    <p:sldId id="334" r:id="rId14"/>
    <p:sldId id="320" r:id="rId15"/>
    <p:sldId id="325" r:id="rId16"/>
    <p:sldId id="324" r:id="rId17"/>
    <p:sldId id="336" r:id="rId18"/>
    <p:sldId id="321" r:id="rId19"/>
    <p:sldId id="323" r:id="rId20"/>
    <p:sldId id="313" r:id="rId21"/>
    <p:sldId id="280" r:id="rId22"/>
    <p:sldId id="299" r:id="rId23"/>
  </p:sldIdLst>
  <p:sldSz cx="9144000" cy="6858000" type="screen4x3"/>
  <p:notesSz cx="6858000" cy="9312275"/>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FF66"/>
    <a:srgbClr val="FF0000"/>
    <a:srgbClr val="000066"/>
    <a:srgbClr val="003399"/>
    <a:srgbClr val="000000"/>
    <a:srgbClr val="FFF061"/>
    <a:srgbClr val="FFF7AF"/>
    <a:srgbClr val="99CCFF"/>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97" autoAdjust="0"/>
    <p:restoredTop sz="67914" autoAdjust="0"/>
  </p:normalViewPr>
  <p:slideViewPr>
    <p:cSldViewPr>
      <p:cViewPr varScale="1">
        <p:scale>
          <a:sx n="57" d="100"/>
          <a:sy n="57" d="100"/>
        </p:scale>
        <p:origin x="-20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vl1pPr>
          </a:lstStyle>
          <a:p>
            <a:pPr>
              <a:defRPr/>
            </a:pPr>
            <a:endParaRPr lang="en-US"/>
          </a:p>
        </p:txBody>
      </p:sp>
      <p:sp>
        <p:nvSpPr>
          <p:cNvPr id="45059" name="Rectangle 3"/>
          <p:cNvSpPr>
            <a:spLocks noGrp="1" noChangeArrowheads="1"/>
          </p:cNvSpPr>
          <p:nvPr>
            <p:ph type="dt" sz="quarter" idx="1"/>
          </p:nvPr>
        </p:nvSpPr>
        <p:spPr bwMode="auto">
          <a:xfrm>
            <a:off x="3886201" y="0"/>
            <a:ext cx="29702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p>
        </p:txBody>
      </p:sp>
      <p:sp>
        <p:nvSpPr>
          <p:cNvPr id="45060" name="Rectangle 4"/>
          <p:cNvSpPr>
            <a:spLocks noGrp="1" noChangeArrowheads="1"/>
          </p:cNvSpPr>
          <p:nvPr>
            <p:ph type="ftr" sz="quarter" idx="2"/>
          </p:nvPr>
        </p:nvSpPr>
        <p:spPr bwMode="auto">
          <a:xfrm>
            <a:off x="0" y="8843963"/>
            <a:ext cx="2971800" cy="46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vl1pPr>
          </a:lstStyle>
          <a:p>
            <a:pPr>
              <a:defRPr/>
            </a:pPr>
            <a:endParaRPr lang="en-US"/>
          </a:p>
        </p:txBody>
      </p:sp>
      <p:sp>
        <p:nvSpPr>
          <p:cNvPr id="45061" name="Rectangle 5"/>
          <p:cNvSpPr>
            <a:spLocks noGrp="1" noChangeArrowheads="1"/>
          </p:cNvSpPr>
          <p:nvPr>
            <p:ph type="sldNum" sz="quarter" idx="3"/>
          </p:nvPr>
        </p:nvSpPr>
        <p:spPr bwMode="auto">
          <a:xfrm>
            <a:off x="3886201" y="8843963"/>
            <a:ext cx="2970213" cy="46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vl1pPr>
          </a:lstStyle>
          <a:p>
            <a:pPr>
              <a:defRPr/>
            </a:pPr>
            <a:fld id="{311527EF-5D0B-4DE8-8D25-414C13582DF7}" type="slidenum">
              <a:rPr lang="en-US"/>
              <a:pPr>
                <a:defRPr/>
              </a:pPr>
              <a:t>‹#›</a:t>
            </a:fld>
            <a:endParaRPr lang="en-US"/>
          </a:p>
        </p:txBody>
      </p:sp>
    </p:spTree>
    <p:extLst>
      <p:ext uri="{BB962C8B-B14F-4D97-AF65-F5344CB8AC3E}">
        <p14:creationId xmlns:p14="http://schemas.microsoft.com/office/powerpoint/2010/main" val="44874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vl1pPr>
          </a:lstStyle>
          <a:p>
            <a:pPr>
              <a:defRPr/>
            </a:pPr>
            <a:endParaRPr lang="en-US"/>
          </a:p>
        </p:txBody>
      </p:sp>
      <p:sp>
        <p:nvSpPr>
          <p:cNvPr id="4099" name="Rectangle 3"/>
          <p:cNvSpPr>
            <a:spLocks noGrp="1" noChangeArrowheads="1"/>
          </p:cNvSpPr>
          <p:nvPr>
            <p:ph type="dt" idx="1"/>
          </p:nvPr>
        </p:nvSpPr>
        <p:spPr bwMode="auto">
          <a:xfrm>
            <a:off x="3886201" y="0"/>
            <a:ext cx="29702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00138" y="698500"/>
            <a:ext cx="4656137"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424363"/>
            <a:ext cx="5486400"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3963"/>
            <a:ext cx="2971800" cy="46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vl1pPr>
          </a:lstStyle>
          <a:p>
            <a:pPr>
              <a:defRPr/>
            </a:pPr>
            <a:endParaRPr lang="en-US"/>
          </a:p>
        </p:txBody>
      </p:sp>
      <p:sp>
        <p:nvSpPr>
          <p:cNvPr id="4103" name="Rectangle 7"/>
          <p:cNvSpPr>
            <a:spLocks noGrp="1" noChangeArrowheads="1"/>
          </p:cNvSpPr>
          <p:nvPr>
            <p:ph type="sldNum" sz="quarter" idx="5"/>
          </p:nvPr>
        </p:nvSpPr>
        <p:spPr bwMode="auto">
          <a:xfrm>
            <a:off x="3886201" y="8843963"/>
            <a:ext cx="2970213" cy="46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vl1pPr>
          </a:lstStyle>
          <a:p>
            <a:pPr>
              <a:defRPr/>
            </a:pPr>
            <a:fld id="{F03D23B1-19B2-4210-A5B7-B03C87376102}" type="slidenum">
              <a:rPr lang="en-US"/>
              <a:pPr>
                <a:defRPr/>
              </a:pPr>
              <a:t>‹#›</a:t>
            </a:fld>
            <a:endParaRPr lang="en-US"/>
          </a:p>
        </p:txBody>
      </p:sp>
    </p:spTree>
    <p:extLst>
      <p:ext uri="{BB962C8B-B14F-4D97-AF65-F5344CB8AC3E}">
        <p14:creationId xmlns:p14="http://schemas.microsoft.com/office/powerpoint/2010/main" val="2368775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DD3FB8DB-9DC3-47CC-8043-F170258E7A67}" type="slidenum">
              <a:rPr lang="en-US" i="0" smtClean="0"/>
              <a:pPr eaLnBrk="1" hangingPunct="1"/>
              <a:t>1</a:t>
            </a:fld>
            <a:endParaRPr lang="en-US" i="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sz="1400" dirty="0" smtClean="0"/>
              <a:t>Good afternoon. My</a:t>
            </a:r>
            <a:r>
              <a:rPr lang="en-US" sz="1400" baseline="0" dirty="0" smtClean="0"/>
              <a:t> co-PI on this work is </a:t>
            </a:r>
            <a:r>
              <a:rPr lang="en-US" sz="1400" baseline="0" dirty="0" err="1" smtClean="0"/>
              <a:t>Hui</a:t>
            </a:r>
            <a:r>
              <a:rPr lang="en-US" sz="1400" baseline="0" dirty="0" smtClean="0"/>
              <a:t> </a:t>
            </a:r>
            <a:r>
              <a:rPr lang="en-US" sz="1400" baseline="0" dirty="0" err="1" smtClean="0"/>
              <a:t>Feng</a:t>
            </a:r>
            <a:r>
              <a:rPr lang="en-US" sz="1400" baseline="0" dirty="0" smtClean="0"/>
              <a:t> </a:t>
            </a:r>
            <a:r>
              <a:rPr lang="en-US" sz="1400" baseline="0" dirty="0" smtClean="0"/>
              <a:t>from </a:t>
            </a:r>
            <a:r>
              <a:rPr lang="en-US" sz="1400" baseline="0" dirty="0" smtClean="0"/>
              <a:t>the University of New Hampshire. </a:t>
            </a:r>
            <a:endParaRPr lang="en-US" sz="1400" dirty="0" smtClean="0"/>
          </a:p>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 recall</a:t>
            </a:r>
            <a:r>
              <a:rPr lang="en-US" baseline="0" dirty="0" smtClean="0"/>
              <a:t> this good agreement we get between carbon and in situ pigment-based taxonomy.</a:t>
            </a:r>
            <a:endParaRPr lang="en-US" dirty="0" smtClean="0"/>
          </a:p>
          <a:p>
            <a:endParaRPr lang="en-US" dirty="0" smtClean="0"/>
          </a:p>
          <a:p>
            <a:r>
              <a:rPr lang="en-US" dirty="0" smtClean="0"/>
              <a:t>C:\work\mvco\MODIS\Rrs_Chemtax\chemtax_from_rs.m</a:t>
            </a:r>
            <a:endParaRPr lang="en-US" dirty="0" smtClean="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10</a:t>
            </a:fld>
            <a:endParaRPr lang="en-US"/>
          </a:p>
        </p:txBody>
      </p:sp>
    </p:spTree>
    <p:extLst>
      <p:ext uri="{BB962C8B-B14F-4D97-AF65-F5344CB8AC3E}">
        <p14:creationId xmlns:p14="http://schemas.microsoft.com/office/powerpoint/2010/main" val="71381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now compare this to the pigment approach with satellite retrievals… Unfortunately, we find that this step leads a serious loss of the ability to resolve the important seasonal variations in diatoms in this system. Here the blue is same in situ pigment results from the previous plots and red is from remote sensing – here again from the sea truth observations at the MVCO tower. </a:t>
            </a:r>
          </a:p>
          <a:p>
            <a:endParaRPr lang="en-US" dirty="0" smtClean="0"/>
          </a:p>
          <a:p>
            <a:r>
              <a:rPr lang="en-US" dirty="0" smtClean="0"/>
              <a:t>C:\work\mvco\MODIS\Rrs_Chemtax\chemtax_from_rs.m</a:t>
            </a:r>
            <a:endParaRPr lang="en-US" dirty="0" smtClean="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11</a:t>
            </a:fld>
            <a:endParaRPr lang="en-US"/>
          </a:p>
        </p:txBody>
      </p:sp>
    </p:spTree>
    <p:extLst>
      <p:ext uri="{BB962C8B-B14F-4D97-AF65-F5344CB8AC3E}">
        <p14:creationId xmlns:p14="http://schemas.microsoft.com/office/powerpoint/2010/main" val="71381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way to look at this in more detail is to consider the fraction of </a:t>
            </a:r>
            <a:r>
              <a:rPr lang="en-US" baseline="0" dirty="0" err="1" smtClean="0"/>
              <a:t>Chl</a:t>
            </a:r>
            <a:r>
              <a:rPr lang="en-US" baseline="0" dirty="0" smtClean="0"/>
              <a:t> a associated with each group. From this we find that there is very little variation in the diatom and </a:t>
            </a:r>
            <a:r>
              <a:rPr lang="en-US" baseline="0" dirty="0" err="1" smtClean="0"/>
              <a:t>dino</a:t>
            </a:r>
            <a:r>
              <a:rPr lang="en-US" baseline="0" dirty="0" smtClean="0"/>
              <a:t> fraction from the remote sensing application. Cyanobacteria retrievals are an exception, but I have to explain that this results because Pan et al. were not able to retrieve the main diagnostic pigment for this group from ocean color alone, and they included an empirical temperature dependence in their retrieval algorithm – so this retrieved seasonal variability really just reflects our ability to detect the strong temperature seasonality. </a:t>
            </a:r>
            <a:endParaRPr lang="en-US" dirty="0" smtClean="0"/>
          </a:p>
          <a:p>
            <a:endParaRPr lang="en-US" dirty="0" smtClean="0"/>
          </a:p>
          <a:p>
            <a:r>
              <a:rPr lang="en-US" dirty="0" smtClean="0"/>
              <a:t>C:\work\mvco\MODIS\Rrs_Chemtax\chemtax_from_rs.m</a:t>
            </a:r>
            <a:endParaRPr lang="en-US" dirty="0" smtClean="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12</a:t>
            </a:fld>
            <a:endParaRPr lang="en-US"/>
          </a:p>
        </p:txBody>
      </p:sp>
    </p:spTree>
    <p:extLst>
      <p:ext uri="{BB962C8B-B14F-4D97-AF65-F5344CB8AC3E}">
        <p14:creationId xmlns:p14="http://schemas.microsoft.com/office/powerpoint/2010/main" val="713812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those interested in the next step of extending this approach to MODIS detection, I’ll just make the quick point that we find very similar patterns to those from the sea truth reflectance. Same panels on top, MODIS on bottom. So in both cases, we have an approach that may capture the mean state of this system, but is disappointingly limited in its ability to resolve changes from the mean state. </a:t>
            </a:r>
          </a:p>
          <a:p>
            <a:endParaRPr lang="en-US" dirty="0" smtClean="0"/>
          </a:p>
          <a:p>
            <a:endParaRPr lang="en-US" dirty="0" smtClean="0"/>
          </a:p>
          <a:p>
            <a:r>
              <a:rPr lang="en-US" dirty="0" smtClean="0"/>
              <a:t>C:\work\IFCB\code_svn\analyze_by_class\compare_chemtax_fcm.m</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13</a:t>
            </a:fld>
            <a:endParaRPr lang="en-US"/>
          </a:p>
        </p:txBody>
      </p:sp>
    </p:spTree>
    <p:extLst>
      <p:ext uri="{BB962C8B-B14F-4D97-AF65-F5344CB8AC3E}">
        <p14:creationId xmlns:p14="http://schemas.microsoft.com/office/powerpoint/2010/main" val="713812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wrap up</a:t>
            </a:r>
            <a:r>
              <a:rPr lang="en-US" baseline="0" dirty="0" smtClean="0"/>
              <a:t> by emphasizing why we are so interested in these departures from the mean. For this I’ll return your focus to the phytoplankton time series and the two species I showed you up front. </a:t>
            </a:r>
          </a:p>
          <a:p>
            <a:endParaRPr lang="en-US" baseline="0" dirty="0" smtClean="0"/>
          </a:p>
          <a:p>
            <a:r>
              <a:rPr lang="en-US" baseline="0" dirty="0" smtClean="0"/>
              <a:t>In the case of this </a:t>
            </a:r>
            <a:r>
              <a:rPr lang="en-US" baseline="0" dirty="0" err="1" smtClean="0"/>
              <a:t>picoplankter</a:t>
            </a:r>
            <a:r>
              <a:rPr lang="en-US" baseline="0" dirty="0" smtClean="0"/>
              <a:t>, when we remove the mean seasonal cycle, our time series shows a very robust trend toward increasing abundance and biomass at MVCO over that last decade. We would like to address how this pattern extends spatially and into the future. In fact, the method I showed today does reflect this same kind of increasing trend from remote sensing retrievals – but do recall that this is the case where an empirical temperature dependence is embedded in the retrievals so we are susceptible to uncertainty in extrapolating without a mechanistic basis. </a:t>
            </a:r>
            <a:endParaRPr lang="en-US" dirty="0" smtClean="0"/>
          </a:p>
          <a:p>
            <a:endParaRPr lang="en-US" dirty="0" smtClean="0"/>
          </a:p>
          <a:p>
            <a:r>
              <a:rPr lang="en-US" dirty="0" smtClean="0"/>
              <a:t>C:\work\IFCB\code_svn\analyze_by_class\syn_anomaly_trend.m</a:t>
            </a:r>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14</a:t>
            </a:fld>
            <a:endParaRPr lang="en-US"/>
          </a:p>
        </p:txBody>
      </p:sp>
    </p:spTree>
    <p:extLst>
      <p:ext uri="{BB962C8B-B14F-4D97-AF65-F5344CB8AC3E}">
        <p14:creationId xmlns:p14="http://schemas.microsoft.com/office/powerpoint/2010/main" val="2344352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diatom, I</a:t>
            </a:r>
            <a:r>
              <a:rPr lang="en-US" baseline="0" dirty="0" smtClean="0"/>
              <a:t> want to draw your attention to interannual variability. You see that this species typically blooms in winter, but you probably also see – from the red line here – that there is a lot of variability in the amplitude and duration from year to year. From our flow cytometry image, we have recently been able to show that this is strongly associated with interactions with a novel parasite. This tiny free swimming parasite lands on the host and is able to penetrate the frustule, at which point it enters a feeding stage, consumes all the contents of the host cell and then rapidly divides into 2,4,8 offspring – these then burst from the host and go on the infect other cells. But not before they leave behind this telltale fecal material. We see huge </a:t>
            </a:r>
            <a:r>
              <a:rPr lang="en-US" baseline="0" dirty="0" err="1" smtClean="0"/>
              <a:t>constrast</a:t>
            </a:r>
            <a:r>
              <a:rPr lang="en-US" baseline="0" dirty="0" smtClean="0"/>
              <a:t> between healthy host chains and those ravaged by parasites. </a:t>
            </a:r>
            <a:endParaRPr lang="en-US" baseline="0" dirty="0" smtClean="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15</a:t>
            </a:fld>
            <a:endParaRPr lang="en-US"/>
          </a:p>
        </p:txBody>
      </p:sp>
    </p:spTree>
    <p:extLst>
      <p:ext uri="{BB962C8B-B14F-4D97-AF65-F5344CB8AC3E}">
        <p14:creationId xmlns:p14="http://schemas.microsoft.com/office/powerpoint/2010/main" val="234435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analyses show that we can explain a lot of the variability in bloom magnitude – shown here on the y-axis – and infection by these parasites. The parasites further seem quite sensitive to temperature with little to no infection occurring when the waters are coldest. This likely explains the winter predominance of this diatom. Our time series is long enough to encompass some anomalously warm winters – 2012 never got colder than about 4 C, parasites were present all winter, and the diatom bloom failed. </a:t>
            </a:r>
          </a:p>
          <a:p>
            <a:endParaRPr lang="en-US" baseline="0" dirty="0" smtClean="0"/>
          </a:p>
          <a:p>
            <a:r>
              <a:rPr lang="en-US" baseline="0" dirty="0" smtClean="0"/>
              <a:t>Currently we do not have the power to resolve these kinds of bloom variations with the remote sensing approaches I showed you today.  </a:t>
            </a:r>
            <a:endParaRPr lang="en-US" baseline="0" dirty="0" smtClean="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16</a:t>
            </a:fld>
            <a:endParaRPr lang="en-US"/>
          </a:p>
        </p:txBody>
      </p:sp>
    </p:spTree>
    <p:extLst>
      <p:ext uri="{BB962C8B-B14F-4D97-AF65-F5344CB8AC3E}">
        <p14:creationId xmlns:p14="http://schemas.microsoft.com/office/powerpoint/2010/main" val="2344352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that note, I’ll leave you back where I started in terms of the observing strategy combining details from in situ observations with remote sensing and I’ll argue that we need to extend this approach beyond </a:t>
            </a:r>
            <a:r>
              <a:rPr lang="en-US" baseline="0" dirty="0" err="1" smtClean="0"/>
              <a:t>alg</a:t>
            </a:r>
            <a:r>
              <a:rPr lang="en-US" baseline="0" dirty="0" smtClean="0"/>
              <a:t> development and evaluation and consider this an on-going approach to address the important questions we have about how and why change is occurring in coastal ecosystems. </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17</a:t>
            </a:fld>
            <a:endParaRPr lang="en-US"/>
          </a:p>
        </p:txBody>
      </p:sp>
    </p:spTree>
    <p:extLst>
      <p:ext uri="{BB962C8B-B14F-4D97-AF65-F5344CB8AC3E}">
        <p14:creationId xmlns:p14="http://schemas.microsoft.com/office/powerpoint/2010/main" val="430204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Informatics</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19</a:t>
            </a:fld>
            <a:endParaRPr lang="en-US"/>
          </a:p>
        </p:txBody>
      </p:sp>
    </p:spTree>
    <p:extLst>
      <p:ext uri="{BB962C8B-B14F-4D97-AF65-F5344CB8AC3E}">
        <p14:creationId xmlns:p14="http://schemas.microsoft.com/office/powerpoint/2010/main" val="2139365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Conclude by emphasizing</a:t>
            </a:r>
            <a:r>
              <a:rPr lang="en-US" baseline="0" dirty="0" smtClean="0"/>
              <a:t> aspect of why we are interested in being able to make these kinds of functional group characterizations. </a:t>
            </a:r>
          </a:p>
          <a:p>
            <a:endParaRPr lang="en-US" baseline="0" dirty="0" smtClean="0"/>
          </a:p>
          <a:p>
            <a:r>
              <a:rPr lang="en-US" baseline="0" dirty="0" smtClean="0"/>
              <a:t>We have been analyzing patterns of </a:t>
            </a:r>
            <a:r>
              <a:rPr lang="en-US" baseline="0" dirty="0" err="1" smtClean="0"/>
              <a:t>interann</a:t>
            </a:r>
            <a:r>
              <a:rPr lang="en-US" baseline="0" dirty="0" smtClean="0"/>
              <a:t> var. Here I’m just showing examples for 3 taxa in mid-winter. Seasonally </a:t>
            </a:r>
            <a:r>
              <a:rPr lang="en-US" baseline="0" dirty="0" err="1" smtClean="0"/>
              <a:t>adj</a:t>
            </a:r>
            <a:r>
              <a:rPr lang="en-US" baseline="0" dirty="0" smtClean="0"/>
              <a:t> biomass anomalies in </a:t>
            </a:r>
            <a:r>
              <a:rPr lang="en-US" baseline="0" dirty="0" err="1" smtClean="0"/>
              <a:t>Syn</a:t>
            </a:r>
            <a:r>
              <a:rPr lang="en-US" baseline="0" dirty="0" smtClean="0"/>
              <a:t>, </a:t>
            </a:r>
            <a:r>
              <a:rPr lang="en-US" baseline="0" dirty="0" err="1" smtClean="0"/>
              <a:t>pico</a:t>
            </a:r>
            <a:r>
              <a:rPr lang="en-US" baseline="0" dirty="0" smtClean="0"/>
              <a:t> </a:t>
            </a:r>
            <a:r>
              <a:rPr lang="en-US" baseline="0" dirty="0" err="1" smtClean="0"/>
              <a:t>cyano</a:t>
            </a:r>
            <a:r>
              <a:rPr lang="en-US" baseline="0" dirty="0" smtClean="0"/>
              <a:t>, are </a:t>
            </a:r>
            <a:r>
              <a:rPr lang="en-US" baseline="0" dirty="0" err="1" smtClean="0"/>
              <a:t>correl</a:t>
            </a:r>
            <a:r>
              <a:rPr lang="en-US" baseline="0" dirty="0" smtClean="0"/>
              <a:t> with temperature anomalies. Such that anomalously warm winters favor much higher </a:t>
            </a:r>
            <a:r>
              <a:rPr lang="en-US" baseline="0" dirty="0" err="1" smtClean="0"/>
              <a:t>pico</a:t>
            </a:r>
            <a:r>
              <a:rPr lang="en-US" baseline="0" dirty="0" smtClean="0"/>
              <a:t> biomass. While diatoms have variable </a:t>
            </a:r>
            <a:r>
              <a:rPr lang="en-US" baseline="0" dirty="0" err="1" smtClean="0"/>
              <a:t>respsonses</a:t>
            </a:r>
            <a:r>
              <a:rPr lang="en-US" baseline="0" dirty="0" smtClean="0"/>
              <a:t> – some like </a:t>
            </a:r>
            <a:r>
              <a:rPr lang="en-US" baseline="0" dirty="0" err="1" smtClean="0"/>
              <a:t>Corethron</a:t>
            </a:r>
            <a:r>
              <a:rPr lang="en-US" baseline="0" dirty="0" smtClean="0"/>
              <a:t> are favored like </a:t>
            </a:r>
            <a:r>
              <a:rPr lang="en-US" baseline="0" dirty="0" err="1" smtClean="0"/>
              <a:t>Syn</a:t>
            </a:r>
            <a:r>
              <a:rPr lang="en-US" baseline="0" dirty="0" smtClean="0"/>
              <a:t>, while other such as </a:t>
            </a:r>
            <a:r>
              <a:rPr lang="en-US" baseline="0" dirty="0" err="1" smtClean="0"/>
              <a:t>Ditylum</a:t>
            </a:r>
            <a:r>
              <a:rPr lang="en-US" baseline="0" dirty="0" smtClean="0"/>
              <a:t> are favored by colder winters. </a:t>
            </a:r>
            <a:endParaRPr lang="en-US" dirty="0" smtClean="0"/>
          </a:p>
          <a:p>
            <a:endParaRPr lang="en-US" dirty="0" smtClean="0"/>
          </a:p>
          <a:p>
            <a:r>
              <a:rPr lang="en-US" dirty="0" smtClean="0"/>
              <a:t>Extend to other species and ID groups</a:t>
            </a:r>
            <a:r>
              <a:rPr lang="en-US" baseline="0" dirty="0" smtClean="0"/>
              <a:t> of species favored by warmer winters as well as those with </a:t>
            </a:r>
            <a:r>
              <a:rPr lang="en-US" baseline="0" dirty="0" err="1" smtClean="0"/>
              <a:t>neg</a:t>
            </a:r>
            <a:r>
              <a:rPr lang="en-US" baseline="0" dirty="0" smtClean="0"/>
              <a:t> response to warmer conditions. Suggests hypotheses about possible long term trends with continued warming. </a:t>
            </a:r>
            <a:endParaRPr lang="en-US" dirty="0" smtClean="0"/>
          </a:p>
          <a:p>
            <a:endParaRPr lang="en-US" dirty="0" smtClean="0"/>
          </a:p>
          <a:p>
            <a:r>
              <a:rPr lang="en-US" dirty="0" smtClean="0"/>
              <a:t>C:\work\ifcB\code_svn\analyze_by_class\syn_anomaly_trend.m	</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20</a:t>
            </a:fld>
            <a:endParaRPr lang="en-US"/>
          </a:p>
        </p:txBody>
      </p:sp>
    </p:spTree>
    <p:extLst>
      <p:ext uri="{BB962C8B-B14F-4D97-AF65-F5344CB8AC3E}">
        <p14:creationId xmlns:p14="http://schemas.microsoft.com/office/powerpoint/2010/main" val="260483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One of our main goals is to evaluate a wide range of algorithms for retrieving phytoplankton functional types from ocean color radiometry in temperate coastal waters. A critical element </a:t>
            </a:r>
            <a:r>
              <a:rPr lang="en-US" baseline="0" dirty="0" smtClean="0"/>
              <a:t>of our approach is that we have nested, multi-level time series that allow us to examine the links between phytoplankton cells, their contributions to the community and bulk water properties including inherent and apparent optical properties, and ultimately remotely sensed signals. </a:t>
            </a:r>
          </a:p>
          <a:p>
            <a:endParaRPr lang="en-US" baseline="0" dirty="0" smtClean="0"/>
          </a:p>
          <a:p>
            <a:r>
              <a:rPr lang="en-US" baseline="0" dirty="0" smtClean="0"/>
              <a:t>To do this we are taking advantage of cabled observatory facility on the New England shelf – the Martha’s Vineyard Coastal Observatory or MVCO for short. The offshore tower with power and real time communications at this site make it possible to use demanding automated in situ technologies like submersible flow </a:t>
            </a:r>
            <a:r>
              <a:rPr lang="en-US" baseline="0" dirty="0" err="1" smtClean="0"/>
              <a:t>cytometry</a:t>
            </a:r>
            <a:r>
              <a:rPr lang="en-US" baseline="0" dirty="0" smtClean="0"/>
              <a:t> and above water radiometry. This study site is also a good choice for this kind of project because it is part of a productive and dynamic system with seasonal and </a:t>
            </a:r>
            <a:r>
              <a:rPr lang="en-US" baseline="0" dirty="0" err="1" smtClean="0"/>
              <a:t>interannual</a:t>
            </a:r>
            <a:r>
              <a:rPr lang="en-US" baseline="0" dirty="0" smtClean="0"/>
              <a:t> variability in environmental forcing that leads to recurring and fairly dramatic changes in phytoplankton community structure. </a:t>
            </a:r>
          </a:p>
          <a:p>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2</a:t>
            </a:fld>
            <a:endParaRPr lang="en-US"/>
          </a:p>
        </p:txBody>
      </p:sp>
    </p:spTree>
    <p:extLst>
      <p:ext uri="{BB962C8B-B14F-4D97-AF65-F5344CB8AC3E}">
        <p14:creationId xmlns:p14="http://schemas.microsoft.com/office/powerpoint/2010/main" val="430204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fld id="{86961463-1FD3-459B-8240-B1AB1C8B6C48}" type="slidenum">
              <a:rPr lang="en-US" i="0" smtClean="0"/>
              <a:pPr eaLnBrk="1" hangingPunct="1"/>
              <a:t>21</a:t>
            </a:fld>
            <a:endParaRPr lang="en-US" i="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685800" y="4425950"/>
            <a:ext cx="5486400" cy="4187826"/>
          </a:xfrm>
          <a:noFill/>
        </p:spPr>
        <p:txBody>
          <a:bodyPr/>
          <a:lstStyle/>
          <a:p>
            <a:pPr eaLnBrk="1" hangingPunct="1"/>
            <a:r>
              <a:rPr lang="en-US" sz="1400" dirty="0" smtClean="0"/>
              <a:t>The centerpiece of our phytoplankton observing strategy</a:t>
            </a:r>
            <a:r>
              <a:rPr lang="en-US" sz="1400" baseline="0" dirty="0" smtClean="0"/>
              <a:t> is the side-by-side deployment of two automated submersible flow cytometers. These instruments measure properties of single cells very rapidly. The laser-based </a:t>
            </a:r>
            <a:r>
              <a:rPr lang="en-US" sz="1400" baseline="0" dirty="0" err="1" smtClean="0"/>
              <a:t>FlowCytobot</a:t>
            </a:r>
            <a:r>
              <a:rPr lang="en-US" sz="1400" baseline="0" dirty="0" smtClean="0"/>
              <a:t> is optimized to measure </a:t>
            </a:r>
            <a:r>
              <a:rPr lang="en-US" sz="1400" baseline="0" dirty="0" err="1" smtClean="0"/>
              <a:t>picoplankton</a:t>
            </a:r>
            <a:r>
              <a:rPr lang="en-US" sz="1400" baseline="0" dirty="0" smtClean="0"/>
              <a:t>, while Imaging </a:t>
            </a:r>
            <a:r>
              <a:rPr lang="en-US" sz="1400" baseline="0" dirty="0" err="1" smtClean="0"/>
              <a:t>FlowCytobot</a:t>
            </a:r>
            <a:r>
              <a:rPr lang="en-US" sz="1400" baseline="0" dirty="0" smtClean="0"/>
              <a:t> with its integrated video imaging is optimized for </a:t>
            </a:r>
            <a:r>
              <a:rPr lang="en-US" sz="1400" baseline="0" dirty="0" err="1" smtClean="0"/>
              <a:t>microplankton</a:t>
            </a:r>
            <a:r>
              <a:rPr lang="en-US" sz="1400" baseline="0" dirty="0" smtClean="0"/>
              <a:t>. Both instruments can operate unattended for long periods and can count and identify organisms in many cases to genus or better. </a:t>
            </a:r>
          </a:p>
          <a:p>
            <a:pPr eaLnBrk="1" hangingPunct="1"/>
            <a:endParaRPr lang="en-US" sz="1400" baseline="0" dirty="0" smtClean="0"/>
          </a:p>
          <a:p>
            <a:pPr eaLnBrk="1" hangingPunct="1"/>
            <a:r>
              <a:rPr lang="en-US" sz="1400" dirty="0" smtClean="0"/>
              <a:t>This mode allows us to observe the entire phytoplankton community from </a:t>
            </a:r>
            <a:r>
              <a:rPr lang="en-US" sz="1400" dirty="0" err="1" smtClean="0"/>
              <a:t>picoplankton</a:t>
            </a:r>
            <a:r>
              <a:rPr lang="en-US" sz="1400" dirty="0" smtClean="0"/>
              <a:t> through </a:t>
            </a:r>
            <a:r>
              <a:rPr lang="en-US" sz="1400" dirty="0" err="1" smtClean="0"/>
              <a:t>microplankton</a:t>
            </a:r>
            <a:r>
              <a:rPr lang="en-US" sz="1400" dirty="0" smtClean="0"/>
              <a:t> over a very broad range of time scales.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a:t>
            </a:r>
            <a:r>
              <a:rPr lang="en-US" baseline="0" dirty="0" smtClean="0"/>
              <a:t>of the huge quantities of data from these systems is a major challenge. For this project we have been refining an approach to construct full biomass budgets by summation of the contributions of individual cells. For the small cells, we use light scattering signals to estimate cell volume. We then use taxon and size-specific C:volume relationships from the published meta-analysis of Menden-</a:t>
            </a:r>
            <a:r>
              <a:rPr lang="en-US" baseline="0" dirty="0" err="1" smtClean="0"/>
              <a:t>Deuer</a:t>
            </a:r>
            <a:r>
              <a:rPr lang="en-US" baseline="0" dirty="0" smtClean="0"/>
              <a:t> &amp; </a:t>
            </a:r>
            <a:r>
              <a:rPr lang="en-US" baseline="0" dirty="0" err="1" smtClean="0"/>
              <a:t>Lessard</a:t>
            </a:r>
            <a:r>
              <a:rPr lang="en-US" baseline="0" dirty="0" smtClean="0"/>
              <a:t>. For the larger cells, we have 400 million high resolution images to analyze, so we have worked hard to develop automated image processing procedures that allow us to estimate 3D shape and volume for each target. These are examples of original images and their 3D representations. I’d be happy to discuss details of how we’re doing this with anyone who is interested. </a:t>
            </a:r>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22</a:t>
            </a:fld>
            <a:endParaRPr lang="en-US"/>
          </a:p>
        </p:txBody>
      </p:sp>
    </p:spTree>
    <p:extLst>
      <p:ext uri="{BB962C8B-B14F-4D97-AF65-F5344CB8AC3E}">
        <p14:creationId xmlns:p14="http://schemas.microsoft.com/office/powerpoint/2010/main" val="253311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time to explain in detail how we characterize phytoplankton with submersible flow cytometry – happy to discuss more later. Briefly these instrument measure thousands of individual microscopic cells every hour for months to years. From the measurements we can estimate size structure, biomass, and taxonomic composition. </a:t>
            </a:r>
          </a:p>
          <a:p>
            <a:endParaRPr lang="en-US" baseline="0" dirty="0" smtClean="0"/>
          </a:p>
          <a:p>
            <a:r>
              <a:rPr lang="en-US" baseline="0" dirty="0" smtClean="0"/>
              <a:t>We’re looking at different kinds of algorithms, but for the sake of time today I’m going to focus on use of pigments to infer taxonomic structure. </a:t>
            </a:r>
            <a:endParaRPr lang="en-US" dirty="0" smtClean="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3</a:t>
            </a:fld>
            <a:endParaRPr lang="en-US"/>
          </a:p>
        </p:txBody>
      </p:sp>
    </p:spTree>
    <p:extLst>
      <p:ext uri="{BB962C8B-B14F-4D97-AF65-F5344CB8AC3E}">
        <p14:creationId xmlns:p14="http://schemas.microsoft.com/office/powerpoint/2010/main" val="175577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site provides ideal case for evaluating</a:t>
            </a:r>
            <a:r>
              <a:rPr lang="en-US" baseline="0" dirty="0" smtClean="0"/>
              <a:t> </a:t>
            </a:r>
            <a:r>
              <a:rPr lang="en-US" baseline="0" dirty="0" err="1" smtClean="0"/>
              <a:t>impt</a:t>
            </a:r>
            <a:r>
              <a:rPr lang="en-US" baseline="0" dirty="0" smtClean="0"/>
              <a:t> changes in community composition. </a:t>
            </a:r>
          </a:p>
          <a:p>
            <a:endParaRPr lang="en-US" baseline="0" dirty="0" smtClean="0"/>
          </a:p>
          <a:p>
            <a:r>
              <a:rPr lang="en-US" baseline="0" dirty="0" smtClean="0"/>
              <a:t>Example species specific time series from in situ </a:t>
            </a:r>
            <a:r>
              <a:rPr lang="en-US" baseline="0" dirty="0" err="1" smtClean="0"/>
              <a:t>fcm</a:t>
            </a:r>
            <a:r>
              <a:rPr lang="en-US" baseline="0" dirty="0" smtClean="0"/>
              <a:t> show that the dominant diatom and the dominant </a:t>
            </a:r>
            <a:r>
              <a:rPr lang="en-US" baseline="0" dirty="0" err="1" smtClean="0"/>
              <a:t>pico-cyanobacterium</a:t>
            </a:r>
            <a:r>
              <a:rPr lang="en-US" baseline="0" dirty="0" smtClean="0"/>
              <a:t> are consistently out of phase, with </a:t>
            </a:r>
            <a:r>
              <a:rPr lang="en-US" baseline="0" dirty="0" err="1" smtClean="0"/>
              <a:t>reg</a:t>
            </a:r>
            <a:r>
              <a:rPr lang="en-US" baseline="0" dirty="0" smtClean="0"/>
              <a:t> seasonal shifts in which is more abundant. </a:t>
            </a:r>
          </a:p>
          <a:p>
            <a:endParaRPr lang="en-US" baseline="0" dirty="0" smtClean="0"/>
          </a:p>
          <a:p>
            <a:r>
              <a:rPr lang="en-US" baseline="0" dirty="0" smtClean="0"/>
              <a:t>These organisms are 2-3 orders of magnitude different in size and are expected to structure different ecosystems, where diatoms typically support relative short food chains and export to higher trophic levels, while </a:t>
            </a:r>
            <a:r>
              <a:rPr lang="en-US" baseline="0" dirty="0" err="1" smtClean="0"/>
              <a:t>picoplankton</a:t>
            </a:r>
            <a:r>
              <a:rPr lang="en-US" baseline="0" dirty="0" smtClean="0"/>
              <a:t> are part of much larger web of interactions largely recycling. </a:t>
            </a:r>
          </a:p>
          <a:p>
            <a:endParaRPr lang="en-US" baseline="0" dirty="0" smtClean="0"/>
          </a:p>
          <a:p>
            <a:r>
              <a:rPr lang="en-US" baseline="0" dirty="0" smtClean="0"/>
              <a:t>Seasonal patterns in diatoms and </a:t>
            </a:r>
            <a:r>
              <a:rPr lang="en-US" baseline="0" dirty="0" err="1" smtClean="0"/>
              <a:t>cyanos</a:t>
            </a:r>
            <a:r>
              <a:rPr lang="en-US" baseline="0" dirty="0" smtClean="0"/>
              <a:t> in </a:t>
            </a:r>
            <a:r>
              <a:rPr lang="en-US" baseline="0" dirty="0" err="1" smtClean="0"/>
              <a:t>genl</a:t>
            </a:r>
            <a:r>
              <a:rPr lang="en-US" baseline="0" dirty="0" smtClean="0"/>
              <a:t> echo patterns shown by 2 example species. </a:t>
            </a:r>
            <a:endParaRPr lang="en-US" dirty="0" smtClean="0"/>
          </a:p>
          <a:p>
            <a:endParaRPr lang="en-US" dirty="0" smtClean="0"/>
          </a:p>
          <a:p>
            <a:r>
              <a:rPr lang="en-US" dirty="0" smtClean="0"/>
              <a:t>C:\work\ifcB\code_svn\analyze_by_class\carbon_summary_plots.m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C:\work\ifcB\code_svn\analyze_by_class\SynGuinCarbon.m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4</a:t>
            </a:fld>
            <a:endParaRPr lang="en-US"/>
          </a:p>
        </p:txBody>
      </p:sp>
    </p:spTree>
    <p:extLst>
      <p:ext uri="{BB962C8B-B14F-4D97-AF65-F5344CB8AC3E}">
        <p14:creationId xmlns:p14="http://schemas.microsoft.com/office/powerpoint/2010/main" val="103256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the 1990s oceanographers have taken advantage of differences in accessory pigment composition </a:t>
            </a:r>
            <a:r>
              <a:rPr lang="en-US" baseline="0" dirty="0" err="1" smtClean="0"/>
              <a:t>betw</a:t>
            </a:r>
            <a:r>
              <a:rPr lang="en-US" baseline="0" dirty="0" smtClean="0"/>
              <a:t> taxa to characterize communities. </a:t>
            </a:r>
          </a:p>
          <a:p>
            <a:endParaRPr lang="en-US" baseline="0" dirty="0" smtClean="0"/>
          </a:p>
          <a:p>
            <a:r>
              <a:rPr lang="en-US" baseline="0" dirty="0" smtClean="0"/>
              <a:t>We have compared this approach to estimates of group-specific biomass from flow cytometry. </a:t>
            </a:r>
            <a:r>
              <a:rPr lang="en-US" baseline="0" dirty="0" smtClean="0"/>
              <a:t>FCM carbon on x, pigment-based estimate on y, for diatoms pooled </a:t>
            </a:r>
            <a:r>
              <a:rPr lang="en-US" baseline="0" dirty="0" smtClean="0"/>
              <a:t>across all seasons and </a:t>
            </a:r>
            <a:r>
              <a:rPr lang="en-US" baseline="0" dirty="0" smtClean="0"/>
              <a:t>years. Some unexplained variability, but a robust correlation. These </a:t>
            </a:r>
            <a:r>
              <a:rPr lang="en-US" baseline="0" dirty="0" smtClean="0"/>
              <a:t>two approaches provide similar patterns in </a:t>
            </a:r>
            <a:r>
              <a:rPr lang="en-US" baseline="0" dirty="0" smtClean="0"/>
              <a:t>the seasonality of diatom </a:t>
            </a:r>
            <a:r>
              <a:rPr lang="en-US" baseline="0" dirty="0" smtClean="0"/>
              <a:t>biomass</a:t>
            </a:r>
            <a:r>
              <a:rPr lang="en-US" baseline="0" dirty="0" smtClean="0"/>
              <a:t>. This is an annual composite, taken from the full time series – where both methods characterize a long winter bloom period for diatoms. </a:t>
            </a:r>
          </a:p>
          <a:p>
            <a:endParaRPr lang="en-US" dirty="0" smtClean="0"/>
          </a:p>
          <a:p>
            <a:endParaRPr lang="en-US" dirty="0" smtClean="0"/>
          </a:p>
          <a:p>
            <a:r>
              <a:rPr lang="en-US" dirty="0" smtClean="0"/>
              <a:t>C:\work\IFCB\code_svn\analyze_by_class\compare_chemtax_fcm.m</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5</a:t>
            </a:fld>
            <a:endParaRPr lang="en-US"/>
          </a:p>
        </p:txBody>
      </p:sp>
    </p:spTree>
    <p:extLst>
      <p:ext uri="{BB962C8B-B14F-4D97-AF65-F5344CB8AC3E}">
        <p14:creationId xmlns:p14="http://schemas.microsoft.com/office/powerpoint/2010/main" val="71381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the 1990s oceanographers have taken advantage of differences in accessory pigment composition </a:t>
            </a:r>
            <a:r>
              <a:rPr lang="en-US" baseline="0" dirty="0" err="1" smtClean="0"/>
              <a:t>betw</a:t>
            </a:r>
            <a:r>
              <a:rPr lang="en-US" baseline="0" dirty="0" smtClean="0"/>
              <a:t> taxa to characterize communities. </a:t>
            </a:r>
          </a:p>
          <a:p>
            <a:endParaRPr lang="en-US" baseline="0" dirty="0" smtClean="0"/>
          </a:p>
          <a:p>
            <a:r>
              <a:rPr lang="en-US" baseline="0" dirty="0" smtClean="0"/>
              <a:t>We have compared this approach to estimates of group-specific biomass from flow cytometry. FCM carbon on x, pigment-based estimate on y, for diatoms pooled across all seasons and years. Some unexplained variability, but a robust correlation. These two approaches provide similar patterns in the seasonality of diatom biomass. This is an annual composite, taken from the full time series – where both methods characterize a long winter bloom period for diatoms. </a:t>
            </a:r>
          </a:p>
          <a:p>
            <a:endParaRPr lang="en-US" dirty="0" smtClean="0"/>
          </a:p>
          <a:p>
            <a:r>
              <a:rPr lang="en-US" dirty="0" smtClean="0"/>
              <a:t>C:\work\IFCB\code_svn\analyze_by_class\compare_chemtax_fcm.m</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6</a:t>
            </a:fld>
            <a:endParaRPr lang="en-US"/>
          </a:p>
        </p:txBody>
      </p:sp>
    </p:spTree>
    <p:extLst>
      <p:ext uri="{BB962C8B-B14F-4D97-AF65-F5344CB8AC3E}">
        <p14:creationId xmlns:p14="http://schemas.microsoft.com/office/powerpoint/2010/main" val="71381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result for composite of all diatoms, which reflects a lot of different species in this system. </a:t>
            </a:r>
            <a:r>
              <a:rPr lang="en-US" dirty="0" smtClean="0"/>
              <a:t>For</a:t>
            </a:r>
            <a:r>
              <a:rPr lang="en-US" baseline="0" dirty="0" smtClean="0"/>
              <a:t> dinoflagellates the comparison is not as good – probably in part due to greater diversity in pigment types associated with different evolutionary paths; they also have less prominent blooms and lower overall biomass. And for cyanobacteria, the two methods are correlated at high biomass, but perhaps the pigment approach lead to overestimates during times of low biomass.  </a:t>
            </a:r>
            <a:endParaRPr lang="en-US" dirty="0" smtClean="0"/>
          </a:p>
          <a:p>
            <a:endParaRPr lang="en-US" dirty="0" smtClean="0"/>
          </a:p>
          <a:p>
            <a:r>
              <a:rPr lang="en-US" dirty="0" smtClean="0"/>
              <a:t>C:\work\IFCB\code_svn\analyze_by_class\compare_chemtax_fcm.m</a:t>
            </a:r>
            <a:endParaRPr lang="en-US" dirty="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7</a:t>
            </a:fld>
            <a:endParaRPr lang="en-US"/>
          </a:p>
        </p:txBody>
      </p:sp>
    </p:spTree>
    <p:extLst>
      <p:ext uri="{BB962C8B-B14F-4D97-AF65-F5344CB8AC3E}">
        <p14:creationId xmlns:p14="http://schemas.microsoft.com/office/powerpoint/2010/main" val="71381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we find these two approaches give remarkably consistent details about seasonality in these three groups. This is excellent – now how about the extension to remote sensing. </a:t>
            </a:r>
            <a:endParaRPr lang="en-US" dirty="0" smtClean="0"/>
          </a:p>
          <a:p>
            <a:endParaRPr lang="en-US" dirty="0" smtClean="0"/>
          </a:p>
          <a:p>
            <a:r>
              <a:rPr lang="en-US" dirty="0" smtClean="0"/>
              <a:t>C:\work\mvco\MODIS\Rrs_Chemtax\chemtax_from_rs.m</a:t>
            </a:r>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8</a:t>
            </a:fld>
            <a:endParaRPr lang="en-US"/>
          </a:p>
        </p:txBody>
      </p:sp>
    </p:spTree>
    <p:extLst>
      <p:ext uri="{BB962C8B-B14F-4D97-AF65-F5344CB8AC3E}">
        <p14:creationId xmlns:p14="http://schemas.microsoft.com/office/powerpoint/2010/main" val="71381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we need to</a:t>
            </a:r>
            <a:r>
              <a:rPr lang="en-US" baseline="0" dirty="0" smtClean="0"/>
              <a:t> </a:t>
            </a:r>
            <a:r>
              <a:rPr lang="en-US" baseline="0" dirty="0" smtClean="0"/>
              <a:t>explore how well we can retrieve these diagnostic </a:t>
            </a:r>
            <a:r>
              <a:rPr lang="en-US" baseline="0" dirty="0" err="1" smtClean="0"/>
              <a:t>pigm</a:t>
            </a:r>
            <a:r>
              <a:rPr lang="en-US" baseline="0" dirty="0" smtClean="0"/>
              <a:t> from </a:t>
            </a:r>
            <a:r>
              <a:rPr lang="en-US" baseline="0" dirty="0" err="1" smtClean="0"/>
              <a:t>algs</a:t>
            </a:r>
            <a:r>
              <a:rPr lang="en-US" baseline="0" dirty="0" smtClean="0"/>
              <a:t> based on </a:t>
            </a:r>
            <a:r>
              <a:rPr lang="en-US" baseline="0" dirty="0" err="1" smtClean="0"/>
              <a:t>Rrs</a:t>
            </a:r>
            <a:r>
              <a:rPr lang="en-US" baseline="0" dirty="0" smtClean="0"/>
              <a:t>. In this case we’ve started with sea-surface measurements to avoid anything </a:t>
            </a:r>
            <a:r>
              <a:rPr lang="en-US" baseline="0" dirty="0" err="1" smtClean="0"/>
              <a:t>assoc</a:t>
            </a:r>
            <a:r>
              <a:rPr lang="en-US" baseline="0" dirty="0" smtClean="0"/>
              <a:t> with </a:t>
            </a:r>
            <a:r>
              <a:rPr lang="en-US" baseline="0" dirty="0" err="1" smtClean="0"/>
              <a:t>atm</a:t>
            </a:r>
            <a:r>
              <a:rPr lang="en-US" baseline="0" dirty="0" smtClean="0"/>
              <a:t> correction or other satellite product issues.</a:t>
            </a:r>
          </a:p>
          <a:p>
            <a:endParaRPr lang="en-US" baseline="0" dirty="0" smtClean="0"/>
          </a:p>
          <a:p>
            <a:r>
              <a:rPr lang="en-US" baseline="0" dirty="0" smtClean="0"/>
              <a:t>This shows the </a:t>
            </a:r>
            <a:r>
              <a:rPr lang="en-US" baseline="0" dirty="0" smtClean="0"/>
              <a:t>band ratio </a:t>
            </a:r>
            <a:r>
              <a:rPr lang="en-US" baseline="0" dirty="0" err="1" smtClean="0"/>
              <a:t>alg</a:t>
            </a:r>
            <a:r>
              <a:rPr lang="en-US" baseline="0" dirty="0" smtClean="0"/>
              <a:t> of Pan et al. 2010 for </a:t>
            </a:r>
            <a:r>
              <a:rPr lang="en-US" baseline="0" dirty="0" smtClean="0"/>
              <a:t>some of the pigments. We find MVCO </a:t>
            </a:r>
            <a:r>
              <a:rPr lang="en-US" baseline="0" dirty="0" smtClean="0"/>
              <a:t>match ups </a:t>
            </a:r>
            <a:r>
              <a:rPr lang="en-US" baseline="0" dirty="0" smtClean="0"/>
              <a:t>– the red points - fall </a:t>
            </a:r>
            <a:r>
              <a:rPr lang="en-US" baseline="0" dirty="0" smtClean="0"/>
              <a:t>well within range of </a:t>
            </a:r>
            <a:r>
              <a:rPr lang="en-US" baseline="0" dirty="0" err="1" smtClean="0"/>
              <a:t>obs</a:t>
            </a:r>
            <a:r>
              <a:rPr lang="en-US" baseline="0" dirty="0" smtClean="0"/>
              <a:t> used to develop alg.</a:t>
            </a:r>
          </a:p>
          <a:p>
            <a:endParaRPr lang="en-US" baseline="0" dirty="0" smtClean="0"/>
          </a:p>
          <a:p>
            <a:r>
              <a:rPr lang="en-US" baseline="0" dirty="0" smtClean="0"/>
              <a:t>In general our match ups are consistent with the algorithms, though there are some apparent issues like systematic biases for certain pigments.  </a:t>
            </a:r>
            <a:endParaRPr lang="en-US" baseline="0" dirty="0" smtClean="0"/>
          </a:p>
          <a:p>
            <a:endParaRPr lang="en-US" dirty="0" smtClean="0"/>
          </a:p>
          <a:p>
            <a:r>
              <a:rPr lang="en-US" dirty="0" smtClean="0"/>
              <a:t>So we can retrieve</a:t>
            </a:r>
            <a:r>
              <a:rPr lang="en-US" baseline="0" dirty="0" smtClean="0"/>
              <a:t> a set of pigment concentrations this way and then apply the same chemotaxonomy that we used for the in situ pigment data. </a:t>
            </a:r>
          </a:p>
          <a:p>
            <a:endParaRPr lang="en-US" baseline="0" dirty="0" smtClean="0"/>
          </a:p>
          <a:p>
            <a:r>
              <a:rPr lang="en-US" dirty="0" smtClean="0"/>
              <a:t>\\queenrose\MVCO2\fromHui_Jan2014\Taylor_updated_code\plot_SP_allPanpig_MeetingPlots.m</a:t>
            </a:r>
            <a:endParaRPr lang="en-US" dirty="0" smtClean="0"/>
          </a:p>
        </p:txBody>
      </p:sp>
      <p:sp>
        <p:nvSpPr>
          <p:cNvPr id="4" name="Slide Number Placeholder 3"/>
          <p:cNvSpPr>
            <a:spLocks noGrp="1"/>
          </p:cNvSpPr>
          <p:nvPr>
            <p:ph type="sldNum" sz="quarter" idx="10"/>
          </p:nvPr>
        </p:nvSpPr>
        <p:spPr/>
        <p:txBody>
          <a:bodyPr/>
          <a:lstStyle/>
          <a:p>
            <a:pPr>
              <a:defRPr/>
            </a:pPr>
            <a:fld id="{F03D23B1-19B2-4210-A5B7-B03C87376102}" type="slidenum">
              <a:rPr lang="en-US" smtClean="0"/>
              <a:pPr>
                <a:defRPr/>
              </a:pPr>
              <a:t>9</a:t>
            </a:fld>
            <a:endParaRPr lang="en-US"/>
          </a:p>
        </p:txBody>
      </p:sp>
    </p:spTree>
    <p:extLst>
      <p:ext uri="{BB962C8B-B14F-4D97-AF65-F5344CB8AC3E}">
        <p14:creationId xmlns:p14="http://schemas.microsoft.com/office/powerpoint/2010/main" val="260483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1DF3B8E-BCFA-49BB-A5AE-875CDDDA1E3F}" type="slidenum">
              <a:rPr lang="en-US"/>
              <a:pPr>
                <a:defRPr/>
              </a:pPr>
              <a:t>‹#›</a:t>
            </a:fld>
            <a:endParaRPr lang="en-US"/>
          </a:p>
        </p:txBody>
      </p:sp>
    </p:spTree>
    <p:extLst>
      <p:ext uri="{BB962C8B-B14F-4D97-AF65-F5344CB8AC3E}">
        <p14:creationId xmlns:p14="http://schemas.microsoft.com/office/powerpoint/2010/main" val="9584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734D1E4-35E2-429D-8266-14ED142F422E}" type="slidenum">
              <a:rPr lang="en-US"/>
              <a:pPr>
                <a:defRPr/>
              </a:pPr>
              <a:t>‹#›</a:t>
            </a:fld>
            <a:endParaRPr lang="en-US"/>
          </a:p>
        </p:txBody>
      </p:sp>
    </p:spTree>
    <p:extLst>
      <p:ext uri="{BB962C8B-B14F-4D97-AF65-F5344CB8AC3E}">
        <p14:creationId xmlns:p14="http://schemas.microsoft.com/office/powerpoint/2010/main" val="394673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15810AA-3513-430B-8839-4200270EAB98}" type="slidenum">
              <a:rPr lang="en-US"/>
              <a:pPr>
                <a:defRPr/>
              </a:pPr>
              <a:t>‹#›</a:t>
            </a:fld>
            <a:endParaRPr lang="en-US"/>
          </a:p>
        </p:txBody>
      </p:sp>
    </p:spTree>
    <p:extLst>
      <p:ext uri="{BB962C8B-B14F-4D97-AF65-F5344CB8AC3E}">
        <p14:creationId xmlns:p14="http://schemas.microsoft.com/office/powerpoint/2010/main" val="396523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9C5E781-45AF-421C-AD33-F86B63CE992C}" type="slidenum">
              <a:rPr lang="en-US"/>
              <a:pPr>
                <a:defRPr/>
              </a:pPr>
              <a:t>‹#›</a:t>
            </a:fld>
            <a:endParaRPr lang="en-US"/>
          </a:p>
        </p:txBody>
      </p:sp>
    </p:spTree>
    <p:extLst>
      <p:ext uri="{BB962C8B-B14F-4D97-AF65-F5344CB8AC3E}">
        <p14:creationId xmlns:p14="http://schemas.microsoft.com/office/powerpoint/2010/main" val="210795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5E671AD-FCF4-4A5E-9CFB-4B91B5F0A2AF}" type="slidenum">
              <a:rPr lang="en-US"/>
              <a:pPr>
                <a:defRPr/>
              </a:pPr>
              <a:t>‹#›</a:t>
            </a:fld>
            <a:endParaRPr lang="en-US"/>
          </a:p>
        </p:txBody>
      </p:sp>
    </p:spTree>
    <p:extLst>
      <p:ext uri="{BB962C8B-B14F-4D97-AF65-F5344CB8AC3E}">
        <p14:creationId xmlns:p14="http://schemas.microsoft.com/office/powerpoint/2010/main" val="390918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9B222D8-6B66-4AC6-AA5A-0F353DBF2CFE}" type="slidenum">
              <a:rPr lang="en-US"/>
              <a:pPr>
                <a:defRPr/>
              </a:pPr>
              <a:t>‹#›</a:t>
            </a:fld>
            <a:endParaRPr lang="en-US"/>
          </a:p>
        </p:txBody>
      </p:sp>
    </p:spTree>
    <p:extLst>
      <p:ext uri="{BB962C8B-B14F-4D97-AF65-F5344CB8AC3E}">
        <p14:creationId xmlns:p14="http://schemas.microsoft.com/office/powerpoint/2010/main" val="189450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36F21490-D09D-40FB-80CD-E495CDDE923B}" type="slidenum">
              <a:rPr lang="en-US"/>
              <a:pPr>
                <a:defRPr/>
              </a:pPr>
              <a:t>‹#›</a:t>
            </a:fld>
            <a:endParaRPr lang="en-US"/>
          </a:p>
        </p:txBody>
      </p:sp>
    </p:spTree>
    <p:extLst>
      <p:ext uri="{BB962C8B-B14F-4D97-AF65-F5344CB8AC3E}">
        <p14:creationId xmlns:p14="http://schemas.microsoft.com/office/powerpoint/2010/main" val="216496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7D5AE78B-032D-4243-B734-B81B58AEF065}" type="slidenum">
              <a:rPr lang="en-US"/>
              <a:pPr>
                <a:defRPr/>
              </a:pPr>
              <a:t>‹#›</a:t>
            </a:fld>
            <a:endParaRPr lang="en-US"/>
          </a:p>
        </p:txBody>
      </p:sp>
    </p:spTree>
    <p:extLst>
      <p:ext uri="{BB962C8B-B14F-4D97-AF65-F5344CB8AC3E}">
        <p14:creationId xmlns:p14="http://schemas.microsoft.com/office/powerpoint/2010/main" val="1675859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59813B88-1652-4239-BDCE-908B88B6A52C}" type="slidenum">
              <a:rPr lang="en-US"/>
              <a:pPr>
                <a:defRPr/>
              </a:pPr>
              <a:t>‹#›</a:t>
            </a:fld>
            <a:endParaRPr lang="en-US"/>
          </a:p>
        </p:txBody>
      </p:sp>
    </p:spTree>
    <p:extLst>
      <p:ext uri="{BB962C8B-B14F-4D97-AF65-F5344CB8AC3E}">
        <p14:creationId xmlns:p14="http://schemas.microsoft.com/office/powerpoint/2010/main" val="411994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2353319B-A0FD-43A0-80D4-CF53D2309DE2}" type="slidenum">
              <a:rPr lang="en-US"/>
              <a:pPr>
                <a:defRPr/>
              </a:pPr>
              <a:t>‹#›</a:t>
            </a:fld>
            <a:endParaRPr lang="en-US"/>
          </a:p>
        </p:txBody>
      </p:sp>
    </p:spTree>
    <p:extLst>
      <p:ext uri="{BB962C8B-B14F-4D97-AF65-F5344CB8AC3E}">
        <p14:creationId xmlns:p14="http://schemas.microsoft.com/office/powerpoint/2010/main" val="252434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596C86C-8357-4094-A027-A7A2B1A501BF}" type="slidenum">
              <a:rPr lang="en-US"/>
              <a:pPr>
                <a:defRPr/>
              </a:pPr>
              <a:t>‹#›</a:t>
            </a:fld>
            <a:endParaRPr lang="en-US"/>
          </a:p>
        </p:txBody>
      </p:sp>
    </p:spTree>
    <p:extLst>
      <p:ext uri="{BB962C8B-B14F-4D97-AF65-F5344CB8AC3E}">
        <p14:creationId xmlns:p14="http://schemas.microsoft.com/office/powerpoint/2010/main" val="85223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6149" name="Rectangle 5"/>
          <p:cNvSpPr>
            <a:spLocks noGrp="1" noChangeArrowheads="1"/>
          </p:cNvSpPr>
          <p:nvPr>
            <p:ph type="sldNum" sz="quarter" idx="4"/>
          </p:nvPr>
        </p:nvSpPr>
        <p:spPr bwMode="auto">
          <a:xfrm>
            <a:off x="7543800" y="6245225"/>
            <a:ext cx="1143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pPr>
              <a:defRPr/>
            </a:pPr>
            <a:fld id="{FA99EF12-58EB-4151-9F45-A2F1FB67C909}" type="slidenum">
              <a:rPr lang="en-US"/>
              <a:pPr>
                <a:defRPr/>
              </a:pPr>
              <a:t>‹#›</a:t>
            </a:fld>
            <a:endParaRPr lang="en-US"/>
          </a:p>
        </p:txBody>
      </p:sp>
      <p:sp>
        <p:nvSpPr>
          <p:cNvPr id="1030" name="Rectangle 6"/>
          <p:cNvSpPr>
            <a:spLocks noChangeArrowheads="1"/>
          </p:cNvSpPr>
          <p:nvPr userDrawn="1"/>
        </p:nvSpPr>
        <p:spPr bwMode="gray">
          <a:xfrm>
            <a:off x="395288" y="304800"/>
            <a:ext cx="31750" cy="685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i="0">
              <a:latin typeface="Tahoma" pitchFamily="34" charset="0"/>
            </a:endParaRPr>
          </a:p>
        </p:txBody>
      </p:sp>
      <p:sp>
        <p:nvSpPr>
          <p:cNvPr id="1031" name="Rectangle 7"/>
          <p:cNvSpPr>
            <a:spLocks noChangeArrowheads="1"/>
          </p:cNvSpPr>
          <p:nvPr userDrawn="1"/>
        </p:nvSpPr>
        <p:spPr bwMode="gray">
          <a:xfrm>
            <a:off x="76200" y="790575"/>
            <a:ext cx="8226425" cy="317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i="0">
              <a:latin typeface="Tahoma" pitchFamily="34" charset="0"/>
            </a:endParaRPr>
          </a:p>
        </p:txBody>
      </p:sp>
    </p:spTree>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txStyles>
    <p:titleStyle>
      <a:lvl1pPr algn="l" rtl="0" eaLnBrk="0" fontAlgn="base" hangingPunct="0">
        <a:spcBef>
          <a:spcPct val="0"/>
        </a:spcBef>
        <a:spcAft>
          <a:spcPct val="0"/>
        </a:spcAft>
        <a:defRPr sz="2600">
          <a:solidFill>
            <a:srgbClr val="99CCFF"/>
          </a:solidFill>
          <a:latin typeface="+mj-lt"/>
          <a:ea typeface="+mj-ea"/>
          <a:cs typeface="+mj-cs"/>
        </a:defRPr>
      </a:lvl1pPr>
      <a:lvl2pPr algn="l" rtl="0" eaLnBrk="0" fontAlgn="base" hangingPunct="0">
        <a:spcBef>
          <a:spcPct val="0"/>
        </a:spcBef>
        <a:spcAft>
          <a:spcPct val="0"/>
        </a:spcAft>
        <a:defRPr sz="2600">
          <a:solidFill>
            <a:srgbClr val="99CCFF"/>
          </a:solidFill>
          <a:latin typeface="Arial" charset="0"/>
        </a:defRPr>
      </a:lvl2pPr>
      <a:lvl3pPr algn="l" rtl="0" eaLnBrk="0" fontAlgn="base" hangingPunct="0">
        <a:spcBef>
          <a:spcPct val="0"/>
        </a:spcBef>
        <a:spcAft>
          <a:spcPct val="0"/>
        </a:spcAft>
        <a:defRPr sz="2600">
          <a:solidFill>
            <a:srgbClr val="99CCFF"/>
          </a:solidFill>
          <a:latin typeface="Arial" charset="0"/>
        </a:defRPr>
      </a:lvl3pPr>
      <a:lvl4pPr algn="l" rtl="0" eaLnBrk="0" fontAlgn="base" hangingPunct="0">
        <a:spcBef>
          <a:spcPct val="0"/>
        </a:spcBef>
        <a:spcAft>
          <a:spcPct val="0"/>
        </a:spcAft>
        <a:defRPr sz="2600">
          <a:solidFill>
            <a:srgbClr val="99CCFF"/>
          </a:solidFill>
          <a:latin typeface="Arial" charset="0"/>
        </a:defRPr>
      </a:lvl4pPr>
      <a:lvl5pPr algn="l" rtl="0" eaLnBrk="0" fontAlgn="base" hangingPunct="0">
        <a:spcBef>
          <a:spcPct val="0"/>
        </a:spcBef>
        <a:spcAft>
          <a:spcPct val="0"/>
        </a:spcAft>
        <a:defRPr sz="2600">
          <a:solidFill>
            <a:srgbClr val="99CCFF"/>
          </a:solidFill>
          <a:latin typeface="Arial" charset="0"/>
        </a:defRPr>
      </a:lvl5pPr>
      <a:lvl6pPr marL="457200" algn="l" rtl="0" fontAlgn="base">
        <a:spcBef>
          <a:spcPct val="0"/>
        </a:spcBef>
        <a:spcAft>
          <a:spcPct val="0"/>
        </a:spcAft>
        <a:defRPr sz="2600">
          <a:solidFill>
            <a:srgbClr val="99CCFF"/>
          </a:solidFill>
          <a:latin typeface="Arial" charset="0"/>
        </a:defRPr>
      </a:lvl6pPr>
      <a:lvl7pPr marL="914400" algn="l" rtl="0" fontAlgn="base">
        <a:spcBef>
          <a:spcPct val="0"/>
        </a:spcBef>
        <a:spcAft>
          <a:spcPct val="0"/>
        </a:spcAft>
        <a:defRPr sz="2600">
          <a:solidFill>
            <a:srgbClr val="99CCFF"/>
          </a:solidFill>
          <a:latin typeface="Arial" charset="0"/>
        </a:defRPr>
      </a:lvl7pPr>
      <a:lvl8pPr marL="1371600" algn="l" rtl="0" fontAlgn="base">
        <a:spcBef>
          <a:spcPct val="0"/>
        </a:spcBef>
        <a:spcAft>
          <a:spcPct val="0"/>
        </a:spcAft>
        <a:defRPr sz="2600">
          <a:solidFill>
            <a:srgbClr val="99CCFF"/>
          </a:solidFill>
          <a:latin typeface="Arial" charset="0"/>
        </a:defRPr>
      </a:lvl8pPr>
      <a:lvl9pPr marL="1828800" algn="l" rtl="0" fontAlgn="base">
        <a:spcBef>
          <a:spcPct val="0"/>
        </a:spcBef>
        <a:spcAft>
          <a:spcPct val="0"/>
        </a:spcAft>
        <a:defRPr sz="2600">
          <a:solidFill>
            <a:srgbClr val="99CCFF"/>
          </a:solidFill>
          <a:latin typeface="Arial" charset="0"/>
        </a:defRPr>
      </a:lvl9pPr>
    </p:titleStyle>
    <p:bodyStyle>
      <a:lvl1pPr marL="342900" indent="-342900" algn="l" rtl="0" eaLnBrk="0" fontAlgn="base" hangingPunct="0">
        <a:spcBef>
          <a:spcPct val="20000"/>
        </a:spcBef>
        <a:spcAft>
          <a:spcPct val="0"/>
        </a:spcAft>
        <a:buChar char="•"/>
        <a:defRPr sz="2400">
          <a:solidFill>
            <a:schemeClr val="folHlink"/>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microsoft.com/office/2007/relationships/hdphoto" Target="../media/hdphoto1.wdp"/><Relationship Id="rId3" Type="http://schemas.openxmlformats.org/officeDocument/2006/relationships/image" Target="../media/image56.emf"/><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10.xml"/><Relationship Id="rId16" Type="http://schemas.openxmlformats.org/officeDocument/2006/relationships/image" Target="../media/image52.png"/><Relationship Id="rId20" Type="http://schemas.openxmlformats.org/officeDocument/2006/relationships/image" Target="../media/image55.emf"/><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4.png"/><Relationship Id="rId4" Type="http://schemas.openxmlformats.org/officeDocument/2006/relationships/image" Target="../media/image37.emf"/><Relationship Id="rId9" Type="http://schemas.openxmlformats.org/officeDocument/2006/relationships/image" Target="../media/image45.png"/><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64.emf"/><Relationship Id="rId4" Type="http://schemas.openxmlformats.org/officeDocument/2006/relationships/image" Target="../media/image63.emf"/></Relationships>
</file>

<file path=ppt/slides/_rels/slide1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67.emf"/><Relationship Id="rId4" Type="http://schemas.openxmlformats.org/officeDocument/2006/relationships/image" Target="../media/image66.emf"/></Relationships>
</file>

<file path=ppt/slides/_rels/slide13.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8.emf"/></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13" Type="http://schemas.microsoft.com/office/2007/relationships/hdphoto" Target="../media/hdphoto6.wdp"/><Relationship Id="rId18" Type="http://schemas.openxmlformats.org/officeDocument/2006/relationships/image" Target="../media/image79.png"/><Relationship Id="rId26" Type="http://schemas.openxmlformats.org/officeDocument/2006/relationships/image" Target="../media/image83.jpeg"/><Relationship Id="rId3" Type="http://schemas.openxmlformats.org/officeDocument/2006/relationships/image" Target="../media/image35.emf"/><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76.png"/><Relationship Id="rId17" Type="http://schemas.microsoft.com/office/2007/relationships/hdphoto" Target="../media/hdphoto8.wdp"/><Relationship Id="rId25" Type="http://schemas.microsoft.com/office/2007/relationships/hdphoto" Target="../media/hdphoto12.wdp"/><Relationship Id="rId2" Type="http://schemas.openxmlformats.org/officeDocument/2006/relationships/notesSlide" Target="../notesSlides/notesSlide15.xml"/><Relationship Id="rId16" Type="http://schemas.openxmlformats.org/officeDocument/2006/relationships/image" Target="../media/image78.png"/><Relationship Id="rId20"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3.png"/><Relationship Id="rId11" Type="http://schemas.microsoft.com/office/2007/relationships/hdphoto" Target="../media/hdphoto5.wdp"/><Relationship Id="rId24" Type="http://schemas.openxmlformats.org/officeDocument/2006/relationships/image" Target="../media/image82.jpeg"/><Relationship Id="rId5" Type="http://schemas.microsoft.com/office/2007/relationships/hdphoto" Target="../media/hdphoto2.wdp"/><Relationship Id="rId15" Type="http://schemas.microsoft.com/office/2007/relationships/hdphoto" Target="../media/hdphoto7.wdp"/><Relationship Id="rId23" Type="http://schemas.microsoft.com/office/2007/relationships/hdphoto" Target="../media/hdphoto11.wdp"/><Relationship Id="rId28" Type="http://schemas.openxmlformats.org/officeDocument/2006/relationships/image" Target="../media/image84.jpeg"/><Relationship Id="rId10" Type="http://schemas.openxmlformats.org/officeDocument/2006/relationships/image" Target="../media/image75.png"/><Relationship Id="rId19" Type="http://schemas.microsoft.com/office/2007/relationships/hdphoto" Target="../media/hdphoto9.wdp"/><Relationship Id="rId4" Type="http://schemas.openxmlformats.org/officeDocument/2006/relationships/image" Target="../media/image72.png"/><Relationship Id="rId9" Type="http://schemas.microsoft.com/office/2007/relationships/hdphoto" Target="../media/hdphoto4.wdp"/><Relationship Id="rId14" Type="http://schemas.openxmlformats.org/officeDocument/2006/relationships/image" Target="../media/image77.png"/><Relationship Id="rId22" Type="http://schemas.openxmlformats.org/officeDocument/2006/relationships/image" Target="../media/image81.png"/><Relationship Id="rId27" Type="http://schemas.microsoft.com/office/2007/relationships/hdphoto" Target="../media/hdphoto13.wdp"/></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5.emf"/><Relationship Id="rId7" Type="http://schemas.openxmlformats.org/officeDocument/2006/relationships/image" Target="../media/image73.png"/><Relationship Id="rId12" Type="http://schemas.microsoft.com/office/2007/relationships/hdphoto" Target="../media/hdphoto11.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1.png"/><Relationship Id="rId5" Type="http://schemas.openxmlformats.org/officeDocument/2006/relationships/image" Target="../media/image72.png"/><Relationship Id="rId10" Type="http://schemas.microsoft.com/office/2007/relationships/hdphoto" Target="../media/hdphoto8.wdp"/><Relationship Id="rId4" Type="http://schemas.openxmlformats.org/officeDocument/2006/relationships/image" Target="../media/image85.emf"/><Relationship Id="rId9"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90.jpeg"/><Relationship Id="rId4" Type="http://schemas.openxmlformats.org/officeDocument/2006/relationships/image" Target="../media/image89.jpe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91.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29.jpeg"/><Relationship Id="rId4" Type="http://schemas.openxmlformats.org/officeDocument/2006/relationships/image" Target="../media/image92.jpe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9.emf"/></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microsoft.com/office/2007/relationships/hdphoto" Target="../media/hdphoto1.wdp"/><Relationship Id="rId3" Type="http://schemas.openxmlformats.org/officeDocument/2006/relationships/image" Target="../media/image40.emf"/><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7.xml"/><Relationship Id="rId16" Type="http://schemas.openxmlformats.org/officeDocument/2006/relationships/image" Target="../media/image52.png"/><Relationship Id="rId20" Type="http://schemas.openxmlformats.org/officeDocument/2006/relationships/image" Target="../media/image55.emf"/><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4.png"/><Relationship Id="rId4" Type="http://schemas.openxmlformats.org/officeDocument/2006/relationships/image" Target="../media/image37.emf"/><Relationship Id="rId9" Type="http://schemas.openxmlformats.org/officeDocument/2006/relationships/image" Target="../media/image45.png"/><Relationship Id="rId1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4.png"/><Relationship Id="rId3" Type="http://schemas.openxmlformats.org/officeDocument/2006/relationships/image" Target="../media/image37.emf"/><Relationship Id="rId7" Type="http://schemas.openxmlformats.org/officeDocument/2006/relationships/image" Target="../media/image44.png"/><Relationship Id="rId12" Type="http://schemas.openxmlformats.org/officeDocument/2006/relationships/image" Target="../media/image49.png"/><Relationship Id="rId17" Type="http://schemas.microsoft.com/office/2007/relationships/hdphoto" Target="../media/hdphoto1.wdp"/><Relationship Id="rId2" Type="http://schemas.openxmlformats.org/officeDocument/2006/relationships/notesSlide" Target="../notesSlides/notesSlide8.xml"/><Relationship Id="rId16" Type="http://schemas.openxmlformats.org/officeDocument/2006/relationships/image" Target="../media/image53.png"/><Relationship Id="rId20" Type="http://schemas.openxmlformats.org/officeDocument/2006/relationships/image" Target="../media/image56.emf"/><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5.emf"/><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57.emf"/><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 Id="rId9"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533400" y="609600"/>
            <a:ext cx="8077200" cy="1447800"/>
          </a:xfrm>
        </p:spPr>
        <p:txBody>
          <a:bodyPr/>
          <a:lstStyle/>
          <a:p>
            <a:pPr algn="ctr">
              <a:spcBef>
                <a:spcPts val="0"/>
              </a:spcBef>
            </a:pPr>
            <a:r>
              <a:rPr lang="en-US" sz="2800" b="1" dirty="0">
                <a:latin typeface="Calibri" pitchFamily="34" charset="0"/>
                <a:cs typeface="Calibri" pitchFamily="34" charset="0"/>
              </a:rPr>
              <a:t>Seasonal to </a:t>
            </a:r>
            <a:r>
              <a:rPr lang="en-US" sz="2800" b="1" dirty="0" err="1">
                <a:latin typeface="Calibri" pitchFamily="34" charset="0"/>
                <a:cs typeface="Calibri" pitchFamily="34" charset="0"/>
              </a:rPr>
              <a:t>Interannual</a:t>
            </a:r>
            <a:r>
              <a:rPr lang="en-US" sz="2800" b="1" dirty="0">
                <a:latin typeface="Calibri" pitchFamily="34" charset="0"/>
                <a:cs typeface="Calibri" pitchFamily="34" charset="0"/>
              </a:rPr>
              <a:t> Variability in </a:t>
            </a:r>
            <a:r>
              <a:rPr lang="en-US" sz="2800" b="1" dirty="0" smtClean="0">
                <a:latin typeface="Calibri" pitchFamily="34" charset="0"/>
                <a:cs typeface="Calibri" pitchFamily="34" charset="0"/>
              </a:rPr>
              <a:t/>
            </a:r>
            <a:br>
              <a:rPr lang="en-US" sz="2800" b="1" dirty="0" smtClean="0">
                <a:latin typeface="Calibri" pitchFamily="34" charset="0"/>
                <a:cs typeface="Calibri" pitchFamily="34" charset="0"/>
              </a:rPr>
            </a:br>
            <a:r>
              <a:rPr lang="en-US" sz="2800" b="1" dirty="0" smtClean="0">
                <a:latin typeface="Calibri" pitchFamily="34" charset="0"/>
                <a:cs typeface="Calibri" pitchFamily="34" charset="0"/>
              </a:rPr>
              <a:t>Phytoplankton Biomass </a:t>
            </a:r>
            <a:r>
              <a:rPr lang="en-US" sz="2800" b="1" dirty="0">
                <a:latin typeface="Calibri" pitchFamily="34" charset="0"/>
                <a:cs typeface="Calibri" pitchFamily="34" charset="0"/>
              </a:rPr>
              <a:t>and Diversity </a:t>
            </a:r>
            <a:r>
              <a:rPr lang="en-US" sz="2800" b="1" dirty="0" smtClean="0">
                <a:latin typeface="Calibri" pitchFamily="34" charset="0"/>
                <a:cs typeface="Calibri" pitchFamily="34" charset="0"/>
              </a:rPr>
              <a:t/>
            </a:r>
            <a:br>
              <a:rPr lang="en-US" sz="2800" b="1" dirty="0" smtClean="0">
                <a:latin typeface="Calibri" pitchFamily="34" charset="0"/>
                <a:cs typeface="Calibri" pitchFamily="34" charset="0"/>
              </a:rPr>
            </a:br>
            <a:r>
              <a:rPr lang="en-US" sz="2800" b="1" dirty="0" smtClean="0">
                <a:latin typeface="Calibri" pitchFamily="34" charset="0"/>
                <a:cs typeface="Calibri" pitchFamily="34" charset="0"/>
              </a:rPr>
              <a:t>on </a:t>
            </a:r>
            <a:r>
              <a:rPr lang="en-US" sz="2800" b="1" dirty="0">
                <a:latin typeface="Calibri" pitchFamily="34" charset="0"/>
                <a:cs typeface="Calibri" pitchFamily="34" charset="0"/>
              </a:rPr>
              <a:t>the New England </a:t>
            </a:r>
            <a:r>
              <a:rPr lang="en-US" sz="2800" b="1" dirty="0" smtClean="0">
                <a:latin typeface="Calibri" pitchFamily="34" charset="0"/>
                <a:cs typeface="Calibri" pitchFamily="34" charset="0"/>
              </a:rPr>
              <a:t>Shelf</a:t>
            </a:r>
            <a:endParaRPr lang="en-US" sz="2800" b="1" dirty="0" smtClean="0"/>
          </a:p>
        </p:txBody>
      </p:sp>
      <p:pic>
        <p:nvPicPr>
          <p:cNvPr id="52227" name="Picture 4" descr="whoilogo_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96" y="3758895"/>
            <a:ext cx="920628" cy="8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18"/>
          <p:cNvSpPr>
            <a:spLocks noGrp="1" noChangeArrowheads="1"/>
          </p:cNvSpPr>
          <p:nvPr>
            <p:ph type="subTitle" idx="1"/>
          </p:nvPr>
        </p:nvSpPr>
        <p:spPr>
          <a:xfrm>
            <a:off x="759434" y="3341450"/>
            <a:ext cx="7174826" cy="609600"/>
          </a:xfrm>
          <a:noFill/>
        </p:spPr>
        <p:txBody>
          <a:bodyPr/>
          <a:lstStyle/>
          <a:p>
            <a:pPr eaLnBrk="1" hangingPunct="1"/>
            <a:r>
              <a:rPr lang="en-US" dirty="0" smtClean="0"/>
              <a:t>Heidi M. </a:t>
            </a:r>
            <a:r>
              <a:rPr lang="en-US" dirty="0" err="1" smtClean="0"/>
              <a:t>Sosik</a:t>
            </a:r>
            <a:r>
              <a:rPr lang="en-US" dirty="0" smtClean="0"/>
              <a:t>			 </a:t>
            </a:r>
            <a:r>
              <a:rPr lang="en-US" dirty="0" err="1"/>
              <a:t>Hui</a:t>
            </a:r>
            <a:r>
              <a:rPr lang="en-US" dirty="0"/>
              <a:t> </a:t>
            </a:r>
            <a:r>
              <a:rPr lang="en-US" dirty="0" err="1" smtClean="0"/>
              <a:t>Feng</a:t>
            </a:r>
            <a:endParaRPr lang="en-US" dirty="0"/>
          </a:p>
        </p:txBody>
      </p:sp>
      <p:sp>
        <p:nvSpPr>
          <p:cNvPr id="52233" name="Rectangle 22"/>
          <p:cNvSpPr>
            <a:spLocks noChangeArrowheads="1"/>
          </p:cNvSpPr>
          <p:nvPr/>
        </p:nvSpPr>
        <p:spPr bwMode="gray">
          <a:xfrm>
            <a:off x="1263650" y="1600200"/>
            <a:ext cx="31750" cy="10525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i="0">
              <a:latin typeface="Tahoma" pitchFamily="34" charset="0"/>
            </a:endParaRPr>
          </a:p>
        </p:txBody>
      </p:sp>
      <p:sp>
        <p:nvSpPr>
          <p:cNvPr id="52234" name="Rectangle 23"/>
          <p:cNvSpPr>
            <a:spLocks noChangeArrowheads="1"/>
          </p:cNvSpPr>
          <p:nvPr/>
        </p:nvSpPr>
        <p:spPr bwMode="gray">
          <a:xfrm>
            <a:off x="826174" y="2119311"/>
            <a:ext cx="7491652" cy="4571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i="0">
              <a:latin typeface="Tahoma" pitchFamily="34" charset="0"/>
            </a:endParaRPr>
          </a:p>
        </p:txBody>
      </p:sp>
      <p:grpSp>
        <p:nvGrpSpPr>
          <p:cNvPr id="5" name="Group 4"/>
          <p:cNvGrpSpPr/>
          <p:nvPr/>
        </p:nvGrpSpPr>
        <p:grpSpPr>
          <a:xfrm>
            <a:off x="1181818" y="4851400"/>
            <a:ext cx="6780364" cy="1840264"/>
            <a:chOff x="1496563" y="4851400"/>
            <a:chExt cx="6780364" cy="1840264"/>
          </a:xfrm>
        </p:grpSpPr>
        <p:pic>
          <p:nvPicPr>
            <p:cNvPr id="52228" name="Picture 8" descr="2004_281_021555_1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033591"/>
              <a:ext cx="9318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0" descr="2004_281_031844_35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2546" y="5519316"/>
              <a:ext cx="5730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1" descr="IFCB1_2007_087_212908_353"/>
            <p:cNvPicPr>
              <a:picLocks noChangeAspect="1" noChangeArrowheads="1"/>
            </p:cNvPicPr>
            <p:nvPr/>
          </p:nvPicPr>
          <p:blipFill>
            <a:blip r:embed="rId6" cstate="print">
              <a:extLst>
                <a:ext uri="{28A0092B-C50C-407E-A947-70E740481C1C}">
                  <a14:useLocalDpi xmlns:a14="http://schemas.microsoft.com/office/drawing/2010/main" val="0"/>
                </a:ext>
              </a:extLst>
            </a:blip>
            <a:srcRect l="10907" r="10907"/>
            <a:stretch>
              <a:fillRect/>
            </a:stretch>
          </p:blipFill>
          <p:spPr bwMode="auto">
            <a:xfrm>
              <a:off x="2366337" y="6314083"/>
              <a:ext cx="822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9" descr="IFCB1_2007_146_004733_13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6821" y="5194797"/>
              <a:ext cx="6588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36" descr="IFCB1_2006_303_175754_45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96563" y="5993164"/>
              <a:ext cx="7302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CC"/>
                  </a:solidFill>
                  <a:miter lim="800000"/>
                  <a:headEnd/>
                  <a:tailEnd/>
                </a14:hiddenLine>
              </a:ext>
            </a:extLst>
          </p:spPr>
        </p:pic>
        <p:pic>
          <p:nvPicPr>
            <p:cNvPr id="52236" name="Picture 38" descr="IFCB1_2007_101_002642_77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0250" y="5379136"/>
              <a:ext cx="1416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39" descr="IFCB1_2006_361_000315_14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73575" y="6407378"/>
              <a:ext cx="27654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41" descr="IFCB1_2007_347_002133_1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50462" y="5977739"/>
              <a:ext cx="838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43" descr="IFCB1_2007_347_002133_359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58251" y="5940004"/>
              <a:ext cx="9937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44" descr="IFCB1_2006_364_114340_134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87927" y="6032851"/>
              <a:ext cx="889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CC"/>
                  </a:solidFill>
                  <a:miter lim="800000"/>
                  <a:headEnd/>
                  <a:tailEnd/>
                </a14:hiddenLine>
              </a:ext>
            </a:extLst>
          </p:spPr>
        </p:pic>
        <p:pic>
          <p:nvPicPr>
            <p:cNvPr id="52241" name="Picture 51" descr="IFCB1_2008_327_003342_490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57400" y="4851400"/>
              <a:ext cx="1152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56" descr="IFCB1_2007_010_003906_13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53302" y="5416609"/>
              <a:ext cx="2451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58" descr="IFCB1_2008_319_005351_217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67400" y="5931291"/>
              <a:ext cx="1416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59" descr="IFCB1_2006_309_003838_86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37295" y="5882283"/>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524000" y="2286000"/>
            <a:ext cx="6324600" cy="769441"/>
          </a:xfrm>
          <a:prstGeom prst="rect">
            <a:avLst/>
          </a:prstGeom>
        </p:spPr>
        <p:txBody>
          <a:bodyPr wrap="square">
            <a:spAutoFit/>
          </a:bodyPr>
          <a:lstStyle/>
          <a:p>
            <a:r>
              <a:rPr lang="en-US" sz="2200" i="0" dirty="0">
                <a:latin typeface="Calibri" pitchFamily="34" charset="0"/>
                <a:cs typeface="Calibri" pitchFamily="34" charset="0"/>
              </a:rPr>
              <a:t>In Situ Time Series for Validation and </a:t>
            </a:r>
            <a:r>
              <a:rPr lang="en-US" sz="2200" i="0" dirty="0" smtClean="0">
                <a:latin typeface="Calibri" pitchFamily="34" charset="0"/>
                <a:cs typeface="Calibri" pitchFamily="34" charset="0"/>
              </a:rPr>
              <a:t>Exploration </a:t>
            </a:r>
          </a:p>
          <a:p>
            <a:r>
              <a:rPr lang="en-US" sz="2200" i="0" dirty="0" smtClean="0">
                <a:latin typeface="Calibri" pitchFamily="34" charset="0"/>
                <a:cs typeface="Calibri" pitchFamily="34" charset="0"/>
              </a:rPr>
              <a:t>of </a:t>
            </a:r>
            <a:r>
              <a:rPr lang="en-US" sz="2200" i="0" dirty="0">
                <a:latin typeface="Calibri" pitchFamily="34" charset="0"/>
                <a:cs typeface="Calibri" pitchFamily="34" charset="0"/>
              </a:rPr>
              <a:t>Remote Sensing Algorithms</a:t>
            </a:r>
            <a:endParaRPr lang="en-US" sz="2200" i="0" dirty="0"/>
          </a:p>
        </p:txBody>
      </p:sp>
      <p:sp>
        <p:nvSpPr>
          <p:cNvPr id="4" name="Rectangle 3"/>
          <p:cNvSpPr/>
          <p:nvPr/>
        </p:nvSpPr>
        <p:spPr>
          <a:xfrm>
            <a:off x="1718456" y="3725961"/>
            <a:ext cx="2806932" cy="646331"/>
          </a:xfrm>
          <a:prstGeom prst="rect">
            <a:avLst/>
          </a:prstGeom>
        </p:spPr>
        <p:txBody>
          <a:bodyPr wrap="square">
            <a:spAutoFit/>
          </a:bodyPr>
          <a:lstStyle/>
          <a:p>
            <a:pPr eaLnBrk="1" hangingPunct="1"/>
            <a:r>
              <a:rPr lang="en-US" dirty="0"/>
              <a:t>Woods Hole 	</a:t>
            </a:r>
            <a:endParaRPr lang="en-US" dirty="0" smtClean="0"/>
          </a:p>
          <a:p>
            <a:pPr eaLnBrk="1" hangingPunct="1"/>
            <a:r>
              <a:rPr lang="en-US" dirty="0" smtClean="0"/>
              <a:t>Oceanographic </a:t>
            </a:r>
            <a:r>
              <a:rPr lang="en-US" dirty="0"/>
              <a:t>Institution </a:t>
            </a:r>
          </a:p>
        </p:txBody>
      </p:sp>
      <p:sp>
        <p:nvSpPr>
          <p:cNvPr id="24" name="Rectangle 23"/>
          <p:cNvSpPr/>
          <p:nvPr/>
        </p:nvSpPr>
        <p:spPr>
          <a:xfrm>
            <a:off x="6374922" y="3736812"/>
            <a:ext cx="1962266" cy="646331"/>
          </a:xfrm>
          <a:prstGeom prst="rect">
            <a:avLst/>
          </a:prstGeom>
        </p:spPr>
        <p:txBody>
          <a:bodyPr wrap="square">
            <a:spAutoFit/>
          </a:bodyPr>
          <a:lstStyle/>
          <a:p>
            <a:pPr eaLnBrk="1" hangingPunct="1"/>
            <a:r>
              <a:rPr lang="en-US" dirty="0" smtClean="0"/>
              <a:t>University of </a:t>
            </a:r>
          </a:p>
          <a:p>
            <a:pPr eaLnBrk="1" hangingPunct="1"/>
            <a:r>
              <a:rPr lang="en-US" dirty="0" smtClean="0"/>
              <a:t>New Hampshire</a:t>
            </a:r>
            <a:endParaRPr lang="en-US" dirty="0"/>
          </a:p>
        </p:txBody>
      </p:sp>
      <p:pic>
        <p:nvPicPr>
          <p:cNvPr id="1026"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15843" t="12784" r="18290" b="12149"/>
          <a:stretch/>
        </p:blipFill>
        <p:spPr bwMode="auto">
          <a:xfrm>
            <a:off x="5562600" y="3798649"/>
            <a:ext cx="710547" cy="80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275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05" t="3041" r="7566" b="5967"/>
          <a:stretch/>
        </p:blipFill>
        <p:spPr bwMode="auto">
          <a:xfrm>
            <a:off x="6172200" y="1371600"/>
            <a:ext cx="2912207" cy="284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0406" t="2850" r="4141" b="6213"/>
          <a:stretch/>
        </p:blipFill>
        <p:spPr bwMode="auto">
          <a:xfrm>
            <a:off x="90054" y="1371600"/>
            <a:ext cx="3234046" cy="284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Pigment-based retrieval of taxonomic groups</a:t>
            </a:r>
          </a:p>
        </p:txBody>
      </p:sp>
      <p:sp>
        <p:nvSpPr>
          <p:cNvPr id="7" name="TextBox 6"/>
          <p:cNvSpPr txBox="1"/>
          <p:nvPr/>
        </p:nvSpPr>
        <p:spPr>
          <a:xfrm>
            <a:off x="895016" y="914400"/>
            <a:ext cx="1314784" cy="461665"/>
          </a:xfrm>
          <a:prstGeom prst="rect">
            <a:avLst/>
          </a:prstGeom>
          <a:noFill/>
        </p:spPr>
        <p:txBody>
          <a:bodyPr wrap="none" rtlCol="0">
            <a:spAutoFit/>
          </a:bodyPr>
          <a:lstStyle/>
          <a:p>
            <a:r>
              <a:rPr lang="en-US" sz="2400" i="0" dirty="0" smtClean="0"/>
              <a:t>Diatoms</a:t>
            </a:r>
            <a:endParaRPr lang="en-US" sz="2400" i="0" dirty="0"/>
          </a:p>
        </p:txBody>
      </p:sp>
      <p:sp>
        <p:nvSpPr>
          <p:cNvPr id="3" name="TextBox 2"/>
          <p:cNvSpPr txBox="1"/>
          <p:nvPr/>
        </p:nvSpPr>
        <p:spPr>
          <a:xfrm>
            <a:off x="762000" y="5029200"/>
            <a:ext cx="184731" cy="369332"/>
          </a:xfrm>
          <a:prstGeom prst="rect">
            <a:avLst/>
          </a:prstGeom>
          <a:noFill/>
        </p:spPr>
        <p:txBody>
          <a:bodyPr wrap="none" rtlCol="0">
            <a:spAutoFit/>
          </a:bodyPr>
          <a:lstStyle/>
          <a:p>
            <a:endParaRPr lang="en-US" dirty="0"/>
          </a:p>
        </p:txBody>
      </p:sp>
      <p:pic>
        <p:nvPicPr>
          <p:cNvPr id="17" name="Picture 2" descr="http://ifcb-data.whoi.edu/mvco/IFCB1_2008_001_004404_01028.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206"/>
          <a:stretch/>
        </p:blipFill>
        <p:spPr bwMode="auto">
          <a:xfrm rot="5400000">
            <a:off x="-258396" y="4914882"/>
            <a:ext cx="1750219" cy="8680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137" y="5754624"/>
            <a:ext cx="1719263"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descr="http://ifcb-data.whoi.edu/mvco/IFCB5_2011_152_143420_0037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6545" y="6224016"/>
            <a:ext cx="1500188" cy="2857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http://ifcb-data.whoi.edu/mvco/IFCB1_2008_319_005351_0217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499" y="6248400"/>
            <a:ext cx="1062038" cy="3238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http://ifcb-data.whoi.edu/mvco/IFCB1_2007_092_182732_0035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321" y="6595326"/>
            <a:ext cx="2412206" cy="2452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http://ifcb-data.whoi.edu/mvco/IFCB5_2012_039_053553_0157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9146" y="4483608"/>
            <a:ext cx="1700213"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bwMode="auto">
          <a:xfrm>
            <a:off x="2918814" y="6689218"/>
            <a:ext cx="10637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2966499" y="6488668"/>
            <a:ext cx="843501" cy="369332"/>
          </a:xfrm>
          <a:prstGeom prst="rect">
            <a:avLst/>
          </a:prstGeom>
          <a:noFill/>
        </p:spPr>
        <p:txBody>
          <a:bodyPr wrap="none" rtlCol="0">
            <a:spAutoFit/>
          </a:bodyPr>
          <a:lstStyle/>
          <a:p>
            <a:r>
              <a:rPr lang="en-US" i="0" dirty="0" smtClean="0"/>
              <a:t>10 </a:t>
            </a:r>
            <a:r>
              <a:rPr lang="en-US" i="0" dirty="0" smtClean="0">
                <a:latin typeface="Symbol" pitchFamily="18" charset="2"/>
              </a:rPr>
              <a:t>m</a:t>
            </a:r>
            <a:r>
              <a:rPr lang="en-US" i="0" dirty="0" smtClean="0"/>
              <a:t>m</a:t>
            </a:r>
            <a:endParaRPr lang="en-US" i="0" dirty="0"/>
          </a:p>
        </p:txBody>
      </p:sp>
      <p:pic>
        <p:nvPicPr>
          <p:cNvPr id="26" name="Picture 29" descr="http://ifcb-data.whoi.edu/mvco/IFCB5_2012_045_020117_0055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2775" y="4469973"/>
            <a:ext cx="2114550" cy="12977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7" descr="http://ifcb-data.whoi.edu/mvco/IFCB1_2012_263_165339_0208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9174" y="5799308"/>
            <a:ext cx="697706" cy="7024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9" descr="http://ifcb-data.whoi.edu/mvco/IFCB5_2012_083_175448_0008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60366" y="5804097"/>
            <a:ext cx="328613" cy="3071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1" descr="http://ifcb-data.whoi.edu/mvco/IFCB5_2012_046_071846_0126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26744" y="6365352"/>
            <a:ext cx="1440656" cy="3643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3" descr="http://ifcb-data.whoi.edu/mvco/IFCB1_2010_135_161656_0045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15021" y="5804097"/>
            <a:ext cx="588169" cy="5238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5" descr="http://ifcb-data.whoi.edu/mvco/IFCB5_2012_076_171207_06768.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1601"/>
          <a:stretch/>
        </p:blipFill>
        <p:spPr bwMode="auto">
          <a:xfrm rot="-5400000">
            <a:off x="5336540" y="5907186"/>
            <a:ext cx="536771"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7" descr="http://ifcb-data.whoi.edu/mvco/IFCB1_2012_151_154317_00335.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5067619" y="6133289"/>
            <a:ext cx="328613" cy="20716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657600" y="914400"/>
            <a:ext cx="2207656" cy="461665"/>
          </a:xfrm>
          <a:prstGeom prst="rect">
            <a:avLst/>
          </a:prstGeom>
          <a:noFill/>
        </p:spPr>
        <p:txBody>
          <a:bodyPr wrap="none" rtlCol="0">
            <a:spAutoFit/>
          </a:bodyPr>
          <a:lstStyle/>
          <a:p>
            <a:r>
              <a:rPr lang="en-US" sz="2400" i="0" dirty="0" smtClean="0"/>
              <a:t>Dinoflagellates</a:t>
            </a:r>
            <a:endParaRPr lang="en-US" sz="2400" i="0" dirty="0"/>
          </a:p>
        </p:txBody>
      </p:sp>
      <p:sp>
        <p:nvSpPr>
          <p:cNvPr id="34" name="TextBox 33"/>
          <p:cNvSpPr txBox="1"/>
          <p:nvPr/>
        </p:nvSpPr>
        <p:spPr>
          <a:xfrm>
            <a:off x="6629400" y="914400"/>
            <a:ext cx="2172390" cy="461665"/>
          </a:xfrm>
          <a:prstGeom prst="rect">
            <a:avLst/>
          </a:prstGeom>
          <a:noFill/>
        </p:spPr>
        <p:txBody>
          <a:bodyPr wrap="none" rtlCol="0">
            <a:spAutoFit/>
          </a:bodyPr>
          <a:lstStyle/>
          <a:p>
            <a:r>
              <a:rPr lang="en-US" sz="2400" i="0" dirty="0" smtClean="0"/>
              <a:t>Cyanobacteria</a:t>
            </a:r>
            <a:endParaRPr lang="en-US" sz="2400" i="0" dirty="0"/>
          </a:p>
        </p:txBody>
      </p:sp>
      <p:pic>
        <p:nvPicPr>
          <p:cNvPr id="35"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94220" y="4482150"/>
            <a:ext cx="1508760" cy="145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flat" cmpd="sng" algn="ctr">
                <a:solidFill>
                  <a:srgbClr val="FF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7162800" y="5994535"/>
            <a:ext cx="1362874" cy="406265"/>
          </a:xfrm>
          <a:prstGeom prst="rect">
            <a:avLst/>
          </a:prstGeom>
          <a:noFill/>
        </p:spPr>
        <p:txBody>
          <a:bodyPr wrap="none" rtlCol="0">
            <a:spAutoFit/>
          </a:bodyPr>
          <a:lstStyle/>
          <a:p>
            <a:r>
              <a:rPr lang="en-US" i="0" dirty="0" smtClean="0"/>
              <a:t>~1 </a:t>
            </a:r>
            <a:r>
              <a:rPr lang="en-US" i="0" dirty="0" smtClean="0">
                <a:latin typeface="Symbol" pitchFamily="18" charset="2"/>
              </a:rPr>
              <a:t>m</a:t>
            </a:r>
            <a:r>
              <a:rPr lang="en-US" i="0" dirty="0" smtClean="0"/>
              <a:t>m cells</a:t>
            </a:r>
            <a:endParaRPr lang="en-US" i="0" dirty="0"/>
          </a:p>
        </p:txBody>
      </p:sp>
      <p:pic>
        <p:nvPicPr>
          <p:cNvPr id="4098" name="Picture 2"/>
          <p:cNvPicPr>
            <a:picLocks noChangeAspect="1" noChangeArrowheads="1"/>
          </p:cNvPicPr>
          <p:nvPr/>
        </p:nvPicPr>
        <p:blipFill rotWithShape="1">
          <a:blip r:embed="rId20">
            <a:extLst>
              <a:ext uri="{28A0092B-C50C-407E-A947-70E740481C1C}">
                <a14:useLocalDpi xmlns:a14="http://schemas.microsoft.com/office/drawing/2010/main" val="0"/>
              </a:ext>
            </a:extLst>
          </a:blip>
          <a:srcRect l="53013" t="2895" r="5720" b="6168"/>
          <a:stretch/>
        </p:blipFill>
        <p:spPr bwMode="auto">
          <a:xfrm>
            <a:off x="3324100" y="1371600"/>
            <a:ext cx="2936175" cy="284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82689" y="2286000"/>
            <a:ext cx="198311" cy="838200"/>
          </a:xfrm>
          <a:prstGeom prst="rect">
            <a:avLst/>
          </a:prstGeom>
          <a:solidFill>
            <a:schemeClr val="tx1"/>
          </a:solidFill>
          <a:ln w="3175">
            <a:noFill/>
            <a:miter lim="800000"/>
            <a:headEnd/>
            <a:tailEnd/>
          </a:ln>
          <a:effectLst/>
          <a:extLst/>
        </p:spPr>
        <p:txBody>
          <a:bodyPr wrap="none" rtlCol="0" anchor="ctr"/>
          <a:lstStyle/>
          <a:p>
            <a:pPr algn="ctr"/>
            <a:endParaRPr lang="en-US"/>
          </a:p>
        </p:txBody>
      </p:sp>
      <p:sp>
        <p:nvSpPr>
          <p:cNvPr id="37" name="TextBox 36"/>
          <p:cNvSpPr txBox="1"/>
          <p:nvPr/>
        </p:nvSpPr>
        <p:spPr>
          <a:xfrm rot="16200000">
            <a:off x="-763705" y="2665295"/>
            <a:ext cx="1981633" cy="307777"/>
          </a:xfrm>
          <a:prstGeom prst="rect">
            <a:avLst/>
          </a:prstGeom>
          <a:noFill/>
        </p:spPr>
        <p:txBody>
          <a:bodyPr wrap="none" rtlCol="0">
            <a:spAutoFit/>
          </a:bodyPr>
          <a:lstStyle/>
          <a:p>
            <a:r>
              <a:rPr lang="en-US" sz="1400" i="0" dirty="0" err="1" smtClean="0">
                <a:solidFill>
                  <a:schemeClr val="bg1">
                    <a:lumMod val="50000"/>
                  </a:schemeClr>
                </a:solidFill>
              </a:rPr>
              <a:t>Chl</a:t>
            </a:r>
            <a:r>
              <a:rPr lang="en-US" sz="1400" i="0" dirty="0" smtClean="0">
                <a:solidFill>
                  <a:schemeClr val="bg1">
                    <a:lumMod val="50000"/>
                  </a:schemeClr>
                </a:solidFill>
              </a:rPr>
              <a:t> or Carbon (mg m</a:t>
            </a:r>
            <a:r>
              <a:rPr lang="en-US" sz="1400" i="0" baseline="30000" dirty="0" smtClean="0">
                <a:solidFill>
                  <a:schemeClr val="bg1">
                    <a:lumMod val="50000"/>
                  </a:schemeClr>
                </a:solidFill>
              </a:rPr>
              <a:t>3</a:t>
            </a:r>
            <a:r>
              <a:rPr lang="en-US" sz="1400" i="0" dirty="0" smtClean="0">
                <a:solidFill>
                  <a:schemeClr val="bg1">
                    <a:lumMod val="50000"/>
                  </a:schemeClr>
                </a:solidFill>
              </a:rPr>
              <a:t>)</a:t>
            </a:r>
            <a:endParaRPr lang="en-US" sz="1400" i="0" dirty="0">
              <a:solidFill>
                <a:schemeClr val="bg1">
                  <a:lumMod val="50000"/>
                </a:schemeClr>
              </a:solidFill>
            </a:endParaRPr>
          </a:p>
        </p:txBody>
      </p:sp>
    </p:spTree>
    <p:extLst>
      <p:ext uri="{BB962C8B-B14F-4D97-AF65-F5344CB8AC3E}">
        <p14:creationId xmlns:p14="http://schemas.microsoft.com/office/powerpoint/2010/main" val="2479565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385" t="5967" r="4122" b="3041"/>
          <a:stretch/>
        </p:blipFill>
        <p:spPr bwMode="auto">
          <a:xfrm>
            <a:off x="91440" y="1371600"/>
            <a:ext cx="3236976" cy="284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Remote sensing </a:t>
            </a:r>
            <a:r>
              <a:rPr lang="en-US" dirty="0"/>
              <a:t>retrieval of taxonomic groups</a:t>
            </a:r>
          </a:p>
        </p:txBody>
      </p:sp>
      <p:sp>
        <p:nvSpPr>
          <p:cNvPr id="7" name="TextBox 6"/>
          <p:cNvSpPr txBox="1"/>
          <p:nvPr/>
        </p:nvSpPr>
        <p:spPr>
          <a:xfrm>
            <a:off x="895016" y="914400"/>
            <a:ext cx="1314784" cy="461665"/>
          </a:xfrm>
          <a:prstGeom prst="rect">
            <a:avLst/>
          </a:prstGeom>
          <a:noFill/>
        </p:spPr>
        <p:txBody>
          <a:bodyPr wrap="none" rtlCol="0">
            <a:spAutoFit/>
          </a:bodyPr>
          <a:lstStyle/>
          <a:p>
            <a:r>
              <a:rPr lang="en-US" sz="2400" i="0" dirty="0" smtClean="0"/>
              <a:t>Diatoms</a:t>
            </a:r>
            <a:endParaRPr lang="en-US" sz="2400" i="0" dirty="0"/>
          </a:p>
        </p:txBody>
      </p:sp>
      <p:sp>
        <p:nvSpPr>
          <p:cNvPr id="33" name="TextBox 32"/>
          <p:cNvSpPr txBox="1"/>
          <p:nvPr/>
        </p:nvSpPr>
        <p:spPr>
          <a:xfrm>
            <a:off x="3657600" y="914400"/>
            <a:ext cx="2207656" cy="461665"/>
          </a:xfrm>
          <a:prstGeom prst="rect">
            <a:avLst/>
          </a:prstGeom>
          <a:noFill/>
        </p:spPr>
        <p:txBody>
          <a:bodyPr wrap="none" rtlCol="0">
            <a:spAutoFit/>
          </a:bodyPr>
          <a:lstStyle/>
          <a:p>
            <a:r>
              <a:rPr lang="en-US" sz="2400" i="0" dirty="0" smtClean="0"/>
              <a:t>Dinoflagellates</a:t>
            </a:r>
            <a:endParaRPr lang="en-US" sz="2400" i="0" dirty="0"/>
          </a:p>
        </p:txBody>
      </p:sp>
      <p:sp>
        <p:nvSpPr>
          <p:cNvPr id="34" name="TextBox 33"/>
          <p:cNvSpPr txBox="1"/>
          <p:nvPr/>
        </p:nvSpPr>
        <p:spPr>
          <a:xfrm>
            <a:off x="6629400" y="914400"/>
            <a:ext cx="2172390" cy="461665"/>
          </a:xfrm>
          <a:prstGeom prst="rect">
            <a:avLst/>
          </a:prstGeom>
          <a:noFill/>
        </p:spPr>
        <p:txBody>
          <a:bodyPr wrap="none" rtlCol="0">
            <a:spAutoFit/>
          </a:bodyPr>
          <a:lstStyle/>
          <a:p>
            <a:r>
              <a:rPr lang="en-US" sz="2400" i="0" dirty="0" smtClean="0"/>
              <a:t>Cyanobacteria</a:t>
            </a:r>
            <a:endParaRPr lang="en-US" sz="2400" i="0" dirty="0"/>
          </a:p>
        </p:txBody>
      </p:sp>
      <p:sp>
        <p:nvSpPr>
          <p:cNvPr id="4" name="Rectangle 3"/>
          <p:cNvSpPr/>
          <p:nvPr/>
        </p:nvSpPr>
        <p:spPr bwMode="auto">
          <a:xfrm>
            <a:off x="182689" y="2286000"/>
            <a:ext cx="198311" cy="838200"/>
          </a:xfrm>
          <a:prstGeom prst="rect">
            <a:avLst/>
          </a:prstGeom>
          <a:solidFill>
            <a:schemeClr val="tx1"/>
          </a:solidFill>
          <a:ln w="3175">
            <a:noFill/>
            <a:miter lim="800000"/>
            <a:headEnd/>
            <a:tailEnd/>
          </a:ln>
          <a:effectLst/>
          <a:extLst/>
        </p:spPr>
        <p:txBody>
          <a:bodyPr wrap="none" rtlCol="0" anchor="ctr"/>
          <a:lstStyle/>
          <a:p>
            <a:pPr algn="ctr"/>
            <a:endParaRPr lang="en-US"/>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945" t="5995" r="540" b="3069"/>
          <a:stretch/>
        </p:blipFill>
        <p:spPr bwMode="auto">
          <a:xfrm>
            <a:off x="3264726" y="1371602"/>
            <a:ext cx="3380756" cy="284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1820" t="5995" r="6583" b="3069"/>
          <a:stretch/>
        </p:blipFill>
        <p:spPr bwMode="auto">
          <a:xfrm>
            <a:off x="6184292" y="1371600"/>
            <a:ext cx="2959708" cy="284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3124200" y="2057400"/>
            <a:ext cx="204216" cy="1524000"/>
          </a:xfrm>
          <a:prstGeom prst="rect">
            <a:avLst/>
          </a:prstGeom>
          <a:solidFill>
            <a:schemeClr val="tx1"/>
          </a:solidFill>
          <a:ln w="3175">
            <a:noFill/>
            <a:miter lim="800000"/>
            <a:headEnd/>
            <a:tailEnd/>
          </a:ln>
          <a:effectLst/>
          <a:extLst/>
        </p:spPr>
        <p:txBody>
          <a:bodyPr wrap="none" rtlCol="0" anchor="ctr"/>
          <a:lstStyle/>
          <a:p>
            <a:pPr algn="ctr"/>
            <a:endParaRPr lang="en-US"/>
          </a:p>
        </p:txBody>
      </p:sp>
      <p:pic>
        <p:nvPicPr>
          <p:cNvPr id="37" name="Picture 17" descr="venice2_ce318_close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016" y="5070764"/>
            <a:ext cx="1143000" cy="152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8" name="Text Box 10"/>
          <p:cNvSpPr txBox="1">
            <a:spLocks noChangeArrowheads="1"/>
          </p:cNvSpPr>
          <p:nvPr/>
        </p:nvSpPr>
        <p:spPr bwMode="auto">
          <a:xfrm>
            <a:off x="451655" y="4380885"/>
            <a:ext cx="2029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smtClean="0"/>
              <a:t>AERONET-OC</a:t>
            </a:r>
          </a:p>
          <a:p>
            <a:pPr algn="ctr" eaLnBrk="1" hangingPunct="1"/>
            <a:r>
              <a:rPr lang="en-US" i="0" dirty="0" err="1" smtClean="0"/>
              <a:t>SeaPRISM</a:t>
            </a:r>
            <a:r>
              <a:rPr lang="en-US" i="0" dirty="0" smtClean="0"/>
              <a:t>, </a:t>
            </a:r>
            <a:r>
              <a:rPr lang="en-US" i="0" dirty="0" err="1" smtClean="0"/>
              <a:t>R</a:t>
            </a:r>
            <a:r>
              <a:rPr lang="en-US" i="0" baseline="-25000" dirty="0" err="1" smtClean="0"/>
              <a:t>rs</a:t>
            </a:r>
            <a:r>
              <a:rPr lang="en-US" i="0" dirty="0" smtClean="0"/>
              <a:t>(</a:t>
            </a:r>
            <a:r>
              <a:rPr lang="en-US" i="0" dirty="0" smtClean="0">
                <a:latin typeface="Symbol" pitchFamily="18" charset="2"/>
              </a:rPr>
              <a:t>l</a:t>
            </a:r>
            <a:r>
              <a:rPr lang="en-US" i="0" dirty="0" smtClean="0"/>
              <a:t>)</a:t>
            </a:r>
            <a:endParaRPr lang="en-US" i="0" dirty="0"/>
          </a:p>
        </p:txBody>
      </p:sp>
      <p:sp>
        <p:nvSpPr>
          <p:cNvPr id="39" name="TextBox 38"/>
          <p:cNvSpPr txBox="1"/>
          <p:nvPr/>
        </p:nvSpPr>
        <p:spPr>
          <a:xfrm>
            <a:off x="4233170" y="5858470"/>
            <a:ext cx="4529830" cy="923330"/>
          </a:xfrm>
          <a:prstGeom prst="rect">
            <a:avLst/>
          </a:prstGeom>
          <a:noFill/>
        </p:spPr>
        <p:txBody>
          <a:bodyPr wrap="none" rtlCol="0">
            <a:spAutoFit/>
          </a:bodyPr>
          <a:lstStyle/>
          <a:p>
            <a:r>
              <a:rPr lang="en-US" i="0" dirty="0"/>
              <a:t>F</a:t>
            </a:r>
            <a:r>
              <a:rPr lang="en-US" i="0" dirty="0" smtClean="0"/>
              <a:t>ollowing:</a:t>
            </a:r>
          </a:p>
          <a:p>
            <a:pPr>
              <a:tabLst>
                <a:tab pos="463550" algn="l"/>
              </a:tabLst>
            </a:pPr>
            <a:r>
              <a:rPr lang="en-US" i="0" dirty="0"/>
              <a:t>	</a:t>
            </a:r>
            <a:r>
              <a:rPr lang="en-US" i="0" dirty="0" smtClean="0"/>
              <a:t>Pan et al. 2010 band ratio algorithms</a:t>
            </a:r>
          </a:p>
          <a:p>
            <a:pPr>
              <a:tabLst>
                <a:tab pos="463550" algn="l"/>
              </a:tabLst>
            </a:pPr>
            <a:r>
              <a:rPr lang="en-US" i="0" dirty="0"/>
              <a:t>	</a:t>
            </a:r>
            <a:r>
              <a:rPr lang="en-US" i="0" dirty="0" smtClean="0"/>
              <a:t>Pan et al. 2011 CHEMTAX application</a:t>
            </a:r>
            <a:endParaRPr lang="en-US" i="0" dirty="0"/>
          </a:p>
        </p:txBody>
      </p:sp>
      <p:sp>
        <p:nvSpPr>
          <p:cNvPr id="6" name="TextBox 5"/>
          <p:cNvSpPr txBox="1"/>
          <p:nvPr/>
        </p:nvSpPr>
        <p:spPr>
          <a:xfrm>
            <a:off x="2895600" y="5024735"/>
            <a:ext cx="4304383" cy="461665"/>
          </a:xfrm>
          <a:prstGeom prst="rect">
            <a:avLst/>
          </a:prstGeom>
          <a:noFill/>
        </p:spPr>
        <p:txBody>
          <a:bodyPr wrap="none" rtlCol="0">
            <a:spAutoFit/>
          </a:bodyPr>
          <a:lstStyle>
            <a:defPPr>
              <a:defRPr lang="en-US"/>
            </a:defPPr>
            <a:lvl1pPr>
              <a:defRPr sz="2400" i="0">
                <a:solidFill>
                  <a:schemeClr val="tx2"/>
                </a:solidFill>
              </a:defRPr>
            </a:lvl1pPr>
          </a:lstStyle>
          <a:p>
            <a:r>
              <a:rPr lang="en-US" dirty="0">
                <a:sym typeface="Wingdings" pitchFamily="2" charset="2"/>
              </a:rPr>
              <a:t> Loss of seasonal resolution</a:t>
            </a:r>
            <a:endParaRPr lang="en-US" dirty="0"/>
          </a:p>
        </p:txBody>
      </p:sp>
      <p:sp>
        <p:nvSpPr>
          <p:cNvPr id="40" name="TextBox 39"/>
          <p:cNvSpPr txBox="1"/>
          <p:nvPr/>
        </p:nvSpPr>
        <p:spPr>
          <a:xfrm rot="16200000">
            <a:off x="-763705" y="2665295"/>
            <a:ext cx="1981633" cy="307777"/>
          </a:xfrm>
          <a:prstGeom prst="rect">
            <a:avLst/>
          </a:prstGeom>
          <a:noFill/>
        </p:spPr>
        <p:txBody>
          <a:bodyPr wrap="none" rtlCol="0">
            <a:spAutoFit/>
          </a:bodyPr>
          <a:lstStyle/>
          <a:p>
            <a:r>
              <a:rPr lang="en-US" sz="1400" i="0" dirty="0" err="1" smtClean="0">
                <a:solidFill>
                  <a:schemeClr val="bg1">
                    <a:lumMod val="50000"/>
                  </a:schemeClr>
                </a:solidFill>
              </a:rPr>
              <a:t>Chl</a:t>
            </a:r>
            <a:r>
              <a:rPr lang="en-US" sz="1400" i="0" dirty="0" smtClean="0">
                <a:solidFill>
                  <a:schemeClr val="bg1">
                    <a:lumMod val="50000"/>
                  </a:schemeClr>
                </a:solidFill>
              </a:rPr>
              <a:t> or Carbon (mg m</a:t>
            </a:r>
            <a:r>
              <a:rPr lang="en-US" sz="1400" i="0" baseline="30000" dirty="0" smtClean="0">
                <a:solidFill>
                  <a:schemeClr val="bg1">
                    <a:lumMod val="50000"/>
                  </a:schemeClr>
                </a:solidFill>
              </a:rPr>
              <a:t>3</a:t>
            </a:r>
            <a:r>
              <a:rPr lang="en-US" sz="1400" i="0" dirty="0" smtClean="0">
                <a:solidFill>
                  <a:schemeClr val="bg1">
                    <a:lumMod val="50000"/>
                  </a:schemeClr>
                </a:solidFill>
              </a:rPr>
              <a:t>)</a:t>
            </a:r>
            <a:endParaRPr lang="en-US" sz="1400" i="0" dirty="0">
              <a:solidFill>
                <a:schemeClr val="bg1">
                  <a:lumMod val="50000"/>
                </a:schemeClr>
              </a:solidFill>
            </a:endParaRPr>
          </a:p>
        </p:txBody>
      </p:sp>
    </p:spTree>
    <p:extLst>
      <p:ext uri="{BB962C8B-B14F-4D97-AF65-F5344CB8AC3E}">
        <p14:creationId xmlns:p14="http://schemas.microsoft.com/office/powerpoint/2010/main" val="1162040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8039" t="7351" b="1711"/>
          <a:stretch/>
        </p:blipFill>
        <p:spPr bwMode="auto">
          <a:xfrm>
            <a:off x="76200" y="1371600"/>
            <a:ext cx="3697172" cy="284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Remote sensing </a:t>
            </a:r>
            <a:r>
              <a:rPr lang="en-US" dirty="0"/>
              <a:t>retrieval of taxonomic groups</a:t>
            </a:r>
          </a:p>
        </p:txBody>
      </p:sp>
      <p:sp>
        <p:nvSpPr>
          <p:cNvPr id="7" name="TextBox 6"/>
          <p:cNvSpPr txBox="1"/>
          <p:nvPr/>
        </p:nvSpPr>
        <p:spPr>
          <a:xfrm>
            <a:off x="895016" y="914400"/>
            <a:ext cx="1314784" cy="461665"/>
          </a:xfrm>
          <a:prstGeom prst="rect">
            <a:avLst/>
          </a:prstGeom>
          <a:noFill/>
        </p:spPr>
        <p:txBody>
          <a:bodyPr wrap="none" rtlCol="0">
            <a:spAutoFit/>
          </a:bodyPr>
          <a:lstStyle/>
          <a:p>
            <a:r>
              <a:rPr lang="en-US" sz="2400" i="0" dirty="0" smtClean="0"/>
              <a:t>Diatoms</a:t>
            </a:r>
            <a:endParaRPr lang="en-US" sz="2400" i="0" dirty="0"/>
          </a:p>
        </p:txBody>
      </p:sp>
      <p:sp>
        <p:nvSpPr>
          <p:cNvPr id="33" name="TextBox 32"/>
          <p:cNvSpPr txBox="1"/>
          <p:nvPr/>
        </p:nvSpPr>
        <p:spPr>
          <a:xfrm>
            <a:off x="3657600" y="914400"/>
            <a:ext cx="2207656" cy="461665"/>
          </a:xfrm>
          <a:prstGeom prst="rect">
            <a:avLst/>
          </a:prstGeom>
          <a:noFill/>
        </p:spPr>
        <p:txBody>
          <a:bodyPr wrap="none" rtlCol="0">
            <a:spAutoFit/>
          </a:bodyPr>
          <a:lstStyle/>
          <a:p>
            <a:r>
              <a:rPr lang="en-US" sz="2400" i="0" dirty="0" smtClean="0"/>
              <a:t>Dinoflagellates</a:t>
            </a:r>
            <a:endParaRPr lang="en-US" sz="2400" i="0" dirty="0"/>
          </a:p>
        </p:txBody>
      </p:sp>
      <p:sp>
        <p:nvSpPr>
          <p:cNvPr id="34" name="TextBox 33"/>
          <p:cNvSpPr txBox="1"/>
          <p:nvPr/>
        </p:nvSpPr>
        <p:spPr>
          <a:xfrm>
            <a:off x="6629400" y="914400"/>
            <a:ext cx="2172390" cy="461665"/>
          </a:xfrm>
          <a:prstGeom prst="rect">
            <a:avLst/>
          </a:prstGeom>
          <a:noFill/>
        </p:spPr>
        <p:txBody>
          <a:bodyPr wrap="none" rtlCol="0">
            <a:spAutoFit/>
          </a:bodyPr>
          <a:lstStyle/>
          <a:p>
            <a:r>
              <a:rPr lang="en-US" sz="2400" i="0" dirty="0" smtClean="0"/>
              <a:t>Cyanobacteria</a:t>
            </a:r>
            <a:endParaRPr lang="en-US" sz="2400" i="0" dirty="0"/>
          </a:p>
        </p:txBody>
      </p:sp>
      <p:sp>
        <p:nvSpPr>
          <p:cNvPr id="4" name="Rectangle 3"/>
          <p:cNvSpPr/>
          <p:nvPr/>
        </p:nvSpPr>
        <p:spPr bwMode="auto">
          <a:xfrm>
            <a:off x="182689" y="2286000"/>
            <a:ext cx="198311" cy="838200"/>
          </a:xfrm>
          <a:prstGeom prst="rect">
            <a:avLst/>
          </a:prstGeom>
          <a:solidFill>
            <a:schemeClr val="tx1"/>
          </a:solidFill>
          <a:ln w="3175">
            <a:noFill/>
            <a:miter lim="800000"/>
            <a:headEnd/>
            <a:tailEnd/>
          </a:ln>
          <a:effectLst/>
          <a:extLst/>
        </p:spPr>
        <p:txBody>
          <a:bodyPr wrap="none" rtlCol="0" anchor="ctr"/>
          <a:lstStyle/>
          <a:p>
            <a:pPr algn="ctr"/>
            <a:endParaRPr lang="en-US"/>
          </a:p>
        </p:txBody>
      </p:sp>
      <p:sp>
        <p:nvSpPr>
          <p:cNvPr id="5" name="TextBox 4"/>
          <p:cNvSpPr txBox="1"/>
          <p:nvPr/>
        </p:nvSpPr>
        <p:spPr>
          <a:xfrm rot="16200000">
            <a:off x="-557020" y="2580666"/>
            <a:ext cx="1689886" cy="338554"/>
          </a:xfrm>
          <a:prstGeom prst="rect">
            <a:avLst/>
          </a:prstGeom>
          <a:noFill/>
        </p:spPr>
        <p:txBody>
          <a:bodyPr wrap="none" rtlCol="0">
            <a:spAutoFit/>
          </a:bodyPr>
          <a:lstStyle/>
          <a:p>
            <a:r>
              <a:rPr lang="en-US" sz="1600" i="0" dirty="0" smtClean="0">
                <a:solidFill>
                  <a:schemeClr val="bg1">
                    <a:lumMod val="50000"/>
                  </a:schemeClr>
                </a:solidFill>
              </a:rPr>
              <a:t>Fraction of </a:t>
            </a:r>
            <a:r>
              <a:rPr lang="en-US" sz="1600" i="0" dirty="0" err="1" smtClean="0">
                <a:solidFill>
                  <a:schemeClr val="bg1">
                    <a:lumMod val="50000"/>
                  </a:schemeClr>
                </a:solidFill>
              </a:rPr>
              <a:t>Chl</a:t>
            </a:r>
            <a:r>
              <a:rPr lang="en-US" sz="1600" i="0" dirty="0" smtClean="0">
                <a:solidFill>
                  <a:schemeClr val="bg1">
                    <a:lumMod val="50000"/>
                  </a:schemeClr>
                </a:solidFill>
              </a:rPr>
              <a:t> a</a:t>
            </a:r>
            <a:endParaRPr lang="en-US" sz="1600" i="0" dirty="0">
              <a:solidFill>
                <a:schemeClr val="bg1">
                  <a:lumMod val="50000"/>
                </a:schemeClr>
              </a:solidFill>
            </a:endParaRPr>
          </a:p>
        </p:txBody>
      </p:sp>
      <p:pic>
        <p:nvPicPr>
          <p:cNvPr id="3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51992" t="7429" r="73" b="1579"/>
          <a:stretch/>
        </p:blipFill>
        <p:spPr bwMode="auto">
          <a:xfrm>
            <a:off x="3200400" y="1371600"/>
            <a:ext cx="3410712" cy="284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51671" t="7429" r="7551" b="1579"/>
          <a:stretch/>
        </p:blipFill>
        <p:spPr bwMode="auto">
          <a:xfrm>
            <a:off x="6135624" y="1371600"/>
            <a:ext cx="2901498" cy="284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7" descr="venice2_ce318_close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016" y="5070764"/>
            <a:ext cx="1143000" cy="152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9" name="Text Box 10"/>
          <p:cNvSpPr txBox="1">
            <a:spLocks noChangeArrowheads="1"/>
          </p:cNvSpPr>
          <p:nvPr/>
        </p:nvSpPr>
        <p:spPr bwMode="auto">
          <a:xfrm>
            <a:off x="451655" y="4380885"/>
            <a:ext cx="2029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smtClean="0"/>
              <a:t>AERONET-OC</a:t>
            </a:r>
          </a:p>
          <a:p>
            <a:pPr algn="ctr" eaLnBrk="1" hangingPunct="1"/>
            <a:r>
              <a:rPr lang="en-US" i="0" dirty="0" err="1" smtClean="0"/>
              <a:t>SeaPRISM</a:t>
            </a:r>
            <a:r>
              <a:rPr lang="en-US" i="0" dirty="0" smtClean="0"/>
              <a:t>, </a:t>
            </a:r>
            <a:r>
              <a:rPr lang="en-US" i="0" dirty="0" err="1" smtClean="0"/>
              <a:t>R</a:t>
            </a:r>
            <a:r>
              <a:rPr lang="en-US" i="0" baseline="-25000" dirty="0" err="1" smtClean="0"/>
              <a:t>rs</a:t>
            </a:r>
            <a:r>
              <a:rPr lang="en-US" i="0" dirty="0" smtClean="0"/>
              <a:t>(</a:t>
            </a:r>
            <a:r>
              <a:rPr lang="en-US" i="0" dirty="0" smtClean="0">
                <a:latin typeface="Symbol" pitchFamily="18" charset="2"/>
              </a:rPr>
              <a:t>l</a:t>
            </a:r>
            <a:r>
              <a:rPr lang="en-US" i="0" dirty="0" smtClean="0"/>
              <a:t>)</a:t>
            </a:r>
            <a:endParaRPr lang="en-US" i="0" dirty="0"/>
          </a:p>
        </p:txBody>
      </p:sp>
      <p:sp>
        <p:nvSpPr>
          <p:cNvPr id="40" name="TextBox 39"/>
          <p:cNvSpPr txBox="1"/>
          <p:nvPr/>
        </p:nvSpPr>
        <p:spPr>
          <a:xfrm>
            <a:off x="2971800" y="4343400"/>
            <a:ext cx="4790094" cy="461665"/>
          </a:xfrm>
          <a:prstGeom prst="rect">
            <a:avLst/>
          </a:prstGeom>
          <a:noFill/>
        </p:spPr>
        <p:txBody>
          <a:bodyPr wrap="none" rtlCol="0">
            <a:spAutoFit/>
          </a:bodyPr>
          <a:lstStyle/>
          <a:p>
            <a:r>
              <a:rPr lang="en-US" sz="2400" i="0" dirty="0" smtClean="0"/>
              <a:t>Relative contribution to total </a:t>
            </a:r>
            <a:r>
              <a:rPr lang="en-US" sz="2400" i="0" dirty="0" err="1" smtClean="0"/>
              <a:t>Chl</a:t>
            </a:r>
            <a:r>
              <a:rPr lang="en-US" sz="2400" i="0" dirty="0" smtClean="0"/>
              <a:t> a</a:t>
            </a:r>
            <a:endParaRPr lang="en-US" sz="2400" i="0" dirty="0"/>
          </a:p>
        </p:txBody>
      </p:sp>
      <p:sp>
        <p:nvSpPr>
          <p:cNvPr id="41" name="TextBox 40"/>
          <p:cNvSpPr txBox="1"/>
          <p:nvPr/>
        </p:nvSpPr>
        <p:spPr>
          <a:xfrm>
            <a:off x="2895600" y="5029200"/>
            <a:ext cx="4304383" cy="461665"/>
          </a:xfrm>
          <a:prstGeom prst="rect">
            <a:avLst/>
          </a:prstGeom>
          <a:noFill/>
        </p:spPr>
        <p:txBody>
          <a:bodyPr wrap="none" rtlCol="0">
            <a:spAutoFit/>
          </a:bodyPr>
          <a:lstStyle>
            <a:defPPr>
              <a:defRPr lang="en-US"/>
            </a:defPPr>
            <a:lvl1pPr>
              <a:defRPr sz="2400" i="0">
                <a:solidFill>
                  <a:schemeClr val="tx2"/>
                </a:solidFill>
              </a:defRPr>
            </a:lvl1pPr>
          </a:lstStyle>
          <a:p>
            <a:r>
              <a:rPr lang="en-US" dirty="0">
                <a:sym typeface="Wingdings" pitchFamily="2" charset="2"/>
              </a:rPr>
              <a:t> Loss of seasonal resolution</a:t>
            </a:r>
            <a:endParaRPr lang="en-US" dirty="0"/>
          </a:p>
        </p:txBody>
      </p:sp>
      <p:sp>
        <p:nvSpPr>
          <p:cNvPr id="42" name="TextBox 41"/>
          <p:cNvSpPr txBox="1"/>
          <p:nvPr/>
        </p:nvSpPr>
        <p:spPr>
          <a:xfrm>
            <a:off x="4233170" y="5858470"/>
            <a:ext cx="4529830" cy="923330"/>
          </a:xfrm>
          <a:prstGeom prst="rect">
            <a:avLst/>
          </a:prstGeom>
          <a:noFill/>
        </p:spPr>
        <p:txBody>
          <a:bodyPr wrap="none" rtlCol="0">
            <a:spAutoFit/>
          </a:bodyPr>
          <a:lstStyle/>
          <a:p>
            <a:r>
              <a:rPr lang="en-US" i="0" dirty="0"/>
              <a:t>F</a:t>
            </a:r>
            <a:r>
              <a:rPr lang="en-US" i="0" dirty="0" smtClean="0"/>
              <a:t>ollowing:</a:t>
            </a:r>
          </a:p>
          <a:p>
            <a:pPr>
              <a:tabLst>
                <a:tab pos="463550" algn="l"/>
              </a:tabLst>
            </a:pPr>
            <a:r>
              <a:rPr lang="en-US" i="0" dirty="0"/>
              <a:t>	</a:t>
            </a:r>
            <a:r>
              <a:rPr lang="en-US" i="0" dirty="0" smtClean="0"/>
              <a:t>Pan et al. 2010 band ratio algorithms</a:t>
            </a:r>
          </a:p>
          <a:p>
            <a:pPr>
              <a:tabLst>
                <a:tab pos="463550" algn="l"/>
              </a:tabLst>
            </a:pPr>
            <a:r>
              <a:rPr lang="en-US" i="0" dirty="0"/>
              <a:t>	</a:t>
            </a:r>
            <a:r>
              <a:rPr lang="en-US" i="0" dirty="0" smtClean="0"/>
              <a:t>Pan et al. 2011 CHEMTAX application</a:t>
            </a:r>
            <a:endParaRPr lang="en-US" i="0" dirty="0"/>
          </a:p>
        </p:txBody>
      </p:sp>
    </p:spTree>
    <p:extLst>
      <p:ext uri="{BB962C8B-B14F-4D97-AF65-F5344CB8AC3E}">
        <p14:creationId xmlns:p14="http://schemas.microsoft.com/office/powerpoint/2010/main" val="2241182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8039" t="7351" b="1711"/>
          <a:stretch/>
        </p:blipFill>
        <p:spPr bwMode="auto">
          <a:xfrm>
            <a:off x="76200" y="1371600"/>
            <a:ext cx="3697172" cy="284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8025" t="6211" b="6015"/>
          <a:stretch/>
        </p:blipFill>
        <p:spPr bwMode="auto">
          <a:xfrm>
            <a:off x="76200" y="4038600"/>
            <a:ext cx="36981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Remote sensing </a:t>
            </a:r>
            <a:r>
              <a:rPr lang="en-US" dirty="0"/>
              <a:t>retrieval of taxonomic groups</a:t>
            </a:r>
          </a:p>
        </p:txBody>
      </p:sp>
      <p:sp>
        <p:nvSpPr>
          <p:cNvPr id="7" name="TextBox 6"/>
          <p:cNvSpPr txBox="1"/>
          <p:nvPr/>
        </p:nvSpPr>
        <p:spPr>
          <a:xfrm>
            <a:off x="895016" y="914400"/>
            <a:ext cx="1314784" cy="461665"/>
          </a:xfrm>
          <a:prstGeom prst="rect">
            <a:avLst/>
          </a:prstGeom>
          <a:noFill/>
        </p:spPr>
        <p:txBody>
          <a:bodyPr wrap="none" rtlCol="0">
            <a:spAutoFit/>
          </a:bodyPr>
          <a:lstStyle/>
          <a:p>
            <a:r>
              <a:rPr lang="en-US" sz="2400" i="0" dirty="0" smtClean="0"/>
              <a:t>Diatoms</a:t>
            </a:r>
            <a:endParaRPr lang="en-US" sz="2400" i="0" dirty="0"/>
          </a:p>
        </p:txBody>
      </p:sp>
      <p:sp>
        <p:nvSpPr>
          <p:cNvPr id="33" name="TextBox 32"/>
          <p:cNvSpPr txBox="1"/>
          <p:nvPr/>
        </p:nvSpPr>
        <p:spPr>
          <a:xfrm>
            <a:off x="3657600" y="914400"/>
            <a:ext cx="2207656" cy="461665"/>
          </a:xfrm>
          <a:prstGeom prst="rect">
            <a:avLst/>
          </a:prstGeom>
          <a:noFill/>
        </p:spPr>
        <p:txBody>
          <a:bodyPr wrap="none" rtlCol="0">
            <a:spAutoFit/>
          </a:bodyPr>
          <a:lstStyle/>
          <a:p>
            <a:r>
              <a:rPr lang="en-US" sz="2400" i="0" dirty="0" smtClean="0"/>
              <a:t>Dinoflagellates</a:t>
            </a:r>
            <a:endParaRPr lang="en-US" sz="2400" i="0" dirty="0"/>
          </a:p>
        </p:txBody>
      </p:sp>
      <p:sp>
        <p:nvSpPr>
          <p:cNvPr id="34" name="TextBox 33"/>
          <p:cNvSpPr txBox="1"/>
          <p:nvPr/>
        </p:nvSpPr>
        <p:spPr>
          <a:xfrm>
            <a:off x="6629400" y="914400"/>
            <a:ext cx="2172390" cy="461665"/>
          </a:xfrm>
          <a:prstGeom prst="rect">
            <a:avLst/>
          </a:prstGeom>
          <a:noFill/>
        </p:spPr>
        <p:txBody>
          <a:bodyPr wrap="none" rtlCol="0">
            <a:spAutoFit/>
          </a:bodyPr>
          <a:lstStyle/>
          <a:p>
            <a:r>
              <a:rPr lang="en-US" sz="2400" i="0" dirty="0" smtClean="0"/>
              <a:t>Cyanobacteria</a:t>
            </a:r>
            <a:endParaRPr lang="en-US" sz="2400" i="0" dirty="0"/>
          </a:p>
        </p:txBody>
      </p:sp>
      <p:sp>
        <p:nvSpPr>
          <p:cNvPr id="4" name="Rectangle 3"/>
          <p:cNvSpPr/>
          <p:nvPr/>
        </p:nvSpPr>
        <p:spPr bwMode="auto">
          <a:xfrm>
            <a:off x="182689" y="2286000"/>
            <a:ext cx="198311" cy="838200"/>
          </a:xfrm>
          <a:prstGeom prst="rect">
            <a:avLst/>
          </a:prstGeom>
          <a:solidFill>
            <a:schemeClr val="tx1"/>
          </a:solidFill>
          <a:ln w="3175">
            <a:noFill/>
            <a:miter lim="800000"/>
            <a:headEnd/>
            <a:tailEnd/>
          </a:ln>
          <a:effectLst/>
          <a:extLst/>
        </p:spPr>
        <p:txBody>
          <a:bodyPr wrap="none" rtlCol="0" anchor="ctr"/>
          <a:lstStyle/>
          <a:p>
            <a:pPr algn="ctr"/>
            <a:endParaRPr lang="en-US"/>
          </a:p>
        </p:txBody>
      </p:sp>
      <p:sp>
        <p:nvSpPr>
          <p:cNvPr id="5" name="TextBox 4"/>
          <p:cNvSpPr txBox="1"/>
          <p:nvPr/>
        </p:nvSpPr>
        <p:spPr>
          <a:xfrm rot="16200000">
            <a:off x="-557020" y="5247666"/>
            <a:ext cx="1689886" cy="338554"/>
          </a:xfrm>
          <a:prstGeom prst="rect">
            <a:avLst/>
          </a:prstGeom>
          <a:solidFill>
            <a:schemeClr val="tx1"/>
          </a:solidFill>
        </p:spPr>
        <p:txBody>
          <a:bodyPr wrap="none" rtlCol="0">
            <a:spAutoFit/>
          </a:bodyPr>
          <a:lstStyle/>
          <a:p>
            <a:r>
              <a:rPr lang="en-US" sz="1600" i="0" dirty="0" smtClean="0">
                <a:solidFill>
                  <a:schemeClr val="bg1">
                    <a:lumMod val="50000"/>
                  </a:schemeClr>
                </a:solidFill>
              </a:rPr>
              <a:t>Fraction of </a:t>
            </a:r>
            <a:r>
              <a:rPr lang="en-US" sz="1600" i="0" dirty="0" err="1" smtClean="0">
                <a:solidFill>
                  <a:schemeClr val="bg1">
                    <a:lumMod val="50000"/>
                  </a:schemeClr>
                </a:solidFill>
              </a:rPr>
              <a:t>Chl</a:t>
            </a:r>
            <a:r>
              <a:rPr lang="en-US" sz="1600" i="0" dirty="0" smtClean="0">
                <a:solidFill>
                  <a:schemeClr val="bg1">
                    <a:lumMod val="50000"/>
                  </a:schemeClr>
                </a:solidFill>
              </a:rPr>
              <a:t> a</a:t>
            </a:r>
            <a:endParaRPr lang="en-US" sz="1600" i="0" dirty="0">
              <a:solidFill>
                <a:schemeClr val="bg1">
                  <a:lumMod val="50000"/>
                </a:schemeClr>
              </a:solidFill>
            </a:endParaRPr>
          </a:p>
        </p:txBody>
      </p:sp>
      <p:sp>
        <p:nvSpPr>
          <p:cNvPr id="37" name="TextBox 36"/>
          <p:cNvSpPr txBox="1"/>
          <p:nvPr/>
        </p:nvSpPr>
        <p:spPr>
          <a:xfrm rot="16200000">
            <a:off x="-523266" y="2490980"/>
            <a:ext cx="1689886" cy="338554"/>
          </a:xfrm>
          <a:prstGeom prst="rect">
            <a:avLst/>
          </a:prstGeom>
          <a:noFill/>
        </p:spPr>
        <p:txBody>
          <a:bodyPr wrap="none" rtlCol="0">
            <a:spAutoFit/>
          </a:bodyPr>
          <a:lstStyle/>
          <a:p>
            <a:r>
              <a:rPr lang="en-US" sz="1600" i="0" dirty="0" smtClean="0">
                <a:solidFill>
                  <a:schemeClr val="bg1">
                    <a:lumMod val="50000"/>
                  </a:schemeClr>
                </a:solidFill>
              </a:rPr>
              <a:t>Fraction of </a:t>
            </a:r>
            <a:r>
              <a:rPr lang="en-US" sz="1600" i="0" dirty="0" err="1" smtClean="0">
                <a:solidFill>
                  <a:schemeClr val="bg1">
                    <a:lumMod val="50000"/>
                  </a:schemeClr>
                </a:solidFill>
              </a:rPr>
              <a:t>Chl</a:t>
            </a:r>
            <a:r>
              <a:rPr lang="en-US" sz="1600" i="0" dirty="0" smtClean="0">
                <a:solidFill>
                  <a:schemeClr val="bg1">
                    <a:lumMod val="50000"/>
                  </a:schemeClr>
                </a:solidFill>
              </a:rPr>
              <a:t> a</a:t>
            </a:r>
            <a:endParaRPr lang="en-US" sz="1600" i="0" dirty="0">
              <a:solidFill>
                <a:schemeClr val="bg1">
                  <a:lumMod val="50000"/>
                </a:schemeClr>
              </a:solidFill>
            </a:endParaRPr>
          </a:p>
        </p:txBody>
      </p:sp>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51992" t="7429" r="73" b="1579"/>
          <a:stretch/>
        </p:blipFill>
        <p:spPr bwMode="auto">
          <a:xfrm>
            <a:off x="3200400" y="1371600"/>
            <a:ext cx="3410712" cy="284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51671" t="7429" r="7551" b="1579"/>
          <a:stretch/>
        </p:blipFill>
        <p:spPr bwMode="auto">
          <a:xfrm>
            <a:off x="6135624" y="1371600"/>
            <a:ext cx="2901498" cy="284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52045" t="6683" b="5543"/>
          <a:stretch/>
        </p:blipFill>
        <p:spPr bwMode="auto">
          <a:xfrm>
            <a:off x="3200400" y="4038600"/>
            <a:ext cx="341216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51878" t="6303" r="7760" b="5923"/>
          <a:stretch/>
        </p:blipFill>
        <p:spPr bwMode="auto">
          <a:xfrm>
            <a:off x="6165265" y="4038600"/>
            <a:ext cx="287185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756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characterization</a:t>
            </a:r>
          </a:p>
        </p:txBody>
      </p:sp>
      <p:sp>
        <p:nvSpPr>
          <p:cNvPr id="6" name="TextBox 5"/>
          <p:cNvSpPr txBox="1"/>
          <p:nvPr/>
        </p:nvSpPr>
        <p:spPr>
          <a:xfrm>
            <a:off x="1295400" y="5562600"/>
            <a:ext cx="6914072" cy="461665"/>
          </a:xfrm>
          <a:prstGeom prst="rect">
            <a:avLst/>
          </a:prstGeom>
          <a:noFill/>
        </p:spPr>
        <p:txBody>
          <a:bodyPr wrap="none" rtlCol="0">
            <a:spAutoFit/>
          </a:bodyPr>
          <a:lstStyle/>
          <a:p>
            <a:r>
              <a:rPr lang="en-US" sz="2400" i="0" dirty="0" smtClean="0">
                <a:solidFill>
                  <a:schemeClr val="tx2"/>
                </a:solidFill>
              </a:rPr>
              <a:t>Decadal increase in </a:t>
            </a:r>
            <a:r>
              <a:rPr lang="en-US" sz="2400" i="0" dirty="0" err="1" smtClean="0">
                <a:solidFill>
                  <a:schemeClr val="tx2"/>
                </a:solidFill>
              </a:rPr>
              <a:t>pico</a:t>
            </a:r>
            <a:r>
              <a:rPr lang="en-US" sz="2400" i="0" dirty="0" smtClean="0">
                <a:solidFill>
                  <a:schemeClr val="tx2"/>
                </a:solidFill>
              </a:rPr>
              <a:t>-cyanobacteria at MVCO</a:t>
            </a:r>
            <a:endParaRPr lang="en-US" sz="2400" i="0" dirty="0">
              <a:solidFill>
                <a:schemeClr val="tx2"/>
              </a:solidFill>
            </a:endParaRPr>
          </a:p>
        </p:txBody>
      </p:sp>
      <p:grpSp>
        <p:nvGrpSpPr>
          <p:cNvPr id="7" name="Group 6"/>
          <p:cNvGrpSpPr/>
          <p:nvPr/>
        </p:nvGrpSpPr>
        <p:grpSpPr>
          <a:xfrm>
            <a:off x="507999" y="990600"/>
            <a:ext cx="6426201" cy="1918591"/>
            <a:chOff x="2319410" y="1235384"/>
            <a:chExt cx="6764422" cy="201957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8" t="3850" r="5593" b="11993"/>
            <a:stretch/>
          </p:blipFill>
          <p:spPr bwMode="auto">
            <a:xfrm>
              <a:off x="2319410" y="1235384"/>
              <a:ext cx="6764422" cy="201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a:off x="5181600" y="1565796"/>
              <a:ext cx="357554" cy="76200"/>
            </a:xfrm>
            <a:prstGeom prst="straightConnector1">
              <a:avLst/>
            </a:prstGeom>
            <a:solidFill>
              <a:schemeClr val="accent1"/>
            </a:solidFill>
            <a:ln w="28575" cap="flat" cmpd="sng" algn="ctr">
              <a:solidFill>
                <a:schemeClr val="bg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480294" y="1524000"/>
              <a:ext cx="152400" cy="215444"/>
            </a:xfrm>
            <a:prstGeom prst="rect">
              <a:avLst/>
            </a:prstGeom>
            <a:noFill/>
          </p:spPr>
          <p:txBody>
            <a:bodyPr wrap="square" rtlCol="0">
              <a:spAutoFit/>
            </a:bodyPr>
            <a:lstStyle/>
            <a:p>
              <a:r>
                <a:rPr lang="en-US" sz="800" dirty="0">
                  <a:solidFill>
                    <a:srgbClr val="000000"/>
                  </a:solidFill>
                </a:rPr>
                <a:t>.</a:t>
              </a:r>
            </a:p>
          </p:txBody>
        </p:sp>
      </p:grpSp>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645" t="3889" r="5808" b="9444"/>
          <a:stretch/>
        </p:blipFill>
        <p:spPr bwMode="auto">
          <a:xfrm>
            <a:off x="507999" y="3136900"/>
            <a:ext cx="642620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08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characterization</a:t>
            </a:r>
          </a:p>
        </p:txBody>
      </p:sp>
      <p:sp>
        <p:nvSpPr>
          <p:cNvPr id="6" name="TextBox 5"/>
          <p:cNvSpPr txBox="1"/>
          <p:nvPr/>
        </p:nvSpPr>
        <p:spPr>
          <a:xfrm>
            <a:off x="7101130" y="2168818"/>
            <a:ext cx="1864613" cy="707886"/>
          </a:xfrm>
          <a:prstGeom prst="rect">
            <a:avLst/>
          </a:prstGeom>
          <a:noFill/>
        </p:spPr>
        <p:txBody>
          <a:bodyPr wrap="none" rtlCol="0">
            <a:spAutoFit/>
          </a:bodyPr>
          <a:lstStyle/>
          <a:p>
            <a:r>
              <a:rPr lang="en-US" sz="2000" i="0" dirty="0" smtClean="0"/>
              <a:t>Peacock et al. </a:t>
            </a:r>
          </a:p>
          <a:p>
            <a:pPr algn="ctr"/>
            <a:r>
              <a:rPr lang="en-US" sz="2000" i="0" dirty="0" smtClean="0"/>
              <a:t>2014</a:t>
            </a:r>
            <a:endParaRPr lang="en-US" sz="2000" i="0" dirty="0"/>
          </a:p>
        </p:txBody>
      </p:sp>
      <p:grpSp>
        <p:nvGrpSpPr>
          <p:cNvPr id="7" name="Group 6"/>
          <p:cNvGrpSpPr/>
          <p:nvPr/>
        </p:nvGrpSpPr>
        <p:grpSpPr>
          <a:xfrm>
            <a:off x="507999" y="990600"/>
            <a:ext cx="6426201" cy="1918591"/>
            <a:chOff x="2319410" y="1235384"/>
            <a:chExt cx="6764422" cy="201957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8" t="3850" r="5593" b="11993"/>
            <a:stretch/>
          </p:blipFill>
          <p:spPr bwMode="auto">
            <a:xfrm>
              <a:off x="2319410" y="1235384"/>
              <a:ext cx="6764422" cy="201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a:off x="5181600" y="1565796"/>
              <a:ext cx="357554" cy="76200"/>
            </a:xfrm>
            <a:prstGeom prst="straightConnector1">
              <a:avLst/>
            </a:prstGeom>
            <a:solidFill>
              <a:schemeClr val="accent1"/>
            </a:solidFill>
            <a:ln w="28575" cap="flat" cmpd="sng" algn="ctr">
              <a:solidFill>
                <a:schemeClr val="bg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480294" y="1524000"/>
              <a:ext cx="152400" cy="215444"/>
            </a:xfrm>
            <a:prstGeom prst="rect">
              <a:avLst/>
            </a:prstGeom>
            <a:noFill/>
          </p:spPr>
          <p:txBody>
            <a:bodyPr wrap="square" rtlCol="0">
              <a:spAutoFit/>
            </a:bodyPr>
            <a:lstStyle/>
            <a:p>
              <a:r>
                <a:rPr lang="en-US" sz="800" dirty="0">
                  <a:solidFill>
                    <a:srgbClr val="000000"/>
                  </a:solidFill>
                </a:rPr>
                <a:t>.</a:t>
              </a:r>
            </a:p>
          </p:txBody>
        </p:sp>
      </p:grpSp>
      <p:pic>
        <p:nvPicPr>
          <p:cNvPr id="12" name="Picture 2" descr="C:\work\IFCB\ifcb_data_MVCO_jun06\manual_check_fromWeb\G_delicatula_parasite\IFCB1_2008_349_171852_00062.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rcRect r="48669"/>
          <a:stretch/>
        </p:blipFill>
        <p:spPr bwMode="auto">
          <a:xfrm>
            <a:off x="450567" y="4106862"/>
            <a:ext cx="2774667" cy="490538"/>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bwMode="auto">
          <a:xfrm>
            <a:off x="914400" y="4139065"/>
            <a:ext cx="1586934" cy="40963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pic>
        <p:nvPicPr>
          <p:cNvPr id="14" name="Picture 5" descr="C:\work\IFCB\ifcb_data_MVCO_jun06\manual_check_fromWeb\G_delicatula_parasite\IFCB5_2012_029_071408_00487.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450567" y="4657725"/>
            <a:ext cx="2605088" cy="371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work\IFCB\ifcb_data_MVCO_jun06\manual_check_fromWeb\G_delicatula_parasite\IFCB5_2011_188_161249_02469.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35000"/>
                    </a14:imgEffect>
                  </a14:imgLayer>
                </a14:imgProps>
              </a:ext>
              <a:ext uri="{28A0092B-C50C-407E-A947-70E740481C1C}">
                <a14:useLocalDpi xmlns:a14="http://schemas.microsoft.com/office/drawing/2010/main" val="0"/>
              </a:ext>
            </a:extLst>
          </a:blip>
          <a:srcRect/>
          <a:stretch>
            <a:fillRect/>
          </a:stretch>
        </p:blipFill>
        <p:spPr bwMode="auto">
          <a:xfrm>
            <a:off x="450567" y="5090965"/>
            <a:ext cx="3996296" cy="5334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work\IFCB\ifcb_data_MVCO_jun06\manual_check_fromWeb\G_delicatula_parasite\IFCB5_2011_188_150310_03577.png"/>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35000"/>
                    </a14:imgEffect>
                  </a14:imgLayer>
                </a14:imgProps>
              </a:ext>
              <a:ext uri="{28A0092B-C50C-407E-A947-70E740481C1C}">
                <a14:useLocalDpi xmlns:a14="http://schemas.microsoft.com/office/drawing/2010/main" val="0"/>
              </a:ext>
            </a:extLst>
          </a:blip>
          <a:srcRect/>
          <a:stretch>
            <a:fillRect/>
          </a:stretch>
        </p:blipFill>
        <p:spPr bwMode="auto">
          <a:xfrm>
            <a:off x="450567" y="5706999"/>
            <a:ext cx="3558085" cy="4525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work\IFCB\ifcb_data_MVCO_jun06\manual_check_fromWeb\G_delicatula_parasite\IFCB1_2009_275_134122_05959.png"/>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417555" y="5762625"/>
            <a:ext cx="4548188" cy="4095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C:\work\IFCB\ifcb_data_MVCO_jun06\manual_check_fromWeb\G_delicatula_parasite\IFCB1_2009_275_134122_08304.png"/>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50567" y="6254498"/>
            <a:ext cx="2085975" cy="4905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work\IFCB\ifcb_data_MVCO_jun06\manual_check_fromWeb\G_delicatula_parasite\IFCB5_2012_009_212600_04018.png"/>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450567" y="3583758"/>
            <a:ext cx="2324100" cy="4524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work\IFCB\ifcb_data_MVCO_jun06\manual_check_fromWeb\G_delicatula_parasite\IFCB1_2009_276_000655_04041.png"/>
          <p:cNvPicPr>
            <a:picLocks noChangeAspect="1" noChangeArrowheads="1"/>
          </p:cNvPicPr>
          <p:nvPr/>
        </p:nvPicPr>
        <p:blipFill>
          <a:blip r:embed="rId18">
            <a:extLst>
              <a:ext uri="{BEBA8EAE-BF5A-486C-A8C5-ECC9F3942E4B}">
                <a14:imgProps xmlns:a14="http://schemas.microsoft.com/office/drawing/2010/main">
                  <a14:imgLayer r:embed="rId19">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334000" y="5287108"/>
            <a:ext cx="3633788" cy="4143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work\IFCB\ifcb_data_MVCO_jun06\manual_check_fromWeb\G_delicatula_parasite\IFCB1_2006_309_181513_02413.png"/>
          <p:cNvPicPr>
            <a:picLocks noChangeAspect="1" noChangeArrowheads="1"/>
          </p:cNvPicPr>
          <p:nvPr/>
        </p:nvPicPr>
        <p:blipFill>
          <a:blip r:embed="rId20">
            <a:extLst>
              <a:ext uri="{BEBA8EAE-BF5A-486C-A8C5-ECC9F3942E4B}">
                <a14:imgProps xmlns:a14="http://schemas.microsoft.com/office/drawing/2010/main">
                  <a14:imgLayer r:embed="rId21">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4267200" y="6224220"/>
            <a:ext cx="4705350" cy="4095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ifcb-data.whoi.edu/mvco/IFCB1_2006_360_164826_02068.png"/>
          <p:cNvPicPr>
            <a:picLocks noChangeAspect="1" noChangeArrowheads="1"/>
          </p:cNvPicPr>
          <p:nvPr/>
        </p:nvPicPr>
        <p:blipFill>
          <a:blip r:embed="rId22">
            <a:extLst>
              <a:ext uri="{BEBA8EAE-BF5A-486C-A8C5-ECC9F3942E4B}">
                <a14:imgProps xmlns:a14="http://schemas.microsoft.com/office/drawing/2010/main">
                  <a14:imgLayer r:embed="rId2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50567" y="3001962"/>
            <a:ext cx="3000375" cy="53340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bwMode="auto">
          <a:xfrm>
            <a:off x="1873533" y="3578168"/>
            <a:ext cx="901134" cy="40963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4" name="Oval 23"/>
          <p:cNvSpPr/>
          <p:nvPr/>
        </p:nvSpPr>
        <p:spPr bwMode="auto">
          <a:xfrm>
            <a:off x="1295400" y="3136490"/>
            <a:ext cx="901134" cy="40963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5" name="Oval 24"/>
          <p:cNvSpPr/>
          <p:nvPr/>
        </p:nvSpPr>
        <p:spPr bwMode="auto">
          <a:xfrm>
            <a:off x="1371600" y="4667317"/>
            <a:ext cx="748734" cy="34528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6" name="Oval 25"/>
          <p:cNvSpPr/>
          <p:nvPr/>
        </p:nvSpPr>
        <p:spPr bwMode="auto">
          <a:xfrm>
            <a:off x="2680902" y="5216468"/>
            <a:ext cx="846876" cy="40963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7" name="Oval 26"/>
          <p:cNvSpPr/>
          <p:nvPr/>
        </p:nvSpPr>
        <p:spPr bwMode="auto">
          <a:xfrm>
            <a:off x="2324100" y="5745931"/>
            <a:ext cx="786833" cy="40963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8" name="Oval 27"/>
          <p:cNvSpPr/>
          <p:nvPr/>
        </p:nvSpPr>
        <p:spPr bwMode="auto">
          <a:xfrm>
            <a:off x="1753110" y="6359468"/>
            <a:ext cx="748223" cy="40963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pic>
        <p:nvPicPr>
          <p:cNvPr id="29" name="Picture 4" descr="http://ifcb-data.whoi.edu/mvco/IFCB5_2012_031_105552_01018.jpg"/>
          <p:cNvPicPr>
            <a:picLocks noChangeAspect="1" noChangeArrowheads="1"/>
          </p:cNvPicPr>
          <p:nvPr/>
        </p:nvPicPr>
        <p:blipFill>
          <a:blip r:embed="rId24">
            <a:extLst>
              <a:ext uri="{BEBA8EAE-BF5A-486C-A8C5-ECC9F3942E4B}">
                <a14:imgProps xmlns:a14="http://schemas.microsoft.com/office/drawing/2010/main">
                  <a14:imgLayer r:embed="rId25">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4857750" y="3700462"/>
            <a:ext cx="4110038" cy="41433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ifcb-data.whoi.edu/mvco/IFCB5_2011_020_121516_04029.jpg"/>
          <p:cNvPicPr>
            <a:picLocks noChangeAspect="1" noChangeArrowheads="1"/>
          </p:cNvPicPr>
          <p:nvPr/>
        </p:nvPicPr>
        <p:blipFill>
          <a:blip r:embed="rId26">
            <a:extLst>
              <a:ext uri="{BEBA8EAE-BF5A-486C-A8C5-ECC9F3942E4B}">
                <a14:imgProps xmlns:a14="http://schemas.microsoft.com/office/drawing/2010/main">
                  <a14:imgLayer r:embed="rId27">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5453063" y="4191000"/>
            <a:ext cx="3514725" cy="6905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ifcb-data.whoi.edu/mvco/IFCB1_2013_012_043527_0089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62512" y="3090862"/>
            <a:ext cx="4110038" cy="528638"/>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2951054" y="6331574"/>
            <a:ext cx="999776" cy="369332"/>
            <a:chOff x="6291250" y="3390667"/>
            <a:chExt cx="999776" cy="369332"/>
          </a:xfrm>
        </p:grpSpPr>
        <p:cxnSp>
          <p:nvCxnSpPr>
            <p:cNvPr id="33" name="Straight Connector 32"/>
            <p:cNvCxnSpPr/>
            <p:nvPr/>
          </p:nvCxnSpPr>
          <p:spPr bwMode="auto">
            <a:xfrm>
              <a:off x="6291250" y="3581400"/>
              <a:ext cx="21031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6460349" y="3390667"/>
              <a:ext cx="830677" cy="369332"/>
            </a:xfrm>
            <a:prstGeom prst="rect">
              <a:avLst/>
            </a:prstGeom>
            <a:noFill/>
          </p:spPr>
          <p:txBody>
            <a:bodyPr wrap="none" rtlCol="0">
              <a:spAutoFit/>
            </a:bodyPr>
            <a:lstStyle/>
            <a:p>
              <a:r>
                <a:rPr lang="en-US" i="0" dirty="0" smtClean="0"/>
                <a:t>50 </a:t>
              </a:r>
              <a:r>
                <a:rPr lang="en-US" i="0" dirty="0" smtClean="0">
                  <a:latin typeface="Symbol" pitchFamily="18" charset="2"/>
                </a:rPr>
                <a:t>m</a:t>
              </a:r>
              <a:r>
                <a:rPr lang="en-US" i="0" dirty="0" smtClean="0"/>
                <a:t>m</a:t>
              </a:r>
              <a:endParaRPr lang="en-US" i="0" dirty="0"/>
            </a:p>
          </p:txBody>
        </p:sp>
      </p:grpSp>
    </p:spTree>
    <p:extLst>
      <p:ext uri="{BB962C8B-B14F-4D97-AF65-F5344CB8AC3E}">
        <p14:creationId xmlns:p14="http://schemas.microsoft.com/office/powerpoint/2010/main" val="28818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characterization</a:t>
            </a:r>
          </a:p>
        </p:txBody>
      </p:sp>
      <p:sp>
        <p:nvSpPr>
          <p:cNvPr id="6" name="TextBox 5"/>
          <p:cNvSpPr txBox="1"/>
          <p:nvPr/>
        </p:nvSpPr>
        <p:spPr>
          <a:xfrm>
            <a:off x="410798" y="5341203"/>
            <a:ext cx="4694602" cy="1107996"/>
          </a:xfrm>
          <a:prstGeom prst="rect">
            <a:avLst/>
          </a:prstGeom>
          <a:noFill/>
        </p:spPr>
        <p:txBody>
          <a:bodyPr wrap="square" rtlCol="0">
            <a:spAutoFit/>
          </a:bodyPr>
          <a:lstStyle/>
          <a:p>
            <a:pPr>
              <a:tabLst>
                <a:tab pos="463550" algn="l"/>
              </a:tabLst>
            </a:pPr>
            <a:r>
              <a:rPr lang="en-US" sz="2200" i="0" dirty="0" smtClean="0">
                <a:solidFill>
                  <a:schemeClr val="tx2"/>
                </a:solidFill>
              </a:rPr>
              <a:t>Interannual fluctuations in diatoms 	</a:t>
            </a:r>
            <a:r>
              <a:rPr lang="en-US" sz="2200" i="0" dirty="0" smtClean="0">
                <a:solidFill>
                  <a:schemeClr val="tx2"/>
                </a:solidFill>
                <a:sym typeface="Wingdings" pitchFamily="2" charset="2"/>
              </a:rPr>
              <a:t> related to parasite infection </a:t>
            </a:r>
          </a:p>
          <a:p>
            <a:r>
              <a:rPr lang="en-US" sz="2200" i="0" dirty="0">
                <a:solidFill>
                  <a:schemeClr val="tx2"/>
                </a:solidFill>
                <a:sym typeface="Wingdings" pitchFamily="2" charset="2"/>
              </a:rPr>
              <a:t>	</a:t>
            </a:r>
            <a:r>
              <a:rPr lang="en-US" sz="2200" i="0" dirty="0" smtClean="0">
                <a:solidFill>
                  <a:schemeClr val="tx2"/>
                </a:solidFill>
                <a:sym typeface="Wingdings" pitchFamily="2" charset="2"/>
              </a:rPr>
              <a:t> linked to temperature</a:t>
            </a:r>
            <a:endParaRPr lang="en-US" sz="2200" i="0" dirty="0">
              <a:solidFill>
                <a:schemeClr val="tx2"/>
              </a:solidFill>
            </a:endParaRPr>
          </a:p>
        </p:txBody>
      </p:sp>
      <p:grpSp>
        <p:nvGrpSpPr>
          <p:cNvPr id="7" name="Group 6"/>
          <p:cNvGrpSpPr/>
          <p:nvPr/>
        </p:nvGrpSpPr>
        <p:grpSpPr>
          <a:xfrm>
            <a:off x="507999" y="990600"/>
            <a:ext cx="6426201" cy="1918591"/>
            <a:chOff x="2319410" y="1235384"/>
            <a:chExt cx="6764422" cy="201957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8" t="3850" r="5593" b="11993"/>
            <a:stretch/>
          </p:blipFill>
          <p:spPr bwMode="auto">
            <a:xfrm>
              <a:off x="2319410" y="1235384"/>
              <a:ext cx="6764422" cy="201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a:off x="5181600" y="1565796"/>
              <a:ext cx="357554" cy="76200"/>
            </a:xfrm>
            <a:prstGeom prst="straightConnector1">
              <a:avLst/>
            </a:prstGeom>
            <a:solidFill>
              <a:schemeClr val="accent1"/>
            </a:solidFill>
            <a:ln w="28575" cap="flat" cmpd="sng" algn="ctr">
              <a:solidFill>
                <a:schemeClr val="bg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480294" y="1524000"/>
              <a:ext cx="152400" cy="215444"/>
            </a:xfrm>
            <a:prstGeom prst="rect">
              <a:avLst/>
            </a:prstGeom>
            <a:noFill/>
          </p:spPr>
          <p:txBody>
            <a:bodyPr wrap="square" rtlCol="0">
              <a:spAutoFit/>
            </a:bodyPr>
            <a:lstStyle/>
            <a:p>
              <a:r>
                <a:rPr lang="en-US" sz="800" dirty="0">
                  <a:solidFill>
                    <a:srgbClr val="000000"/>
                  </a:solidFill>
                </a:rPr>
                <a:t>.</a:t>
              </a:r>
            </a:p>
          </p:txBody>
        </p:sp>
      </p:grpSp>
      <p:pic>
        <p:nvPicPr>
          <p:cNvPr id="1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33" t="3043" r="12606"/>
          <a:stretch/>
        </p:blipFill>
        <p:spPr bwMode="auto">
          <a:xfrm>
            <a:off x="5221249" y="3041679"/>
            <a:ext cx="3770351" cy="343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101130" y="2168818"/>
            <a:ext cx="1864613" cy="707886"/>
          </a:xfrm>
          <a:prstGeom prst="rect">
            <a:avLst/>
          </a:prstGeom>
          <a:noFill/>
        </p:spPr>
        <p:txBody>
          <a:bodyPr wrap="none" rtlCol="0">
            <a:spAutoFit/>
          </a:bodyPr>
          <a:lstStyle/>
          <a:p>
            <a:r>
              <a:rPr lang="en-US" sz="2000" i="0" dirty="0" smtClean="0"/>
              <a:t>Peacock et al. </a:t>
            </a:r>
          </a:p>
          <a:p>
            <a:pPr algn="ctr"/>
            <a:r>
              <a:rPr lang="en-US" sz="2000" i="0" dirty="0" smtClean="0"/>
              <a:t>2014</a:t>
            </a:r>
            <a:endParaRPr lang="en-US" sz="2000" i="0" dirty="0"/>
          </a:p>
        </p:txBody>
      </p:sp>
      <p:pic>
        <p:nvPicPr>
          <p:cNvPr id="13" name="Picture 2" descr="C:\work\IFCB\ifcb_data_MVCO_jun06\manual_check_fromWeb\G_delicatula_parasite\IFCB1_2008_349_171852_00062.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8000"/>
                    </a14:imgEffect>
                  </a14:imgLayer>
                </a14:imgProps>
              </a:ext>
              <a:ext uri="{28A0092B-C50C-407E-A947-70E740481C1C}">
                <a14:useLocalDpi xmlns:a14="http://schemas.microsoft.com/office/drawing/2010/main" val="0"/>
              </a:ext>
            </a:extLst>
          </a:blip>
          <a:srcRect r="48669"/>
          <a:stretch/>
        </p:blipFill>
        <p:spPr bwMode="auto">
          <a:xfrm>
            <a:off x="450567" y="4106862"/>
            <a:ext cx="2774667" cy="4905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work\IFCB\ifcb_data_MVCO_jun06\manual_check_fromWeb\G_delicatula_parasite\IFCB5_2012_029_071408_00487.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450567" y="4657725"/>
            <a:ext cx="2605088" cy="371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work\IFCB\ifcb_data_MVCO_jun06\manual_check_fromWeb\G_delicatula_parasite\IFCB5_2012_009_212600_04018.pn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450567" y="3583758"/>
            <a:ext cx="2324100" cy="4524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fcb-data.whoi.edu/mvco/IFCB1_2006_360_164826_02068.png"/>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50567" y="3001962"/>
            <a:ext cx="300037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95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 on PFT characterization</a:t>
            </a:r>
            <a:endParaRPr lang="en-US" dirty="0"/>
          </a:p>
        </p:txBody>
      </p:sp>
      <p:sp>
        <p:nvSpPr>
          <p:cNvPr id="6" name="Rectangle 3"/>
          <p:cNvSpPr txBox="1">
            <a:spLocks noChangeArrowheads="1"/>
          </p:cNvSpPr>
          <p:nvPr/>
        </p:nvSpPr>
        <p:spPr bwMode="auto">
          <a:xfrm>
            <a:off x="217488" y="1143000"/>
            <a:ext cx="8915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SzPct val="100000"/>
            </a:pPr>
            <a:r>
              <a:rPr lang="en-US" sz="2400" i="0" dirty="0" smtClean="0">
                <a:ea typeface="ＭＳ Ｐゴシック" charset="-128"/>
              </a:rPr>
              <a:t>Time series observations</a:t>
            </a:r>
          </a:p>
          <a:p>
            <a:pPr>
              <a:spcBef>
                <a:spcPct val="20000"/>
              </a:spcBef>
              <a:buSzPct val="100000"/>
            </a:pPr>
            <a:r>
              <a:rPr lang="en-US" sz="2000" i="0" dirty="0">
                <a:solidFill>
                  <a:srgbClr val="3333CC"/>
                </a:solidFill>
                <a:ea typeface="ＭＳ Ｐゴシック" charset="-128"/>
              </a:rPr>
              <a:t>	</a:t>
            </a:r>
            <a:r>
              <a:rPr lang="en-US" sz="2000" i="0" dirty="0">
                <a:solidFill>
                  <a:srgbClr val="99CCFF"/>
                </a:solidFill>
                <a:ea typeface="ＭＳ Ｐゴシック" charset="-128"/>
              </a:rPr>
              <a:t>single cells </a:t>
            </a:r>
            <a:r>
              <a:rPr lang="en-US" sz="2000" i="0" dirty="0">
                <a:solidFill>
                  <a:srgbClr val="99CCFF"/>
                </a:solidFill>
                <a:ea typeface="ＭＳ Ｐゴシック" charset="-128"/>
                <a:sym typeface="Wingdings" pitchFamily="2" charset="2"/>
              </a:rPr>
              <a:t> phytoplankton community  bulk water optical properties  sea surface optical properties (air and water)  MODIS optical properties</a:t>
            </a:r>
            <a:endParaRPr lang="en-US" sz="2000" i="0" dirty="0">
              <a:solidFill>
                <a:srgbClr val="99CCFF"/>
              </a:solidFill>
              <a:ea typeface="ＭＳ Ｐゴシック" charset="-128"/>
            </a:endParaRPr>
          </a:p>
        </p:txBody>
      </p:sp>
      <p:pic>
        <p:nvPicPr>
          <p:cNvPr id="7" name="Picture 20" descr="asit_weather_tower"/>
          <p:cNvPicPr>
            <a:picLocks noChangeArrowheads="1"/>
          </p:cNvPicPr>
          <p:nvPr/>
        </p:nvPicPr>
        <p:blipFill>
          <a:blip r:embed="rId3">
            <a:extLst>
              <a:ext uri="{28A0092B-C50C-407E-A947-70E740481C1C}">
                <a14:useLocalDpi xmlns:a14="http://schemas.microsoft.com/office/drawing/2010/main" val="0"/>
              </a:ext>
            </a:extLst>
          </a:blip>
          <a:srcRect r="22000" b="18645"/>
          <a:stretch>
            <a:fillRect/>
          </a:stretch>
        </p:blipFill>
        <p:spPr bwMode="auto">
          <a:xfrm>
            <a:off x="490538" y="3082925"/>
            <a:ext cx="1219200" cy="1676400"/>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7" descr="venice2_ce318_close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3270250"/>
            <a:ext cx="1143000" cy="1524000"/>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8"/>
          <p:cNvSpPr txBox="1">
            <a:spLocks noChangeArrowheads="1"/>
          </p:cNvSpPr>
          <p:nvPr/>
        </p:nvSpPr>
        <p:spPr bwMode="auto">
          <a:xfrm>
            <a:off x="-42863" y="2397125"/>
            <a:ext cx="2378076"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Martha’s Vineyard Coastal Observatory</a:t>
            </a:r>
          </a:p>
        </p:txBody>
      </p:sp>
      <p:sp>
        <p:nvSpPr>
          <p:cNvPr id="11" name="Text Box 10"/>
          <p:cNvSpPr txBox="1">
            <a:spLocks noChangeArrowheads="1"/>
          </p:cNvSpPr>
          <p:nvPr/>
        </p:nvSpPr>
        <p:spPr bwMode="auto">
          <a:xfrm>
            <a:off x="4857750" y="2508250"/>
            <a:ext cx="177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Tower mounted</a:t>
            </a:r>
          </a:p>
          <a:p>
            <a:pPr algn="ctr" eaLnBrk="1" hangingPunct="1"/>
            <a:r>
              <a:rPr lang="en-US" i="0" dirty="0"/>
              <a:t>AERONET-OC</a:t>
            </a:r>
          </a:p>
        </p:txBody>
      </p:sp>
      <p:pic>
        <p:nvPicPr>
          <p:cNvPr id="12" name="Picture 7" descr="seawifs_mvcrop"/>
          <p:cNvPicPr>
            <a:picLocks noChangeAspect="1" noChangeArrowheads="1"/>
          </p:cNvPicPr>
          <p:nvPr/>
        </p:nvPicPr>
        <p:blipFill>
          <a:blip r:embed="rId5">
            <a:extLst>
              <a:ext uri="{28A0092B-C50C-407E-A947-70E740481C1C}">
                <a14:useLocalDpi xmlns:a14="http://schemas.microsoft.com/office/drawing/2010/main" val="0"/>
              </a:ext>
            </a:extLst>
          </a:blip>
          <a:srcRect b="9056"/>
          <a:stretch>
            <a:fillRect/>
          </a:stretch>
        </p:blipFill>
        <p:spPr bwMode="auto">
          <a:xfrm>
            <a:off x="6940550" y="2751138"/>
            <a:ext cx="1836738" cy="1844675"/>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12"/>
          <p:cNvSpPr txBox="1">
            <a:spLocks noChangeArrowheads="1"/>
          </p:cNvSpPr>
          <p:nvPr/>
        </p:nvSpPr>
        <p:spPr bwMode="auto">
          <a:xfrm>
            <a:off x="6965950" y="4656138"/>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MODIS products</a:t>
            </a:r>
          </a:p>
        </p:txBody>
      </p:sp>
      <p:sp>
        <p:nvSpPr>
          <p:cNvPr id="21" name="Line 21"/>
          <p:cNvSpPr>
            <a:spLocks noChangeShapeType="1"/>
          </p:cNvSpPr>
          <p:nvPr/>
        </p:nvSpPr>
        <p:spPr bwMode="auto">
          <a:xfrm>
            <a:off x="2400300" y="2362200"/>
            <a:ext cx="4343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2"/>
          <p:cNvGrpSpPr/>
          <p:nvPr/>
        </p:nvGrpSpPr>
        <p:grpSpPr>
          <a:xfrm>
            <a:off x="2393950" y="2714625"/>
            <a:ext cx="2408238" cy="2390775"/>
            <a:chOff x="2393950" y="4162425"/>
            <a:chExt cx="2408238" cy="2390775"/>
          </a:xfrm>
        </p:grpSpPr>
        <p:pic>
          <p:nvPicPr>
            <p:cNvPr id="5" name="Picture 8" descr="C:\work\IFCB\ifcb_data_MVCO_jun06\train_19Apr11\Pyramimonas\IFCB1_2006_272_003012_1199.tif"/>
            <p:cNvPicPr>
              <a:picLocks noChangeAspect="1" noChangeArrowheads="1"/>
            </p:cNvPicPr>
            <p:nvPr/>
          </p:nvPicPr>
          <p:blipFill>
            <a:blip r:embed="rId6" cstate="print">
              <a:extLst>
                <a:ext uri="{28A0092B-C50C-407E-A947-70E740481C1C}">
                  <a14:useLocalDpi xmlns:a14="http://schemas.microsoft.com/office/drawing/2010/main" val="0"/>
                </a:ext>
              </a:extLst>
            </a:blip>
            <a:srcRect l="13145"/>
            <a:stretch>
              <a:fillRect/>
            </a:stretch>
          </p:blipFill>
          <p:spPr bwMode="auto">
            <a:xfrm>
              <a:off x="4214813" y="5208588"/>
              <a:ext cx="587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3230497"/>
            <p:cNvPicPr>
              <a:picLocks noChangeAspect="1" noChangeArrowheads="1"/>
            </p:cNvPicPr>
            <p:nvPr/>
          </p:nvPicPr>
          <p:blipFill>
            <a:blip r:embed="rId7" cstate="print">
              <a:extLst>
                <a:ext uri="{28A0092B-C50C-407E-A947-70E740481C1C}">
                  <a14:useLocalDpi xmlns:a14="http://schemas.microsoft.com/office/drawing/2010/main" val="0"/>
                </a:ext>
              </a:extLst>
            </a:blip>
            <a:srcRect l="36343" t="32314" r="30685" b="27856"/>
            <a:stretch>
              <a:fillRect/>
            </a:stretch>
          </p:blipFill>
          <p:spPr bwMode="auto">
            <a:xfrm>
              <a:off x="2430463" y="4162425"/>
              <a:ext cx="1077912" cy="1749425"/>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IFCB1_2009_206_000452_464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8700" y="4572000"/>
              <a:ext cx="9683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FCB1_2010_060_221135_5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8700" y="4803775"/>
              <a:ext cx="12319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FCB1_2008_319_005351_1968"/>
            <p:cNvPicPr>
              <a:picLocks noChangeAspect="1" noChangeArrowheads="1"/>
            </p:cNvPicPr>
            <p:nvPr/>
          </p:nvPicPr>
          <p:blipFill>
            <a:blip r:embed="rId10" cstate="print">
              <a:extLst>
                <a:ext uri="{28A0092B-C50C-407E-A947-70E740481C1C}">
                  <a14:useLocalDpi xmlns:a14="http://schemas.microsoft.com/office/drawing/2010/main" val="0"/>
                </a:ext>
              </a:extLst>
            </a:blip>
            <a:srcRect l="5341" r="-3682"/>
            <a:stretch>
              <a:fillRect/>
            </a:stretch>
          </p:blipFill>
          <p:spPr bwMode="auto">
            <a:xfrm>
              <a:off x="3575050" y="5059363"/>
              <a:ext cx="6413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FCB1_2007_087_212908_2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68700" y="4322763"/>
              <a:ext cx="7762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IFCB1_2008_085_032414_15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38625" y="5043488"/>
              <a:ext cx="546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IFCB1_2010_141_170349_550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76738" y="4329113"/>
              <a:ext cx="3333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IFCB1_2008_347_180137_96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68700" y="5530850"/>
              <a:ext cx="10255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9"/>
            <p:cNvSpPr txBox="1">
              <a:spLocks noChangeArrowheads="1"/>
            </p:cNvSpPr>
            <p:nvPr/>
          </p:nvSpPr>
          <p:spPr bwMode="auto">
            <a:xfrm>
              <a:off x="2393950" y="5911850"/>
              <a:ext cx="239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Submersible Imaging </a:t>
              </a:r>
            </a:p>
            <a:p>
              <a:pPr algn="ctr" eaLnBrk="1" hangingPunct="1"/>
              <a:r>
                <a:rPr lang="en-US" i="0" dirty="0"/>
                <a:t>Flow </a:t>
              </a:r>
              <a:r>
                <a:rPr lang="en-US" i="0" dirty="0" err="1"/>
                <a:t>Cytometry</a:t>
              </a:r>
              <a:endParaRPr lang="en-US" i="0" dirty="0"/>
            </a:p>
          </p:txBody>
        </p:sp>
      </p:grpSp>
      <p:sp>
        <p:nvSpPr>
          <p:cNvPr id="23" name="Content Placeholder 2"/>
          <p:cNvSpPr>
            <a:spLocks noGrp="1"/>
          </p:cNvSpPr>
          <p:nvPr>
            <p:ph idx="1"/>
          </p:nvPr>
        </p:nvSpPr>
        <p:spPr>
          <a:xfrm>
            <a:off x="338138" y="5257800"/>
            <a:ext cx="7358062" cy="1371600"/>
          </a:xfrm>
        </p:spPr>
        <p:txBody>
          <a:bodyPr/>
          <a:lstStyle/>
          <a:p>
            <a:pPr marL="0" indent="0">
              <a:buNone/>
            </a:pPr>
            <a:r>
              <a:rPr lang="en-US" dirty="0" smtClean="0"/>
              <a:t>Local detail	</a:t>
            </a:r>
          </a:p>
          <a:p>
            <a:pPr marL="0" indent="0">
              <a:buNone/>
              <a:tabLst>
                <a:tab pos="463550" algn="l"/>
              </a:tabLst>
            </a:pPr>
            <a:r>
              <a:rPr lang="en-US" dirty="0" smtClean="0">
                <a:sym typeface="Wingdings" pitchFamily="2" charset="2"/>
              </a:rPr>
              <a:t>	 </a:t>
            </a:r>
            <a:r>
              <a:rPr lang="en-US" dirty="0" smtClean="0"/>
              <a:t>Trends </a:t>
            </a:r>
            <a:r>
              <a:rPr lang="en-US" dirty="0"/>
              <a:t>and patterns of </a:t>
            </a:r>
            <a:r>
              <a:rPr lang="en-US" dirty="0" smtClean="0"/>
              <a:t>change</a:t>
            </a:r>
          </a:p>
          <a:p>
            <a:pPr marL="0" indent="0">
              <a:buNone/>
            </a:pPr>
            <a:r>
              <a:rPr lang="en-US" dirty="0" smtClean="0"/>
              <a:t>		</a:t>
            </a:r>
            <a:r>
              <a:rPr lang="en-US" dirty="0" smtClean="0">
                <a:sym typeface="Wingdings" pitchFamily="2" charset="2"/>
              </a:rPr>
              <a:t> </a:t>
            </a:r>
            <a:r>
              <a:rPr lang="en-US" dirty="0" smtClean="0"/>
              <a:t>Regional to basin scales</a:t>
            </a:r>
            <a:endParaRPr lang="en-US" dirty="0"/>
          </a:p>
        </p:txBody>
      </p:sp>
      <p:sp>
        <p:nvSpPr>
          <p:cNvPr id="26" name="Oval 25"/>
          <p:cNvSpPr/>
          <p:nvPr/>
        </p:nvSpPr>
        <p:spPr bwMode="auto">
          <a:xfrm>
            <a:off x="6154945" y="5257800"/>
            <a:ext cx="2619374" cy="1219200"/>
          </a:xfrm>
          <a:prstGeom prst="ellipse">
            <a:avLst/>
          </a:prstGeom>
          <a:ln>
            <a:headEnd/>
            <a:tailEnd/>
          </a:ln>
          <a:extLst/>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2000" dirty="0"/>
              <a:t>Combined</a:t>
            </a:r>
          </a:p>
          <a:p>
            <a:pPr algn="ctr"/>
            <a:r>
              <a:rPr lang="en-US" sz="2000" dirty="0"/>
              <a:t>in situ &amp; satellite</a:t>
            </a:r>
          </a:p>
          <a:p>
            <a:pPr algn="ctr"/>
            <a:r>
              <a:rPr lang="en-US" sz="2000" dirty="0" smtClean="0"/>
              <a:t>observations</a:t>
            </a:r>
            <a:endParaRPr lang="en-US" sz="2000" dirty="0"/>
          </a:p>
        </p:txBody>
      </p:sp>
    </p:spTree>
    <p:extLst>
      <p:ext uri="{BB962C8B-B14F-4D97-AF65-F5344CB8AC3E}">
        <p14:creationId xmlns:p14="http://schemas.microsoft.com/office/powerpoint/2010/main" val="2889583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63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a:t>
            </a:r>
            <a:r>
              <a:rPr lang="en-US" dirty="0"/>
              <a:t>://ifcb-data.whoi.edu</a:t>
            </a:r>
            <a:r>
              <a:rPr lang="en-US" dirty="0" smtClean="0"/>
              <a:t>/</a:t>
            </a:r>
            <a:endParaRPr lang="en-US" dirty="0"/>
          </a:p>
        </p:txBody>
      </p:sp>
      <p:pic>
        <p:nvPicPr>
          <p:cNvPr id="4" name="Picture 3"/>
          <p:cNvPicPr>
            <a:picLocks noChangeAspect="1"/>
          </p:cNvPicPr>
          <p:nvPr/>
        </p:nvPicPr>
        <p:blipFill rotWithShape="1">
          <a:blip r:embed="rId3"/>
          <a:srcRect r="8975"/>
          <a:stretch/>
        </p:blipFill>
        <p:spPr bwMode="auto">
          <a:xfrm>
            <a:off x="1905000" y="1426979"/>
            <a:ext cx="7239000" cy="596442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6200" y="1828800"/>
            <a:ext cx="1905000" cy="3139321"/>
          </a:xfrm>
          <a:prstGeom prst="rect">
            <a:avLst/>
          </a:prstGeom>
          <a:noFill/>
        </p:spPr>
        <p:txBody>
          <a:bodyPr wrap="square" rtlCol="0">
            <a:spAutoFit/>
          </a:bodyPr>
          <a:lstStyle/>
          <a:p>
            <a:pPr defTabSz="341313"/>
            <a:r>
              <a:rPr lang="en-US" i="0" dirty="0" smtClean="0"/>
              <a:t>Open data 	access</a:t>
            </a:r>
            <a:endParaRPr lang="en-US" i="0" dirty="0"/>
          </a:p>
          <a:p>
            <a:pPr>
              <a:tabLst>
                <a:tab pos="463550" algn="l"/>
              </a:tabLst>
            </a:pPr>
            <a:endParaRPr lang="en-US" i="0" dirty="0" smtClean="0"/>
          </a:p>
          <a:p>
            <a:pPr>
              <a:tabLst>
                <a:tab pos="344488" algn="l"/>
              </a:tabLst>
            </a:pPr>
            <a:r>
              <a:rPr lang="en-US" i="0" dirty="0" smtClean="0"/>
              <a:t>Standard 	formats</a:t>
            </a:r>
          </a:p>
          <a:p>
            <a:pPr>
              <a:tabLst>
                <a:tab pos="344488" algn="l"/>
              </a:tabLst>
            </a:pPr>
            <a:endParaRPr lang="en-US" i="0" dirty="0" smtClean="0"/>
          </a:p>
          <a:p>
            <a:pPr>
              <a:tabLst>
                <a:tab pos="344488" algn="l"/>
              </a:tabLst>
            </a:pPr>
            <a:r>
              <a:rPr lang="en-US" i="0" dirty="0" smtClean="0"/>
              <a:t>Processing 	pipelines </a:t>
            </a:r>
          </a:p>
          <a:p>
            <a:pPr>
              <a:tabLst>
                <a:tab pos="463550" algn="l"/>
              </a:tabLst>
            </a:pPr>
            <a:endParaRPr lang="en-US" i="0" dirty="0"/>
          </a:p>
          <a:p>
            <a:pPr>
              <a:tabLst>
                <a:tab pos="344488" algn="l"/>
              </a:tabLst>
            </a:pPr>
            <a:r>
              <a:rPr lang="en-US" i="0" dirty="0" smtClean="0"/>
              <a:t>End-to-end 	provenance</a:t>
            </a:r>
            <a:endParaRPr lang="en-US" i="0" dirty="0"/>
          </a:p>
        </p:txBody>
      </p:sp>
    </p:spTree>
    <p:extLst>
      <p:ext uri="{BB962C8B-B14F-4D97-AF65-F5344CB8AC3E}">
        <p14:creationId xmlns:p14="http://schemas.microsoft.com/office/powerpoint/2010/main" val="4080868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6" name="Rectangle 3"/>
          <p:cNvSpPr txBox="1">
            <a:spLocks noChangeArrowheads="1"/>
          </p:cNvSpPr>
          <p:nvPr/>
        </p:nvSpPr>
        <p:spPr bwMode="auto">
          <a:xfrm>
            <a:off x="217488" y="1143000"/>
            <a:ext cx="8915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SzPct val="100000"/>
            </a:pPr>
            <a:r>
              <a:rPr lang="en-US" sz="2200" b="1" i="0" dirty="0">
                <a:solidFill>
                  <a:srgbClr val="FFFF00"/>
                </a:solidFill>
                <a:ea typeface="ＭＳ Ｐゴシック" charset="-128"/>
              </a:rPr>
              <a:t>Goal: </a:t>
            </a:r>
            <a:r>
              <a:rPr lang="en-US" sz="2000" i="0" dirty="0">
                <a:ea typeface="ＭＳ Ｐゴシック" charset="-128"/>
              </a:rPr>
              <a:t>Use unique time series to evaluate algorithms that extend MODIS ocean color data beyond chlorophyll to functional </a:t>
            </a:r>
            <a:r>
              <a:rPr lang="en-US" sz="2000" i="0" dirty="0" smtClean="0">
                <a:ea typeface="ＭＳ Ｐゴシック" charset="-128"/>
              </a:rPr>
              <a:t>type or </a:t>
            </a:r>
            <a:r>
              <a:rPr lang="en-US" sz="2000" i="0" dirty="0">
                <a:ea typeface="ＭＳ Ｐゴシック" charset="-128"/>
              </a:rPr>
              <a:t>size-class-dependent phytoplankton retrievals</a:t>
            </a:r>
            <a:endParaRPr lang="en-US" sz="3200" i="0" dirty="0">
              <a:ea typeface="ＭＳ Ｐゴシック" charset="-128"/>
            </a:endParaRPr>
          </a:p>
          <a:p>
            <a:pPr>
              <a:spcBef>
                <a:spcPct val="20000"/>
              </a:spcBef>
              <a:buSzPct val="100000"/>
            </a:pPr>
            <a:r>
              <a:rPr lang="en-US" sz="2200" b="1" i="0" dirty="0">
                <a:solidFill>
                  <a:srgbClr val="FFFF00"/>
                </a:solidFill>
                <a:ea typeface="ＭＳ Ｐゴシック" charset="-128"/>
              </a:rPr>
              <a:t>Approach: </a:t>
            </a:r>
            <a:r>
              <a:rPr lang="en-US" sz="2000" i="0" dirty="0">
                <a:ea typeface="ＭＳ Ｐゴシック" charset="-128"/>
              </a:rPr>
              <a:t>End-to-end time series observations, with step-by-step algorithm evaluation and error analysis</a:t>
            </a:r>
          </a:p>
          <a:p>
            <a:pPr>
              <a:spcBef>
                <a:spcPct val="20000"/>
              </a:spcBef>
              <a:buSzPct val="100000"/>
            </a:pPr>
            <a:r>
              <a:rPr lang="en-US" sz="2000" i="0" dirty="0">
                <a:solidFill>
                  <a:srgbClr val="3333CC"/>
                </a:solidFill>
                <a:ea typeface="ＭＳ Ｐゴシック" charset="-128"/>
              </a:rPr>
              <a:t>	</a:t>
            </a:r>
            <a:r>
              <a:rPr lang="en-US" sz="2000" i="0" dirty="0">
                <a:solidFill>
                  <a:srgbClr val="99CCFF"/>
                </a:solidFill>
                <a:ea typeface="ＭＳ Ｐゴシック" charset="-128"/>
              </a:rPr>
              <a:t>single cells </a:t>
            </a:r>
            <a:r>
              <a:rPr lang="en-US" sz="2000" i="0" dirty="0">
                <a:solidFill>
                  <a:srgbClr val="99CCFF"/>
                </a:solidFill>
                <a:ea typeface="ＭＳ Ｐゴシック" charset="-128"/>
                <a:sym typeface="Wingdings" pitchFamily="2" charset="2"/>
              </a:rPr>
              <a:t> phytoplankton community  bulk water optical properties  sea surface optical properties (air and water)  MODIS optical properties</a:t>
            </a:r>
            <a:endParaRPr lang="en-US" sz="2000" i="0" dirty="0">
              <a:solidFill>
                <a:srgbClr val="99CCFF"/>
              </a:solidFill>
              <a:ea typeface="ＭＳ Ｐゴシック" charset="-128"/>
            </a:endParaRPr>
          </a:p>
        </p:txBody>
      </p:sp>
      <p:pic>
        <p:nvPicPr>
          <p:cNvPr id="7" name="Picture 20" descr="asit_weather_tower"/>
          <p:cNvPicPr>
            <a:picLocks noChangeArrowheads="1"/>
          </p:cNvPicPr>
          <p:nvPr/>
        </p:nvPicPr>
        <p:blipFill>
          <a:blip r:embed="rId3">
            <a:extLst>
              <a:ext uri="{28A0092B-C50C-407E-A947-70E740481C1C}">
                <a14:useLocalDpi xmlns:a14="http://schemas.microsoft.com/office/drawing/2010/main" val="0"/>
              </a:ext>
            </a:extLst>
          </a:blip>
          <a:srcRect r="22000" b="18645"/>
          <a:stretch>
            <a:fillRect/>
          </a:stretch>
        </p:blipFill>
        <p:spPr bwMode="auto">
          <a:xfrm>
            <a:off x="490538" y="4530725"/>
            <a:ext cx="1219200" cy="1676400"/>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7" descr="venice2_ce318_close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4718050"/>
            <a:ext cx="1143000" cy="1524000"/>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8"/>
          <p:cNvSpPr txBox="1">
            <a:spLocks noChangeArrowheads="1"/>
          </p:cNvSpPr>
          <p:nvPr/>
        </p:nvSpPr>
        <p:spPr bwMode="auto">
          <a:xfrm>
            <a:off x="-42863" y="3844925"/>
            <a:ext cx="2378076"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Martha’s Vineyard Coastal Observatory</a:t>
            </a:r>
          </a:p>
        </p:txBody>
      </p:sp>
      <p:sp>
        <p:nvSpPr>
          <p:cNvPr id="11" name="Text Box 10"/>
          <p:cNvSpPr txBox="1">
            <a:spLocks noChangeArrowheads="1"/>
          </p:cNvSpPr>
          <p:nvPr/>
        </p:nvSpPr>
        <p:spPr bwMode="auto">
          <a:xfrm>
            <a:off x="4857750" y="3956050"/>
            <a:ext cx="177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Tower mounted</a:t>
            </a:r>
          </a:p>
          <a:p>
            <a:pPr algn="ctr" eaLnBrk="1" hangingPunct="1"/>
            <a:r>
              <a:rPr lang="en-US" i="0" dirty="0"/>
              <a:t>AERONET-OC</a:t>
            </a:r>
          </a:p>
        </p:txBody>
      </p:sp>
      <p:pic>
        <p:nvPicPr>
          <p:cNvPr id="12" name="Picture 7" descr="seawifs_mvcrop"/>
          <p:cNvPicPr>
            <a:picLocks noChangeAspect="1" noChangeArrowheads="1"/>
          </p:cNvPicPr>
          <p:nvPr/>
        </p:nvPicPr>
        <p:blipFill>
          <a:blip r:embed="rId5">
            <a:extLst>
              <a:ext uri="{28A0092B-C50C-407E-A947-70E740481C1C}">
                <a14:useLocalDpi xmlns:a14="http://schemas.microsoft.com/office/drawing/2010/main" val="0"/>
              </a:ext>
            </a:extLst>
          </a:blip>
          <a:srcRect b="9056"/>
          <a:stretch>
            <a:fillRect/>
          </a:stretch>
        </p:blipFill>
        <p:spPr bwMode="auto">
          <a:xfrm>
            <a:off x="6940550" y="4198938"/>
            <a:ext cx="1836738" cy="1844675"/>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12"/>
          <p:cNvSpPr txBox="1">
            <a:spLocks noChangeArrowheads="1"/>
          </p:cNvSpPr>
          <p:nvPr/>
        </p:nvSpPr>
        <p:spPr bwMode="auto">
          <a:xfrm>
            <a:off x="6965950" y="6103938"/>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MODIS products</a:t>
            </a:r>
          </a:p>
        </p:txBody>
      </p:sp>
      <p:sp>
        <p:nvSpPr>
          <p:cNvPr id="21" name="Line 21"/>
          <p:cNvSpPr>
            <a:spLocks noChangeShapeType="1"/>
          </p:cNvSpPr>
          <p:nvPr/>
        </p:nvSpPr>
        <p:spPr bwMode="auto">
          <a:xfrm>
            <a:off x="2400300" y="3810000"/>
            <a:ext cx="4343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2"/>
          <p:cNvGrpSpPr/>
          <p:nvPr/>
        </p:nvGrpSpPr>
        <p:grpSpPr>
          <a:xfrm>
            <a:off x="2393950" y="4162425"/>
            <a:ext cx="2408238" cy="2390775"/>
            <a:chOff x="2393950" y="4162425"/>
            <a:chExt cx="2408238" cy="2390775"/>
          </a:xfrm>
        </p:grpSpPr>
        <p:pic>
          <p:nvPicPr>
            <p:cNvPr id="5" name="Picture 8" descr="C:\work\IFCB\ifcb_data_MVCO_jun06\train_19Apr11\Pyramimonas\IFCB1_2006_272_003012_1199.tif"/>
            <p:cNvPicPr>
              <a:picLocks noChangeAspect="1" noChangeArrowheads="1"/>
            </p:cNvPicPr>
            <p:nvPr/>
          </p:nvPicPr>
          <p:blipFill>
            <a:blip r:embed="rId6" cstate="print">
              <a:extLst>
                <a:ext uri="{28A0092B-C50C-407E-A947-70E740481C1C}">
                  <a14:useLocalDpi xmlns:a14="http://schemas.microsoft.com/office/drawing/2010/main" val="0"/>
                </a:ext>
              </a:extLst>
            </a:blip>
            <a:srcRect l="13145"/>
            <a:stretch>
              <a:fillRect/>
            </a:stretch>
          </p:blipFill>
          <p:spPr bwMode="auto">
            <a:xfrm>
              <a:off x="4214813" y="5208588"/>
              <a:ext cx="587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3230497"/>
            <p:cNvPicPr>
              <a:picLocks noChangeAspect="1" noChangeArrowheads="1"/>
            </p:cNvPicPr>
            <p:nvPr/>
          </p:nvPicPr>
          <p:blipFill>
            <a:blip r:embed="rId7" cstate="print">
              <a:extLst>
                <a:ext uri="{28A0092B-C50C-407E-A947-70E740481C1C}">
                  <a14:useLocalDpi xmlns:a14="http://schemas.microsoft.com/office/drawing/2010/main" val="0"/>
                </a:ext>
              </a:extLst>
            </a:blip>
            <a:srcRect l="36343" t="32314" r="30685" b="27856"/>
            <a:stretch>
              <a:fillRect/>
            </a:stretch>
          </p:blipFill>
          <p:spPr bwMode="auto">
            <a:xfrm>
              <a:off x="2430463" y="4162425"/>
              <a:ext cx="1077912" cy="1749425"/>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IFCB1_2009_206_000452_464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8700" y="4572000"/>
              <a:ext cx="9683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FCB1_2010_060_221135_5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8700" y="4803775"/>
              <a:ext cx="12319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FCB1_2008_319_005351_1968"/>
            <p:cNvPicPr>
              <a:picLocks noChangeAspect="1" noChangeArrowheads="1"/>
            </p:cNvPicPr>
            <p:nvPr/>
          </p:nvPicPr>
          <p:blipFill>
            <a:blip r:embed="rId10" cstate="print">
              <a:extLst>
                <a:ext uri="{28A0092B-C50C-407E-A947-70E740481C1C}">
                  <a14:useLocalDpi xmlns:a14="http://schemas.microsoft.com/office/drawing/2010/main" val="0"/>
                </a:ext>
              </a:extLst>
            </a:blip>
            <a:srcRect l="5341" r="-3682"/>
            <a:stretch>
              <a:fillRect/>
            </a:stretch>
          </p:blipFill>
          <p:spPr bwMode="auto">
            <a:xfrm>
              <a:off x="3575050" y="5059363"/>
              <a:ext cx="6413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FCB1_2007_087_212908_2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68700" y="4322763"/>
              <a:ext cx="77628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IFCB1_2008_085_032414_15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38625" y="5043488"/>
              <a:ext cx="546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IFCB1_2010_141_170349_550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76738" y="4329113"/>
              <a:ext cx="3333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IFCB1_2008_347_180137_96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68700" y="5530850"/>
              <a:ext cx="10255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9"/>
            <p:cNvSpPr txBox="1">
              <a:spLocks noChangeArrowheads="1"/>
            </p:cNvSpPr>
            <p:nvPr/>
          </p:nvSpPr>
          <p:spPr bwMode="auto">
            <a:xfrm>
              <a:off x="2393950" y="5911850"/>
              <a:ext cx="239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a:t>Submersible Imaging </a:t>
              </a:r>
            </a:p>
            <a:p>
              <a:pPr algn="ctr" eaLnBrk="1" hangingPunct="1"/>
              <a:r>
                <a:rPr lang="en-US" i="0" dirty="0"/>
                <a:t>Flow </a:t>
              </a:r>
              <a:r>
                <a:rPr lang="en-US" i="0" dirty="0" err="1"/>
                <a:t>Cytometry</a:t>
              </a:r>
              <a:endParaRPr lang="en-US" i="0" dirty="0"/>
            </a:p>
          </p:txBody>
        </p:sp>
      </p:grpSp>
    </p:spTree>
    <p:extLst>
      <p:ext uri="{BB962C8B-B14F-4D97-AF65-F5344CB8AC3E}">
        <p14:creationId xmlns:p14="http://schemas.microsoft.com/office/powerpoint/2010/main" val="542831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characterization</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658" t="28857" r="7276" b="27680"/>
          <a:stretch/>
        </p:blipFill>
        <p:spPr bwMode="auto">
          <a:xfrm>
            <a:off x="609600" y="914400"/>
            <a:ext cx="6570256" cy="2514600"/>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737" b="17588"/>
          <a:stretch/>
        </p:blipFill>
        <p:spPr bwMode="auto">
          <a:xfrm>
            <a:off x="2396600" y="4259283"/>
            <a:ext cx="6366400" cy="2370117"/>
          </a:xfrm>
          <a:prstGeom prst="rect">
            <a:avLst/>
          </a:prstGeom>
          <a:solidFill>
            <a:schemeClr val="tx1"/>
          </a:solidFill>
        </p:spPr>
      </p:pic>
      <p:sp>
        <p:nvSpPr>
          <p:cNvPr id="9" name="TextBox 8"/>
          <p:cNvSpPr txBox="1"/>
          <p:nvPr/>
        </p:nvSpPr>
        <p:spPr>
          <a:xfrm>
            <a:off x="2396601" y="3581400"/>
            <a:ext cx="3013600" cy="646331"/>
          </a:xfrm>
          <a:prstGeom prst="rect">
            <a:avLst/>
          </a:prstGeom>
          <a:noFill/>
        </p:spPr>
        <p:txBody>
          <a:bodyPr wrap="square" rtlCol="0">
            <a:spAutoFit/>
          </a:bodyPr>
          <a:lstStyle/>
          <a:p>
            <a:pPr algn="ctr"/>
            <a:r>
              <a:rPr lang="en-US" i="0" dirty="0" smtClean="0"/>
              <a:t>Taxa with positive response to warmer winters</a:t>
            </a:r>
            <a:endParaRPr lang="en-US" i="0" dirty="0"/>
          </a:p>
        </p:txBody>
      </p:sp>
      <p:sp>
        <p:nvSpPr>
          <p:cNvPr id="10" name="TextBox 9"/>
          <p:cNvSpPr txBox="1"/>
          <p:nvPr/>
        </p:nvSpPr>
        <p:spPr>
          <a:xfrm>
            <a:off x="5597000" y="3581400"/>
            <a:ext cx="3166000" cy="646331"/>
          </a:xfrm>
          <a:prstGeom prst="rect">
            <a:avLst/>
          </a:prstGeom>
          <a:noFill/>
        </p:spPr>
        <p:txBody>
          <a:bodyPr wrap="square" rtlCol="0">
            <a:spAutoFit/>
          </a:bodyPr>
          <a:lstStyle/>
          <a:p>
            <a:pPr algn="ctr"/>
            <a:r>
              <a:rPr lang="en-US" i="0" dirty="0" smtClean="0"/>
              <a:t>Taxa with negative response to warmer winters</a:t>
            </a:r>
            <a:endParaRPr lang="en-US" i="0" dirty="0"/>
          </a:p>
        </p:txBody>
      </p:sp>
      <p:sp>
        <p:nvSpPr>
          <p:cNvPr id="3" name="TextBox 2"/>
          <p:cNvSpPr txBox="1"/>
          <p:nvPr/>
        </p:nvSpPr>
        <p:spPr>
          <a:xfrm>
            <a:off x="398524" y="4602540"/>
            <a:ext cx="8364476" cy="1569660"/>
          </a:xfrm>
          <a:prstGeom prst="rect">
            <a:avLst/>
          </a:prstGeom>
          <a:noFill/>
        </p:spPr>
        <p:txBody>
          <a:bodyPr wrap="square" rtlCol="0">
            <a:spAutoFit/>
          </a:bodyPr>
          <a:lstStyle/>
          <a:p>
            <a:r>
              <a:rPr lang="en-US" sz="2400" i="0" dirty="0" smtClean="0"/>
              <a:t>Interannual variability – taxon specific</a:t>
            </a:r>
          </a:p>
          <a:p>
            <a:endParaRPr lang="en-US" sz="2400" i="0" dirty="0"/>
          </a:p>
          <a:p>
            <a:r>
              <a:rPr lang="en-US" sz="2400" i="0" dirty="0" smtClean="0"/>
              <a:t>Seasonally adjusted </a:t>
            </a:r>
          </a:p>
          <a:p>
            <a:r>
              <a:rPr lang="en-US" sz="2400" i="0" dirty="0"/>
              <a:t>	</a:t>
            </a:r>
            <a:r>
              <a:rPr lang="en-US" sz="2400" i="0" dirty="0" smtClean="0"/>
              <a:t>Biomass anomalies  </a:t>
            </a:r>
            <a:r>
              <a:rPr lang="en-US" sz="2400" i="0" dirty="0" err="1" smtClean="0"/>
              <a:t>vs</a:t>
            </a:r>
            <a:r>
              <a:rPr lang="en-US" sz="2400" i="0" dirty="0" smtClean="0"/>
              <a:t> Temperature anomalies</a:t>
            </a:r>
            <a:endParaRPr lang="en-US" sz="2400" i="0" dirty="0"/>
          </a:p>
        </p:txBody>
      </p:sp>
      <p:sp>
        <p:nvSpPr>
          <p:cNvPr id="4" name="TextBox 3"/>
          <p:cNvSpPr txBox="1"/>
          <p:nvPr/>
        </p:nvSpPr>
        <p:spPr>
          <a:xfrm>
            <a:off x="545123" y="3373127"/>
            <a:ext cx="2428870" cy="461665"/>
          </a:xfrm>
          <a:prstGeom prst="rect">
            <a:avLst/>
          </a:prstGeom>
          <a:noFill/>
        </p:spPr>
        <p:txBody>
          <a:bodyPr wrap="none" rtlCol="0">
            <a:spAutoFit/>
          </a:bodyPr>
          <a:lstStyle/>
          <a:p>
            <a:r>
              <a:rPr lang="en-US" sz="2400" i="0" dirty="0" err="1" smtClean="0">
                <a:solidFill>
                  <a:schemeClr val="tx2"/>
                </a:solidFill>
              </a:rPr>
              <a:t>Cyanobacterium</a:t>
            </a:r>
            <a:endParaRPr lang="en-US" sz="2400" i="0" dirty="0">
              <a:solidFill>
                <a:schemeClr val="tx2"/>
              </a:solidFill>
            </a:endParaRPr>
          </a:p>
        </p:txBody>
      </p:sp>
      <p:sp>
        <p:nvSpPr>
          <p:cNvPr id="11" name="TextBox 10"/>
          <p:cNvSpPr txBox="1"/>
          <p:nvPr/>
        </p:nvSpPr>
        <p:spPr>
          <a:xfrm>
            <a:off x="4572000" y="3376246"/>
            <a:ext cx="1314784" cy="461665"/>
          </a:xfrm>
          <a:prstGeom prst="rect">
            <a:avLst/>
          </a:prstGeom>
          <a:noFill/>
        </p:spPr>
        <p:txBody>
          <a:bodyPr wrap="none" rtlCol="0">
            <a:spAutoFit/>
          </a:bodyPr>
          <a:lstStyle/>
          <a:p>
            <a:r>
              <a:rPr lang="en-US" sz="2400" i="0" dirty="0" smtClean="0">
                <a:solidFill>
                  <a:schemeClr val="tx2"/>
                </a:solidFill>
              </a:rPr>
              <a:t>Diatoms</a:t>
            </a:r>
            <a:endParaRPr lang="en-US" sz="2400" i="0" dirty="0">
              <a:solidFill>
                <a:schemeClr val="tx2"/>
              </a:solidFill>
            </a:endParaRPr>
          </a:p>
        </p:txBody>
      </p:sp>
    </p:spTree>
    <p:extLst>
      <p:ext uri="{BB962C8B-B14F-4D97-AF65-F5344CB8AC3E}">
        <p14:creationId xmlns:p14="http://schemas.microsoft.com/office/powerpoint/2010/main" val="74908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4"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eawifs_mv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1905000"/>
            <a:ext cx="2514600" cy="1774825"/>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62467" name="Line 3"/>
          <p:cNvSpPr>
            <a:spLocks noChangeShapeType="1"/>
          </p:cNvSpPr>
          <p:nvPr/>
        </p:nvSpPr>
        <p:spPr bwMode="auto">
          <a:xfrm flipV="1">
            <a:off x="2034577" y="2743197"/>
            <a:ext cx="2461223" cy="91818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2468" name="Picture 5" descr="AUT_0007"/>
          <p:cNvPicPr>
            <a:picLocks noChangeAspect="1" noChangeArrowheads="1"/>
          </p:cNvPicPr>
          <p:nvPr/>
        </p:nvPicPr>
        <p:blipFill>
          <a:blip r:embed="rId4" cstate="print">
            <a:extLst>
              <a:ext uri="{28A0092B-C50C-407E-A947-70E740481C1C}">
                <a14:useLocalDpi xmlns:a14="http://schemas.microsoft.com/office/drawing/2010/main" val="0"/>
              </a:ext>
            </a:extLst>
          </a:blip>
          <a:srcRect l="26826" t="20723" r="26826" b="8882"/>
          <a:stretch>
            <a:fillRect/>
          </a:stretch>
        </p:blipFill>
        <p:spPr bwMode="auto">
          <a:xfrm>
            <a:off x="612776" y="3661380"/>
            <a:ext cx="1421801" cy="1630686"/>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2469" name="Line 6"/>
          <p:cNvSpPr>
            <a:spLocks noChangeShapeType="1"/>
          </p:cNvSpPr>
          <p:nvPr/>
        </p:nvSpPr>
        <p:spPr bwMode="auto">
          <a:xfrm flipH="1" flipV="1">
            <a:off x="4495795" y="2743196"/>
            <a:ext cx="2819403" cy="918184"/>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2470" name="Picture 7" descr="P3230497"/>
          <p:cNvPicPr>
            <a:picLocks noChangeAspect="1" noChangeArrowheads="1"/>
          </p:cNvPicPr>
          <p:nvPr/>
        </p:nvPicPr>
        <p:blipFill>
          <a:blip r:embed="rId5" cstate="print">
            <a:extLst>
              <a:ext uri="{28A0092B-C50C-407E-A947-70E740481C1C}">
                <a14:useLocalDpi xmlns:a14="http://schemas.microsoft.com/office/drawing/2010/main" val="0"/>
              </a:ext>
            </a:extLst>
          </a:blip>
          <a:srcRect l="36343" t="15814" r="17485" b="23186"/>
          <a:stretch>
            <a:fillRect/>
          </a:stretch>
        </p:blipFill>
        <p:spPr bwMode="auto">
          <a:xfrm>
            <a:off x="7315199" y="3661380"/>
            <a:ext cx="981608" cy="172659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2471" name="Text Box 8"/>
          <p:cNvSpPr txBox="1">
            <a:spLocks noChangeArrowheads="1"/>
          </p:cNvSpPr>
          <p:nvPr/>
        </p:nvSpPr>
        <p:spPr bwMode="auto">
          <a:xfrm>
            <a:off x="533400" y="5334000"/>
            <a:ext cx="16818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2000" i="0" dirty="0" err="1"/>
              <a:t>FlowCytobot</a:t>
            </a:r>
            <a:r>
              <a:rPr lang="en-US" sz="2000" i="0" dirty="0"/>
              <a:t> </a:t>
            </a:r>
          </a:p>
        </p:txBody>
      </p:sp>
      <p:sp>
        <p:nvSpPr>
          <p:cNvPr id="62472" name="Text Box 9"/>
          <p:cNvSpPr txBox="1">
            <a:spLocks noChangeArrowheads="1"/>
          </p:cNvSpPr>
          <p:nvPr/>
        </p:nvSpPr>
        <p:spPr bwMode="auto">
          <a:xfrm>
            <a:off x="6096000" y="5387975"/>
            <a:ext cx="342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2000" i="0" dirty="0" smtClean="0"/>
              <a:t>Imaging </a:t>
            </a:r>
            <a:r>
              <a:rPr lang="en-US" sz="2000" i="0" dirty="0" err="1" smtClean="0"/>
              <a:t>FlowCytobot</a:t>
            </a:r>
            <a:r>
              <a:rPr lang="en-US" sz="2000" i="0" dirty="0" smtClean="0"/>
              <a:t> </a:t>
            </a:r>
            <a:r>
              <a:rPr lang="en-US" sz="2000" i="0" dirty="0" smtClean="0">
                <a:solidFill>
                  <a:schemeClr val="tx2"/>
                </a:solidFill>
                <a:sym typeface="Wingdings" pitchFamily="2" charset="2"/>
              </a:rPr>
              <a:t>    </a:t>
            </a:r>
            <a:endParaRPr lang="en-US" sz="2000" i="0" dirty="0">
              <a:solidFill>
                <a:schemeClr val="tx2"/>
              </a:solidFill>
            </a:endParaRPr>
          </a:p>
        </p:txBody>
      </p:sp>
      <p:sp>
        <p:nvSpPr>
          <p:cNvPr id="62473" name="Rectangle 12"/>
          <p:cNvSpPr>
            <a:spLocks noChangeArrowheads="1"/>
          </p:cNvSpPr>
          <p:nvPr/>
        </p:nvSpPr>
        <p:spPr bwMode="auto">
          <a:xfrm>
            <a:off x="457200" y="76200"/>
            <a:ext cx="82296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600" i="0" dirty="0" smtClean="0">
                <a:solidFill>
                  <a:srgbClr val="99CCFF"/>
                </a:solidFill>
              </a:rPr>
              <a:t>Observing Phytoplankton at </a:t>
            </a:r>
            <a:r>
              <a:rPr lang="en-US" sz="2600" i="0" dirty="0">
                <a:solidFill>
                  <a:srgbClr val="99CCFF"/>
                </a:solidFill>
              </a:rPr>
              <a:t>MVCO</a:t>
            </a:r>
          </a:p>
        </p:txBody>
      </p:sp>
      <p:sp>
        <p:nvSpPr>
          <p:cNvPr id="62474" name="Text Box 13"/>
          <p:cNvSpPr txBox="1">
            <a:spLocks noChangeArrowheads="1"/>
          </p:cNvSpPr>
          <p:nvPr/>
        </p:nvSpPr>
        <p:spPr bwMode="auto">
          <a:xfrm>
            <a:off x="533400" y="914400"/>
            <a:ext cx="80168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463550" algn="l"/>
              </a:tabLst>
              <a:defRPr i="1">
                <a:solidFill>
                  <a:schemeClr val="tx1"/>
                </a:solidFill>
                <a:latin typeface="Arial" charset="0"/>
              </a:defRPr>
            </a:lvl1pPr>
            <a:lvl2pPr marL="742950" indent="-285750" eaLnBrk="0" hangingPunct="0">
              <a:tabLst>
                <a:tab pos="463550" algn="l"/>
              </a:tabLst>
              <a:defRPr i="1">
                <a:solidFill>
                  <a:schemeClr val="tx1"/>
                </a:solidFill>
                <a:latin typeface="Arial" charset="0"/>
              </a:defRPr>
            </a:lvl2pPr>
            <a:lvl3pPr marL="1143000" indent="-228600" eaLnBrk="0" hangingPunct="0">
              <a:tabLst>
                <a:tab pos="463550" algn="l"/>
              </a:tabLst>
              <a:defRPr i="1">
                <a:solidFill>
                  <a:schemeClr val="tx1"/>
                </a:solidFill>
                <a:latin typeface="Arial" charset="0"/>
              </a:defRPr>
            </a:lvl3pPr>
            <a:lvl4pPr marL="1600200" indent="-228600" eaLnBrk="0" hangingPunct="0">
              <a:tabLst>
                <a:tab pos="463550" algn="l"/>
              </a:tabLst>
              <a:defRPr i="1">
                <a:solidFill>
                  <a:schemeClr val="tx1"/>
                </a:solidFill>
                <a:latin typeface="Arial" charset="0"/>
              </a:defRPr>
            </a:lvl4pPr>
            <a:lvl5pPr marL="2057400" indent="-228600" eaLnBrk="0" hangingPunct="0">
              <a:tabLst>
                <a:tab pos="463550" algn="l"/>
              </a:tabLst>
              <a:defRPr i="1">
                <a:solidFill>
                  <a:schemeClr val="tx1"/>
                </a:solidFill>
                <a:latin typeface="Arial" charset="0"/>
              </a:defRPr>
            </a:lvl5pPr>
            <a:lvl6pPr marL="2514600" indent="-228600" eaLnBrk="0" fontAlgn="base" hangingPunct="0">
              <a:spcBef>
                <a:spcPct val="0"/>
              </a:spcBef>
              <a:spcAft>
                <a:spcPct val="0"/>
              </a:spcAft>
              <a:tabLst>
                <a:tab pos="463550" algn="l"/>
              </a:tabLst>
              <a:defRPr i="1">
                <a:solidFill>
                  <a:schemeClr val="tx1"/>
                </a:solidFill>
                <a:latin typeface="Arial" charset="0"/>
              </a:defRPr>
            </a:lvl6pPr>
            <a:lvl7pPr marL="2971800" indent="-228600" eaLnBrk="0" fontAlgn="base" hangingPunct="0">
              <a:spcBef>
                <a:spcPct val="0"/>
              </a:spcBef>
              <a:spcAft>
                <a:spcPct val="0"/>
              </a:spcAft>
              <a:tabLst>
                <a:tab pos="463550" algn="l"/>
              </a:tabLst>
              <a:defRPr i="1">
                <a:solidFill>
                  <a:schemeClr val="tx1"/>
                </a:solidFill>
                <a:latin typeface="Arial" charset="0"/>
              </a:defRPr>
            </a:lvl7pPr>
            <a:lvl8pPr marL="3429000" indent="-228600" eaLnBrk="0" fontAlgn="base" hangingPunct="0">
              <a:spcBef>
                <a:spcPct val="0"/>
              </a:spcBef>
              <a:spcAft>
                <a:spcPct val="0"/>
              </a:spcAft>
              <a:tabLst>
                <a:tab pos="463550" algn="l"/>
              </a:tabLst>
              <a:defRPr i="1">
                <a:solidFill>
                  <a:schemeClr val="tx1"/>
                </a:solidFill>
                <a:latin typeface="Arial" charset="0"/>
              </a:defRPr>
            </a:lvl8pPr>
            <a:lvl9pPr marL="3886200" indent="-228600" eaLnBrk="0" fontAlgn="base" hangingPunct="0">
              <a:spcBef>
                <a:spcPct val="0"/>
              </a:spcBef>
              <a:spcAft>
                <a:spcPct val="0"/>
              </a:spcAft>
              <a:tabLst>
                <a:tab pos="463550" algn="l"/>
              </a:tabLst>
              <a:defRPr i="1">
                <a:solidFill>
                  <a:schemeClr val="tx1"/>
                </a:solidFill>
                <a:latin typeface="Arial" charset="0"/>
              </a:defRPr>
            </a:lvl9pPr>
          </a:lstStyle>
          <a:p>
            <a:pPr eaLnBrk="1" hangingPunct="1"/>
            <a:r>
              <a:rPr lang="en-US" sz="2400" i="0">
                <a:solidFill>
                  <a:schemeClr val="folHlink"/>
                </a:solidFill>
              </a:rPr>
              <a:t>Martha’s Vineyard Coastal Observatory (MVCO)</a:t>
            </a:r>
          </a:p>
          <a:p>
            <a:pPr eaLnBrk="1" hangingPunct="1"/>
            <a:r>
              <a:rPr lang="en-US" sz="2000" i="0">
                <a:solidFill>
                  <a:srgbClr val="FFFF99"/>
                </a:solidFill>
              </a:rPr>
              <a:t>	Cabled site with power and two-way communications</a:t>
            </a:r>
          </a:p>
        </p:txBody>
      </p:sp>
      <p:sp>
        <p:nvSpPr>
          <p:cNvPr id="62475" name="Rectangle 14"/>
          <p:cNvSpPr>
            <a:spLocks noChangeArrowheads="1"/>
          </p:cNvSpPr>
          <p:nvPr/>
        </p:nvSpPr>
        <p:spPr bwMode="auto">
          <a:xfrm>
            <a:off x="6983412" y="3124200"/>
            <a:ext cx="2084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0" dirty="0" err="1">
                <a:solidFill>
                  <a:schemeClr val="tx2"/>
                </a:solidFill>
                <a:sym typeface="Wingdings" pitchFamily="2" charset="2"/>
              </a:rPr>
              <a:t>Microplankton</a:t>
            </a:r>
            <a:endParaRPr lang="en-US" sz="2400" i="0" dirty="0">
              <a:solidFill>
                <a:schemeClr val="tx2"/>
              </a:solidFill>
              <a:sym typeface="Wingdings" pitchFamily="2" charset="2"/>
            </a:endParaRPr>
          </a:p>
        </p:txBody>
      </p:sp>
      <p:sp>
        <p:nvSpPr>
          <p:cNvPr id="62476" name="Rectangle 15"/>
          <p:cNvSpPr>
            <a:spLocks noChangeArrowheads="1"/>
          </p:cNvSpPr>
          <p:nvPr/>
        </p:nvSpPr>
        <p:spPr bwMode="auto">
          <a:xfrm>
            <a:off x="201613" y="3124200"/>
            <a:ext cx="1931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0" dirty="0" err="1">
                <a:solidFill>
                  <a:schemeClr val="tx2"/>
                </a:solidFill>
                <a:sym typeface="Wingdings" pitchFamily="2" charset="2"/>
              </a:rPr>
              <a:t>Picoplankton</a:t>
            </a:r>
            <a:endParaRPr lang="en-US" sz="2400" i="0" dirty="0">
              <a:solidFill>
                <a:schemeClr val="tx2"/>
              </a:solidFill>
              <a:sym typeface="Wingdings" pitchFamily="2" charset="2"/>
            </a:endParaRPr>
          </a:p>
        </p:txBody>
      </p:sp>
      <p:pic>
        <p:nvPicPr>
          <p:cNvPr id="62477" name="Picture 26" descr="asit_weather_tower"/>
          <p:cNvPicPr>
            <a:picLocks noChangeAspect="1" noChangeArrowheads="1"/>
          </p:cNvPicPr>
          <p:nvPr/>
        </p:nvPicPr>
        <p:blipFill>
          <a:blip r:embed="rId6">
            <a:extLst>
              <a:ext uri="{28A0092B-C50C-407E-A947-70E740481C1C}">
                <a14:useLocalDpi xmlns:a14="http://schemas.microsoft.com/office/drawing/2010/main" val="0"/>
              </a:ext>
            </a:extLst>
          </a:blip>
          <a:srcRect l="3600" t="24156" r="33978" b="23218"/>
          <a:stretch>
            <a:fillRect/>
          </a:stretch>
        </p:blipFill>
        <p:spPr bwMode="auto">
          <a:xfrm>
            <a:off x="7315200" y="990600"/>
            <a:ext cx="1143000" cy="1552575"/>
          </a:xfrm>
          <a:prstGeom prst="rect">
            <a:avLst/>
          </a:prstGeom>
          <a:solidFill>
            <a:srgbClr val="66CCFF"/>
          </a:solidFill>
          <a:ln>
            <a:noFill/>
          </a:ln>
          <a:extLst>
            <a:ext uri="{91240B29-F687-4F45-9708-019B960494DF}">
              <a14:hiddenLine xmlns:a14="http://schemas.microsoft.com/office/drawing/2010/main" w="12700">
                <a:solidFill>
                  <a:srgbClr val="66CCFF"/>
                </a:solidFill>
                <a:miter lim="800000"/>
                <a:headEnd/>
                <a:tailEnd/>
              </a14:hiddenLine>
            </a:ext>
          </a:extLst>
        </p:spPr>
      </p:pic>
      <p:sp>
        <p:nvSpPr>
          <p:cNvPr id="2" name="TextBox 1"/>
          <p:cNvSpPr txBox="1"/>
          <p:nvPr/>
        </p:nvSpPr>
        <p:spPr>
          <a:xfrm>
            <a:off x="437072" y="5832230"/>
            <a:ext cx="3193503" cy="584775"/>
          </a:xfrm>
          <a:prstGeom prst="rect">
            <a:avLst/>
          </a:prstGeom>
          <a:noFill/>
        </p:spPr>
        <p:txBody>
          <a:bodyPr wrap="none" rtlCol="0">
            <a:spAutoFit/>
          </a:bodyPr>
          <a:lstStyle/>
          <a:p>
            <a:r>
              <a:rPr lang="en-US" sz="1600" i="0" dirty="0" smtClean="0">
                <a:solidFill>
                  <a:srgbClr val="FFFF00"/>
                </a:solidFill>
              </a:rPr>
              <a:t>Laser-based flow </a:t>
            </a:r>
            <a:r>
              <a:rPr lang="en-US" sz="1600" i="0" dirty="0" err="1" smtClean="0">
                <a:solidFill>
                  <a:srgbClr val="FFFF00"/>
                </a:solidFill>
              </a:rPr>
              <a:t>cytometry</a:t>
            </a:r>
            <a:endParaRPr lang="en-US" sz="1600" i="0" dirty="0" smtClean="0">
              <a:solidFill>
                <a:srgbClr val="FFFF00"/>
              </a:solidFill>
            </a:endParaRPr>
          </a:p>
          <a:p>
            <a:r>
              <a:rPr lang="en-US" sz="1600" i="0" dirty="0" smtClean="0">
                <a:solidFill>
                  <a:srgbClr val="FFFF00"/>
                </a:solidFill>
              </a:rPr>
              <a:t>Fluorescence and light scattering</a:t>
            </a:r>
            <a:endParaRPr lang="en-US" sz="1600" i="0" dirty="0">
              <a:solidFill>
                <a:srgbClr val="FFFF00"/>
              </a:solidFill>
            </a:endParaRPr>
          </a:p>
        </p:txBody>
      </p:sp>
      <p:sp>
        <p:nvSpPr>
          <p:cNvPr id="15" name="TextBox 14"/>
          <p:cNvSpPr txBox="1"/>
          <p:nvPr/>
        </p:nvSpPr>
        <p:spPr>
          <a:xfrm>
            <a:off x="6477000" y="5867400"/>
            <a:ext cx="2100255" cy="584775"/>
          </a:xfrm>
          <a:prstGeom prst="rect">
            <a:avLst/>
          </a:prstGeom>
          <a:noFill/>
        </p:spPr>
        <p:txBody>
          <a:bodyPr wrap="none" rtlCol="0">
            <a:spAutoFit/>
          </a:bodyPr>
          <a:lstStyle/>
          <a:p>
            <a:r>
              <a:rPr lang="en-US" sz="1600" i="0" dirty="0">
                <a:solidFill>
                  <a:srgbClr val="FFFF00"/>
                </a:solidFill>
              </a:rPr>
              <a:t>F</a:t>
            </a:r>
            <a:r>
              <a:rPr lang="en-US" sz="1600" i="0" dirty="0" smtClean="0">
                <a:solidFill>
                  <a:srgbClr val="FFFF00"/>
                </a:solidFill>
              </a:rPr>
              <a:t>low </a:t>
            </a:r>
            <a:r>
              <a:rPr lang="en-US" sz="1600" i="0" dirty="0" err="1" smtClean="0">
                <a:solidFill>
                  <a:srgbClr val="FFFF00"/>
                </a:solidFill>
              </a:rPr>
              <a:t>cytometry</a:t>
            </a:r>
            <a:r>
              <a:rPr lang="en-US" sz="1600" i="0" dirty="0" smtClean="0">
                <a:solidFill>
                  <a:srgbClr val="FFFF00"/>
                </a:solidFill>
              </a:rPr>
              <a:t> </a:t>
            </a:r>
          </a:p>
          <a:p>
            <a:pPr defTabSz="352425"/>
            <a:r>
              <a:rPr lang="en-US" sz="1600" i="0" dirty="0" smtClean="0">
                <a:solidFill>
                  <a:srgbClr val="FFFF00"/>
                </a:solidFill>
              </a:rPr>
              <a:t>    with video imaging</a:t>
            </a:r>
          </a:p>
        </p:txBody>
      </p:sp>
      <p:sp>
        <p:nvSpPr>
          <p:cNvPr id="3" name="Rectangle 2"/>
          <p:cNvSpPr/>
          <p:nvPr/>
        </p:nvSpPr>
        <p:spPr>
          <a:xfrm>
            <a:off x="2743200" y="3733800"/>
            <a:ext cx="3733800" cy="2031325"/>
          </a:xfrm>
          <a:prstGeom prst="rect">
            <a:avLst/>
          </a:prstGeom>
        </p:spPr>
        <p:txBody>
          <a:bodyPr wrap="square">
            <a:spAutoFit/>
          </a:bodyPr>
          <a:lstStyle/>
          <a:p>
            <a:pPr eaLnBrk="1" hangingPunct="1">
              <a:spcBef>
                <a:spcPct val="50000"/>
              </a:spcBef>
            </a:pPr>
            <a:r>
              <a:rPr lang="en-US" i="0" dirty="0">
                <a:solidFill>
                  <a:srgbClr val="FFFF99"/>
                </a:solidFill>
              </a:rPr>
              <a:t>Automated features for extended </a:t>
            </a:r>
            <a:r>
              <a:rPr lang="en-US" i="0" dirty="0" smtClean="0">
                <a:solidFill>
                  <a:srgbClr val="FFFF99"/>
                </a:solidFill>
              </a:rPr>
              <a:t>	deployment (&gt;6 months)</a:t>
            </a:r>
          </a:p>
          <a:p>
            <a:pPr eaLnBrk="1" hangingPunct="1">
              <a:spcBef>
                <a:spcPct val="50000"/>
              </a:spcBef>
            </a:pPr>
            <a:r>
              <a:rPr lang="en-US" i="0" dirty="0">
                <a:solidFill>
                  <a:srgbClr val="FFFF99"/>
                </a:solidFill>
              </a:rPr>
              <a:t>Enumeration, identification, 	</a:t>
            </a:r>
            <a:r>
              <a:rPr lang="en-US" i="0" dirty="0" smtClean="0">
                <a:solidFill>
                  <a:srgbClr val="FFFF99"/>
                </a:solidFill>
              </a:rPr>
              <a:t>and </a:t>
            </a:r>
            <a:r>
              <a:rPr lang="en-US" i="0" dirty="0">
                <a:solidFill>
                  <a:srgbClr val="FFFF99"/>
                </a:solidFill>
              </a:rPr>
              <a:t>cell sizing </a:t>
            </a:r>
          </a:p>
          <a:p>
            <a:pPr eaLnBrk="1" hangingPunct="1">
              <a:spcBef>
                <a:spcPct val="50000"/>
              </a:spcBef>
            </a:pPr>
            <a:r>
              <a:rPr lang="en-US" i="0" dirty="0">
                <a:solidFill>
                  <a:srgbClr val="FFFF99"/>
                </a:solidFill>
              </a:rPr>
              <a:t>Thousands of individual </a:t>
            </a:r>
            <a:r>
              <a:rPr lang="en-US" i="0" dirty="0" smtClean="0">
                <a:solidFill>
                  <a:srgbClr val="FFFF99"/>
                </a:solidFill>
              </a:rPr>
              <a:t>cells	every hour</a:t>
            </a:r>
            <a:endParaRPr lang="en-US" i="0" dirty="0">
              <a:solidFill>
                <a:srgbClr val="FFFF99"/>
              </a:solidFill>
            </a:endParaRPr>
          </a:p>
        </p:txBody>
      </p:sp>
      <p:sp>
        <p:nvSpPr>
          <p:cNvPr id="17" name="TextBox 16"/>
          <p:cNvSpPr txBox="1"/>
          <p:nvPr/>
        </p:nvSpPr>
        <p:spPr>
          <a:xfrm>
            <a:off x="457200" y="6476841"/>
            <a:ext cx="1537600" cy="307777"/>
          </a:xfrm>
          <a:prstGeom prst="rect">
            <a:avLst/>
          </a:prstGeom>
          <a:noFill/>
        </p:spPr>
        <p:txBody>
          <a:bodyPr wrap="none" rtlCol="0">
            <a:spAutoFit/>
          </a:bodyPr>
          <a:lstStyle/>
          <a:p>
            <a:pPr algn="r"/>
            <a:r>
              <a:rPr lang="en-US" sz="1400" i="0" dirty="0" smtClean="0"/>
              <a:t>Olson et al. 2003</a:t>
            </a:r>
          </a:p>
        </p:txBody>
      </p:sp>
      <p:sp>
        <p:nvSpPr>
          <p:cNvPr id="18" name="TextBox 17"/>
          <p:cNvSpPr txBox="1"/>
          <p:nvPr/>
        </p:nvSpPr>
        <p:spPr>
          <a:xfrm>
            <a:off x="7183092" y="6452175"/>
            <a:ext cx="1808508" cy="307777"/>
          </a:xfrm>
          <a:prstGeom prst="rect">
            <a:avLst/>
          </a:prstGeom>
          <a:noFill/>
        </p:spPr>
        <p:txBody>
          <a:bodyPr wrap="none" rtlCol="0">
            <a:spAutoFit/>
          </a:bodyPr>
          <a:lstStyle/>
          <a:p>
            <a:pPr algn="r"/>
            <a:r>
              <a:rPr lang="en-US" sz="1400" i="0" dirty="0" smtClean="0"/>
              <a:t>Olson &amp; </a:t>
            </a:r>
            <a:r>
              <a:rPr lang="en-US" sz="1400" i="0" dirty="0" err="1" smtClean="0"/>
              <a:t>Sosik</a:t>
            </a:r>
            <a:r>
              <a:rPr lang="en-US" sz="1400" i="0" dirty="0" smtClean="0"/>
              <a:t> 2007</a:t>
            </a:r>
          </a:p>
        </p:txBody>
      </p:sp>
    </p:spTree>
  </p:cSld>
  <p:clrMapOvr>
    <a:masterClrMapping/>
  </p:clrMapOvr>
  <p:transition advTm="256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Cells to Biomass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630" y="990600"/>
            <a:ext cx="2689441" cy="210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UT_0007"/>
          <p:cNvPicPr>
            <a:picLocks noChangeAspect="1" noChangeArrowheads="1"/>
          </p:cNvPicPr>
          <p:nvPr/>
        </p:nvPicPr>
        <p:blipFill>
          <a:blip r:embed="rId4" cstate="print">
            <a:extLst>
              <a:ext uri="{28A0092B-C50C-407E-A947-70E740481C1C}">
                <a14:useLocalDpi xmlns:a14="http://schemas.microsoft.com/office/drawing/2010/main" val="0"/>
              </a:ext>
            </a:extLst>
          </a:blip>
          <a:srcRect l="26826" t="20723" r="26826" b="8882"/>
          <a:stretch>
            <a:fillRect/>
          </a:stretch>
        </p:blipFill>
        <p:spPr bwMode="auto">
          <a:xfrm>
            <a:off x="4337556" y="1600200"/>
            <a:ext cx="947868" cy="1087124"/>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4107611" y="2768574"/>
            <a:ext cx="15311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i="0" dirty="0" err="1"/>
              <a:t>FlowCytobot</a:t>
            </a:r>
            <a:r>
              <a:rPr lang="en-US" i="0" dirty="0"/>
              <a:t> </a:t>
            </a:r>
          </a:p>
        </p:txBody>
      </p:sp>
      <p:sp>
        <p:nvSpPr>
          <p:cNvPr id="8" name="Rectangle 15"/>
          <p:cNvSpPr>
            <a:spLocks noChangeArrowheads="1"/>
          </p:cNvSpPr>
          <p:nvPr/>
        </p:nvSpPr>
        <p:spPr bwMode="auto">
          <a:xfrm>
            <a:off x="3415020" y="990600"/>
            <a:ext cx="16546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err="1">
                <a:solidFill>
                  <a:srgbClr val="FFFF00"/>
                </a:solidFill>
                <a:sym typeface="Wingdings" pitchFamily="2" charset="2"/>
              </a:rPr>
              <a:t>Picoplankton</a:t>
            </a:r>
            <a:endParaRPr lang="en-US" sz="2000" i="0" dirty="0">
              <a:solidFill>
                <a:srgbClr val="FFFF00"/>
              </a:solidFill>
              <a:sym typeface="Wingdings" pitchFamily="2" charset="2"/>
            </a:endParaRPr>
          </a:p>
        </p:txBody>
      </p:sp>
      <p:pic>
        <p:nvPicPr>
          <p:cNvPr id="9" name="Picture 7" descr="P3230497"/>
          <p:cNvPicPr>
            <a:picLocks noChangeAspect="1" noChangeArrowheads="1"/>
          </p:cNvPicPr>
          <p:nvPr/>
        </p:nvPicPr>
        <p:blipFill>
          <a:blip r:embed="rId5" cstate="print">
            <a:extLst>
              <a:ext uri="{28A0092B-C50C-407E-A947-70E740481C1C}">
                <a14:useLocalDpi xmlns:a14="http://schemas.microsoft.com/office/drawing/2010/main" val="0"/>
              </a:ext>
            </a:extLst>
          </a:blip>
          <a:srcRect l="36343" t="15814" r="17485" b="23186"/>
          <a:stretch>
            <a:fillRect/>
          </a:stretch>
        </p:blipFill>
        <p:spPr bwMode="auto">
          <a:xfrm>
            <a:off x="1845713" y="4414103"/>
            <a:ext cx="719846" cy="126617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9"/>
          <p:cNvSpPr txBox="1">
            <a:spLocks noChangeArrowheads="1"/>
          </p:cNvSpPr>
          <p:nvPr/>
        </p:nvSpPr>
        <p:spPr bwMode="auto">
          <a:xfrm>
            <a:off x="1435121" y="5735439"/>
            <a:ext cx="16128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i="0" dirty="0"/>
              <a:t>Imaging </a:t>
            </a:r>
            <a:endParaRPr lang="en-US" i="0" dirty="0" smtClean="0"/>
          </a:p>
          <a:p>
            <a:pPr algn="ctr" eaLnBrk="1" hangingPunct="1"/>
            <a:r>
              <a:rPr lang="en-US" i="0" dirty="0" err="1" smtClean="0"/>
              <a:t>FlowCytobot</a:t>
            </a:r>
            <a:r>
              <a:rPr lang="en-US" i="0" dirty="0" smtClean="0"/>
              <a:t> </a:t>
            </a:r>
            <a:r>
              <a:rPr lang="en-US" i="0" dirty="0" smtClean="0">
                <a:solidFill>
                  <a:schemeClr val="tx2"/>
                </a:solidFill>
                <a:sym typeface="Wingdings" pitchFamily="2" charset="2"/>
              </a:rPr>
              <a:t>    </a:t>
            </a:r>
            <a:endParaRPr lang="en-US" i="0" dirty="0">
              <a:solidFill>
                <a:schemeClr val="tx2"/>
              </a:solidFill>
            </a:endParaRPr>
          </a:p>
        </p:txBody>
      </p:sp>
      <p:sp>
        <p:nvSpPr>
          <p:cNvPr id="11" name="Rectangle 14"/>
          <p:cNvSpPr>
            <a:spLocks noChangeArrowheads="1"/>
          </p:cNvSpPr>
          <p:nvPr/>
        </p:nvSpPr>
        <p:spPr bwMode="auto">
          <a:xfrm>
            <a:off x="955084" y="3914373"/>
            <a:ext cx="17812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err="1">
                <a:solidFill>
                  <a:srgbClr val="FFFF00"/>
                </a:solidFill>
                <a:sym typeface="Wingdings" pitchFamily="2" charset="2"/>
              </a:rPr>
              <a:t>Microplankton</a:t>
            </a:r>
            <a:endParaRPr lang="en-US" sz="2000" i="0" dirty="0">
              <a:solidFill>
                <a:srgbClr val="FFFF00"/>
              </a:solidFill>
              <a:sym typeface="Wingdings" pitchFamily="2" charset="2"/>
            </a:endParaRPr>
          </a:p>
        </p:txBody>
      </p:sp>
      <p:sp>
        <p:nvSpPr>
          <p:cNvPr id="5" name="TextBox 4"/>
          <p:cNvSpPr txBox="1"/>
          <p:nvPr/>
        </p:nvSpPr>
        <p:spPr>
          <a:xfrm>
            <a:off x="6629400" y="2963174"/>
            <a:ext cx="1828800" cy="369332"/>
          </a:xfrm>
          <a:prstGeom prst="rect">
            <a:avLst/>
          </a:prstGeom>
          <a:solidFill>
            <a:schemeClr val="tx1"/>
          </a:solidFill>
        </p:spPr>
        <p:txBody>
          <a:bodyPr wrap="square" rtlCol="0">
            <a:spAutoFit/>
          </a:bodyPr>
          <a:lstStyle/>
          <a:p>
            <a:pPr algn="ctr"/>
            <a:r>
              <a:rPr lang="en-US" i="0" dirty="0" smtClean="0">
                <a:solidFill>
                  <a:srgbClr val="000000"/>
                </a:solidFill>
              </a:rPr>
              <a:t>Light scattering</a:t>
            </a:r>
            <a:endParaRPr lang="en-US" i="0" dirty="0">
              <a:solidFill>
                <a:srgbClr val="000000"/>
              </a:solidFill>
            </a:endParaRPr>
          </a:p>
        </p:txBody>
      </p:sp>
      <p:sp>
        <p:nvSpPr>
          <p:cNvPr id="13" name="TextBox 12"/>
          <p:cNvSpPr txBox="1"/>
          <p:nvPr/>
        </p:nvSpPr>
        <p:spPr>
          <a:xfrm rot="16200000">
            <a:off x="4981131" y="1859837"/>
            <a:ext cx="2107806" cy="369332"/>
          </a:xfrm>
          <a:prstGeom prst="rect">
            <a:avLst/>
          </a:prstGeom>
          <a:solidFill>
            <a:schemeClr val="tx1"/>
          </a:solidFill>
        </p:spPr>
        <p:txBody>
          <a:bodyPr wrap="square" rtlCol="0">
            <a:spAutoFit/>
          </a:bodyPr>
          <a:lstStyle/>
          <a:p>
            <a:pPr algn="ctr"/>
            <a:r>
              <a:rPr lang="en-US" i="0" dirty="0" smtClean="0">
                <a:solidFill>
                  <a:srgbClr val="000000"/>
                </a:solidFill>
              </a:rPr>
              <a:t>Cell volume (</a:t>
            </a:r>
            <a:r>
              <a:rPr lang="en-US" i="0" dirty="0" smtClean="0">
                <a:solidFill>
                  <a:srgbClr val="000000"/>
                </a:solidFill>
                <a:latin typeface="Symbol" pitchFamily="18" charset="2"/>
              </a:rPr>
              <a:t>m</a:t>
            </a:r>
            <a:r>
              <a:rPr lang="en-US" i="0" dirty="0" smtClean="0">
                <a:solidFill>
                  <a:srgbClr val="000000"/>
                </a:solidFill>
              </a:rPr>
              <a:t>m</a:t>
            </a:r>
            <a:r>
              <a:rPr lang="en-US" i="0" baseline="30000" dirty="0" smtClean="0">
                <a:solidFill>
                  <a:srgbClr val="000000"/>
                </a:solidFill>
              </a:rPr>
              <a:t>3</a:t>
            </a:r>
            <a:r>
              <a:rPr lang="en-US" i="0" dirty="0" smtClean="0">
                <a:solidFill>
                  <a:srgbClr val="000000"/>
                </a:solidFill>
              </a:rPr>
              <a:t>)</a:t>
            </a:r>
            <a:endParaRPr lang="en-US" i="0" dirty="0">
              <a:solidFill>
                <a:srgbClr val="000000"/>
              </a:solidFill>
            </a:endParaRPr>
          </a:p>
        </p:txBody>
      </p:sp>
      <mc:AlternateContent xmlns:mc="http://schemas.openxmlformats.org/markup-compatibility/2006" xmlns:a14="http://schemas.microsoft.com/office/drawing/2010/main">
        <mc:Choice Requires="a14">
          <p:sp>
            <p:nvSpPr>
              <p:cNvPr id="12" name="Rectangle 11"/>
              <p:cNvSpPr/>
              <p:nvPr/>
            </p:nvSpPr>
            <p:spPr>
              <a:xfrm>
                <a:off x="533400" y="1143000"/>
                <a:ext cx="2075376" cy="19082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a:rPr>
                        <m:t>Carbon</m:t>
                      </m:r>
                      <m:r>
                        <a:rPr lang="en-US" sz="2000" smtClean="0">
                          <a:latin typeface="Cambria Math"/>
                        </a:rPr>
                        <m:t>=</m:t>
                      </m:r>
                      <m:nary>
                        <m:naryPr>
                          <m:chr m:val="∑"/>
                          <m:grow m:val="on"/>
                          <m:ctrlPr>
                            <a:rPr lang="en-US" sz="2000" i="1">
                              <a:latin typeface="Cambria Math"/>
                            </a:rPr>
                          </m:ctrlPr>
                        </m:naryPr>
                        <m:sub>
                          <m:r>
                            <a:rPr lang="en-US" sz="2000">
                              <a:latin typeface="Cambria Math"/>
                            </a:rPr>
                            <m:t>𝑖</m:t>
                          </m:r>
                        </m:sub>
                        <m:sup/>
                        <m:e>
                          <m:sSub>
                            <m:sSubPr>
                              <m:ctrlPr>
                                <a:rPr lang="en-US" sz="2000" i="1">
                                  <a:latin typeface="Cambria Math"/>
                                </a:rPr>
                              </m:ctrlPr>
                            </m:sSubPr>
                            <m:e>
                              <m:r>
                                <a:rPr lang="en-US" sz="2000">
                                  <a:latin typeface="Cambria Math"/>
                                </a:rPr>
                                <m:t>𝐶</m:t>
                              </m:r>
                            </m:e>
                            <m:sub>
                              <m:r>
                                <a:rPr lang="en-US" sz="2000">
                                  <a:latin typeface="Cambria Math"/>
                                </a:rPr>
                                <m:t>𝑖</m:t>
                              </m:r>
                            </m:sub>
                          </m:sSub>
                        </m:e>
                      </m:nary>
                    </m:oMath>
                  </m:oMathPara>
                </a14:m>
                <a:endParaRPr lang="en-US" sz="2000" dirty="0" smtClean="0"/>
              </a:p>
              <a:p>
                <a:r>
                  <a:rPr lang="en-US" sz="2000" dirty="0" smtClean="0"/>
                  <a:t>  </a:t>
                </a:r>
              </a:p>
              <a:p>
                <a:r>
                  <a:rPr lang="en-US" sz="2000" dirty="0"/>
                  <a:t> </a:t>
                </a:r>
                <a:r>
                  <a:rPr lang="en-US" sz="2000" dirty="0" smtClean="0"/>
                  <a:t> </a:t>
                </a:r>
                <a14:m>
                  <m:oMath xmlns:m="http://schemas.openxmlformats.org/officeDocument/2006/math">
                    <m:sSub>
                      <m:sSubPr>
                        <m:ctrlPr>
                          <a:rPr lang="en-US" sz="2000" i="1">
                            <a:latin typeface="Cambria Math"/>
                          </a:rPr>
                        </m:ctrlPr>
                      </m:sSubPr>
                      <m:e>
                        <m:r>
                          <a:rPr lang="en-US" sz="2000">
                            <a:latin typeface="Cambria Math"/>
                          </a:rPr>
                          <m:t>𝐶</m:t>
                        </m:r>
                      </m:e>
                      <m:sub>
                        <m:r>
                          <a:rPr lang="en-US" sz="2000">
                            <a:latin typeface="Cambria Math"/>
                          </a:rPr>
                          <m:t>𝑖</m:t>
                        </m:r>
                      </m:sub>
                    </m:sSub>
                    <m:r>
                      <a:rPr lang="en-US" sz="2000" b="0" i="1" smtClean="0">
                        <a:latin typeface="Cambria Math"/>
                      </a:rPr>
                      <m:t>=</m:t>
                    </m:r>
                  </m:oMath>
                </a14:m>
                <a:r>
                  <a:rPr lang="en-US" sz="2000" dirty="0" smtClean="0"/>
                  <a:t> </a:t>
                </a:r>
                <a14:m>
                  <m:oMath xmlns:m="http://schemas.openxmlformats.org/officeDocument/2006/math">
                    <m:sSub>
                      <m:sSubPr>
                        <m:ctrlPr>
                          <a:rPr lang="en-US" sz="2000" i="1">
                            <a:latin typeface="Cambria Math"/>
                          </a:rPr>
                        </m:ctrlPr>
                      </m:sSubPr>
                      <m:e>
                        <m:r>
                          <a:rPr lang="en-US" sz="2000" b="0" i="1" smtClean="0">
                            <a:latin typeface="Cambria Math"/>
                          </a:rPr>
                          <m:t>𝑓</m:t>
                        </m:r>
                        <m:r>
                          <a:rPr lang="en-US" sz="2000" b="0" i="1" smtClean="0">
                            <a:latin typeface="Cambria Math"/>
                          </a:rPr>
                          <m:t>(</m:t>
                        </m:r>
                        <m:r>
                          <a:rPr lang="en-US" sz="2000" b="0" i="1" smtClean="0">
                            <a:latin typeface="Cambria Math"/>
                          </a:rPr>
                          <m:t>𝑉</m:t>
                        </m:r>
                      </m:e>
                      <m:sub>
                        <m:r>
                          <a:rPr lang="en-US" sz="2000">
                            <a:latin typeface="Cambria Math"/>
                          </a:rPr>
                          <m:t>𝑖</m:t>
                        </m:r>
                      </m:sub>
                    </m:sSub>
                    <m:r>
                      <a:rPr lang="en-US" sz="2000" b="0" i="1" smtClean="0">
                        <a:latin typeface="Cambria Math"/>
                      </a:rPr>
                      <m:t>)</m:t>
                    </m:r>
                  </m:oMath>
                </a14:m>
                <a:r>
                  <a:rPr lang="en-US" sz="2000" dirty="0" smtClean="0"/>
                  <a:t> </a:t>
                </a:r>
              </a:p>
              <a:p>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533400" y="1143000"/>
                <a:ext cx="2075376" cy="1908215"/>
              </a:xfrm>
              <a:prstGeom prst="rect">
                <a:avLst/>
              </a:prstGeom>
              <a:blipFill rotWithShape="1">
                <a:blip r:embed="rId6"/>
                <a:stretch>
                  <a:fillRect/>
                </a:stretch>
              </a:blipFill>
            </p:spPr>
            <p:txBody>
              <a:bodyPr/>
              <a:lstStyle/>
              <a:p>
                <a:r>
                  <a:rPr lang="en-US">
                    <a:noFill/>
                  </a:rPr>
                  <a:t> </a:t>
                </a:r>
              </a:p>
            </p:txBody>
          </p:sp>
        </mc:Fallback>
      </mc:AlternateContent>
      <p:grpSp>
        <p:nvGrpSpPr>
          <p:cNvPr id="15" name="Group 14"/>
          <p:cNvGrpSpPr/>
          <p:nvPr/>
        </p:nvGrpSpPr>
        <p:grpSpPr>
          <a:xfrm>
            <a:off x="3343275" y="4024754"/>
            <a:ext cx="3819525" cy="1879664"/>
            <a:chOff x="4800599" y="3691562"/>
            <a:chExt cx="3819525" cy="1879664"/>
          </a:xfrm>
        </p:grpSpPr>
        <p:sp>
          <p:nvSpPr>
            <p:cNvPr id="14" name="Rectangle 13"/>
            <p:cNvSpPr/>
            <p:nvPr/>
          </p:nvSpPr>
          <p:spPr bwMode="auto">
            <a:xfrm>
              <a:off x="6889751" y="4733026"/>
              <a:ext cx="1676399" cy="838200"/>
            </a:xfrm>
            <a:prstGeom prst="rect">
              <a:avLst/>
            </a:prstGeom>
            <a:solidFill>
              <a:schemeClr val="tx1"/>
            </a:solidFill>
            <a:ln w="3175">
              <a:solidFill>
                <a:srgbClr val="000000"/>
              </a:solidFill>
              <a:miter lim="800000"/>
              <a:headEnd/>
              <a:tailEnd/>
            </a:ln>
            <a:effectLst/>
            <a:extLst/>
          </p:spPr>
          <p:txBody>
            <a:bodyPr wrap="none" rtlCol="0" anchor="ctr"/>
            <a:lstStyle/>
            <a:p>
              <a:pPr algn="ctr"/>
              <a:endParaRPr lang="en-US"/>
            </a:p>
          </p:txBody>
        </p:sp>
        <p:pic>
          <p:nvPicPr>
            <p:cNvPr id="1030" name="Picture 6" descr="C:\work\Heidi\papers\Moberg_biovolume_LOM\tem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599" y="3691562"/>
              <a:ext cx="3819525" cy="187103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7027610" y="6067415"/>
            <a:ext cx="1936748" cy="523220"/>
          </a:xfrm>
          <a:prstGeom prst="rect">
            <a:avLst/>
          </a:prstGeom>
          <a:noFill/>
        </p:spPr>
        <p:txBody>
          <a:bodyPr wrap="none" rtlCol="0">
            <a:spAutoFit/>
          </a:bodyPr>
          <a:lstStyle/>
          <a:p>
            <a:pPr algn="r"/>
            <a:r>
              <a:rPr lang="en-US" sz="1400" i="0" dirty="0" err="1" smtClean="0"/>
              <a:t>Sosik</a:t>
            </a:r>
            <a:r>
              <a:rPr lang="en-US" sz="1400" i="0" dirty="0" smtClean="0"/>
              <a:t> and Olson 2007</a:t>
            </a:r>
          </a:p>
          <a:p>
            <a:pPr algn="r"/>
            <a:r>
              <a:rPr lang="en-US" sz="1400" i="0" dirty="0" err="1" smtClean="0"/>
              <a:t>Moberg</a:t>
            </a:r>
            <a:r>
              <a:rPr lang="en-US" sz="1400" i="0" dirty="0" smtClean="0"/>
              <a:t> &amp; </a:t>
            </a:r>
            <a:r>
              <a:rPr lang="en-US" sz="1400" i="0" dirty="0" err="1" smtClean="0"/>
              <a:t>Sosik</a:t>
            </a:r>
            <a:r>
              <a:rPr lang="en-US" sz="1400" i="0" dirty="0" smtClean="0"/>
              <a:t> 2012</a:t>
            </a:r>
            <a:endParaRPr lang="en-US" sz="1400" i="0" dirty="0"/>
          </a:p>
        </p:txBody>
      </p:sp>
      <p:sp>
        <p:nvSpPr>
          <p:cNvPr id="18" name="TextBox 17"/>
          <p:cNvSpPr txBox="1"/>
          <p:nvPr/>
        </p:nvSpPr>
        <p:spPr>
          <a:xfrm>
            <a:off x="7530200" y="3378929"/>
            <a:ext cx="1537600" cy="307777"/>
          </a:xfrm>
          <a:prstGeom prst="rect">
            <a:avLst/>
          </a:prstGeom>
          <a:noFill/>
        </p:spPr>
        <p:txBody>
          <a:bodyPr wrap="none" rtlCol="0">
            <a:spAutoFit/>
          </a:bodyPr>
          <a:lstStyle/>
          <a:p>
            <a:pPr algn="r"/>
            <a:r>
              <a:rPr lang="en-US" sz="1400" i="0" dirty="0" smtClean="0"/>
              <a:t>Olson et al. 2003</a:t>
            </a:r>
          </a:p>
        </p:txBody>
      </p:sp>
      <p:sp>
        <p:nvSpPr>
          <p:cNvPr id="16" name="TextBox 15"/>
          <p:cNvSpPr txBox="1"/>
          <p:nvPr/>
        </p:nvSpPr>
        <p:spPr>
          <a:xfrm>
            <a:off x="3124200" y="3203703"/>
            <a:ext cx="3112775" cy="369332"/>
          </a:xfrm>
          <a:prstGeom prst="rect">
            <a:avLst/>
          </a:prstGeom>
          <a:noFill/>
        </p:spPr>
        <p:txBody>
          <a:bodyPr wrap="none" rtlCol="0">
            <a:spAutoFit/>
          </a:bodyPr>
          <a:lstStyle/>
          <a:p>
            <a:r>
              <a:rPr lang="en-US" i="0" dirty="0" smtClean="0">
                <a:solidFill>
                  <a:srgbClr val="FFF7AF"/>
                </a:solidFill>
              </a:rPr>
              <a:t>Volume from laser scattering</a:t>
            </a:r>
            <a:endParaRPr lang="en-US" i="0" dirty="0">
              <a:solidFill>
                <a:srgbClr val="FFF7AF"/>
              </a:solidFill>
            </a:endParaRPr>
          </a:p>
        </p:txBody>
      </p:sp>
      <p:sp>
        <p:nvSpPr>
          <p:cNvPr id="21" name="TextBox 20"/>
          <p:cNvSpPr txBox="1"/>
          <p:nvPr/>
        </p:nvSpPr>
        <p:spPr>
          <a:xfrm>
            <a:off x="3352800" y="6031468"/>
            <a:ext cx="3633046" cy="646331"/>
          </a:xfrm>
          <a:prstGeom prst="rect">
            <a:avLst/>
          </a:prstGeom>
          <a:noFill/>
        </p:spPr>
        <p:txBody>
          <a:bodyPr wrap="none" rtlCol="0">
            <a:spAutoFit/>
          </a:bodyPr>
          <a:lstStyle/>
          <a:p>
            <a:r>
              <a:rPr lang="en-US" i="0" dirty="0" smtClean="0">
                <a:solidFill>
                  <a:srgbClr val="FFF7AF"/>
                </a:solidFill>
              </a:rPr>
              <a:t>Volume from image analysis</a:t>
            </a:r>
          </a:p>
          <a:p>
            <a:pPr defTabSz="404813"/>
            <a:r>
              <a:rPr lang="en-US" i="0" dirty="0">
                <a:solidFill>
                  <a:srgbClr val="FFF7AF"/>
                </a:solidFill>
              </a:rPr>
              <a:t>	</a:t>
            </a:r>
            <a:r>
              <a:rPr lang="en-US" i="0" dirty="0" smtClean="0">
                <a:solidFill>
                  <a:srgbClr val="FFF7AF"/>
                </a:solidFill>
              </a:rPr>
              <a:t>new “distance map” approach</a:t>
            </a:r>
            <a:endParaRPr lang="en-US" i="0" dirty="0">
              <a:solidFill>
                <a:srgbClr val="FFF7AF"/>
              </a:solidFill>
            </a:endParaRPr>
          </a:p>
        </p:txBody>
      </p:sp>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0567" y="1568903"/>
            <a:ext cx="985415" cy="95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flat" cmpd="sng">
                <a:solidFill>
                  <a:srgbClr val="FF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2629" y="2895600"/>
            <a:ext cx="1616147" cy="523220"/>
          </a:xfrm>
          <a:prstGeom prst="rect">
            <a:avLst/>
          </a:prstGeom>
        </p:spPr>
        <p:txBody>
          <a:bodyPr wrap="none">
            <a:spAutoFit/>
          </a:bodyPr>
          <a:lstStyle/>
          <a:p>
            <a:r>
              <a:rPr lang="en-US" sz="1400" i="0" dirty="0"/>
              <a:t>Menden-</a:t>
            </a:r>
            <a:r>
              <a:rPr lang="en-US" sz="1400" i="0" dirty="0" err="1"/>
              <a:t>Deuer</a:t>
            </a:r>
            <a:r>
              <a:rPr lang="en-US" sz="1400" i="0" dirty="0"/>
              <a:t> </a:t>
            </a:r>
            <a:endParaRPr lang="en-US" sz="1400" i="0" dirty="0" smtClean="0"/>
          </a:p>
          <a:p>
            <a:pPr algn="r"/>
            <a:r>
              <a:rPr lang="en-US" sz="1400" i="0" dirty="0" smtClean="0"/>
              <a:t>and </a:t>
            </a:r>
            <a:r>
              <a:rPr lang="en-US" sz="1400" i="0" dirty="0" err="1"/>
              <a:t>Lessard</a:t>
            </a:r>
            <a:r>
              <a:rPr lang="en-US" sz="1400" i="0" dirty="0"/>
              <a:t> 2000</a:t>
            </a:r>
          </a:p>
        </p:txBody>
      </p:sp>
    </p:spTree>
    <p:extLst>
      <p:ext uri="{BB962C8B-B14F-4D97-AF65-F5344CB8AC3E}">
        <p14:creationId xmlns:p14="http://schemas.microsoft.com/office/powerpoint/2010/main" val="407262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5" grpId="0" animBg="1"/>
      <p:bldP spid="13" grpId="0" animBg="1"/>
      <p:bldP spid="3" grpId="0"/>
      <p:bldP spid="18" grpId="0"/>
      <p:bldP spid="16"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pPr marL="0" indent="0">
              <a:buNone/>
            </a:pPr>
            <a:r>
              <a:rPr lang="en-US" sz="2800" dirty="0"/>
              <a:t>P</a:t>
            </a:r>
            <a:r>
              <a:rPr lang="en-US" sz="2800" dirty="0" smtClean="0"/>
              <a:t>hytoplankton Observations</a:t>
            </a:r>
          </a:p>
          <a:p>
            <a:pPr marL="457200" lvl="1" indent="0">
              <a:buNone/>
            </a:pPr>
            <a:r>
              <a:rPr lang="en-US" sz="2400" dirty="0" smtClean="0">
                <a:solidFill>
                  <a:schemeClr val="tx1">
                    <a:lumMod val="85000"/>
                  </a:schemeClr>
                </a:solidFill>
              </a:rPr>
              <a:t>Single cells to communities</a:t>
            </a:r>
          </a:p>
          <a:p>
            <a:pPr marL="457200" lvl="1" indent="0">
              <a:buNone/>
            </a:pPr>
            <a:r>
              <a:rPr lang="en-US" sz="2400" dirty="0" smtClean="0">
                <a:solidFill>
                  <a:schemeClr val="tx1">
                    <a:lumMod val="85000"/>
                  </a:schemeClr>
                </a:solidFill>
              </a:rPr>
              <a:t>Biomass, size- and taxon-resolved</a:t>
            </a:r>
          </a:p>
          <a:p>
            <a:pPr marL="457200" lvl="1" indent="0">
              <a:buNone/>
            </a:pPr>
            <a:endParaRPr lang="en-US" sz="2400" dirty="0" smtClean="0"/>
          </a:p>
          <a:p>
            <a:pPr marL="0" indent="0">
              <a:buNone/>
            </a:pPr>
            <a:r>
              <a:rPr lang="en-US" sz="2800" dirty="0"/>
              <a:t>Phytoplankton A</a:t>
            </a:r>
            <a:r>
              <a:rPr lang="en-US" sz="2800" dirty="0" smtClean="0"/>
              <a:t>lgorithms</a:t>
            </a:r>
            <a:endParaRPr lang="en-US" sz="2800" dirty="0"/>
          </a:p>
          <a:p>
            <a:pPr marL="457200" lvl="1" indent="0">
              <a:buNone/>
            </a:pPr>
            <a:r>
              <a:rPr lang="en-US" sz="2400" dirty="0" smtClean="0">
                <a:solidFill>
                  <a:schemeClr val="tx1">
                    <a:lumMod val="85000"/>
                  </a:schemeClr>
                </a:solidFill>
              </a:rPr>
              <a:t>Absorption spectral shape </a:t>
            </a:r>
            <a:r>
              <a:rPr lang="en-US" sz="2400" dirty="0" smtClean="0">
                <a:solidFill>
                  <a:schemeClr val="tx1">
                    <a:lumMod val="85000"/>
                  </a:schemeClr>
                </a:solidFill>
                <a:sym typeface="Wingdings" pitchFamily="2" charset="2"/>
              </a:rPr>
              <a:t> size structure</a:t>
            </a:r>
          </a:p>
          <a:p>
            <a:pPr marL="457200" lvl="1" indent="0">
              <a:buNone/>
            </a:pPr>
            <a:endParaRPr lang="en-US" sz="1200" dirty="0" smtClean="0">
              <a:solidFill>
                <a:schemeClr val="tx1">
                  <a:lumMod val="85000"/>
                </a:schemeClr>
              </a:solidFill>
              <a:sym typeface="Wingdings" pitchFamily="2" charset="2"/>
            </a:endParaRPr>
          </a:p>
          <a:p>
            <a:pPr marL="457200" lvl="1" indent="0">
              <a:buNone/>
            </a:pPr>
            <a:r>
              <a:rPr lang="en-US" sz="2400" dirty="0" smtClean="0">
                <a:solidFill>
                  <a:schemeClr val="tx1">
                    <a:lumMod val="85000"/>
                  </a:schemeClr>
                </a:solidFill>
                <a:sym typeface="Wingdings" pitchFamily="2" charset="2"/>
              </a:rPr>
              <a:t>Diagnostic pigments  size structure</a:t>
            </a:r>
          </a:p>
          <a:p>
            <a:pPr marL="457200" lvl="1" indent="0">
              <a:buNone/>
            </a:pPr>
            <a:endParaRPr lang="en-US" sz="1200" b="1" dirty="0" smtClean="0">
              <a:sym typeface="Wingdings" pitchFamily="2" charset="2"/>
            </a:endParaRPr>
          </a:p>
          <a:p>
            <a:pPr marL="457200" lvl="1" indent="0">
              <a:buNone/>
            </a:pPr>
            <a:r>
              <a:rPr lang="en-US" sz="2400" b="1" dirty="0" smtClean="0">
                <a:sym typeface="Wingdings" pitchFamily="2" charset="2"/>
              </a:rPr>
              <a:t>Diagnostic pigments  taxonomic structure</a:t>
            </a:r>
            <a:endParaRPr lang="en-US" sz="2400" b="1" dirty="0"/>
          </a:p>
          <a:p>
            <a:pPr marL="457200" lvl="1" indent="0">
              <a:buNone/>
            </a:pPr>
            <a:endParaRPr lang="en-US" sz="2400" dirty="0" smtClean="0"/>
          </a:p>
          <a:p>
            <a:pPr marL="457200" lvl="1" indent="0">
              <a:buNone/>
            </a:pPr>
            <a:endParaRPr lang="en-US" sz="2400" dirty="0" smtClean="0"/>
          </a:p>
          <a:p>
            <a:endParaRPr lang="en-US" sz="2800" dirty="0"/>
          </a:p>
        </p:txBody>
      </p:sp>
      <p:pic>
        <p:nvPicPr>
          <p:cNvPr id="4" name="Picture 7" descr="P3230497"/>
          <p:cNvPicPr>
            <a:picLocks noChangeAspect="1" noChangeArrowheads="1"/>
          </p:cNvPicPr>
          <p:nvPr/>
        </p:nvPicPr>
        <p:blipFill>
          <a:blip r:embed="rId3" cstate="print">
            <a:extLst>
              <a:ext uri="{28A0092B-C50C-407E-A947-70E740481C1C}">
                <a14:useLocalDpi xmlns:a14="http://schemas.microsoft.com/office/drawing/2010/main" val="0"/>
              </a:ext>
            </a:extLst>
          </a:blip>
          <a:srcRect l="36343" t="15814" r="17485" b="23186"/>
          <a:stretch>
            <a:fillRect/>
          </a:stretch>
        </p:blipFill>
        <p:spPr bwMode="auto">
          <a:xfrm>
            <a:off x="6096000" y="1143000"/>
            <a:ext cx="719846" cy="126617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C:\work\Heidi\papers\Moberg_biovolume_LOM\temp.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799"/>
          <a:stretch/>
        </p:blipFill>
        <p:spPr bwMode="auto">
          <a:xfrm>
            <a:off x="7010400" y="1219200"/>
            <a:ext cx="2032000" cy="18710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9186" r="52460"/>
          <a:stretch/>
        </p:blipFill>
        <p:spPr bwMode="auto">
          <a:xfrm>
            <a:off x="7010400" y="3124200"/>
            <a:ext cx="1752599" cy="160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43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970730" y="2898816"/>
            <a:ext cx="5011894" cy="3947461"/>
            <a:chOff x="4132655" y="2895600"/>
            <a:chExt cx="5011894" cy="3947461"/>
          </a:xfrm>
        </p:grpSpPr>
        <p:pic>
          <p:nvPicPr>
            <p:cNvPr id="17" name="Picture 2" descr="foodweb"/>
            <p:cNvPicPr>
              <a:picLocks noChangeAspect="1" noChangeArrowheads="1"/>
            </p:cNvPicPr>
            <p:nvPr/>
          </p:nvPicPr>
          <p:blipFill>
            <a:blip r:embed="rId3" cstate="print">
              <a:extLst>
                <a:ext uri="{28A0092B-C50C-407E-A947-70E740481C1C}">
                  <a14:useLocalDpi xmlns:a14="http://schemas.microsoft.com/office/drawing/2010/main" val="0"/>
                </a:ext>
              </a:extLst>
            </a:blip>
            <a:srcRect l="8333" t="6531" r="4666" b="4063"/>
            <a:stretch>
              <a:fillRect/>
            </a:stretch>
          </p:blipFill>
          <p:spPr bwMode="auto">
            <a:xfrm>
              <a:off x="4132655" y="2900113"/>
              <a:ext cx="5011894" cy="394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39"/>
            <p:cNvGrpSpPr/>
            <p:nvPr/>
          </p:nvGrpSpPr>
          <p:grpSpPr>
            <a:xfrm>
              <a:off x="4624860" y="2895600"/>
              <a:ext cx="1902906" cy="3584571"/>
              <a:chOff x="4781550" y="3042714"/>
              <a:chExt cx="1902906" cy="3584571"/>
            </a:xfrm>
          </p:grpSpPr>
          <p:grpSp>
            <p:nvGrpSpPr>
              <p:cNvPr id="41" name="Group 40"/>
              <p:cNvGrpSpPr/>
              <p:nvPr/>
            </p:nvGrpSpPr>
            <p:grpSpPr>
              <a:xfrm>
                <a:off x="4781550" y="6418773"/>
                <a:ext cx="1902906" cy="208512"/>
                <a:chOff x="4781550" y="6418773"/>
                <a:chExt cx="1902906" cy="208512"/>
              </a:xfrm>
            </p:grpSpPr>
            <p:sp>
              <p:nvSpPr>
                <p:cNvPr id="43" name="TextBox 42"/>
                <p:cNvSpPr txBox="1"/>
                <p:nvPr/>
              </p:nvSpPr>
              <p:spPr>
                <a:xfrm>
                  <a:off x="4781550" y="6419242"/>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44" name="TextBox 43"/>
                <p:cNvSpPr txBox="1"/>
                <p:nvPr/>
              </p:nvSpPr>
              <p:spPr>
                <a:xfrm>
                  <a:off x="5296998" y="6419242"/>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45" name="TextBox 44"/>
                <p:cNvSpPr txBox="1"/>
                <p:nvPr/>
              </p:nvSpPr>
              <p:spPr>
                <a:xfrm>
                  <a:off x="5865324" y="6418773"/>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46" name="TextBox 45"/>
                <p:cNvSpPr txBox="1"/>
                <p:nvPr/>
              </p:nvSpPr>
              <p:spPr>
                <a:xfrm>
                  <a:off x="6448494" y="6427230"/>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grpSp>
          <p:sp>
            <p:nvSpPr>
              <p:cNvPr id="42" name="TextBox 41"/>
              <p:cNvSpPr txBox="1"/>
              <p:nvPr/>
            </p:nvSpPr>
            <p:spPr>
              <a:xfrm>
                <a:off x="6051636" y="3042714"/>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grpSp>
      </p:grpSp>
      <p:sp>
        <p:nvSpPr>
          <p:cNvPr id="2" name="Title 1"/>
          <p:cNvSpPr>
            <a:spLocks noGrp="1"/>
          </p:cNvSpPr>
          <p:nvPr>
            <p:ph type="title"/>
          </p:nvPr>
        </p:nvSpPr>
        <p:spPr/>
        <p:txBody>
          <a:bodyPr/>
          <a:lstStyle/>
          <a:p>
            <a:r>
              <a:rPr lang="en-US" dirty="0" smtClean="0"/>
              <a:t>Variability in </a:t>
            </a:r>
            <a:r>
              <a:rPr lang="en-US" dirty="0"/>
              <a:t>c</a:t>
            </a:r>
            <a:r>
              <a:rPr lang="en-US" dirty="0" smtClean="0"/>
              <a:t>ommunity structure</a:t>
            </a:r>
            <a:endParaRPr lang="en-US" dirty="0"/>
          </a:p>
        </p:txBody>
      </p:sp>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704" y="3200400"/>
            <a:ext cx="2192832" cy="159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3352800"/>
            <a:ext cx="1031051" cy="369332"/>
          </a:xfrm>
          <a:prstGeom prst="rect">
            <a:avLst/>
          </a:prstGeom>
          <a:noFill/>
        </p:spPr>
        <p:txBody>
          <a:bodyPr wrap="none" rtlCol="0">
            <a:spAutoFit/>
          </a:bodyPr>
          <a:lstStyle/>
          <a:p>
            <a:r>
              <a:rPr lang="en-US" i="0" dirty="0" smtClean="0"/>
              <a:t>Diatoms</a:t>
            </a:r>
            <a:endParaRPr lang="en-US" i="0" dirty="0"/>
          </a:p>
        </p:txBody>
      </p:sp>
      <p:sp>
        <p:nvSpPr>
          <p:cNvPr id="31" name="TextBox 30"/>
          <p:cNvSpPr txBox="1"/>
          <p:nvPr/>
        </p:nvSpPr>
        <p:spPr>
          <a:xfrm>
            <a:off x="301140" y="5029199"/>
            <a:ext cx="1005403" cy="646331"/>
          </a:xfrm>
          <a:prstGeom prst="rect">
            <a:avLst/>
          </a:prstGeom>
          <a:noFill/>
        </p:spPr>
        <p:txBody>
          <a:bodyPr wrap="none" rtlCol="0">
            <a:spAutoFit/>
          </a:bodyPr>
          <a:lstStyle/>
          <a:p>
            <a:r>
              <a:rPr lang="en-US" i="0" dirty="0" err="1" smtClean="0"/>
              <a:t>Cyano</a:t>
            </a:r>
            <a:r>
              <a:rPr lang="en-US" i="0" dirty="0" smtClean="0"/>
              <a:t>-</a:t>
            </a:r>
          </a:p>
          <a:p>
            <a:r>
              <a:rPr lang="en-US" i="0" dirty="0" smtClean="0"/>
              <a:t>bacteria</a:t>
            </a:r>
            <a:endParaRPr lang="en-US" i="0" dirty="0"/>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704" y="4953000"/>
            <a:ext cx="2179889" cy="160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533400" y="914400"/>
            <a:ext cx="6197611" cy="1918591"/>
            <a:chOff x="2479831" y="1235384"/>
            <a:chExt cx="6523801" cy="2019570"/>
          </a:xfrm>
        </p:grpSpPr>
        <p:pic>
          <p:nvPicPr>
            <p:cNvPr id="3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85" t="3850" r="6692" b="11993"/>
            <a:stretch/>
          </p:blipFill>
          <p:spPr bwMode="auto">
            <a:xfrm>
              <a:off x="2479831" y="1235384"/>
              <a:ext cx="6523801" cy="201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Arrow Connector 33"/>
            <p:cNvCxnSpPr/>
            <p:nvPr/>
          </p:nvCxnSpPr>
          <p:spPr bwMode="auto">
            <a:xfrm>
              <a:off x="5181600" y="1565796"/>
              <a:ext cx="357554" cy="76200"/>
            </a:xfrm>
            <a:prstGeom prst="straightConnector1">
              <a:avLst/>
            </a:prstGeom>
            <a:solidFill>
              <a:schemeClr val="accent1"/>
            </a:solidFill>
            <a:ln w="28575" cap="flat" cmpd="sng" algn="ctr">
              <a:solidFill>
                <a:schemeClr val="bg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5480294" y="1524000"/>
              <a:ext cx="152400" cy="215444"/>
            </a:xfrm>
            <a:prstGeom prst="rect">
              <a:avLst/>
            </a:prstGeom>
            <a:noFill/>
          </p:spPr>
          <p:txBody>
            <a:bodyPr wrap="square" rtlCol="0">
              <a:spAutoFit/>
            </a:bodyPr>
            <a:lstStyle/>
            <a:p>
              <a:r>
                <a:rPr lang="en-US" sz="800" dirty="0">
                  <a:solidFill>
                    <a:srgbClr val="000000"/>
                  </a:solidFill>
                </a:rPr>
                <a:t>.</a:t>
              </a:r>
            </a:p>
          </p:txBody>
        </p:sp>
      </p:grpSp>
      <p:grpSp>
        <p:nvGrpSpPr>
          <p:cNvPr id="20" name="Group 19"/>
          <p:cNvGrpSpPr/>
          <p:nvPr/>
        </p:nvGrpSpPr>
        <p:grpSpPr>
          <a:xfrm>
            <a:off x="3961754" y="2901537"/>
            <a:ext cx="5029846" cy="3942018"/>
            <a:chOff x="4276079" y="3048000"/>
            <a:chExt cx="5029846" cy="3942018"/>
          </a:xfrm>
        </p:grpSpPr>
        <p:pic>
          <p:nvPicPr>
            <p:cNvPr id="21" name="Picture 3" descr="Food Web"/>
            <p:cNvPicPr>
              <a:picLocks noChangeAspect="1" noChangeArrowheads="1"/>
            </p:cNvPicPr>
            <p:nvPr/>
          </p:nvPicPr>
          <p:blipFill>
            <a:blip r:embed="rId7" cstate="print">
              <a:extLst>
                <a:ext uri="{28A0092B-C50C-407E-A947-70E740481C1C}">
                  <a14:useLocalDpi xmlns:a14="http://schemas.microsoft.com/office/drawing/2010/main" val="0"/>
                </a:ext>
              </a:extLst>
            </a:blip>
            <a:srcRect l="8333" t="6554" r="4666" b="4077"/>
            <a:stretch>
              <a:fillRect/>
            </a:stretch>
          </p:blipFill>
          <p:spPr bwMode="auto">
            <a:xfrm>
              <a:off x="4276079" y="3048000"/>
              <a:ext cx="5029846" cy="394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p:nvPr/>
          </p:nvGrpSpPr>
          <p:grpSpPr>
            <a:xfrm>
              <a:off x="4781550" y="3048000"/>
              <a:ext cx="1902906" cy="3589857"/>
              <a:chOff x="4781550" y="3048000"/>
              <a:chExt cx="1902906" cy="3589857"/>
            </a:xfrm>
          </p:grpSpPr>
          <p:grpSp>
            <p:nvGrpSpPr>
              <p:cNvPr id="16" name="Group 15"/>
              <p:cNvGrpSpPr/>
              <p:nvPr/>
            </p:nvGrpSpPr>
            <p:grpSpPr>
              <a:xfrm>
                <a:off x="4781550" y="6429345"/>
                <a:ext cx="1902906" cy="208512"/>
                <a:chOff x="4781550" y="6429345"/>
                <a:chExt cx="1902906" cy="208512"/>
              </a:xfrm>
            </p:grpSpPr>
            <p:sp>
              <p:nvSpPr>
                <p:cNvPr id="22" name="TextBox 21"/>
                <p:cNvSpPr txBox="1"/>
                <p:nvPr/>
              </p:nvSpPr>
              <p:spPr>
                <a:xfrm>
                  <a:off x="4781550" y="6429814"/>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23" name="TextBox 22"/>
                <p:cNvSpPr txBox="1"/>
                <p:nvPr/>
              </p:nvSpPr>
              <p:spPr>
                <a:xfrm>
                  <a:off x="5296998" y="6429814"/>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24" name="TextBox 23"/>
                <p:cNvSpPr txBox="1"/>
                <p:nvPr/>
              </p:nvSpPr>
              <p:spPr>
                <a:xfrm>
                  <a:off x="5865324" y="6429345"/>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sp>
              <p:nvSpPr>
                <p:cNvPr id="25" name="TextBox 24"/>
                <p:cNvSpPr txBox="1"/>
                <p:nvPr/>
              </p:nvSpPr>
              <p:spPr>
                <a:xfrm>
                  <a:off x="6448494" y="6437802"/>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grpSp>
          <p:sp>
            <p:nvSpPr>
              <p:cNvPr id="26" name="TextBox 25"/>
              <p:cNvSpPr txBox="1"/>
              <p:nvPr/>
            </p:nvSpPr>
            <p:spPr>
              <a:xfrm>
                <a:off x="6056922" y="3048000"/>
                <a:ext cx="235962" cy="200055"/>
              </a:xfrm>
              <a:prstGeom prst="rect">
                <a:avLst/>
              </a:prstGeom>
              <a:noFill/>
            </p:spPr>
            <p:txBody>
              <a:bodyPr wrap="none" rtlCol="0">
                <a:spAutoFit/>
              </a:bodyPr>
              <a:lstStyle/>
              <a:p>
                <a:r>
                  <a:rPr lang="en-US" sz="700" i="0" dirty="0" smtClean="0">
                    <a:solidFill>
                      <a:srgbClr val="000000"/>
                    </a:solidFill>
                    <a:latin typeface="Symbol" pitchFamily="18" charset="2"/>
                  </a:rPr>
                  <a:t>m</a:t>
                </a:r>
                <a:endParaRPr lang="en-US" sz="700" i="0" dirty="0">
                  <a:solidFill>
                    <a:srgbClr val="000000"/>
                  </a:solidFill>
                  <a:latin typeface="Symbol" pitchFamily="18" charset="2"/>
                </a:endParaRPr>
              </a:p>
            </p:txBody>
          </p:sp>
        </p:grpSp>
      </p:grpSp>
    </p:spTree>
    <p:extLst>
      <p:ext uri="{BB962C8B-B14F-4D97-AF65-F5344CB8AC3E}">
        <p14:creationId xmlns:p14="http://schemas.microsoft.com/office/powerpoint/2010/main" val="18186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812" t="2850" r="7567"/>
          <a:stretch/>
        </p:blipFill>
        <p:spPr bwMode="auto">
          <a:xfrm>
            <a:off x="90054" y="1371600"/>
            <a:ext cx="6234546" cy="303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Pigment-based retrieval of taxonomic groups</a:t>
            </a:r>
          </a:p>
        </p:txBody>
      </p:sp>
      <p:sp>
        <p:nvSpPr>
          <p:cNvPr id="7" name="TextBox 6"/>
          <p:cNvSpPr txBox="1"/>
          <p:nvPr/>
        </p:nvSpPr>
        <p:spPr>
          <a:xfrm>
            <a:off x="895016" y="914400"/>
            <a:ext cx="1314784" cy="461665"/>
          </a:xfrm>
          <a:prstGeom prst="rect">
            <a:avLst/>
          </a:prstGeom>
          <a:noFill/>
        </p:spPr>
        <p:txBody>
          <a:bodyPr wrap="none" rtlCol="0">
            <a:spAutoFit/>
          </a:bodyPr>
          <a:lstStyle/>
          <a:p>
            <a:r>
              <a:rPr lang="en-US" sz="2400" i="0" dirty="0" smtClean="0"/>
              <a:t>Diatoms</a:t>
            </a:r>
            <a:endParaRPr lang="en-US" sz="2400" i="0" dirty="0"/>
          </a:p>
        </p:txBody>
      </p:sp>
      <p:sp>
        <p:nvSpPr>
          <p:cNvPr id="3" name="TextBox 2"/>
          <p:cNvSpPr txBox="1"/>
          <p:nvPr/>
        </p:nvSpPr>
        <p:spPr>
          <a:xfrm>
            <a:off x="762000" y="5029200"/>
            <a:ext cx="184731" cy="369332"/>
          </a:xfrm>
          <a:prstGeom prst="rect">
            <a:avLst/>
          </a:prstGeom>
          <a:noFill/>
        </p:spPr>
        <p:txBody>
          <a:bodyPr wrap="none" rtlCol="0">
            <a:spAutoFit/>
          </a:bodyPr>
          <a:lstStyle/>
          <a:p>
            <a:endParaRPr lang="en-US" dirty="0"/>
          </a:p>
        </p:txBody>
      </p:sp>
      <p:sp>
        <p:nvSpPr>
          <p:cNvPr id="5" name="TextBox 4"/>
          <p:cNvSpPr txBox="1"/>
          <p:nvPr/>
        </p:nvSpPr>
        <p:spPr>
          <a:xfrm>
            <a:off x="235757" y="5055326"/>
            <a:ext cx="1992469" cy="461665"/>
          </a:xfrm>
          <a:prstGeom prst="rect">
            <a:avLst/>
          </a:prstGeom>
          <a:solidFill>
            <a:schemeClr val="tx1"/>
          </a:solidFill>
        </p:spPr>
        <p:txBody>
          <a:bodyPr wrap="none" rtlCol="0">
            <a:spAutoFit/>
          </a:bodyPr>
          <a:lstStyle/>
          <a:p>
            <a:r>
              <a:rPr lang="en-US" sz="2400" b="1" i="0" dirty="0" smtClean="0">
                <a:solidFill>
                  <a:srgbClr val="0000FF"/>
                </a:solidFill>
              </a:rPr>
              <a:t>“</a:t>
            </a:r>
            <a:r>
              <a:rPr lang="en-US" sz="2400" b="1" i="0" dirty="0">
                <a:solidFill>
                  <a:srgbClr val="0000FF"/>
                </a:solidFill>
              </a:rPr>
              <a:t>CHEMTAX</a:t>
            </a:r>
            <a:r>
              <a:rPr lang="en-US" sz="2400" b="1" i="0" dirty="0" smtClean="0">
                <a:solidFill>
                  <a:srgbClr val="0000FF"/>
                </a:solidFill>
              </a:rPr>
              <a:t>”</a:t>
            </a:r>
            <a:endParaRPr lang="en-US" sz="2400" i="0" dirty="0"/>
          </a:p>
        </p:txBody>
      </p:sp>
      <p:sp>
        <p:nvSpPr>
          <p:cNvPr id="13" name="TextBox 12"/>
          <p:cNvSpPr txBox="1"/>
          <p:nvPr/>
        </p:nvSpPr>
        <p:spPr>
          <a:xfrm>
            <a:off x="3540548" y="4540025"/>
            <a:ext cx="1564852" cy="400110"/>
          </a:xfrm>
          <a:prstGeom prst="rect">
            <a:avLst/>
          </a:prstGeom>
          <a:noFill/>
        </p:spPr>
        <p:txBody>
          <a:bodyPr wrap="none" rtlCol="0">
            <a:spAutoFit/>
          </a:bodyPr>
          <a:lstStyle/>
          <a:p>
            <a:r>
              <a:rPr lang="en-US" sz="2000" b="1" i="0" dirty="0" smtClean="0">
                <a:solidFill>
                  <a:schemeClr val="accent2">
                    <a:lumMod val="60000"/>
                    <a:lumOff val="40000"/>
                  </a:schemeClr>
                </a:solidFill>
              </a:rPr>
              <a:t>In situ FCM</a:t>
            </a:r>
            <a:endParaRPr lang="en-US" sz="2000" b="1" i="0" dirty="0">
              <a:solidFill>
                <a:schemeClr val="accent2">
                  <a:lumMod val="60000"/>
                  <a:lumOff val="40000"/>
                </a:schemeClr>
              </a:solidFill>
            </a:endParaRPr>
          </a:p>
        </p:txBody>
      </p:sp>
      <p:sp>
        <p:nvSpPr>
          <p:cNvPr id="16" name="TextBox 15"/>
          <p:cNvSpPr txBox="1"/>
          <p:nvPr/>
        </p:nvSpPr>
        <p:spPr>
          <a:xfrm>
            <a:off x="152400" y="5568459"/>
            <a:ext cx="8812477" cy="923330"/>
          </a:xfrm>
          <a:prstGeom prst="rect">
            <a:avLst/>
          </a:prstGeom>
          <a:noFill/>
        </p:spPr>
        <p:txBody>
          <a:bodyPr wrap="none" rtlCol="0">
            <a:spAutoFit/>
          </a:bodyPr>
          <a:lstStyle/>
          <a:p>
            <a:r>
              <a:rPr lang="en-US" sz="2000" i="0" dirty="0" smtClean="0"/>
              <a:t>Total </a:t>
            </a:r>
            <a:r>
              <a:rPr lang="en-US" sz="2000" b="1" i="0" dirty="0" err="1" smtClean="0"/>
              <a:t>Chl</a:t>
            </a:r>
            <a:r>
              <a:rPr lang="en-US" sz="2000" b="1" i="0" dirty="0" smtClean="0"/>
              <a:t> a </a:t>
            </a:r>
            <a:r>
              <a:rPr lang="en-US" sz="2000" i="0" dirty="0" smtClean="0"/>
              <a:t>= diatom </a:t>
            </a:r>
            <a:r>
              <a:rPr lang="en-US" sz="2000" b="1" i="0" dirty="0" err="1" smtClean="0"/>
              <a:t>Chl</a:t>
            </a:r>
            <a:r>
              <a:rPr lang="en-US" sz="2000" b="1" i="0" dirty="0" smtClean="0"/>
              <a:t> a </a:t>
            </a:r>
            <a:r>
              <a:rPr lang="en-US" sz="2000" i="0" dirty="0" smtClean="0"/>
              <a:t>+ </a:t>
            </a:r>
            <a:r>
              <a:rPr lang="en-US" sz="2000" i="0" dirty="0" err="1" smtClean="0"/>
              <a:t>dinoflagellate</a:t>
            </a:r>
            <a:r>
              <a:rPr lang="en-US" sz="2000" i="0" dirty="0" smtClean="0"/>
              <a:t> </a:t>
            </a:r>
            <a:r>
              <a:rPr lang="en-US" sz="2000" b="1" i="0" dirty="0" err="1" smtClean="0"/>
              <a:t>Chl</a:t>
            </a:r>
            <a:r>
              <a:rPr lang="en-US" sz="2000" b="1" i="0" dirty="0" smtClean="0"/>
              <a:t> a </a:t>
            </a:r>
            <a:r>
              <a:rPr lang="en-US" sz="2000" i="0" dirty="0" smtClean="0"/>
              <a:t>+ cyanobacteria </a:t>
            </a:r>
            <a:r>
              <a:rPr lang="en-US" sz="2000" b="1" i="0" dirty="0" err="1" smtClean="0"/>
              <a:t>Chl</a:t>
            </a:r>
            <a:r>
              <a:rPr lang="en-US" sz="2000" b="1" i="0" dirty="0" smtClean="0"/>
              <a:t> a </a:t>
            </a:r>
            <a:r>
              <a:rPr lang="en-US" sz="2000" i="0" dirty="0" smtClean="0"/>
              <a:t>+ …</a:t>
            </a:r>
          </a:p>
          <a:p>
            <a:endParaRPr lang="en-US" sz="1400" i="0" dirty="0" smtClean="0"/>
          </a:p>
          <a:p>
            <a:r>
              <a:rPr lang="en-US" sz="2000" i="0" dirty="0"/>
              <a:t>	</a:t>
            </a:r>
            <a:r>
              <a:rPr lang="en-US" sz="2000" i="0" dirty="0" smtClean="0"/>
              <a:t>	with partitioning according to accessory pigment ratios</a:t>
            </a:r>
          </a:p>
        </p:txBody>
      </p:sp>
      <p:cxnSp>
        <p:nvCxnSpPr>
          <p:cNvPr id="15" name="Straight Arrow Connector 14"/>
          <p:cNvCxnSpPr>
            <a:stCxn id="13" idx="1"/>
          </p:cNvCxnSpPr>
          <p:nvPr/>
        </p:nvCxnSpPr>
        <p:spPr bwMode="auto">
          <a:xfrm flipH="1" flipV="1">
            <a:off x="2743200" y="4280722"/>
            <a:ext cx="797348" cy="459358"/>
          </a:xfrm>
          <a:prstGeom prst="straightConnector1">
            <a:avLst/>
          </a:prstGeom>
          <a:solidFill>
            <a:schemeClr val="accent1"/>
          </a:solidFill>
          <a:ln w="57150" cap="flat" cmpd="sng" algn="ctr">
            <a:solidFill>
              <a:schemeClr val="accent2">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V="1">
            <a:off x="228600" y="3810000"/>
            <a:ext cx="0" cy="1099066"/>
          </a:xfrm>
          <a:prstGeom prst="straightConnector1">
            <a:avLst/>
          </a:prstGeom>
          <a:solidFill>
            <a:schemeClr val="accent1"/>
          </a:solidFill>
          <a:ln w="5715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2292253" y="5148686"/>
            <a:ext cx="2121093" cy="369332"/>
          </a:xfrm>
          <a:prstGeom prst="rect">
            <a:avLst/>
          </a:prstGeom>
        </p:spPr>
        <p:txBody>
          <a:bodyPr wrap="none">
            <a:spAutoFit/>
          </a:bodyPr>
          <a:lstStyle/>
          <a:p>
            <a:r>
              <a:rPr lang="en-US" i="0" dirty="0"/>
              <a:t>Mackey et al. 1996</a:t>
            </a:r>
          </a:p>
        </p:txBody>
      </p:sp>
      <p:sp>
        <p:nvSpPr>
          <p:cNvPr id="14" name="Rectangle 13"/>
          <p:cNvSpPr/>
          <p:nvPr/>
        </p:nvSpPr>
        <p:spPr bwMode="auto">
          <a:xfrm>
            <a:off x="3200400" y="1143000"/>
            <a:ext cx="3418311" cy="3318971"/>
          </a:xfrm>
          <a:prstGeom prst="rect">
            <a:avLst/>
          </a:prstGeom>
          <a:solidFill>
            <a:srgbClr val="000066"/>
          </a:solidFill>
          <a:ln w="3175">
            <a:noFill/>
            <a:miter lim="800000"/>
            <a:headEnd/>
            <a:tailEnd/>
          </a:ln>
          <a:effectLst/>
          <a:extLst/>
        </p:spPr>
        <p:txBody>
          <a:bodyPr wrap="none" rtlCol="0" anchor="ctr"/>
          <a:lstStyle/>
          <a:p>
            <a:pPr algn="ctr"/>
            <a:endParaRPr lang="en-US"/>
          </a:p>
        </p:txBody>
      </p:sp>
      <p:pic>
        <p:nvPicPr>
          <p:cNvPr id="17" name="Picture 83" descr="MVC-548F"/>
          <p:cNvPicPr>
            <a:picLocks noChangeAspect="1" noChangeArrowheads="1"/>
          </p:cNvPicPr>
          <p:nvPr/>
        </p:nvPicPr>
        <p:blipFill>
          <a:blip r:embed="rId4" cstate="print">
            <a:extLst>
              <a:ext uri="{28A0092B-C50C-407E-A947-70E740481C1C}">
                <a14:useLocalDpi xmlns:a14="http://schemas.microsoft.com/office/drawing/2010/main" val="0"/>
              </a:ext>
            </a:extLst>
          </a:blip>
          <a:srcRect l="26563" t="29167" r="32813" b="21875"/>
          <a:stretch>
            <a:fillRect/>
          </a:stretch>
        </p:blipFill>
        <p:spPr bwMode="auto">
          <a:xfrm>
            <a:off x="632491" y="5971736"/>
            <a:ext cx="878010" cy="797670"/>
          </a:xfrm>
          <a:prstGeom prst="rect">
            <a:avLst/>
          </a:prstGeom>
          <a:noFill/>
          <a:ln w="28575">
            <a:solidFill>
              <a:srgbClr val="0000FF"/>
            </a:solidFill>
          </a:ln>
          <a:extLst>
            <a:ext uri="{909E8E84-426E-40DD-AFC4-6F175D3DCCD1}">
              <a14:hiddenFill xmlns:a14="http://schemas.microsoft.com/office/drawing/2010/main">
                <a:solidFill>
                  <a:srgbClr val="FFFFFF"/>
                </a:solidFill>
              </a14:hiddenFill>
            </a:ext>
          </a:extLst>
        </p:spPr>
      </p:pic>
      <p:pic>
        <p:nvPicPr>
          <p:cNvPr id="18" name="Picture 7" descr="P3230497"/>
          <p:cNvPicPr>
            <a:picLocks noChangeAspect="1" noChangeArrowheads="1"/>
          </p:cNvPicPr>
          <p:nvPr/>
        </p:nvPicPr>
        <p:blipFill>
          <a:blip r:embed="rId5" cstate="print">
            <a:extLst>
              <a:ext uri="{28A0092B-C50C-407E-A947-70E740481C1C}">
                <a14:useLocalDpi xmlns:a14="http://schemas.microsoft.com/office/drawing/2010/main" val="0"/>
              </a:ext>
            </a:extLst>
          </a:blip>
          <a:srcRect l="36343" t="15814" r="17485" b="23186"/>
          <a:stretch>
            <a:fillRect/>
          </a:stretch>
        </p:blipFill>
        <p:spPr bwMode="auto">
          <a:xfrm>
            <a:off x="5334000" y="4220230"/>
            <a:ext cx="719846" cy="1266170"/>
          </a:xfrm>
          <a:prstGeom prst="rect">
            <a:avLst/>
          </a:prstGeom>
          <a:noFill/>
          <a:ln w="38100">
            <a:solidFill>
              <a:srgbClr val="66FF66"/>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descr="C:\work\Heidi\papers\Moberg_biovolume_LOM\temp.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6799"/>
          <a:stretch/>
        </p:blipFill>
        <p:spPr bwMode="auto">
          <a:xfrm>
            <a:off x="6248400" y="3810000"/>
            <a:ext cx="2032000" cy="187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0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812" t="2850" r="7567"/>
          <a:stretch/>
        </p:blipFill>
        <p:spPr bwMode="auto">
          <a:xfrm>
            <a:off x="90054" y="1371600"/>
            <a:ext cx="6234546" cy="303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Pigment-based retrieval of taxonomic groups</a:t>
            </a:r>
          </a:p>
        </p:txBody>
      </p:sp>
      <p:sp>
        <p:nvSpPr>
          <p:cNvPr id="7" name="TextBox 6"/>
          <p:cNvSpPr txBox="1"/>
          <p:nvPr/>
        </p:nvSpPr>
        <p:spPr>
          <a:xfrm>
            <a:off x="895016" y="914400"/>
            <a:ext cx="1314784" cy="461665"/>
          </a:xfrm>
          <a:prstGeom prst="rect">
            <a:avLst/>
          </a:prstGeom>
          <a:noFill/>
        </p:spPr>
        <p:txBody>
          <a:bodyPr wrap="none" rtlCol="0">
            <a:spAutoFit/>
          </a:bodyPr>
          <a:lstStyle/>
          <a:p>
            <a:r>
              <a:rPr lang="en-US" sz="2400" i="0" dirty="0" smtClean="0"/>
              <a:t>Diatoms</a:t>
            </a:r>
            <a:endParaRPr lang="en-US" sz="2400" i="0" dirty="0"/>
          </a:p>
        </p:txBody>
      </p:sp>
      <p:sp>
        <p:nvSpPr>
          <p:cNvPr id="3" name="TextBox 2"/>
          <p:cNvSpPr txBox="1"/>
          <p:nvPr/>
        </p:nvSpPr>
        <p:spPr>
          <a:xfrm>
            <a:off x="762000" y="5029200"/>
            <a:ext cx="184731" cy="369332"/>
          </a:xfrm>
          <a:prstGeom prst="rect">
            <a:avLst/>
          </a:prstGeom>
          <a:noFill/>
        </p:spPr>
        <p:txBody>
          <a:bodyPr wrap="none" rtlCol="0">
            <a:spAutoFit/>
          </a:bodyPr>
          <a:lstStyle/>
          <a:p>
            <a:endParaRPr lang="en-US"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999" t="3938" r="6662" b="8109"/>
          <a:stretch/>
        </p:blipFill>
        <p:spPr bwMode="auto">
          <a:xfrm>
            <a:off x="2438400" y="4477987"/>
            <a:ext cx="6578930" cy="23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6200000">
            <a:off x="1829900" y="5476004"/>
            <a:ext cx="1524776" cy="307777"/>
          </a:xfrm>
          <a:prstGeom prst="rect">
            <a:avLst/>
          </a:prstGeom>
          <a:solidFill>
            <a:schemeClr val="tx1"/>
          </a:solidFill>
        </p:spPr>
        <p:txBody>
          <a:bodyPr wrap="none" rtlCol="0">
            <a:spAutoFit/>
          </a:bodyPr>
          <a:lstStyle/>
          <a:p>
            <a:r>
              <a:rPr lang="en-US" sz="1400" i="0" dirty="0" smtClean="0">
                <a:solidFill>
                  <a:schemeClr val="bg1">
                    <a:lumMod val="50000"/>
                  </a:schemeClr>
                </a:solidFill>
              </a:rPr>
              <a:t>Diatoms (mg m</a:t>
            </a:r>
            <a:r>
              <a:rPr lang="en-US" sz="1400" i="0" baseline="30000" dirty="0" smtClean="0">
                <a:solidFill>
                  <a:schemeClr val="bg1">
                    <a:lumMod val="50000"/>
                  </a:schemeClr>
                </a:solidFill>
              </a:rPr>
              <a:t>3</a:t>
            </a:r>
            <a:r>
              <a:rPr lang="en-US" sz="1400" i="0" dirty="0" smtClean="0">
                <a:solidFill>
                  <a:schemeClr val="bg1">
                    <a:lumMod val="50000"/>
                  </a:schemeClr>
                </a:solidFill>
              </a:rPr>
              <a:t>)</a:t>
            </a:r>
            <a:endParaRPr lang="en-US" sz="1400" i="0" dirty="0">
              <a:solidFill>
                <a:schemeClr val="bg1">
                  <a:lumMod val="50000"/>
                </a:schemeClr>
              </a:solidFill>
            </a:endParaRPr>
          </a:p>
        </p:txBody>
      </p:sp>
    </p:spTree>
    <p:extLst>
      <p:ext uri="{BB962C8B-B14F-4D97-AF65-F5344CB8AC3E}">
        <p14:creationId xmlns:p14="http://schemas.microsoft.com/office/powerpoint/2010/main" val="162047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144" t="2895" r="51839" b="-31"/>
          <a:stretch/>
        </p:blipFill>
        <p:spPr bwMode="auto">
          <a:xfrm>
            <a:off x="6260275" y="1371600"/>
            <a:ext cx="2847287" cy="303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812" t="2850" r="49735"/>
          <a:stretch/>
        </p:blipFill>
        <p:spPr bwMode="auto">
          <a:xfrm>
            <a:off x="90054" y="1371600"/>
            <a:ext cx="3234046" cy="303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Pigment-based retrieval of taxonomic groups</a:t>
            </a:r>
          </a:p>
        </p:txBody>
      </p:sp>
      <p:sp>
        <p:nvSpPr>
          <p:cNvPr id="7" name="TextBox 6"/>
          <p:cNvSpPr txBox="1"/>
          <p:nvPr/>
        </p:nvSpPr>
        <p:spPr>
          <a:xfrm>
            <a:off x="895016" y="914400"/>
            <a:ext cx="1314784" cy="461665"/>
          </a:xfrm>
          <a:prstGeom prst="rect">
            <a:avLst/>
          </a:prstGeom>
          <a:noFill/>
        </p:spPr>
        <p:txBody>
          <a:bodyPr wrap="none" rtlCol="0">
            <a:spAutoFit/>
          </a:bodyPr>
          <a:lstStyle/>
          <a:p>
            <a:r>
              <a:rPr lang="en-US" sz="2400" i="0" dirty="0" smtClean="0"/>
              <a:t>Diatoms</a:t>
            </a:r>
            <a:endParaRPr lang="en-US" sz="2400" i="0" dirty="0"/>
          </a:p>
        </p:txBody>
      </p:sp>
      <p:sp>
        <p:nvSpPr>
          <p:cNvPr id="3" name="TextBox 2"/>
          <p:cNvSpPr txBox="1"/>
          <p:nvPr/>
        </p:nvSpPr>
        <p:spPr>
          <a:xfrm>
            <a:off x="762000" y="5029200"/>
            <a:ext cx="184731" cy="369332"/>
          </a:xfrm>
          <a:prstGeom prst="rect">
            <a:avLst/>
          </a:prstGeom>
          <a:noFill/>
        </p:spPr>
        <p:txBody>
          <a:bodyPr wrap="none" rtlCol="0">
            <a:spAutoFit/>
          </a:bodyPr>
          <a:lstStyle/>
          <a:p>
            <a:endParaRPr lang="en-US" dirty="0"/>
          </a:p>
        </p:txBody>
      </p:sp>
      <p:pic>
        <p:nvPicPr>
          <p:cNvPr id="17" name="Picture 2" descr="http://ifcb-data.whoi.edu/mvco/IFCB1_2008_001_004404_01028.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206"/>
          <a:stretch/>
        </p:blipFill>
        <p:spPr bwMode="auto">
          <a:xfrm rot="5400000">
            <a:off x="-258396" y="4914882"/>
            <a:ext cx="1750219" cy="8680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137" y="5754624"/>
            <a:ext cx="1719263"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descr="http://ifcb-data.whoi.edu/mvco/IFCB5_2011_152_143420_0037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6545" y="6224016"/>
            <a:ext cx="1500188" cy="2857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http://ifcb-data.whoi.edu/mvco/IFCB1_2008_319_005351_0217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499" y="6248400"/>
            <a:ext cx="1062038" cy="3238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http://ifcb-data.whoi.edu/mvco/IFCB1_2007_092_182732_0035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321" y="6595326"/>
            <a:ext cx="2412206" cy="2452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http://ifcb-data.whoi.edu/mvco/IFCB5_2012_039_053553_0157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9146" y="4483608"/>
            <a:ext cx="1700213"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bwMode="auto">
          <a:xfrm>
            <a:off x="2918814" y="6689218"/>
            <a:ext cx="10637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2966499" y="6488668"/>
            <a:ext cx="843501" cy="369332"/>
          </a:xfrm>
          <a:prstGeom prst="rect">
            <a:avLst/>
          </a:prstGeom>
          <a:noFill/>
        </p:spPr>
        <p:txBody>
          <a:bodyPr wrap="none" rtlCol="0">
            <a:spAutoFit/>
          </a:bodyPr>
          <a:lstStyle/>
          <a:p>
            <a:r>
              <a:rPr lang="en-US" i="0" dirty="0" smtClean="0"/>
              <a:t>10 </a:t>
            </a:r>
            <a:r>
              <a:rPr lang="en-US" i="0" dirty="0" smtClean="0">
                <a:latin typeface="Symbol" pitchFamily="18" charset="2"/>
              </a:rPr>
              <a:t>m</a:t>
            </a:r>
            <a:r>
              <a:rPr lang="en-US" i="0" dirty="0" smtClean="0"/>
              <a:t>m</a:t>
            </a:r>
            <a:endParaRPr lang="en-US" i="0" dirty="0"/>
          </a:p>
        </p:txBody>
      </p:sp>
      <p:pic>
        <p:nvPicPr>
          <p:cNvPr id="26" name="Picture 29" descr="http://ifcb-data.whoi.edu/mvco/IFCB5_2012_045_020117_0055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2775" y="4469973"/>
            <a:ext cx="2114550" cy="12977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7" descr="http://ifcb-data.whoi.edu/mvco/IFCB1_2012_263_165339_0208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9174" y="5799308"/>
            <a:ext cx="697706" cy="7024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9" descr="http://ifcb-data.whoi.edu/mvco/IFCB5_2012_083_175448_0008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60366" y="5804097"/>
            <a:ext cx="328613" cy="3071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1" descr="http://ifcb-data.whoi.edu/mvco/IFCB5_2012_046_071846_01266.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26744" y="6365352"/>
            <a:ext cx="1440656" cy="3643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3" descr="http://ifcb-data.whoi.edu/mvco/IFCB1_2010_135_161656_0045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15021" y="5804097"/>
            <a:ext cx="588169" cy="5238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5" descr="http://ifcb-data.whoi.edu/mvco/IFCB5_2012_076_171207_06768.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1601"/>
          <a:stretch/>
        </p:blipFill>
        <p:spPr bwMode="auto">
          <a:xfrm rot="-5400000">
            <a:off x="5336540" y="5907186"/>
            <a:ext cx="536771"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7" descr="http://ifcb-data.whoi.edu/mvco/IFCB1_2012_151_154317_00335.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5067619" y="6133289"/>
            <a:ext cx="328613" cy="20716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657600" y="914400"/>
            <a:ext cx="2207656" cy="461665"/>
          </a:xfrm>
          <a:prstGeom prst="rect">
            <a:avLst/>
          </a:prstGeom>
          <a:noFill/>
        </p:spPr>
        <p:txBody>
          <a:bodyPr wrap="none" rtlCol="0">
            <a:spAutoFit/>
          </a:bodyPr>
          <a:lstStyle/>
          <a:p>
            <a:r>
              <a:rPr lang="en-US" sz="2400" i="0" dirty="0" smtClean="0"/>
              <a:t>Dinoflagellates</a:t>
            </a:r>
            <a:endParaRPr lang="en-US" sz="2400" i="0" dirty="0"/>
          </a:p>
        </p:txBody>
      </p:sp>
      <p:sp>
        <p:nvSpPr>
          <p:cNvPr id="34" name="TextBox 33"/>
          <p:cNvSpPr txBox="1"/>
          <p:nvPr/>
        </p:nvSpPr>
        <p:spPr>
          <a:xfrm>
            <a:off x="6629400" y="914400"/>
            <a:ext cx="2172390" cy="461665"/>
          </a:xfrm>
          <a:prstGeom prst="rect">
            <a:avLst/>
          </a:prstGeom>
          <a:noFill/>
        </p:spPr>
        <p:txBody>
          <a:bodyPr wrap="none" rtlCol="0">
            <a:spAutoFit/>
          </a:bodyPr>
          <a:lstStyle/>
          <a:p>
            <a:r>
              <a:rPr lang="en-US" sz="2400" i="0" dirty="0" smtClean="0"/>
              <a:t>Cyanobacteria</a:t>
            </a:r>
            <a:endParaRPr lang="en-US" sz="2400" i="0" dirty="0"/>
          </a:p>
        </p:txBody>
      </p:sp>
      <p:pic>
        <p:nvPicPr>
          <p:cNvPr id="35"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94220" y="4482150"/>
            <a:ext cx="1508760" cy="145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flat" cmpd="sng" algn="ctr">
                <a:solidFill>
                  <a:srgbClr val="FF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7162800" y="5994535"/>
            <a:ext cx="1362874" cy="406265"/>
          </a:xfrm>
          <a:prstGeom prst="rect">
            <a:avLst/>
          </a:prstGeom>
          <a:noFill/>
        </p:spPr>
        <p:txBody>
          <a:bodyPr wrap="none" rtlCol="0">
            <a:spAutoFit/>
          </a:bodyPr>
          <a:lstStyle/>
          <a:p>
            <a:r>
              <a:rPr lang="en-US" i="0" dirty="0" smtClean="0"/>
              <a:t>~1 </a:t>
            </a:r>
            <a:r>
              <a:rPr lang="en-US" i="0" dirty="0" smtClean="0">
                <a:latin typeface="Symbol" pitchFamily="18" charset="2"/>
              </a:rPr>
              <a:t>m</a:t>
            </a:r>
            <a:r>
              <a:rPr lang="en-US" i="0" dirty="0" smtClean="0"/>
              <a:t>m cells</a:t>
            </a:r>
            <a:endParaRPr lang="en-US" i="0" dirty="0"/>
          </a:p>
        </p:txBody>
      </p:sp>
      <p:pic>
        <p:nvPicPr>
          <p:cNvPr id="4098" name="Picture 2"/>
          <p:cNvPicPr>
            <a:picLocks noChangeAspect="1" noChangeArrowheads="1"/>
          </p:cNvPicPr>
          <p:nvPr/>
        </p:nvPicPr>
        <p:blipFill rotWithShape="1">
          <a:blip r:embed="rId20">
            <a:extLst>
              <a:ext uri="{28A0092B-C50C-407E-A947-70E740481C1C}">
                <a14:useLocalDpi xmlns:a14="http://schemas.microsoft.com/office/drawing/2010/main" val="0"/>
              </a:ext>
            </a:extLst>
          </a:blip>
          <a:srcRect l="8373" t="2895" r="50360" b="-31"/>
          <a:stretch/>
        </p:blipFill>
        <p:spPr bwMode="auto">
          <a:xfrm>
            <a:off x="3324100" y="1371600"/>
            <a:ext cx="2936175" cy="303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5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0406" t="2850" r="4141" b="6213"/>
          <a:stretch/>
        </p:blipFill>
        <p:spPr bwMode="auto">
          <a:xfrm>
            <a:off x="90054" y="1371600"/>
            <a:ext cx="3234046" cy="284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Pigment-based retrieval of taxonomic groups</a:t>
            </a:r>
          </a:p>
        </p:txBody>
      </p:sp>
      <p:sp>
        <p:nvSpPr>
          <p:cNvPr id="7" name="TextBox 6"/>
          <p:cNvSpPr txBox="1"/>
          <p:nvPr/>
        </p:nvSpPr>
        <p:spPr>
          <a:xfrm>
            <a:off x="895016" y="914400"/>
            <a:ext cx="1314784" cy="461665"/>
          </a:xfrm>
          <a:prstGeom prst="rect">
            <a:avLst/>
          </a:prstGeom>
          <a:noFill/>
        </p:spPr>
        <p:txBody>
          <a:bodyPr wrap="none" rtlCol="0">
            <a:spAutoFit/>
          </a:bodyPr>
          <a:lstStyle/>
          <a:p>
            <a:r>
              <a:rPr lang="en-US" sz="2400" i="0" dirty="0" smtClean="0"/>
              <a:t>Diatoms</a:t>
            </a:r>
            <a:endParaRPr lang="en-US" sz="2400" i="0" dirty="0"/>
          </a:p>
        </p:txBody>
      </p:sp>
      <p:sp>
        <p:nvSpPr>
          <p:cNvPr id="3" name="TextBox 2"/>
          <p:cNvSpPr txBox="1"/>
          <p:nvPr/>
        </p:nvSpPr>
        <p:spPr>
          <a:xfrm>
            <a:off x="762000" y="5029200"/>
            <a:ext cx="184731" cy="369332"/>
          </a:xfrm>
          <a:prstGeom prst="rect">
            <a:avLst/>
          </a:prstGeom>
          <a:noFill/>
        </p:spPr>
        <p:txBody>
          <a:bodyPr wrap="none" rtlCol="0">
            <a:spAutoFit/>
          </a:bodyPr>
          <a:lstStyle/>
          <a:p>
            <a:endParaRPr lang="en-US" dirty="0"/>
          </a:p>
        </p:txBody>
      </p:sp>
      <p:pic>
        <p:nvPicPr>
          <p:cNvPr id="17" name="Picture 2" descr="http://ifcb-data.whoi.edu/mvco/IFCB1_2008_001_004404_01028.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206"/>
          <a:stretch/>
        </p:blipFill>
        <p:spPr bwMode="auto">
          <a:xfrm rot="5400000">
            <a:off x="-258396" y="4914882"/>
            <a:ext cx="1750219" cy="8680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137" y="5754624"/>
            <a:ext cx="1719263"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descr="http://ifcb-data.whoi.edu/mvco/IFCB5_2011_152_143420_00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6545" y="6224016"/>
            <a:ext cx="1500188" cy="2857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http://ifcb-data.whoi.edu/mvco/IFCB1_2008_319_005351_0217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499" y="6248400"/>
            <a:ext cx="1062038" cy="3238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http://ifcb-data.whoi.edu/mvco/IFCB1_2007_092_182732_0035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321" y="6595326"/>
            <a:ext cx="2412206" cy="2452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http://ifcb-data.whoi.edu/mvco/IFCB5_2012_039_053553_0157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9146" y="4483608"/>
            <a:ext cx="1700213"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bwMode="auto">
          <a:xfrm>
            <a:off x="2918814" y="6689218"/>
            <a:ext cx="10637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2966499" y="6488668"/>
            <a:ext cx="843501" cy="369332"/>
          </a:xfrm>
          <a:prstGeom prst="rect">
            <a:avLst/>
          </a:prstGeom>
          <a:noFill/>
        </p:spPr>
        <p:txBody>
          <a:bodyPr wrap="none" rtlCol="0">
            <a:spAutoFit/>
          </a:bodyPr>
          <a:lstStyle/>
          <a:p>
            <a:r>
              <a:rPr lang="en-US" i="0" dirty="0" smtClean="0"/>
              <a:t>10 </a:t>
            </a:r>
            <a:r>
              <a:rPr lang="en-US" i="0" dirty="0" smtClean="0">
                <a:latin typeface="Symbol" pitchFamily="18" charset="2"/>
              </a:rPr>
              <a:t>m</a:t>
            </a:r>
            <a:r>
              <a:rPr lang="en-US" i="0" dirty="0" smtClean="0"/>
              <a:t>m</a:t>
            </a:r>
            <a:endParaRPr lang="en-US" i="0" dirty="0"/>
          </a:p>
        </p:txBody>
      </p:sp>
      <p:pic>
        <p:nvPicPr>
          <p:cNvPr id="26" name="Picture 29" descr="http://ifcb-data.whoi.edu/mvco/IFCB5_2012_045_020117_0055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2775" y="4469973"/>
            <a:ext cx="2114550" cy="12977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7" descr="http://ifcb-data.whoi.edu/mvco/IFCB1_2012_263_165339_0208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59174" y="5799308"/>
            <a:ext cx="697706" cy="7024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9" descr="http://ifcb-data.whoi.edu/mvco/IFCB5_2012_083_175448_0008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60366" y="5804097"/>
            <a:ext cx="328613" cy="3071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1" descr="http://ifcb-data.whoi.edu/mvco/IFCB5_2012_046_071846_01266.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6744" y="6365352"/>
            <a:ext cx="1440656" cy="3643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3" descr="http://ifcb-data.whoi.edu/mvco/IFCB1_2010_135_161656_0045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15021" y="5804097"/>
            <a:ext cx="588169" cy="5238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5" descr="http://ifcb-data.whoi.edu/mvco/IFCB5_2012_076_171207_06768.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1601"/>
          <a:stretch/>
        </p:blipFill>
        <p:spPr bwMode="auto">
          <a:xfrm rot="-5400000">
            <a:off x="5336540" y="5907186"/>
            <a:ext cx="536771" cy="304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7" descr="http://ifcb-data.whoi.edu/mvco/IFCB1_2012_151_154317_00335.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5067619" y="6133289"/>
            <a:ext cx="328613" cy="20716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657600" y="914400"/>
            <a:ext cx="2207656" cy="461665"/>
          </a:xfrm>
          <a:prstGeom prst="rect">
            <a:avLst/>
          </a:prstGeom>
          <a:noFill/>
        </p:spPr>
        <p:txBody>
          <a:bodyPr wrap="none" rtlCol="0">
            <a:spAutoFit/>
          </a:bodyPr>
          <a:lstStyle/>
          <a:p>
            <a:r>
              <a:rPr lang="en-US" sz="2400" i="0" dirty="0" smtClean="0"/>
              <a:t>Dinoflagellates</a:t>
            </a:r>
            <a:endParaRPr lang="en-US" sz="2400" i="0" dirty="0"/>
          </a:p>
        </p:txBody>
      </p:sp>
      <p:sp>
        <p:nvSpPr>
          <p:cNvPr id="34" name="TextBox 33"/>
          <p:cNvSpPr txBox="1"/>
          <p:nvPr/>
        </p:nvSpPr>
        <p:spPr>
          <a:xfrm>
            <a:off x="6629400" y="914400"/>
            <a:ext cx="2172390" cy="461665"/>
          </a:xfrm>
          <a:prstGeom prst="rect">
            <a:avLst/>
          </a:prstGeom>
          <a:noFill/>
        </p:spPr>
        <p:txBody>
          <a:bodyPr wrap="none" rtlCol="0">
            <a:spAutoFit/>
          </a:bodyPr>
          <a:lstStyle/>
          <a:p>
            <a:r>
              <a:rPr lang="en-US" sz="2400" i="0" dirty="0" smtClean="0"/>
              <a:t>Cyanobacteria</a:t>
            </a:r>
            <a:endParaRPr lang="en-US" sz="2400" i="0" dirty="0"/>
          </a:p>
        </p:txBody>
      </p:sp>
      <p:pic>
        <p:nvPicPr>
          <p:cNvPr id="35"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94220" y="4482150"/>
            <a:ext cx="1508760" cy="145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flat" cmpd="sng" algn="ctr">
                <a:solidFill>
                  <a:srgbClr val="FF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7162800" y="5994535"/>
            <a:ext cx="1362874" cy="406265"/>
          </a:xfrm>
          <a:prstGeom prst="rect">
            <a:avLst/>
          </a:prstGeom>
          <a:noFill/>
        </p:spPr>
        <p:txBody>
          <a:bodyPr wrap="none" rtlCol="0">
            <a:spAutoFit/>
          </a:bodyPr>
          <a:lstStyle/>
          <a:p>
            <a:r>
              <a:rPr lang="en-US" i="0" dirty="0" smtClean="0"/>
              <a:t>~1 </a:t>
            </a:r>
            <a:r>
              <a:rPr lang="en-US" i="0" dirty="0" smtClean="0">
                <a:latin typeface="Symbol" pitchFamily="18" charset="2"/>
              </a:rPr>
              <a:t>m</a:t>
            </a:r>
            <a:r>
              <a:rPr lang="en-US" i="0" dirty="0" smtClean="0"/>
              <a:t>m cells</a:t>
            </a:r>
            <a:endParaRPr lang="en-US" i="0" dirty="0"/>
          </a:p>
        </p:txBody>
      </p:sp>
      <p:pic>
        <p:nvPicPr>
          <p:cNvPr id="4098" name="Picture 2"/>
          <p:cNvPicPr>
            <a:picLocks noChangeAspect="1" noChangeArrowheads="1"/>
          </p:cNvPicPr>
          <p:nvPr/>
        </p:nvPicPr>
        <p:blipFill rotWithShape="1">
          <a:blip r:embed="rId19">
            <a:extLst>
              <a:ext uri="{28A0092B-C50C-407E-A947-70E740481C1C}">
                <a14:useLocalDpi xmlns:a14="http://schemas.microsoft.com/office/drawing/2010/main" val="0"/>
              </a:ext>
            </a:extLst>
          </a:blip>
          <a:srcRect l="53013" t="2895" r="5720" b="6168"/>
          <a:stretch/>
        </p:blipFill>
        <p:spPr bwMode="auto">
          <a:xfrm>
            <a:off x="3324100" y="1371600"/>
            <a:ext cx="2936175" cy="284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82689" y="2286000"/>
            <a:ext cx="198311" cy="838200"/>
          </a:xfrm>
          <a:prstGeom prst="rect">
            <a:avLst/>
          </a:prstGeom>
          <a:solidFill>
            <a:schemeClr val="tx1"/>
          </a:solidFill>
          <a:ln w="3175">
            <a:noFill/>
            <a:miter lim="800000"/>
            <a:headEnd/>
            <a:tailEnd/>
          </a:ln>
          <a:effectLst/>
          <a:extLst/>
        </p:spPr>
        <p:txBody>
          <a:bodyPr wrap="none" rtlCol="0" anchor="ctr"/>
          <a:lstStyle/>
          <a:p>
            <a:pPr algn="ctr"/>
            <a:endParaRPr lang="en-US"/>
          </a:p>
        </p:txBody>
      </p:sp>
      <p:sp>
        <p:nvSpPr>
          <p:cNvPr id="37" name="TextBox 36"/>
          <p:cNvSpPr txBox="1"/>
          <p:nvPr/>
        </p:nvSpPr>
        <p:spPr>
          <a:xfrm rot="16200000">
            <a:off x="-763705" y="2665295"/>
            <a:ext cx="1981633" cy="307777"/>
          </a:xfrm>
          <a:prstGeom prst="rect">
            <a:avLst/>
          </a:prstGeom>
          <a:noFill/>
        </p:spPr>
        <p:txBody>
          <a:bodyPr wrap="none" rtlCol="0">
            <a:spAutoFit/>
          </a:bodyPr>
          <a:lstStyle/>
          <a:p>
            <a:r>
              <a:rPr lang="en-US" sz="1400" i="0" dirty="0" err="1" smtClean="0">
                <a:solidFill>
                  <a:schemeClr val="bg1">
                    <a:lumMod val="50000"/>
                  </a:schemeClr>
                </a:solidFill>
              </a:rPr>
              <a:t>Chl</a:t>
            </a:r>
            <a:r>
              <a:rPr lang="en-US" sz="1400" i="0" dirty="0" smtClean="0">
                <a:solidFill>
                  <a:schemeClr val="bg1">
                    <a:lumMod val="50000"/>
                  </a:schemeClr>
                </a:solidFill>
              </a:rPr>
              <a:t> or Carbon (mg m</a:t>
            </a:r>
            <a:r>
              <a:rPr lang="en-US" sz="1400" i="0" baseline="30000" dirty="0" smtClean="0">
                <a:solidFill>
                  <a:schemeClr val="bg1">
                    <a:lumMod val="50000"/>
                  </a:schemeClr>
                </a:solidFill>
              </a:rPr>
              <a:t>3</a:t>
            </a:r>
            <a:r>
              <a:rPr lang="en-US" sz="1400" i="0" dirty="0" smtClean="0">
                <a:solidFill>
                  <a:schemeClr val="bg1">
                    <a:lumMod val="50000"/>
                  </a:schemeClr>
                </a:solidFill>
              </a:rPr>
              <a:t>)</a:t>
            </a:r>
            <a:endParaRPr lang="en-US" sz="1400" i="0" dirty="0">
              <a:solidFill>
                <a:schemeClr val="bg1">
                  <a:lumMod val="50000"/>
                </a:schemeClr>
              </a:solidFill>
            </a:endParaRPr>
          </a:p>
        </p:txBody>
      </p:sp>
      <p:pic>
        <p:nvPicPr>
          <p:cNvPr id="38" name="Picture 2"/>
          <p:cNvPicPr>
            <a:picLocks noChangeAspect="1" noChangeArrowheads="1"/>
          </p:cNvPicPr>
          <p:nvPr/>
        </p:nvPicPr>
        <p:blipFill rotWithShape="1">
          <a:blip r:embed="rId20">
            <a:extLst>
              <a:ext uri="{28A0092B-C50C-407E-A947-70E740481C1C}">
                <a14:useLocalDpi xmlns:a14="http://schemas.microsoft.com/office/drawing/2010/main" val="0"/>
              </a:ext>
            </a:extLst>
          </a:blip>
          <a:srcRect l="51505" t="3041" r="7566" b="5967"/>
          <a:stretch/>
        </p:blipFill>
        <p:spPr bwMode="auto">
          <a:xfrm>
            <a:off x="6172200" y="1371600"/>
            <a:ext cx="2912207" cy="284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945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r="9229"/>
          <a:stretch/>
        </p:blipFill>
        <p:spPr bwMode="auto">
          <a:xfrm>
            <a:off x="3284606" y="3920838"/>
            <a:ext cx="3116193" cy="2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5237"/>
          <a:stretch/>
        </p:blipFill>
        <p:spPr bwMode="auto">
          <a:xfrm>
            <a:off x="130629" y="1177639"/>
            <a:ext cx="3253253" cy="2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5237" t="2737"/>
          <a:stretch/>
        </p:blipFill>
        <p:spPr bwMode="auto">
          <a:xfrm>
            <a:off x="130629" y="3999131"/>
            <a:ext cx="3253253" cy="278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rotWithShape="1">
          <a:blip r:embed="rId6">
            <a:extLst>
              <a:ext uri="{28A0092B-C50C-407E-A947-70E740481C1C}">
                <a14:useLocalDpi xmlns:a14="http://schemas.microsoft.com/office/drawing/2010/main" val="0"/>
              </a:ext>
            </a:extLst>
          </a:blip>
          <a:srcRect r="9229"/>
          <a:stretch/>
        </p:blipFill>
        <p:spPr bwMode="auto">
          <a:xfrm>
            <a:off x="3284607" y="1177639"/>
            <a:ext cx="3116193" cy="2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Diagnostic pigment retrieval from </a:t>
            </a:r>
            <a:r>
              <a:rPr lang="en-US" dirty="0" err="1" smtClean="0"/>
              <a:t>Rrs</a:t>
            </a:r>
            <a:endParaRPr lang="en-US" dirty="0"/>
          </a:p>
        </p:txBody>
      </p:sp>
      <p:sp>
        <p:nvSpPr>
          <p:cNvPr id="3" name="TextBox 2"/>
          <p:cNvSpPr txBox="1"/>
          <p:nvPr/>
        </p:nvSpPr>
        <p:spPr>
          <a:xfrm>
            <a:off x="708144" y="843348"/>
            <a:ext cx="3954929" cy="369332"/>
          </a:xfrm>
          <a:prstGeom prst="rect">
            <a:avLst/>
          </a:prstGeom>
          <a:noFill/>
        </p:spPr>
        <p:txBody>
          <a:bodyPr wrap="none" rtlCol="0">
            <a:spAutoFit/>
          </a:bodyPr>
          <a:lstStyle/>
          <a:p>
            <a:r>
              <a:rPr lang="en-US" i="0" dirty="0" smtClean="0"/>
              <a:t>Pan et al. 2010 band ratio algorithms</a:t>
            </a:r>
            <a:endParaRPr lang="en-US" i="0" dirty="0"/>
          </a:p>
        </p:txBody>
      </p:sp>
      <p:pic>
        <p:nvPicPr>
          <p:cNvPr id="15" name="Picture 17" descr="venice2_ce318_closeu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6638" y="1600200"/>
            <a:ext cx="1143000" cy="1524000"/>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83" descr="MVC-548F"/>
          <p:cNvPicPr>
            <a:picLocks noChangeAspect="1" noChangeArrowheads="1"/>
          </p:cNvPicPr>
          <p:nvPr/>
        </p:nvPicPr>
        <p:blipFill>
          <a:blip r:embed="rId8" cstate="print">
            <a:extLst>
              <a:ext uri="{28A0092B-C50C-407E-A947-70E740481C1C}">
                <a14:useLocalDpi xmlns:a14="http://schemas.microsoft.com/office/drawing/2010/main" val="0"/>
              </a:ext>
            </a:extLst>
          </a:blip>
          <a:srcRect l="26563" t="29167" r="32813" b="21875"/>
          <a:stretch>
            <a:fillRect/>
          </a:stretch>
        </p:blipFill>
        <p:spPr bwMode="auto">
          <a:xfrm>
            <a:off x="7928821" y="4333908"/>
            <a:ext cx="878010" cy="7976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2242" y="3999131"/>
            <a:ext cx="798585" cy="163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0"/>
          <p:cNvSpPr txBox="1">
            <a:spLocks noChangeArrowheads="1"/>
          </p:cNvSpPr>
          <p:nvPr/>
        </p:nvSpPr>
        <p:spPr bwMode="auto">
          <a:xfrm>
            <a:off x="6733277" y="910321"/>
            <a:ext cx="2029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smtClean="0"/>
              <a:t>AERONET-OC</a:t>
            </a:r>
          </a:p>
          <a:p>
            <a:pPr algn="ctr" eaLnBrk="1" hangingPunct="1"/>
            <a:r>
              <a:rPr lang="en-US" i="0" dirty="0" err="1" smtClean="0"/>
              <a:t>SeaPRISM</a:t>
            </a:r>
            <a:r>
              <a:rPr lang="en-US" i="0" dirty="0" smtClean="0"/>
              <a:t>, </a:t>
            </a:r>
            <a:r>
              <a:rPr lang="en-US" i="0" dirty="0" err="1" smtClean="0"/>
              <a:t>R</a:t>
            </a:r>
            <a:r>
              <a:rPr lang="en-US" i="0" baseline="-25000" dirty="0" err="1" smtClean="0"/>
              <a:t>rs</a:t>
            </a:r>
            <a:r>
              <a:rPr lang="en-US" i="0" dirty="0" smtClean="0"/>
              <a:t>(</a:t>
            </a:r>
            <a:r>
              <a:rPr lang="en-US" i="0" dirty="0" smtClean="0">
                <a:latin typeface="Symbol" pitchFamily="18" charset="2"/>
              </a:rPr>
              <a:t>l</a:t>
            </a:r>
            <a:r>
              <a:rPr lang="en-US" i="0" dirty="0" smtClean="0"/>
              <a:t>)</a:t>
            </a:r>
            <a:endParaRPr lang="en-US" i="0" dirty="0"/>
          </a:p>
        </p:txBody>
      </p:sp>
      <p:sp>
        <p:nvSpPr>
          <p:cNvPr id="20" name="Text Box 10"/>
          <p:cNvSpPr txBox="1">
            <a:spLocks noChangeArrowheads="1"/>
          </p:cNvSpPr>
          <p:nvPr/>
        </p:nvSpPr>
        <p:spPr bwMode="auto">
          <a:xfrm>
            <a:off x="6637442" y="3352800"/>
            <a:ext cx="25827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0" dirty="0" smtClean="0"/>
              <a:t>Discrete samples</a:t>
            </a:r>
          </a:p>
          <a:p>
            <a:pPr algn="ctr" eaLnBrk="1" hangingPunct="1"/>
            <a:r>
              <a:rPr lang="en-US" i="0" dirty="0" smtClean="0"/>
              <a:t>HPLC pigment analysis</a:t>
            </a:r>
            <a:endParaRPr lang="en-US" i="0" dirty="0"/>
          </a:p>
        </p:txBody>
      </p:sp>
      <p:sp>
        <p:nvSpPr>
          <p:cNvPr id="11" name="TextBox 10"/>
          <p:cNvSpPr txBox="1"/>
          <p:nvPr/>
        </p:nvSpPr>
        <p:spPr>
          <a:xfrm>
            <a:off x="762000" y="1388115"/>
            <a:ext cx="784189" cy="400110"/>
          </a:xfrm>
          <a:prstGeom prst="rect">
            <a:avLst/>
          </a:prstGeom>
          <a:noFill/>
        </p:spPr>
        <p:txBody>
          <a:bodyPr wrap="none" rtlCol="0">
            <a:spAutoFit/>
          </a:bodyPr>
          <a:lstStyle/>
          <a:p>
            <a:r>
              <a:rPr lang="en-US" sz="2000" i="0" dirty="0" err="1" smtClean="0">
                <a:solidFill>
                  <a:schemeClr val="bg1">
                    <a:lumMod val="50000"/>
                  </a:schemeClr>
                </a:solidFill>
              </a:rPr>
              <a:t>Chl</a:t>
            </a:r>
            <a:r>
              <a:rPr lang="en-US" sz="2000" i="0" dirty="0" smtClean="0">
                <a:solidFill>
                  <a:schemeClr val="bg1">
                    <a:lumMod val="50000"/>
                  </a:schemeClr>
                </a:solidFill>
              </a:rPr>
              <a:t> a</a:t>
            </a:r>
            <a:endParaRPr lang="en-US" sz="2000" i="0" dirty="0">
              <a:solidFill>
                <a:schemeClr val="bg1">
                  <a:lumMod val="50000"/>
                </a:schemeClr>
              </a:solidFill>
            </a:endParaRPr>
          </a:p>
        </p:txBody>
      </p:sp>
      <p:sp>
        <p:nvSpPr>
          <p:cNvPr id="27" name="TextBox 26"/>
          <p:cNvSpPr txBox="1"/>
          <p:nvPr/>
        </p:nvSpPr>
        <p:spPr>
          <a:xfrm>
            <a:off x="3923072" y="1393117"/>
            <a:ext cx="1582484" cy="400110"/>
          </a:xfrm>
          <a:prstGeom prst="rect">
            <a:avLst/>
          </a:prstGeom>
          <a:noFill/>
        </p:spPr>
        <p:txBody>
          <a:bodyPr wrap="none" rtlCol="0">
            <a:spAutoFit/>
          </a:bodyPr>
          <a:lstStyle/>
          <a:p>
            <a:r>
              <a:rPr lang="en-US" sz="2000" i="0" dirty="0" err="1" smtClean="0">
                <a:solidFill>
                  <a:schemeClr val="bg1">
                    <a:lumMod val="50000"/>
                  </a:schemeClr>
                </a:solidFill>
              </a:rPr>
              <a:t>Fucoxanthin</a:t>
            </a:r>
            <a:endParaRPr lang="en-US" sz="2000" i="0" dirty="0">
              <a:solidFill>
                <a:schemeClr val="bg1">
                  <a:lumMod val="50000"/>
                </a:schemeClr>
              </a:solidFill>
            </a:endParaRPr>
          </a:p>
        </p:txBody>
      </p:sp>
      <p:sp>
        <p:nvSpPr>
          <p:cNvPr id="28" name="TextBox 27"/>
          <p:cNvSpPr txBox="1"/>
          <p:nvPr/>
        </p:nvSpPr>
        <p:spPr>
          <a:xfrm>
            <a:off x="609600" y="4133853"/>
            <a:ext cx="1184940" cy="400110"/>
          </a:xfrm>
          <a:prstGeom prst="rect">
            <a:avLst/>
          </a:prstGeom>
          <a:noFill/>
        </p:spPr>
        <p:txBody>
          <a:bodyPr wrap="none" rtlCol="0">
            <a:spAutoFit/>
          </a:bodyPr>
          <a:lstStyle/>
          <a:p>
            <a:r>
              <a:rPr lang="en-US" sz="2000" i="0" dirty="0" err="1" smtClean="0">
                <a:solidFill>
                  <a:schemeClr val="bg1">
                    <a:lumMod val="50000"/>
                  </a:schemeClr>
                </a:solidFill>
              </a:rPr>
              <a:t>Peridinin</a:t>
            </a:r>
            <a:endParaRPr lang="en-US" sz="2000" i="0" dirty="0">
              <a:solidFill>
                <a:schemeClr val="bg1">
                  <a:lumMod val="50000"/>
                </a:schemeClr>
              </a:solidFill>
            </a:endParaRPr>
          </a:p>
        </p:txBody>
      </p:sp>
      <p:sp>
        <p:nvSpPr>
          <p:cNvPr id="29" name="TextBox 28"/>
          <p:cNvSpPr txBox="1"/>
          <p:nvPr/>
        </p:nvSpPr>
        <p:spPr>
          <a:xfrm>
            <a:off x="4038600" y="4126675"/>
            <a:ext cx="1454244" cy="400110"/>
          </a:xfrm>
          <a:prstGeom prst="rect">
            <a:avLst/>
          </a:prstGeom>
          <a:noFill/>
        </p:spPr>
        <p:txBody>
          <a:bodyPr wrap="none" rtlCol="0">
            <a:spAutoFit/>
          </a:bodyPr>
          <a:lstStyle/>
          <a:p>
            <a:r>
              <a:rPr lang="en-US" sz="2000" i="0" dirty="0" err="1" smtClean="0">
                <a:solidFill>
                  <a:schemeClr val="bg1">
                    <a:lumMod val="50000"/>
                  </a:schemeClr>
                </a:solidFill>
              </a:rPr>
              <a:t>Zeaxanthin</a:t>
            </a:r>
            <a:endParaRPr lang="en-US" sz="2000" i="0" dirty="0">
              <a:solidFill>
                <a:schemeClr val="bg1">
                  <a:lumMod val="50000"/>
                </a:schemeClr>
              </a:solidFill>
            </a:endParaRPr>
          </a:p>
        </p:txBody>
      </p:sp>
    </p:spTree>
    <p:extLst>
      <p:ext uri="{BB962C8B-B14F-4D97-AF65-F5344CB8AC3E}">
        <p14:creationId xmlns:p14="http://schemas.microsoft.com/office/powerpoint/2010/main" val="672634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2B2B2"/>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10243</TotalTime>
  <Words>2534</Words>
  <Application>Microsoft Office PowerPoint</Application>
  <PresentationFormat>On-screen Show (4:3)</PresentationFormat>
  <Paragraphs>295</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1_Default Design</vt:lpstr>
      <vt:lpstr>Seasonal to Interannual Variability in  Phytoplankton Biomass and Diversity  on the New England Shelf</vt:lpstr>
      <vt:lpstr>Project Overview</vt:lpstr>
      <vt:lpstr>Approach</vt:lpstr>
      <vt:lpstr>Variability in community structure</vt:lpstr>
      <vt:lpstr>Pigment-based retrieval of taxonomic groups</vt:lpstr>
      <vt:lpstr>Pigment-based retrieval of taxonomic groups</vt:lpstr>
      <vt:lpstr>Pigment-based retrieval of taxonomic groups</vt:lpstr>
      <vt:lpstr>Pigment-based retrieval of taxonomic groups</vt:lpstr>
      <vt:lpstr>Diagnostic pigment retrieval from Rrs</vt:lpstr>
      <vt:lpstr>Pigment-based retrieval of taxonomic groups</vt:lpstr>
      <vt:lpstr>Remote sensing retrieval of taxonomic groups</vt:lpstr>
      <vt:lpstr>Remote sensing retrieval of taxonomic groups</vt:lpstr>
      <vt:lpstr>Remote sensing retrieval of taxonomic groups</vt:lpstr>
      <vt:lpstr>Ecosystem characterization</vt:lpstr>
      <vt:lpstr>Ecosystem characterization</vt:lpstr>
      <vt:lpstr>Ecosystem characterization</vt:lpstr>
      <vt:lpstr>Looking forward on PFT characterization</vt:lpstr>
      <vt:lpstr>PowerPoint Presentation</vt:lpstr>
      <vt:lpstr>http://ifcb-data.whoi.edu/</vt:lpstr>
      <vt:lpstr>Ecosystem characterization</vt:lpstr>
      <vt:lpstr>PowerPoint Presentation</vt:lpstr>
      <vt:lpstr>Single Cells to Biomass  </vt:lpstr>
    </vt:vector>
  </TitlesOfParts>
  <Company>Woods Hole Oceanographic Institution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 Sosik</dc:creator>
  <cp:lastModifiedBy>Heidi</cp:lastModifiedBy>
  <cp:revision>559</cp:revision>
  <cp:lastPrinted>2011-08-30T14:17:47Z</cp:lastPrinted>
  <dcterms:created xsi:type="dcterms:W3CDTF">2010-01-07T13:45:31Z</dcterms:created>
  <dcterms:modified xsi:type="dcterms:W3CDTF">2014-05-07T13:56:50Z</dcterms:modified>
</cp:coreProperties>
</file>