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1"/>
  </p:notesMasterIdLst>
  <p:sldIdLst>
    <p:sldId id="290" r:id="rId3"/>
    <p:sldId id="299" r:id="rId4"/>
    <p:sldId id="270" r:id="rId5"/>
    <p:sldId id="275" r:id="rId6"/>
    <p:sldId id="283" r:id="rId7"/>
    <p:sldId id="269" r:id="rId8"/>
    <p:sldId id="277" r:id="rId9"/>
    <p:sldId id="279" r:id="rId10"/>
    <p:sldId id="300" r:id="rId11"/>
    <p:sldId id="314" r:id="rId12"/>
    <p:sldId id="315" r:id="rId13"/>
    <p:sldId id="310" r:id="rId14"/>
    <p:sldId id="316" r:id="rId15"/>
    <p:sldId id="321" r:id="rId16"/>
    <p:sldId id="322" r:id="rId17"/>
    <p:sldId id="327" r:id="rId18"/>
    <p:sldId id="323" r:id="rId19"/>
    <p:sldId id="328" r:id="rId20"/>
    <p:sldId id="324" r:id="rId21"/>
    <p:sldId id="325" r:id="rId22"/>
    <p:sldId id="326" r:id="rId23"/>
    <p:sldId id="312" r:id="rId24"/>
    <p:sldId id="320" r:id="rId25"/>
    <p:sldId id="302" r:id="rId26"/>
    <p:sldId id="303" r:id="rId27"/>
    <p:sldId id="304" r:id="rId28"/>
    <p:sldId id="305" r:id="rId29"/>
    <p:sldId id="329"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215DD4FF-D509-46C8-B41E-570EE3630C64}">
          <p14:sldIdLst>
            <p14:sldId id="290"/>
            <p14:sldId id="299"/>
            <p14:sldId id="270"/>
            <p14:sldId id="275"/>
            <p14:sldId id="283"/>
            <p14:sldId id="269"/>
            <p14:sldId id="277"/>
            <p14:sldId id="279"/>
            <p14:sldId id="300"/>
            <p14:sldId id="314"/>
            <p14:sldId id="315"/>
            <p14:sldId id="310"/>
            <p14:sldId id="316"/>
            <p14:sldId id="321"/>
            <p14:sldId id="322"/>
            <p14:sldId id="327"/>
            <p14:sldId id="323"/>
            <p14:sldId id="328"/>
            <p14:sldId id="324"/>
            <p14:sldId id="325"/>
            <p14:sldId id="326"/>
            <p14:sldId id="312"/>
            <p14:sldId id="320"/>
            <p14:sldId id="302"/>
            <p14:sldId id="303"/>
            <p14:sldId id="304"/>
            <p14:sldId id="305"/>
            <p14:sldId id="32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p:clrMru>
    <a:srgbClr val="003366"/>
    <a:srgbClr val="006699"/>
    <a:srgbClr val="008000"/>
    <a:srgbClr val="996633"/>
    <a:srgbClr val="663300"/>
    <a:srgbClr val="FFD961"/>
    <a:srgbClr val="990099"/>
    <a:srgbClr val="006600"/>
    <a:srgbClr val="983E34"/>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47" autoAdjust="0"/>
    <p:restoredTop sz="82143" autoAdjust="0"/>
  </p:normalViewPr>
  <p:slideViewPr>
    <p:cSldViewPr>
      <p:cViewPr varScale="1">
        <p:scale>
          <a:sx n="77" d="100"/>
          <a:sy n="77" d="100"/>
        </p:scale>
        <p:origin x="-189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333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1F34261-E26E-426F-A05B-1060DDF9431C}" type="slidenum">
              <a:rPr lang="en-US" altLang="en-US"/>
              <a:pPr/>
              <a:t>‹#›</a:t>
            </a:fld>
            <a:endParaRPr lang="en-US" altLang="en-US"/>
          </a:p>
        </p:txBody>
      </p:sp>
    </p:spTree>
    <p:extLst>
      <p:ext uri="{BB962C8B-B14F-4D97-AF65-F5344CB8AC3E}">
        <p14:creationId xmlns:p14="http://schemas.microsoft.com/office/powerpoint/2010/main" val="122985757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F34261-E26E-426F-A05B-1060DDF9431C}" type="slidenum">
              <a:rPr lang="en-US" altLang="en-US" smtClean="0"/>
              <a:pPr/>
              <a:t>1</a:t>
            </a:fld>
            <a:endParaRPr lang="en-US" altLang="en-US"/>
          </a:p>
        </p:txBody>
      </p:sp>
    </p:spTree>
    <p:extLst>
      <p:ext uri="{BB962C8B-B14F-4D97-AF65-F5344CB8AC3E}">
        <p14:creationId xmlns:p14="http://schemas.microsoft.com/office/powerpoint/2010/main" val="3058101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eriod"/>
            </a:pPr>
            <a:r>
              <a:rPr lang="en-US" dirty="0" smtClean="0"/>
              <a:t>Each soil sample has specific barcoded primer that identifies the DNA sequence by soil sample ID</a:t>
            </a:r>
          </a:p>
          <a:p>
            <a:pPr marL="228600" indent="-228600">
              <a:buAutoNum type="alphaUcPeriod"/>
            </a:pPr>
            <a:r>
              <a:rPr lang="en-US" dirty="0" smtClean="0"/>
              <a:t>PCR amplified fragments are pooled and sequenced in parallel. Each read contains the barcoded ID and the fragment sequence.</a:t>
            </a:r>
          </a:p>
          <a:p>
            <a:pPr marL="228600" indent="-228600">
              <a:buAutoNum type="alphaUcPeriod"/>
            </a:pPr>
            <a:r>
              <a:rPr lang="en-US" dirty="0" smtClean="0"/>
              <a:t>Barcoded sequences are used to sort the fragments (de-multiplex) according to each soil sample.</a:t>
            </a:r>
          </a:p>
          <a:p>
            <a:pPr marL="228600" indent="-228600">
              <a:buAutoNum type="alphaUcPeriod"/>
            </a:pPr>
            <a:r>
              <a:rPr lang="en-US" dirty="0" smtClean="0"/>
              <a:t>Each set of reads is aligned to a reference sequence, giving a list of unique DNA sequences (representing different taxa) per soil sample</a:t>
            </a:r>
          </a:p>
          <a:p>
            <a:endParaRPr lang="en-US" dirty="0" smtClean="0"/>
          </a:p>
          <a:p>
            <a:r>
              <a:rPr lang="en-US" dirty="0" err="1" smtClean="0"/>
              <a:t>Illumina</a:t>
            </a:r>
            <a:r>
              <a:rPr lang="en-US" dirty="0" smtClean="0"/>
              <a:t> </a:t>
            </a:r>
          </a:p>
          <a:p>
            <a:pPr lvl="1"/>
            <a:r>
              <a:rPr lang="en-US" dirty="0" smtClean="0"/>
              <a:t>Synthesis-based sequencing</a:t>
            </a:r>
          </a:p>
          <a:p>
            <a:pPr lvl="1"/>
            <a:r>
              <a:rPr lang="en-US" dirty="0" smtClean="0"/>
              <a:t>Short reads, doubled by paired end reads</a:t>
            </a:r>
          </a:p>
          <a:p>
            <a:pPr lvl="2"/>
            <a:r>
              <a:rPr lang="en-US" dirty="0" smtClean="0"/>
              <a:t>paired end reads ~250 </a:t>
            </a:r>
            <a:r>
              <a:rPr lang="en-US" dirty="0" err="1" smtClean="0"/>
              <a:t>bp</a:t>
            </a:r>
            <a:endParaRPr lang="en-US" dirty="0" smtClean="0"/>
          </a:p>
          <a:p>
            <a:pPr lvl="1"/>
            <a:r>
              <a:rPr lang="en-US" dirty="0" smtClean="0"/>
              <a:t>Very large scale reads; billion of reads/per run</a:t>
            </a:r>
          </a:p>
          <a:p>
            <a:pPr lvl="1"/>
            <a:r>
              <a:rPr lang="en-US" dirty="0" smtClean="0"/>
              <a:t>Each sample has a barcode attached to the PCR primer. </a:t>
            </a:r>
          </a:p>
          <a:p>
            <a:pPr lvl="2"/>
            <a:r>
              <a:rPr lang="en-US" dirty="0" smtClean="0"/>
              <a:t>Barcodes build library of treatment/sample</a:t>
            </a:r>
          </a:p>
          <a:p>
            <a:pPr lvl="2"/>
            <a:r>
              <a:rPr lang="en-US" dirty="0" smtClean="0"/>
              <a:t>Thousands of different sequences at the end of each barcode correspond to thousands of type of bacteria/fungi in each sample</a:t>
            </a:r>
          </a:p>
        </p:txBody>
      </p:sp>
      <p:sp>
        <p:nvSpPr>
          <p:cNvPr id="4" name="Slide Number Placeholder 3"/>
          <p:cNvSpPr>
            <a:spLocks noGrp="1"/>
          </p:cNvSpPr>
          <p:nvPr>
            <p:ph type="sldNum" sz="quarter" idx="10"/>
          </p:nvPr>
        </p:nvSpPr>
        <p:spPr/>
        <p:txBody>
          <a:bodyPr/>
          <a:lstStyle/>
          <a:p>
            <a:fld id="{6BED5C29-6D9E-2C4B-B26F-4054BE0FC8F5}" type="slidenum">
              <a:rPr lang="en-US" smtClean="0"/>
              <a:t>10</a:t>
            </a:fld>
            <a:endParaRPr lang="en-US"/>
          </a:p>
        </p:txBody>
      </p:sp>
    </p:spTree>
    <p:extLst>
      <p:ext uri="{BB962C8B-B14F-4D97-AF65-F5344CB8AC3E}">
        <p14:creationId xmlns:p14="http://schemas.microsoft.com/office/powerpoint/2010/main" val="3067641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Points indicate center plot of pooled samples. Samples</a:t>
            </a:r>
            <a:r>
              <a:rPr lang="en-US" baseline="0" dirty="0" smtClean="0"/>
              <a:t> only pooled if all trees in 5x5 grid were of same genotype. </a:t>
            </a:r>
          </a:p>
          <a:p>
            <a:r>
              <a:rPr lang="en-US" baseline="0" dirty="0" smtClean="0"/>
              <a:t>The analysis included more genets, but some were dropped during analysis for various gaps (failed </a:t>
            </a:r>
            <a:r>
              <a:rPr lang="en-US" baseline="0" dirty="0" err="1" smtClean="0"/>
              <a:t>pcr</a:t>
            </a:r>
            <a:r>
              <a:rPr lang="en-US" baseline="0" dirty="0" smtClean="0"/>
              <a:t>, too few reps, and others)</a:t>
            </a:r>
            <a:endParaRPr lang="en-US" dirty="0"/>
          </a:p>
        </p:txBody>
      </p:sp>
      <p:sp>
        <p:nvSpPr>
          <p:cNvPr id="4" name="Slide Number Placeholder 3"/>
          <p:cNvSpPr>
            <a:spLocks noGrp="1"/>
          </p:cNvSpPr>
          <p:nvPr>
            <p:ph type="sldNum" sz="quarter" idx="10"/>
          </p:nvPr>
        </p:nvSpPr>
        <p:spPr/>
        <p:txBody>
          <a:bodyPr/>
          <a:lstStyle/>
          <a:p>
            <a:fld id="{6BED5C29-6D9E-2C4B-B26F-4054BE0FC8F5}" type="slidenum">
              <a:rPr lang="en-US" smtClean="0"/>
              <a:t>11</a:t>
            </a:fld>
            <a:endParaRPr lang="en-US"/>
          </a:p>
        </p:txBody>
      </p:sp>
    </p:spTree>
    <p:extLst>
      <p:ext uri="{BB962C8B-B14F-4D97-AF65-F5344CB8AC3E}">
        <p14:creationId xmlns:p14="http://schemas.microsoft.com/office/powerpoint/2010/main" val="1602877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F34261-E26E-426F-A05B-1060DDF9431C}" type="slidenum">
              <a:rPr lang="en-US" altLang="en-US" smtClean="0"/>
              <a:pPr/>
              <a:t>12</a:t>
            </a:fld>
            <a:endParaRPr lang="en-US" altLang="en-US"/>
          </a:p>
        </p:txBody>
      </p:sp>
    </p:spTree>
    <p:extLst>
      <p:ext uri="{BB962C8B-B14F-4D97-AF65-F5344CB8AC3E}">
        <p14:creationId xmlns:p14="http://schemas.microsoft.com/office/powerpoint/2010/main" val="3187387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Coefficients of determination for axes: </a:t>
            </a:r>
          </a:p>
          <a:p>
            <a:r>
              <a:rPr lang="en-US" baseline="0" dirty="0" smtClean="0"/>
              <a:t>Axis 1 .89</a:t>
            </a:r>
          </a:p>
          <a:p>
            <a:r>
              <a:rPr lang="en-US" baseline="0" dirty="0" smtClean="0"/>
              <a:t>Axis 2 0.067</a:t>
            </a:r>
          </a:p>
          <a:p>
            <a:endParaRPr lang="en-US" dirty="0" smtClean="0"/>
          </a:p>
          <a:p>
            <a:endParaRPr lang="en-US" dirty="0" smtClean="0"/>
          </a:p>
          <a:p>
            <a:r>
              <a:rPr lang="en-US" dirty="0" smtClean="0"/>
              <a:t>MRPP A =</a:t>
            </a:r>
            <a:r>
              <a:rPr lang="en-US" baseline="0" dirty="0" smtClean="0"/>
              <a:t> 0.42, P&lt;0.001 </a:t>
            </a:r>
          </a:p>
          <a:p>
            <a:r>
              <a:rPr lang="en-US" baseline="0" dirty="0" smtClean="0"/>
              <a:t>A of 0.3 considered high, this A very high; bacterial communities very different by genet</a:t>
            </a:r>
          </a:p>
          <a:p>
            <a:r>
              <a:rPr lang="en-US" baseline="0" dirty="0" smtClean="0"/>
              <a:t>CAVEAT: not corrected for spatial autocorrelation </a:t>
            </a:r>
          </a:p>
          <a:p>
            <a:endParaRPr lang="en-US" baseline="0" dirty="0" smtClean="0"/>
          </a:p>
          <a:p>
            <a:r>
              <a:rPr lang="en-US" dirty="0" smtClean="0"/>
              <a:t>Multiple Response Permutation Procedure (MRPP) provides a test of whether there is a significant difference between two or more groups of sampling units. (in vegan</a:t>
            </a:r>
            <a:r>
              <a:rPr lang="en-US" baseline="0" dirty="0" smtClean="0"/>
              <a:t> package and in PCORD)</a:t>
            </a:r>
            <a:endParaRPr lang="en-US" dirty="0"/>
          </a:p>
        </p:txBody>
      </p:sp>
      <p:sp>
        <p:nvSpPr>
          <p:cNvPr id="4" name="Slide Number Placeholder 3"/>
          <p:cNvSpPr>
            <a:spLocks noGrp="1"/>
          </p:cNvSpPr>
          <p:nvPr>
            <p:ph type="sldNum" sz="quarter" idx="10"/>
          </p:nvPr>
        </p:nvSpPr>
        <p:spPr/>
        <p:txBody>
          <a:bodyPr/>
          <a:lstStyle/>
          <a:p>
            <a:fld id="{6BED5C29-6D9E-2C4B-B26F-4054BE0FC8F5}" type="slidenum">
              <a:rPr lang="en-US" smtClean="0"/>
              <a:t>13</a:t>
            </a:fld>
            <a:endParaRPr lang="en-US"/>
          </a:p>
        </p:txBody>
      </p:sp>
    </p:spTree>
    <p:extLst>
      <p:ext uri="{BB962C8B-B14F-4D97-AF65-F5344CB8AC3E}">
        <p14:creationId xmlns:p14="http://schemas.microsoft.com/office/powerpoint/2010/main" val="404444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Bands used in all spectral</a:t>
            </a:r>
            <a:r>
              <a:rPr lang="en-US" baseline="0" dirty="0" smtClean="0"/>
              <a:t> </a:t>
            </a:r>
            <a:r>
              <a:rPr lang="en-US" baseline="0" dirty="0" err="1" smtClean="0"/>
              <a:t>analysese</a:t>
            </a:r>
            <a:endParaRPr lang="en-US" baseline="0" dirty="0" smtClean="0"/>
          </a:p>
          <a:p>
            <a:r>
              <a:rPr lang="en-US" baseline="0" dirty="0" smtClean="0"/>
              <a:t>6-104 (wv0.414-1.323) 116-149 (wv1.443-1.772) 171-219 (wv1.968-2.447)</a:t>
            </a:r>
            <a:endParaRPr lang="en-US" dirty="0" smtClean="0"/>
          </a:p>
          <a:p>
            <a:endParaRPr lang="en-US" dirty="0" smtClean="0"/>
          </a:p>
          <a:p>
            <a:r>
              <a:rPr lang="en-US" dirty="0" smtClean="0"/>
              <a:t>Spectra</a:t>
            </a:r>
            <a:r>
              <a:rPr lang="en-US" baseline="0" dirty="0" smtClean="0"/>
              <a:t> from 01_for_PLS-DA_freqfraccut then averaged for ILL group</a:t>
            </a:r>
            <a:endParaRPr lang="en-US" dirty="0" smtClean="0"/>
          </a:p>
          <a:p>
            <a:endParaRPr lang="en-US" dirty="0"/>
          </a:p>
        </p:txBody>
      </p:sp>
      <p:sp>
        <p:nvSpPr>
          <p:cNvPr id="4" name="Slide Number Placeholder 3"/>
          <p:cNvSpPr>
            <a:spLocks noGrp="1"/>
          </p:cNvSpPr>
          <p:nvPr>
            <p:ph type="sldNum" sz="quarter" idx="10"/>
          </p:nvPr>
        </p:nvSpPr>
        <p:spPr/>
        <p:txBody>
          <a:bodyPr/>
          <a:lstStyle/>
          <a:p>
            <a:fld id="{6BED5C29-6D9E-2C4B-B26F-4054BE0FC8F5}" type="slidenum">
              <a:rPr lang="en-US" smtClean="0"/>
              <a:t>14</a:t>
            </a:fld>
            <a:endParaRPr lang="en-US"/>
          </a:p>
        </p:txBody>
      </p:sp>
    </p:spTree>
    <p:extLst>
      <p:ext uri="{BB962C8B-B14F-4D97-AF65-F5344CB8AC3E}">
        <p14:creationId xmlns:p14="http://schemas.microsoft.com/office/powerpoint/2010/main" val="3338070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Bands used in all spectral</a:t>
            </a:r>
            <a:r>
              <a:rPr lang="en-US" baseline="0" dirty="0" smtClean="0"/>
              <a:t> </a:t>
            </a:r>
            <a:r>
              <a:rPr lang="en-US" baseline="0" dirty="0" err="1" smtClean="0"/>
              <a:t>analysese</a:t>
            </a:r>
            <a:endParaRPr lang="en-US" baseline="0" dirty="0" smtClean="0"/>
          </a:p>
          <a:p>
            <a:r>
              <a:rPr lang="en-US" baseline="0" dirty="0" smtClean="0"/>
              <a:t>6-104 (wv0.414-1.323) 116-149 (wv1.443-1.772) 171-219 (wv1.968-2.447)</a:t>
            </a:r>
            <a:endParaRPr lang="en-US" dirty="0" smtClean="0"/>
          </a:p>
          <a:p>
            <a:endParaRPr lang="en-US" dirty="0" smtClean="0"/>
          </a:p>
          <a:p>
            <a:r>
              <a:rPr lang="en-US" dirty="0" smtClean="0"/>
              <a:t>Spectra</a:t>
            </a:r>
            <a:r>
              <a:rPr lang="en-US" baseline="0" dirty="0" smtClean="0"/>
              <a:t> from 01_for_PLS-DA_freqfraccut then averaged for ILL group</a:t>
            </a:r>
            <a:endParaRPr lang="en-US" dirty="0" smtClean="0"/>
          </a:p>
          <a:p>
            <a:endParaRPr lang="en-US" dirty="0" smtClean="0"/>
          </a:p>
          <a:p>
            <a:r>
              <a:rPr lang="en-US" dirty="0" smtClean="0"/>
              <a:t>Obvious</a:t>
            </a:r>
            <a:r>
              <a:rPr lang="en-US" baseline="0" dirty="0" smtClean="0"/>
              <a:t> grouping of regions/scenes</a:t>
            </a:r>
          </a:p>
          <a:p>
            <a:r>
              <a:rPr lang="en-US" baseline="0" dirty="0" smtClean="0"/>
              <a:t>PLS holds within scene analysis as well. </a:t>
            </a:r>
            <a:endParaRPr lang="en-US" dirty="0"/>
          </a:p>
        </p:txBody>
      </p:sp>
      <p:sp>
        <p:nvSpPr>
          <p:cNvPr id="4" name="Slide Number Placeholder 3"/>
          <p:cNvSpPr>
            <a:spLocks noGrp="1"/>
          </p:cNvSpPr>
          <p:nvPr>
            <p:ph type="sldNum" sz="quarter" idx="10"/>
          </p:nvPr>
        </p:nvSpPr>
        <p:spPr/>
        <p:txBody>
          <a:bodyPr/>
          <a:lstStyle/>
          <a:p>
            <a:fld id="{6BED5C29-6D9E-2C4B-B26F-4054BE0FC8F5}" type="slidenum">
              <a:rPr lang="en-US" smtClean="0"/>
              <a:t>15</a:t>
            </a:fld>
            <a:endParaRPr lang="en-US"/>
          </a:p>
        </p:txBody>
      </p:sp>
    </p:spTree>
    <p:extLst>
      <p:ext uri="{BB962C8B-B14F-4D97-AF65-F5344CB8AC3E}">
        <p14:creationId xmlns:p14="http://schemas.microsoft.com/office/powerpoint/2010/main" val="1849238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Bands used in all spectral</a:t>
            </a:r>
            <a:r>
              <a:rPr lang="en-US" baseline="0" dirty="0" smtClean="0"/>
              <a:t> </a:t>
            </a:r>
            <a:r>
              <a:rPr lang="en-US" baseline="0" dirty="0" err="1" smtClean="0"/>
              <a:t>analysese</a:t>
            </a:r>
            <a:endParaRPr lang="en-US" baseline="0" dirty="0" smtClean="0"/>
          </a:p>
          <a:p>
            <a:r>
              <a:rPr lang="en-US" baseline="0" dirty="0" smtClean="0"/>
              <a:t>6-104 (wv0.414-1.323) 116-149 (wv1.443-1.772) 171-219 (wv1.968-2.447)</a:t>
            </a:r>
            <a:endParaRPr lang="en-US" dirty="0" smtClean="0"/>
          </a:p>
          <a:p>
            <a:endParaRPr lang="en-US" dirty="0" smtClean="0"/>
          </a:p>
          <a:p>
            <a:r>
              <a:rPr lang="en-US" dirty="0" smtClean="0"/>
              <a:t>Spectra</a:t>
            </a:r>
            <a:r>
              <a:rPr lang="en-US" baseline="0" dirty="0" smtClean="0"/>
              <a:t> from 01_for_PLS-DA_freqfraccut then averaged for ILL group</a:t>
            </a:r>
            <a:endParaRPr lang="en-US" dirty="0" smtClean="0"/>
          </a:p>
          <a:p>
            <a:endParaRPr lang="en-US" dirty="0" smtClean="0"/>
          </a:p>
          <a:p>
            <a:r>
              <a:rPr lang="en-US" dirty="0" smtClean="0"/>
              <a:t>Obvious</a:t>
            </a:r>
            <a:r>
              <a:rPr lang="en-US" baseline="0" dirty="0" smtClean="0"/>
              <a:t> grouping of regions/scenes</a:t>
            </a:r>
          </a:p>
          <a:p>
            <a:r>
              <a:rPr lang="en-US" baseline="0" dirty="0" smtClean="0"/>
              <a:t>PLS holds within scene analysis as well. </a:t>
            </a:r>
            <a:endParaRPr lang="en-US" dirty="0"/>
          </a:p>
        </p:txBody>
      </p:sp>
      <p:sp>
        <p:nvSpPr>
          <p:cNvPr id="4" name="Slide Number Placeholder 3"/>
          <p:cNvSpPr>
            <a:spLocks noGrp="1"/>
          </p:cNvSpPr>
          <p:nvPr>
            <p:ph type="sldNum" sz="quarter" idx="10"/>
          </p:nvPr>
        </p:nvSpPr>
        <p:spPr/>
        <p:txBody>
          <a:bodyPr/>
          <a:lstStyle/>
          <a:p>
            <a:fld id="{6BED5C29-6D9E-2C4B-B26F-4054BE0FC8F5}" type="slidenum">
              <a:rPr lang="en-US" smtClean="0"/>
              <a:t>16</a:t>
            </a:fld>
            <a:endParaRPr lang="en-US"/>
          </a:p>
        </p:txBody>
      </p:sp>
    </p:spTree>
    <p:extLst>
      <p:ext uri="{BB962C8B-B14F-4D97-AF65-F5344CB8AC3E}">
        <p14:creationId xmlns:p14="http://schemas.microsoft.com/office/powerpoint/2010/main" val="1849238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TO PHIL</a:t>
            </a:r>
            <a:r>
              <a:rPr lang="en-US" baseline="0" dirty="0" smtClean="0"/>
              <a:t>: Microbial people use several field-specific diversity indicators (ACE Chao1 are the most popular). I don’t know how popular those metrics are outside of microbial ecology, so I just stuck with Shannon’s H because everybody is familiar with it. </a:t>
            </a:r>
            <a:endParaRPr lang="en-US" dirty="0" smtClean="0"/>
          </a:p>
          <a:p>
            <a:endParaRPr lang="en-US" dirty="0" smtClean="0"/>
          </a:p>
          <a:p>
            <a:r>
              <a:rPr lang="en-US" dirty="0" smtClean="0"/>
              <a:t>Bands used in all spectral</a:t>
            </a:r>
            <a:r>
              <a:rPr lang="en-US" baseline="0" dirty="0" smtClean="0"/>
              <a:t> </a:t>
            </a:r>
            <a:r>
              <a:rPr lang="en-US" baseline="0" dirty="0" err="1" smtClean="0"/>
              <a:t>analysese</a:t>
            </a:r>
            <a:endParaRPr lang="en-US" baseline="0" dirty="0" smtClean="0"/>
          </a:p>
          <a:p>
            <a:r>
              <a:rPr lang="en-US" baseline="0" dirty="0" smtClean="0"/>
              <a:t>6-104 (wv0.414-1.323) 116-149 (wv1.443-1.772) 171-219 (wv1.968-2.447)</a:t>
            </a:r>
            <a:endParaRPr lang="en-US" dirty="0" smtClean="0"/>
          </a:p>
          <a:p>
            <a:endParaRPr lang="en-US" dirty="0" smtClean="0"/>
          </a:p>
          <a:p>
            <a:endParaRPr lang="en-US" dirty="0" smtClean="0"/>
          </a:p>
          <a:p>
            <a:r>
              <a:rPr lang="en-US" dirty="0" smtClean="0"/>
              <a:t>Obvious</a:t>
            </a:r>
            <a:r>
              <a:rPr lang="en-US" baseline="0" dirty="0" smtClean="0"/>
              <a:t> grouping of regions/scenes</a:t>
            </a:r>
          </a:p>
          <a:p>
            <a:r>
              <a:rPr lang="en-US" baseline="0" dirty="0" smtClean="0"/>
              <a:t>PLS holds within scene analysis as well. </a:t>
            </a:r>
            <a:endParaRPr lang="en-US" dirty="0"/>
          </a:p>
        </p:txBody>
      </p:sp>
      <p:sp>
        <p:nvSpPr>
          <p:cNvPr id="4" name="Slide Number Placeholder 3"/>
          <p:cNvSpPr>
            <a:spLocks noGrp="1"/>
          </p:cNvSpPr>
          <p:nvPr>
            <p:ph type="sldNum" sz="quarter" idx="10"/>
          </p:nvPr>
        </p:nvSpPr>
        <p:spPr/>
        <p:txBody>
          <a:bodyPr/>
          <a:lstStyle/>
          <a:p>
            <a:fld id="{6BED5C29-6D9E-2C4B-B26F-4054BE0FC8F5}" type="slidenum">
              <a:rPr lang="en-US" smtClean="0"/>
              <a:t>17</a:t>
            </a:fld>
            <a:endParaRPr lang="en-US"/>
          </a:p>
        </p:txBody>
      </p:sp>
    </p:spTree>
    <p:extLst>
      <p:ext uri="{BB962C8B-B14F-4D97-AF65-F5344CB8AC3E}">
        <p14:creationId xmlns:p14="http://schemas.microsoft.com/office/powerpoint/2010/main" val="1849238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TO PHIL</a:t>
            </a:r>
            <a:r>
              <a:rPr lang="en-US" baseline="0" dirty="0" smtClean="0"/>
              <a:t>: Microbial people use several field-specific diversity indicators (ACE Chao1 are the most popular). I don’t know how popular those metrics are outside of microbial ecology, so I just stuck with Shannon’s H because everybody is familiar with it. </a:t>
            </a:r>
            <a:endParaRPr lang="en-US" dirty="0" smtClean="0"/>
          </a:p>
          <a:p>
            <a:endParaRPr lang="en-US" dirty="0" smtClean="0"/>
          </a:p>
          <a:p>
            <a:r>
              <a:rPr lang="en-US" dirty="0" smtClean="0"/>
              <a:t>Bands used in all spectral</a:t>
            </a:r>
            <a:r>
              <a:rPr lang="en-US" baseline="0" dirty="0" smtClean="0"/>
              <a:t> </a:t>
            </a:r>
            <a:r>
              <a:rPr lang="en-US" baseline="0" dirty="0" err="1" smtClean="0"/>
              <a:t>analysese</a:t>
            </a:r>
            <a:endParaRPr lang="en-US" baseline="0" dirty="0" smtClean="0"/>
          </a:p>
          <a:p>
            <a:r>
              <a:rPr lang="en-US" baseline="0" dirty="0" smtClean="0"/>
              <a:t>6-104 (wv0.414-1.323) 116-149 (wv1.443-1.772) 171-219 (wv1.968-2.447)</a:t>
            </a:r>
            <a:endParaRPr lang="en-US" dirty="0" smtClean="0"/>
          </a:p>
          <a:p>
            <a:endParaRPr lang="en-US" dirty="0" smtClean="0"/>
          </a:p>
          <a:p>
            <a:endParaRPr lang="en-US" dirty="0" smtClean="0"/>
          </a:p>
          <a:p>
            <a:r>
              <a:rPr lang="en-US" dirty="0" smtClean="0"/>
              <a:t>Obvious</a:t>
            </a:r>
            <a:r>
              <a:rPr lang="en-US" baseline="0" dirty="0" smtClean="0"/>
              <a:t> grouping of regions/scenes</a:t>
            </a:r>
          </a:p>
          <a:p>
            <a:r>
              <a:rPr lang="en-US" baseline="0" dirty="0" smtClean="0"/>
              <a:t>PLS holds within scene analysis as well. </a:t>
            </a:r>
            <a:endParaRPr lang="en-US" dirty="0"/>
          </a:p>
        </p:txBody>
      </p:sp>
      <p:sp>
        <p:nvSpPr>
          <p:cNvPr id="4" name="Slide Number Placeholder 3"/>
          <p:cNvSpPr>
            <a:spLocks noGrp="1"/>
          </p:cNvSpPr>
          <p:nvPr>
            <p:ph type="sldNum" sz="quarter" idx="10"/>
          </p:nvPr>
        </p:nvSpPr>
        <p:spPr/>
        <p:txBody>
          <a:bodyPr/>
          <a:lstStyle/>
          <a:p>
            <a:fld id="{6BED5C29-6D9E-2C4B-B26F-4054BE0FC8F5}" type="slidenum">
              <a:rPr lang="en-US" smtClean="0"/>
              <a:t>18</a:t>
            </a:fld>
            <a:endParaRPr lang="en-US"/>
          </a:p>
        </p:txBody>
      </p:sp>
    </p:spTree>
    <p:extLst>
      <p:ext uri="{BB962C8B-B14F-4D97-AF65-F5344CB8AC3E}">
        <p14:creationId xmlns:p14="http://schemas.microsoft.com/office/powerpoint/2010/main" val="1849238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PHIL;</a:t>
            </a:r>
            <a:r>
              <a:rPr lang="en-US" baseline="0" dirty="0" smtClean="0"/>
              <a:t> </a:t>
            </a:r>
            <a:r>
              <a:rPr lang="en-US" sz="1200" b="0" i="0" u="none" strike="noStrike" kern="1200" dirty="0" smtClean="0">
                <a:solidFill>
                  <a:schemeClr val="tx1"/>
                </a:solidFill>
                <a:effectLst/>
                <a:latin typeface="+mn-lt"/>
                <a:ea typeface="+mn-ea"/>
                <a:cs typeface="+mn-cs"/>
              </a:rPr>
              <a:t>This is the variance explained in wavelengths by the first latent factor of the </a:t>
            </a:r>
            <a:r>
              <a:rPr lang="en-US" sz="1200" b="0" i="0" u="none" strike="noStrike" kern="1200" dirty="0" err="1" smtClean="0">
                <a:solidFill>
                  <a:schemeClr val="tx1"/>
                </a:solidFill>
                <a:effectLst/>
                <a:latin typeface="+mn-lt"/>
                <a:ea typeface="+mn-ea"/>
                <a:cs typeface="+mn-cs"/>
              </a:rPr>
              <a:t>pls</a:t>
            </a:r>
            <a:r>
              <a:rPr lang="en-US" sz="1200" b="0" i="0" u="none" strike="noStrike" kern="1200" dirty="0" smtClean="0">
                <a:solidFill>
                  <a:schemeClr val="tx1"/>
                </a:solidFill>
                <a:effectLst/>
                <a:latin typeface="+mn-lt"/>
                <a:ea typeface="+mn-ea"/>
                <a:cs typeface="+mn-cs"/>
              </a:rPr>
              <a:t> model. The same factor explained the most, about 40%, of the variation in both bacterial NMS1 and bacterial H'.</a:t>
            </a:r>
            <a:r>
              <a:rPr lang="en-US" dirty="0" smtClean="0"/>
              <a:t> I think I’m interpreting</a:t>
            </a:r>
            <a:r>
              <a:rPr lang="en-US" baseline="0" dirty="0" smtClean="0"/>
              <a:t> this correctly: </a:t>
            </a:r>
            <a:r>
              <a:rPr lang="en-US" sz="1200" b="0" i="0" u="none" strike="noStrike" kern="1200" dirty="0" smtClean="0">
                <a:solidFill>
                  <a:schemeClr val="tx1"/>
                </a:solidFill>
                <a:effectLst/>
                <a:latin typeface="+mn-lt"/>
                <a:ea typeface="+mn-ea"/>
                <a:cs typeface="+mn-cs"/>
              </a:rPr>
              <a:t>Similar to our PTRS CCA analysis of spectra-soils, there are strong relationships in red-edge through NIR (canopy structure and C?), and with bands &gt;2000 (foliar N and </a:t>
            </a:r>
            <a:r>
              <a:rPr lang="en-US" sz="1200" b="0" i="0" u="none" strike="noStrike" kern="1200" dirty="0" err="1" smtClean="0">
                <a:solidFill>
                  <a:schemeClr val="tx1"/>
                </a:solidFill>
                <a:effectLst/>
                <a:latin typeface="+mn-lt"/>
                <a:ea typeface="+mn-ea"/>
                <a:cs typeface="+mn-cs"/>
              </a:rPr>
              <a:t>phytochemistry</a:t>
            </a:r>
            <a:r>
              <a:rPr lang="en-US" sz="1200" b="0" i="0" u="none" strike="noStrike" kern="1200" dirty="0" smtClean="0">
                <a:solidFill>
                  <a:schemeClr val="tx1"/>
                </a:solidFill>
                <a:effectLst/>
                <a:latin typeface="+mn-lt"/>
                <a:ea typeface="+mn-ea"/>
                <a:cs typeface="+mn-cs"/>
              </a:rPr>
              <a:t>?)</a:t>
            </a:r>
            <a:r>
              <a:rPr lang="en-US" dirty="0" smtClean="0"/>
              <a:t> . My PLS experience is limited, so please double check my logic</a:t>
            </a:r>
            <a:r>
              <a:rPr lang="en-US" baseline="0" dirty="0" smtClean="0"/>
              <a:t>. I can’t figure out how to word the title appropriately. </a:t>
            </a:r>
            <a:endParaRPr lang="en-US" dirty="0"/>
          </a:p>
        </p:txBody>
      </p:sp>
      <p:sp>
        <p:nvSpPr>
          <p:cNvPr id="4" name="Slide Number Placeholder 3"/>
          <p:cNvSpPr>
            <a:spLocks noGrp="1"/>
          </p:cNvSpPr>
          <p:nvPr>
            <p:ph type="sldNum" sz="quarter" idx="10"/>
          </p:nvPr>
        </p:nvSpPr>
        <p:spPr/>
        <p:txBody>
          <a:bodyPr/>
          <a:lstStyle/>
          <a:p>
            <a:fld id="{6BED5C29-6D9E-2C4B-B26F-4054BE0FC8F5}" type="slidenum">
              <a:rPr lang="en-US" smtClean="0"/>
              <a:t>19</a:t>
            </a:fld>
            <a:endParaRPr lang="en-US"/>
          </a:p>
        </p:txBody>
      </p:sp>
    </p:spTree>
    <p:extLst>
      <p:ext uri="{BB962C8B-B14F-4D97-AF65-F5344CB8AC3E}">
        <p14:creationId xmlns:p14="http://schemas.microsoft.com/office/powerpoint/2010/main" val="813525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F34261-E26E-426F-A05B-1060DDF9431C}" type="slidenum">
              <a:rPr lang="en-US" altLang="en-US" smtClean="0"/>
              <a:pPr/>
              <a:t>2</a:t>
            </a:fld>
            <a:endParaRPr lang="en-US" altLang="en-US"/>
          </a:p>
        </p:txBody>
      </p:sp>
    </p:spTree>
    <p:extLst>
      <p:ext uri="{BB962C8B-B14F-4D97-AF65-F5344CB8AC3E}">
        <p14:creationId xmlns:p14="http://schemas.microsoft.com/office/powerpoint/2010/main" val="99440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Fungal</a:t>
            </a:r>
            <a:r>
              <a:rPr lang="en-US" baseline="0" dirty="0" smtClean="0"/>
              <a:t> class NMS genet graph</a:t>
            </a:r>
          </a:p>
          <a:p>
            <a:endParaRPr lang="en-US" baseline="0" dirty="0" smtClean="0"/>
          </a:p>
          <a:p>
            <a:r>
              <a:rPr lang="en-US" baseline="0" dirty="0" smtClean="0"/>
              <a:t>OVERALL PATTERN DRIVEN BY LARGE NUMBER OF UNKNOWN SEQUENCES. </a:t>
            </a:r>
          </a:p>
          <a:p>
            <a:endParaRPr lang="en-US" baseline="0" dirty="0" smtClean="0"/>
          </a:p>
          <a:p>
            <a:endParaRPr lang="en-US" baseline="0" dirty="0" smtClean="0"/>
          </a:p>
          <a:p>
            <a:r>
              <a:rPr lang="en-US" baseline="0" dirty="0" smtClean="0"/>
              <a:t>Coefficients of determination for axes: </a:t>
            </a:r>
          </a:p>
          <a:p>
            <a:r>
              <a:rPr lang="en-US" baseline="0" dirty="0" smtClean="0"/>
              <a:t>Axis 1 .882 </a:t>
            </a:r>
          </a:p>
          <a:p>
            <a:r>
              <a:rPr lang="en-US" baseline="0" dirty="0" smtClean="0"/>
              <a:t>Axis 2 0.058</a:t>
            </a:r>
          </a:p>
          <a:p>
            <a:endParaRPr lang="en-US" baseline="0" dirty="0" smtClean="0"/>
          </a:p>
          <a:p>
            <a:r>
              <a:rPr lang="en-US" baseline="0" dirty="0" smtClean="0"/>
              <a:t>MRPP (applied only to replicate genets) A=0.14 P=0.015</a:t>
            </a:r>
          </a:p>
          <a:p>
            <a:endParaRPr lang="en-US" baseline="0" dirty="0" smtClean="0"/>
          </a:p>
          <a:p>
            <a:r>
              <a:rPr lang="en-US" baseline="0" dirty="0" smtClean="0"/>
              <a:t>NMS axis plots swamped by undefined taxa. </a:t>
            </a:r>
          </a:p>
          <a:p>
            <a:endParaRPr lang="en-US" baseline="0" dirty="0" smtClean="0"/>
          </a:p>
        </p:txBody>
      </p:sp>
      <p:sp>
        <p:nvSpPr>
          <p:cNvPr id="4" name="Slide Number Placeholder 3"/>
          <p:cNvSpPr>
            <a:spLocks noGrp="1"/>
          </p:cNvSpPr>
          <p:nvPr>
            <p:ph type="sldNum" sz="quarter" idx="10"/>
          </p:nvPr>
        </p:nvSpPr>
        <p:spPr/>
        <p:txBody>
          <a:bodyPr/>
          <a:lstStyle/>
          <a:p>
            <a:fld id="{6BED5C29-6D9E-2C4B-B26F-4054BE0FC8F5}" type="slidenum">
              <a:rPr lang="en-US" smtClean="0"/>
              <a:t>20</a:t>
            </a:fld>
            <a:endParaRPr lang="en-US"/>
          </a:p>
        </p:txBody>
      </p:sp>
    </p:spTree>
    <p:extLst>
      <p:ext uri="{BB962C8B-B14F-4D97-AF65-F5344CB8AC3E}">
        <p14:creationId xmlns:p14="http://schemas.microsoft.com/office/powerpoint/2010/main" val="1496665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ED5C29-6D9E-2C4B-B26F-4054BE0FC8F5}" type="slidenum">
              <a:rPr lang="en-US" smtClean="0"/>
              <a:t>21</a:t>
            </a:fld>
            <a:endParaRPr lang="en-US"/>
          </a:p>
        </p:txBody>
      </p:sp>
    </p:spTree>
    <p:extLst>
      <p:ext uri="{BB962C8B-B14F-4D97-AF65-F5344CB8AC3E}">
        <p14:creationId xmlns:p14="http://schemas.microsoft.com/office/powerpoint/2010/main" val="1157030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F34261-E26E-426F-A05B-1060DDF9431C}" type="slidenum">
              <a:rPr lang="en-US" altLang="en-US" smtClean="0"/>
              <a:pPr/>
              <a:t>22</a:t>
            </a:fld>
            <a:endParaRPr lang="en-US" altLang="en-US"/>
          </a:p>
        </p:txBody>
      </p:sp>
    </p:spTree>
    <p:extLst>
      <p:ext uri="{BB962C8B-B14F-4D97-AF65-F5344CB8AC3E}">
        <p14:creationId xmlns:p14="http://schemas.microsoft.com/office/powerpoint/2010/main" val="3187387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F34261-E26E-426F-A05B-1060DDF9431C}" type="slidenum">
              <a:rPr lang="en-US" altLang="en-US" smtClean="0"/>
              <a:pPr/>
              <a:t>23</a:t>
            </a:fld>
            <a:endParaRPr lang="en-US" altLang="en-US"/>
          </a:p>
        </p:txBody>
      </p:sp>
    </p:spTree>
    <p:extLst>
      <p:ext uri="{BB962C8B-B14F-4D97-AF65-F5344CB8AC3E}">
        <p14:creationId xmlns:p14="http://schemas.microsoft.com/office/powerpoint/2010/main" val="3187387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distillation of a figure from the paper and I have more detail on the next slide.</a:t>
            </a:r>
          </a:p>
          <a:p>
            <a:endParaRPr lang="en-US" dirty="0" smtClean="0"/>
          </a:p>
          <a:p>
            <a:r>
              <a:rPr lang="en-US" dirty="0" smtClean="0"/>
              <a:t>Implicit in the title of the paper is the need to address the connections between our three datasets: AVIRIS spectra, foliar traits, soil traits. We did this via CCA, Canonical Correlation Analysis.</a:t>
            </a:r>
          </a:p>
          <a:p>
            <a:endParaRPr lang="en-US" dirty="0" smtClean="0"/>
          </a:p>
          <a:p>
            <a:r>
              <a:rPr lang="en-US" dirty="0" smtClean="0"/>
              <a:t>CCA can simultaneously compute the relationship -- correlation coefficient (r) -- between two sets of variables. Our data lends itself to this kind of comparison.</a:t>
            </a:r>
          </a:p>
          <a:p>
            <a:endParaRPr lang="en-US" dirty="0" smtClean="0"/>
          </a:p>
          <a:p>
            <a:r>
              <a:rPr lang="en-US" dirty="0" smtClean="0"/>
              <a:t>This approach ignores genets and only looks at the continuous variables from each of the three datasets.</a:t>
            </a:r>
          </a:p>
          <a:p>
            <a:endParaRPr lang="en-US" dirty="0" smtClean="0"/>
          </a:p>
          <a:p>
            <a:r>
              <a:rPr lang="en-US" dirty="0" smtClean="0"/>
              <a:t>So, there are three questions we set out to answer ...</a:t>
            </a:r>
          </a:p>
          <a:p>
            <a:endParaRPr lang="en-US" dirty="0" smtClean="0"/>
          </a:p>
          <a:p>
            <a:r>
              <a:rPr lang="en-US" dirty="0" smtClean="0"/>
              <a:t>1) Are spectral traits related to foliar traits?</a:t>
            </a:r>
          </a:p>
          <a:p>
            <a:r>
              <a:rPr lang="en-US" dirty="0" smtClean="0"/>
              <a:t>The literature has shown this (M-L Smith, </a:t>
            </a:r>
            <a:r>
              <a:rPr lang="en-US" dirty="0" err="1" smtClean="0"/>
              <a:t>Asner</a:t>
            </a:r>
            <a:r>
              <a:rPr lang="en-US" dirty="0" smtClean="0"/>
              <a:t>), so we weren't too surprised to see that there is a strong connection</a:t>
            </a:r>
          </a:p>
          <a:p>
            <a:endParaRPr lang="en-US" dirty="0" smtClean="0"/>
          </a:p>
          <a:p>
            <a:r>
              <a:rPr lang="en-US" dirty="0" smtClean="0"/>
              <a:t>The fat line is canonical axis 1, thinner is 2, thinnest is 3.</a:t>
            </a:r>
          </a:p>
          <a:p>
            <a:endParaRPr lang="en-US" dirty="0" smtClean="0"/>
          </a:p>
          <a:p>
            <a:r>
              <a:rPr lang="en-US" dirty="0" smtClean="0"/>
              <a:t>2) Are foliar traits related to soil traits?</a:t>
            </a:r>
          </a:p>
          <a:p>
            <a:r>
              <a:rPr lang="en-US" dirty="0" smtClean="0"/>
              <a:t>We also expected to see a relationship here. They're not as strong as the connection between spectra and foliage, but they are still </a:t>
            </a:r>
          </a:p>
          <a:p>
            <a:endParaRPr lang="en-US" dirty="0" smtClean="0"/>
          </a:p>
          <a:p>
            <a:r>
              <a:rPr lang="en-US" dirty="0" smtClean="0"/>
              <a:t>3) Are spectral traits related to soil traits?</a:t>
            </a:r>
          </a:p>
          <a:p>
            <a:r>
              <a:rPr lang="en-US" dirty="0" smtClean="0"/>
              <a:t>This was a bit more of a stretch, and little surprising, but yes, image spectra are almost as strongly related to soil traits as they are to foliar traits</a:t>
            </a:r>
          </a:p>
          <a:p>
            <a:endParaRPr lang="en-US" dirty="0"/>
          </a:p>
        </p:txBody>
      </p:sp>
      <p:sp>
        <p:nvSpPr>
          <p:cNvPr id="4" name="Slide Number Placeholder 3"/>
          <p:cNvSpPr>
            <a:spLocks noGrp="1"/>
          </p:cNvSpPr>
          <p:nvPr>
            <p:ph type="sldNum" sz="quarter" idx="10"/>
          </p:nvPr>
        </p:nvSpPr>
        <p:spPr/>
        <p:txBody>
          <a:bodyPr/>
          <a:lstStyle/>
          <a:p>
            <a:fld id="{71F34261-E26E-426F-A05B-1060DDF9431C}" type="slidenum">
              <a:rPr lang="en-US" altLang="en-US" smtClean="0"/>
              <a:pPr/>
              <a:t>24</a:t>
            </a:fld>
            <a:endParaRPr lang="en-US" altLang="en-US"/>
          </a:p>
        </p:txBody>
      </p:sp>
    </p:spTree>
    <p:extLst>
      <p:ext uri="{BB962C8B-B14F-4D97-AF65-F5344CB8AC3E}">
        <p14:creationId xmlns:p14="http://schemas.microsoft.com/office/powerpoint/2010/main" val="3187387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distillation of a figure from the paper and I have more detail on the next slide.</a:t>
            </a:r>
          </a:p>
          <a:p>
            <a:endParaRPr lang="en-US" dirty="0" smtClean="0"/>
          </a:p>
          <a:p>
            <a:r>
              <a:rPr lang="en-US" dirty="0" smtClean="0"/>
              <a:t>Implicit in the title of the paper is the need to address the connections between our three datasets: AVIRIS spectra, foliar traits, soil traits. We did this via CCA, Canonical Correlation Analysis.</a:t>
            </a:r>
          </a:p>
          <a:p>
            <a:endParaRPr lang="en-US" dirty="0" smtClean="0"/>
          </a:p>
          <a:p>
            <a:r>
              <a:rPr lang="en-US" dirty="0" smtClean="0"/>
              <a:t>CCA can simultaneously compute the relationship -- correlation coefficient (r) -- between two sets of variables. Our data lends itself to this kind of comparison.</a:t>
            </a:r>
          </a:p>
          <a:p>
            <a:endParaRPr lang="en-US" dirty="0" smtClean="0"/>
          </a:p>
          <a:p>
            <a:r>
              <a:rPr lang="en-US" dirty="0" smtClean="0"/>
              <a:t>This approach ignores genets and only looks at the continuous variables from each of the three datasets.</a:t>
            </a:r>
          </a:p>
          <a:p>
            <a:endParaRPr lang="en-US" dirty="0" smtClean="0"/>
          </a:p>
          <a:p>
            <a:r>
              <a:rPr lang="en-US" dirty="0" smtClean="0"/>
              <a:t>So, there are three questions we set out to answer ...</a:t>
            </a:r>
          </a:p>
          <a:p>
            <a:endParaRPr lang="en-US" dirty="0" smtClean="0"/>
          </a:p>
          <a:p>
            <a:r>
              <a:rPr lang="en-US" dirty="0" smtClean="0"/>
              <a:t>1) Are spectral traits related to foliar traits?</a:t>
            </a:r>
          </a:p>
          <a:p>
            <a:r>
              <a:rPr lang="en-US" dirty="0" smtClean="0"/>
              <a:t>The literature has shown this (M-L Smith, </a:t>
            </a:r>
            <a:r>
              <a:rPr lang="en-US" dirty="0" err="1" smtClean="0"/>
              <a:t>Asner</a:t>
            </a:r>
            <a:r>
              <a:rPr lang="en-US" dirty="0" smtClean="0"/>
              <a:t>), so we weren't too surprised to see that there is a strong connection</a:t>
            </a:r>
          </a:p>
          <a:p>
            <a:endParaRPr lang="en-US" dirty="0" smtClean="0"/>
          </a:p>
          <a:p>
            <a:r>
              <a:rPr lang="en-US" dirty="0" smtClean="0"/>
              <a:t>The fat line is canonical axis 1, thinner is 2, thinnest is 3.</a:t>
            </a:r>
          </a:p>
          <a:p>
            <a:endParaRPr lang="en-US" dirty="0" smtClean="0"/>
          </a:p>
          <a:p>
            <a:r>
              <a:rPr lang="en-US" dirty="0" smtClean="0"/>
              <a:t>2) Are foliar traits related to soil traits?</a:t>
            </a:r>
          </a:p>
          <a:p>
            <a:r>
              <a:rPr lang="en-US" dirty="0" smtClean="0"/>
              <a:t>We also expected to see a relationship here. They're not as strong as the connection between spectra and foliage, but they are still </a:t>
            </a:r>
          </a:p>
          <a:p>
            <a:endParaRPr lang="en-US" dirty="0" smtClean="0"/>
          </a:p>
          <a:p>
            <a:r>
              <a:rPr lang="en-US" dirty="0" smtClean="0"/>
              <a:t>3) Are spectral traits related to soil traits?</a:t>
            </a:r>
          </a:p>
          <a:p>
            <a:r>
              <a:rPr lang="en-US" dirty="0" smtClean="0"/>
              <a:t>This was a bit more of a stretch, and little surprising, but yes, image spectra are almost as strongly related to soil traits as they are to foliar traits</a:t>
            </a:r>
          </a:p>
          <a:p>
            <a:endParaRPr lang="en-US" dirty="0"/>
          </a:p>
        </p:txBody>
      </p:sp>
      <p:sp>
        <p:nvSpPr>
          <p:cNvPr id="4" name="Slide Number Placeholder 3"/>
          <p:cNvSpPr>
            <a:spLocks noGrp="1"/>
          </p:cNvSpPr>
          <p:nvPr>
            <p:ph type="sldNum" sz="quarter" idx="10"/>
          </p:nvPr>
        </p:nvSpPr>
        <p:spPr/>
        <p:txBody>
          <a:bodyPr/>
          <a:lstStyle/>
          <a:p>
            <a:fld id="{71F34261-E26E-426F-A05B-1060DDF9431C}" type="slidenum">
              <a:rPr lang="en-US" altLang="en-US" smtClean="0"/>
              <a:pPr/>
              <a:t>25</a:t>
            </a:fld>
            <a:endParaRPr lang="en-US" altLang="en-US"/>
          </a:p>
        </p:txBody>
      </p:sp>
    </p:spTree>
    <p:extLst>
      <p:ext uri="{BB962C8B-B14F-4D97-AF65-F5344CB8AC3E}">
        <p14:creationId xmlns:p14="http://schemas.microsoft.com/office/powerpoint/2010/main" val="3187387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distillation of a figure from the paper and I have more detail on the next slide.</a:t>
            </a:r>
          </a:p>
          <a:p>
            <a:endParaRPr lang="en-US" dirty="0" smtClean="0"/>
          </a:p>
          <a:p>
            <a:r>
              <a:rPr lang="en-US" dirty="0" smtClean="0"/>
              <a:t>Implicit in the title of the paper is the need to address the connections between our three datasets: AVIRIS spectra, foliar traits, soil traits. We did this via CCA, Canonical Correlation Analysis.</a:t>
            </a:r>
          </a:p>
          <a:p>
            <a:endParaRPr lang="en-US" dirty="0" smtClean="0"/>
          </a:p>
          <a:p>
            <a:r>
              <a:rPr lang="en-US" dirty="0" smtClean="0"/>
              <a:t>CCA can simultaneously compute the relationship -- correlation coefficient (r) -- between two sets of variables. Our data lends itself to this kind of comparison.</a:t>
            </a:r>
          </a:p>
          <a:p>
            <a:endParaRPr lang="en-US" dirty="0" smtClean="0"/>
          </a:p>
          <a:p>
            <a:r>
              <a:rPr lang="en-US" dirty="0" smtClean="0"/>
              <a:t>This approach ignores genets and only looks at the continuous variables from each of the three datasets.</a:t>
            </a:r>
          </a:p>
          <a:p>
            <a:endParaRPr lang="en-US" dirty="0" smtClean="0"/>
          </a:p>
          <a:p>
            <a:r>
              <a:rPr lang="en-US" dirty="0" smtClean="0"/>
              <a:t>So, there are three questions we set out to answer ...</a:t>
            </a:r>
          </a:p>
          <a:p>
            <a:endParaRPr lang="en-US" dirty="0" smtClean="0"/>
          </a:p>
          <a:p>
            <a:r>
              <a:rPr lang="en-US" dirty="0" smtClean="0"/>
              <a:t>1) Are spectral traits related to foliar traits?</a:t>
            </a:r>
          </a:p>
          <a:p>
            <a:r>
              <a:rPr lang="en-US" dirty="0" smtClean="0"/>
              <a:t>The literature has shown this (M-L Smith, </a:t>
            </a:r>
            <a:r>
              <a:rPr lang="en-US" dirty="0" err="1" smtClean="0"/>
              <a:t>Asner</a:t>
            </a:r>
            <a:r>
              <a:rPr lang="en-US" dirty="0" smtClean="0"/>
              <a:t>), so we weren't too surprised to see that there is a strong connection</a:t>
            </a:r>
          </a:p>
          <a:p>
            <a:endParaRPr lang="en-US" dirty="0" smtClean="0"/>
          </a:p>
          <a:p>
            <a:r>
              <a:rPr lang="en-US" dirty="0" smtClean="0"/>
              <a:t>The fat line is canonical axis 1, thinner is 2, thinnest is 3.</a:t>
            </a:r>
          </a:p>
          <a:p>
            <a:endParaRPr lang="en-US" dirty="0" smtClean="0"/>
          </a:p>
          <a:p>
            <a:r>
              <a:rPr lang="en-US" dirty="0" smtClean="0"/>
              <a:t>2) Are foliar traits related to soil traits?</a:t>
            </a:r>
          </a:p>
          <a:p>
            <a:r>
              <a:rPr lang="en-US" dirty="0" smtClean="0"/>
              <a:t>We also expected to see a relationship here. They're not as strong as the connection between spectra and foliage, but they are still </a:t>
            </a:r>
          </a:p>
          <a:p>
            <a:endParaRPr lang="en-US" dirty="0" smtClean="0"/>
          </a:p>
          <a:p>
            <a:r>
              <a:rPr lang="en-US" dirty="0" smtClean="0"/>
              <a:t>3) Are spectral traits related to soil traits?</a:t>
            </a:r>
          </a:p>
          <a:p>
            <a:r>
              <a:rPr lang="en-US" dirty="0" smtClean="0"/>
              <a:t>This was a bit more of a stretch, and little surprising, but yes, image spectra are almost as strongly related to soil traits as they are to foliar traits</a:t>
            </a:r>
          </a:p>
          <a:p>
            <a:endParaRPr lang="en-US" dirty="0"/>
          </a:p>
        </p:txBody>
      </p:sp>
      <p:sp>
        <p:nvSpPr>
          <p:cNvPr id="4" name="Slide Number Placeholder 3"/>
          <p:cNvSpPr>
            <a:spLocks noGrp="1"/>
          </p:cNvSpPr>
          <p:nvPr>
            <p:ph type="sldNum" sz="quarter" idx="10"/>
          </p:nvPr>
        </p:nvSpPr>
        <p:spPr/>
        <p:txBody>
          <a:bodyPr/>
          <a:lstStyle/>
          <a:p>
            <a:fld id="{71F34261-E26E-426F-A05B-1060DDF9431C}" type="slidenum">
              <a:rPr lang="en-US" altLang="en-US" smtClean="0"/>
              <a:pPr/>
              <a:t>26</a:t>
            </a:fld>
            <a:endParaRPr lang="en-US" altLang="en-US"/>
          </a:p>
        </p:txBody>
      </p:sp>
    </p:spTree>
    <p:extLst>
      <p:ext uri="{BB962C8B-B14F-4D97-AF65-F5344CB8AC3E}">
        <p14:creationId xmlns:p14="http://schemas.microsoft.com/office/powerpoint/2010/main" val="3187387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Revised with </a:t>
            </a:r>
            <a:r>
              <a:rPr lang="en-US" dirty="0" err="1" smtClean="0"/>
              <a:t>Aditya’s</a:t>
            </a:r>
            <a:r>
              <a:rPr lang="en-US" dirty="0" smtClean="0"/>
              <a:t> ordering of traits.</a:t>
            </a:r>
          </a:p>
          <a:p>
            <a:r>
              <a:rPr lang="en-US" dirty="0" smtClean="0"/>
              <a:t>SHOULD I INDICATE WHICH CAN BE RETRIEVED FROM PHYSICALLY BASED MODELS?</a:t>
            </a:r>
          </a:p>
          <a:p>
            <a:r>
              <a:rPr lang="en-US" dirty="0" smtClean="0"/>
              <a:t>Some are indices—</a:t>
            </a:r>
          </a:p>
          <a:p>
            <a:r>
              <a:rPr lang="en-US" dirty="0" smtClean="0"/>
              <a:t>Some are mapped traits—</a:t>
            </a:r>
          </a:p>
          <a:p>
            <a:r>
              <a:rPr lang="en-US" dirty="0" smtClean="0"/>
              <a:t>Some retrieved</a:t>
            </a:r>
            <a:r>
              <a:rPr lang="en-US" baseline="0" dirty="0" smtClean="0"/>
              <a:t> from physically </a:t>
            </a:r>
            <a:r>
              <a:rPr lang="en-US" baseline="0" dirty="0" err="1" smtClean="0"/>
              <a:t>bbased</a:t>
            </a:r>
            <a:r>
              <a:rPr lang="en-US" baseline="0" dirty="0" smtClean="0"/>
              <a:t> models—</a:t>
            </a:r>
          </a:p>
          <a:p>
            <a:r>
              <a:rPr lang="en-US" baseline="0" dirty="0" smtClean="0"/>
              <a:t>WE NEED ALL OF THESE</a:t>
            </a:r>
          </a:p>
          <a:p>
            <a:r>
              <a:rPr lang="en-US" baseline="0" dirty="0" smtClean="0">
                <a:sym typeface="Wingdings"/>
              </a:rPr>
              <a:t> Point is if 2 or more approaches converge on the same answer, then we likely are truly measuring something</a:t>
            </a:r>
            <a:endParaRPr lang="en-US" dirty="0"/>
          </a:p>
        </p:txBody>
      </p:sp>
      <p:sp>
        <p:nvSpPr>
          <p:cNvPr id="4" name="Slide Number Placeholder 3"/>
          <p:cNvSpPr>
            <a:spLocks noGrp="1"/>
          </p:cNvSpPr>
          <p:nvPr>
            <p:ph type="sldNum" sz="quarter" idx="10"/>
          </p:nvPr>
        </p:nvSpPr>
        <p:spPr/>
        <p:txBody>
          <a:bodyPr/>
          <a:lstStyle/>
          <a:p>
            <a:fld id="{2D5011CB-9525-5A40-8A3E-080D60DFDF5A}"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116946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paper is one of the products to come from a project funded by NASA's biodiversity program and is motivated by the need to understand how biodiversity relates to ecosystem function. It's widely accepted that, by most measures, global biodiversity is declining. Accurately quantifying diversity now is the first step in monitoring how it  changes.</a:t>
            </a:r>
          </a:p>
          <a:p>
            <a:endParaRPr lang="en-US" dirty="0" smtClean="0"/>
          </a:p>
          <a:p>
            <a:r>
              <a:rPr lang="en-US" dirty="0" smtClean="0"/>
              <a:t>Our focus is on intraspecific -- within species -- diversity. Our model system is </a:t>
            </a:r>
            <a:r>
              <a:rPr lang="en-US" dirty="0" err="1" smtClean="0"/>
              <a:t>populus</a:t>
            </a:r>
            <a:r>
              <a:rPr lang="en-US" dirty="0" smtClean="0"/>
              <a:t> </a:t>
            </a:r>
            <a:r>
              <a:rPr lang="en-US" dirty="0" err="1" smtClean="0"/>
              <a:t>tremuloides</a:t>
            </a:r>
            <a:r>
              <a:rPr lang="en-US" dirty="0" smtClean="0"/>
              <a:t> ... quaking aspen.</a:t>
            </a:r>
          </a:p>
          <a:p>
            <a:endParaRPr lang="en-US" dirty="0" smtClean="0"/>
          </a:p>
          <a:p>
            <a:r>
              <a:rPr lang="en-US" dirty="0" smtClean="0"/>
              <a:t>Most measurements of biodiversity focus on species or function. Genetic diversity is arguably more important and is often overlooked when assessing biodiversity. Also, the paradigm of species is a human imposed abstraction, whereas genetics approaches the "atomic level" for describing an organism.</a:t>
            </a:r>
            <a:endParaRPr lang="en-US" dirty="0"/>
          </a:p>
        </p:txBody>
      </p:sp>
      <p:sp>
        <p:nvSpPr>
          <p:cNvPr id="4" name="Slide Number Placeholder 3"/>
          <p:cNvSpPr>
            <a:spLocks noGrp="1"/>
          </p:cNvSpPr>
          <p:nvPr>
            <p:ph type="sldNum" sz="quarter" idx="10"/>
          </p:nvPr>
        </p:nvSpPr>
        <p:spPr/>
        <p:txBody>
          <a:bodyPr/>
          <a:lstStyle/>
          <a:p>
            <a:fld id="{71F34261-E26E-426F-A05B-1060DDF9431C}" type="slidenum">
              <a:rPr lang="en-US" altLang="en-US" smtClean="0"/>
              <a:pPr/>
              <a:t>3</a:t>
            </a:fld>
            <a:endParaRPr lang="en-US" altLang="en-US"/>
          </a:p>
        </p:txBody>
      </p:sp>
    </p:spTree>
    <p:extLst>
      <p:ext uri="{BB962C8B-B14F-4D97-AF65-F5344CB8AC3E}">
        <p14:creationId xmlns:p14="http://schemas.microsoft.com/office/powerpoint/2010/main" val="860791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why focus on aspen. First, most of my work happens in forests. </a:t>
            </a:r>
          </a:p>
          <a:p>
            <a:endParaRPr lang="en-US" dirty="0" smtClean="0"/>
          </a:p>
          <a:p>
            <a:r>
              <a:rPr lang="en-US" dirty="0" smtClean="0"/>
              <a:t>Aspen trees are an important commercial "crop". They're used for paper products .. everybody uses toilet paper .. and building materials, primarily OSB.</a:t>
            </a:r>
          </a:p>
          <a:p>
            <a:endParaRPr lang="en-US" dirty="0" smtClean="0"/>
          </a:p>
          <a:p>
            <a:r>
              <a:rPr lang="en-US" dirty="0" smtClean="0"/>
              <a:t>Aspen are impacted by changing climate .. recently drought conditions (SAD) have caused crown thinning, branch dieback, and mortality. </a:t>
            </a:r>
          </a:p>
          <a:p>
            <a:endParaRPr lang="en-US" dirty="0" smtClean="0"/>
          </a:p>
          <a:p>
            <a:r>
              <a:rPr lang="en-US" dirty="0" smtClean="0"/>
              <a:t>Second, as I said, we're interested in </a:t>
            </a:r>
            <a:r>
              <a:rPr lang="en-US" dirty="0" err="1" smtClean="0"/>
              <a:t>intraspecfic</a:t>
            </a:r>
            <a:r>
              <a:rPr lang="en-US" dirty="0" smtClean="0"/>
              <a:t> diversity.</a:t>
            </a:r>
          </a:p>
          <a:p>
            <a:endParaRPr lang="en-US" dirty="0" smtClean="0"/>
          </a:p>
          <a:p>
            <a:r>
              <a:rPr lang="en-US" dirty="0" smtClean="0"/>
              <a:t>Aspen grow both </a:t>
            </a:r>
            <a:r>
              <a:rPr lang="en-US" dirty="0" err="1" smtClean="0"/>
              <a:t>vegitatively</a:t>
            </a:r>
            <a:r>
              <a:rPr lang="en-US" dirty="0" smtClean="0"/>
              <a:t> and by seed .. that is: sexually and asexually. This, hopefully, means that clones .. that is genets .. are </a:t>
            </a:r>
            <a:r>
              <a:rPr lang="en-US" dirty="0" err="1" smtClean="0"/>
              <a:t>mappable</a:t>
            </a:r>
            <a:r>
              <a:rPr lang="en-US" dirty="0" smtClean="0"/>
              <a:t>. </a:t>
            </a:r>
          </a:p>
          <a:p>
            <a:endParaRPr lang="en-US" dirty="0"/>
          </a:p>
        </p:txBody>
      </p:sp>
      <p:sp>
        <p:nvSpPr>
          <p:cNvPr id="4" name="Slide Number Placeholder 3"/>
          <p:cNvSpPr>
            <a:spLocks noGrp="1"/>
          </p:cNvSpPr>
          <p:nvPr>
            <p:ph type="sldNum" sz="quarter" idx="10"/>
          </p:nvPr>
        </p:nvSpPr>
        <p:spPr/>
        <p:txBody>
          <a:bodyPr/>
          <a:lstStyle/>
          <a:p>
            <a:fld id="{71F34261-E26E-426F-A05B-1060DDF9431C}" type="slidenum">
              <a:rPr lang="en-US" altLang="en-US" smtClean="0"/>
              <a:pPr/>
              <a:t>4</a:t>
            </a:fld>
            <a:endParaRPr lang="en-US" altLang="en-US"/>
          </a:p>
        </p:txBody>
      </p:sp>
    </p:spTree>
    <p:extLst>
      <p:ext uri="{BB962C8B-B14F-4D97-AF65-F5344CB8AC3E}">
        <p14:creationId xmlns:p14="http://schemas.microsoft.com/office/powerpoint/2010/main" val="1870035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F34261-E26E-426F-A05B-1060DDF9431C}" type="slidenum">
              <a:rPr lang="en-US" altLang="en-US" smtClean="0"/>
              <a:pPr/>
              <a:t>5</a:t>
            </a:fld>
            <a:endParaRPr lang="en-US" altLang="en-US"/>
          </a:p>
        </p:txBody>
      </p:sp>
    </p:spTree>
    <p:extLst>
      <p:ext uri="{BB962C8B-B14F-4D97-AF65-F5344CB8AC3E}">
        <p14:creationId xmlns:p14="http://schemas.microsoft.com/office/powerpoint/2010/main" val="3187387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set out to find out if we could use AVIRIS to distinguish genotypes of aspen.</a:t>
            </a:r>
          </a:p>
          <a:p>
            <a:r>
              <a:rPr lang="en-US" dirty="0" smtClean="0"/>
              <a:t>It seems obvious that you could use well-times Landsat images to discriminate. These photos both show aspen in our study areas, but these are taken in the fall.</a:t>
            </a:r>
          </a:p>
          <a:p>
            <a:endParaRPr lang="en-US" dirty="0" smtClean="0"/>
          </a:p>
          <a:p>
            <a:r>
              <a:rPr lang="en-US" dirty="0" smtClean="0"/>
              <a:t>I took this one while flying with former grad student Pete </a:t>
            </a:r>
            <a:r>
              <a:rPr lang="en-US" dirty="0" err="1" smtClean="0"/>
              <a:t>Wolter</a:t>
            </a:r>
            <a:r>
              <a:rPr lang="en-US" dirty="0" smtClean="0"/>
              <a:t> in fall 2008. He flew and I took pictures that he later </a:t>
            </a:r>
            <a:r>
              <a:rPr lang="en-US" dirty="0" err="1" smtClean="0"/>
              <a:t>geocorrected</a:t>
            </a:r>
            <a:r>
              <a:rPr lang="en-US" dirty="0" smtClean="0"/>
              <a:t> and incorporated into his dissertation on mapping host species (spruce budworm).</a:t>
            </a:r>
          </a:p>
          <a:p>
            <a:endParaRPr lang="en-US" dirty="0" smtClean="0"/>
          </a:p>
          <a:p>
            <a:r>
              <a:rPr lang="en-US" dirty="0" smtClean="0"/>
              <a:t>There's a clear phenotype, but do genotypes match phenotypes?</a:t>
            </a:r>
          </a:p>
          <a:p>
            <a:endParaRPr lang="en-US" dirty="0"/>
          </a:p>
        </p:txBody>
      </p:sp>
      <p:sp>
        <p:nvSpPr>
          <p:cNvPr id="4" name="Slide Number Placeholder 3"/>
          <p:cNvSpPr>
            <a:spLocks noGrp="1"/>
          </p:cNvSpPr>
          <p:nvPr>
            <p:ph type="sldNum" sz="quarter" idx="10"/>
          </p:nvPr>
        </p:nvSpPr>
        <p:spPr/>
        <p:txBody>
          <a:bodyPr/>
          <a:lstStyle/>
          <a:p>
            <a:fld id="{71F34261-E26E-426F-A05B-1060DDF9431C}" type="slidenum">
              <a:rPr lang="en-US" altLang="en-US" smtClean="0"/>
              <a:pPr/>
              <a:t>6</a:t>
            </a:fld>
            <a:endParaRPr lang="en-US" altLang="en-US"/>
          </a:p>
        </p:txBody>
      </p:sp>
    </p:spTree>
    <p:extLst>
      <p:ext uri="{BB962C8B-B14F-4D97-AF65-F5344CB8AC3E}">
        <p14:creationId xmlns:p14="http://schemas.microsoft.com/office/powerpoint/2010/main" val="1402090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star represents a single tree (</a:t>
            </a:r>
            <a:r>
              <a:rPr lang="en-US" dirty="0" err="1" smtClean="0"/>
              <a:t>i.e</a:t>
            </a:r>
            <a:r>
              <a:rPr lang="en-US" dirty="0" smtClean="0"/>
              <a:t> </a:t>
            </a:r>
            <a:r>
              <a:rPr lang="en-US" dirty="0" err="1" smtClean="0"/>
              <a:t>ramet</a:t>
            </a:r>
            <a:r>
              <a:rPr lang="en-US" dirty="0" smtClean="0"/>
              <a:t>). Color represents a single genotype. So there are 5 genotypes represented here.</a:t>
            </a:r>
          </a:p>
          <a:p>
            <a:endParaRPr lang="en-US" dirty="0" smtClean="0"/>
          </a:p>
          <a:p>
            <a:r>
              <a:rPr lang="en-US" dirty="0" smtClean="0"/>
              <a:t>We weren't getting very good results from our models after cutting our plot data through images. There is often a 1 pixel gap between measured </a:t>
            </a:r>
            <a:r>
              <a:rPr lang="en-US" dirty="0" err="1" smtClean="0"/>
              <a:t>ramets</a:t>
            </a:r>
            <a:r>
              <a:rPr lang="en-US" dirty="0" smtClean="0"/>
              <a:t> of the same genotype.</a:t>
            </a:r>
          </a:p>
          <a:p>
            <a:endParaRPr lang="en-US" dirty="0" smtClean="0"/>
          </a:p>
          <a:p>
            <a:r>
              <a:rPr lang="en-US" dirty="0" smtClean="0"/>
              <a:t>There could be several reasons for this ...</a:t>
            </a:r>
          </a:p>
          <a:p>
            <a:r>
              <a:rPr lang="en-US" dirty="0" err="1" smtClean="0"/>
              <a:t>geolocation</a:t>
            </a:r>
            <a:r>
              <a:rPr lang="en-US" dirty="0" smtClean="0"/>
              <a:t> errors:</a:t>
            </a:r>
          </a:p>
          <a:p>
            <a:r>
              <a:rPr lang="en-US" dirty="0" smtClean="0"/>
              <a:t>	GPS of plot/node locations</a:t>
            </a:r>
          </a:p>
          <a:p>
            <a:r>
              <a:rPr lang="en-US" dirty="0" smtClean="0"/>
              <a:t>	image pixel location error</a:t>
            </a:r>
          </a:p>
          <a:p>
            <a:r>
              <a:rPr lang="en-US" dirty="0" smtClean="0"/>
              <a:t>possible pseudo-replication issue too: multiple </a:t>
            </a:r>
            <a:r>
              <a:rPr lang="en-US" dirty="0" err="1" smtClean="0"/>
              <a:t>ramets</a:t>
            </a:r>
            <a:r>
              <a:rPr lang="en-US" dirty="0" smtClean="0"/>
              <a:t> within one pixel</a:t>
            </a:r>
          </a:p>
          <a:p>
            <a:r>
              <a:rPr lang="en-US" dirty="0" smtClean="0"/>
              <a:t>Also ...</a:t>
            </a:r>
          </a:p>
          <a:p>
            <a:r>
              <a:rPr lang="en-US" dirty="0" smtClean="0"/>
              <a:t>pixel size is ~ 15m .. the nodes sometimes span multiple pixels and sampling of genotypes is non-contiguous. So, there is an real possibility that a "genet-pixel" is being missed if it is between </a:t>
            </a:r>
            <a:r>
              <a:rPr lang="en-US" dirty="0" err="1" smtClean="0"/>
              <a:t>ramets</a:t>
            </a:r>
            <a:r>
              <a:rPr lang="en-US" dirty="0" smtClean="0"/>
              <a:t> of the same clone.</a:t>
            </a:r>
          </a:p>
          <a:p>
            <a:endParaRPr lang="en-US" dirty="0" smtClean="0"/>
          </a:p>
          <a:p>
            <a:r>
              <a:rPr lang="en-US" dirty="0" smtClean="0"/>
              <a:t>Considering all of these things we decided to "resample" the points (representing a tree/</a:t>
            </a:r>
            <a:r>
              <a:rPr lang="en-US" dirty="0" err="1" smtClean="0"/>
              <a:t>ramet</a:t>
            </a:r>
            <a:r>
              <a:rPr lang="en-US" dirty="0" smtClean="0"/>
              <a:t>) .. created a 3 x 3 point matrix -- with 15m spacing -- around each tree.</a:t>
            </a:r>
          </a:p>
          <a:p>
            <a:endParaRPr lang="en-US" dirty="0" smtClean="0"/>
          </a:p>
          <a:p>
            <a:r>
              <a:rPr lang="en-US" dirty="0" smtClean="0"/>
              <a:t>The point of this is to keep pixels that are dominated by a single genet, and to drop less-pure pixels. This pixel falls on the cusp ... depending how you sum up points (obviously software can place the point in or out of the pixel) .. then this pixel may/man not be used.</a:t>
            </a:r>
          </a:p>
          <a:p>
            <a:endParaRPr lang="en-US" dirty="0" smtClean="0"/>
          </a:p>
          <a:p>
            <a:r>
              <a:rPr lang="en-US" dirty="0" smtClean="0"/>
              <a:t>Pixels are those where  more than 4 points are contained, and more than 60% of those points are from a single genet. We could add more criteria (e.g. drop pixel if more than 3 genets), but we stopped here.</a:t>
            </a:r>
          </a:p>
          <a:p>
            <a:endParaRPr lang="en-US" dirty="0" smtClean="0"/>
          </a:p>
          <a:p>
            <a:r>
              <a:rPr lang="en-US" dirty="0" smtClean="0"/>
              <a:t>Our new unit of measure becomes the genet-pixel.</a:t>
            </a:r>
            <a:endParaRPr lang="en-US" dirty="0"/>
          </a:p>
        </p:txBody>
      </p:sp>
      <p:sp>
        <p:nvSpPr>
          <p:cNvPr id="4" name="Slide Number Placeholder 3"/>
          <p:cNvSpPr>
            <a:spLocks noGrp="1"/>
          </p:cNvSpPr>
          <p:nvPr>
            <p:ph type="sldNum" sz="quarter" idx="10"/>
          </p:nvPr>
        </p:nvSpPr>
        <p:spPr/>
        <p:txBody>
          <a:bodyPr/>
          <a:lstStyle/>
          <a:p>
            <a:fld id="{71F34261-E26E-426F-A05B-1060DDF9431C}" type="slidenum">
              <a:rPr lang="en-US" altLang="en-US" smtClean="0"/>
              <a:pPr/>
              <a:t>7</a:t>
            </a:fld>
            <a:endParaRPr lang="en-US" altLang="en-US"/>
          </a:p>
        </p:txBody>
      </p:sp>
    </p:spTree>
    <p:extLst>
      <p:ext uri="{BB962C8B-B14F-4D97-AF65-F5344CB8AC3E}">
        <p14:creationId xmlns:p14="http://schemas.microsoft.com/office/powerpoint/2010/main" val="1415298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distillation of a figure from the paper and I have more detail on the next slide.</a:t>
            </a:r>
          </a:p>
          <a:p>
            <a:endParaRPr lang="en-US" dirty="0" smtClean="0"/>
          </a:p>
          <a:p>
            <a:r>
              <a:rPr lang="en-US" dirty="0" smtClean="0"/>
              <a:t>Implicit in the title of the paper is the need to address the connections between our three datasets: AVIRIS spectra, foliar traits, soil traits. We did this via CCA, Canonical Correlation Analysis.</a:t>
            </a:r>
          </a:p>
          <a:p>
            <a:endParaRPr lang="en-US" dirty="0" smtClean="0"/>
          </a:p>
          <a:p>
            <a:r>
              <a:rPr lang="en-US" dirty="0" smtClean="0"/>
              <a:t>CCA can simultaneously compute the relationship -- correlation coefficient (r) -- between two sets of variables. Our data lends itself to this kind of comparison.</a:t>
            </a:r>
          </a:p>
          <a:p>
            <a:endParaRPr lang="en-US" dirty="0" smtClean="0"/>
          </a:p>
          <a:p>
            <a:r>
              <a:rPr lang="en-US" dirty="0" smtClean="0"/>
              <a:t>This approach ignores genets and only looks at the continuous variables from each of the three datasets.</a:t>
            </a:r>
          </a:p>
          <a:p>
            <a:endParaRPr lang="en-US" dirty="0" smtClean="0"/>
          </a:p>
          <a:p>
            <a:r>
              <a:rPr lang="en-US" dirty="0" smtClean="0"/>
              <a:t>So, there are three questions we set out to answer ...</a:t>
            </a:r>
          </a:p>
          <a:p>
            <a:endParaRPr lang="en-US" dirty="0" smtClean="0"/>
          </a:p>
          <a:p>
            <a:r>
              <a:rPr lang="en-US" dirty="0" smtClean="0"/>
              <a:t>1) Are spectral traits related to foliar traits?</a:t>
            </a:r>
          </a:p>
          <a:p>
            <a:r>
              <a:rPr lang="en-US" dirty="0" smtClean="0"/>
              <a:t>The literature has shown this (M-L Smith, </a:t>
            </a:r>
            <a:r>
              <a:rPr lang="en-US" dirty="0" err="1" smtClean="0"/>
              <a:t>Asner</a:t>
            </a:r>
            <a:r>
              <a:rPr lang="en-US" dirty="0" smtClean="0"/>
              <a:t>), so we weren't too surprised to see that there is a strong connection</a:t>
            </a:r>
          </a:p>
          <a:p>
            <a:endParaRPr lang="en-US" dirty="0" smtClean="0"/>
          </a:p>
          <a:p>
            <a:r>
              <a:rPr lang="en-US" dirty="0" smtClean="0"/>
              <a:t>The fat line is canonical axis 1, thinner is 2, thinnest is 3.</a:t>
            </a:r>
          </a:p>
          <a:p>
            <a:endParaRPr lang="en-US" dirty="0" smtClean="0"/>
          </a:p>
          <a:p>
            <a:r>
              <a:rPr lang="en-US" dirty="0" smtClean="0"/>
              <a:t>2) Are foliar traits related to soil traits?</a:t>
            </a:r>
          </a:p>
          <a:p>
            <a:r>
              <a:rPr lang="en-US" dirty="0" smtClean="0"/>
              <a:t>We also expected to see a relationship here. They're not as strong as the connection between spectra and foliage, but they are still </a:t>
            </a:r>
          </a:p>
          <a:p>
            <a:endParaRPr lang="en-US" dirty="0" smtClean="0"/>
          </a:p>
          <a:p>
            <a:r>
              <a:rPr lang="en-US" dirty="0" smtClean="0"/>
              <a:t>3) Are spectral traits related to soil traits?</a:t>
            </a:r>
          </a:p>
          <a:p>
            <a:r>
              <a:rPr lang="en-US" dirty="0" smtClean="0"/>
              <a:t>This was a bit more of a stretch, and little surprising, but yes, image spectra are almost as strongly related to soil traits as they are to foliar traits</a:t>
            </a:r>
          </a:p>
          <a:p>
            <a:endParaRPr lang="en-US" dirty="0"/>
          </a:p>
        </p:txBody>
      </p:sp>
      <p:sp>
        <p:nvSpPr>
          <p:cNvPr id="4" name="Slide Number Placeholder 3"/>
          <p:cNvSpPr>
            <a:spLocks noGrp="1"/>
          </p:cNvSpPr>
          <p:nvPr>
            <p:ph type="sldNum" sz="quarter" idx="10"/>
          </p:nvPr>
        </p:nvSpPr>
        <p:spPr/>
        <p:txBody>
          <a:bodyPr/>
          <a:lstStyle/>
          <a:p>
            <a:fld id="{71F34261-E26E-426F-A05B-1060DDF9431C}" type="slidenum">
              <a:rPr lang="en-US" altLang="en-US" smtClean="0"/>
              <a:pPr/>
              <a:t>8</a:t>
            </a:fld>
            <a:endParaRPr lang="en-US" altLang="en-US"/>
          </a:p>
        </p:txBody>
      </p:sp>
    </p:spTree>
    <p:extLst>
      <p:ext uri="{BB962C8B-B14F-4D97-AF65-F5344CB8AC3E}">
        <p14:creationId xmlns:p14="http://schemas.microsoft.com/office/powerpoint/2010/main" val="3187387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distillation of a figure from the paper and I have more detail on the next slide.</a:t>
            </a:r>
          </a:p>
          <a:p>
            <a:endParaRPr lang="en-US" dirty="0" smtClean="0"/>
          </a:p>
          <a:p>
            <a:r>
              <a:rPr lang="en-US" dirty="0" smtClean="0"/>
              <a:t>Implicit in the title of the paper is the need to address the connections between our three datasets: AVIRIS spectra, foliar traits, soil traits. We did this via CCA, Canonical Correlation Analysis.</a:t>
            </a:r>
          </a:p>
          <a:p>
            <a:endParaRPr lang="en-US" dirty="0" smtClean="0"/>
          </a:p>
          <a:p>
            <a:r>
              <a:rPr lang="en-US" dirty="0" smtClean="0"/>
              <a:t>CCA can simultaneously compute the relationship -- correlation coefficient (r) -- between two sets of variables. Our data lends itself to this kind of comparison.</a:t>
            </a:r>
          </a:p>
          <a:p>
            <a:endParaRPr lang="en-US" dirty="0" smtClean="0"/>
          </a:p>
          <a:p>
            <a:r>
              <a:rPr lang="en-US" dirty="0" smtClean="0"/>
              <a:t>This approach ignores genets and only looks at the continuous variables from each of the three datasets.</a:t>
            </a:r>
          </a:p>
          <a:p>
            <a:endParaRPr lang="en-US" dirty="0" smtClean="0"/>
          </a:p>
          <a:p>
            <a:r>
              <a:rPr lang="en-US" dirty="0" smtClean="0"/>
              <a:t>So, there are three questions we set out to answer ...</a:t>
            </a:r>
          </a:p>
          <a:p>
            <a:endParaRPr lang="en-US" dirty="0" smtClean="0"/>
          </a:p>
          <a:p>
            <a:r>
              <a:rPr lang="en-US" dirty="0" smtClean="0"/>
              <a:t>1) Are spectral traits related to foliar traits?</a:t>
            </a:r>
          </a:p>
          <a:p>
            <a:r>
              <a:rPr lang="en-US" dirty="0" smtClean="0"/>
              <a:t>The literature has shown this (M-L Smith, </a:t>
            </a:r>
            <a:r>
              <a:rPr lang="en-US" dirty="0" err="1" smtClean="0"/>
              <a:t>Asner</a:t>
            </a:r>
            <a:r>
              <a:rPr lang="en-US" dirty="0" smtClean="0"/>
              <a:t>), so we weren't too surprised to see that there is a strong connection</a:t>
            </a:r>
          </a:p>
          <a:p>
            <a:endParaRPr lang="en-US" dirty="0" smtClean="0"/>
          </a:p>
          <a:p>
            <a:r>
              <a:rPr lang="en-US" dirty="0" smtClean="0"/>
              <a:t>The fat line is canonical axis 1, thinner is 2, thinnest is 3.</a:t>
            </a:r>
          </a:p>
          <a:p>
            <a:endParaRPr lang="en-US" dirty="0" smtClean="0"/>
          </a:p>
          <a:p>
            <a:r>
              <a:rPr lang="en-US" dirty="0" smtClean="0"/>
              <a:t>2) Are foliar traits related to soil traits?</a:t>
            </a:r>
          </a:p>
          <a:p>
            <a:r>
              <a:rPr lang="en-US" dirty="0" smtClean="0"/>
              <a:t>We also expected to see a relationship here. They're not as strong as the connection between spectra and foliage, but they are still </a:t>
            </a:r>
          </a:p>
          <a:p>
            <a:endParaRPr lang="en-US" dirty="0" smtClean="0"/>
          </a:p>
          <a:p>
            <a:r>
              <a:rPr lang="en-US" dirty="0" smtClean="0"/>
              <a:t>3) Are spectral traits related to soil traits?</a:t>
            </a:r>
          </a:p>
          <a:p>
            <a:r>
              <a:rPr lang="en-US" dirty="0" smtClean="0"/>
              <a:t>This was a bit more of a stretch, and little surprising, but yes, image spectra are almost as strongly related to soil traits as they are to foliar traits</a:t>
            </a:r>
          </a:p>
          <a:p>
            <a:endParaRPr lang="en-US" dirty="0"/>
          </a:p>
        </p:txBody>
      </p:sp>
      <p:sp>
        <p:nvSpPr>
          <p:cNvPr id="4" name="Slide Number Placeholder 3"/>
          <p:cNvSpPr>
            <a:spLocks noGrp="1"/>
          </p:cNvSpPr>
          <p:nvPr>
            <p:ph type="sldNum" sz="quarter" idx="10"/>
          </p:nvPr>
        </p:nvSpPr>
        <p:spPr/>
        <p:txBody>
          <a:bodyPr/>
          <a:lstStyle/>
          <a:p>
            <a:fld id="{71F34261-E26E-426F-A05B-1060DDF9431C}" type="slidenum">
              <a:rPr lang="en-US" altLang="en-US" smtClean="0"/>
              <a:pPr/>
              <a:t>9</a:t>
            </a:fld>
            <a:endParaRPr lang="en-US" altLang="en-US"/>
          </a:p>
        </p:txBody>
      </p:sp>
    </p:spTree>
    <p:extLst>
      <p:ext uri="{BB962C8B-B14F-4D97-AF65-F5344CB8AC3E}">
        <p14:creationId xmlns:p14="http://schemas.microsoft.com/office/powerpoint/2010/main" val="3187387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C8B78B2-2BBB-4E81-BE36-8E9557498D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5735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02CAD0D-96D8-4952-9712-AB88A274E3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4601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AF5F724-CC64-4182-91AB-DF722FA777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0909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D750A9-D279-9549-95ED-5826105E993D}" type="datetimeFigureOut">
              <a:rPr lang="en-US" smtClean="0">
                <a:solidFill>
                  <a:prstClr val="white">
                    <a:tint val="75000"/>
                  </a:prstClr>
                </a:solidFill>
                <a:latin typeface="Calibri"/>
              </a:rPr>
              <a:pPr/>
              <a:t>5/7/14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F36CB7E3-2FDC-D541-B801-4B8A8C34902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243508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D750A9-D279-9549-95ED-5826105E993D}" type="datetimeFigureOut">
              <a:rPr lang="en-US" smtClean="0">
                <a:solidFill>
                  <a:prstClr val="white">
                    <a:tint val="75000"/>
                  </a:prstClr>
                </a:solidFill>
                <a:latin typeface="Calibri"/>
              </a:rPr>
              <a:pPr/>
              <a:t>5/7/14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F36CB7E3-2FDC-D541-B801-4B8A8C34902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444021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D750A9-D279-9549-95ED-5826105E993D}" type="datetimeFigureOut">
              <a:rPr lang="en-US" smtClean="0">
                <a:solidFill>
                  <a:prstClr val="white">
                    <a:tint val="75000"/>
                  </a:prstClr>
                </a:solidFill>
                <a:latin typeface="Calibri"/>
              </a:rPr>
              <a:pPr/>
              <a:t>5/7/14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F36CB7E3-2FDC-D541-B801-4B8A8C34902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196979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D750A9-D279-9549-95ED-5826105E993D}" type="datetimeFigureOut">
              <a:rPr lang="en-US" smtClean="0">
                <a:solidFill>
                  <a:prstClr val="white">
                    <a:tint val="75000"/>
                  </a:prstClr>
                </a:solidFill>
                <a:latin typeface="Calibri"/>
              </a:rPr>
              <a:pPr/>
              <a:t>5/7/14</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F36CB7E3-2FDC-D541-B801-4B8A8C34902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696717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D750A9-D279-9549-95ED-5826105E993D}" type="datetimeFigureOut">
              <a:rPr lang="en-US" smtClean="0">
                <a:solidFill>
                  <a:prstClr val="white">
                    <a:tint val="75000"/>
                  </a:prstClr>
                </a:solidFill>
                <a:latin typeface="Calibri"/>
              </a:rPr>
              <a:pPr/>
              <a:t>5/7/14</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F36CB7E3-2FDC-D541-B801-4B8A8C34902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928056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D750A9-D279-9549-95ED-5826105E993D}" type="datetimeFigureOut">
              <a:rPr lang="en-US" smtClean="0">
                <a:solidFill>
                  <a:prstClr val="white">
                    <a:tint val="75000"/>
                  </a:prstClr>
                </a:solidFill>
                <a:latin typeface="Calibri"/>
              </a:rPr>
              <a:pPr/>
              <a:t>5/7/14</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F36CB7E3-2FDC-D541-B801-4B8A8C34902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868317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D750A9-D279-9549-95ED-5826105E993D}" type="datetimeFigureOut">
              <a:rPr lang="en-US" smtClean="0">
                <a:solidFill>
                  <a:prstClr val="white">
                    <a:tint val="75000"/>
                  </a:prstClr>
                </a:solidFill>
                <a:latin typeface="Calibri"/>
              </a:rPr>
              <a:pPr/>
              <a:t>5/7/14</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F36CB7E3-2FDC-D541-B801-4B8A8C34902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66113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D750A9-D279-9549-95ED-5826105E993D}" type="datetimeFigureOut">
              <a:rPr lang="en-US" smtClean="0">
                <a:solidFill>
                  <a:prstClr val="white">
                    <a:tint val="75000"/>
                  </a:prstClr>
                </a:solidFill>
                <a:latin typeface="Calibri"/>
              </a:rPr>
              <a:pPr/>
              <a:t>5/7/14</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F36CB7E3-2FDC-D541-B801-4B8A8C34902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628592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6B137A-FDEA-43CE-A2E2-3F10F88183E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3391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D750A9-D279-9549-95ED-5826105E993D}" type="datetimeFigureOut">
              <a:rPr lang="en-US" smtClean="0">
                <a:solidFill>
                  <a:prstClr val="white">
                    <a:tint val="75000"/>
                  </a:prstClr>
                </a:solidFill>
                <a:latin typeface="Calibri"/>
              </a:rPr>
              <a:pPr/>
              <a:t>5/7/14</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F36CB7E3-2FDC-D541-B801-4B8A8C34902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684535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D750A9-D279-9549-95ED-5826105E993D}" type="datetimeFigureOut">
              <a:rPr lang="en-US" smtClean="0">
                <a:solidFill>
                  <a:prstClr val="white">
                    <a:tint val="75000"/>
                  </a:prstClr>
                </a:solidFill>
                <a:latin typeface="Calibri"/>
              </a:rPr>
              <a:pPr/>
              <a:t>5/7/14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F36CB7E3-2FDC-D541-B801-4B8A8C34902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322664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D750A9-D279-9549-95ED-5826105E993D}" type="datetimeFigureOut">
              <a:rPr lang="en-US" smtClean="0">
                <a:solidFill>
                  <a:prstClr val="white">
                    <a:tint val="75000"/>
                  </a:prstClr>
                </a:solidFill>
                <a:latin typeface="Calibri"/>
              </a:rPr>
              <a:pPr/>
              <a:t>5/7/14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F36CB7E3-2FDC-D541-B801-4B8A8C34902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029425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CE0E1A5-C828-4DA0-A7B1-2C6BF6A2AE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7025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680E3C8-C346-47CE-A8B3-850020B9BB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9320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8FFFDE8-2D5F-4C57-AD1C-22164FA09D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6836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352FD23-EC04-4A1A-8945-7989DB1FD9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0751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B2665E-5C89-4F53-A8EC-0633DBA6A6A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335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61E868C-93CB-4401-80FA-1232B493843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9140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E15A417-D269-40AE-8AA0-392A583B17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29910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smtClean="0">
              <a:solidFill>
                <a:srgbClr val="000000"/>
              </a:solidFill>
              <a:latin typeface="Times New Roman" pitchFamily="18" charset="0"/>
            </a:endParaRPr>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smtClean="0">
              <a:solidFill>
                <a:srgbClr val="000000"/>
              </a:solidFill>
              <a:latin typeface="Times New Roman" pitchFamily="18" charset="0"/>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514B0F2-F857-4974-979A-447B6309B39F}" type="slidenum">
              <a:rPr lang="en-US" altLang="en-US" smtClean="0">
                <a:solidFill>
                  <a:srgbClr val="000000"/>
                </a:solidFill>
                <a:latin typeface="Times New Roman" pitchFamily="18" charset="0"/>
              </a:rPr>
              <a:pPr/>
              <a:t>‹#›</a:t>
            </a:fld>
            <a:endParaRPr lang="en-US" altLang="en-US" smtClean="0">
              <a:solidFill>
                <a:srgbClr val="000000"/>
              </a:solidFill>
              <a:latin typeface="Times New Roman" pitchFamily="18" charset="0"/>
            </a:endParaRPr>
          </a:p>
        </p:txBody>
      </p:sp>
    </p:spTree>
    <p:extLst>
      <p:ext uri="{BB962C8B-B14F-4D97-AF65-F5344CB8AC3E}">
        <p14:creationId xmlns:p14="http://schemas.microsoft.com/office/powerpoint/2010/main" val="8601252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69D750A9-D279-9549-95ED-5826105E993D}" type="datetimeFigureOut">
              <a:rPr lang="en-US" smtClean="0">
                <a:solidFill>
                  <a:prstClr val="white">
                    <a:tint val="75000"/>
                  </a:prstClr>
                </a:solidFill>
                <a:latin typeface="Calibri"/>
              </a:rPr>
              <a:pPr defTabSz="457200" fontAlgn="auto">
                <a:spcBef>
                  <a:spcPts val="0"/>
                </a:spcBef>
                <a:spcAft>
                  <a:spcPts val="0"/>
                </a:spcAft>
              </a:pPr>
              <a:t>5/7/14</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F36CB7E3-2FDC-D541-B801-4B8A8C349027}" type="slidenum">
              <a:rPr lang="en-US" smtClean="0">
                <a:solidFill>
                  <a:prstClr val="white">
                    <a:tint val="75000"/>
                  </a:prstClr>
                </a:solidFill>
                <a:latin typeface="Calibri"/>
              </a:rPr>
              <a:pPr defTabSz="457200" fontAlgn="auto">
                <a:spcBef>
                  <a:spcPts val="0"/>
                </a:spcBef>
                <a:spcAft>
                  <a:spcPts val="0"/>
                </a:spcAft>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75623109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g"/><Relationship Id="rId6" Type="http://schemas.openxmlformats.org/officeDocument/2006/relationships/image" Target="../media/image5.png"/><Relationship Id="rId7" Type="http://schemas.openxmlformats.org/officeDocument/2006/relationships/image" Target="../media/image6.jpeg"/><Relationship Id="rId8" Type="http://schemas.openxmlformats.org/officeDocument/2006/relationships/image" Target="../media/image7.jpg"/><Relationship Id="rId9" Type="http://schemas.openxmlformats.org/officeDocument/2006/relationships/image" Target="../media/image8.gif"/><Relationship Id="rId10"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emf"/><Relationship Id="rId5" Type="http://schemas.openxmlformats.org/officeDocument/2006/relationships/image" Target="../media/image57.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8.jpe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7.emf"/></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3.jpeg"/></Relationships>
</file>

<file path=ppt/slides/_rels/slide26.xml.rels><?xml version="1.0" encoding="UTF-8" standalone="yes"?>
<Relationships xmlns="http://schemas.openxmlformats.org/package/2006/relationships"><Relationship Id="rId3" Type="http://schemas.openxmlformats.org/officeDocument/2006/relationships/image" Target="../media/image74.emf"/><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77.jpg"/><Relationship Id="rId4" Type="http://schemas.openxmlformats.org/officeDocument/2006/relationships/image" Target="../media/image78.jpg"/><Relationship Id="rId1" Type="http://schemas.openxmlformats.org/officeDocument/2006/relationships/slideLayout" Target="../slideLayouts/slideLayout1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jpeg"/><Relationship Id="rId9" Type="http://schemas.openxmlformats.org/officeDocument/2006/relationships/image" Target="../media/image24.jpeg"/><Relationship Id="rId10"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jpg"/><Relationship Id="rId6" Type="http://schemas.openxmlformats.org/officeDocument/2006/relationships/image" Target="../media/image29.jpeg"/><Relationship Id="rId7"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16.png"/><Relationship Id="rId8"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4.jp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50.jpeg"/><Relationship Id="rId12"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gif"/><Relationship Id="rId6" Type="http://schemas.openxmlformats.org/officeDocument/2006/relationships/image" Target="../media/image45.png"/><Relationship Id="rId7" Type="http://schemas.openxmlformats.org/officeDocument/2006/relationships/image" Target="../media/image46.jpeg"/><Relationship Id="rId8" Type="http://schemas.openxmlformats.org/officeDocument/2006/relationships/image" Target="../media/image47.jpeg"/><Relationship Id="rId9" Type="http://schemas.openxmlformats.org/officeDocument/2006/relationships/image" Target="../media/image48.jpg"/><Relationship Id="rId10" Type="http://schemas.openxmlformats.org/officeDocument/2006/relationships/image" Target="../media/image49.jpe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13.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84" y="2819400"/>
            <a:ext cx="1361916" cy="1600200"/>
          </a:xfrm>
          <a:prstGeom prst="rect">
            <a:avLst/>
          </a:prstGeom>
          <a:noFill/>
          <a:ln>
            <a:noFill/>
          </a:ln>
        </p:spPr>
      </p:pic>
      <p:pic>
        <p:nvPicPr>
          <p:cNvPr id="4" name="Picture 3"/>
          <p:cNvPicPr>
            <a:picLocks noChangeAspect="1"/>
          </p:cNvPicPr>
          <p:nvPr/>
        </p:nvPicPr>
        <p:blipFill>
          <a:blip r:embed="rId4">
            <a:clrChange>
              <a:clrFrom>
                <a:srgbClr val="FFFFFA"/>
              </a:clrFrom>
              <a:clrTo>
                <a:srgbClr val="FFFFFA">
                  <a:alpha val="0"/>
                </a:srgbClr>
              </a:clrTo>
            </a:clrChange>
            <a:extLst>
              <a:ext uri="{28A0092B-C50C-407E-A947-70E740481C1C}">
                <a14:useLocalDpi xmlns:a14="http://schemas.microsoft.com/office/drawing/2010/main" val="0"/>
              </a:ext>
            </a:extLst>
          </a:blip>
          <a:stretch>
            <a:fillRect/>
          </a:stretch>
        </p:blipFill>
        <p:spPr>
          <a:xfrm rot="223214">
            <a:off x="7458369" y="476515"/>
            <a:ext cx="1570837" cy="4464015"/>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6433" y="4818184"/>
            <a:ext cx="2901548" cy="1956009"/>
          </a:xfrm>
          <a:prstGeom prst="rect">
            <a:avLst/>
          </a:prstGeom>
        </p:spPr>
      </p:pic>
      <p:pic>
        <p:nvPicPr>
          <p:cNvPr id="10" name="Picture 9"/>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088" t="3366" b="68302"/>
          <a:stretch/>
        </p:blipFill>
        <p:spPr>
          <a:xfrm>
            <a:off x="594431" y="4572000"/>
            <a:ext cx="3444169" cy="1276706"/>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 y="196362"/>
            <a:ext cx="1624584" cy="2438400"/>
          </a:xfrm>
          <a:prstGeom prst="rect">
            <a:avLst/>
          </a:prstGeom>
        </p:spPr>
      </p:pic>
      <p:pic>
        <p:nvPicPr>
          <p:cNvPr id="7" name="Picture 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87941" y="685800"/>
            <a:ext cx="1579859" cy="1600200"/>
          </a:xfrm>
          <a:prstGeom prst="rect">
            <a:avLst/>
          </a:prstGeom>
        </p:spPr>
      </p:pic>
      <p:sp>
        <p:nvSpPr>
          <p:cNvPr id="2" name="Rectangle 1"/>
          <p:cNvSpPr/>
          <p:nvPr/>
        </p:nvSpPr>
        <p:spPr>
          <a:xfrm>
            <a:off x="0" y="0"/>
            <a:ext cx="9144000" cy="6858000"/>
          </a:xfrm>
          <a:prstGeom prst="rect">
            <a:avLst/>
          </a:prstGeom>
          <a:solidFill>
            <a:schemeClr val="bg1">
              <a:lumMod val="95000"/>
              <a:alpha val="7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50" name="Rectangle 2"/>
          <p:cNvSpPr>
            <a:spLocks noGrp="1" noChangeArrowheads="1"/>
          </p:cNvSpPr>
          <p:nvPr>
            <p:ph type="ctrTitle"/>
          </p:nvPr>
        </p:nvSpPr>
        <p:spPr>
          <a:xfrm>
            <a:off x="137232" y="-152400"/>
            <a:ext cx="8930568" cy="3675184"/>
          </a:xfrm>
          <a:effectLst>
            <a:outerShdw blurRad="50800" dist="38100" dir="2700000" algn="tl" rotWithShape="0">
              <a:prstClr val="black">
                <a:alpha val="40000"/>
              </a:prstClr>
            </a:outerShdw>
          </a:effectLst>
        </p:spPr>
        <p:txBody>
          <a:bodyPr/>
          <a:lstStyle/>
          <a:p>
            <a:r>
              <a:rPr lang="en-US" altLang="en-US" sz="4800" b="1" dirty="0" smtClean="0">
                <a:effectLst>
                  <a:outerShdw blurRad="38100" dist="38100" dir="2700000" algn="tl">
                    <a:srgbClr val="C0C0C0"/>
                  </a:outerShdw>
                </a:effectLst>
                <a:latin typeface="Calibri" pitchFamily="34" charset="0"/>
                <a:cs typeface="Calibri" pitchFamily="34" charset="0"/>
              </a:rPr>
              <a:t>Imaging Spectroscopy </a:t>
            </a:r>
            <a:br>
              <a:rPr lang="en-US" altLang="en-US" sz="4800" b="1" dirty="0" smtClean="0">
                <a:effectLst>
                  <a:outerShdw blurRad="38100" dist="38100" dir="2700000" algn="tl">
                    <a:srgbClr val="C0C0C0"/>
                  </a:outerShdw>
                </a:effectLst>
                <a:latin typeface="Calibri" pitchFamily="34" charset="0"/>
                <a:cs typeface="Calibri" pitchFamily="34" charset="0"/>
              </a:rPr>
            </a:br>
            <a:r>
              <a:rPr lang="en-US" altLang="en-US" sz="4800" b="1" dirty="0" smtClean="0">
                <a:effectLst>
                  <a:outerShdw blurRad="38100" dist="38100" dir="2700000" algn="tl">
                    <a:srgbClr val="C0C0C0"/>
                  </a:outerShdw>
                </a:effectLst>
                <a:latin typeface="Calibri" pitchFamily="34" charset="0"/>
                <a:cs typeface="Calibri" pitchFamily="34" charset="0"/>
              </a:rPr>
              <a:t>Links Aspen Genotype with Belowground Processes at Landscape Scales</a:t>
            </a:r>
            <a:endParaRPr lang="en-US" altLang="en-US" sz="3600" b="1" dirty="0">
              <a:latin typeface="Calibri" pitchFamily="34" charset="0"/>
              <a:cs typeface="Calibri" pitchFamily="34" charset="0"/>
            </a:endParaRPr>
          </a:p>
        </p:txBody>
      </p:sp>
      <p:sp>
        <p:nvSpPr>
          <p:cNvPr id="20" name="Rectangle 2"/>
          <p:cNvSpPr txBox="1">
            <a:spLocks noChangeArrowheads="1"/>
          </p:cNvSpPr>
          <p:nvPr/>
        </p:nvSpPr>
        <p:spPr bwMode="auto">
          <a:xfrm>
            <a:off x="152782" y="3657600"/>
            <a:ext cx="8869539"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altLang="en-US" sz="3200" b="1" kern="0" dirty="0" smtClean="0">
                <a:solidFill>
                  <a:srgbClr val="000000"/>
                </a:solidFill>
                <a:effectLst>
                  <a:outerShdw blurRad="38100" dist="38100" dir="2700000" algn="tl">
                    <a:srgbClr val="C0C0C0"/>
                  </a:outerShdw>
                </a:effectLst>
                <a:latin typeface="Calibri" pitchFamily="34" charset="0"/>
                <a:cs typeface="Calibri" pitchFamily="34" charset="0"/>
              </a:rPr>
              <a:t>Michael Madritch, Clayton </a:t>
            </a:r>
            <a:r>
              <a:rPr lang="en-US" altLang="en-US" sz="3200" b="1" kern="0" dirty="0" err="1" smtClean="0">
                <a:solidFill>
                  <a:srgbClr val="000000"/>
                </a:solidFill>
                <a:effectLst>
                  <a:outerShdw blurRad="38100" dist="38100" dir="2700000" algn="tl">
                    <a:srgbClr val="C0C0C0"/>
                  </a:outerShdw>
                </a:effectLst>
                <a:latin typeface="Calibri" pitchFamily="34" charset="0"/>
                <a:cs typeface="Calibri" pitchFamily="34" charset="0"/>
              </a:rPr>
              <a:t>Kingdon</a:t>
            </a:r>
            <a:r>
              <a:rPr lang="en-US" altLang="en-US" sz="3200" b="1" kern="0" dirty="0" smtClean="0">
                <a:solidFill>
                  <a:srgbClr val="000000"/>
                </a:solidFill>
                <a:effectLst>
                  <a:outerShdw blurRad="38100" dist="38100" dir="2700000" algn="tl">
                    <a:srgbClr val="C0C0C0"/>
                  </a:outerShdw>
                </a:effectLst>
                <a:latin typeface="Calibri" pitchFamily="34" charset="0"/>
                <a:cs typeface="Calibri" pitchFamily="34" charset="0"/>
              </a:rPr>
              <a:t>, </a:t>
            </a:r>
            <a:r>
              <a:rPr lang="en-US" altLang="en-US" sz="3200" b="1" kern="0" dirty="0" err="1" smtClean="0">
                <a:solidFill>
                  <a:srgbClr val="000000"/>
                </a:solidFill>
                <a:effectLst>
                  <a:outerShdw blurRad="38100" dist="38100" dir="2700000" algn="tl">
                    <a:srgbClr val="C0C0C0"/>
                  </a:outerShdw>
                </a:effectLst>
                <a:latin typeface="Calibri" pitchFamily="34" charset="0"/>
                <a:cs typeface="Calibri" pitchFamily="34" charset="0"/>
              </a:rPr>
              <a:t>Aditya</a:t>
            </a:r>
            <a:r>
              <a:rPr lang="en-US" altLang="en-US" sz="3200" b="1" kern="0" dirty="0" smtClean="0">
                <a:solidFill>
                  <a:srgbClr val="000000"/>
                </a:solidFill>
                <a:effectLst>
                  <a:outerShdw blurRad="38100" dist="38100" dir="2700000" algn="tl">
                    <a:srgbClr val="C0C0C0"/>
                  </a:outerShdw>
                </a:effectLst>
                <a:latin typeface="Calibri" pitchFamily="34" charset="0"/>
                <a:cs typeface="Calibri" pitchFamily="34" charset="0"/>
              </a:rPr>
              <a:t> Singh, Karen Mock, Richard </a:t>
            </a:r>
            <a:r>
              <a:rPr lang="en-US" altLang="en-US" sz="3200" b="1" kern="0" dirty="0" err="1" smtClean="0">
                <a:solidFill>
                  <a:srgbClr val="000000"/>
                </a:solidFill>
                <a:effectLst>
                  <a:outerShdw blurRad="38100" dist="38100" dir="2700000" algn="tl">
                    <a:srgbClr val="C0C0C0"/>
                  </a:outerShdw>
                </a:effectLst>
                <a:latin typeface="Calibri" pitchFamily="34" charset="0"/>
                <a:cs typeface="Calibri" pitchFamily="34" charset="0"/>
              </a:rPr>
              <a:t>Lindroth</a:t>
            </a:r>
            <a:r>
              <a:rPr lang="en-US" altLang="en-US" sz="3200" b="1" kern="0" dirty="0" smtClean="0">
                <a:solidFill>
                  <a:srgbClr val="000000"/>
                </a:solidFill>
                <a:effectLst>
                  <a:outerShdw blurRad="38100" dist="38100" dir="2700000" algn="tl">
                    <a:srgbClr val="C0C0C0"/>
                  </a:outerShdw>
                </a:effectLst>
                <a:latin typeface="Calibri" pitchFamily="34" charset="0"/>
                <a:cs typeface="Calibri" pitchFamily="34" charset="0"/>
              </a:rPr>
              <a:t>, </a:t>
            </a:r>
            <a:r>
              <a:rPr lang="en-US" altLang="en-US" sz="3200" b="1" kern="0" dirty="0" smtClean="0">
                <a:solidFill>
                  <a:srgbClr val="0000FF"/>
                </a:solidFill>
                <a:effectLst>
                  <a:outerShdw blurRad="38100" dist="38100" dir="2700000" algn="tl">
                    <a:srgbClr val="C0C0C0"/>
                  </a:outerShdw>
                </a:effectLst>
                <a:latin typeface="Calibri" pitchFamily="34" charset="0"/>
                <a:cs typeface="Calibri" pitchFamily="34" charset="0"/>
              </a:rPr>
              <a:t>Philip Townsend</a:t>
            </a:r>
            <a:endParaRPr lang="en-US" altLang="en-US" sz="3200" b="1" kern="0" dirty="0" smtClean="0">
              <a:solidFill>
                <a:srgbClr val="0000FF"/>
              </a:solidFill>
              <a:latin typeface="Calibri" pitchFamily="34" charset="0"/>
              <a:cs typeface="Calibri" pitchFamily="34" charset="0"/>
            </a:endParaRPr>
          </a:p>
        </p:txBody>
      </p:sp>
      <p:pic>
        <p:nvPicPr>
          <p:cNvPr id="12" name="Picture 11"/>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096000"/>
            <a:ext cx="723590" cy="619502"/>
          </a:xfrm>
          <a:prstGeom prst="rect">
            <a:avLst/>
          </a:prstGeom>
        </p:spPr>
      </p:pic>
      <p:pic>
        <p:nvPicPr>
          <p:cNvPr id="13" name="Picture 12"/>
          <p:cNvPicPr>
            <a:picLocks noChangeAspect="1"/>
          </p:cNvPicPr>
          <p:nvPr/>
        </p:nvPicPr>
        <p:blipFill>
          <a:blip r:embed="rId10"/>
          <a:stretch>
            <a:fillRect/>
          </a:stretch>
        </p:blipFill>
        <p:spPr>
          <a:xfrm>
            <a:off x="3429000" y="5972271"/>
            <a:ext cx="874152" cy="874152"/>
          </a:xfrm>
          <a:prstGeom prst="rect">
            <a:avLst/>
          </a:prstGeom>
        </p:spPr>
      </p:pic>
      <p:pic>
        <p:nvPicPr>
          <p:cNvPr id="8" name="Picture 7"/>
          <p:cNvPicPr>
            <a:picLocks noChangeAspect="1"/>
          </p:cNvPicPr>
          <p:nvPr/>
        </p:nvPicPr>
        <p:blipFill>
          <a:blip r:embed="rId11"/>
          <a:stretch>
            <a:fillRect/>
          </a:stretch>
        </p:blipFill>
        <p:spPr>
          <a:xfrm>
            <a:off x="990600" y="6019800"/>
            <a:ext cx="2405743" cy="673608"/>
          </a:xfrm>
          <a:prstGeom prst="rect">
            <a:avLst/>
          </a:prstGeom>
        </p:spPr>
      </p:pic>
      <p:pic>
        <p:nvPicPr>
          <p:cNvPr id="9" name="Picture 8"/>
          <p:cNvPicPr>
            <a:picLocks noChangeAspect="1"/>
          </p:cNvPicPr>
          <p:nvPr/>
        </p:nvPicPr>
        <p:blipFill>
          <a:blip r:embed="rId12"/>
          <a:stretch>
            <a:fillRect/>
          </a:stretch>
        </p:blipFill>
        <p:spPr>
          <a:xfrm>
            <a:off x="4343400" y="6019800"/>
            <a:ext cx="1219200" cy="772691"/>
          </a:xfrm>
          <a:prstGeom prst="rect">
            <a:avLst/>
          </a:prstGeom>
        </p:spPr>
      </p:pic>
    </p:spTree>
    <p:extLst>
      <p:ext uri="{BB962C8B-B14F-4D97-AF65-F5344CB8AC3E}">
        <p14:creationId xmlns:p14="http://schemas.microsoft.com/office/powerpoint/2010/main" val="185897487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00" y="351472"/>
            <a:ext cx="9144000" cy="6125528"/>
            <a:chOff x="38100" y="457200"/>
            <a:chExt cx="9144000" cy="6125528"/>
          </a:xfrm>
        </p:grpSpPr>
        <p:pic>
          <p:nvPicPr>
            <p:cNvPr id="4" name="Picture 3" descr="Screen Shot 2014-05-06 at 10.04.00 A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100" y="457200"/>
              <a:ext cx="9144000" cy="4508116"/>
            </a:xfrm>
            <a:prstGeom prst="rect">
              <a:avLst/>
            </a:prstGeom>
          </p:spPr>
        </p:pic>
        <p:sp>
          <p:nvSpPr>
            <p:cNvPr id="5" name="Rectangle 4"/>
            <p:cNvSpPr/>
            <p:nvPr/>
          </p:nvSpPr>
          <p:spPr>
            <a:xfrm>
              <a:off x="112262" y="5105400"/>
              <a:ext cx="9031738" cy="1477328"/>
            </a:xfrm>
            <a:prstGeom prst="rect">
              <a:avLst/>
            </a:prstGeom>
          </p:spPr>
          <p:txBody>
            <a:bodyPr wrap="square">
              <a:spAutoFit/>
            </a:bodyPr>
            <a:lstStyle/>
            <a:p>
              <a:pPr marL="228600" indent="-228600">
                <a:buAutoNum type="alphaUcPeriod"/>
              </a:pPr>
              <a:r>
                <a:rPr lang="en-US" dirty="0" smtClean="0"/>
                <a:t>Soil sample has barcoded </a:t>
              </a:r>
              <a:r>
                <a:rPr lang="en-US" dirty="0"/>
                <a:t>primer that identifies the DNA </a:t>
              </a:r>
              <a:r>
                <a:rPr lang="en-US" dirty="0" smtClean="0"/>
                <a:t>sequence</a:t>
              </a:r>
              <a:endParaRPr lang="en-US" dirty="0"/>
            </a:p>
            <a:p>
              <a:pPr marL="228600" indent="-228600">
                <a:buAutoNum type="alphaUcPeriod"/>
              </a:pPr>
              <a:r>
                <a:rPr lang="en-US" dirty="0"/>
                <a:t>PCR amplified </a:t>
              </a:r>
              <a:r>
                <a:rPr lang="en-US" dirty="0" smtClean="0"/>
                <a:t>fragments </a:t>
              </a:r>
              <a:r>
                <a:rPr lang="en-US" dirty="0"/>
                <a:t>are pooled and sequenced in parallel. </a:t>
              </a:r>
            </a:p>
            <a:p>
              <a:pPr marL="228600" indent="-228600">
                <a:buAutoNum type="alphaUcPeriod"/>
              </a:pPr>
              <a:r>
                <a:rPr lang="en-US" dirty="0"/>
                <a:t>Barcoded sequences are used </a:t>
              </a:r>
              <a:r>
                <a:rPr lang="en-US" dirty="0" smtClean="0"/>
                <a:t>to sort </a:t>
              </a:r>
              <a:r>
                <a:rPr lang="en-US" dirty="0"/>
                <a:t>the fragments </a:t>
              </a:r>
              <a:r>
                <a:rPr lang="en-US" dirty="0" smtClean="0"/>
                <a:t>by sample ID</a:t>
              </a:r>
              <a:endParaRPr lang="en-US" dirty="0"/>
            </a:p>
            <a:p>
              <a:pPr marL="228600" indent="-228600">
                <a:buAutoNum type="alphaUcPeriod"/>
              </a:pPr>
              <a:r>
                <a:rPr lang="en-US" dirty="0"/>
                <a:t>Each set of reads is aligned to a reference </a:t>
              </a:r>
              <a:r>
                <a:rPr lang="en-US" dirty="0" smtClean="0"/>
                <a:t>sequence, giving a list of unique DNA sequences (representing different taxa) per soil sample</a:t>
              </a:r>
              <a:endParaRPr lang="en-US" dirty="0"/>
            </a:p>
          </p:txBody>
        </p:sp>
        <p:sp>
          <p:nvSpPr>
            <p:cNvPr id="7" name="Rounded Rectangle 6"/>
            <p:cNvSpPr/>
            <p:nvPr/>
          </p:nvSpPr>
          <p:spPr>
            <a:xfrm>
              <a:off x="152400" y="533400"/>
              <a:ext cx="6629400" cy="1219200"/>
            </a:xfrm>
            <a:prstGeom prst="round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dirty="0" smtClean="0">
                  <a:latin typeface="Calibri"/>
                  <a:cs typeface="Calibri"/>
                </a:rPr>
                <a:t>Next: </a:t>
              </a:r>
              <a:r>
                <a:rPr lang="en-US" sz="2800" dirty="0" err="1" smtClean="0">
                  <a:latin typeface="Calibri"/>
                  <a:cs typeface="Calibri"/>
                </a:rPr>
                <a:t>Illumina</a:t>
              </a:r>
              <a:r>
                <a:rPr lang="en-US" sz="2800" dirty="0" smtClean="0">
                  <a:latin typeface="Calibri"/>
                  <a:cs typeface="Calibri"/>
                </a:rPr>
                <a:t> ‘next generation’ </a:t>
              </a:r>
              <a:r>
                <a:rPr lang="en-US" sz="2800" dirty="0">
                  <a:latin typeface="Calibri"/>
                  <a:cs typeface="Calibri"/>
                </a:rPr>
                <a:t>sequencing</a:t>
              </a:r>
            </a:p>
            <a:p>
              <a:r>
                <a:rPr lang="en-US" sz="2800" dirty="0" smtClean="0">
                  <a:latin typeface="Calibri"/>
                  <a:cs typeface="Calibri"/>
                </a:rPr>
                <a:t>to describe microbial communities</a:t>
              </a:r>
              <a:endParaRPr lang="en-US" sz="2800" dirty="0">
                <a:latin typeface="Calibri"/>
                <a:cs typeface="Calibri"/>
              </a:endParaRPr>
            </a:p>
          </p:txBody>
        </p:sp>
      </p:grpSp>
    </p:spTree>
    <p:extLst>
      <p:ext uri="{BB962C8B-B14F-4D97-AF65-F5344CB8AC3E}">
        <p14:creationId xmlns:p14="http://schemas.microsoft.com/office/powerpoint/2010/main" val="304061019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1" name="Straight Connector 30"/>
          <p:cNvCxnSpPr/>
          <p:nvPr/>
        </p:nvCxnSpPr>
        <p:spPr>
          <a:xfrm>
            <a:off x="863600" y="3586481"/>
            <a:ext cx="6531170" cy="98188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863600" y="3586480"/>
            <a:ext cx="6531170" cy="314057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934720" y="2712720"/>
            <a:ext cx="6460050" cy="166446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934720" y="2196847"/>
            <a:ext cx="6460050" cy="51587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148300" y="992109"/>
            <a:ext cx="8229600" cy="4525963"/>
          </a:xfrm>
        </p:spPr>
        <p:txBody>
          <a:bodyPr/>
          <a:lstStyle/>
          <a:p>
            <a:r>
              <a:rPr lang="en-US" dirty="0" smtClean="0">
                <a:latin typeface="Calibri"/>
                <a:cs typeface="Calibri"/>
              </a:rPr>
              <a:t>65 sites pooled from 303 tree/soil samples</a:t>
            </a:r>
          </a:p>
          <a:p>
            <a:pPr lvl="1"/>
            <a:r>
              <a:rPr lang="en-US" dirty="0" smtClean="0">
                <a:latin typeface="Calibri"/>
                <a:cs typeface="Calibri"/>
              </a:rPr>
              <a:t>14 genets of variable size</a:t>
            </a:r>
          </a:p>
        </p:txBody>
      </p:sp>
      <p:grpSp>
        <p:nvGrpSpPr>
          <p:cNvPr id="6" name="Group 5"/>
          <p:cNvGrpSpPr/>
          <p:nvPr/>
        </p:nvGrpSpPr>
        <p:grpSpPr>
          <a:xfrm>
            <a:off x="-30712" y="2279481"/>
            <a:ext cx="4429740" cy="4578519"/>
            <a:chOff x="533400" y="1203770"/>
            <a:chExt cx="4429740" cy="4578519"/>
          </a:xfrm>
        </p:grpSpPr>
        <p:pic>
          <p:nvPicPr>
            <p:cNvPr id="7" name="Picture 6"/>
            <p:cNvPicPr>
              <a:picLocks noChangeAspect="1"/>
            </p:cNvPicPr>
            <p:nvPr/>
          </p:nvPicPr>
          <p:blipFill rotWithShape="1">
            <a:blip r:embed="rId3" cstate="print">
              <a:alphaModFix amt="50000"/>
              <a:extLst>
                <a:ext uri="{28A0092B-C50C-407E-A947-70E740481C1C}">
                  <a14:useLocalDpi xmlns:a14="http://schemas.microsoft.com/office/drawing/2010/main"/>
                </a:ext>
              </a:extLst>
            </a:blip>
            <a:srcRect/>
            <a:stretch/>
          </p:blipFill>
          <p:spPr>
            <a:xfrm>
              <a:off x="533400" y="3124200"/>
              <a:ext cx="4429740" cy="2658089"/>
            </a:xfrm>
            <a:prstGeom prst="rect">
              <a:avLst/>
            </a:prstGeom>
          </p:spPr>
        </p:pic>
        <p:sp>
          <p:nvSpPr>
            <p:cNvPr id="8" name="Rectangle 7"/>
            <p:cNvSpPr/>
            <p:nvPr/>
          </p:nvSpPr>
          <p:spPr>
            <a:xfrm>
              <a:off x="1371600" y="4038600"/>
              <a:ext cx="609600" cy="609600"/>
            </a:xfrm>
            <a:prstGeom prst="rect">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a:cs typeface="Calibri"/>
              </a:endParaRPr>
            </a:p>
          </p:txBody>
        </p:sp>
        <p:cxnSp>
          <p:nvCxnSpPr>
            <p:cNvPr id="9" name="Straight Connector 8"/>
            <p:cNvCxnSpPr/>
            <p:nvPr/>
          </p:nvCxnSpPr>
          <p:spPr>
            <a:xfrm flipH="1">
              <a:off x="1981200" y="3124200"/>
              <a:ext cx="762000" cy="1524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09600" y="3124200"/>
              <a:ext cx="762000" cy="14478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143000" y="3124200"/>
              <a:ext cx="228600" cy="9144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981200" y="3124200"/>
              <a:ext cx="228600" cy="9144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pic>
          <p:nvPicPr>
            <p:cNvPr id="13" name="Picture 12" descr="PTRSred.pdf"/>
            <p:cNvPicPr>
              <a:picLocks noChangeAspect="1"/>
            </p:cNvPicPr>
            <p:nvPr/>
          </p:nvPicPr>
          <p:blipFill rotWithShape="1">
            <a:blip r:embed="rId4" cstate="print">
              <a:extLst>
                <a:ext uri="{28A0092B-C50C-407E-A947-70E740481C1C}">
                  <a14:useLocalDpi xmlns:a14="http://schemas.microsoft.com/office/drawing/2010/main"/>
                </a:ext>
              </a:extLst>
            </a:blip>
            <a:srcRect l="15658" t="51313" r="72347" b="32695"/>
            <a:stretch/>
          </p:blipFill>
          <p:spPr>
            <a:xfrm>
              <a:off x="609600" y="1203770"/>
              <a:ext cx="2133600" cy="1913503"/>
            </a:xfrm>
            <a:prstGeom prst="rect">
              <a:avLst/>
            </a:prstGeom>
            <a:ln w="25400">
              <a:solidFill>
                <a:schemeClr val="tx1"/>
              </a:solidFill>
            </a:ln>
          </p:spPr>
        </p:pic>
      </p:grpSp>
      <p:pic>
        <p:nvPicPr>
          <p:cNvPr id="14" name="Picture 13" descr="swanflatILL.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32036" y="2196847"/>
            <a:ext cx="3262734" cy="2180335"/>
          </a:xfrm>
          <a:prstGeom prst="rect">
            <a:avLst/>
          </a:prstGeom>
          <a:ln w="25400">
            <a:solidFill>
              <a:schemeClr val="tx1"/>
            </a:solidFill>
          </a:ln>
        </p:spPr>
      </p:pic>
      <p:pic>
        <p:nvPicPr>
          <p:cNvPr id="15" name="Picture 14" descr="fishlakeILL.pdf"/>
          <p:cNvPicPr>
            <a:picLocks noChangeAspect="1"/>
          </p:cNvPicPr>
          <p:nvPr/>
        </p:nvPicPr>
        <p:blipFill>
          <a:blip>
            <a:extLst>
              <a:ext uri="{28A0092B-C50C-407E-A947-70E740481C1C}">
                <a14:useLocalDpi xmlns:a14="http://schemas.microsoft.com/office/drawing/2010/main"/>
              </a:ext>
            </a:extLst>
          </a:blip>
          <a:stretch>
            <a:fillRect/>
          </a:stretch>
        </p:blipFill>
        <p:spPr>
          <a:xfrm>
            <a:off x="4164423" y="4568364"/>
            <a:ext cx="3230347" cy="2158693"/>
          </a:xfrm>
          <a:prstGeom prst="rect">
            <a:avLst/>
          </a:prstGeom>
          <a:ln w="25400">
            <a:solidFill>
              <a:schemeClr val="tx1"/>
            </a:solidFill>
          </a:ln>
        </p:spPr>
      </p:pic>
      <p:sp>
        <p:nvSpPr>
          <p:cNvPr id="16" name="TextBox 15"/>
          <p:cNvSpPr txBox="1"/>
          <p:nvPr/>
        </p:nvSpPr>
        <p:spPr>
          <a:xfrm>
            <a:off x="7505115" y="3126834"/>
            <a:ext cx="1547344" cy="369332"/>
          </a:xfrm>
          <a:prstGeom prst="rect">
            <a:avLst/>
          </a:prstGeom>
          <a:noFill/>
        </p:spPr>
        <p:txBody>
          <a:bodyPr wrap="none" rtlCol="0">
            <a:spAutoFit/>
          </a:bodyPr>
          <a:lstStyle/>
          <a:p>
            <a:r>
              <a:rPr lang="en-US" dirty="0" smtClean="0">
                <a:latin typeface="Calibri"/>
                <a:cs typeface="Calibri"/>
              </a:rPr>
              <a:t>Swan Flats, UT</a:t>
            </a:r>
            <a:endParaRPr lang="en-US" dirty="0">
              <a:latin typeface="Calibri"/>
              <a:cs typeface="Calibri"/>
            </a:endParaRPr>
          </a:p>
        </p:txBody>
      </p:sp>
      <p:sp>
        <p:nvSpPr>
          <p:cNvPr id="17" name="TextBox 16"/>
          <p:cNvSpPr txBox="1"/>
          <p:nvPr/>
        </p:nvSpPr>
        <p:spPr>
          <a:xfrm>
            <a:off x="7647244" y="5197821"/>
            <a:ext cx="1405215" cy="369332"/>
          </a:xfrm>
          <a:prstGeom prst="rect">
            <a:avLst/>
          </a:prstGeom>
          <a:noFill/>
        </p:spPr>
        <p:txBody>
          <a:bodyPr wrap="none" rtlCol="0">
            <a:spAutoFit/>
          </a:bodyPr>
          <a:lstStyle/>
          <a:p>
            <a:r>
              <a:rPr lang="en-US" dirty="0" smtClean="0">
                <a:latin typeface="Calibri"/>
                <a:cs typeface="Calibri"/>
              </a:rPr>
              <a:t>Fish Lake, UT</a:t>
            </a:r>
            <a:endParaRPr lang="en-US" dirty="0">
              <a:latin typeface="Calibri"/>
              <a:cs typeface="Calibri"/>
            </a:endParaRPr>
          </a:p>
        </p:txBody>
      </p:sp>
      <p:cxnSp>
        <p:nvCxnSpPr>
          <p:cNvPr id="19" name="Straight Connector 18"/>
          <p:cNvCxnSpPr/>
          <p:nvPr/>
        </p:nvCxnSpPr>
        <p:spPr>
          <a:xfrm flipV="1">
            <a:off x="934720" y="2196847"/>
            <a:ext cx="3197316" cy="51587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934720" y="2712720"/>
            <a:ext cx="3197316" cy="166446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863600" y="3586481"/>
            <a:ext cx="3300823" cy="98188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863600" y="3586480"/>
            <a:ext cx="3300823" cy="314057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Rounded Rectangle 24"/>
          <p:cNvSpPr/>
          <p:nvPr/>
        </p:nvSpPr>
        <p:spPr>
          <a:xfrm>
            <a:off x="152400" y="152400"/>
            <a:ext cx="8839200" cy="609600"/>
          </a:xfrm>
          <a:prstGeom prst="round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b="1" dirty="0" smtClean="0">
                <a:latin typeface="Calibri"/>
                <a:cs typeface="Calibri"/>
              </a:rPr>
              <a:t>Soil sampling for </a:t>
            </a:r>
            <a:r>
              <a:rPr lang="en-US" sz="2800" b="1" dirty="0" err="1" smtClean="0">
                <a:latin typeface="Calibri"/>
                <a:cs typeface="Calibri"/>
              </a:rPr>
              <a:t>Illumina</a:t>
            </a:r>
            <a:r>
              <a:rPr lang="en-US" sz="2800" b="1" dirty="0" smtClean="0">
                <a:latin typeface="Calibri"/>
                <a:cs typeface="Calibri"/>
              </a:rPr>
              <a:t> sequencing</a:t>
            </a:r>
          </a:p>
        </p:txBody>
      </p:sp>
    </p:spTree>
    <p:extLst>
      <p:ext uri="{BB962C8B-B14F-4D97-AF65-F5344CB8AC3E}">
        <p14:creationId xmlns:p14="http://schemas.microsoft.com/office/powerpoint/2010/main" val="35009543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152400"/>
            <a:ext cx="8839200" cy="609600"/>
          </a:xfrm>
          <a:prstGeom prst="round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b="1" dirty="0" err="1" smtClean="0">
                <a:latin typeface="Calibri"/>
                <a:cs typeface="Calibri"/>
              </a:rPr>
              <a:t>Illumina</a:t>
            </a:r>
            <a:r>
              <a:rPr lang="en-US" sz="2800" b="1" dirty="0" smtClean="0">
                <a:latin typeface="Calibri"/>
                <a:cs typeface="Calibri"/>
              </a:rPr>
              <a:t> Data Analysis</a:t>
            </a:r>
          </a:p>
        </p:txBody>
      </p:sp>
      <p:sp>
        <p:nvSpPr>
          <p:cNvPr id="3" name="Content Placeholder 2"/>
          <p:cNvSpPr>
            <a:spLocks noGrp="1"/>
          </p:cNvSpPr>
          <p:nvPr>
            <p:ph idx="1"/>
          </p:nvPr>
        </p:nvSpPr>
        <p:spPr>
          <a:xfrm>
            <a:off x="457200" y="1219200"/>
            <a:ext cx="8229600" cy="4983163"/>
          </a:xfrm>
        </p:spPr>
        <p:txBody>
          <a:bodyPr>
            <a:normAutofit fontScale="92500" lnSpcReduction="20000"/>
          </a:bodyPr>
          <a:lstStyle/>
          <a:p>
            <a:r>
              <a:rPr lang="en-US" dirty="0" smtClean="0">
                <a:latin typeface="Calibri"/>
                <a:cs typeface="Calibri"/>
              </a:rPr>
              <a:t>Distill millions/billions of </a:t>
            </a:r>
            <a:r>
              <a:rPr lang="en-US" dirty="0" err="1" smtClean="0">
                <a:latin typeface="Calibri"/>
                <a:cs typeface="Calibri"/>
              </a:rPr>
              <a:t>basepair</a:t>
            </a:r>
            <a:r>
              <a:rPr lang="en-US" dirty="0" smtClean="0">
                <a:latin typeface="Calibri"/>
                <a:cs typeface="Calibri"/>
              </a:rPr>
              <a:t> reads </a:t>
            </a:r>
          </a:p>
          <a:p>
            <a:pPr lvl="1"/>
            <a:r>
              <a:rPr lang="en-US" dirty="0" smtClean="0">
                <a:latin typeface="Calibri"/>
                <a:cs typeface="Calibri"/>
              </a:rPr>
              <a:t>Combination of MOTHUR and QIIME pipelines</a:t>
            </a:r>
          </a:p>
          <a:p>
            <a:r>
              <a:rPr lang="en-US" dirty="0" smtClean="0">
                <a:latin typeface="Calibri"/>
                <a:cs typeface="Calibri"/>
              </a:rPr>
              <a:t>Bacterial </a:t>
            </a:r>
          </a:p>
          <a:p>
            <a:pPr lvl="1"/>
            <a:r>
              <a:rPr lang="en-US" dirty="0" smtClean="0">
                <a:latin typeface="Calibri"/>
                <a:cs typeface="Calibri"/>
              </a:rPr>
              <a:t>Assigned taxonomy ~genus level</a:t>
            </a:r>
          </a:p>
          <a:p>
            <a:r>
              <a:rPr lang="en-US" dirty="0" smtClean="0">
                <a:latin typeface="Calibri"/>
                <a:cs typeface="Calibri"/>
              </a:rPr>
              <a:t>Fungal </a:t>
            </a:r>
          </a:p>
          <a:p>
            <a:pPr lvl="1"/>
            <a:r>
              <a:rPr lang="en-US" dirty="0" smtClean="0">
                <a:latin typeface="Calibri"/>
                <a:cs typeface="Calibri"/>
              </a:rPr>
              <a:t>Classified to ~class level</a:t>
            </a:r>
          </a:p>
          <a:p>
            <a:pPr lvl="1"/>
            <a:endParaRPr lang="en-US" dirty="0" smtClean="0">
              <a:latin typeface="Calibri"/>
              <a:cs typeface="Calibri"/>
            </a:endParaRPr>
          </a:p>
          <a:p>
            <a:r>
              <a:rPr lang="en-US" dirty="0">
                <a:solidFill>
                  <a:srgbClr val="000090"/>
                </a:solidFill>
                <a:latin typeface="Calibri"/>
                <a:cs typeface="Calibri"/>
              </a:rPr>
              <a:t>Do soil microbial communities vary by aspen genotype</a:t>
            </a:r>
            <a:r>
              <a:rPr lang="en-US" dirty="0" smtClean="0">
                <a:solidFill>
                  <a:srgbClr val="000090"/>
                </a:solidFill>
                <a:latin typeface="Calibri"/>
                <a:cs typeface="Calibri"/>
              </a:rPr>
              <a:t>?</a:t>
            </a:r>
            <a:endParaRPr lang="en-US" dirty="0">
              <a:solidFill>
                <a:srgbClr val="000090"/>
              </a:solidFill>
              <a:latin typeface="Calibri"/>
              <a:cs typeface="Calibri"/>
            </a:endParaRPr>
          </a:p>
          <a:p>
            <a:r>
              <a:rPr lang="en-US" dirty="0" smtClean="0">
                <a:solidFill>
                  <a:srgbClr val="000090"/>
                </a:solidFill>
                <a:latin typeface="Calibri"/>
                <a:cs typeface="Calibri"/>
              </a:rPr>
              <a:t>Are </a:t>
            </a:r>
            <a:r>
              <a:rPr lang="en-US" dirty="0">
                <a:solidFill>
                  <a:srgbClr val="000090"/>
                </a:solidFill>
                <a:latin typeface="Calibri"/>
                <a:cs typeface="Calibri"/>
              </a:rPr>
              <a:t>AVIRIS spectra related to key belowground microbial indices?</a:t>
            </a:r>
          </a:p>
          <a:p>
            <a:pPr lvl="1"/>
            <a:endParaRPr lang="en-US" dirty="0" smtClean="0">
              <a:latin typeface="Calibri"/>
              <a:cs typeface="Calibri"/>
            </a:endParaRPr>
          </a:p>
          <a:p>
            <a:endParaRPr lang="en-US" dirty="0">
              <a:latin typeface="Calibri"/>
              <a:cs typeface="Calibri"/>
            </a:endParaRPr>
          </a:p>
        </p:txBody>
      </p:sp>
    </p:spTree>
    <p:extLst>
      <p:ext uri="{BB962C8B-B14F-4D97-AF65-F5344CB8AC3E}">
        <p14:creationId xmlns:p14="http://schemas.microsoft.com/office/powerpoint/2010/main" val="2308397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t genus NMS graph.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5018" y="976693"/>
            <a:ext cx="7762240" cy="4640706"/>
          </a:xfrm>
          <a:prstGeom prst="rect">
            <a:avLst/>
          </a:prstGeom>
        </p:spPr>
      </p:pic>
      <p:sp>
        <p:nvSpPr>
          <p:cNvPr id="2" name="Rectangle 1"/>
          <p:cNvSpPr/>
          <p:nvPr/>
        </p:nvSpPr>
        <p:spPr>
          <a:xfrm>
            <a:off x="162561" y="5838124"/>
            <a:ext cx="8821384" cy="646331"/>
          </a:xfrm>
          <a:prstGeom prst="rect">
            <a:avLst/>
          </a:prstGeom>
        </p:spPr>
        <p:txBody>
          <a:bodyPr wrap="square">
            <a:spAutoFit/>
          </a:bodyPr>
          <a:lstStyle/>
          <a:p>
            <a:r>
              <a:rPr lang="en-US" dirty="0" smtClean="0"/>
              <a:t>NMS plot of two axes that describe ~89% of the variation in bacterial communities defined at the genus level.  MRPP </a:t>
            </a:r>
            <a:r>
              <a:rPr lang="en-US" dirty="0"/>
              <a:t>A = 0.42, P&lt;0.001 </a:t>
            </a:r>
          </a:p>
        </p:txBody>
      </p:sp>
      <p:sp>
        <p:nvSpPr>
          <p:cNvPr id="7" name="Rounded Rectangle 6"/>
          <p:cNvSpPr/>
          <p:nvPr/>
        </p:nvSpPr>
        <p:spPr>
          <a:xfrm>
            <a:off x="152400" y="76200"/>
            <a:ext cx="8839200" cy="609600"/>
          </a:xfrm>
          <a:prstGeom prst="round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dirty="0">
                <a:latin typeface="Calibri"/>
                <a:cs typeface="Calibri"/>
              </a:rPr>
              <a:t>Belowground bacterial communities vary by aspen genet  </a:t>
            </a:r>
          </a:p>
        </p:txBody>
      </p:sp>
    </p:spTree>
    <p:extLst>
      <p:ext uri="{BB962C8B-B14F-4D97-AF65-F5344CB8AC3E}">
        <p14:creationId xmlns:p14="http://schemas.microsoft.com/office/powerpoint/2010/main" val="293228015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2514600"/>
            <a:ext cx="9144000" cy="3505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735" t="2147" r="1799" b="3957"/>
          <a:stretch/>
        </p:blipFill>
        <p:spPr bwMode="auto">
          <a:xfrm>
            <a:off x="4534524" y="2657050"/>
            <a:ext cx="4334907" cy="321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35188" y="2689776"/>
            <a:ext cx="4381278" cy="3204733"/>
            <a:chOff x="35188" y="2689776"/>
            <a:chExt cx="4381278" cy="3204733"/>
          </a:xfrm>
        </p:grpSpPr>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1694" t="2012" r="1520" b="3990"/>
            <a:stretch/>
          </p:blipFill>
          <p:spPr bwMode="auto">
            <a:xfrm>
              <a:off x="35188" y="2689776"/>
              <a:ext cx="4381278" cy="3204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41280" y="4951378"/>
              <a:ext cx="1444526" cy="338554"/>
            </a:xfrm>
            <a:prstGeom prst="rect">
              <a:avLst/>
            </a:prstGeom>
            <a:noFill/>
          </p:spPr>
          <p:txBody>
            <a:bodyPr wrap="none" rtlCol="0">
              <a:spAutoFit/>
            </a:bodyPr>
            <a:lstStyle/>
            <a:p>
              <a:r>
                <a:rPr lang="en-US" sz="1600" dirty="0" smtClean="0"/>
                <a:t>r=0.41 P&lt;0.001</a:t>
              </a:r>
              <a:endParaRPr lang="en-US" sz="1600" dirty="0"/>
            </a:p>
          </p:txBody>
        </p:sp>
      </p:grpSp>
      <p:sp>
        <p:nvSpPr>
          <p:cNvPr id="4" name="Rectangle 3"/>
          <p:cNvSpPr/>
          <p:nvPr/>
        </p:nvSpPr>
        <p:spPr>
          <a:xfrm>
            <a:off x="7267308" y="4933826"/>
            <a:ext cx="1444526" cy="338554"/>
          </a:xfrm>
          <a:prstGeom prst="rect">
            <a:avLst/>
          </a:prstGeom>
        </p:spPr>
        <p:txBody>
          <a:bodyPr wrap="none">
            <a:spAutoFit/>
          </a:bodyPr>
          <a:lstStyle/>
          <a:p>
            <a:r>
              <a:rPr lang="en-US" sz="1600" dirty="0" smtClean="0"/>
              <a:t>r=0.40 </a:t>
            </a:r>
            <a:r>
              <a:rPr lang="en-US" sz="1600" dirty="0"/>
              <a:t>P&lt;0.001</a:t>
            </a:r>
          </a:p>
        </p:txBody>
      </p:sp>
      <p:sp>
        <p:nvSpPr>
          <p:cNvPr id="5" name="Rectangle 4"/>
          <p:cNvSpPr/>
          <p:nvPr/>
        </p:nvSpPr>
        <p:spPr>
          <a:xfrm>
            <a:off x="681911" y="902723"/>
            <a:ext cx="3637910" cy="1754327"/>
          </a:xfrm>
          <a:prstGeom prst="rect">
            <a:avLst/>
          </a:prstGeom>
        </p:spPr>
        <p:txBody>
          <a:bodyPr wrap="square">
            <a:spAutoFit/>
          </a:bodyPr>
          <a:lstStyle/>
          <a:p>
            <a:r>
              <a:rPr lang="en-US" dirty="0" smtClean="0"/>
              <a:t>NMS axis describing most of the variation in bacterial communities is correlated with the NMS axis describing most of the variation in canopy spectra.  </a:t>
            </a:r>
          </a:p>
          <a:p>
            <a:endParaRPr lang="en-US" dirty="0" smtClean="0"/>
          </a:p>
        </p:txBody>
      </p:sp>
      <p:sp>
        <p:nvSpPr>
          <p:cNvPr id="8" name="TextBox 7"/>
          <p:cNvSpPr txBox="1"/>
          <p:nvPr/>
        </p:nvSpPr>
        <p:spPr>
          <a:xfrm>
            <a:off x="152400" y="6096000"/>
            <a:ext cx="2956571" cy="369332"/>
          </a:xfrm>
          <a:prstGeom prst="rect">
            <a:avLst/>
          </a:prstGeom>
          <a:noFill/>
        </p:spPr>
        <p:txBody>
          <a:bodyPr wrap="none" rtlCol="0">
            <a:spAutoFit/>
          </a:bodyPr>
          <a:lstStyle/>
          <a:p>
            <a:r>
              <a:rPr lang="en-US" dirty="0" smtClean="0"/>
              <a:t>Swan Flats and Fish Lake data</a:t>
            </a:r>
          </a:p>
        </p:txBody>
      </p:sp>
      <p:sp>
        <p:nvSpPr>
          <p:cNvPr id="3" name="TextBox 2"/>
          <p:cNvSpPr txBox="1"/>
          <p:nvPr/>
        </p:nvSpPr>
        <p:spPr>
          <a:xfrm>
            <a:off x="4991832" y="917207"/>
            <a:ext cx="3647131" cy="1200329"/>
          </a:xfrm>
          <a:prstGeom prst="rect">
            <a:avLst/>
          </a:prstGeom>
          <a:noFill/>
        </p:spPr>
        <p:txBody>
          <a:bodyPr wrap="square" rtlCol="0">
            <a:spAutoFit/>
          </a:bodyPr>
          <a:lstStyle/>
          <a:p>
            <a:r>
              <a:rPr lang="en-US" dirty="0" smtClean="0"/>
              <a:t>Belowground </a:t>
            </a:r>
            <a:r>
              <a:rPr lang="en-US" dirty="0"/>
              <a:t>soil bacterial diversity (at the genus level</a:t>
            </a:r>
            <a:r>
              <a:rPr lang="en-US" dirty="0" smtClean="0"/>
              <a:t>) is </a:t>
            </a:r>
            <a:r>
              <a:rPr lang="en-US" dirty="0"/>
              <a:t>correlated with the NMS axis describing most of the variation in canopy spectra.  </a:t>
            </a:r>
          </a:p>
        </p:txBody>
      </p:sp>
      <p:sp>
        <p:nvSpPr>
          <p:cNvPr id="10" name="Rounded Rectangle 9"/>
          <p:cNvSpPr/>
          <p:nvPr/>
        </p:nvSpPr>
        <p:spPr>
          <a:xfrm>
            <a:off x="152400" y="152400"/>
            <a:ext cx="8839200" cy="609600"/>
          </a:xfrm>
          <a:prstGeom prst="round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dirty="0" smtClean="0">
                <a:latin typeface="Calibri"/>
                <a:cs typeface="Calibri"/>
              </a:rPr>
              <a:t>Bacterial-spectra relationship: NMS axes correlations</a:t>
            </a:r>
            <a:endParaRPr lang="en-US" sz="2800" dirty="0">
              <a:latin typeface="Calibri"/>
              <a:cs typeface="Calibri"/>
            </a:endParaRPr>
          </a:p>
        </p:txBody>
      </p:sp>
    </p:spTree>
    <p:extLst>
      <p:ext uri="{BB962C8B-B14F-4D97-AF65-F5344CB8AC3E}">
        <p14:creationId xmlns:p14="http://schemas.microsoft.com/office/powerpoint/2010/main" val="21398751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13"/>
          <p:cNvSpPr/>
          <p:nvPr/>
        </p:nvSpPr>
        <p:spPr>
          <a:xfrm>
            <a:off x="381000" y="1371600"/>
            <a:ext cx="4572000" cy="4419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715000" y="304800"/>
            <a:ext cx="2971800" cy="6172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735" y="1384130"/>
            <a:ext cx="4492453" cy="3852415"/>
          </a:xfrm>
          <a:prstGeom prst="rect">
            <a:avLst/>
          </a:prstGeom>
        </p:spPr>
      </p:pic>
      <p:pic>
        <p:nvPicPr>
          <p:cNvPr id="3" name="Picture 2" descr="Untitl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2455" y="338829"/>
            <a:ext cx="2938076" cy="2675966"/>
          </a:xfrm>
          <a:prstGeom prst="rect">
            <a:avLst/>
          </a:prstGeom>
        </p:spPr>
      </p:pic>
      <p:sp>
        <p:nvSpPr>
          <p:cNvPr id="2" name="TextBox 1"/>
          <p:cNvSpPr txBox="1"/>
          <p:nvPr/>
        </p:nvSpPr>
        <p:spPr>
          <a:xfrm>
            <a:off x="1600200" y="5334000"/>
            <a:ext cx="2484649" cy="369332"/>
          </a:xfrm>
          <a:prstGeom prst="rect">
            <a:avLst/>
          </a:prstGeom>
          <a:noFill/>
        </p:spPr>
        <p:txBody>
          <a:bodyPr wrap="none" rtlCol="0">
            <a:spAutoFit/>
          </a:bodyPr>
          <a:lstStyle/>
          <a:p>
            <a:r>
              <a:rPr lang="en-US" dirty="0" smtClean="0"/>
              <a:t>Swan Flats and Fish Lake </a:t>
            </a:r>
            <a:endParaRPr lang="en-US" dirty="0"/>
          </a:p>
        </p:txBody>
      </p:sp>
      <p:sp>
        <p:nvSpPr>
          <p:cNvPr id="7" name="TextBox 6"/>
          <p:cNvSpPr txBox="1"/>
          <p:nvPr/>
        </p:nvSpPr>
        <p:spPr>
          <a:xfrm>
            <a:off x="6721759" y="3014795"/>
            <a:ext cx="1584041" cy="369332"/>
          </a:xfrm>
          <a:prstGeom prst="rect">
            <a:avLst/>
          </a:prstGeom>
          <a:noFill/>
        </p:spPr>
        <p:txBody>
          <a:bodyPr wrap="square" rtlCol="0">
            <a:spAutoFit/>
          </a:bodyPr>
          <a:lstStyle/>
          <a:p>
            <a:r>
              <a:rPr lang="en-US" dirty="0" smtClean="0"/>
              <a:t>Swan Flats</a:t>
            </a:r>
            <a:endParaRPr lang="en-US" dirty="0"/>
          </a:p>
        </p:txBody>
      </p:sp>
      <p:sp>
        <p:nvSpPr>
          <p:cNvPr id="8" name="TextBox 7"/>
          <p:cNvSpPr txBox="1"/>
          <p:nvPr/>
        </p:nvSpPr>
        <p:spPr>
          <a:xfrm>
            <a:off x="6823359" y="6199431"/>
            <a:ext cx="1330406" cy="369332"/>
          </a:xfrm>
          <a:prstGeom prst="rect">
            <a:avLst/>
          </a:prstGeom>
          <a:noFill/>
        </p:spPr>
        <p:txBody>
          <a:bodyPr wrap="square" rtlCol="0">
            <a:spAutoFit/>
          </a:bodyPr>
          <a:lstStyle/>
          <a:p>
            <a:r>
              <a:rPr lang="en-US" dirty="0" smtClean="0"/>
              <a:t>Fish Lake</a:t>
            </a:r>
            <a:endParaRPr lang="en-US" dirty="0"/>
          </a:p>
        </p:txBody>
      </p:sp>
      <p:pic>
        <p:nvPicPr>
          <p:cNvPr id="1031" name="Picture 7"/>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7000" t="13278" r="2985" b="2171"/>
          <a:stretch/>
        </p:blipFill>
        <p:spPr bwMode="auto">
          <a:xfrm>
            <a:off x="5788034" y="3403599"/>
            <a:ext cx="2835266" cy="2795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276600" y="4114800"/>
            <a:ext cx="1444526" cy="338554"/>
          </a:xfrm>
          <a:prstGeom prst="rect">
            <a:avLst/>
          </a:prstGeom>
          <a:noFill/>
        </p:spPr>
        <p:txBody>
          <a:bodyPr wrap="none" rtlCol="0">
            <a:spAutoFit/>
          </a:bodyPr>
          <a:lstStyle/>
          <a:p>
            <a:r>
              <a:rPr lang="en-US" sz="1600" dirty="0" smtClean="0"/>
              <a:t>r=0.94 P&lt;0.001</a:t>
            </a:r>
            <a:endParaRPr lang="en-US" sz="1600" dirty="0"/>
          </a:p>
        </p:txBody>
      </p:sp>
      <p:sp>
        <p:nvSpPr>
          <p:cNvPr id="11" name="TextBox 10"/>
          <p:cNvSpPr txBox="1"/>
          <p:nvPr/>
        </p:nvSpPr>
        <p:spPr>
          <a:xfrm>
            <a:off x="7290118" y="5236545"/>
            <a:ext cx="1133644" cy="276999"/>
          </a:xfrm>
          <a:prstGeom prst="rect">
            <a:avLst/>
          </a:prstGeom>
          <a:noFill/>
        </p:spPr>
        <p:txBody>
          <a:bodyPr wrap="none" rtlCol="0">
            <a:spAutoFit/>
          </a:bodyPr>
          <a:lstStyle/>
          <a:p>
            <a:r>
              <a:rPr lang="en-US" sz="1200" dirty="0" smtClean="0"/>
              <a:t>r=0.67 P&lt;0.001</a:t>
            </a:r>
            <a:endParaRPr lang="en-US" sz="1200" dirty="0"/>
          </a:p>
        </p:txBody>
      </p:sp>
      <p:sp>
        <p:nvSpPr>
          <p:cNvPr id="12" name="TextBox 11"/>
          <p:cNvSpPr txBox="1"/>
          <p:nvPr/>
        </p:nvSpPr>
        <p:spPr>
          <a:xfrm>
            <a:off x="7256287" y="2258135"/>
            <a:ext cx="1133644" cy="276999"/>
          </a:xfrm>
          <a:prstGeom prst="rect">
            <a:avLst/>
          </a:prstGeom>
          <a:noFill/>
        </p:spPr>
        <p:txBody>
          <a:bodyPr wrap="none" rtlCol="0">
            <a:spAutoFit/>
          </a:bodyPr>
          <a:lstStyle/>
          <a:p>
            <a:r>
              <a:rPr lang="en-US" sz="1200" dirty="0" smtClean="0"/>
              <a:t>r=0.87 P&lt;0.001</a:t>
            </a:r>
            <a:endParaRPr lang="en-US" sz="1200" dirty="0"/>
          </a:p>
        </p:txBody>
      </p:sp>
      <p:sp>
        <p:nvSpPr>
          <p:cNvPr id="13" name="Rounded Rectangle 12"/>
          <p:cNvSpPr/>
          <p:nvPr/>
        </p:nvSpPr>
        <p:spPr>
          <a:xfrm>
            <a:off x="0" y="0"/>
            <a:ext cx="5486400" cy="1295400"/>
          </a:xfrm>
          <a:prstGeom prst="round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400" dirty="0">
                <a:latin typeface="Calibri"/>
                <a:cs typeface="Calibri"/>
              </a:rPr>
              <a:t>Soil bacterial community NMS axes are related to </a:t>
            </a:r>
            <a:r>
              <a:rPr lang="en-US" sz="2400" dirty="0" smtClean="0">
                <a:latin typeface="Calibri"/>
                <a:cs typeface="Calibri"/>
              </a:rPr>
              <a:t>AVIRIS spectra: PLS results</a:t>
            </a:r>
            <a:endParaRPr lang="en-US" sz="2400" dirty="0">
              <a:latin typeface="Calibri"/>
              <a:cs typeface="Calibri"/>
            </a:endParaRPr>
          </a:p>
        </p:txBody>
      </p:sp>
    </p:spTree>
    <p:extLst>
      <p:ext uri="{BB962C8B-B14F-4D97-AF65-F5344CB8AC3E}">
        <p14:creationId xmlns:p14="http://schemas.microsoft.com/office/powerpoint/2010/main" val="34648511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533400" y="228600"/>
            <a:ext cx="8229600" cy="1066800"/>
          </a:xfrm>
          <a:prstGeom prst="round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400" dirty="0">
                <a:latin typeface="Calibri"/>
                <a:cs typeface="Calibri"/>
              </a:rPr>
              <a:t>Soil bacterial community NMS axes are related to </a:t>
            </a:r>
            <a:r>
              <a:rPr lang="en-US" sz="2400" dirty="0" smtClean="0">
                <a:latin typeface="Calibri"/>
                <a:cs typeface="Calibri"/>
              </a:rPr>
              <a:t>AVIRIS spectra: multivariate and PLS results</a:t>
            </a:r>
            <a:endParaRPr lang="en-US" sz="2400" dirty="0">
              <a:latin typeface="Calibri"/>
              <a:cs typeface="Calibri"/>
            </a:endParaRPr>
          </a:p>
        </p:txBody>
      </p:sp>
      <p:sp>
        <p:nvSpPr>
          <p:cNvPr id="16" name="TextBox 15"/>
          <p:cNvSpPr txBox="1"/>
          <p:nvPr/>
        </p:nvSpPr>
        <p:spPr>
          <a:xfrm>
            <a:off x="533400" y="1570672"/>
            <a:ext cx="4114800" cy="1477328"/>
          </a:xfrm>
          <a:prstGeom prst="rect">
            <a:avLst/>
          </a:prstGeom>
          <a:noFill/>
        </p:spPr>
        <p:txBody>
          <a:bodyPr wrap="square" rtlCol="0">
            <a:spAutoFit/>
          </a:bodyPr>
          <a:lstStyle/>
          <a:p>
            <a:r>
              <a:rPr lang="en-US" dirty="0" smtClean="0"/>
              <a:t>Dimensions of variation in soil bacterial communities at the </a:t>
            </a:r>
            <a:r>
              <a:rPr lang="en-US" b="1" dirty="0">
                <a:solidFill>
                  <a:srgbClr val="0000FF"/>
                </a:solidFill>
              </a:rPr>
              <a:t>g</a:t>
            </a:r>
            <a:r>
              <a:rPr lang="en-US" b="1" dirty="0" smtClean="0">
                <a:solidFill>
                  <a:srgbClr val="0000FF"/>
                </a:solidFill>
              </a:rPr>
              <a:t>enus</a:t>
            </a:r>
            <a:r>
              <a:rPr lang="en-US" dirty="0" smtClean="0"/>
              <a:t> level are strongly related to dimensions of variability in spectra – both NMS and diversity measures.</a:t>
            </a:r>
            <a:endParaRPr lang="en-US" dirty="0"/>
          </a:p>
        </p:txBody>
      </p:sp>
      <p:grpSp>
        <p:nvGrpSpPr>
          <p:cNvPr id="6" name="Group 5"/>
          <p:cNvGrpSpPr/>
          <p:nvPr/>
        </p:nvGrpSpPr>
        <p:grpSpPr>
          <a:xfrm>
            <a:off x="4572000" y="1447800"/>
            <a:ext cx="4572000" cy="5029200"/>
            <a:chOff x="4343400" y="1524000"/>
            <a:chExt cx="4572000" cy="5029200"/>
          </a:xfrm>
        </p:grpSpPr>
        <p:grpSp>
          <p:nvGrpSpPr>
            <p:cNvPr id="5" name="Group 4"/>
            <p:cNvGrpSpPr/>
            <p:nvPr/>
          </p:nvGrpSpPr>
          <p:grpSpPr>
            <a:xfrm>
              <a:off x="4343400" y="2133600"/>
              <a:ext cx="4572000" cy="4419600"/>
              <a:chOff x="381000" y="1371600"/>
              <a:chExt cx="4572000" cy="4419600"/>
            </a:xfrm>
          </p:grpSpPr>
          <p:sp>
            <p:nvSpPr>
              <p:cNvPr id="14" name="Rectangle 13"/>
              <p:cNvSpPr/>
              <p:nvPr/>
            </p:nvSpPr>
            <p:spPr>
              <a:xfrm>
                <a:off x="381000" y="1371600"/>
                <a:ext cx="4572000" cy="4419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735" y="1384130"/>
                <a:ext cx="4492453" cy="3852415"/>
              </a:xfrm>
              <a:prstGeom prst="rect">
                <a:avLst/>
              </a:prstGeom>
            </p:spPr>
          </p:pic>
          <p:sp>
            <p:nvSpPr>
              <p:cNvPr id="2" name="TextBox 1"/>
              <p:cNvSpPr txBox="1"/>
              <p:nvPr/>
            </p:nvSpPr>
            <p:spPr>
              <a:xfrm>
                <a:off x="1600200" y="5334000"/>
                <a:ext cx="2484649" cy="369332"/>
              </a:xfrm>
              <a:prstGeom prst="rect">
                <a:avLst/>
              </a:prstGeom>
              <a:noFill/>
            </p:spPr>
            <p:txBody>
              <a:bodyPr wrap="none" rtlCol="0">
                <a:spAutoFit/>
              </a:bodyPr>
              <a:lstStyle/>
              <a:p>
                <a:r>
                  <a:rPr lang="en-US" dirty="0" smtClean="0"/>
                  <a:t>Swan Flats and Fish Lake </a:t>
                </a:r>
                <a:endParaRPr lang="en-US" dirty="0"/>
              </a:p>
            </p:txBody>
          </p:sp>
          <p:sp>
            <p:nvSpPr>
              <p:cNvPr id="10" name="TextBox 9"/>
              <p:cNvSpPr txBox="1"/>
              <p:nvPr/>
            </p:nvSpPr>
            <p:spPr>
              <a:xfrm>
                <a:off x="3203674" y="4114800"/>
                <a:ext cx="1444526" cy="338554"/>
              </a:xfrm>
              <a:prstGeom prst="rect">
                <a:avLst/>
              </a:prstGeom>
              <a:noFill/>
            </p:spPr>
            <p:txBody>
              <a:bodyPr wrap="none" rtlCol="0">
                <a:spAutoFit/>
              </a:bodyPr>
              <a:lstStyle/>
              <a:p>
                <a:r>
                  <a:rPr lang="en-US" sz="1600" dirty="0" smtClean="0"/>
                  <a:t>r=0.94 P&lt;0.001</a:t>
                </a:r>
                <a:endParaRPr lang="en-US" sz="1600" dirty="0"/>
              </a:p>
            </p:txBody>
          </p:sp>
        </p:grpSp>
        <p:sp>
          <p:nvSpPr>
            <p:cNvPr id="17" name="TextBox 16"/>
            <p:cNvSpPr txBox="1"/>
            <p:nvPr/>
          </p:nvSpPr>
          <p:spPr>
            <a:xfrm>
              <a:off x="4724400" y="1524000"/>
              <a:ext cx="4114800" cy="369332"/>
            </a:xfrm>
            <a:prstGeom prst="rect">
              <a:avLst/>
            </a:prstGeom>
            <a:noFill/>
          </p:spPr>
          <p:txBody>
            <a:bodyPr wrap="square" rtlCol="0">
              <a:spAutoFit/>
            </a:bodyPr>
            <a:lstStyle/>
            <a:p>
              <a:r>
                <a:rPr lang="en-US" dirty="0" smtClean="0"/>
                <a:t>Predicting genus patterns using PLS:</a:t>
              </a:r>
              <a:endParaRPr lang="en-US" dirty="0"/>
            </a:p>
          </p:txBody>
        </p:sp>
      </p:grpSp>
      <p:grpSp>
        <p:nvGrpSpPr>
          <p:cNvPr id="18" name="Group 17"/>
          <p:cNvGrpSpPr/>
          <p:nvPr/>
        </p:nvGrpSpPr>
        <p:grpSpPr>
          <a:xfrm>
            <a:off x="0" y="3200400"/>
            <a:ext cx="4381278" cy="3204733"/>
            <a:chOff x="35188" y="2689776"/>
            <a:chExt cx="4381278" cy="3204733"/>
          </a:xfrm>
        </p:grpSpPr>
        <p:pic>
          <p:nvPicPr>
            <p:cNvPr id="19"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1694" t="2012" r="1520" b="3990"/>
            <a:stretch/>
          </p:blipFill>
          <p:spPr bwMode="auto">
            <a:xfrm>
              <a:off x="35188" y="2689776"/>
              <a:ext cx="4381278" cy="3204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841280" y="4951378"/>
              <a:ext cx="1444526" cy="338554"/>
            </a:xfrm>
            <a:prstGeom prst="rect">
              <a:avLst/>
            </a:prstGeom>
            <a:noFill/>
          </p:spPr>
          <p:txBody>
            <a:bodyPr wrap="none" rtlCol="0">
              <a:spAutoFit/>
            </a:bodyPr>
            <a:lstStyle/>
            <a:p>
              <a:r>
                <a:rPr lang="en-US" sz="1600" dirty="0" smtClean="0"/>
                <a:t>r=0.41 P&lt;0.001</a:t>
              </a:r>
              <a:endParaRPr lang="en-US" sz="1600" dirty="0"/>
            </a:p>
          </p:txBody>
        </p:sp>
      </p:grpSp>
    </p:spTree>
    <p:extLst>
      <p:ext uri="{BB962C8B-B14F-4D97-AF65-F5344CB8AC3E}">
        <p14:creationId xmlns:p14="http://schemas.microsoft.com/office/powerpoint/2010/main" val="20019584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p:cNvSpPr/>
          <p:nvPr/>
        </p:nvSpPr>
        <p:spPr>
          <a:xfrm>
            <a:off x="5562600" y="609600"/>
            <a:ext cx="3276600" cy="6019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81000" y="1447800"/>
            <a:ext cx="4724400" cy="4419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3051" y="3521526"/>
            <a:ext cx="2986841" cy="2596723"/>
          </a:xfrm>
          <a:prstGeom prst="rect">
            <a:avLst/>
          </a:prstGeom>
        </p:spPr>
      </p:pic>
      <p:pic>
        <p:nvPicPr>
          <p:cNvPr id="4" name="Picture 3" descr="Untitl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571527"/>
            <a:ext cx="4508644" cy="3762473"/>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a:ext>
            </a:extLst>
          </a:blip>
          <a:srcRect l="6067" t="13684" r="1760" b="2721"/>
          <a:stretch/>
        </p:blipFill>
        <p:spPr>
          <a:xfrm>
            <a:off x="5791200" y="609600"/>
            <a:ext cx="2941244" cy="2501900"/>
          </a:xfrm>
          <a:prstGeom prst="rect">
            <a:avLst/>
          </a:prstGeom>
        </p:spPr>
      </p:pic>
      <p:sp>
        <p:nvSpPr>
          <p:cNvPr id="2" name="TextBox 1"/>
          <p:cNvSpPr txBox="1"/>
          <p:nvPr/>
        </p:nvSpPr>
        <p:spPr>
          <a:xfrm>
            <a:off x="1600200" y="5562600"/>
            <a:ext cx="2484649" cy="369332"/>
          </a:xfrm>
          <a:prstGeom prst="rect">
            <a:avLst/>
          </a:prstGeom>
          <a:noFill/>
        </p:spPr>
        <p:txBody>
          <a:bodyPr wrap="none" rtlCol="0">
            <a:spAutoFit/>
          </a:bodyPr>
          <a:lstStyle/>
          <a:p>
            <a:r>
              <a:rPr lang="en-US" dirty="0" smtClean="0"/>
              <a:t>Swan Flats and Fish Lake</a:t>
            </a:r>
            <a:endParaRPr lang="en-US" dirty="0"/>
          </a:p>
        </p:txBody>
      </p:sp>
      <p:sp>
        <p:nvSpPr>
          <p:cNvPr id="7" name="TextBox 6"/>
          <p:cNvSpPr txBox="1"/>
          <p:nvPr/>
        </p:nvSpPr>
        <p:spPr>
          <a:xfrm>
            <a:off x="6794314" y="3152194"/>
            <a:ext cx="1587685" cy="369332"/>
          </a:xfrm>
          <a:prstGeom prst="rect">
            <a:avLst/>
          </a:prstGeom>
          <a:noFill/>
        </p:spPr>
        <p:txBody>
          <a:bodyPr wrap="square" rtlCol="0">
            <a:spAutoFit/>
          </a:bodyPr>
          <a:lstStyle/>
          <a:p>
            <a:r>
              <a:rPr lang="en-US" dirty="0" smtClean="0"/>
              <a:t>Swan Flats</a:t>
            </a:r>
            <a:endParaRPr lang="en-US" dirty="0"/>
          </a:p>
        </p:txBody>
      </p:sp>
      <p:sp>
        <p:nvSpPr>
          <p:cNvPr id="8" name="TextBox 7"/>
          <p:cNvSpPr txBox="1"/>
          <p:nvPr/>
        </p:nvSpPr>
        <p:spPr>
          <a:xfrm>
            <a:off x="6858000" y="6248400"/>
            <a:ext cx="1034846" cy="369332"/>
          </a:xfrm>
          <a:prstGeom prst="rect">
            <a:avLst/>
          </a:prstGeom>
          <a:noFill/>
        </p:spPr>
        <p:txBody>
          <a:bodyPr wrap="none" rtlCol="0">
            <a:spAutoFit/>
          </a:bodyPr>
          <a:lstStyle/>
          <a:p>
            <a:r>
              <a:rPr lang="en-US" dirty="0" smtClean="0"/>
              <a:t>Fish Lake</a:t>
            </a:r>
            <a:endParaRPr lang="en-US" dirty="0"/>
          </a:p>
        </p:txBody>
      </p:sp>
      <p:sp>
        <p:nvSpPr>
          <p:cNvPr id="12" name="TextBox 11"/>
          <p:cNvSpPr txBox="1"/>
          <p:nvPr/>
        </p:nvSpPr>
        <p:spPr>
          <a:xfrm>
            <a:off x="7391400" y="2362200"/>
            <a:ext cx="1133644" cy="276999"/>
          </a:xfrm>
          <a:prstGeom prst="rect">
            <a:avLst/>
          </a:prstGeom>
          <a:noFill/>
        </p:spPr>
        <p:txBody>
          <a:bodyPr wrap="none" rtlCol="0">
            <a:spAutoFit/>
          </a:bodyPr>
          <a:lstStyle/>
          <a:p>
            <a:r>
              <a:rPr lang="en-US" sz="1200" dirty="0" smtClean="0"/>
              <a:t>r=0.97 P&lt;0.001</a:t>
            </a:r>
            <a:endParaRPr lang="en-US" sz="1200" dirty="0"/>
          </a:p>
        </p:txBody>
      </p:sp>
      <p:sp>
        <p:nvSpPr>
          <p:cNvPr id="10" name="TextBox 9"/>
          <p:cNvSpPr txBox="1"/>
          <p:nvPr/>
        </p:nvSpPr>
        <p:spPr>
          <a:xfrm>
            <a:off x="3200400" y="4191000"/>
            <a:ext cx="1444526" cy="338554"/>
          </a:xfrm>
          <a:prstGeom prst="rect">
            <a:avLst/>
          </a:prstGeom>
          <a:noFill/>
        </p:spPr>
        <p:txBody>
          <a:bodyPr wrap="none" rtlCol="0">
            <a:spAutoFit/>
          </a:bodyPr>
          <a:lstStyle/>
          <a:p>
            <a:r>
              <a:rPr lang="en-US" sz="1600" dirty="0" smtClean="0"/>
              <a:t>r=0.90 P&lt;0.001</a:t>
            </a:r>
            <a:endParaRPr lang="en-US" sz="1600" dirty="0"/>
          </a:p>
        </p:txBody>
      </p:sp>
      <p:sp>
        <p:nvSpPr>
          <p:cNvPr id="11" name="TextBox 10"/>
          <p:cNvSpPr txBox="1"/>
          <p:nvPr/>
        </p:nvSpPr>
        <p:spPr>
          <a:xfrm>
            <a:off x="7391400" y="5334000"/>
            <a:ext cx="1133644" cy="276999"/>
          </a:xfrm>
          <a:prstGeom prst="rect">
            <a:avLst/>
          </a:prstGeom>
          <a:noFill/>
        </p:spPr>
        <p:txBody>
          <a:bodyPr wrap="none" rtlCol="0">
            <a:spAutoFit/>
          </a:bodyPr>
          <a:lstStyle/>
          <a:p>
            <a:r>
              <a:rPr lang="en-US" sz="1200" dirty="0" smtClean="0"/>
              <a:t>r=0.95 P&lt;0.001</a:t>
            </a:r>
            <a:endParaRPr lang="en-US" sz="1200" dirty="0"/>
          </a:p>
        </p:txBody>
      </p:sp>
      <p:sp>
        <p:nvSpPr>
          <p:cNvPr id="16" name="Rounded Rectangle 15"/>
          <p:cNvSpPr/>
          <p:nvPr/>
        </p:nvSpPr>
        <p:spPr>
          <a:xfrm>
            <a:off x="0" y="9676"/>
            <a:ext cx="5486400" cy="1295400"/>
          </a:xfrm>
          <a:prstGeom prst="round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400" dirty="0" smtClean="0">
                <a:latin typeface="Calibri"/>
                <a:cs typeface="Calibri"/>
              </a:rPr>
              <a:t>Soil bacterial diversity (H’) is related to AVIRIS spectra: PLS results</a:t>
            </a:r>
            <a:endParaRPr lang="en-US" sz="2400" dirty="0">
              <a:latin typeface="Calibri"/>
              <a:cs typeface="Calibri"/>
            </a:endParaRPr>
          </a:p>
        </p:txBody>
      </p:sp>
    </p:spTree>
    <p:extLst>
      <p:ext uri="{BB962C8B-B14F-4D97-AF65-F5344CB8AC3E}">
        <p14:creationId xmlns:p14="http://schemas.microsoft.com/office/powerpoint/2010/main" val="23378825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533400" y="152400"/>
            <a:ext cx="8153400" cy="1295400"/>
          </a:xfrm>
          <a:prstGeom prst="round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400" dirty="0" smtClean="0">
                <a:latin typeface="Calibri"/>
                <a:cs typeface="Calibri"/>
              </a:rPr>
              <a:t>Soil bacterial diversity (H’) is related to AVIRIS spectra</a:t>
            </a:r>
            <a:endParaRPr lang="en-US" sz="2400" dirty="0">
              <a:latin typeface="Calibri"/>
              <a:cs typeface="Calibri"/>
            </a:endParaRPr>
          </a:p>
        </p:txBody>
      </p:sp>
      <p:grpSp>
        <p:nvGrpSpPr>
          <p:cNvPr id="9" name="Group 8"/>
          <p:cNvGrpSpPr/>
          <p:nvPr/>
        </p:nvGrpSpPr>
        <p:grpSpPr>
          <a:xfrm>
            <a:off x="2133600" y="1611868"/>
            <a:ext cx="4724400" cy="4941332"/>
            <a:chOff x="4267200" y="1447800"/>
            <a:chExt cx="4724400" cy="4941332"/>
          </a:xfrm>
        </p:grpSpPr>
        <p:grpSp>
          <p:nvGrpSpPr>
            <p:cNvPr id="5" name="Group 4"/>
            <p:cNvGrpSpPr/>
            <p:nvPr/>
          </p:nvGrpSpPr>
          <p:grpSpPr>
            <a:xfrm>
              <a:off x="4267200" y="1905000"/>
              <a:ext cx="4724400" cy="4484132"/>
              <a:chOff x="381000" y="1447800"/>
              <a:chExt cx="4724400" cy="4484132"/>
            </a:xfrm>
          </p:grpSpPr>
          <p:sp>
            <p:nvSpPr>
              <p:cNvPr id="14" name="Rectangle 13"/>
              <p:cNvSpPr/>
              <p:nvPr/>
            </p:nvSpPr>
            <p:spPr>
              <a:xfrm>
                <a:off x="381000" y="1447800"/>
                <a:ext cx="4724400" cy="4419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524000"/>
                <a:ext cx="4508644" cy="3762473"/>
              </a:xfrm>
              <a:prstGeom prst="rect">
                <a:avLst/>
              </a:prstGeom>
            </p:spPr>
          </p:pic>
          <p:sp>
            <p:nvSpPr>
              <p:cNvPr id="2" name="TextBox 1"/>
              <p:cNvSpPr txBox="1"/>
              <p:nvPr/>
            </p:nvSpPr>
            <p:spPr>
              <a:xfrm>
                <a:off x="1600200" y="5562600"/>
                <a:ext cx="2484649" cy="369332"/>
              </a:xfrm>
              <a:prstGeom prst="rect">
                <a:avLst/>
              </a:prstGeom>
              <a:noFill/>
            </p:spPr>
            <p:txBody>
              <a:bodyPr wrap="none" rtlCol="0">
                <a:spAutoFit/>
              </a:bodyPr>
              <a:lstStyle/>
              <a:p>
                <a:r>
                  <a:rPr lang="en-US" dirty="0" smtClean="0"/>
                  <a:t>Swan Flats and Fish Lake</a:t>
                </a:r>
                <a:endParaRPr lang="en-US" dirty="0"/>
              </a:p>
            </p:txBody>
          </p:sp>
          <p:sp>
            <p:nvSpPr>
              <p:cNvPr id="10" name="TextBox 9"/>
              <p:cNvSpPr txBox="1"/>
              <p:nvPr/>
            </p:nvSpPr>
            <p:spPr>
              <a:xfrm>
                <a:off x="3200400" y="4191000"/>
                <a:ext cx="1444526" cy="338554"/>
              </a:xfrm>
              <a:prstGeom prst="rect">
                <a:avLst/>
              </a:prstGeom>
              <a:noFill/>
            </p:spPr>
            <p:txBody>
              <a:bodyPr wrap="none" rtlCol="0">
                <a:spAutoFit/>
              </a:bodyPr>
              <a:lstStyle/>
              <a:p>
                <a:r>
                  <a:rPr lang="en-US" sz="1600" dirty="0" smtClean="0"/>
                  <a:t>r=0.90 P&lt;0.001</a:t>
                </a:r>
                <a:endParaRPr lang="en-US" sz="1600" dirty="0"/>
              </a:p>
            </p:txBody>
          </p:sp>
        </p:grpSp>
        <p:sp>
          <p:nvSpPr>
            <p:cNvPr id="17" name="TextBox 16"/>
            <p:cNvSpPr txBox="1"/>
            <p:nvPr/>
          </p:nvSpPr>
          <p:spPr>
            <a:xfrm>
              <a:off x="4876800" y="1447800"/>
              <a:ext cx="4114800" cy="369332"/>
            </a:xfrm>
            <a:prstGeom prst="rect">
              <a:avLst/>
            </a:prstGeom>
            <a:noFill/>
          </p:spPr>
          <p:txBody>
            <a:bodyPr wrap="square" rtlCol="0">
              <a:spAutoFit/>
            </a:bodyPr>
            <a:lstStyle/>
            <a:p>
              <a:r>
                <a:rPr lang="en-US" dirty="0" smtClean="0"/>
                <a:t>Predicting genus diversity using PLS:</a:t>
              </a:r>
              <a:endParaRPr lang="en-US" dirty="0"/>
            </a:p>
          </p:txBody>
        </p:sp>
      </p:grpSp>
    </p:spTree>
    <p:extLst>
      <p:ext uri="{BB962C8B-B14F-4D97-AF65-F5344CB8AC3E}">
        <p14:creationId xmlns:p14="http://schemas.microsoft.com/office/powerpoint/2010/main" val="110363740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2400"/>
            <a:ext cx="9033182" cy="830997"/>
          </a:xfrm>
          <a:prstGeom prst="rect">
            <a:avLst/>
          </a:prstGeom>
          <a:noFill/>
        </p:spPr>
        <p:txBody>
          <a:bodyPr wrap="square" rtlCol="0">
            <a:spAutoFit/>
          </a:bodyPr>
          <a:lstStyle/>
          <a:p>
            <a:r>
              <a:rPr lang="en-US" sz="2400" dirty="0" smtClean="0"/>
              <a:t>PLS factor 1 explains ~40% variation in bacteria NMS1 and in bacteria H’, and the following variation in AVIRIS wavelengths:   </a:t>
            </a:r>
            <a:endParaRPr lang="en-US" sz="2400" dirty="0"/>
          </a:p>
        </p:txBody>
      </p:sp>
      <p:pic>
        <p:nvPicPr>
          <p:cNvPr id="5" name="Picture 4"/>
          <p:cNvPicPr>
            <a:picLocks noChangeAspect="1"/>
          </p:cNvPicPr>
          <p:nvPr/>
        </p:nvPicPr>
        <p:blipFill>
          <a:blip r:embed="rId3"/>
          <a:stretch>
            <a:fillRect/>
          </a:stretch>
        </p:blipFill>
        <p:spPr>
          <a:xfrm>
            <a:off x="457200" y="1295400"/>
            <a:ext cx="7901557" cy="4610884"/>
          </a:xfrm>
          <a:prstGeom prst="rect">
            <a:avLst/>
          </a:prstGeom>
        </p:spPr>
      </p:pic>
    </p:spTree>
    <p:extLst>
      <p:ext uri="{BB962C8B-B14F-4D97-AF65-F5344CB8AC3E}">
        <p14:creationId xmlns:p14="http://schemas.microsoft.com/office/powerpoint/2010/main" val="276189851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31786" b="41159"/>
          <a:stretch/>
        </p:blipFill>
        <p:spPr>
          <a:xfrm>
            <a:off x="0" y="2590800"/>
            <a:ext cx="9144000" cy="1391528"/>
          </a:xfrm>
          <a:prstGeom prst="rect">
            <a:avLst/>
          </a:prstGeom>
        </p:spPr>
      </p:pic>
      <p:pic>
        <p:nvPicPr>
          <p:cNvPr id="8" name="Picture 7" descr="dist_Genet.png"/>
          <p:cNvPicPr>
            <a:picLocks noChangeAspect="1"/>
          </p:cNvPicPr>
          <p:nvPr/>
        </p:nvPicPr>
        <p:blipFill rotWithShape="1">
          <a:blip r:embed="rId4">
            <a:extLst>
              <a:ext uri="{28A0092B-C50C-407E-A947-70E740481C1C}">
                <a14:useLocalDpi xmlns:a14="http://schemas.microsoft.com/office/drawing/2010/main" val="0"/>
              </a:ext>
            </a:extLst>
          </a:blip>
          <a:srcRect l="15156" r="12505"/>
          <a:stretch/>
        </p:blipFill>
        <p:spPr>
          <a:xfrm>
            <a:off x="1828800" y="762000"/>
            <a:ext cx="1752600" cy="1817068"/>
          </a:xfrm>
          <a:prstGeom prst="rect">
            <a:avLst/>
          </a:prstGeom>
        </p:spPr>
      </p:pic>
      <p:pic>
        <p:nvPicPr>
          <p:cNvPr id="4" name="Picture 3"/>
          <p:cNvPicPr>
            <a:picLocks noChangeAspect="1"/>
          </p:cNvPicPr>
          <p:nvPr/>
        </p:nvPicPr>
        <p:blipFill rotWithShape="1">
          <a:blip r:embed="rId5"/>
          <a:srcRect t="24973" b="62900"/>
          <a:stretch/>
        </p:blipFill>
        <p:spPr>
          <a:xfrm>
            <a:off x="0" y="76200"/>
            <a:ext cx="9144000" cy="621459"/>
          </a:xfrm>
          <a:prstGeom prst="rect">
            <a:avLst/>
          </a:prstGeom>
        </p:spPr>
      </p:pic>
      <p:pic>
        <p:nvPicPr>
          <p:cNvPr id="6" name="Picture 5"/>
          <p:cNvPicPr>
            <a:picLocks noChangeAspect="1"/>
          </p:cNvPicPr>
          <p:nvPr/>
        </p:nvPicPr>
        <p:blipFill>
          <a:blip r:embed="rId6"/>
          <a:stretch>
            <a:fillRect/>
          </a:stretch>
        </p:blipFill>
        <p:spPr>
          <a:xfrm>
            <a:off x="381000" y="838200"/>
            <a:ext cx="1336736" cy="1574747"/>
          </a:xfrm>
          <a:prstGeom prst="rect">
            <a:avLst/>
          </a:prstGeom>
        </p:spPr>
      </p:pic>
      <p:pic>
        <p:nvPicPr>
          <p:cNvPr id="9" name="Picture 8" descr="B258_st15_comp.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733800" y="838200"/>
            <a:ext cx="1447800" cy="1594324"/>
          </a:xfrm>
          <a:prstGeom prst="rect">
            <a:avLst/>
          </a:prstGeom>
        </p:spPr>
      </p:pic>
      <p:sp>
        <p:nvSpPr>
          <p:cNvPr id="10" name="TextBox 9"/>
          <p:cNvSpPr txBox="1"/>
          <p:nvPr/>
        </p:nvSpPr>
        <p:spPr>
          <a:xfrm>
            <a:off x="5257800" y="806440"/>
            <a:ext cx="3886200" cy="1708160"/>
          </a:xfrm>
          <a:prstGeom prst="rect">
            <a:avLst/>
          </a:prstGeom>
          <a:noFill/>
        </p:spPr>
        <p:txBody>
          <a:bodyPr wrap="square" rtlCol="0">
            <a:spAutoFit/>
          </a:bodyPr>
          <a:lstStyle/>
          <a:p>
            <a:pPr marL="109728" indent="-109728">
              <a:buFont typeface="Arial"/>
              <a:buChar char="•"/>
            </a:pPr>
            <a:r>
              <a:rPr lang="en-US" sz="2100" dirty="0" smtClean="0"/>
              <a:t>Brief synopsis of results to date.</a:t>
            </a:r>
            <a:endParaRPr lang="en-US" sz="2100" dirty="0"/>
          </a:p>
          <a:p>
            <a:pPr marL="109728" indent="-109728">
              <a:buFont typeface="Arial"/>
              <a:buChar char="•"/>
            </a:pPr>
            <a:r>
              <a:rPr lang="en-US" sz="2100" dirty="0" smtClean="0"/>
              <a:t>Some of our more clever efforts.</a:t>
            </a:r>
          </a:p>
          <a:p>
            <a:pPr marL="109728" indent="-109728">
              <a:buFont typeface="Arial"/>
              <a:buChar char="•"/>
            </a:pPr>
            <a:r>
              <a:rPr lang="en-US" sz="2100" dirty="0" smtClean="0"/>
              <a:t>PLFA, </a:t>
            </a:r>
            <a:r>
              <a:rPr lang="en-US" sz="2100" dirty="0" err="1" smtClean="0"/>
              <a:t>Microsats</a:t>
            </a:r>
            <a:r>
              <a:rPr lang="en-US" sz="2100" dirty="0" smtClean="0"/>
              <a:t>, AVIRIS</a:t>
            </a:r>
            <a:endParaRPr lang="en-US" sz="2100" dirty="0"/>
          </a:p>
        </p:txBody>
      </p:sp>
      <p:sp>
        <p:nvSpPr>
          <p:cNvPr id="11" name="TextBox 10"/>
          <p:cNvSpPr txBox="1"/>
          <p:nvPr/>
        </p:nvSpPr>
        <p:spPr>
          <a:xfrm>
            <a:off x="5257800" y="4191000"/>
            <a:ext cx="3886200" cy="1384995"/>
          </a:xfrm>
          <a:prstGeom prst="rect">
            <a:avLst/>
          </a:prstGeom>
          <a:noFill/>
        </p:spPr>
        <p:txBody>
          <a:bodyPr wrap="square" rtlCol="0">
            <a:spAutoFit/>
          </a:bodyPr>
          <a:lstStyle/>
          <a:p>
            <a:pPr marL="109728" indent="-109728">
              <a:buFont typeface="Arial"/>
              <a:buChar char="•"/>
            </a:pPr>
            <a:r>
              <a:rPr lang="en-US" sz="2100" dirty="0" smtClean="0"/>
              <a:t>Teaser for the newer results.</a:t>
            </a:r>
            <a:endParaRPr lang="en-US" sz="2100" dirty="0"/>
          </a:p>
          <a:p>
            <a:pPr marL="109728" indent="-109728">
              <a:buFont typeface="Arial"/>
              <a:buChar char="•"/>
            </a:pPr>
            <a:r>
              <a:rPr lang="en-US" sz="2100" dirty="0" err="1" smtClean="0"/>
              <a:t>Pyrosequencing</a:t>
            </a:r>
            <a:r>
              <a:rPr lang="en-US" sz="2100" dirty="0" smtClean="0"/>
              <a:t> to characterize microbial communities.</a:t>
            </a:r>
            <a:endParaRPr lang="en-US" sz="2100" dirty="0"/>
          </a:p>
        </p:txBody>
      </p:sp>
      <p:pic>
        <p:nvPicPr>
          <p:cNvPr id="12" name="Picture 11" descr="Screen Shot 2014-05-06 at 10.04.00 AM.png"/>
          <p:cNvPicPr>
            <a:picLocks noChangeAspect="1"/>
          </p:cNvPicPr>
          <p:nvPr/>
        </p:nvPicPr>
        <p:blipFill rotWithShape="1">
          <a:blip r:embed="rId8" cstate="print">
            <a:extLst>
              <a:ext uri="{28A0092B-C50C-407E-A947-70E740481C1C}">
                <a14:useLocalDpi xmlns:a14="http://schemas.microsoft.com/office/drawing/2010/main"/>
              </a:ext>
            </a:extLst>
          </a:blip>
          <a:srcRect t="31938"/>
          <a:stretch/>
        </p:blipFill>
        <p:spPr>
          <a:xfrm>
            <a:off x="228600" y="4092864"/>
            <a:ext cx="4800600" cy="1393536"/>
          </a:xfrm>
          <a:prstGeom prst="rect">
            <a:avLst/>
          </a:prstGeom>
        </p:spPr>
      </p:pic>
      <p:sp>
        <p:nvSpPr>
          <p:cNvPr id="13" name="TextBox 12"/>
          <p:cNvSpPr txBox="1"/>
          <p:nvPr/>
        </p:nvSpPr>
        <p:spPr>
          <a:xfrm>
            <a:off x="152400" y="5562600"/>
            <a:ext cx="7357904" cy="1200328"/>
          </a:xfrm>
          <a:prstGeom prst="rect">
            <a:avLst/>
          </a:prstGeom>
          <a:noFill/>
        </p:spPr>
        <p:txBody>
          <a:bodyPr wrap="none" rtlCol="0">
            <a:spAutoFit/>
          </a:bodyPr>
          <a:lstStyle/>
          <a:p>
            <a:r>
              <a:rPr lang="en-US" sz="2400" u="sng" dirty="0" smtClean="0"/>
              <a:t>Future episodes:  </a:t>
            </a:r>
          </a:p>
          <a:p>
            <a:r>
              <a:rPr lang="en-US" sz="2400" dirty="0" smtClean="0"/>
              <a:t>Linkage to Genome-Wide Associate Mapping (GWA)</a:t>
            </a:r>
          </a:p>
          <a:p>
            <a:r>
              <a:rPr lang="en-US" sz="2400" dirty="0" smtClean="0"/>
              <a:t>Next-generation Imaging Spectrometer (AVIRIS-NG)</a:t>
            </a:r>
            <a:endParaRPr lang="en-US" sz="2400" dirty="0"/>
          </a:p>
        </p:txBody>
      </p:sp>
    </p:spTree>
    <p:extLst>
      <p:ext uri="{BB962C8B-B14F-4D97-AF65-F5344CB8AC3E}">
        <p14:creationId xmlns:p14="http://schemas.microsoft.com/office/powerpoint/2010/main" val="77540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ungal class NMS graph.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4000" y="990600"/>
            <a:ext cx="6454686" cy="4907661"/>
          </a:xfrm>
          <a:prstGeom prst="rect">
            <a:avLst/>
          </a:prstGeom>
        </p:spPr>
      </p:pic>
      <p:sp>
        <p:nvSpPr>
          <p:cNvPr id="3" name="Rectangle 2"/>
          <p:cNvSpPr/>
          <p:nvPr/>
        </p:nvSpPr>
        <p:spPr>
          <a:xfrm>
            <a:off x="162561" y="6027753"/>
            <a:ext cx="8821384" cy="646331"/>
          </a:xfrm>
          <a:prstGeom prst="rect">
            <a:avLst/>
          </a:prstGeom>
        </p:spPr>
        <p:txBody>
          <a:bodyPr wrap="square">
            <a:spAutoFit/>
          </a:bodyPr>
          <a:lstStyle/>
          <a:p>
            <a:r>
              <a:rPr lang="en-US" dirty="0" smtClean="0"/>
              <a:t>NMS plot of two axes that describe ~88% of the variation in bacterial communities defined at the genus level.  MRPP </a:t>
            </a:r>
            <a:r>
              <a:rPr lang="en-US" dirty="0"/>
              <a:t>A = </a:t>
            </a:r>
            <a:r>
              <a:rPr lang="en-US" dirty="0" smtClean="0"/>
              <a:t>0.14, P</a:t>
            </a:r>
            <a:r>
              <a:rPr lang="en-US" dirty="0"/>
              <a:t>=</a:t>
            </a:r>
            <a:r>
              <a:rPr lang="en-US" dirty="0" smtClean="0"/>
              <a:t>0.015. </a:t>
            </a:r>
            <a:endParaRPr lang="en-US" dirty="0"/>
          </a:p>
        </p:txBody>
      </p:sp>
      <p:sp>
        <p:nvSpPr>
          <p:cNvPr id="6" name="Rounded Rectangle 5"/>
          <p:cNvSpPr/>
          <p:nvPr/>
        </p:nvSpPr>
        <p:spPr>
          <a:xfrm>
            <a:off x="152400" y="228600"/>
            <a:ext cx="8839200" cy="609600"/>
          </a:xfrm>
          <a:prstGeom prst="round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dirty="0">
                <a:latin typeface="Calibri"/>
                <a:cs typeface="Calibri"/>
              </a:rPr>
              <a:t>Belowground </a:t>
            </a:r>
            <a:r>
              <a:rPr lang="en-US" sz="2800" dirty="0" smtClean="0">
                <a:latin typeface="Calibri"/>
                <a:cs typeface="Calibri"/>
              </a:rPr>
              <a:t>fungal communities </a:t>
            </a:r>
            <a:r>
              <a:rPr lang="en-US" sz="2800" dirty="0">
                <a:latin typeface="Calibri"/>
                <a:cs typeface="Calibri"/>
              </a:rPr>
              <a:t>vary by aspen genet  </a:t>
            </a:r>
          </a:p>
        </p:txBody>
      </p:sp>
    </p:spTree>
    <p:extLst>
      <p:ext uri="{BB962C8B-B14F-4D97-AF65-F5344CB8AC3E}">
        <p14:creationId xmlns:p14="http://schemas.microsoft.com/office/powerpoint/2010/main" val="420194471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800600" y="1600200"/>
            <a:ext cx="4191000" cy="426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5239" y="1602170"/>
            <a:ext cx="4199864" cy="3529349"/>
          </a:xfrm>
          <a:prstGeom prst="rect">
            <a:avLst/>
          </a:prstGeom>
        </p:spPr>
      </p:pic>
      <p:sp>
        <p:nvSpPr>
          <p:cNvPr id="3" name="Content Placeholder 2"/>
          <p:cNvSpPr>
            <a:spLocks noGrp="1"/>
          </p:cNvSpPr>
          <p:nvPr>
            <p:ph idx="1"/>
          </p:nvPr>
        </p:nvSpPr>
        <p:spPr>
          <a:xfrm>
            <a:off x="304800" y="2971800"/>
            <a:ext cx="4513500" cy="2370633"/>
          </a:xfrm>
        </p:spPr>
        <p:txBody>
          <a:bodyPr>
            <a:normAutofit fontScale="92500" lnSpcReduction="20000"/>
          </a:bodyPr>
          <a:lstStyle/>
          <a:p>
            <a:r>
              <a:rPr lang="en-US" sz="2400" dirty="0" smtClean="0">
                <a:latin typeface="Calibri"/>
                <a:cs typeface="Calibri"/>
              </a:rPr>
              <a:t>No correlation between fungal NMS or H’ and spectral NMS</a:t>
            </a:r>
          </a:p>
          <a:p>
            <a:endParaRPr lang="en-US" sz="2400" dirty="0" smtClean="0">
              <a:latin typeface="Calibri"/>
              <a:cs typeface="Calibri"/>
            </a:endParaRPr>
          </a:p>
          <a:p>
            <a:r>
              <a:rPr lang="en-US" sz="2400" dirty="0" smtClean="0">
                <a:latin typeface="Calibri"/>
                <a:cs typeface="Calibri"/>
              </a:rPr>
              <a:t>Weak PLS regressions</a:t>
            </a:r>
          </a:p>
          <a:p>
            <a:endParaRPr lang="en-US" sz="2400" dirty="0" smtClean="0">
              <a:latin typeface="Calibri"/>
              <a:cs typeface="Calibri"/>
            </a:endParaRPr>
          </a:p>
          <a:p>
            <a:r>
              <a:rPr lang="en-US" sz="2400" dirty="0" smtClean="0">
                <a:latin typeface="Calibri"/>
                <a:cs typeface="Calibri"/>
              </a:rPr>
              <a:t>Very large number of unknown fungal sequences is problematic</a:t>
            </a:r>
            <a:endParaRPr lang="en-US" sz="2400" dirty="0">
              <a:latin typeface="Calibri"/>
              <a:cs typeface="Calibri"/>
            </a:endParaRPr>
          </a:p>
        </p:txBody>
      </p:sp>
      <p:sp>
        <p:nvSpPr>
          <p:cNvPr id="6" name="TextBox 5"/>
          <p:cNvSpPr txBox="1"/>
          <p:nvPr/>
        </p:nvSpPr>
        <p:spPr>
          <a:xfrm>
            <a:off x="6098545" y="5365993"/>
            <a:ext cx="2484649" cy="369332"/>
          </a:xfrm>
          <a:prstGeom prst="rect">
            <a:avLst/>
          </a:prstGeom>
          <a:noFill/>
        </p:spPr>
        <p:txBody>
          <a:bodyPr wrap="none" rtlCol="0">
            <a:spAutoFit/>
          </a:bodyPr>
          <a:lstStyle/>
          <a:p>
            <a:r>
              <a:rPr lang="en-US" dirty="0" smtClean="0"/>
              <a:t>Swan Flats and Fish Lake</a:t>
            </a:r>
            <a:endParaRPr lang="en-US" dirty="0"/>
          </a:p>
        </p:txBody>
      </p:sp>
      <p:sp>
        <p:nvSpPr>
          <p:cNvPr id="13" name="Title 1"/>
          <p:cNvSpPr>
            <a:spLocks noGrp="1"/>
          </p:cNvSpPr>
          <p:nvPr>
            <p:ph type="title"/>
          </p:nvPr>
        </p:nvSpPr>
        <p:spPr>
          <a:xfrm>
            <a:off x="457200" y="1143000"/>
            <a:ext cx="4210419" cy="1834133"/>
          </a:xfrm>
        </p:spPr>
        <p:txBody>
          <a:bodyPr>
            <a:noAutofit/>
          </a:bodyPr>
          <a:lstStyle/>
          <a:p>
            <a:pPr algn="l"/>
            <a:r>
              <a:rPr lang="en-US" sz="2400" dirty="0" smtClean="0">
                <a:latin typeface="Calibri"/>
                <a:cs typeface="Calibri"/>
              </a:rPr>
              <a:t>Relationships in fungal data generally much weaker than those found in bacterial data</a:t>
            </a:r>
            <a:br>
              <a:rPr lang="en-US" sz="2400" dirty="0" smtClean="0">
                <a:latin typeface="Calibri"/>
                <a:cs typeface="Calibri"/>
              </a:rPr>
            </a:br>
            <a:endParaRPr lang="en-US" sz="2400" dirty="0">
              <a:latin typeface="Calibri"/>
              <a:cs typeface="Calibri"/>
            </a:endParaRPr>
          </a:p>
        </p:txBody>
      </p:sp>
      <p:cxnSp>
        <p:nvCxnSpPr>
          <p:cNvPr id="4" name="Straight Arrow Connector 3"/>
          <p:cNvCxnSpPr/>
          <p:nvPr/>
        </p:nvCxnSpPr>
        <p:spPr>
          <a:xfrm flipV="1">
            <a:off x="3429000" y="3962400"/>
            <a:ext cx="1219200" cy="15240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500819" y="3929497"/>
            <a:ext cx="1340531" cy="338554"/>
          </a:xfrm>
          <a:prstGeom prst="rect">
            <a:avLst/>
          </a:prstGeom>
          <a:noFill/>
        </p:spPr>
        <p:txBody>
          <a:bodyPr wrap="none" rtlCol="0">
            <a:spAutoFit/>
          </a:bodyPr>
          <a:lstStyle/>
          <a:p>
            <a:r>
              <a:rPr lang="en-US" sz="1600" dirty="0" smtClean="0"/>
              <a:t>r=0.30 P&lt;0.01</a:t>
            </a:r>
            <a:endParaRPr lang="en-US" sz="1600" dirty="0"/>
          </a:p>
        </p:txBody>
      </p:sp>
      <p:sp>
        <p:nvSpPr>
          <p:cNvPr id="8" name="Rounded Rectangle 7"/>
          <p:cNvSpPr/>
          <p:nvPr/>
        </p:nvSpPr>
        <p:spPr>
          <a:xfrm>
            <a:off x="152400" y="304800"/>
            <a:ext cx="8839200" cy="609600"/>
          </a:xfrm>
          <a:prstGeom prst="round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dirty="0" smtClean="0">
                <a:latin typeface="Calibri"/>
                <a:cs typeface="Calibri"/>
              </a:rPr>
              <a:t>Bacterial and Fungal community differences</a:t>
            </a:r>
            <a:endParaRPr lang="en-US" sz="2800" dirty="0">
              <a:latin typeface="Calibri"/>
              <a:cs typeface="Calibri"/>
            </a:endParaRPr>
          </a:p>
        </p:txBody>
      </p:sp>
    </p:spTree>
    <p:extLst>
      <p:ext uri="{BB962C8B-B14F-4D97-AF65-F5344CB8AC3E}">
        <p14:creationId xmlns:p14="http://schemas.microsoft.com/office/powerpoint/2010/main" val="215837498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152400"/>
            <a:ext cx="8839200" cy="609600"/>
          </a:xfrm>
          <a:prstGeom prst="round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dirty="0">
                <a:latin typeface="Calibri"/>
                <a:cs typeface="Calibri"/>
              </a:rPr>
              <a:t>Microbial community </a:t>
            </a:r>
            <a:r>
              <a:rPr lang="en-US" sz="2800" dirty="0" smtClean="0">
                <a:latin typeface="Calibri"/>
                <a:cs typeface="Calibri"/>
              </a:rPr>
              <a:t>summary</a:t>
            </a:r>
            <a:endParaRPr lang="en-US" sz="2800" b="1" dirty="0" smtClean="0">
              <a:latin typeface="Calibri"/>
              <a:cs typeface="Calibri"/>
            </a:endParaRPr>
          </a:p>
        </p:txBody>
      </p:sp>
      <p:sp>
        <p:nvSpPr>
          <p:cNvPr id="3" name="Content Placeholder 2"/>
          <p:cNvSpPr>
            <a:spLocks noGrp="1"/>
          </p:cNvSpPr>
          <p:nvPr>
            <p:ph idx="1"/>
          </p:nvPr>
        </p:nvSpPr>
        <p:spPr>
          <a:xfrm>
            <a:off x="304800" y="1143000"/>
            <a:ext cx="8534400" cy="5410200"/>
          </a:xfrm>
        </p:spPr>
        <p:txBody>
          <a:bodyPr>
            <a:normAutofit fontScale="85000" lnSpcReduction="10000"/>
          </a:bodyPr>
          <a:lstStyle/>
          <a:p>
            <a:r>
              <a:rPr lang="en-US" dirty="0" smtClean="0">
                <a:latin typeface="Calibri"/>
                <a:cs typeface="Calibri"/>
              </a:rPr>
              <a:t>Belowground microbial communities vary according to aspen genotype</a:t>
            </a:r>
          </a:p>
          <a:p>
            <a:pPr lvl="1"/>
            <a:r>
              <a:rPr lang="en-US" dirty="0" smtClean="0">
                <a:latin typeface="Calibri"/>
                <a:cs typeface="Calibri"/>
              </a:rPr>
              <a:t>Bacterial and fungal communities</a:t>
            </a:r>
          </a:p>
          <a:p>
            <a:r>
              <a:rPr lang="en-US" dirty="0" smtClean="0">
                <a:latin typeface="Calibri"/>
                <a:cs typeface="Calibri"/>
              </a:rPr>
              <a:t>Canopy spectra provide information about belowground microbial communities, most likely because of strong relationship between canopy spectra and canopy chemistry.</a:t>
            </a:r>
          </a:p>
          <a:p>
            <a:pPr lvl="1"/>
            <a:r>
              <a:rPr lang="en-US" dirty="0" smtClean="0">
                <a:latin typeface="Calibri"/>
                <a:cs typeface="Calibri"/>
              </a:rPr>
              <a:t>Bacterial patterns much stronger than are fungal patterns. </a:t>
            </a:r>
          </a:p>
          <a:p>
            <a:pPr lvl="1"/>
            <a:endParaRPr lang="en-US" dirty="0">
              <a:latin typeface="Calibri"/>
              <a:cs typeface="Calibri"/>
            </a:endParaRPr>
          </a:p>
          <a:p>
            <a:r>
              <a:rPr lang="en-US" dirty="0" smtClean="0">
                <a:solidFill>
                  <a:srgbClr val="0000FF"/>
                </a:solidFill>
                <a:latin typeface="Calibri"/>
                <a:cs typeface="Calibri"/>
              </a:rPr>
              <a:t>Current efforts focus on:</a:t>
            </a:r>
          </a:p>
          <a:p>
            <a:pPr lvl="1"/>
            <a:r>
              <a:rPr lang="en-US" dirty="0" smtClean="0">
                <a:solidFill>
                  <a:srgbClr val="0000FF"/>
                </a:solidFill>
                <a:latin typeface="Calibri"/>
                <a:cs typeface="Calibri"/>
              </a:rPr>
              <a:t>Using imaging spectroscopy to map the variability associated with a) genotype and b) soil diversity</a:t>
            </a:r>
          </a:p>
          <a:p>
            <a:r>
              <a:rPr lang="en-US" dirty="0" smtClean="0">
                <a:solidFill>
                  <a:srgbClr val="0000FF"/>
                </a:solidFill>
                <a:latin typeface="Calibri"/>
                <a:cs typeface="Calibri"/>
              </a:rPr>
              <a:t>Principle of “optical surrogacy”</a:t>
            </a:r>
          </a:p>
        </p:txBody>
      </p:sp>
    </p:spTree>
    <p:extLst>
      <p:ext uri="{BB962C8B-B14F-4D97-AF65-F5344CB8AC3E}">
        <p14:creationId xmlns:p14="http://schemas.microsoft.com/office/powerpoint/2010/main" val="2308397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ounded Rectangle 3"/>
          <p:cNvSpPr/>
          <p:nvPr/>
        </p:nvSpPr>
        <p:spPr>
          <a:xfrm>
            <a:off x="152400" y="152400"/>
            <a:ext cx="8839200" cy="609600"/>
          </a:xfrm>
          <a:prstGeom prst="round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b="1" dirty="0" smtClean="0">
                <a:latin typeface="Calibri"/>
                <a:cs typeface="Calibri"/>
              </a:rPr>
              <a:t>Next Steps – This Project</a:t>
            </a:r>
          </a:p>
        </p:txBody>
      </p:sp>
    </p:spTree>
    <p:extLst>
      <p:ext uri="{BB962C8B-B14F-4D97-AF65-F5344CB8AC3E}">
        <p14:creationId xmlns:p14="http://schemas.microsoft.com/office/powerpoint/2010/main" val="15343970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152400"/>
            <a:ext cx="8839200" cy="609600"/>
          </a:xfrm>
          <a:prstGeom prst="round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b="1" dirty="0" smtClean="0">
                <a:latin typeface="Calibri"/>
                <a:cs typeface="Calibri"/>
              </a:rPr>
              <a:t>Next Steps – New Projects and Extensions</a:t>
            </a:r>
          </a:p>
        </p:txBody>
      </p:sp>
      <p:pic>
        <p:nvPicPr>
          <p:cNvPr id="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0600"/>
            <a:ext cx="5028706"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743200"/>
            <a:ext cx="327935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16173" y="1371600"/>
            <a:ext cx="3651627" cy="12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a:off x="5562600" y="2057400"/>
            <a:ext cx="3352800" cy="0"/>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40701" y="5181600"/>
            <a:ext cx="8850899" cy="1477328"/>
          </a:xfrm>
          <a:prstGeom prst="rect">
            <a:avLst/>
          </a:prstGeom>
          <a:noFill/>
        </p:spPr>
        <p:txBody>
          <a:bodyPr wrap="square" rtlCol="0">
            <a:spAutoFit/>
          </a:bodyPr>
          <a:lstStyle/>
          <a:p>
            <a:r>
              <a:rPr lang="en-US" dirty="0" smtClean="0"/>
              <a:t>Jeannine </a:t>
            </a:r>
            <a:r>
              <a:rPr lang="en-US" dirty="0" err="1" smtClean="0"/>
              <a:t>Cavender</a:t>
            </a:r>
            <a:r>
              <a:rPr lang="en-US" dirty="0" smtClean="0"/>
              <a:t>-Bares: NSF-NASA Dimensions of Biodiversity (see poster!)</a:t>
            </a:r>
          </a:p>
          <a:p>
            <a:pPr marL="285750" indent="-285750">
              <a:buFont typeface="Arial"/>
              <a:buChar char="•"/>
            </a:pPr>
            <a:r>
              <a:rPr lang="en-US" dirty="0" smtClean="0"/>
              <a:t>Linkage of manipulated plant biodiversity, optical diversity, functional diversity, belowground processes, etc.</a:t>
            </a:r>
          </a:p>
          <a:p>
            <a:pPr marL="285750" indent="-285750">
              <a:buFont typeface="Arial"/>
              <a:buChar char="•"/>
            </a:pPr>
            <a:r>
              <a:rPr lang="en-US" dirty="0" smtClean="0"/>
              <a:t>John </a:t>
            </a:r>
            <a:r>
              <a:rPr lang="en-US" dirty="0" err="1" smtClean="0"/>
              <a:t>Gamon</a:t>
            </a:r>
            <a:r>
              <a:rPr lang="en-US" dirty="0" smtClean="0"/>
              <a:t>, Sarah </a:t>
            </a:r>
            <a:r>
              <a:rPr lang="en-US" dirty="0" err="1" smtClean="0"/>
              <a:t>Hobbie</a:t>
            </a:r>
            <a:r>
              <a:rPr lang="en-US" dirty="0" smtClean="0"/>
              <a:t>, Mike </a:t>
            </a:r>
            <a:r>
              <a:rPr lang="en-US" dirty="0" err="1" smtClean="0"/>
              <a:t>Madritch</a:t>
            </a:r>
            <a:r>
              <a:rPr lang="en-US" dirty="0" smtClean="0"/>
              <a:t>, Rick </a:t>
            </a:r>
            <a:r>
              <a:rPr lang="en-US" dirty="0" err="1" smtClean="0"/>
              <a:t>Lindroth</a:t>
            </a:r>
            <a:r>
              <a:rPr lang="en-US" dirty="0" smtClean="0"/>
              <a:t>, </a:t>
            </a:r>
            <a:r>
              <a:rPr lang="en-US" dirty="0" err="1" smtClean="0"/>
              <a:t>Rebecaa</a:t>
            </a:r>
            <a:r>
              <a:rPr lang="en-US" dirty="0" smtClean="0"/>
              <a:t> Montgomery, Art </a:t>
            </a:r>
            <a:r>
              <a:rPr lang="en-US" dirty="0" err="1" smtClean="0"/>
              <a:t>Zygielbaum</a:t>
            </a:r>
            <a:endParaRPr lang="en-US" dirty="0" smtClean="0"/>
          </a:p>
        </p:txBody>
      </p:sp>
    </p:spTree>
    <p:extLst>
      <p:ext uri="{BB962C8B-B14F-4D97-AF65-F5344CB8AC3E}">
        <p14:creationId xmlns:p14="http://schemas.microsoft.com/office/powerpoint/2010/main" val="367468883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152400"/>
            <a:ext cx="8839200" cy="609600"/>
          </a:xfrm>
          <a:prstGeom prst="round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b="1" dirty="0" smtClean="0">
                <a:latin typeface="Calibri"/>
                <a:cs typeface="Calibri"/>
              </a:rPr>
              <a:t>Next Steps – </a:t>
            </a:r>
            <a:r>
              <a:rPr lang="en-US" sz="2800" b="1" dirty="0" err="1" smtClean="0">
                <a:latin typeface="Calibri"/>
                <a:cs typeface="Calibri"/>
              </a:rPr>
              <a:t>Wisasp</a:t>
            </a:r>
            <a:endParaRPr lang="en-US" sz="2800" b="1" dirty="0" smtClean="0">
              <a:latin typeface="Calibri"/>
              <a:cs typeface="Calibri"/>
            </a:endParaRPr>
          </a:p>
        </p:txBody>
      </p:sp>
      <p:sp>
        <p:nvSpPr>
          <p:cNvPr id="8" name="TextBox 7"/>
          <p:cNvSpPr txBox="1"/>
          <p:nvPr/>
        </p:nvSpPr>
        <p:spPr>
          <a:xfrm>
            <a:off x="140701" y="5181600"/>
            <a:ext cx="8850899" cy="1477328"/>
          </a:xfrm>
          <a:prstGeom prst="rect">
            <a:avLst/>
          </a:prstGeom>
          <a:noFill/>
        </p:spPr>
        <p:txBody>
          <a:bodyPr wrap="square" rtlCol="0">
            <a:spAutoFit/>
          </a:bodyPr>
          <a:lstStyle/>
          <a:p>
            <a:r>
              <a:rPr lang="en-US" dirty="0" smtClean="0"/>
              <a:t>Rick </a:t>
            </a:r>
            <a:r>
              <a:rPr lang="en-US" dirty="0" err="1" smtClean="0"/>
              <a:t>Lindroth</a:t>
            </a:r>
            <a:r>
              <a:rPr lang="en-US" dirty="0" smtClean="0"/>
              <a:t>: Association mapping of phenotypic traits in aspen</a:t>
            </a:r>
          </a:p>
          <a:p>
            <a:pPr marL="285750" indent="-285750">
              <a:buFont typeface="Arial"/>
              <a:buChar char="•"/>
            </a:pPr>
            <a:r>
              <a:rPr lang="en-US" dirty="0" smtClean="0"/>
              <a:t>Leaf-level spectroscopy (for now)</a:t>
            </a:r>
          </a:p>
          <a:p>
            <a:pPr marL="285750" indent="-285750">
              <a:buFont typeface="Arial"/>
              <a:buChar char="•"/>
            </a:pPr>
            <a:r>
              <a:rPr lang="en-US" dirty="0" smtClean="0"/>
              <a:t>Genome-wide associate mapping (GWA) to link phenotypic traits to genetic components</a:t>
            </a:r>
          </a:p>
          <a:p>
            <a:pPr marL="285750" indent="-285750">
              <a:buFont typeface="Arial"/>
              <a:buChar char="•"/>
            </a:pPr>
            <a:r>
              <a:rPr lang="en-US" dirty="0" smtClean="0"/>
              <a:t>Traits of interest: growth/morphology, foliar chemistry, phenology, insects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914400"/>
            <a:ext cx="6172200" cy="4114801"/>
          </a:xfrm>
          <a:prstGeom prst="rect">
            <a:avLst/>
          </a:prstGeom>
          <a:ln w="28575">
            <a:solidFill>
              <a:srgbClr val="002060"/>
            </a:solidFill>
          </a:ln>
        </p:spPr>
      </p:pic>
      <p:sp>
        <p:nvSpPr>
          <p:cNvPr id="2" name="Rectangle 1"/>
          <p:cNvSpPr/>
          <p:nvPr/>
        </p:nvSpPr>
        <p:spPr>
          <a:xfrm>
            <a:off x="6553200" y="914400"/>
            <a:ext cx="2286000" cy="2862323"/>
          </a:xfrm>
          <a:prstGeom prst="rect">
            <a:avLst/>
          </a:prstGeom>
        </p:spPr>
        <p:txBody>
          <a:bodyPr wrap="square">
            <a:spAutoFit/>
          </a:bodyPr>
          <a:lstStyle/>
          <a:p>
            <a:r>
              <a:rPr lang="en-US" dirty="0" smtClean="0"/>
              <a:t>Aspen common garden near Arlington, Wisconsin</a:t>
            </a:r>
          </a:p>
          <a:p>
            <a:endParaRPr lang="en-US" dirty="0" smtClean="0"/>
          </a:p>
          <a:p>
            <a:pPr marL="285750" indent="-285750">
              <a:buFont typeface="Arial"/>
              <a:buChar char="•"/>
            </a:pPr>
            <a:r>
              <a:rPr lang="en-US" dirty="0" smtClean="0"/>
              <a:t>~</a:t>
            </a:r>
            <a:r>
              <a:rPr lang="en-US" dirty="0"/>
              <a:t>500 </a:t>
            </a:r>
            <a:r>
              <a:rPr lang="en-US" dirty="0" smtClean="0"/>
              <a:t>genotypes</a:t>
            </a:r>
          </a:p>
          <a:p>
            <a:pPr marL="285750" indent="-285750">
              <a:buFont typeface="Arial"/>
              <a:buChar char="•"/>
            </a:pPr>
            <a:r>
              <a:rPr lang="en-US" dirty="0" smtClean="0"/>
              <a:t> &gt;</a:t>
            </a:r>
            <a:r>
              <a:rPr lang="en-US" dirty="0"/>
              <a:t>3 replicate trees/genotype</a:t>
            </a:r>
          </a:p>
          <a:p>
            <a:pPr marL="285750" indent="-285750">
              <a:buFont typeface="Arial"/>
              <a:buChar char="•"/>
            </a:pPr>
            <a:r>
              <a:rPr lang="en-US" dirty="0"/>
              <a:t>40,000 SNPs used to identify genotypes</a:t>
            </a:r>
          </a:p>
        </p:txBody>
      </p:sp>
    </p:spTree>
    <p:extLst>
      <p:ext uri="{BB962C8B-B14F-4D97-AF65-F5344CB8AC3E}">
        <p14:creationId xmlns:p14="http://schemas.microsoft.com/office/powerpoint/2010/main" val="188608457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152400"/>
            <a:ext cx="8839200" cy="609600"/>
          </a:xfrm>
          <a:prstGeom prst="round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b="1" dirty="0" smtClean="0">
                <a:latin typeface="Calibri"/>
                <a:cs typeface="Calibri"/>
              </a:rPr>
              <a:t>Next Steps – Citrus example (NGIS) </a:t>
            </a:r>
          </a:p>
        </p:txBody>
      </p:sp>
      <p:sp>
        <p:nvSpPr>
          <p:cNvPr id="8" name="TextBox 7"/>
          <p:cNvSpPr txBox="1"/>
          <p:nvPr/>
        </p:nvSpPr>
        <p:spPr>
          <a:xfrm>
            <a:off x="140701" y="5181600"/>
            <a:ext cx="8850899" cy="1477328"/>
          </a:xfrm>
          <a:prstGeom prst="rect">
            <a:avLst/>
          </a:prstGeom>
          <a:noFill/>
        </p:spPr>
        <p:txBody>
          <a:bodyPr wrap="square" rtlCol="0">
            <a:spAutoFit/>
          </a:bodyPr>
          <a:lstStyle/>
          <a:p>
            <a:r>
              <a:rPr lang="en-US" dirty="0" smtClean="0"/>
              <a:t>How do AVIRIS-NG spectra vary among citrus varieties?</a:t>
            </a:r>
          </a:p>
          <a:p>
            <a:r>
              <a:rPr lang="en-US" dirty="0" smtClean="0"/>
              <a:t>Specifically: can we replicate the citrus phylogeny as a function of spectral distance?</a:t>
            </a:r>
          </a:p>
          <a:p>
            <a:pPr marL="285750" indent="-285750">
              <a:buFont typeface="Arial"/>
              <a:buChar char="•"/>
            </a:pPr>
            <a:r>
              <a:rPr lang="en-US" dirty="0" smtClean="0"/>
              <a:t>Citrus Varietal Collection at UC-Riverside</a:t>
            </a:r>
          </a:p>
          <a:p>
            <a:pPr marL="285750" indent="-285750">
              <a:buFont typeface="Arial"/>
              <a:buChar char="•"/>
            </a:pPr>
            <a:r>
              <a:rPr lang="en-US" dirty="0" smtClean="0"/>
              <a:t>Data from David Thompson, Ian </a:t>
            </a:r>
            <a:r>
              <a:rPr lang="en-US" dirty="0" err="1" smtClean="0"/>
              <a:t>McCubbin</a:t>
            </a:r>
            <a:r>
              <a:rPr lang="en-US" dirty="0" smtClean="0"/>
              <a:t> and numerous others at JPL</a:t>
            </a:r>
          </a:p>
          <a:p>
            <a:r>
              <a:rPr lang="en-US" dirty="0" smtClean="0"/>
              <a:t>Similar project with North American oaks with Jeannine </a:t>
            </a:r>
            <a:r>
              <a:rPr lang="en-US" dirty="0" err="1" smtClean="0"/>
              <a:t>Cavender</a:t>
            </a:r>
            <a:r>
              <a:rPr lang="en-US" dirty="0" smtClean="0"/>
              <a:t>-Bares</a:t>
            </a:r>
          </a:p>
        </p:txBody>
      </p:sp>
      <p:grpSp>
        <p:nvGrpSpPr>
          <p:cNvPr id="13" name="Group 12"/>
          <p:cNvGrpSpPr/>
          <p:nvPr/>
        </p:nvGrpSpPr>
        <p:grpSpPr>
          <a:xfrm>
            <a:off x="152399" y="762000"/>
            <a:ext cx="3962401" cy="4437993"/>
            <a:chOff x="381000" y="762000"/>
            <a:chExt cx="3962401" cy="4437993"/>
          </a:xfrm>
        </p:grpSpPr>
        <p:pic>
          <p:nvPicPr>
            <p:cNvPr id="2" name="Picture 1" descr="average_SimpleVert.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762000"/>
              <a:ext cx="1325880" cy="4419600"/>
            </a:xfrm>
            <a:prstGeom prst="rect">
              <a:avLst/>
            </a:prstGeom>
            <a:solidFill>
              <a:schemeClr val="bg1"/>
            </a:solidFill>
          </p:spPr>
        </p:pic>
        <p:pic>
          <p:nvPicPr>
            <p:cNvPr id="3" name="Picture 2"/>
            <p:cNvPicPr>
              <a:picLocks noChangeAspect="1"/>
            </p:cNvPicPr>
            <p:nvPr/>
          </p:nvPicPr>
          <p:blipFill>
            <a:blip r:embed="rId4"/>
            <a:stretch>
              <a:fillRect/>
            </a:stretch>
          </p:blipFill>
          <p:spPr>
            <a:xfrm>
              <a:off x="1828801" y="990600"/>
              <a:ext cx="2514600" cy="4209393"/>
            </a:xfrm>
            <a:prstGeom prst="rect">
              <a:avLst/>
            </a:prstGeom>
            <a:ln>
              <a:solidFill>
                <a:srgbClr val="00CC99"/>
              </a:solidFill>
            </a:ln>
          </p:spPr>
        </p:pic>
        <p:sp>
          <p:nvSpPr>
            <p:cNvPr id="6" name="Rectangle 5"/>
            <p:cNvSpPr/>
            <p:nvPr/>
          </p:nvSpPr>
          <p:spPr>
            <a:xfrm>
              <a:off x="1143000" y="1752600"/>
              <a:ext cx="609600" cy="914400"/>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1752600" y="990600"/>
              <a:ext cx="76200" cy="762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52600" y="2667000"/>
              <a:ext cx="76200" cy="2514600"/>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12" name="Picture 11" descr="TRIAL_01_13_15_17_res.png"/>
          <p:cNvPicPr>
            <a:picLocks noChangeAspect="1"/>
          </p:cNvPicPr>
          <p:nvPr/>
        </p:nvPicPr>
        <p:blipFill rotWithShape="1">
          <a:blip r:embed="rId5">
            <a:extLst>
              <a:ext uri="{28A0092B-C50C-407E-A947-70E740481C1C}">
                <a14:useLocalDpi xmlns:a14="http://schemas.microsoft.com/office/drawing/2010/main" val="0"/>
              </a:ext>
            </a:extLst>
          </a:blip>
          <a:srcRect l="2922" r="5447"/>
          <a:stretch/>
        </p:blipFill>
        <p:spPr>
          <a:xfrm>
            <a:off x="4191000" y="990600"/>
            <a:ext cx="4873776" cy="4114800"/>
          </a:xfrm>
          <a:prstGeom prst="rect">
            <a:avLst/>
          </a:prstGeom>
        </p:spPr>
      </p:pic>
    </p:spTree>
    <p:extLst>
      <p:ext uri="{BB962C8B-B14F-4D97-AF65-F5344CB8AC3E}">
        <p14:creationId xmlns:p14="http://schemas.microsoft.com/office/powerpoint/2010/main" val="21743215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3"/>
          <p:cNvSpPr txBox="1">
            <a:spLocks noChangeArrowheads="1"/>
          </p:cNvSpPr>
          <p:nvPr/>
        </p:nvSpPr>
        <p:spPr bwMode="auto">
          <a:xfrm>
            <a:off x="5179063" y="838200"/>
            <a:ext cx="3070541" cy="2785378"/>
          </a:xfrm>
          <a:prstGeom prst="rect">
            <a:avLst/>
          </a:prstGeom>
          <a:gradFill rotWithShape="1">
            <a:gsLst>
              <a:gs pos="0">
                <a:srgbClr val="400080"/>
              </a:gs>
              <a:gs pos="100000">
                <a:srgbClr val="000090"/>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endParaRPr lang="en-US" sz="2500" dirty="0">
              <a:solidFill>
                <a:prstClr val="white"/>
              </a:solidFill>
            </a:endParaRPr>
          </a:p>
          <a:p>
            <a:pPr algn="ctr" defTabSz="457200" eaLnBrk="1" fontAlgn="auto" hangingPunct="1">
              <a:spcBef>
                <a:spcPts val="0"/>
              </a:spcBef>
              <a:spcAft>
                <a:spcPts val="0"/>
              </a:spcAft>
            </a:pPr>
            <a:r>
              <a:rPr lang="en-US" sz="2500" dirty="0" smtClean="0">
                <a:solidFill>
                  <a:prstClr val="white"/>
                </a:solidFill>
              </a:rPr>
              <a:t>Optical Diversity</a:t>
            </a:r>
            <a:endParaRPr lang="en-US" sz="2500" dirty="0">
              <a:solidFill>
                <a:prstClr val="white"/>
              </a:solidFill>
            </a:endParaRPr>
          </a:p>
          <a:p>
            <a:pPr algn="ctr" defTabSz="457200" eaLnBrk="1" fontAlgn="auto" hangingPunct="1">
              <a:spcBef>
                <a:spcPts val="0"/>
              </a:spcBef>
              <a:spcAft>
                <a:spcPts val="0"/>
              </a:spcAft>
            </a:pPr>
            <a:r>
              <a:rPr lang="en-US" sz="2500" dirty="0" smtClean="0">
                <a:solidFill>
                  <a:prstClr val="white"/>
                </a:solidFill>
              </a:rPr>
              <a:t>Genetic Diversity</a:t>
            </a:r>
            <a:endParaRPr lang="en-US" sz="2500" dirty="0">
              <a:solidFill>
                <a:prstClr val="white"/>
              </a:solidFill>
            </a:endParaRPr>
          </a:p>
          <a:p>
            <a:pPr algn="ctr" defTabSz="457200" eaLnBrk="1" fontAlgn="auto" hangingPunct="1">
              <a:spcBef>
                <a:spcPts val="0"/>
              </a:spcBef>
              <a:spcAft>
                <a:spcPts val="0"/>
              </a:spcAft>
            </a:pPr>
            <a:r>
              <a:rPr lang="en-US" sz="2500" dirty="0" smtClean="0">
                <a:solidFill>
                  <a:prstClr val="white"/>
                </a:solidFill>
              </a:rPr>
              <a:t>Functional Diversity</a:t>
            </a:r>
            <a:endParaRPr lang="en-US" sz="2500" dirty="0">
              <a:solidFill>
                <a:prstClr val="white"/>
              </a:solidFill>
            </a:endParaRPr>
          </a:p>
          <a:p>
            <a:pPr algn="ctr" defTabSz="457200" eaLnBrk="1" fontAlgn="auto" hangingPunct="1">
              <a:spcBef>
                <a:spcPts val="0"/>
              </a:spcBef>
              <a:spcAft>
                <a:spcPts val="0"/>
              </a:spcAft>
            </a:pPr>
            <a:r>
              <a:rPr lang="en-US" sz="2500" dirty="0" smtClean="0">
                <a:solidFill>
                  <a:prstClr val="white"/>
                </a:solidFill>
              </a:rPr>
              <a:t>Ecosystem Diversity</a:t>
            </a:r>
          </a:p>
          <a:p>
            <a:pPr algn="ctr" defTabSz="457200" eaLnBrk="1" fontAlgn="auto" hangingPunct="1">
              <a:spcBef>
                <a:spcPts val="0"/>
              </a:spcBef>
              <a:spcAft>
                <a:spcPts val="0"/>
              </a:spcAft>
            </a:pPr>
            <a:r>
              <a:rPr lang="en-US" sz="2500" dirty="0" smtClean="0">
                <a:solidFill>
                  <a:prstClr val="white"/>
                </a:solidFill>
              </a:rPr>
              <a:t>Microbial Diversity</a:t>
            </a:r>
            <a:endParaRPr lang="en-US" sz="2500" dirty="0">
              <a:solidFill>
                <a:prstClr val="white"/>
              </a:solidFill>
            </a:endParaRPr>
          </a:p>
          <a:p>
            <a:pPr algn="ctr" defTabSz="457200" eaLnBrk="1" fontAlgn="auto" hangingPunct="1">
              <a:spcBef>
                <a:spcPts val="0"/>
              </a:spcBef>
              <a:spcAft>
                <a:spcPts val="0"/>
              </a:spcAft>
            </a:pPr>
            <a:endParaRPr lang="en-US" sz="2500" dirty="0">
              <a:solidFill>
                <a:prstClr val="white"/>
              </a:solidFill>
            </a:endParaRPr>
          </a:p>
        </p:txBody>
      </p:sp>
      <p:cxnSp>
        <p:nvCxnSpPr>
          <p:cNvPr id="18436" name="Straight Arrow Connector 5"/>
          <p:cNvCxnSpPr>
            <a:cxnSpLocks noChangeShapeType="1"/>
            <a:endCxn id="18435" idx="1"/>
          </p:cNvCxnSpPr>
          <p:nvPr/>
        </p:nvCxnSpPr>
        <p:spPr bwMode="auto">
          <a:xfrm>
            <a:off x="4038600" y="2209801"/>
            <a:ext cx="1140463" cy="21088"/>
          </a:xfrm>
          <a:prstGeom prst="straightConnector1">
            <a:avLst/>
          </a:prstGeom>
          <a:noFill/>
          <a:ln w="50800">
            <a:solidFill>
              <a:schemeClr val="tx1"/>
            </a:solidFill>
            <a:round/>
            <a:headEnd/>
            <a:tailEnd type="arrow" w="med" len="med"/>
          </a:ln>
          <a:extLst>
            <a:ext uri="{909E8E84-426E-40dd-AFC4-6F175D3DCCD1}">
              <a14:hiddenFill xmlns:a14="http://schemas.microsoft.com/office/drawing/2010/main">
                <a:noFill/>
              </a14:hiddenFill>
            </a:ext>
          </a:extLst>
        </p:spPr>
      </p:cxnSp>
      <p:sp>
        <p:nvSpPr>
          <p:cNvPr id="18437" name="TextBox 9"/>
          <p:cNvSpPr txBox="1">
            <a:spLocks noChangeArrowheads="1"/>
          </p:cNvSpPr>
          <p:nvPr/>
        </p:nvSpPr>
        <p:spPr bwMode="auto">
          <a:xfrm>
            <a:off x="4724289" y="4583778"/>
            <a:ext cx="3977640" cy="1097280"/>
          </a:xfrm>
          <a:prstGeom prst="rect">
            <a:avLst/>
          </a:prstGeom>
          <a:gradFill rotWithShape="1">
            <a:gsLst>
              <a:gs pos="0">
                <a:srgbClr val="800000"/>
              </a:gs>
              <a:gs pos="100000">
                <a:srgbClr val="BE604F"/>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2500" dirty="0">
                <a:solidFill>
                  <a:prstClr val="white"/>
                </a:solidFill>
              </a:rPr>
              <a:t>Ecosystem Response to</a:t>
            </a:r>
          </a:p>
          <a:p>
            <a:pPr algn="ctr" defTabSz="457200" eaLnBrk="1" fontAlgn="auto" hangingPunct="1">
              <a:spcBef>
                <a:spcPts val="0"/>
              </a:spcBef>
              <a:spcAft>
                <a:spcPts val="0"/>
              </a:spcAft>
            </a:pPr>
            <a:r>
              <a:rPr lang="en-US" sz="2500" dirty="0">
                <a:solidFill>
                  <a:prstClr val="white"/>
                </a:solidFill>
              </a:rPr>
              <a:t>Environmental Change</a:t>
            </a:r>
          </a:p>
        </p:txBody>
      </p:sp>
      <p:cxnSp>
        <p:nvCxnSpPr>
          <p:cNvPr id="18438" name="Straight Arrow Connector 10"/>
          <p:cNvCxnSpPr>
            <a:cxnSpLocks noChangeShapeType="1"/>
            <a:stCxn id="18435" idx="2"/>
            <a:endCxn id="18437" idx="0"/>
          </p:cNvCxnSpPr>
          <p:nvPr/>
        </p:nvCxnSpPr>
        <p:spPr bwMode="auto">
          <a:xfrm flipH="1">
            <a:off x="6713109" y="3623578"/>
            <a:ext cx="1225" cy="960200"/>
          </a:xfrm>
          <a:prstGeom prst="straightConnector1">
            <a:avLst/>
          </a:prstGeom>
          <a:noFill/>
          <a:ln w="508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439" name="Straight Arrow Connector 13"/>
          <p:cNvCxnSpPr>
            <a:cxnSpLocks noChangeShapeType="1"/>
            <a:stCxn id="18437" idx="1"/>
          </p:cNvCxnSpPr>
          <p:nvPr/>
        </p:nvCxnSpPr>
        <p:spPr bwMode="auto">
          <a:xfrm flipH="1">
            <a:off x="4038600" y="5132418"/>
            <a:ext cx="685689" cy="0"/>
          </a:xfrm>
          <a:prstGeom prst="straightConnector1">
            <a:avLst/>
          </a:prstGeom>
          <a:noFill/>
          <a:ln w="50800">
            <a:solidFill>
              <a:schemeClr val="tx1"/>
            </a:solidFill>
            <a:round/>
            <a:headEnd/>
            <a:tailEnd type="arrow" w="med" len="med"/>
          </a:ln>
          <a:extLst>
            <a:ext uri="{909E8E84-426E-40dd-AFC4-6F175D3DCCD1}">
              <a14:hiddenFill xmlns:a14="http://schemas.microsoft.com/office/drawing/2010/main">
                <a:noFill/>
              </a14:hiddenFill>
            </a:ext>
          </a:extLst>
        </p:spPr>
      </p:cxnSp>
      <p:pic>
        <p:nvPicPr>
          <p:cNvPr id="15" name="Picture 14" descr="AVIRIS_MNF471.jpg"/>
          <p:cNvPicPr>
            <a:picLocks/>
          </p:cNvPicPr>
          <p:nvPr/>
        </p:nvPicPr>
        <p:blipFill rotWithShape="1">
          <a:blip r:embed="rId3">
            <a:extLst>
              <a:ext uri="{28A0092B-C50C-407E-A947-70E740481C1C}">
                <a14:useLocalDpi xmlns:a14="http://schemas.microsoft.com/office/drawing/2010/main" val="0"/>
              </a:ext>
            </a:extLst>
          </a:blip>
          <a:srcRect l="2749" t="39989" r="2569" b="58549"/>
          <a:stretch/>
        </p:blipFill>
        <p:spPr>
          <a:xfrm>
            <a:off x="0" y="-1"/>
            <a:ext cx="9144000" cy="310896"/>
          </a:xfrm>
          <a:prstGeom prst="rect">
            <a:avLst/>
          </a:prstGeom>
        </p:spPr>
      </p:pic>
      <p:grpSp>
        <p:nvGrpSpPr>
          <p:cNvPr id="16" name="Group 15"/>
          <p:cNvGrpSpPr/>
          <p:nvPr/>
        </p:nvGrpSpPr>
        <p:grpSpPr>
          <a:xfrm>
            <a:off x="0" y="-27914"/>
            <a:ext cx="9144001" cy="6901789"/>
            <a:chOff x="0" y="-43789"/>
            <a:chExt cx="9144001" cy="6901789"/>
          </a:xfrm>
        </p:grpSpPr>
        <p:pic>
          <p:nvPicPr>
            <p:cNvPr id="17" name="Picture 16" descr="light-spectru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6531069"/>
              <a:ext cx="9144000" cy="326930"/>
            </a:xfrm>
            <a:prstGeom prst="rect">
              <a:avLst/>
            </a:prstGeom>
          </p:spPr>
        </p:pic>
        <p:sp>
          <p:nvSpPr>
            <p:cNvPr id="18" name="TextBox 17"/>
            <p:cNvSpPr txBox="1"/>
            <p:nvPr/>
          </p:nvSpPr>
          <p:spPr>
            <a:xfrm>
              <a:off x="4267201" y="6488668"/>
              <a:ext cx="4876800" cy="369332"/>
            </a:xfrm>
            <a:prstGeom prst="rect">
              <a:avLst/>
            </a:prstGeom>
            <a:noFill/>
          </p:spPr>
          <p:txBody>
            <a:bodyPr wrap="square" rtlCol="0">
              <a:spAutoFit/>
            </a:bodyPr>
            <a:lstStyle/>
            <a:p>
              <a:pPr algn="r" defTabSz="457200" fontAlgn="auto">
                <a:spcBef>
                  <a:spcPts val="0"/>
                </a:spcBef>
                <a:spcAft>
                  <a:spcPts val="0"/>
                </a:spcAft>
              </a:pPr>
              <a:r>
                <a:rPr lang="en-US" b="1" dirty="0" smtClean="0">
                  <a:solidFill>
                    <a:prstClr val="black"/>
                  </a:solidFill>
                  <a:latin typeface="Calibri"/>
                </a:rPr>
                <a:t>NASA Biodiversity Team Meeting, May 7, 2014</a:t>
              </a:r>
              <a:endParaRPr lang="en-US" b="1" dirty="0">
                <a:solidFill>
                  <a:prstClr val="black"/>
                </a:solidFill>
                <a:latin typeface="Calibri"/>
              </a:endParaRPr>
            </a:p>
          </p:txBody>
        </p:sp>
        <p:sp>
          <p:nvSpPr>
            <p:cNvPr id="13" name="TextBox 12"/>
            <p:cNvSpPr txBox="1"/>
            <p:nvPr/>
          </p:nvSpPr>
          <p:spPr>
            <a:xfrm>
              <a:off x="3477290" y="-43789"/>
              <a:ext cx="5638800" cy="369332"/>
            </a:xfrm>
            <a:prstGeom prst="rect">
              <a:avLst/>
            </a:prstGeom>
            <a:noFill/>
          </p:spPr>
          <p:txBody>
            <a:bodyPr wrap="square" rtlCol="0">
              <a:spAutoFit/>
            </a:bodyPr>
            <a:lstStyle/>
            <a:p>
              <a:pPr algn="r" defTabSz="457200" fontAlgn="auto">
                <a:spcBef>
                  <a:spcPts val="0"/>
                </a:spcBef>
                <a:spcAft>
                  <a:spcPts val="0"/>
                </a:spcAft>
              </a:pPr>
              <a:r>
                <a:rPr lang="en-US" b="1" dirty="0" smtClean="0">
                  <a:latin typeface="Calibri"/>
                </a:rPr>
                <a:t>Remote Sensing and Linkage to Ecosystem Traits</a:t>
              </a:r>
              <a:endParaRPr lang="en-US" b="1" dirty="0">
                <a:latin typeface="Calibri"/>
              </a:endParaRPr>
            </a:p>
          </p:txBody>
        </p:sp>
      </p:grpSp>
      <p:sp>
        <p:nvSpPr>
          <p:cNvPr id="3" name="TextBox 2"/>
          <p:cNvSpPr txBox="1"/>
          <p:nvPr/>
        </p:nvSpPr>
        <p:spPr>
          <a:xfrm>
            <a:off x="457200" y="108266"/>
            <a:ext cx="3581400" cy="6632585"/>
          </a:xfrm>
          <a:prstGeom prst="rect">
            <a:avLst/>
          </a:prstGeom>
          <a:gradFill flip="none" rotWithShape="1">
            <a:gsLst>
              <a:gs pos="0">
                <a:srgbClr val="660066"/>
              </a:gs>
              <a:gs pos="100000">
                <a:srgbClr val="3366FF"/>
              </a:gs>
              <a:gs pos="29000">
                <a:srgbClr val="FFFF00"/>
              </a:gs>
              <a:gs pos="59000">
                <a:srgbClr val="008000"/>
              </a:gs>
              <a:gs pos="16000">
                <a:srgbClr val="FF6600"/>
              </a:gs>
            </a:gsLst>
            <a:lin ang="16200000" scaled="0"/>
            <a:tileRect/>
          </a:gradFill>
        </p:spPr>
        <p:txBody>
          <a:bodyPr>
            <a:spAutoFit/>
          </a:bodyPr>
          <a:lstStyle/>
          <a:p>
            <a:pPr algn="ctr" defTabSz="457200" fontAlgn="auto">
              <a:spcBef>
                <a:spcPts val="0"/>
              </a:spcBef>
              <a:spcAft>
                <a:spcPts val="0"/>
              </a:spcAft>
              <a:defRPr/>
            </a:pPr>
            <a:r>
              <a:rPr lang="en-US" sz="2500" dirty="0">
                <a:solidFill>
                  <a:srgbClr val="000000"/>
                </a:solidFill>
                <a:effectLst>
                  <a:outerShdw blurRad="50800" dist="38100" dir="2700000" algn="tl" rotWithShape="0">
                    <a:srgbClr val="000000">
                      <a:alpha val="43000"/>
                    </a:srgbClr>
                  </a:outerShdw>
                </a:effectLst>
                <a:latin typeface="Calibri"/>
              </a:rPr>
              <a:t>NDVI / EVI</a:t>
            </a:r>
          </a:p>
          <a:p>
            <a:pPr algn="ctr" defTabSz="457200" fontAlgn="auto">
              <a:spcBef>
                <a:spcPts val="0"/>
              </a:spcBef>
              <a:spcAft>
                <a:spcPts val="0"/>
              </a:spcAft>
              <a:defRPr/>
            </a:pPr>
            <a:r>
              <a:rPr lang="en-US" sz="2500" dirty="0">
                <a:solidFill>
                  <a:srgbClr val="000000"/>
                </a:solidFill>
                <a:effectLst>
                  <a:outerShdw blurRad="50800" dist="38100" dir="2700000" algn="tl" rotWithShape="0">
                    <a:srgbClr val="000000">
                      <a:alpha val="43000"/>
                    </a:srgbClr>
                  </a:outerShdw>
                </a:effectLst>
                <a:latin typeface="Calibri"/>
              </a:rPr>
              <a:t>PRI</a:t>
            </a:r>
          </a:p>
          <a:p>
            <a:pPr algn="ctr" defTabSz="457200" fontAlgn="auto">
              <a:spcBef>
                <a:spcPts val="0"/>
              </a:spcBef>
              <a:spcAft>
                <a:spcPts val="0"/>
              </a:spcAft>
              <a:defRPr/>
            </a:pPr>
            <a:r>
              <a:rPr lang="en-US" sz="2500" dirty="0">
                <a:solidFill>
                  <a:srgbClr val="000000"/>
                </a:solidFill>
                <a:effectLst>
                  <a:outerShdw blurRad="50800" dist="38100" dir="2700000" algn="tl" rotWithShape="0">
                    <a:srgbClr val="000000">
                      <a:alpha val="43000"/>
                    </a:srgbClr>
                  </a:outerShdw>
                </a:effectLst>
                <a:latin typeface="Calibri"/>
              </a:rPr>
              <a:t>Skin Temperature</a:t>
            </a:r>
          </a:p>
          <a:p>
            <a:pPr algn="ctr" defTabSz="457200" fontAlgn="auto">
              <a:spcBef>
                <a:spcPts val="0"/>
              </a:spcBef>
              <a:spcAft>
                <a:spcPts val="0"/>
              </a:spcAft>
              <a:defRPr/>
            </a:pPr>
            <a:r>
              <a:rPr lang="en-US" sz="2500" dirty="0">
                <a:solidFill>
                  <a:srgbClr val="000000"/>
                </a:solidFill>
                <a:effectLst>
                  <a:outerShdw blurRad="50800" dist="38100" dir="2700000" algn="tl" rotWithShape="0">
                    <a:srgbClr val="000000">
                      <a:alpha val="43000"/>
                    </a:srgbClr>
                  </a:outerShdw>
                </a:effectLst>
                <a:latin typeface="Calibri"/>
              </a:rPr>
              <a:t>Green / NPV Fraction</a:t>
            </a:r>
          </a:p>
          <a:p>
            <a:pPr algn="ctr" defTabSz="457200" fontAlgn="auto">
              <a:spcBef>
                <a:spcPts val="0"/>
              </a:spcBef>
              <a:spcAft>
                <a:spcPts val="0"/>
              </a:spcAft>
              <a:defRPr/>
            </a:pPr>
            <a:r>
              <a:rPr lang="en-US" sz="2500" dirty="0" err="1">
                <a:solidFill>
                  <a:srgbClr val="000000"/>
                </a:solidFill>
                <a:effectLst>
                  <a:outerShdw blurRad="50800" dist="38100" dir="2700000" algn="tl" rotWithShape="0">
                    <a:srgbClr val="000000">
                      <a:alpha val="43000"/>
                    </a:srgbClr>
                  </a:outerShdw>
                </a:effectLst>
                <a:latin typeface="Calibri"/>
              </a:rPr>
              <a:t>faPAR</a:t>
            </a:r>
            <a:endParaRPr lang="en-US" sz="2500" dirty="0">
              <a:solidFill>
                <a:srgbClr val="000000"/>
              </a:solidFill>
              <a:effectLst>
                <a:outerShdw blurRad="50800" dist="38100" dir="2700000" algn="tl" rotWithShape="0">
                  <a:srgbClr val="000000">
                    <a:alpha val="43000"/>
                  </a:srgbClr>
                </a:outerShdw>
              </a:effectLst>
              <a:latin typeface="Calibri"/>
            </a:endParaRPr>
          </a:p>
          <a:p>
            <a:pPr algn="ctr" defTabSz="457200" fontAlgn="auto">
              <a:spcBef>
                <a:spcPts val="0"/>
              </a:spcBef>
              <a:spcAft>
                <a:spcPts val="0"/>
              </a:spcAft>
              <a:defRPr/>
            </a:pPr>
            <a:r>
              <a:rPr lang="en-US" sz="2500" dirty="0">
                <a:solidFill>
                  <a:srgbClr val="000000"/>
                </a:solidFill>
                <a:effectLst>
                  <a:outerShdw blurRad="50800" dist="38100" dir="2700000" algn="tl" rotWithShape="0">
                    <a:srgbClr val="000000">
                      <a:alpha val="43000"/>
                    </a:srgbClr>
                  </a:outerShdw>
                </a:effectLst>
                <a:latin typeface="Calibri"/>
              </a:rPr>
              <a:t>Vegetation Type</a:t>
            </a:r>
          </a:p>
          <a:p>
            <a:pPr algn="ctr" defTabSz="457200" fontAlgn="auto">
              <a:spcBef>
                <a:spcPts val="0"/>
              </a:spcBef>
              <a:spcAft>
                <a:spcPts val="0"/>
              </a:spcAft>
              <a:defRPr/>
            </a:pPr>
            <a:r>
              <a:rPr lang="en-US" sz="2500" dirty="0">
                <a:solidFill>
                  <a:srgbClr val="000000"/>
                </a:solidFill>
                <a:effectLst>
                  <a:outerShdw blurRad="50800" dist="38100" dir="2700000" algn="tl" rotWithShape="0">
                    <a:srgbClr val="000000">
                      <a:alpha val="43000"/>
                    </a:srgbClr>
                  </a:outerShdw>
                </a:effectLst>
                <a:latin typeface="Calibri"/>
              </a:rPr>
              <a:t>Canopy Water Content</a:t>
            </a:r>
          </a:p>
          <a:p>
            <a:pPr algn="ctr" defTabSz="457200" fontAlgn="auto">
              <a:spcBef>
                <a:spcPts val="0"/>
              </a:spcBef>
              <a:spcAft>
                <a:spcPts val="0"/>
              </a:spcAft>
              <a:defRPr/>
            </a:pPr>
            <a:r>
              <a:rPr lang="en-US" sz="2500" dirty="0">
                <a:solidFill>
                  <a:srgbClr val="000000"/>
                </a:solidFill>
                <a:effectLst>
                  <a:outerShdw blurRad="50800" dist="38100" dir="2700000" algn="tl" rotWithShape="0">
                    <a:srgbClr val="000000">
                      <a:alpha val="43000"/>
                    </a:srgbClr>
                  </a:outerShdw>
                </a:effectLst>
                <a:latin typeface="Calibri"/>
              </a:rPr>
              <a:t>Chlorophyll</a:t>
            </a:r>
          </a:p>
          <a:p>
            <a:pPr algn="ctr" defTabSz="457200" fontAlgn="auto">
              <a:spcBef>
                <a:spcPts val="0"/>
              </a:spcBef>
              <a:spcAft>
                <a:spcPts val="0"/>
              </a:spcAft>
              <a:defRPr/>
            </a:pPr>
            <a:r>
              <a:rPr lang="en-US" sz="2500" dirty="0">
                <a:solidFill>
                  <a:srgbClr val="000000"/>
                </a:solidFill>
                <a:effectLst>
                  <a:outerShdw blurRad="50800" dist="38100" dir="2700000" algn="tl" rotWithShape="0">
                    <a:srgbClr val="000000">
                      <a:alpha val="43000"/>
                    </a:srgbClr>
                  </a:outerShdw>
                </a:effectLst>
                <a:latin typeface="Calibri"/>
              </a:rPr>
              <a:t>Specific Leaf Area</a:t>
            </a:r>
          </a:p>
          <a:p>
            <a:pPr algn="ctr" defTabSz="457200" fontAlgn="auto">
              <a:spcBef>
                <a:spcPts val="0"/>
              </a:spcBef>
              <a:spcAft>
                <a:spcPts val="0"/>
              </a:spcAft>
              <a:defRPr/>
            </a:pPr>
            <a:r>
              <a:rPr lang="en-US" sz="2500" dirty="0">
                <a:solidFill>
                  <a:srgbClr val="000000"/>
                </a:solidFill>
                <a:effectLst>
                  <a:outerShdw blurRad="50800" dist="38100" dir="2700000" algn="tl" rotWithShape="0">
                    <a:srgbClr val="000000">
                      <a:alpha val="43000"/>
                    </a:srgbClr>
                  </a:outerShdw>
                </a:effectLst>
                <a:latin typeface="Calibri"/>
              </a:rPr>
              <a:t>Nitrogen</a:t>
            </a:r>
          </a:p>
          <a:p>
            <a:pPr algn="ctr" defTabSz="457200" fontAlgn="auto">
              <a:spcBef>
                <a:spcPts val="0"/>
              </a:spcBef>
              <a:spcAft>
                <a:spcPts val="0"/>
              </a:spcAft>
              <a:defRPr/>
            </a:pPr>
            <a:r>
              <a:rPr lang="en-US" sz="2500" dirty="0">
                <a:solidFill>
                  <a:srgbClr val="000000"/>
                </a:solidFill>
                <a:effectLst>
                  <a:outerShdw blurRad="50800" dist="38100" dir="2700000" algn="tl" rotWithShape="0">
                    <a:srgbClr val="000000">
                      <a:alpha val="43000"/>
                    </a:srgbClr>
                  </a:outerShdw>
                </a:effectLst>
                <a:latin typeface="Calibri"/>
              </a:rPr>
              <a:t>Canopy Height (</a:t>
            </a:r>
            <a:r>
              <a:rPr lang="en-US" sz="2500" dirty="0" err="1">
                <a:solidFill>
                  <a:srgbClr val="000000"/>
                </a:solidFill>
                <a:effectLst>
                  <a:outerShdw blurRad="50800" dist="38100" dir="2700000" algn="tl" rotWithShape="0">
                    <a:srgbClr val="000000">
                      <a:alpha val="43000"/>
                    </a:srgbClr>
                  </a:outerShdw>
                </a:effectLst>
                <a:latin typeface="Calibri"/>
              </a:rPr>
              <a:t>lidar</a:t>
            </a:r>
            <a:r>
              <a:rPr lang="en-US" sz="2500" dirty="0">
                <a:solidFill>
                  <a:srgbClr val="000000"/>
                </a:solidFill>
                <a:effectLst>
                  <a:outerShdw blurRad="50800" dist="38100" dir="2700000" algn="tl" rotWithShape="0">
                    <a:srgbClr val="000000">
                      <a:alpha val="43000"/>
                    </a:srgbClr>
                  </a:outerShdw>
                </a:effectLst>
                <a:latin typeface="Calibri"/>
              </a:rPr>
              <a:t>)</a:t>
            </a:r>
          </a:p>
          <a:p>
            <a:pPr algn="ctr" defTabSz="457200" fontAlgn="auto">
              <a:spcBef>
                <a:spcPts val="0"/>
              </a:spcBef>
              <a:spcAft>
                <a:spcPts val="0"/>
              </a:spcAft>
              <a:defRPr/>
            </a:pPr>
            <a:r>
              <a:rPr lang="en-US" sz="2500" dirty="0">
                <a:solidFill>
                  <a:srgbClr val="000000"/>
                </a:solidFill>
                <a:effectLst>
                  <a:outerShdw blurRad="50800" dist="38100" dir="2700000" algn="tl" rotWithShape="0">
                    <a:srgbClr val="000000">
                      <a:alpha val="43000"/>
                    </a:srgbClr>
                  </a:outerShdw>
                </a:effectLst>
                <a:latin typeface="Calibri"/>
              </a:rPr>
              <a:t>Canopy Structure (</a:t>
            </a:r>
            <a:r>
              <a:rPr lang="en-US" sz="2500" dirty="0" err="1">
                <a:solidFill>
                  <a:srgbClr val="000000"/>
                </a:solidFill>
                <a:effectLst>
                  <a:outerShdw blurRad="50800" dist="38100" dir="2700000" algn="tl" rotWithShape="0">
                    <a:srgbClr val="000000">
                      <a:alpha val="43000"/>
                    </a:srgbClr>
                  </a:outerShdw>
                </a:effectLst>
                <a:latin typeface="Calibri"/>
              </a:rPr>
              <a:t>lidar</a:t>
            </a:r>
            <a:r>
              <a:rPr lang="en-US" sz="2500" dirty="0">
                <a:solidFill>
                  <a:srgbClr val="000000"/>
                </a:solidFill>
                <a:effectLst>
                  <a:outerShdw blurRad="50800" dist="38100" dir="2700000" algn="tl" rotWithShape="0">
                    <a:srgbClr val="000000">
                      <a:alpha val="43000"/>
                    </a:srgbClr>
                  </a:outerShdw>
                </a:effectLst>
                <a:latin typeface="Calibri"/>
              </a:rPr>
              <a:t>)</a:t>
            </a:r>
          </a:p>
          <a:p>
            <a:pPr algn="ctr" defTabSz="457200" fontAlgn="auto">
              <a:spcBef>
                <a:spcPts val="0"/>
              </a:spcBef>
              <a:spcAft>
                <a:spcPts val="0"/>
              </a:spcAft>
              <a:defRPr/>
            </a:pPr>
            <a:r>
              <a:rPr lang="en-US" sz="2500" dirty="0">
                <a:solidFill>
                  <a:srgbClr val="000000"/>
                </a:solidFill>
                <a:effectLst>
                  <a:outerShdw blurRad="50800" dist="38100" dir="2700000" algn="tl" rotWithShape="0">
                    <a:srgbClr val="000000">
                      <a:alpha val="43000"/>
                    </a:srgbClr>
                  </a:outerShdw>
                </a:effectLst>
                <a:latin typeface="Calibri"/>
              </a:rPr>
              <a:t>Lignin</a:t>
            </a:r>
          </a:p>
          <a:p>
            <a:pPr algn="ctr" defTabSz="457200" fontAlgn="auto">
              <a:spcBef>
                <a:spcPts val="0"/>
              </a:spcBef>
              <a:spcAft>
                <a:spcPts val="0"/>
              </a:spcAft>
              <a:defRPr/>
            </a:pPr>
            <a:r>
              <a:rPr lang="en-US" sz="2500" dirty="0">
                <a:solidFill>
                  <a:srgbClr val="000000"/>
                </a:solidFill>
                <a:effectLst>
                  <a:outerShdw blurRad="50800" dist="38100" dir="2700000" algn="tl" rotWithShape="0">
                    <a:srgbClr val="000000">
                      <a:alpha val="43000"/>
                    </a:srgbClr>
                  </a:outerShdw>
                </a:effectLst>
                <a:latin typeface="Calibri"/>
              </a:rPr>
              <a:t>Other Pigments</a:t>
            </a:r>
          </a:p>
          <a:p>
            <a:pPr algn="ctr" defTabSz="457200" fontAlgn="auto">
              <a:spcBef>
                <a:spcPts val="0"/>
              </a:spcBef>
              <a:spcAft>
                <a:spcPts val="0"/>
              </a:spcAft>
              <a:defRPr/>
            </a:pPr>
            <a:r>
              <a:rPr lang="en-US" sz="2500" dirty="0">
                <a:solidFill>
                  <a:srgbClr val="000000"/>
                </a:solidFill>
                <a:effectLst>
                  <a:outerShdw blurRad="50800" dist="38100" dir="2700000" algn="tl" rotWithShape="0">
                    <a:srgbClr val="000000">
                      <a:alpha val="43000"/>
                    </a:srgbClr>
                  </a:outerShdw>
                </a:effectLst>
                <a:latin typeface="Calibri"/>
              </a:rPr>
              <a:t>Fluorescence Yield</a:t>
            </a:r>
          </a:p>
          <a:p>
            <a:pPr algn="ctr" defTabSz="457200" fontAlgn="auto">
              <a:spcBef>
                <a:spcPts val="0"/>
              </a:spcBef>
              <a:spcAft>
                <a:spcPts val="0"/>
              </a:spcAft>
              <a:defRPr/>
            </a:pPr>
            <a:r>
              <a:rPr lang="en-US" sz="2500" dirty="0">
                <a:solidFill>
                  <a:srgbClr val="000000"/>
                </a:solidFill>
                <a:effectLst>
                  <a:outerShdw blurRad="50800" dist="38100" dir="2700000" algn="tl" rotWithShape="0">
                    <a:srgbClr val="000000">
                      <a:alpha val="43000"/>
                    </a:srgbClr>
                  </a:outerShdw>
                </a:effectLst>
                <a:latin typeface="Calibri"/>
              </a:rPr>
              <a:t>Secondary Metabolites</a:t>
            </a:r>
          </a:p>
          <a:p>
            <a:pPr algn="ctr" defTabSz="457200" fontAlgn="auto">
              <a:spcBef>
                <a:spcPts val="0"/>
              </a:spcBef>
              <a:spcAft>
                <a:spcPts val="0"/>
              </a:spcAft>
              <a:defRPr/>
            </a:pPr>
            <a:r>
              <a:rPr lang="en-US" sz="2500" dirty="0" err="1">
                <a:solidFill>
                  <a:srgbClr val="000000"/>
                </a:solidFill>
                <a:effectLst>
                  <a:outerShdw blurRad="50800" dist="38100" dir="2700000" algn="tl" rotWithShape="0">
                    <a:srgbClr val="000000">
                      <a:alpha val="43000"/>
                    </a:srgbClr>
                  </a:outerShdw>
                </a:effectLst>
                <a:latin typeface="Calibri"/>
              </a:rPr>
              <a:t>Vcmax</a:t>
            </a:r>
            <a:r>
              <a:rPr lang="en-US" sz="2500" dirty="0">
                <a:solidFill>
                  <a:srgbClr val="000000"/>
                </a:solidFill>
                <a:effectLst>
                  <a:outerShdw blurRad="50800" dist="38100" dir="2700000" algn="tl" rotWithShape="0">
                    <a:srgbClr val="000000">
                      <a:alpha val="43000"/>
                    </a:srgbClr>
                  </a:outerShdw>
                </a:effectLst>
                <a:latin typeface="Calibri"/>
              </a:rPr>
              <a:t> / </a:t>
            </a:r>
            <a:r>
              <a:rPr lang="en-US" sz="2500" dirty="0" err="1">
                <a:solidFill>
                  <a:srgbClr val="000000"/>
                </a:solidFill>
                <a:effectLst>
                  <a:outerShdw blurRad="50800" dist="38100" dir="2700000" algn="tl" rotWithShape="0">
                    <a:srgbClr val="000000">
                      <a:alpha val="43000"/>
                    </a:srgbClr>
                  </a:outerShdw>
                </a:effectLst>
                <a:latin typeface="Calibri"/>
              </a:rPr>
              <a:t>Jmax</a:t>
            </a:r>
            <a:endParaRPr lang="en-US" sz="2500" dirty="0">
              <a:solidFill>
                <a:srgbClr val="000000"/>
              </a:solidFill>
              <a:effectLst>
                <a:outerShdw blurRad="50800" dist="38100" dir="2700000" algn="tl" rotWithShape="0">
                  <a:srgbClr val="000000">
                    <a:alpha val="43000"/>
                  </a:srgbClr>
                </a:outerShdw>
              </a:effectLst>
              <a:latin typeface="Calibri"/>
            </a:endParaRPr>
          </a:p>
        </p:txBody>
      </p:sp>
      <p:sp>
        <p:nvSpPr>
          <p:cNvPr id="2" name="TextBox 1"/>
          <p:cNvSpPr txBox="1"/>
          <p:nvPr/>
        </p:nvSpPr>
        <p:spPr>
          <a:xfrm>
            <a:off x="-1627587" y="4007022"/>
            <a:ext cx="184666" cy="369332"/>
          </a:xfrm>
          <a:prstGeom prst="rect">
            <a:avLst/>
          </a:prstGeom>
          <a:noFill/>
        </p:spPr>
        <p:txBody>
          <a:bodyPr wrap="none" rtlCol="0">
            <a:spAutoFit/>
          </a:bodyPr>
          <a:lstStyle/>
          <a:p>
            <a:pPr defTabSz="457200" fontAlgn="auto">
              <a:spcBef>
                <a:spcPts val="0"/>
              </a:spcBef>
              <a:spcAft>
                <a:spcPts val="0"/>
              </a:spcAft>
            </a:pPr>
            <a:endParaRPr lang="en-US" dirty="0">
              <a:solidFill>
                <a:prstClr val="white"/>
              </a:solidFill>
              <a:latin typeface="Calibri"/>
            </a:endParaRPr>
          </a:p>
        </p:txBody>
      </p:sp>
    </p:spTree>
    <p:extLst>
      <p:ext uri="{BB962C8B-B14F-4D97-AF65-F5344CB8AC3E}">
        <p14:creationId xmlns:p14="http://schemas.microsoft.com/office/powerpoint/2010/main" val="316965115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Vector_Option_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24000"/>
            <a:ext cx="3505200" cy="3505200"/>
          </a:xfrm>
          <a:prstGeom prst="rect">
            <a:avLst/>
          </a:prstGeom>
        </p:spPr>
      </p:pic>
      <p:sp>
        <p:nvSpPr>
          <p:cNvPr id="3" name="TextBox 2"/>
          <p:cNvSpPr txBox="1"/>
          <p:nvPr/>
        </p:nvSpPr>
        <p:spPr>
          <a:xfrm>
            <a:off x="3810000" y="1828800"/>
            <a:ext cx="4495800" cy="1754327"/>
          </a:xfrm>
          <a:prstGeom prst="rect">
            <a:avLst/>
          </a:prstGeom>
          <a:noFill/>
        </p:spPr>
        <p:txBody>
          <a:bodyPr wrap="square" rtlCol="0">
            <a:spAutoFit/>
          </a:bodyPr>
          <a:lstStyle/>
          <a:p>
            <a:r>
              <a:rPr lang="en-US" dirty="0" smtClean="0"/>
              <a:t>Also…</a:t>
            </a:r>
          </a:p>
          <a:p>
            <a:endParaRPr lang="en-US" dirty="0"/>
          </a:p>
          <a:p>
            <a:endParaRPr lang="en-US" dirty="0" smtClean="0"/>
          </a:p>
          <a:p>
            <a:r>
              <a:rPr lang="en-US" dirty="0" smtClean="0"/>
              <a:t>See the Snapshot Wisconsin poster for something completely different and application oriented.</a:t>
            </a:r>
            <a:endParaRPr lang="en-US" dirty="0"/>
          </a:p>
        </p:txBody>
      </p:sp>
    </p:spTree>
    <p:extLst>
      <p:ext uri="{BB962C8B-B14F-4D97-AF65-F5344CB8AC3E}">
        <p14:creationId xmlns:p14="http://schemas.microsoft.com/office/powerpoint/2010/main" val="1765556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p:cNvCxnSpPr/>
          <p:nvPr/>
        </p:nvCxnSpPr>
        <p:spPr>
          <a:xfrm flipH="1">
            <a:off x="5181600" y="1742181"/>
            <a:ext cx="1882221"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5867400" y="2989662"/>
            <a:ext cx="119642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0" name="Curved Up Arrow 69"/>
          <p:cNvSpPr/>
          <p:nvPr/>
        </p:nvSpPr>
        <p:spPr>
          <a:xfrm rot="16200000">
            <a:off x="4820279" y="2337859"/>
            <a:ext cx="2608382" cy="1557491"/>
          </a:xfrm>
          <a:custGeom>
            <a:avLst/>
            <a:gdLst>
              <a:gd name="connsiteX0" fmla="*/ 2404088 w 2760782"/>
              <a:gd name="connsiteY0" fmla="*/ 0 h 1426778"/>
              <a:gd name="connsiteX1" fmla="*/ 2725444 w 2760782"/>
              <a:gd name="connsiteY1" fmla="*/ 356695 h 1426778"/>
              <a:gd name="connsiteX2" fmla="*/ 2547096 w 2760782"/>
              <a:gd name="connsiteY2" fmla="*/ 356695 h 1426778"/>
              <a:gd name="connsiteX3" fmla="*/ 1291217 w 2760782"/>
              <a:gd name="connsiteY3" fmla="*/ 1408337 h 1426778"/>
              <a:gd name="connsiteX4" fmla="*/ 2190402 w 2760782"/>
              <a:gd name="connsiteY4" fmla="*/ 356695 h 1426778"/>
              <a:gd name="connsiteX5" fmla="*/ 2012055 w 2760782"/>
              <a:gd name="connsiteY5" fmla="*/ 356695 h 1426778"/>
              <a:gd name="connsiteX6" fmla="*/ 2404088 w 2760782"/>
              <a:gd name="connsiteY6" fmla="*/ 0 h 1426778"/>
              <a:gd name="connsiteX0" fmla="*/ 1112870 w 2760782"/>
              <a:gd name="connsiteY0" fmla="*/ 1426778 h 1426778"/>
              <a:gd name="connsiteX1" fmla="*/ 0 w 2760782"/>
              <a:gd name="connsiteY1" fmla="*/ 0 h 1426778"/>
              <a:gd name="connsiteX2" fmla="*/ 356695 w 2760782"/>
              <a:gd name="connsiteY2" fmla="*/ 0 h 1426778"/>
              <a:gd name="connsiteX3" fmla="*/ 1469565 w 2760782"/>
              <a:gd name="connsiteY3" fmla="*/ 1426778 h 1426778"/>
              <a:gd name="connsiteX4" fmla="*/ 1112870 w 2760782"/>
              <a:gd name="connsiteY4" fmla="*/ 1426778 h 1426778"/>
              <a:gd name="connsiteX0" fmla="*/ 1291217 w 2760782"/>
              <a:gd name="connsiteY0" fmla="*/ 1408337 h 1426778"/>
              <a:gd name="connsiteX1" fmla="*/ 2190402 w 2760782"/>
              <a:gd name="connsiteY1" fmla="*/ 356695 h 1426778"/>
              <a:gd name="connsiteX2" fmla="*/ 2012055 w 2760782"/>
              <a:gd name="connsiteY2" fmla="*/ 356695 h 1426778"/>
              <a:gd name="connsiteX3" fmla="*/ 2404088 w 2760782"/>
              <a:gd name="connsiteY3" fmla="*/ 0 h 1426778"/>
              <a:gd name="connsiteX4" fmla="*/ 2725444 w 2760782"/>
              <a:gd name="connsiteY4" fmla="*/ 356695 h 1426778"/>
              <a:gd name="connsiteX5" fmla="*/ 2547096 w 2760782"/>
              <a:gd name="connsiteY5" fmla="*/ 356695 h 1426778"/>
              <a:gd name="connsiteX6" fmla="*/ 1469564 w 2760782"/>
              <a:gd name="connsiteY6" fmla="*/ 1426779 h 1426778"/>
              <a:gd name="connsiteX7" fmla="*/ 1112870 w 2760782"/>
              <a:gd name="connsiteY7" fmla="*/ 1426778 h 1426778"/>
              <a:gd name="connsiteX8" fmla="*/ 0 w 2760782"/>
              <a:gd name="connsiteY8" fmla="*/ 0 h 1426778"/>
              <a:gd name="connsiteX9" fmla="*/ 356695 w 2760782"/>
              <a:gd name="connsiteY9" fmla="*/ 0 h 1426778"/>
              <a:gd name="connsiteX10" fmla="*/ 1469565 w 2760782"/>
              <a:gd name="connsiteY10" fmla="*/ 1426778 h 1426778"/>
              <a:gd name="connsiteX0" fmla="*/ 2404088 w 2725444"/>
              <a:gd name="connsiteY0" fmla="*/ 0 h 1589143"/>
              <a:gd name="connsiteX1" fmla="*/ 2725444 w 2725444"/>
              <a:gd name="connsiteY1" fmla="*/ 356695 h 1589143"/>
              <a:gd name="connsiteX2" fmla="*/ 2547096 w 2725444"/>
              <a:gd name="connsiteY2" fmla="*/ 356695 h 1589143"/>
              <a:gd name="connsiteX3" fmla="*/ 1291217 w 2725444"/>
              <a:gd name="connsiteY3" fmla="*/ 1408337 h 1589143"/>
              <a:gd name="connsiteX4" fmla="*/ 2190402 w 2725444"/>
              <a:gd name="connsiteY4" fmla="*/ 356695 h 1589143"/>
              <a:gd name="connsiteX5" fmla="*/ 2012055 w 2725444"/>
              <a:gd name="connsiteY5" fmla="*/ 356695 h 1589143"/>
              <a:gd name="connsiteX6" fmla="*/ 2404088 w 2725444"/>
              <a:gd name="connsiteY6" fmla="*/ 0 h 1589143"/>
              <a:gd name="connsiteX0" fmla="*/ 1112870 w 2725444"/>
              <a:gd name="connsiteY0" fmla="*/ 1426778 h 1589143"/>
              <a:gd name="connsiteX1" fmla="*/ 0 w 2725444"/>
              <a:gd name="connsiteY1" fmla="*/ 0 h 1589143"/>
              <a:gd name="connsiteX2" fmla="*/ 356695 w 2725444"/>
              <a:gd name="connsiteY2" fmla="*/ 0 h 1589143"/>
              <a:gd name="connsiteX3" fmla="*/ 1469565 w 2725444"/>
              <a:gd name="connsiteY3" fmla="*/ 1426778 h 1589143"/>
              <a:gd name="connsiteX4" fmla="*/ 1112870 w 2725444"/>
              <a:gd name="connsiteY4" fmla="*/ 1426778 h 1589143"/>
              <a:gd name="connsiteX0" fmla="*/ 1291217 w 2725444"/>
              <a:gd name="connsiteY0" fmla="*/ 1408337 h 1589143"/>
              <a:gd name="connsiteX1" fmla="*/ 2190402 w 2725444"/>
              <a:gd name="connsiteY1" fmla="*/ 356695 h 1589143"/>
              <a:gd name="connsiteX2" fmla="*/ 2012055 w 2725444"/>
              <a:gd name="connsiteY2" fmla="*/ 356695 h 1589143"/>
              <a:gd name="connsiteX3" fmla="*/ 2404088 w 2725444"/>
              <a:gd name="connsiteY3" fmla="*/ 0 h 1589143"/>
              <a:gd name="connsiteX4" fmla="*/ 2725444 w 2725444"/>
              <a:gd name="connsiteY4" fmla="*/ 356695 h 1589143"/>
              <a:gd name="connsiteX5" fmla="*/ 2547096 w 2725444"/>
              <a:gd name="connsiteY5" fmla="*/ 356695 h 1589143"/>
              <a:gd name="connsiteX6" fmla="*/ 1469564 w 2725444"/>
              <a:gd name="connsiteY6" fmla="*/ 1426779 h 1589143"/>
              <a:gd name="connsiteX7" fmla="*/ 1112870 w 2725444"/>
              <a:gd name="connsiteY7" fmla="*/ 1426778 h 1589143"/>
              <a:gd name="connsiteX8" fmla="*/ 257908 w 2725444"/>
              <a:gd name="connsiteY8" fmla="*/ 1148861 h 1589143"/>
              <a:gd name="connsiteX9" fmla="*/ 356695 w 2725444"/>
              <a:gd name="connsiteY9" fmla="*/ 0 h 1589143"/>
              <a:gd name="connsiteX10" fmla="*/ 1469565 w 2725444"/>
              <a:gd name="connsiteY10" fmla="*/ 1426778 h 1589143"/>
              <a:gd name="connsiteX0" fmla="*/ 2404088 w 2725444"/>
              <a:gd name="connsiteY0" fmla="*/ 0 h 1589143"/>
              <a:gd name="connsiteX1" fmla="*/ 2725444 w 2725444"/>
              <a:gd name="connsiteY1" fmla="*/ 356695 h 1589143"/>
              <a:gd name="connsiteX2" fmla="*/ 2547096 w 2725444"/>
              <a:gd name="connsiteY2" fmla="*/ 356695 h 1589143"/>
              <a:gd name="connsiteX3" fmla="*/ 1291217 w 2725444"/>
              <a:gd name="connsiteY3" fmla="*/ 1408337 h 1589143"/>
              <a:gd name="connsiteX4" fmla="*/ 2190402 w 2725444"/>
              <a:gd name="connsiteY4" fmla="*/ 356695 h 1589143"/>
              <a:gd name="connsiteX5" fmla="*/ 2012055 w 2725444"/>
              <a:gd name="connsiteY5" fmla="*/ 356695 h 1589143"/>
              <a:gd name="connsiteX6" fmla="*/ 2404088 w 2725444"/>
              <a:gd name="connsiteY6" fmla="*/ 0 h 1589143"/>
              <a:gd name="connsiteX0" fmla="*/ 1112870 w 2725444"/>
              <a:gd name="connsiteY0" fmla="*/ 1426778 h 1589143"/>
              <a:gd name="connsiteX1" fmla="*/ 0 w 2725444"/>
              <a:gd name="connsiteY1" fmla="*/ 0 h 1589143"/>
              <a:gd name="connsiteX2" fmla="*/ 356695 w 2725444"/>
              <a:gd name="connsiteY2" fmla="*/ 0 h 1589143"/>
              <a:gd name="connsiteX3" fmla="*/ 1469565 w 2725444"/>
              <a:gd name="connsiteY3" fmla="*/ 1426778 h 1589143"/>
              <a:gd name="connsiteX4" fmla="*/ 1112870 w 2725444"/>
              <a:gd name="connsiteY4" fmla="*/ 1426778 h 1589143"/>
              <a:gd name="connsiteX0" fmla="*/ 1291217 w 2725444"/>
              <a:gd name="connsiteY0" fmla="*/ 1408337 h 1589143"/>
              <a:gd name="connsiteX1" fmla="*/ 2190402 w 2725444"/>
              <a:gd name="connsiteY1" fmla="*/ 356695 h 1589143"/>
              <a:gd name="connsiteX2" fmla="*/ 2012055 w 2725444"/>
              <a:gd name="connsiteY2" fmla="*/ 356695 h 1589143"/>
              <a:gd name="connsiteX3" fmla="*/ 2404088 w 2725444"/>
              <a:gd name="connsiteY3" fmla="*/ 0 h 1589143"/>
              <a:gd name="connsiteX4" fmla="*/ 2725444 w 2725444"/>
              <a:gd name="connsiteY4" fmla="*/ 356695 h 1589143"/>
              <a:gd name="connsiteX5" fmla="*/ 2547096 w 2725444"/>
              <a:gd name="connsiteY5" fmla="*/ 356695 h 1589143"/>
              <a:gd name="connsiteX6" fmla="*/ 1469564 w 2725444"/>
              <a:gd name="connsiteY6" fmla="*/ 1426779 h 1589143"/>
              <a:gd name="connsiteX7" fmla="*/ 1112870 w 2725444"/>
              <a:gd name="connsiteY7" fmla="*/ 1426778 h 1589143"/>
              <a:gd name="connsiteX8" fmla="*/ 257908 w 2725444"/>
              <a:gd name="connsiteY8" fmla="*/ 1148861 h 1589143"/>
              <a:gd name="connsiteX9" fmla="*/ 638049 w 2725444"/>
              <a:gd name="connsiteY9" fmla="*/ 937849 h 1589143"/>
              <a:gd name="connsiteX10" fmla="*/ 1469565 w 2725444"/>
              <a:gd name="connsiteY10" fmla="*/ 1426778 h 1589143"/>
              <a:gd name="connsiteX0" fmla="*/ 2404088 w 2725444"/>
              <a:gd name="connsiteY0" fmla="*/ 0 h 1589143"/>
              <a:gd name="connsiteX1" fmla="*/ 2725444 w 2725444"/>
              <a:gd name="connsiteY1" fmla="*/ 356695 h 1589143"/>
              <a:gd name="connsiteX2" fmla="*/ 2547096 w 2725444"/>
              <a:gd name="connsiteY2" fmla="*/ 356695 h 1589143"/>
              <a:gd name="connsiteX3" fmla="*/ 1291217 w 2725444"/>
              <a:gd name="connsiteY3" fmla="*/ 1408337 h 1589143"/>
              <a:gd name="connsiteX4" fmla="*/ 2190402 w 2725444"/>
              <a:gd name="connsiteY4" fmla="*/ 356695 h 1589143"/>
              <a:gd name="connsiteX5" fmla="*/ 2012055 w 2725444"/>
              <a:gd name="connsiteY5" fmla="*/ 356695 h 1589143"/>
              <a:gd name="connsiteX6" fmla="*/ 2404088 w 2725444"/>
              <a:gd name="connsiteY6" fmla="*/ 0 h 1589143"/>
              <a:gd name="connsiteX0" fmla="*/ 1112870 w 2725444"/>
              <a:gd name="connsiteY0" fmla="*/ 1426778 h 1589143"/>
              <a:gd name="connsiteX1" fmla="*/ 0 w 2725444"/>
              <a:gd name="connsiteY1" fmla="*/ 0 h 1589143"/>
              <a:gd name="connsiteX2" fmla="*/ 356695 w 2725444"/>
              <a:gd name="connsiteY2" fmla="*/ 0 h 1589143"/>
              <a:gd name="connsiteX3" fmla="*/ 1469565 w 2725444"/>
              <a:gd name="connsiteY3" fmla="*/ 1426778 h 1589143"/>
              <a:gd name="connsiteX4" fmla="*/ 1112870 w 2725444"/>
              <a:gd name="connsiteY4" fmla="*/ 1426778 h 1589143"/>
              <a:gd name="connsiteX0" fmla="*/ 1291217 w 2725444"/>
              <a:gd name="connsiteY0" fmla="*/ 1408337 h 1589143"/>
              <a:gd name="connsiteX1" fmla="*/ 2190402 w 2725444"/>
              <a:gd name="connsiteY1" fmla="*/ 356695 h 1589143"/>
              <a:gd name="connsiteX2" fmla="*/ 2012055 w 2725444"/>
              <a:gd name="connsiteY2" fmla="*/ 356695 h 1589143"/>
              <a:gd name="connsiteX3" fmla="*/ 2404088 w 2725444"/>
              <a:gd name="connsiteY3" fmla="*/ 0 h 1589143"/>
              <a:gd name="connsiteX4" fmla="*/ 2725444 w 2725444"/>
              <a:gd name="connsiteY4" fmla="*/ 356695 h 1589143"/>
              <a:gd name="connsiteX5" fmla="*/ 2547096 w 2725444"/>
              <a:gd name="connsiteY5" fmla="*/ 356695 h 1589143"/>
              <a:gd name="connsiteX6" fmla="*/ 1469564 w 2725444"/>
              <a:gd name="connsiteY6" fmla="*/ 1426779 h 1589143"/>
              <a:gd name="connsiteX7" fmla="*/ 1112870 w 2725444"/>
              <a:gd name="connsiteY7" fmla="*/ 1426778 h 1589143"/>
              <a:gd name="connsiteX8" fmla="*/ 257908 w 2725444"/>
              <a:gd name="connsiteY8" fmla="*/ 1148861 h 1589143"/>
              <a:gd name="connsiteX9" fmla="*/ 638049 w 2725444"/>
              <a:gd name="connsiteY9" fmla="*/ 937849 h 1589143"/>
              <a:gd name="connsiteX10" fmla="*/ 1469565 w 2725444"/>
              <a:gd name="connsiteY10" fmla="*/ 1426778 h 1589143"/>
              <a:gd name="connsiteX0" fmla="*/ 2404088 w 2725444"/>
              <a:gd name="connsiteY0" fmla="*/ 0 h 1426940"/>
              <a:gd name="connsiteX1" fmla="*/ 2725444 w 2725444"/>
              <a:gd name="connsiteY1" fmla="*/ 356695 h 1426940"/>
              <a:gd name="connsiteX2" fmla="*/ 2547096 w 2725444"/>
              <a:gd name="connsiteY2" fmla="*/ 356695 h 1426940"/>
              <a:gd name="connsiteX3" fmla="*/ 1291217 w 2725444"/>
              <a:gd name="connsiteY3" fmla="*/ 1408337 h 1426940"/>
              <a:gd name="connsiteX4" fmla="*/ 2190402 w 2725444"/>
              <a:gd name="connsiteY4" fmla="*/ 356695 h 1426940"/>
              <a:gd name="connsiteX5" fmla="*/ 2012055 w 2725444"/>
              <a:gd name="connsiteY5" fmla="*/ 356695 h 1426940"/>
              <a:gd name="connsiteX6" fmla="*/ 2404088 w 2725444"/>
              <a:gd name="connsiteY6" fmla="*/ 0 h 1426940"/>
              <a:gd name="connsiteX0" fmla="*/ 1112870 w 2725444"/>
              <a:gd name="connsiteY0" fmla="*/ 1426778 h 1426940"/>
              <a:gd name="connsiteX1" fmla="*/ 0 w 2725444"/>
              <a:gd name="connsiteY1" fmla="*/ 0 h 1426940"/>
              <a:gd name="connsiteX2" fmla="*/ 356695 w 2725444"/>
              <a:gd name="connsiteY2" fmla="*/ 0 h 1426940"/>
              <a:gd name="connsiteX3" fmla="*/ 1469565 w 2725444"/>
              <a:gd name="connsiteY3" fmla="*/ 1426778 h 1426940"/>
              <a:gd name="connsiteX4" fmla="*/ 1112870 w 2725444"/>
              <a:gd name="connsiteY4" fmla="*/ 1426778 h 1426940"/>
              <a:gd name="connsiteX0" fmla="*/ 1291217 w 2725444"/>
              <a:gd name="connsiteY0" fmla="*/ 1408337 h 1426940"/>
              <a:gd name="connsiteX1" fmla="*/ 2190402 w 2725444"/>
              <a:gd name="connsiteY1" fmla="*/ 356695 h 1426940"/>
              <a:gd name="connsiteX2" fmla="*/ 2012055 w 2725444"/>
              <a:gd name="connsiteY2" fmla="*/ 356695 h 1426940"/>
              <a:gd name="connsiteX3" fmla="*/ 2404088 w 2725444"/>
              <a:gd name="connsiteY3" fmla="*/ 0 h 1426940"/>
              <a:gd name="connsiteX4" fmla="*/ 2725444 w 2725444"/>
              <a:gd name="connsiteY4" fmla="*/ 356695 h 1426940"/>
              <a:gd name="connsiteX5" fmla="*/ 2547096 w 2725444"/>
              <a:gd name="connsiteY5" fmla="*/ 356695 h 1426940"/>
              <a:gd name="connsiteX6" fmla="*/ 1469564 w 2725444"/>
              <a:gd name="connsiteY6" fmla="*/ 1426779 h 1426940"/>
              <a:gd name="connsiteX7" fmla="*/ 1112870 w 2725444"/>
              <a:gd name="connsiteY7" fmla="*/ 1426778 h 1426940"/>
              <a:gd name="connsiteX8" fmla="*/ 257908 w 2725444"/>
              <a:gd name="connsiteY8" fmla="*/ 1148861 h 1426940"/>
              <a:gd name="connsiteX9" fmla="*/ 638049 w 2725444"/>
              <a:gd name="connsiteY9" fmla="*/ 937849 h 1426940"/>
              <a:gd name="connsiteX10" fmla="*/ 1469565 w 2725444"/>
              <a:gd name="connsiteY10" fmla="*/ 1426778 h 1426940"/>
              <a:gd name="connsiteX0" fmla="*/ 2404088 w 2725444"/>
              <a:gd name="connsiteY0" fmla="*/ 0 h 1426940"/>
              <a:gd name="connsiteX1" fmla="*/ 2725444 w 2725444"/>
              <a:gd name="connsiteY1" fmla="*/ 356695 h 1426940"/>
              <a:gd name="connsiteX2" fmla="*/ 2547096 w 2725444"/>
              <a:gd name="connsiteY2" fmla="*/ 356695 h 1426940"/>
              <a:gd name="connsiteX3" fmla="*/ 1291217 w 2725444"/>
              <a:gd name="connsiteY3" fmla="*/ 1408337 h 1426940"/>
              <a:gd name="connsiteX4" fmla="*/ 2190402 w 2725444"/>
              <a:gd name="connsiteY4" fmla="*/ 356695 h 1426940"/>
              <a:gd name="connsiteX5" fmla="*/ 2012055 w 2725444"/>
              <a:gd name="connsiteY5" fmla="*/ 356695 h 1426940"/>
              <a:gd name="connsiteX6" fmla="*/ 2404088 w 2725444"/>
              <a:gd name="connsiteY6" fmla="*/ 0 h 1426940"/>
              <a:gd name="connsiteX0" fmla="*/ 1112870 w 2725444"/>
              <a:gd name="connsiteY0" fmla="*/ 1426778 h 1426940"/>
              <a:gd name="connsiteX1" fmla="*/ 0 w 2725444"/>
              <a:gd name="connsiteY1" fmla="*/ 0 h 1426940"/>
              <a:gd name="connsiteX2" fmla="*/ 356695 w 2725444"/>
              <a:gd name="connsiteY2" fmla="*/ 0 h 1426940"/>
              <a:gd name="connsiteX3" fmla="*/ 1469565 w 2725444"/>
              <a:gd name="connsiteY3" fmla="*/ 1426778 h 1426940"/>
              <a:gd name="connsiteX4" fmla="*/ 1112870 w 2725444"/>
              <a:gd name="connsiteY4" fmla="*/ 1426778 h 1426940"/>
              <a:gd name="connsiteX0" fmla="*/ 1291217 w 2725444"/>
              <a:gd name="connsiteY0" fmla="*/ 1408337 h 1426940"/>
              <a:gd name="connsiteX1" fmla="*/ 2190402 w 2725444"/>
              <a:gd name="connsiteY1" fmla="*/ 356695 h 1426940"/>
              <a:gd name="connsiteX2" fmla="*/ 2012055 w 2725444"/>
              <a:gd name="connsiteY2" fmla="*/ 356695 h 1426940"/>
              <a:gd name="connsiteX3" fmla="*/ 2404088 w 2725444"/>
              <a:gd name="connsiteY3" fmla="*/ 0 h 1426940"/>
              <a:gd name="connsiteX4" fmla="*/ 2725444 w 2725444"/>
              <a:gd name="connsiteY4" fmla="*/ 356695 h 1426940"/>
              <a:gd name="connsiteX5" fmla="*/ 2547096 w 2725444"/>
              <a:gd name="connsiteY5" fmla="*/ 356695 h 1426940"/>
              <a:gd name="connsiteX6" fmla="*/ 1469564 w 2725444"/>
              <a:gd name="connsiteY6" fmla="*/ 1426779 h 1426940"/>
              <a:gd name="connsiteX7" fmla="*/ 1112870 w 2725444"/>
              <a:gd name="connsiteY7" fmla="*/ 1426778 h 1426940"/>
              <a:gd name="connsiteX8" fmla="*/ 375139 w 2725444"/>
              <a:gd name="connsiteY8" fmla="*/ 1101969 h 1426940"/>
              <a:gd name="connsiteX9" fmla="*/ 638049 w 2725444"/>
              <a:gd name="connsiteY9" fmla="*/ 937849 h 1426940"/>
              <a:gd name="connsiteX10" fmla="*/ 1469565 w 2725444"/>
              <a:gd name="connsiteY10" fmla="*/ 1426778 h 1426940"/>
              <a:gd name="connsiteX0" fmla="*/ 2404088 w 2725444"/>
              <a:gd name="connsiteY0" fmla="*/ 0 h 1426940"/>
              <a:gd name="connsiteX1" fmla="*/ 2725444 w 2725444"/>
              <a:gd name="connsiteY1" fmla="*/ 356695 h 1426940"/>
              <a:gd name="connsiteX2" fmla="*/ 2547096 w 2725444"/>
              <a:gd name="connsiteY2" fmla="*/ 356695 h 1426940"/>
              <a:gd name="connsiteX3" fmla="*/ 1291217 w 2725444"/>
              <a:gd name="connsiteY3" fmla="*/ 1408337 h 1426940"/>
              <a:gd name="connsiteX4" fmla="*/ 2190402 w 2725444"/>
              <a:gd name="connsiteY4" fmla="*/ 356695 h 1426940"/>
              <a:gd name="connsiteX5" fmla="*/ 2012055 w 2725444"/>
              <a:gd name="connsiteY5" fmla="*/ 356695 h 1426940"/>
              <a:gd name="connsiteX6" fmla="*/ 2404088 w 2725444"/>
              <a:gd name="connsiteY6" fmla="*/ 0 h 1426940"/>
              <a:gd name="connsiteX0" fmla="*/ 1112870 w 2725444"/>
              <a:gd name="connsiteY0" fmla="*/ 1426778 h 1426940"/>
              <a:gd name="connsiteX1" fmla="*/ 0 w 2725444"/>
              <a:gd name="connsiteY1" fmla="*/ 0 h 1426940"/>
              <a:gd name="connsiteX2" fmla="*/ 356695 w 2725444"/>
              <a:gd name="connsiteY2" fmla="*/ 0 h 1426940"/>
              <a:gd name="connsiteX3" fmla="*/ 1469565 w 2725444"/>
              <a:gd name="connsiteY3" fmla="*/ 1426778 h 1426940"/>
              <a:gd name="connsiteX4" fmla="*/ 1112870 w 2725444"/>
              <a:gd name="connsiteY4" fmla="*/ 1426778 h 1426940"/>
              <a:gd name="connsiteX0" fmla="*/ 1291217 w 2725444"/>
              <a:gd name="connsiteY0" fmla="*/ 1408337 h 1426940"/>
              <a:gd name="connsiteX1" fmla="*/ 2190402 w 2725444"/>
              <a:gd name="connsiteY1" fmla="*/ 356695 h 1426940"/>
              <a:gd name="connsiteX2" fmla="*/ 2012055 w 2725444"/>
              <a:gd name="connsiteY2" fmla="*/ 356695 h 1426940"/>
              <a:gd name="connsiteX3" fmla="*/ 2404088 w 2725444"/>
              <a:gd name="connsiteY3" fmla="*/ 0 h 1426940"/>
              <a:gd name="connsiteX4" fmla="*/ 2725444 w 2725444"/>
              <a:gd name="connsiteY4" fmla="*/ 356695 h 1426940"/>
              <a:gd name="connsiteX5" fmla="*/ 2547096 w 2725444"/>
              <a:gd name="connsiteY5" fmla="*/ 356695 h 1426940"/>
              <a:gd name="connsiteX6" fmla="*/ 1469564 w 2725444"/>
              <a:gd name="connsiteY6" fmla="*/ 1426779 h 1426940"/>
              <a:gd name="connsiteX7" fmla="*/ 1112870 w 2725444"/>
              <a:gd name="connsiteY7" fmla="*/ 1426778 h 1426940"/>
              <a:gd name="connsiteX8" fmla="*/ 375139 w 2725444"/>
              <a:gd name="connsiteY8" fmla="*/ 1101969 h 1426940"/>
              <a:gd name="connsiteX9" fmla="*/ 638049 w 2725444"/>
              <a:gd name="connsiteY9" fmla="*/ 937849 h 1426940"/>
              <a:gd name="connsiteX10" fmla="*/ 1469565 w 2725444"/>
              <a:gd name="connsiteY10" fmla="*/ 1426778 h 142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5444" h="1426940" stroke="0" extrusionOk="0">
                <a:moveTo>
                  <a:pt x="2404088" y="0"/>
                </a:moveTo>
                <a:lnTo>
                  <a:pt x="2725444" y="356695"/>
                </a:lnTo>
                <a:lnTo>
                  <a:pt x="2547096" y="356695"/>
                </a:lnTo>
                <a:cubicBezTo>
                  <a:pt x="2403315" y="1070631"/>
                  <a:pt x="1858908" y="1526504"/>
                  <a:pt x="1291217" y="1408337"/>
                </a:cubicBezTo>
                <a:cubicBezTo>
                  <a:pt x="1727156" y="1317595"/>
                  <a:pt x="2079990" y="904937"/>
                  <a:pt x="2190402" y="356695"/>
                </a:cubicBezTo>
                <a:lnTo>
                  <a:pt x="2012055" y="356695"/>
                </a:lnTo>
                <a:lnTo>
                  <a:pt x="2404088" y="0"/>
                </a:lnTo>
                <a:close/>
              </a:path>
              <a:path w="2725444" h="1426940" fill="darkenLess" stroke="0" extrusionOk="0">
                <a:moveTo>
                  <a:pt x="1112870" y="1426778"/>
                </a:moveTo>
                <a:cubicBezTo>
                  <a:pt x="498249" y="1426778"/>
                  <a:pt x="0" y="787988"/>
                  <a:pt x="0" y="0"/>
                </a:cubicBezTo>
                <a:lnTo>
                  <a:pt x="356695" y="0"/>
                </a:lnTo>
                <a:cubicBezTo>
                  <a:pt x="356695" y="787988"/>
                  <a:pt x="854944" y="1426778"/>
                  <a:pt x="1469565" y="1426778"/>
                </a:cubicBezTo>
                <a:lnTo>
                  <a:pt x="1112870" y="1426778"/>
                </a:lnTo>
                <a:close/>
              </a:path>
              <a:path w="2725444" h="1426940" fill="none" extrusionOk="0">
                <a:moveTo>
                  <a:pt x="1291217" y="1408337"/>
                </a:moveTo>
                <a:cubicBezTo>
                  <a:pt x="1727156" y="1317595"/>
                  <a:pt x="2079990" y="904937"/>
                  <a:pt x="2190402" y="356695"/>
                </a:cubicBezTo>
                <a:lnTo>
                  <a:pt x="2012055" y="356695"/>
                </a:lnTo>
                <a:lnTo>
                  <a:pt x="2404088" y="0"/>
                </a:lnTo>
                <a:lnTo>
                  <a:pt x="2725444" y="356695"/>
                </a:lnTo>
                <a:lnTo>
                  <a:pt x="2547096" y="356695"/>
                </a:lnTo>
                <a:cubicBezTo>
                  <a:pt x="2420229" y="986644"/>
                  <a:pt x="1977031" y="1426779"/>
                  <a:pt x="1469564" y="1426779"/>
                </a:cubicBezTo>
                <a:lnTo>
                  <a:pt x="1112870" y="1426778"/>
                </a:lnTo>
                <a:cubicBezTo>
                  <a:pt x="498249" y="1426778"/>
                  <a:pt x="644770" y="1210022"/>
                  <a:pt x="375139" y="1101969"/>
                </a:cubicBezTo>
                <a:cubicBezTo>
                  <a:pt x="494037" y="1101969"/>
                  <a:pt x="519151" y="937849"/>
                  <a:pt x="638049" y="937849"/>
                </a:cubicBezTo>
                <a:cubicBezTo>
                  <a:pt x="1001464" y="1292086"/>
                  <a:pt x="854944" y="1426778"/>
                  <a:pt x="1469565" y="1426778"/>
                </a:cubicBezTo>
              </a:path>
            </a:pathLst>
          </a:cu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8" name="Picture 4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40787" y="990600"/>
            <a:ext cx="4662426" cy="3869814"/>
          </a:xfrm>
          <a:prstGeom prst="rect">
            <a:avLst/>
          </a:prstGeom>
        </p:spPr>
      </p:pic>
      <p:sp>
        <p:nvSpPr>
          <p:cNvPr id="4" name="Rounded Rectangle 3"/>
          <p:cNvSpPr/>
          <p:nvPr/>
        </p:nvSpPr>
        <p:spPr>
          <a:xfrm>
            <a:off x="152399" y="152400"/>
            <a:ext cx="8815565" cy="609600"/>
          </a:xfrm>
          <a:prstGeom prst="round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b="1" dirty="0" smtClean="0">
                <a:latin typeface="Calibri"/>
                <a:cs typeface="Calibri"/>
              </a:rPr>
              <a:t>Overview</a:t>
            </a:r>
          </a:p>
        </p:txBody>
      </p:sp>
      <p:sp>
        <p:nvSpPr>
          <p:cNvPr id="11" name="Content Placeholder 2"/>
          <p:cNvSpPr txBox="1">
            <a:spLocks/>
          </p:cNvSpPr>
          <p:nvPr/>
        </p:nvSpPr>
        <p:spPr bwMode="auto">
          <a:xfrm>
            <a:off x="2133600" y="5272326"/>
            <a:ext cx="5105400" cy="57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2800" dirty="0" smtClean="0">
                <a:latin typeface="Calibri" pitchFamily="34" charset="0"/>
                <a:cs typeface="Calibri" pitchFamily="34" charset="0"/>
              </a:rPr>
              <a:t>our focus: </a:t>
            </a:r>
            <a:r>
              <a:rPr lang="en-US" sz="2800" b="1" i="1" dirty="0" smtClean="0">
                <a:latin typeface="Calibri" pitchFamily="34" charset="0"/>
                <a:cs typeface="Calibri" pitchFamily="34" charset="0"/>
              </a:rPr>
              <a:t>intraspecific</a:t>
            </a:r>
            <a:r>
              <a:rPr lang="en-US" sz="2800" dirty="0" smtClean="0">
                <a:latin typeface="Calibri" pitchFamily="34" charset="0"/>
                <a:cs typeface="Calibri" pitchFamily="34" charset="0"/>
              </a:rPr>
              <a:t> diversity</a:t>
            </a:r>
          </a:p>
        </p:txBody>
      </p:sp>
      <p:sp>
        <p:nvSpPr>
          <p:cNvPr id="13" name="Rectangle 3"/>
          <p:cNvSpPr txBox="1">
            <a:spLocks noChangeArrowheads="1"/>
          </p:cNvSpPr>
          <p:nvPr/>
        </p:nvSpPr>
        <p:spPr bwMode="auto">
          <a:xfrm>
            <a:off x="-76200" y="1473366"/>
            <a:ext cx="2619252" cy="3006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5563" indent="-55563" algn="ctr">
              <a:lnSpc>
                <a:spcPct val="90000"/>
              </a:lnSpc>
              <a:buFontTx/>
              <a:buNone/>
            </a:pPr>
            <a:r>
              <a:rPr lang="en-US" sz="2800" b="1" dirty="0" smtClean="0">
                <a:latin typeface="Calibri" pitchFamily="34" charset="0"/>
                <a:ea typeface="ＭＳ Ｐゴシック" charset="0"/>
                <a:cs typeface="Calibri" pitchFamily="34" charset="0"/>
              </a:rPr>
              <a:t>Genotype</a:t>
            </a:r>
          </a:p>
          <a:p>
            <a:pPr marL="55563" indent="-55563" algn="ctr">
              <a:lnSpc>
                <a:spcPct val="90000"/>
              </a:lnSpc>
              <a:buFontTx/>
              <a:buNone/>
            </a:pPr>
            <a:endParaRPr lang="en-US" sz="3600" b="1" dirty="0">
              <a:latin typeface="Calibri" pitchFamily="34" charset="0"/>
              <a:ea typeface="ＭＳ Ｐゴシック" charset="0"/>
              <a:cs typeface="Calibri" pitchFamily="34" charset="0"/>
            </a:endParaRPr>
          </a:p>
          <a:p>
            <a:pPr marL="55563" indent="-55563" algn="ctr">
              <a:lnSpc>
                <a:spcPct val="90000"/>
              </a:lnSpc>
              <a:buFontTx/>
              <a:buNone/>
            </a:pPr>
            <a:r>
              <a:rPr lang="en-US" sz="2800" b="1" dirty="0" smtClean="0">
                <a:latin typeface="Calibri" pitchFamily="34" charset="0"/>
                <a:ea typeface="ＭＳ Ｐゴシック" charset="0"/>
                <a:cs typeface="Calibri" pitchFamily="34" charset="0"/>
              </a:rPr>
              <a:t>Foliar Traits</a:t>
            </a:r>
          </a:p>
          <a:p>
            <a:pPr marL="55563" indent="-55563" algn="ctr">
              <a:lnSpc>
                <a:spcPct val="90000"/>
              </a:lnSpc>
              <a:buFontTx/>
              <a:buNone/>
            </a:pPr>
            <a:endParaRPr lang="en-US" sz="3600" b="1" dirty="0">
              <a:latin typeface="Calibri" pitchFamily="34" charset="0"/>
              <a:ea typeface="ＭＳ Ｐゴシック" charset="0"/>
              <a:cs typeface="Calibri" pitchFamily="34" charset="0"/>
            </a:endParaRPr>
          </a:p>
          <a:p>
            <a:pPr marL="55563" indent="-55563" algn="ctr">
              <a:lnSpc>
                <a:spcPct val="90000"/>
              </a:lnSpc>
              <a:buFontTx/>
              <a:buNone/>
            </a:pPr>
            <a:r>
              <a:rPr lang="en-US" sz="2800" b="1" dirty="0" smtClean="0">
                <a:latin typeface="Calibri" pitchFamily="34" charset="0"/>
                <a:ea typeface="ＭＳ Ｐゴシック" charset="0"/>
                <a:cs typeface="Calibri" pitchFamily="34" charset="0"/>
              </a:rPr>
              <a:t>Soil Microbes</a:t>
            </a:r>
            <a:endParaRPr lang="en-US" sz="2800" dirty="0">
              <a:latin typeface="Calibri" pitchFamily="34" charset="0"/>
              <a:ea typeface="ＭＳ Ｐゴシック" charset="0"/>
              <a:cs typeface="Calibri" pitchFamily="34" charset="0"/>
            </a:endParaRPr>
          </a:p>
        </p:txBody>
      </p:sp>
      <p:cxnSp>
        <p:nvCxnSpPr>
          <p:cNvPr id="24" name="Straight Arrow Connector 23"/>
          <p:cNvCxnSpPr/>
          <p:nvPr/>
        </p:nvCxnSpPr>
        <p:spPr>
          <a:xfrm flipH="1">
            <a:off x="6608378" y="4098414"/>
            <a:ext cx="455441"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3"/>
          <p:cNvSpPr txBox="1">
            <a:spLocks noChangeArrowheads="1"/>
          </p:cNvSpPr>
          <p:nvPr/>
        </p:nvSpPr>
        <p:spPr bwMode="auto">
          <a:xfrm>
            <a:off x="7086600" y="389326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5563" indent="-55563">
              <a:lnSpc>
                <a:spcPct val="90000"/>
              </a:lnSpc>
              <a:buFontTx/>
              <a:buNone/>
            </a:pPr>
            <a:r>
              <a:rPr lang="en-US" sz="2000" dirty="0" smtClean="0">
                <a:latin typeface="Arial" charset="0"/>
                <a:ea typeface="ＭＳ Ｐゴシック" charset="0"/>
                <a:cs typeface="ＭＳ Ｐゴシック" charset="0"/>
              </a:rPr>
              <a:t>genotype</a:t>
            </a:r>
          </a:p>
        </p:txBody>
      </p:sp>
      <p:sp>
        <p:nvSpPr>
          <p:cNvPr id="31" name="Rectangle 3"/>
          <p:cNvSpPr txBox="1">
            <a:spLocks noChangeArrowheads="1"/>
          </p:cNvSpPr>
          <p:nvPr/>
        </p:nvSpPr>
        <p:spPr bwMode="auto">
          <a:xfrm>
            <a:off x="7082673" y="1202814"/>
            <a:ext cx="1600200" cy="1101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5563" indent="-55563">
              <a:lnSpc>
                <a:spcPct val="90000"/>
              </a:lnSpc>
              <a:buFontTx/>
              <a:buNone/>
            </a:pPr>
            <a:r>
              <a:rPr lang="en-US" sz="2000" dirty="0" smtClean="0">
                <a:latin typeface="Arial" charset="0"/>
                <a:ea typeface="ＭＳ Ｐゴシック" charset="0"/>
                <a:cs typeface="ＭＳ Ｐゴシック" charset="0"/>
              </a:rPr>
              <a:t>ecosystem</a:t>
            </a:r>
          </a:p>
          <a:p>
            <a:pPr marL="55563" indent="-55563">
              <a:lnSpc>
                <a:spcPct val="90000"/>
              </a:lnSpc>
              <a:buFontTx/>
              <a:buNone/>
            </a:pPr>
            <a:r>
              <a:rPr lang="en-US" sz="2000" dirty="0" smtClean="0">
                <a:latin typeface="Arial" charset="0"/>
                <a:ea typeface="ＭＳ Ｐゴシック" charset="0"/>
                <a:cs typeface="ＭＳ Ｐゴシック" charset="0"/>
              </a:rPr>
              <a:t>community</a:t>
            </a:r>
          </a:p>
          <a:p>
            <a:pPr marL="55563" indent="-55563">
              <a:lnSpc>
                <a:spcPct val="90000"/>
              </a:lnSpc>
              <a:buFontTx/>
              <a:buNone/>
            </a:pPr>
            <a:r>
              <a:rPr lang="en-US" sz="2000" dirty="0" smtClean="0">
                <a:latin typeface="Arial" charset="0"/>
                <a:ea typeface="ＭＳ Ｐゴシック" charset="0"/>
                <a:cs typeface="ＭＳ Ｐゴシック" charset="0"/>
              </a:rPr>
              <a:t>population</a:t>
            </a:r>
          </a:p>
        </p:txBody>
      </p:sp>
      <p:sp>
        <p:nvSpPr>
          <p:cNvPr id="33" name="Rectangle 3"/>
          <p:cNvSpPr txBox="1">
            <a:spLocks noChangeArrowheads="1"/>
          </p:cNvSpPr>
          <p:nvPr/>
        </p:nvSpPr>
        <p:spPr bwMode="auto">
          <a:xfrm>
            <a:off x="7086600" y="2799162"/>
            <a:ext cx="1600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5563" indent="-55563">
              <a:lnSpc>
                <a:spcPct val="90000"/>
              </a:lnSpc>
              <a:buFontTx/>
              <a:buNone/>
            </a:pPr>
            <a:r>
              <a:rPr lang="en-US" sz="2000" dirty="0" smtClean="0">
                <a:latin typeface="Arial" charset="0"/>
                <a:ea typeface="ＭＳ Ｐゴシック" charset="0"/>
                <a:cs typeface="ＭＳ Ｐゴシック" charset="0"/>
              </a:rPr>
              <a:t>species</a:t>
            </a:r>
          </a:p>
        </p:txBody>
      </p:sp>
      <p:sp>
        <p:nvSpPr>
          <p:cNvPr id="45" name="Content Placeholder 2"/>
          <p:cNvSpPr txBox="1">
            <a:spLocks/>
          </p:cNvSpPr>
          <p:nvPr/>
        </p:nvSpPr>
        <p:spPr bwMode="auto">
          <a:xfrm>
            <a:off x="2133600" y="4708014"/>
            <a:ext cx="2057400"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1000" dirty="0" smtClean="0">
                <a:solidFill>
                  <a:schemeClr val="tx1">
                    <a:lumMod val="50000"/>
                    <a:lumOff val="50000"/>
                  </a:schemeClr>
                </a:solidFill>
                <a:latin typeface="Calibri" pitchFamily="34" charset="0"/>
                <a:cs typeface="Calibri" pitchFamily="34" charset="0"/>
              </a:rPr>
              <a:t>I. </a:t>
            </a:r>
            <a:r>
              <a:rPr lang="en-US" sz="1000" dirty="0" err="1" smtClean="0">
                <a:solidFill>
                  <a:schemeClr val="tx1">
                    <a:lumMod val="50000"/>
                    <a:lumOff val="50000"/>
                  </a:schemeClr>
                </a:solidFill>
                <a:latin typeface="Calibri" pitchFamily="34" charset="0"/>
                <a:cs typeface="Calibri" pitchFamily="34" charset="0"/>
              </a:rPr>
              <a:t>Houde</a:t>
            </a:r>
            <a:r>
              <a:rPr lang="en-US" sz="1000" dirty="0" smtClean="0">
                <a:solidFill>
                  <a:schemeClr val="tx1">
                    <a:lumMod val="50000"/>
                    <a:lumOff val="50000"/>
                  </a:schemeClr>
                </a:solidFill>
                <a:latin typeface="Calibri" pitchFamily="34" charset="0"/>
                <a:cs typeface="Calibri" pitchFamily="34" charset="0"/>
              </a:rPr>
              <a:t>, www.biodiversitybc.org</a:t>
            </a:r>
          </a:p>
        </p:txBody>
      </p:sp>
      <p:sp>
        <p:nvSpPr>
          <p:cNvPr id="69" name="Curved Up Arrow 68"/>
          <p:cNvSpPr/>
          <p:nvPr/>
        </p:nvSpPr>
        <p:spPr>
          <a:xfrm rot="5400000">
            <a:off x="2246477" y="3211856"/>
            <a:ext cx="1286564" cy="926081"/>
          </a:xfrm>
          <a:prstGeom prst="curvedUpArrow">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rapezoid 27"/>
          <p:cNvSpPr/>
          <p:nvPr/>
        </p:nvSpPr>
        <p:spPr>
          <a:xfrm>
            <a:off x="2941162" y="2598324"/>
            <a:ext cx="3227110" cy="990600"/>
          </a:xfrm>
          <a:prstGeom prst="trapezoid">
            <a:avLst>
              <a:gd name="adj" fmla="val 63388"/>
            </a:avLst>
          </a:prstGeom>
          <a:solidFill>
            <a:srgbClr val="C00000">
              <a:alpha val="25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2934903" y="2583248"/>
            <a:ext cx="3227110" cy="1012120"/>
            <a:chOff x="2996545" y="-1066800"/>
            <a:chExt cx="3227110" cy="1012120"/>
          </a:xfrm>
        </p:grpSpPr>
        <p:sp>
          <p:nvSpPr>
            <p:cNvPr id="56" name="Trapezoid 55"/>
            <p:cNvSpPr/>
            <p:nvPr/>
          </p:nvSpPr>
          <p:spPr>
            <a:xfrm>
              <a:off x="2996545" y="-1051142"/>
              <a:ext cx="3227110" cy="990600"/>
            </a:xfrm>
            <a:prstGeom prst="trapezoid">
              <a:avLst>
                <a:gd name="adj" fmla="val 63388"/>
              </a:avLst>
            </a:prstGeom>
            <a:solidFill>
              <a:schemeClr val="accent3">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48200" y="-1066800"/>
              <a:ext cx="838200" cy="838200"/>
            </a:xfrm>
            <a:prstGeom prst="rect">
              <a:avLst/>
            </a:prstGeom>
          </p:spPr>
        </p:pic>
        <p:pic>
          <p:nvPicPr>
            <p:cNvPr id="66" name="Picture 6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84381" y="-980342"/>
              <a:ext cx="599342" cy="599342"/>
            </a:xfrm>
            <a:prstGeom prst="rect">
              <a:avLst/>
            </a:prstGeom>
          </p:spPr>
        </p:pic>
        <p:pic>
          <p:nvPicPr>
            <p:cNvPr id="64" name="Picture 63"/>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7800" y="-914400"/>
              <a:ext cx="685800" cy="685800"/>
            </a:xfrm>
            <a:prstGeom prst="rect">
              <a:avLst/>
            </a:prstGeom>
          </p:spPr>
        </p:pic>
        <p:pic>
          <p:nvPicPr>
            <p:cNvPr id="65" name="Picture 6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87900" y="-890500"/>
              <a:ext cx="738949" cy="630116"/>
            </a:xfrm>
            <a:prstGeom prst="rect">
              <a:avLst/>
            </a:prstGeom>
            <a:noFill/>
            <a:ln>
              <a:noFill/>
            </a:ln>
          </p:spPr>
        </p:pic>
        <p:pic>
          <p:nvPicPr>
            <p:cNvPr id="61" name="Picture 60"/>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76800" y="-1049216"/>
              <a:ext cx="994536" cy="994536"/>
            </a:xfrm>
            <a:prstGeom prst="rect">
              <a:avLst/>
            </a:prstGeom>
          </p:spPr>
        </p:pic>
        <p:pic>
          <p:nvPicPr>
            <p:cNvPr id="55" name="Picture 54"/>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6726" y="-1049216"/>
              <a:ext cx="1141074" cy="973016"/>
            </a:xfrm>
            <a:prstGeom prst="rect">
              <a:avLst/>
            </a:prstGeom>
            <a:noFill/>
            <a:ln>
              <a:noFill/>
            </a:ln>
          </p:spPr>
        </p:pic>
        <p:pic>
          <p:nvPicPr>
            <p:cNvPr id="62" name="Picture 61"/>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65200" y="-1058600"/>
              <a:ext cx="990600" cy="990600"/>
            </a:xfrm>
            <a:prstGeom prst="rect">
              <a:avLst/>
            </a:prstGeom>
          </p:spPr>
        </p:pic>
        <p:pic>
          <p:nvPicPr>
            <p:cNvPr id="67" name="Picture 6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80692" y="-896815"/>
              <a:ext cx="685800" cy="685800"/>
            </a:xfrm>
            <a:prstGeom prst="rect">
              <a:avLst/>
            </a:prstGeom>
          </p:spPr>
        </p:pic>
      </p:grpSp>
      <p:cxnSp>
        <p:nvCxnSpPr>
          <p:cNvPr id="6" name="Straight Arrow Connector 5"/>
          <p:cNvCxnSpPr/>
          <p:nvPr/>
        </p:nvCxnSpPr>
        <p:spPr>
          <a:xfrm>
            <a:off x="1295400" y="1964814"/>
            <a:ext cx="0" cy="60960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1295400" y="3031614"/>
            <a:ext cx="0" cy="609600"/>
          </a:xfrm>
          <a:prstGeom prst="straightConnector1">
            <a:avLst/>
          </a:prstGeom>
          <a:ln w="381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1287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1" grpId="0"/>
      <p:bldP spid="69"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399" y="152400"/>
            <a:ext cx="8815565" cy="609600"/>
          </a:xfrm>
          <a:prstGeom prst="round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b="1" dirty="0" smtClean="0">
                <a:latin typeface="Calibri"/>
                <a:cs typeface="Calibri"/>
              </a:rPr>
              <a:t>Quaking aspen (</a:t>
            </a:r>
            <a:r>
              <a:rPr lang="en-US" sz="2800" b="1" i="1" dirty="0" err="1" smtClean="0">
                <a:latin typeface="Calibri"/>
                <a:cs typeface="Calibri"/>
              </a:rPr>
              <a:t>Populus</a:t>
            </a:r>
            <a:r>
              <a:rPr lang="en-US" sz="2800" b="1" i="1" dirty="0" smtClean="0">
                <a:latin typeface="Calibri"/>
                <a:cs typeface="Calibri"/>
              </a:rPr>
              <a:t> </a:t>
            </a:r>
            <a:r>
              <a:rPr lang="en-US" sz="2800" b="1" i="1" dirty="0" err="1" smtClean="0">
                <a:latin typeface="Calibri"/>
                <a:cs typeface="Calibri"/>
              </a:rPr>
              <a:t>tremuloides</a:t>
            </a:r>
            <a:r>
              <a:rPr lang="en-US" sz="2800" b="1" dirty="0">
                <a:latin typeface="Calibri"/>
                <a:cs typeface="Calibri"/>
              </a:rPr>
              <a:t>)</a:t>
            </a:r>
            <a:endParaRPr lang="en-US" sz="2800" b="1" dirty="0" smtClean="0">
              <a:latin typeface="Calibri"/>
              <a:cs typeface="Calibri"/>
            </a:endParaRPr>
          </a:p>
        </p:txBody>
      </p:sp>
      <p:sp>
        <p:nvSpPr>
          <p:cNvPr id="7" name="Content Placeholder 2"/>
          <p:cNvSpPr txBox="1">
            <a:spLocks/>
          </p:cNvSpPr>
          <p:nvPr/>
        </p:nvSpPr>
        <p:spPr bwMode="auto">
          <a:xfrm>
            <a:off x="4517565" y="3200400"/>
            <a:ext cx="2270989"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1000" dirty="0" smtClean="0">
                <a:solidFill>
                  <a:schemeClr val="tx1">
                    <a:lumMod val="50000"/>
                    <a:lumOff val="50000"/>
                  </a:schemeClr>
                </a:solidFill>
                <a:latin typeface="Calibri" pitchFamily="34" charset="0"/>
                <a:cs typeface="Calibri" pitchFamily="34" charset="0"/>
              </a:rPr>
              <a:t>source: USGS</a:t>
            </a:r>
          </a:p>
          <a:p>
            <a:pPr marL="0" indent="0">
              <a:buNone/>
            </a:pPr>
            <a:r>
              <a:rPr lang="en-US" sz="1000" dirty="0" smtClean="0">
                <a:solidFill>
                  <a:schemeClr val="tx1">
                    <a:lumMod val="50000"/>
                    <a:lumOff val="50000"/>
                  </a:schemeClr>
                </a:solidFill>
                <a:latin typeface="Calibri" pitchFamily="34" charset="0"/>
                <a:cs typeface="Calibri" pitchFamily="34" charset="0"/>
              </a:rPr>
              <a:t>esp.cr.usgs.gov/data/little</a:t>
            </a:r>
            <a:r>
              <a:rPr lang="en-US" sz="1000" dirty="0">
                <a:solidFill>
                  <a:schemeClr val="tx1">
                    <a:lumMod val="50000"/>
                    <a:lumOff val="50000"/>
                  </a:schemeClr>
                </a:solidFill>
                <a:latin typeface="Calibri" pitchFamily="34" charset="0"/>
                <a:cs typeface="Calibri" pitchFamily="34" charset="0"/>
              </a:rPr>
              <a:t>/</a:t>
            </a:r>
            <a:endParaRPr lang="en-US" sz="1000" dirty="0" smtClean="0">
              <a:solidFill>
                <a:schemeClr val="tx1">
                  <a:lumMod val="50000"/>
                  <a:lumOff val="50000"/>
                </a:schemeClr>
              </a:solidFill>
              <a:latin typeface="Calibri" pitchFamily="34" charset="0"/>
              <a:cs typeface="Calibri" pitchFamily="34" charset="0"/>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9600" y="769856"/>
            <a:ext cx="2186165" cy="281940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343401"/>
            <a:ext cx="437705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400" y="4098315"/>
            <a:ext cx="3612107" cy="2607285"/>
          </a:xfrm>
          <a:prstGeom prst="rect">
            <a:avLst/>
          </a:prstGeom>
        </p:spPr>
      </p:pic>
      <p:sp>
        <p:nvSpPr>
          <p:cNvPr id="12" name="Content Placeholder 2"/>
          <p:cNvSpPr txBox="1">
            <a:spLocks/>
          </p:cNvSpPr>
          <p:nvPr/>
        </p:nvSpPr>
        <p:spPr bwMode="auto">
          <a:xfrm>
            <a:off x="7135024" y="6667500"/>
            <a:ext cx="1745094"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1000" dirty="0">
                <a:solidFill>
                  <a:schemeClr val="tx1">
                    <a:lumMod val="50000"/>
                    <a:lumOff val="50000"/>
                  </a:schemeClr>
                </a:solidFill>
                <a:latin typeface="Calibri" pitchFamily="34" charset="0"/>
                <a:cs typeface="Calibri" pitchFamily="34" charset="0"/>
              </a:rPr>
              <a:t>Grant, M. &amp; </a:t>
            </a:r>
            <a:r>
              <a:rPr lang="en-US" sz="1000" dirty="0" err="1">
                <a:solidFill>
                  <a:schemeClr val="tx1">
                    <a:lumMod val="50000"/>
                    <a:lumOff val="50000"/>
                  </a:schemeClr>
                </a:solidFill>
                <a:latin typeface="Calibri" pitchFamily="34" charset="0"/>
                <a:cs typeface="Calibri" pitchFamily="34" charset="0"/>
              </a:rPr>
              <a:t>Mitton</a:t>
            </a:r>
            <a:r>
              <a:rPr lang="en-US" sz="1000" dirty="0">
                <a:solidFill>
                  <a:schemeClr val="tx1">
                    <a:lumMod val="50000"/>
                    <a:lumOff val="50000"/>
                  </a:schemeClr>
                </a:solidFill>
                <a:latin typeface="Calibri" pitchFamily="34" charset="0"/>
                <a:cs typeface="Calibri" pitchFamily="34" charset="0"/>
              </a:rPr>
              <a:t>, J. (2010) </a:t>
            </a:r>
            <a:r>
              <a:rPr lang="en-US" sz="1000" dirty="0" smtClean="0">
                <a:solidFill>
                  <a:schemeClr val="tx1">
                    <a:lumMod val="50000"/>
                    <a:lumOff val="50000"/>
                  </a:schemeClr>
                </a:solidFill>
                <a:latin typeface="Calibri" pitchFamily="34" charset="0"/>
                <a:cs typeface="Calibri" pitchFamily="34" charset="0"/>
              </a:rPr>
              <a:t>`</a:t>
            </a:r>
          </a:p>
        </p:txBody>
      </p:sp>
      <p:sp>
        <p:nvSpPr>
          <p:cNvPr id="5" name="Content Placeholder 2"/>
          <p:cNvSpPr>
            <a:spLocks noGrp="1"/>
          </p:cNvSpPr>
          <p:nvPr>
            <p:ph idx="1"/>
          </p:nvPr>
        </p:nvSpPr>
        <p:spPr>
          <a:xfrm>
            <a:off x="304800" y="990600"/>
            <a:ext cx="5207882" cy="3200400"/>
          </a:xfrm>
        </p:spPr>
        <p:txBody>
          <a:bodyPr/>
          <a:lstStyle/>
          <a:p>
            <a:pPr marL="0" indent="0">
              <a:buNone/>
            </a:pPr>
            <a:r>
              <a:rPr lang="en-US" sz="2800" dirty="0" smtClean="0">
                <a:latin typeface="Calibri" pitchFamily="34" charset="0"/>
                <a:cs typeface="Calibri" pitchFamily="34" charset="0"/>
              </a:rPr>
              <a:t>commercially important</a:t>
            </a:r>
          </a:p>
          <a:p>
            <a:pPr marL="0" indent="0">
              <a:buNone/>
            </a:pPr>
            <a:r>
              <a:rPr lang="en-US" sz="2800" dirty="0" smtClean="0">
                <a:latin typeface="Calibri" pitchFamily="34" charset="0"/>
                <a:cs typeface="Calibri" pitchFamily="34" charset="0"/>
              </a:rPr>
              <a:t>impacted </a:t>
            </a:r>
            <a:r>
              <a:rPr lang="en-US" sz="2800" dirty="0">
                <a:latin typeface="Calibri" pitchFamily="34" charset="0"/>
                <a:cs typeface="Calibri" pitchFamily="34" charset="0"/>
              </a:rPr>
              <a:t>by climate</a:t>
            </a:r>
          </a:p>
          <a:p>
            <a:pPr marL="0" indent="0">
              <a:buNone/>
            </a:pPr>
            <a:r>
              <a:rPr lang="en-US" sz="2800" dirty="0">
                <a:latin typeface="Calibri" pitchFamily="34" charset="0"/>
                <a:cs typeface="Calibri" pitchFamily="34" charset="0"/>
              </a:rPr>
              <a:t>wide distribution</a:t>
            </a:r>
          </a:p>
          <a:p>
            <a:pPr marL="0" indent="0">
              <a:buNone/>
            </a:pPr>
            <a:r>
              <a:rPr lang="en-US" sz="2800" dirty="0" smtClean="0">
                <a:latin typeface="Calibri" pitchFamily="34" charset="0"/>
                <a:cs typeface="Calibri" pitchFamily="34" charset="0"/>
              </a:rPr>
              <a:t>genetically diverse</a:t>
            </a:r>
          </a:p>
          <a:p>
            <a:pPr marL="0" indent="0">
              <a:buNone/>
            </a:pPr>
            <a:r>
              <a:rPr lang="en-US" sz="2800" dirty="0">
                <a:latin typeface="Calibri" pitchFamily="34" charset="0"/>
                <a:cs typeface="Calibri" pitchFamily="34" charset="0"/>
              </a:rPr>
              <a:t>v</a:t>
            </a:r>
            <a:r>
              <a:rPr lang="en-US" sz="2800" dirty="0" smtClean="0">
                <a:latin typeface="Calibri" pitchFamily="34" charset="0"/>
                <a:cs typeface="Calibri" pitchFamily="34" charset="0"/>
              </a:rPr>
              <a:t>egetative expansion</a:t>
            </a:r>
          </a:p>
          <a:p>
            <a:pPr marL="0" indent="0">
              <a:buNone/>
            </a:pPr>
            <a:r>
              <a:rPr lang="en-US" sz="2800" dirty="0" smtClean="0">
                <a:latin typeface="Calibri" pitchFamily="34" charset="0"/>
                <a:cs typeface="Calibri" pitchFamily="34" charset="0"/>
              </a:rPr>
              <a:t>large </a:t>
            </a:r>
            <a:r>
              <a:rPr lang="en-US" sz="2800" dirty="0">
                <a:latin typeface="Calibri" pitchFamily="34" charset="0"/>
                <a:cs typeface="Calibri" pitchFamily="34" charset="0"/>
              </a:rPr>
              <a:t>‘</a:t>
            </a:r>
            <a:r>
              <a:rPr lang="en-US" sz="2800" dirty="0" err="1">
                <a:latin typeface="Calibri" pitchFamily="34" charset="0"/>
                <a:cs typeface="Calibri" pitchFamily="34" charset="0"/>
              </a:rPr>
              <a:t>mappable</a:t>
            </a:r>
            <a:r>
              <a:rPr lang="en-US" sz="2800" dirty="0">
                <a:latin typeface="Calibri" pitchFamily="34" charset="0"/>
                <a:cs typeface="Calibri" pitchFamily="34" charset="0"/>
              </a:rPr>
              <a:t>’ clones</a:t>
            </a:r>
          </a:p>
          <a:p>
            <a:pPr marL="0" indent="0">
              <a:buNone/>
            </a:pPr>
            <a:endParaRPr lang="en-US" sz="2800" dirty="0" smtClean="0">
              <a:latin typeface="Calibri" pitchFamily="34" charset="0"/>
              <a:cs typeface="Calibri" pitchFamily="34" charset="0"/>
            </a:endParaRPr>
          </a:p>
        </p:txBody>
      </p:sp>
      <p:pic>
        <p:nvPicPr>
          <p:cNvPr id="14" name="Picture 13"/>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841047" y="2070202"/>
            <a:ext cx="1769553" cy="1511198"/>
          </a:xfrm>
          <a:prstGeom prst="rect">
            <a:avLst/>
          </a:prstGeom>
        </p:spPr>
      </p:pic>
      <p:pic>
        <p:nvPicPr>
          <p:cNvPr id="15" name="Picture 14"/>
          <p:cNvPicPr>
            <a:picLocks noChangeAspect="1"/>
          </p:cNvPicPr>
          <p:nvPr/>
        </p:nvPicPr>
        <p:blipFill>
          <a:blip r:embed="rId7" cstate="print">
            <a:clrChange>
              <a:clrFrom>
                <a:srgbClr val="EFEFED"/>
              </a:clrFrom>
              <a:clrTo>
                <a:srgbClr val="EFEFED">
                  <a:alpha val="0"/>
                </a:srgbClr>
              </a:clrTo>
            </a:clrChange>
            <a:extLst>
              <a:ext uri="{28A0092B-C50C-407E-A947-70E740481C1C}">
                <a14:useLocalDpi xmlns:a14="http://schemas.microsoft.com/office/drawing/2010/main" val="0"/>
              </a:ext>
            </a:extLst>
          </a:blip>
          <a:stretch>
            <a:fillRect/>
          </a:stretch>
        </p:blipFill>
        <p:spPr>
          <a:xfrm>
            <a:off x="6939321" y="1034541"/>
            <a:ext cx="1518879" cy="959461"/>
          </a:xfrm>
          <a:prstGeom prst="rect">
            <a:avLst/>
          </a:prstGeom>
        </p:spPr>
      </p:pic>
      <p:sp>
        <p:nvSpPr>
          <p:cNvPr id="13" name="Content Placeholder 2"/>
          <p:cNvSpPr txBox="1">
            <a:spLocks/>
          </p:cNvSpPr>
          <p:nvPr/>
        </p:nvSpPr>
        <p:spPr bwMode="auto">
          <a:xfrm>
            <a:off x="6418218" y="3666309"/>
            <a:ext cx="94052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2400" b="1" dirty="0" smtClean="0">
                <a:solidFill>
                  <a:schemeClr val="bg1">
                    <a:lumMod val="50000"/>
                  </a:schemeClr>
                </a:solidFill>
                <a:latin typeface="Calibri" pitchFamily="34" charset="0"/>
                <a:cs typeface="Calibri" pitchFamily="34" charset="0"/>
              </a:rPr>
              <a:t>genet</a:t>
            </a:r>
          </a:p>
        </p:txBody>
      </p:sp>
      <p:sp>
        <p:nvSpPr>
          <p:cNvPr id="2" name="Right Brace 1"/>
          <p:cNvSpPr/>
          <p:nvPr/>
        </p:nvSpPr>
        <p:spPr>
          <a:xfrm rot="16200000">
            <a:off x="6774995" y="2469152"/>
            <a:ext cx="248738" cy="3352799"/>
          </a:xfrm>
          <a:prstGeom prst="rightBrac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Content Placeholder 2"/>
          <p:cNvSpPr txBox="1">
            <a:spLocks/>
          </p:cNvSpPr>
          <p:nvPr/>
        </p:nvSpPr>
        <p:spPr bwMode="auto">
          <a:xfrm>
            <a:off x="7000898" y="4933050"/>
            <a:ext cx="109292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2400" b="1" dirty="0" err="1" smtClean="0">
                <a:solidFill>
                  <a:schemeClr val="bg1">
                    <a:lumMod val="50000"/>
                  </a:schemeClr>
                </a:solidFill>
                <a:latin typeface="Calibri" pitchFamily="34" charset="0"/>
                <a:cs typeface="Calibri" pitchFamily="34" charset="0"/>
              </a:rPr>
              <a:t>ramets</a:t>
            </a:r>
            <a:endParaRPr lang="en-US" sz="2400" b="1" dirty="0" smtClean="0">
              <a:solidFill>
                <a:schemeClr val="bg1">
                  <a:lumMod val="50000"/>
                </a:schemeClr>
              </a:solidFill>
              <a:latin typeface="Calibri" pitchFamily="34" charset="0"/>
              <a:cs typeface="Calibri" pitchFamily="34" charset="0"/>
            </a:endParaRPr>
          </a:p>
        </p:txBody>
      </p:sp>
      <p:cxnSp>
        <p:nvCxnSpPr>
          <p:cNvPr id="10" name="Straight Arrow Connector 9"/>
          <p:cNvCxnSpPr/>
          <p:nvPr/>
        </p:nvCxnSpPr>
        <p:spPr>
          <a:xfrm flipH="1">
            <a:off x="6612775" y="5148350"/>
            <a:ext cx="427275" cy="0"/>
          </a:xfrm>
          <a:prstGeom prst="straightConnector1">
            <a:avLst/>
          </a:prstGeom>
          <a:ln w="190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758629" y="5241175"/>
            <a:ext cx="298046" cy="228601"/>
          </a:xfrm>
          <a:prstGeom prst="straightConnector1">
            <a:avLst/>
          </a:prstGeom>
          <a:ln w="190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6971342" y="5334000"/>
            <a:ext cx="221846" cy="342901"/>
          </a:xfrm>
          <a:prstGeom prst="straightConnector1">
            <a:avLst/>
          </a:prstGeom>
          <a:ln w="190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7315200" y="5334000"/>
            <a:ext cx="60776" cy="533400"/>
          </a:xfrm>
          <a:prstGeom prst="straightConnector1">
            <a:avLst/>
          </a:prstGeom>
          <a:ln w="190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7507482" y="5355475"/>
            <a:ext cx="19939" cy="588125"/>
          </a:xfrm>
          <a:prstGeom prst="straightConnector1">
            <a:avLst/>
          </a:prstGeom>
          <a:ln w="190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698760" y="5355475"/>
            <a:ext cx="149840" cy="664325"/>
          </a:xfrm>
          <a:prstGeom prst="straightConnector1">
            <a:avLst/>
          </a:prstGeom>
          <a:ln w="190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7890038" y="5355475"/>
            <a:ext cx="263362" cy="664325"/>
          </a:xfrm>
          <a:prstGeom prst="straightConnector1">
            <a:avLst/>
          </a:prstGeom>
          <a:ln w="190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2728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152400"/>
            <a:ext cx="8839200" cy="609600"/>
          </a:xfrm>
          <a:prstGeom prst="round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b="1" dirty="0" smtClean="0">
                <a:latin typeface="Calibri"/>
                <a:cs typeface="Calibri"/>
              </a:rPr>
              <a:t>Genotypes vary in AVIRIS spectra and foliar traits</a:t>
            </a:r>
          </a:p>
        </p:txBody>
      </p:sp>
      <p:pic>
        <p:nvPicPr>
          <p:cNvPr id="6" name="Picture 5" descr="fish-lake-spectra-N-C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211781"/>
            <a:ext cx="3048000" cy="249381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171452" y="1143000"/>
            <a:ext cx="4193607" cy="2677036"/>
            <a:chOff x="171452" y="3029634"/>
            <a:chExt cx="4193607" cy="2677036"/>
          </a:xfrm>
        </p:grpSpPr>
        <p:pic>
          <p:nvPicPr>
            <p:cNvPr id="8" name="Picture 8" descr="ABH_AVIRIS_Nitrogen_CRO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598" t="26547" r="62683" b="24088"/>
            <a:stretch/>
          </p:blipFill>
          <p:spPr bwMode="auto">
            <a:xfrm rot="5400000">
              <a:off x="884985" y="3195668"/>
              <a:ext cx="827747" cy="225481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D:\Aditya\_Project\Presentations\HySPIRI_Workshop_2012\graphics\LIG.png"/>
            <p:cNvPicPr>
              <a:picLocks noChangeAspect="1" noChangeArrowheads="1"/>
            </p:cNvPicPr>
            <p:nvPr/>
          </p:nvPicPr>
          <p:blipFill>
            <a:blip r:embed="rId5" cstate="print"/>
            <a:srcRect l="51056" t="10038" r="9804" b="7575"/>
            <a:stretch>
              <a:fillRect/>
            </a:stretch>
          </p:blipFill>
          <p:spPr bwMode="auto">
            <a:xfrm rot="5400000">
              <a:off x="884987" y="4087068"/>
              <a:ext cx="827750" cy="2254815"/>
            </a:xfrm>
            <a:prstGeom prst="rect">
              <a:avLst/>
            </a:prstGeom>
            <a:noFill/>
          </p:spPr>
        </p:pic>
        <p:pic>
          <p:nvPicPr>
            <p:cNvPr id="11" name="Picture 1" descr="D:\Aditya\_Project\Presentations\HySPIRI_Workshop_2012\graphics\CHL.png"/>
            <p:cNvPicPr>
              <a:picLocks noChangeAspect="1" noChangeArrowheads="1"/>
            </p:cNvPicPr>
            <p:nvPr/>
          </p:nvPicPr>
          <p:blipFill>
            <a:blip r:embed="rId6" cstate="print"/>
            <a:srcRect l="49213" t="6392" r="8403" b="4545"/>
            <a:stretch>
              <a:fillRect/>
            </a:stretch>
          </p:blipFill>
          <p:spPr bwMode="auto">
            <a:xfrm rot="5400000">
              <a:off x="884275" y="2316811"/>
              <a:ext cx="829168" cy="2254814"/>
            </a:xfrm>
            <a:prstGeom prst="rect">
              <a:avLst/>
            </a:prstGeom>
            <a:noFill/>
          </p:spPr>
        </p:pic>
        <p:sp>
          <p:nvSpPr>
            <p:cNvPr id="12" name="Rectangle 11"/>
            <p:cNvSpPr/>
            <p:nvPr/>
          </p:nvSpPr>
          <p:spPr>
            <a:xfrm>
              <a:off x="2457452" y="3283535"/>
              <a:ext cx="1907607" cy="369332"/>
            </a:xfrm>
            <a:prstGeom prst="rect">
              <a:avLst/>
            </a:prstGeom>
          </p:spPr>
          <p:txBody>
            <a:bodyPr wrap="square">
              <a:spAutoFit/>
            </a:bodyPr>
            <a:lstStyle/>
            <a:p>
              <a:pPr lvl="0"/>
              <a:r>
                <a:rPr lang="en-US" b="1" dirty="0" smtClean="0">
                  <a:latin typeface="Calibri" pitchFamily="34" charset="0"/>
                  <a:cs typeface="Calibri" pitchFamily="34" charset="0"/>
                </a:rPr>
                <a:t>Tannin</a:t>
              </a:r>
            </a:p>
          </p:txBody>
        </p:sp>
        <p:sp>
          <p:nvSpPr>
            <p:cNvPr id="13" name="Rectangle 12"/>
            <p:cNvSpPr/>
            <p:nvPr/>
          </p:nvSpPr>
          <p:spPr>
            <a:xfrm>
              <a:off x="2457452" y="4127152"/>
              <a:ext cx="1907607" cy="369332"/>
            </a:xfrm>
            <a:prstGeom prst="rect">
              <a:avLst/>
            </a:prstGeom>
          </p:spPr>
          <p:txBody>
            <a:bodyPr wrap="square">
              <a:spAutoFit/>
            </a:bodyPr>
            <a:lstStyle/>
            <a:p>
              <a:pPr lvl="0"/>
              <a:r>
                <a:rPr lang="en-US" b="1" dirty="0" smtClean="0">
                  <a:latin typeface="Calibri" pitchFamily="34" charset="0"/>
                  <a:cs typeface="Calibri" pitchFamily="34" charset="0"/>
                </a:rPr>
                <a:t>Nitrogen</a:t>
              </a:r>
            </a:p>
          </p:txBody>
        </p:sp>
        <p:sp>
          <p:nvSpPr>
            <p:cNvPr id="15" name="Rectangle 14"/>
            <p:cNvSpPr/>
            <p:nvPr/>
          </p:nvSpPr>
          <p:spPr>
            <a:xfrm>
              <a:off x="2457452" y="5060339"/>
              <a:ext cx="1907607" cy="646331"/>
            </a:xfrm>
            <a:prstGeom prst="rect">
              <a:avLst/>
            </a:prstGeom>
          </p:spPr>
          <p:txBody>
            <a:bodyPr wrap="square">
              <a:spAutoFit/>
            </a:bodyPr>
            <a:lstStyle/>
            <a:p>
              <a:pPr lvl="0"/>
              <a:r>
                <a:rPr lang="en-US" b="1" dirty="0" smtClean="0">
                  <a:latin typeface="Calibri" pitchFamily="34" charset="0"/>
                  <a:cs typeface="Calibri" pitchFamily="34" charset="0"/>
                </a:rPr>
                <a:t>Lignin/Cellulose</a:t>
              </a:r>
              <a:endParaRPr lang="en-US" b="1" dirty="0">
                <a:latin typeface="Calibri" pitchFamily="34" charset="0"/>
                <a:cs typeface="Calibri" pitchFamily="34" charset="0"/>
              </a:endParaRPr>
            </a:p>
            <a:p>
              <a:pPr marL="285750" lvl="0" indent="-285750">
                <a:buFont typeface="Arial"/>
                <a:buChar char="•"/>
              </a:pPr>
              <a:endParaRPr lang="en-US" dirty="0">
                <a:latin typeface="Calibri" pitchFamily="34" charset="0"/>
                <a:cs typeface="Calibri" pitchFamily="34" charset="0"/>
              </a:endParaRPr>
            </a:p>
          </p:txBody>
        </p:sp>
      </p:grpSp>
      <p:pic>
        <p:nvPicPr>
          <p:cNvPr id="5" name="Picture 4" descr="B258_st15_comp.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76825" y="2158320"/>
            <a:ext cx="3990975" cy="4394880"/>
          </a:xfrm>
          <a:prstGeom prst="rect">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tretch/>
        </p:blipFill>
        <p:spPr>
          <a:xfrm>
            <a:off x="4320752" y="938323"/>
            <a:ext cx="2986087" cy="3864693"/>
          </a:xfrm>
          <a:prstGeom prst="rect">
            <a:avLst/>
          </a:prstGeom>
          <a:noFill/>
          <a:ln>
            <a:noFill/>
          </a:ln>
        </p:spPr>
      </p:pic>
    </p:spTree>
    <p:extLst>
      <p:ext uri="{BB962C8B-B14F-4D97-AF65-F5344CB8AC3E}">
        <p14:creationId xmlns:p14="http://schemas.microsoft.com/office/powerpoint/2010/main" val="272935059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
          <p:cNvGrpSpPr>
            <a:grpSpLocks noChangeAspect="1"/>
          </p:cNvGrpSpPr>
          <p:nvPr/>
        </p:nvGrpSpPr>
        <p:grpSpPr bwMode="auto">
          <a:xfrm>
            <a:off x="4730647" y="914400"/>
            <a:ext cx="4108553" cy="4107428"/>
            <a:chOff x="0" y="0"/>
            <a:chExt cx="4367" cy="4319"/>
          </a:xfrm>
        </p:grpSpPr>
        <p:grpSp>
          <p:nvGrpSpPr>
            <p:cNvPr id="6" name="Group 2"/>
            <p:cNvGrpSpPr>
              <a:grpSpLocks/>
            </p:cNvGrpSpPr>
            <p:nvPr/>
          </p:nvGrpSpPr>
          <p:grpSpPr bwMode="auto">
            <a:xfrm>
              <a:off x="0" y="0"/>
              <a:ext cx="4367" cy="4319"/>
              <a:chOff x="0" y="0"/>
              <a:chExt cx="4367" cy="4319"/>
            </a:xfrm>
          </p:grpSpPr>
          <p:pic>
            <p:nvPicPr>
              <p:cNvPr id="1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368" cy="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 name="Oval 4"/>
              <p:cNvSpPr>
                <a:spLocks noChangeArrowheads="1"/>
              </p:cNvSpPr>
              <p:nvPr/>
            </p:nvSpPr>
            <p:spPr bwMode="auto">
              <a:xfrm>
                <a:off x="2208" y="2592"/>
                <a:ext cx="864" cy="912"/>
              </a:xfrm>
              <a:prstGeom prst="ellipse">
                <a:avLst/>
              </a:prstGeom>
              <a:noFill/>
              <a:ln w="5724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Oval 5"/>
              <p:cNvSpPr>
                <a:spLocks noChangeArrowheads="1"/>
              </p:cNvSpPr>
              <p:nvPr/>
            </p:nvSpPr>
            <p:spPr bwMode="auto">
              <a:xfrm>
                <a:off x="1680" y="384"/>
                <a:ext cx="912" cy="576"/>
              </a:xfrm>
              <a:prstGeom prst="ellipse">
                <a:avLst/>
              </a:prstGeom>
              <a:noFill/>
              <a:ln w="5724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Oval 6"/>
              <p:cNvSpPr>
                <a:spLocks noChangeArrowheads="1"/>
              </p:cNvSpPr>
              <p:nvPr/>
            </p:nvSpPr>
            <p:spPr bwMode="auto">
              <a:xfrm>
                <a:off x="1776" y="1008"/>
                <a:ext cx="912" cy="624"/>
              </a:xfrm>
              <a:prstGeom prst="ellipse">
                <a:avLst/>
              </a:prstGeom>
              <a:noFill/>
              <a:ln w="5724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 name="Oval 7"/>
              <p:cNvSpPr>
                <a:spLocks noChangeArrowheads="1"/>
              </p:cNvSpPr>
              <p:nvPr/>
            </p:nvSpPr>
            <p:spPr bwMode="auto">
              <a:xfrm>
                <a:off x="1440" y="3456"/>
                <a:ext cx="960" cy="864"/>
              </a:xfrm>
              <a:prstGeom prst="ellipse">
                <a:avLst/>
              </a:prstGeom>
              <a:noFill/>
              <a:ln w="5724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 name="Oval 8"/>
              <p:cNvSpPr>
                <a:spLocks noChangeArrowheads="1"/>
              </p:cNvSpPr>
              <p:nvPr/>
            </p:nvSpPr>
            <p:spPr bwMode="auto">
              <a:xfrm>
                <a:off x="3648" y="2880"/>
                <a:ext cx="528" cy="576"/>
              </a:xfrm>
              <a:prstGeom prst="ellipse">
                <a:avLst/>
              </a:prstGeom>
              <a:noFill/>
              <a:ln w="5724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 name="Oval 9"/>
              <p:cNvSpPr>
                <a:spLocks noChangeArrowheads="1"/>
              </p:cNvSpPr>
              <p:nvPr/>
            </p:nvSpPr>
            <p:spPr bwMode="auto">
              <a:xfrm>
                <a:off x="3072" y="2976"/>
                <a:ext cx="576" cy="624"/>
              </a:xfrm>
              <a:prstGeom prst="ellipse">
                <a:avLst/>
              </a:prstGeom>
              <a:noFill/>
              <a:ln w="5724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7" name="Rectangle 12"/>
            <p:cNvSpPr>
              <a:spLocks noChangeArrowheads="1"/>
            </p:cNvSpPr>
            <p:nvPr/>
          </p:nvSpPr>
          <p:spPr bwMode="auto">
            <a:xfrm>
              <a:off x="2016" y="1200"/>
              <a:ext cx="240"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1" dirty="0">
                <a:solidFill>
                  <a:srgbClr val="000000"/>
                </a:solidFill>
                <a:latin typeface="Wingdings" charset="0"/>
              </a:endParaRPr>
            </a:p>
          </p:txBody>
        </p:sp>
        <p:sp>
          <p:nvSpPr>
            <p:cNvPr id="8" name="Rectangle 16"/>
            <p:cNvSpPr>
              <a:spLocks noChangeArrowheads="1"/>
            </p:cNvSpPr>
            <p:nvPr/>
          </p:nvSpPr>
          <p:spPr bwMode="auto">
            <a:xfrm>
              <a:off x="2448" y="2976"/>
              <a:ext cx="114"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200" b="1" dirty="0">
                <a:solidFill>
                  <a:srgbClr val="000000"/>
                </a:solidFill>
                <a:latin typeface="Wingdings" charset="0"/>
              </a:endParaRPr>
            </a:p>
          </p:txBody>
        </p:sp>
        <p:sp>
          <p:nvSpPr>
            <p:cNvPr id="9" name="Rectangle 17"/>
            <p:cNvSpPr>
              <a:spLocks noChangeArrowheads="1"/>
            </p:cNvSpPr>
            <p:nvPr/>
          </p:nvSpPr>
          <p:spPr bwMode="auto">
            <a:xfrm>
              <a:off x="2352" y="2674"/>
              <a:ext cx="631"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200" b="1" dirty="0">
                <a:solidFill>
                  <a:srgbClr val="000000"/>
                </a:solidFill>
                <a:latin typeface="Wingdings" charset="0"/>
              </a:endParaRPr>
            </a:p>
          </p:txBody>
        </p:sp>
        <p:sp>
          <p:nvSpPr>
            <p:cNvPr id="10" name="Rectangle 19"/>
            <p:cNvSpPr>
              <a:spLocks noChangeArrowheads="1"/>
            </p:cNvSpPr>
            <p:nvPr/>
          </p:nvSpPr>
          <p:spPr bwMode="auto">
            <a:xfrm>
              <a:off x="1537" y="3713"/>
              <a:ext cx="114"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1" dirty="0">
                <a:solidFill>
                  <a:srgbClr val="000000"/>
                </a:solidFill>
                <a:latin typeface="Wingdings" charset="0"/>
              </a:endParaRPr>
            </a:p>
          </p:txBody>
        </p:sp>
        <p:sp>
          <p:nvSpPr>
            <p:cNvPr id="11" name="Rectangle 21"/>
            <p:cNvSpPr>
              <a:spLocks noChangeArrowheads="1"/>
            </p:cNvSpPr>
            <p:nvPr/>
          </p:nvSpPr>
          <p:spPr bwMode="auto">
            <a:xfrm>
              <a:off x="1969" y="3792"/>
              <a:ext cx="114"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1" dirty="0">
                <a:solidFill>
                  <a:srgbClr val="000000"/>
                </a:solidFill>
                <a:latin typeface="Wingdings" charset="0"/>
              </a:endParaRPr>
            </a:p>
          </p:txBody>
        </p:sp>
        <p:sp>
          <p:nvSpPr>
            <p:cNvPr id="12" name="Rectangle 23"/>
            <p:cNvSpPr>
              <a:spLocks noChangeArrowheads="1"/>
            </p:cNvSpPr>
            <p:nvPr/>
          </p:nvSpPr>
          <p:spPr bwMode="auto">
            <a:xfrm>
              <a:off x="3099" y="3120"/>
              <a:ext cx="114"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dirty="0">
                <a:solidFill>
                  <a:srgbClr val="000000"/>
                </a:solidFill>
                <a:latin typeface="Zapf Dingbats" charset="0"/>
              </a:endParaRPr>
            </a:p>
          </p:txBody>
        </p:sp>
      </p:grpSp>
      <p:sp>
        <p:nvSpPr>
          <p:cNvPr id="4" name="Rounded Rectangle 3"/>
          <p:cNvSpPr/>
          <p:nvPr/>
        </p:nvSpPr>
        <p:spPr>
          <a:xfrm>
            <a:off x="152400" y="152400"/>
            <a:ext cx="8839200" cy="609600"/>
          </a:xfrm>
          <a:prstGeom prst="round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b="1" dirty="0" smtClean="0">
                <a:latin typeface="Calibri"/>
                <a:cs typeface="Calibri"/>
              </a:rPr>
              <a:t>Study Sites and Imagery</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20646"/>
          <a:stretch/>
        </p:blipFill>
        <p:spPr>
          <a:xfrm>
            <a:off x="76200" y="3797980"/>
            <a:ext cx="4464049" cy="2388009"/>
          </a:xfrm>
          <a:prstGeom prst="rect">
            <a:avLst/>
          </a:prstGeom>
        </p:spPr>
      </p:pic>
      <p:sp>
        <p:nvSpPr>
          <p:cNvPr id="20" name="Content Placeholder 2"/>
          <p:cNvSpPr txBox="1">
            <a:spLocks/>
          </p:cNvSpPr>
          <p:nvPr/>
        </p:nvSpPr>
        <p:spPr bwMode="auto">
          <a:xfrm>
            <a:off x="76200" y="6295292"/>
            <a:ext cx="18974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1000" dirty="0" err="1" smtClean="0">
                <a:solidFill>
                  <a:schemeClr val="tx1">
                    <a:lumMod val="50000"/>
                    <a:lumOff val="50000"/>
                  </a:schemeClr>
                </a:solidFill>
                <a:latin typeface="Calibri" pitchFamily="34" charset="0"/>
                <a:cs typeface="Calibri" pitchFamily="34" charset="0"/>
              </a:rPr>
              <a:t>Fishlake</a:t>
            </a:r>
            <a:r>
              <a:rPr lang="en-US" sz="1000" dirty="0" smtClean="0">
                <a:solidFill>
                  <a:schemeClr val="tx1">
                    <a:lumMod val="50000"/>
                    <a:lumOff val="50000"/>
                  </a:schemeClr>
                </a:solidFill>
                <a:latin typeface="Calibri" pitchFamily="34" charset="0"/>
                <a:cs typeface="Calibri" pitchFamily="34" charset="0"/>
              </a:rPr>
              <a:t> </a:t>
            </a:r>
            <a:r>
              <a:rPr lang="en-US" sz="1000" dirty="0">
                <a:solidFill>
                  <a:schemeClr val="tx1">
                    <a:lumMod val="50000"/>
                    <a:lumOff val="50000"/>
                  </a:schemeClr>
                </a:solidFill>
                <a:latin typeface="Calibri" pitchFamily="34" charset="0"/>
                <a:cs typeface="Calibri" pitchFamily="34" charset="0"/>
              </a:rPr>
              <a:t>National </a:t>
            </a:r>
            <a:r>
              <a:rPr lang="en-US" sz="1000" dirty="0" smtClean="0">
                <a:solidFill>
                  <a:schemeClr val="tx1">
                    <a:lumMod val="50000"/>
                    <a:lumOff val="50000"/>
                  </a:schemeClr>
                </a:solidFill>
                <a:latin typeface="Calibri" pitchFamily="34" charset="0"/>
                <a:cs typeface="Calibri" pitchFamily="34" charset="0"/>
              </a:rPr>
              <a:t>Forest, Utah,</a:t>
            </a:r>
          </a:p>
          <a:p>
            <a:pPr marL="0" indent="0">
              <a:buNone/>
            </a:pPr>
            <a:r>
              <a:rPr lang="en-US" sz="1000" dirty="0" smtClean="0">
                <a:solidFill>
                  <a:schemeClr val="tx1">
                    <a:lumMod val="50000"/>
                    <a:lumOff val="50000"/>
                  </a:schemeClr>
                </a:solidFill>
                <a:latin typeface="Calibri" pitchFamily="34" charset="0"/>
                <a:cs typeface="Calibri" pitchFamily="34" charset="0"/>
              </a:rPr>
              <a:t>Photo </a:t>
            </a:r>
            <a:r>
              <a:rPr lang="en-US" sz="1000" dirty="0">
                <a:solidFill>
                  <a:schemeClr val="tx1">
                    <a:lumMod val="50000"/>
                    <a:lumOff val="50000"/>
                  </a:schemeClr>
                </a:solidFill>
                <a:latin typeface="Calibri" pitchFamily="34" charset="0"/>
                <a:cs typeface="Calibri" pitchFamily="34" charset="0"/>
              </a:rPr>
              <a:t>by B. Campbell.</a:t>
            </a:r>
            <a:endParaRPr lang="en-US" sz="1000" dirty="0" smtClean="0">
              <a:solidFill>
                <a:schemeClr val="tx1">
                  <a:lumMod val="50000"/>
                  <a:lumOff val="50000"/>
                </a:schemeClr>
              </a:solidFill>
              <a:latin typeface="Calibri" pitchFamily="34" charset="0"/>
              <a:cs typeface="Calibri" pitchFamily="34" charset="0"/>
            </a:endParaRPr>
          </a:p>
        </p:txBody>
      </p:sp>
      <p:pic>
        <p:nvPicPr>
          <p:cNvPr id="21" name="Picture 20"/>
          <p:cNvPicPr>
            <a:picLocks noChangeAspect="1"/>
          </p:cNvPicPr>
          <p:nvPr/>
        </p:nvPicPr>
        <p:blipFill>
          <a:blip r:embed="rId5" cstate="print">
            <a:clrChange>
              <a:clrFrom>
                <a:srgbClr val="FFFFFF"/>
              </a:clrFrom>
              <a:clrTo>
                <a:srgbClr val="FFFFFF">
                  <a:alpha val="0"/>
                </a:srgbClr>
              </a:clrTo>
            </a:clrChange>
            <a:lum bright="-20000" contrast="-40000"/>
            <a:extLst>
              <a:ext uri="{28A0092B-C50C-407E-A947-70E740481C1C}">
                <a14:useLocalDpi xmlns:a14="http://schemas.microsoft.com/office/drawing/2010/main" val="0"/>
              </a:ext>
            </a:extLst>
          </a:blip>
          <a:stretch>
            <a:fillRect/>
          </a:stretch>
        </p:blipFill>
        <p:spPr>
          <a:xfrm>
            <a:off x="228600" y="806605"/>
            <a:ext cx="4190178" cy="2796226"/>
          </a:xfrm>
          <a:prstGeom prst="rect">
            <a:avLst/>
          </a:prstGeom>
        </p:spPr>
      </p:pic>
      <p:cxnSp>
        <p:nvCxnSpPr>
          <p:cNvPr id="23" name="Straight Arrow Connector 22"/>
          <p:cNvCxnSpPr/>
          <p:nvPr/>
        </p:nvCxnSpPr>
        <p:spPr>
          <a:xfrm flipH="1" flipV="1">
            <a:off x="1219201" y="2183139"/>
            <a:ext cx="754494" cy="1626147"/>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2971800" y="1676400"/>
            <a:ext cx="1758848" cy="1143000"/>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rotWithShape="1">
          <a:blip r:embed="rId6" cstate="print">
            <a:extLst>
              <a:ext uri="{28A0092B-C50C-407E-A947-70E740481C1C}">
                <a14:useLocalDpi xmlns:a14="http://schemas.microsoft.com/office/drawing/2010/main" val="0"/>
              </a:ext>
            </a:extLst>
          </a:blip>
          <a:srcRect l="26410" t="30232" r="22296" b="24310"/>
          <a:stretch/>
        </p:blipFill>
        <p:spPr>
          <a:xfrm>
            <a:off x="5869756" y="5105400"/>
            <a:ext cx="2328855" cy="1519235"/>
          </a:xfrm>
          <a:prstGeom prst="rect">
            <a:avLst/>
          </a:prstGeom>
        </p:spPr>
      </p:pic>
      <p:sp>
        <p:nvSpPr>
          <p:cNvPr id="27" name="Content Placeholder 2"/>
          <p:cNvSpPr txBox="1">
            <a:spLocks/>
          </p:cNvSpPr>
          <p:nvPr/>
        </p:nvSpPr>
        <p:spPr bwMode="auto">
          <a:xfrm>
            <a:off x="133738" y="2615184"/>
            <a:ext cx="1771262" cy="890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1600" b="1" dirty="0" smtClean="0">
                <a:solidFill>
                  <a:srgbClr val="C00000"/>
                </a:solidFill>
                <a:latin typeface="Calibri" pitchFamily="34" charset="0"/>
                <a:cs typeface="Calibri" pitchFamily="34" charset="0"/>
              </a:rPr>
              <a:t>Western</a:t>
            </a:r>
          </a:p>
          <a:p>
            <a:pPr marL="0" indent="0">
              <a:buNone/>
            </a:pPr>
            <a:r>
              <a:rPr lang="en-US" sz="1600" dirty="0" smtClean="0">
                <a:solidFill>
                  <a:srgbClr val="C00000"/>
                </a:solidFill>
                <a:latin typeface="Calibri" pitchFamily="34" charset="0"/>
                <a:cs typeface="Calibri" pitchFamily="34" charset="0"/>
              </a:rPr>
              <a:t>August 25 2010</a:t>
            </a:r>
          </a:p>
          <a:p>
            <a:pPr marL="0" indent="0">
              <a:buNone/>
            </a:pPr>
            <a:r>
              <a:rPr lang="en-US" sz="1600" dirty="0" smtClean="0">
                <a:solidFill>
                  <a:srgbClr val="C00000"/>
                </a:solidFill>
                <a:latin typeface="Calibri" pitchFamily="34" charset="0"/>
                <a:cs typeface="Calibri" pitchFamily="34" charset="0"/>
              </a:rPr>
              <a:t>6 scenes</a:t>
            </a:r>
          </a:p>
        </p:txBody>
      </p:sp>
      <p:sp>
        <p:nvSpPr>
          <p:cNvPr id="29" name="Content Placeholder 2"/>
          <p:cNvSpPr txBox="1">
            <a:spLocks/>
          </p:cNvSpPr>
          <p:nvPr/>
        </p:nvSpPr>
        <p:spPr bwMode="auto">
          <a:xfrm>
            <a:off x="3142862" y="778738"/>
            <a:ext cx="1897495" cy="89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1600" b="1" dirty="0" smtClean="0">
                <a:solidFill>
                  <a:schemeClr val="accent2"/>
                </a:solidFill>
                <a:latin typeface="Calibri" pitchFamily="34" charset="0"/>
                <a:cs typeface="Calibri" pitchFamily="34" charset="0"/>
              </a:rPr>
              <a:t>Great Lakes</a:t>
            </a:r>
          </a:p>
          <a:p>
            <a:pPr marL="0" indent="0">
              <a:buNone/>
            </a:pPr>
            <a:r>
              <a:rPr lang="en-US" sz="1600" dirty="0" smtClean="0">
                <a:solidFill>
                  <a:schemeClr val="accent2"/>
                </a:solidFill>
                <a:latin typeface="Calibri" pitchFamily="34" charset="0"/>
                <a:cs typeface="Calibri" pitchFamily="34" charset="0"/>
              </a:rPr>
              <a:t>July 13 2009</a:t>
            </a:r>
          </a:p>
          <a:p>
            <a:pPr marL="0" indent="0">
              <a:buNone/>
            </a:pPr>
            <a:r>
              <a:rPr lang="en-US" sz="1600" dirty="0" smtClean="0">
                <a:solidFill>
                  <a:schemeClr val="accent2"/>
                </a:solidFill>
                <a:latin typeface="Calibri" pitchFamily="34" charset="0"/>
                <a:cs typeface="Calibri" pitchFamily="34" charset="0"/>
              </a:rPr>
              <a:t>6 scenes</a:t>
            </a:r>
          </a:p>
        </p:txBody>
      </p:sp>
    </p:spTree>
    <p:extLst>
      <p:ext uri="{BB962C8B-B14F-4D97-AF65-F5344CB8AC3E}">
        <p14:creationId xmlns:p14="http://schemas.microsoft.com/office/powerpoint/2010/main" val="301255451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152400"/>
            <a:ext cx="8839200" cy="609600"/>
          </a:xfrm>
          <a:prstGeom prst="round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b="1" dirty="0">
                <a:latin typeface="Calibri"/>
                <a:cs typeface="Calibri"/>
              </a:rPr>
              <a:t>I</a:t>
            </a:r>
            <a:r>
              <a:rPr lang="en-US" sz="2800" b="1" dirty="0" smtClean="0">
                <a:latin typeface="Calibri"/>
                <a:cs typeface="Calibri"/>
              </a:rPr>
              <a:t>mage sampling scheme: How do we find a genet?</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1714" t="14757" r="15604" b="2610"/>
          <a:stretch/>
        </p:blipFill>
        <p:spPr>
          <a:xfrm>
            <a:off x="2346960" y="1188720"/>
            <a:ext cx="6492240" cy="4703086"/>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1746" t="14742" r="15573" b="2651"/>
          <a:stretch/>
        </p:blipFill>
        <p:spPr>
          <a:xfrm>
            <a:off x="2346960" y="1188720"/>
            <a:ext cx="6492240" cy="4701430"/>
          </a:xfrm>
          <a:prstGeom prst="rect">
            <a:avLst/>
          </a:prstGeom>
        </p:spPr>
      </p:pic>
      <p:pic>
        <p:nvPicPr>
          <p:cNvPr id="5" name="Picture 4"/>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5130" t="32108" r="46090" b="20554"/>
          <a:stretch/>
        </p:blipFill>
        <p:spPr>
          <a:xfrm rot="1350383">
            <a:off x="347816" y="5273255"/>
            <a:ext cx="1573281" cy="1413664"/>
          </a:xfrm>
          <a:prstGeom prst="rect">
            <a:avLst/>
          </a:prstGeom>
        </p:spPr>
      </p:pic>
      <p:sp>
        <p:nvSpPr>
          <p:cNvPr id="26" name="Content Placeholder 2"/>
          <p:cNvSpPr>
            <a:spLocks noGrp="1"/>
          </p:cNvSpPr>
          <p:nvPr>
            <p:ph idx="1"/>
          </p:nvPr>
        </p:nvSpPr>
        <p:spPr>
          <a:xfrm>
            <a:off x="76200" y="1139563"/>
            <a:ext cx="2270760" cy="4042037"/>
          </a:xfrm>
        </p:spPr>
        <p:txBody>
          <a:bodyPr/>
          <a:lstStyle/>
          <a:p>
            <a:pPr marL="0" indent="0">
              <a:buNone/>
            </a:pPr>
            <a:r>
              <a:rPr lang="en-US" sz="2000" dirty="0" smtClean="0">
                <a:latin typeface="Calibri" pitchFamily="34" charset="0"/>
                <a:cs typeface="Calibri" pitchFamily="34" charset="0"/>
              </a:rPr>
              <a:t>75 plots comprising 1674 trees</a:t>
            </a:r>
          </a:p>
          <a:p>
            <a:pPr marL="0" indent="0">
              <a:buNone/>
            </a:pPr>
            <a:endParaRPr lang="en-US" sz="1000" dirty="0">
              <a:latin typeface="Calibri" pitchFamily="34" charset="0"/>
              <a:cs typeface="Calibri" pitchFamily="34" charset="0"/>
            </a:endParaRPr>
          </a:p>
          <a:p>
            <a:pPr marL="0" indent="0">
              <a:buNone/>
            </a:pPr>
            <a:r>
              <a:rPr lang="en-US" sz="2000" dirty="0" smtClean="0">
                <a:latin typeface="Calibri" pitchFamily="34" charset="0"/>
                <a:cs typeface="Calibri" pitchFamily="34" charset="0"/>
              </a:rPr>
              <a:t>3 x 3 matrix of points around each </a:t>
            </a:r>
            <a:r>
              <a:rPr lang="en-US" sz="2000" dirty="0" err="1" smtClean="0">
                <a:latin typeface="Calibri" pitchFamily="34" charset="0"/>
                <a:cs typeface="Calibri" pitchFamily="34" charset="0"/>
              </a:rPr>
              <a:t>ramet</a:t>
            </a:r>
            <a:endParaRPr lang="en-US" sz="2000" dirty="0" smtClean="0">
              <a:latin typeface="Calibri" pitchFamily="34" charset="0"/>
              <a:cs typeface="Calibri" pitchFamily="34" charset="0"/>
            </a:endParaRPr>
          </a:p>
          <a:p>
            <a:pPr marL="0" indent="0">
              <a:buNone/>
            </a:pPr>
            <a:endParaRPr lang="en-US" sz="1000" dirty="0" smtClean="0">
              <a:latin typeface="Calibri" pitchFamily="34" charset="0"/>
              <a:cs typeface="Calibri" pitchFamily="34" charset="0"/>
            </a:endParaRPr>
          </a:p>
          <a:p>
            <a:pPr marL="0" indent="0">
              <a:buNone/>
            </a:pPr>
            <a:r>
              <a:rPr lang="en-US" sz="2000" dirty="0">
                <a:latin typeface="Calibri" pitchFamily="34" charset="0"/>
                <a:cs typeface="Calibri" pitchFamily="34" charset="0"/>
              </a:rPr>
              <a:t>cut points through </a:t>
            </a:r>
            <a:r>
              <a:rPr lang="en-US" sz="2000" dirty="0" smtClean="0">
                <a:latin typeface="Calibri" pitchFamily="34" charset="0"/>
                <a:cs typeface="Calibri" pitchFamily="34" charset="0"/>
              </a:rPr>
              <a:t>images</a:t>
            </a:r>
            <a:endParaRPr lang="en-US" sz="2000" dirty="0">
              <a:latin typeface="Calibri" pitchFamily="34" charset="0"/>
              <a:cs typeface="Calibri" pitchFamily="34" charset="0"/>
            </a:endParaRPr>
          </a:p>
          <a:p>
            <a:pPr marL="0" indent="0">
              <a:buNone/>
            </a:pPr>
            <a:endParaRPr lang="en-US" sz="1000" dirty="0" smtClean="0">
              <a:latin typeface="Calibri" pitchFamily="34" charset="0"/>
              <a:cs typeface="Calibri" pitchFamily="34" charset="0"/>
            </a:endParaRPr>
          </a:p>
          <a:p>
            <a:pPr marL="0" indent="0">
              <a:buNone/>
            </a:pPr>
            <a:r>
              <a:rPr lang="en-US" sz="2000" dirty="0" smtClean="0">
                <a:latin typeface="Calibri" pitchFamily="34" charset="0"/>
                <a:cs typeface="Calibri" pitchFamily="34" charset="0"/>
              </a:rPr>
              <a:t>pixel selection:</a:t>
            </a:r>
          </a:p>
          <a:p>
            <a:pPr marL="0" indent="0">
              <a:buNone/>
            </a:pPr>
            <a:r>
              <a:rPr lang="en-US" sz="2000" dirty="0" smtClean="0">
                <a:latin typeface="Calibri" pitchFamily="34" charset="0"/>
                <a:cs typeface="Calibri" pitchFamily="34" charset="0"/>
              </a:rPr>
              <a:t>&gt; 4 points</a:t>
            </a:r>
          </a:p>
          <a:p>
            <a:pPr marL="0" indent="0">
              <a:buNone/>
            </a:pPr>
            <a:r>
              <a:rPr lang="en-US" sz="2000" dirty="0" smtClean="0">
                <a:latin typeface="Calibri" pitchFamily="34" charset="0"/>
                <a:cs typeface="Calibri" pitchFamily="34" charset="0"/>
              </a:rPr>
              <a:t>&gt; 60% single genet</a:t>
            </a:r>
          </a:p>
          <a:p>
            <a:pPr marL="0" indent="0">
              <a:buNone/>
            </a:pPr>
            <a:endParaRPr lang="en-US" sz="2000" dirty="0" smtClean="0">
              <a:latin typeface="Calibri" pitchFamily="34" charset="0"/>
              <a:cs typeface="Calibri" pitchFamily="34" charset="0"/>
            </a:endParaRPr>
          </a:p>
        </p:txBody>
      </p:sp>
      <p:grpSp>
        <p:nvGrpSpPr>
          <p:cNvPr id="50" name="Group 49"/>
          <p:cNvGrpSpPr/>
          <p:nvPr/>
        </p:nvGrpSpPr>
        <p:grpSpPr>
          <a:xfrm>
            <a:off x="6249303" y="3340158"/>
            <a:ext cx="1717637" cy="1726419"/>
            <a:chOff x="6249303" y="3340158"/>
            <a:chExt cx="1717637" cy="1726419"/>
          </a:xfrm>
        </p:grpSpPr>
        <p:sp>
          <p:nvSpPr>
            <p:cNvPr id="17" name="Rectangle 16"/>
            <p:cNvSpPr/>
            <p:nvPr/>
          </p:nvSpPr>
          <p:spPr>
            <a:xfrm>
              <a:off x="6249303" y="4636809"/>
              <a:ext cx="429768" cy="42976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8" name="Rectangle 17"/>
            <p:cNvSpPr/>
            <p:nvPr/>
          </p:nvSpPr>
          <p:spPr>
            <a:xfrm>
              <a:off x="6249303" y="4203642"/>
              <a:ext cx="429768" cy="42976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1" name="Rectangle 20"/>
            <p:cNvSpPr/>
            <p:nvPr/>
          </p:nvSpPr>
          <p:spPr>
            <a:xfrm>
              <a:off x="6677087" y="4635646"/>
              <a:ext cx="429768" cy="42976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 name="Rectangle 21"/>
            <p:cNvSpPr/>
            <p:nvPr/>
          </p:nvSpPr>
          <p:spPr>
            <a:xfrm>
              <a:off x="6677087" y="4205878"/>
              <a:ext cx="429768" cy="42976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3" name="Rectangle 22"/>
            <p:cNvSpPr/>
            <p:nvPr/>
          </p:nvSpPr>
          <p:spPr>
            <a:xfrm>
              <a:off x="6677087" y="3771726"/>
              <a:ext cx="429768" cy="42976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 name="Rectangle 23"/>
            <p:cNvSpPr/>
            <p:nvPr/>
          </p:nvSpPr>
          <p:spPr>
            <a:xfrm>
              <a:off x="6677087" y="3340158"/>
              <a:ext cx="429768" cy="42976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5" name="Rectangle 24"/>
            <p:cNvSpPr/>
            <p:nvPr/>
          </p:nvSpPr>
          <p:spPr>
            <a:xfrm>
              <a:off x="7106419" y="4635646"/>
              <a:ext cx="429768" cy="42976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7" name="Rectangle 26"/>
            <p:cNvSpPr/>
            <p:nvPr/>
          </p:nvSpPr>
          <p:spPr>
            <a:xfrm>
              <a:off x="7106419" y="4205878"/>
              <a:ext cx="429768" cy="42976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 name="Rectangle 27"/>
            <p:cNvSpPr/>
            <p:nvPr/>
          </p:nvSpPr>
          <p:spPr>
            <a:xfrm>
              <a:off x="7106419" y="3771726"/>
              <a:ext cx="429768" cy="42976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9" name="Rectangle 28"/>
            <p:cNvSpPr/>
            <p:nvPr/>
          </p:nvSpPr>
          <p:spPr>
            <a:xfrm>
              <a:off x="7106419" y="3340158"/>
              <a:ext cx="429768" cy="42976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1" name="Rectangle 30"/>
            <p:cNvSpPr/>
            <p:nvPr/>
          </p:nvSpPr>
          <p:spPr>
            <a:xfrm>
              <a:off x="7537172" y="4205960"/>
              <a:ext cx="429768" cy="42976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2" name="Rectangle 31"/>
            <p:cNvSpPr/>
            <p:nvPr/>
          </p:nvSpPr>
          <p:spPr>
            <a:xfrm>
              <a:off x="7537172" y="3771808"/>
              <a:ext cx="429768" cy="42976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3" name="Rectangle 32"/>
            <p:cNvSpPr/>
            <p:nvPr/>
          </p:nvSpPr>
          <p:spPr>
            <a:xfrm>
              <a:off x="7537172" y="3340240"/>
              <a:ext cx="429768" cy="42976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51" name="Group 50"/>
          <p:cNvGrpSpPr/>
          <p:nvPr/>
        </p:nvGrpSpPr>
        <p:grpSpPr>
          <a:xfrm>
            <a:off x="5717496" y="2844684"/>
            <a:ext cx="2783192" cy="2726344"/>
            <a:chOff x="5717496" y="2844684"/>
            <a:chExt cx="2783192" cy="2726344"/>
          </a:xfrm>
        </p:grpSpPr>
        <p:sp>
          <p:nvSpPr>
            <p:cNvPr id="6" name="Multiply 5"/>
            <p:cNvSpPr/>
            <p:nvPr/>
          </p:nvSpPr>
          <p:spPr>
            <a:xfrm>
              <a:off x="6143110" y="3293456"/>
              <a:ext cx="607104" cy="546042"/>
            </a:xfrm>
            <a:prstGeom prst="mathMultiply">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ultiply 33"/>
            <p:cNvSpPr/>
            <p:nvPr/>
          </p:nvSpPr>
          <p:spPr>
            <a:xfrm>
              <a:off x="6591126" y="2857674"/>
              <a:ext cx="607104" cy="546042"/>
            </a:xfrm>
            <a:prstGeom prst="mathMultiply">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ultiply 34"/>
            <p:cNvSpPr/>
            <p:nvPr/>
          </p:nvSpPr>
          <p:spPr>
            <a:xfrm>
              <a:off x="7023760" y="2857326"/>
              <a:ext cx="607104" cy="546042"/>
            </a:xfrm>
            <a:prstGeom prst="mathMultiply">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ultiply 35"/>
            <p:cNvSpPr/>
            <p:nvPr/>
          </p:nvSpPr>
          <p:spPr>
            <a:xfrm>
              <a:off x="6142702" y="2853460"/>
              <a:ext cx="607104" cy="546042"/>
            </a:xfrm>
            <a:prstGeom prst="mathMultiply">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ultiply 36"/>
            <p:cNvSpPr/>
            <p:nvPr/>
          </p:nvSpPr>
          <p:spPr>
            <a:xfrm>
              <a:off x="5717496" y="3721158"/>
              <a:ext cx="607104" cy="546042"/>
            </a:xfrm>
            <a:prstGeom prst="mathMultiply">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ultiply 37"/>
            <p:cNvSpPr/>
            <p:nvPr/>
          </p:nvSpPr>
          <p:spPr>
            <a:xfrm>
              <a:off x="5723080" y="4148512"/>
              <a:ext cx="607104" cy="546042"/>
            </a:xfrm>
            <a:prstGeom prst="mathMultiply">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ultiply 38"/>
            <p:cNvSpPr/>
            <p:nvPr/>
          </p:nvSpPr>
          <p:spPr>
            <a:xfrm>
              <a:off x="5728664" y="4575866"/>
              <a:ext cx="607104" cy="546042"/>
            </a:xfrm>
            <a:prstGeom prst="mathMultiply">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ultiply 39"/>
            <p:cNvSpPr/>
            <p:nvPr/>
          </p:nvSpPr>
          <p:spPr>
            <a:xfrm>
              <a:off x="6146568" y="5016558"/>
              <a:ext cx="607104" cy="546042"/>
            </a:xfrm>
            <a:prstGeom prst="mathMultiply">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ultiply 40"/>
            <p:cNvSpPr/>
            <p:nvPr/>
          </p:nvSpPr>
          <p:spPr>
            <a:xfrm>
              <a:off x="6581328" y="5020772"/>
              <a:ext cx="607104" cy="546042"/>
            </a:xfrm>
            <a:prstGeom prst="mathMultiply">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ultiply 41"/>
            <p:cNvSpPr/>
            <p:nvPr/>
          </p:nvSpPr>
          <p:spPr>
            <a:xfrm>
              <a:off x="7016088" y="5024986"/>
              <a:ext cx="607104" cy="546042"/>
            </a:xfrm>
            <a:prstGeom prst="mathMultiply">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ultiply 42"/>
            <p:cNvSpPr/>
            <p:nvPr/>
          </p:nvSpPr>
          <p:spPr>
            <a:xfrm>
              <a:off x="7893584" y="4144298"/>
              <a:ext cx="607104" cy="546042"/>
            </a:xfrm>
            <a:prstGeom prst="mathMultiply">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ultiply 43"/>
            <p:cNvSpPr/>
            <p:nvPr/>
          </p:nvSpPr>
          <p:spPr>
            <a:xfrm>
              <a:off x="7880942" y="3729586"/>
              <a:ext cx="607104" cy="546042"/>
            </a:xfrm>
            <a:prstGeom prst="mathMultiply">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ultiply 44"/>
            <p:cNvSpPr/>
            <p:nvPr/>
          </p:nvSpPr>
          <p:spPr>
            <a:xfrm>
              <a:off x="7893584" y="3276600"/>
              <a:ext cx="607104" cy="546042"/>
            </a:xfrm>
            <a:prstGeom prst="mathMultiply">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ultiply 45"/>
            <p:cNvSpPr/>
            <p:nvPr/>
          </p:nvSpPr>
          <p:spPr>
            <a:xfrm>
              <a:off x="7459172" y="2844684"/>
              <a:ext cx="607104" cy="546042"/>
            </a:xfrm>
            <a:prstGeom prst="mathMultiply">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ultiply 48"/>
            <p:cNvSpPr/>
            <p:nvPr/>
          </p:nvSpPr>
          <p:spPr>
            <a:xfrm>
              <a:off x="6159801" y="3721884"/>
              <a:ext cx="607104" cy="546042"/>
            </a:xfrm>
            <a:prstGeom prst="mathMultiply">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Content Placeholder 2"/>
          <p:cNvSpPr txBox="1">
            <a:spLocks/>
          </p:cNvSpPr>
          <p:nvPr/>
        </p:nvSpPr>
        <p:spPr bwMode="auto">
          <a:xfrm>
            <a:off x="3751838" y="6019800"/>
            <a:ext cx="3258562" cy="48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2000" dirty="0" smtClean="0">
                <a:latin typeface="Calibri" pitchFamily="34" charset="0"/>
                <a:cs typeface="Calibri" pitchFamily="34" charset="0"/>
              </a:rPr>
              <a:t>unit of measure: </a:t>
            </a:r>
            <a:r>
              <a:rPr lang="en-US" sz="2000" b="1" dirty="0" smtClean="0">
                <a:latin typeface="Calibri" pitchFamily="34" charset="0"/>
                <a:cs typeface="Calibri" pitchFamily="34" charset="0"/>
              </a:rPr>
              <a:t>genet-pixel</a:t>
            </a:r>
          </a:p>
          <a:p>
            <a:pPr marL="0" indent="0">
              <a:buFontTx/>
              <a:buNone/>
            </a:pPr>
            <a:endParaRPr lang="en-US" sz="2000" dirty="0" smtClean="0">
              <a:latin typeface="Calibri" pitchFamily="34" charset="0"/>
              <a:cs typeface="Calibri" pitchFamily="34" charset="0"/>
            </a:endParaRPr>
          </a:p>
        </p:txBody>
      </p:sp>
    </p:spTree>
    <p:extLst>
      <p:ext uri="{BB962C8B-B14F-4D97-AF65-F5344CB8AC3E}">
        <p14:creationId xmlns:p14="http://schemas.microsoft.com/office/powerpoint/2010/main" val="15494973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Arrow Connector 22"/>
          <p:cNvCxnSpPr/>
          <p:nvPr/>
        </p:nvCxnSpPr>
        <p:spPr>
          <a:xfrm>
            <a:off x="1904999" y="1958676"/>
            <a:ext cx="5282381" cy="0"/>
          </a:xfrm>
          <a:prstGeom prst="straightConnector1">
            <a:avLst/>
          </a:prstGeom>
          <a:ln w="1270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152400" y="152400"/>
            <a:ext cx="8839200" cy="609600"/>
          </a:xfrm>
          <a:prstGeom prst="round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b="1" dirty="0" smtClean="0">
                <a:latin typeface="Calibri"/>
                <a:cs typeface="Calibri"/>
              </a:rPr>
              <a:t>Canonical Correlation: Relating traits and image spectra</a:t>
            </a:r>
          </a:p>
        </p:txBody>
      </p:sp>
      <p:sp>
        <p:nvSpPr>
          <p:cNvPr id="26" name="Content Placeholder 2"/>
          <p:cNvSpPr>
            <a:spLocks noGrp="1"/>
          </p:cNvSpPr>
          <p:nvPr>
            <p:ph idx="1"/>
          </p:nvPr>
        </p:nvSpPr>
        <p:spPr>
          <a:xfrm>
            <a:off x="1981200" y="5029200"/>
            <a:ext cx="5257800" cy="1600200"/>
          </a:xfrm>
        </p:spPr>
        <p:txBody>
          <a:bodyPr/>
          <a:lstStyle/>
          <a:p>
            <a:pPr marL="0" indent="0" algn="ctr">
              <a:buNone/>
            </a:pPr>
            <a:r>
              <a:rPr lang="en-US" sz="2400" dirty="0" smtClean="0">
                <a:latin typeface="Calibri" pitchFamily="34" charset="0"/>
                <a:cs typeface="Calibri" pitchFamily="34" charset="0"/>
              </a:rPr>
              <a:t>Are spectral traits related to foliar traits?</a:t>
            </a:r>
          </a:p>
          <a:p>
            <a:pPr marL="0" indent="0" algn="ctr">
              <a:buNone/>
            </a:pPr>
            <a:r>
              <a:rPr lang="en-US" sz="2400" dirty="0" smtClean="0">
                <a:latin typeface="Calibri" pitchFamily="34" charset="0"/>
                <a:cs typeface="Calibri" pitchFamily="34" charset="0"/>
              </a:rPr>
              <a:t>Are foliar traits related to soil traits?</a:t>
            </a:r>
          </a:p>
          <a:p>
            <a:pPr marL="0" indent="0" algn="ctr">
              <a:buNone/>
            </a:pPr>
            <a:r>
              <a:rPr lang="en-US" sz="2400" dirty="0" smtClean="0">
                <a:latin typeface="Calibri" pitchFamily="34" charset="0"/>
                <a:cs typeface="Calibri" pitchFamily="34" charset="0"/>
              </a:rPr>
              <a:t>Are spectral traits related to soil traits?</a:t>
            </a:r>
            <a:endParaRPr lang="en-US" sz="2400" dirty="0">
              <a:latin typeface="Calibri" pitchFamily="34" charset="0"/>
              <a:cs typeface="Calibri" pitchFamily="34" charset="0"/>
            </a:endParaRPr>
          </a:p>
        </p:txBody>
      </p:sp>
      <p:cxnSp>
        <p:nvCxnSpPr>
          <p:cNvPr id="25" name="Straight Arrow Connector 24"/>
          <p:cNvCxnSpPr/>
          <p:nvPr/>
        </p:nvCxnSpPr>
        <p:spPr>
          <a:xfrm>
            <a:off x="1570327" y="2542869"/>
            <a:ext cx="5261601" cy="6714"/>
          </a:xfrm>
          <a:prstGeom prst="straightConnector1">
            <a:avLst/>
          </a:prstGeom>
          <a:ln w="571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047239" y="3139554"/>
            <a:ext cx="5538691" cy="0"/>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105678" y="3128020"/>
            <a:ext cx="6884437" cy="1504988"/>
            <a:chOff x="1105678" y="2990813"/>
            <a:chExt cx="6884437" cy="1504988"/>
          </a:xfrm>
        </p:grpSpPr>
        <p:sp>
          <p:nvSpPr>
            <p:cNvPr id="71" name="Freeform 70"/>
            <p:cNvSpPr/>
            <p:nvPr/>
          </p:nvSpPr>
          <p:spPr>
            <a:xfrm>
              <a:off x="1488948" y="2990813"/>
              <a:ext cx="5742242" cy="806598"/>
            </a:xfrm>
            <a:custGeom>
              <a:avLst/>
              <a:gdLst>
                <a:gd name="connsiteX0" fmla="*/ 0 w 2171700"/>
                <a:gd name="connsiteY0" fmla="*/ 51954 h 784607"/>
                <a:gd name="connsiteX1" fmla="*/ 145473 w 2171700"/>
                <a:gd name="connsiteY1" fmla="*/ 228600 h 784607"/>
                <a:gd name="connsiteX2" fmla="*/ 654627 w 2171700"/>
                <a:gd name="connsiteY2" fmla="*/ 779318 h 784607"/>
                <a:gd name="connsiteX3" fmla="*/ 1776845 w 2171700"/>
                <a:gd name="connsiteY3" fmla="*/ 477982 h 784607"/>
                <a:gd name="connsiteX4" fmla="*/ 2171700 w 2171700"/>
                <a:gd name="connsiteY4" fmla="*/ 0 h 784607"/>
                <a:gd name="connsiteX0" fmla="*/ 0 w 2171700"/>
                <a:gd name="connsiteY0" fmla="*/ 51954 h 784607"/>
                <a:gd name="connsiteX1" fmla="*/ 654627 w 2171700"/>
                <a:gd name="connsiteY1" fmla="*/ 779318 h 784607"/>
                <a:gd name="connsiteX2" fmla="*/ 1776845 w 2171700"/>
                <a:gd name="connsiteY2" fmla="*/ 477982 h 784607"/>
                <a:gd name="connsiteX3" fmla="*/ 2171700 w 2171700"/>
                <a:gd name="connsiteY3" fmla="*/ 0 h 784607"/>
                <a:gd name="connsiteX0" fmla="*/ 0 w 2171700"/>
                <a:gd name="connsiteY0" fmla="*/ 51954 h 779318"/>
                <a:gd name="connsiteX1" fmla="*/ 654627 w 2171700"/>
                <a:gd name="connsiteY1" fmla="*/ 779318 h 779318"/>
                <a:gd name="connsiteX2" fmla="*/ 2171700 w 2171700"/>
                <a:gd name="connsiteY2" fmla="*/ 0 h 779318"/>
                <a:gd name="connsiteX0" fmla="*/ 0 w 2171700"/>
                <a:gd name="connsiteY0" fmla="*/ 51954 h 779318"/>
                <a:gd name="connsiteX1" fmla="*/ 654627 w 2171700"/>
                <a:gd name="connsiteY1" fmla="*/ 779318 h 779318"/>
                <a:gd name="connsiteX2" fmla="*/ 2171700 w 2171700"/>
                <a:gd name="connsiteY2" fmla="*/ 0 h 779318"/>
                <a:gd name="connsiteX0" fmla="*/ 0 w 2171700"/>
                <a:gd name="connsiteY0" fmla="*/ 51954 h 789709"/>
                <a:gd name="connsiteX1" fmla="*/ 862445 w 2171700"/>
                <a:gd name="connsiteY1" fmla="*/ 789709 h 789709"/>
                <a:gd name="connsiteX2" fmla="*/ 2171700 w 2171700"/>
                <a:gd name="connsiteY2" fmla="*/ 0 h 789709"/>
                <a:gd name="connsiteX0" fmla="*/ 0 w 2171700"/>
                <a:gd name="connsiteY0" fmla="*/ 51954 h 789890"/>
                <a:gd name="connsiteX1" fmla="*/ 862445 w 2171700"/>
                <a:gd name="connsiteY1" fmla="*/ 789709 h 789890"/>
                <a:gd name="connsiteX2" fmla="*/ 2171700 w 2171700"/>
                <a:gd name="connsiteY2" fmla="*/ 0 h 789890"/>
                <a:gd name="connsiteX0" fmla="*/ 0 w 2171700"/>
                <a:gd name="connsiteY0" fmla="*/ 51954 h 789999"/>
                <a:gd name="connsiteX1" fmla="*/ 862445 w 2171700"/>
                <a:gd name="connsiteY1" fmla="*/ 789709 h 789999"/>
                <a:gd name="connsiteX2" fmla="*/ 2171700 w 2171700"/>
                <a:gd name="connsiteY2" fmla="*/ 0 h 789999"/>
                <a:gd name="connsiteX0" fmla="*/ 0 w 2171700"/>
                <a:gd name="connsiteY0" fmla="*/ 51954 h 789999"/>
                <a:gd name="connsiteX1" fmla="*/ 1059873 w 2171700"/>
                <a:gd name="connsiteY1" fmla="*/ 789709 h 789999"/>
                <a:gd name="connsiteX2" fmla="*/ 2171700 w 2171700"/>
                <a:gd name="connsiteY2" fmla="*/ 0 h 789999"/>
                <a:gd name="connsiteX0" fmla="*/ 0 w 2161309"/>
                <a:gd name="connsiteY0" fmla="*/ 10391 h 789714"/>
                <a:gd name="connsiteX1" fmla="*/ 1049482 w 2161309"/>
                <a:gd name="connsiteY1" fmla="*/ 789709 h 789714"/>
                <a:gd name="connsiteX2" fmla="*/ 2161309 w 2161309"/>
                <a:gd name="connsiteY2" fmla="*/ 0 h 789714"/>
                <a:gd name="connsiteX0" fmla="*/ 0 w 2161309"/>
                <a:gd name="connsiteY0" fmla="*/ 10391 h 803918"/>
                <a:gd name="connsiteX1" fmla="*/ 1024922 w 2161309"/>
                <a:gd name="connsiteY1" fmla="*/ 803913 h 803918"/>
                <a:gd name="connsiteX2" fmla="*/ 2161309 w 2161309"/>
                <a:gd name="connsiteY2" fmla="*/ 0 h 803918"/>
                <a:gd name="connsiteX0" fmla="*/ 0 w 2161309"/>
                <a:gd name="connsiteY0" fmla="*/ 10391 h 1136482"/>
                <a:gd name="connsiteX1" fmla="*/ 1028597 w 2161309"/>
                <a:gd name="connsiteY1" fmla="*/ 1136479 h 1136482"/>
                <a:gd name="connsiteX2" fmla="*/ 2161309 w 2161309"/>
                <a:gd name="connsiteY2" fmla="*/ 0 h 1136482"/>
                <a:gd name="connsiteX0" fmla="*/ 0 w 2172441"/>
                <a:gd name="connsiteY0" fmla="*/ 0 h 1354087"/>
                <a:gd name="connsiteX1" fmla="*/ 1039729 w 2172441"/>
                <a:gd name="connsiteY1" fmla="*/ 1352232 h 1354087"/>
                <a:gd name="connsiteX2" fmla="*/ 2172441 w 2172441"/>
                <a:gd name="connsiteY2" fmla="*/ 215753 h 1354087"/>
                <a:gd name="connsiteX0" fmla="*/ 0 w 2172441"/>
                <a:gd name="connsiteY0" fmla="*/ 0 h 1354087"/>
                <a:gd name="connsiteX1" fmla="*/ 1039729 w 2172441"/>
                <a:gd name="connsiteY1" fmla="*/ 1352232 h 1354087"/>
                <a:gd name="connsiteX2" fmla="*/ 2172441 w 2172441"/>
                <a:gd name="connsiteY2" fmla="*/ 215753 h 1354087"/>
                <a:gd name="connsiteX0" fmla="*/ 0 w 2108521"/>
                <a:gd name="connsiteY0" fmla="*/ 0 h 1352379"/>
                <a:gd name="connsiteX1" fmla="*/ 1039729 w 2108521"/>
                <a:gd name="connsiteY1" fmla="*/ 1352232 h 1352379"/>
                <a:gd name="connsiteX2" fmla="*/ 2108521 w 2108521"/>
                <a:gd name="connsiteY2" fmla="*/ 66317 h 1352379"/>
                <a:gd name="connsiteX0" fmla="*/ 0 w 2108521"/>
                <a:gd name="connsiteY0" fmla="*/ 0 h 1352456"/>
                <a:gd name="connsiteX1" fmla="*/ 1039729 w 2108521"/>
                <a:gd name="connsiteY1" fmla="*/ 1352232 h 1352456"/>
                <a:gd name="connsiteX2" fmla="*/ 2108521 w 2108521"/>
                <a:gd name="connsiteY2" fmla="*/ 66317 h 1352456"/>
                <a:gd name="connsiteX0" fmla="*/ 0 w 2108521"/>
                <a:gd name="connsiteY0" fmla="*/ 0 h 1352484"/>
                <a:gd name="connsiteX1" fmla="*/ 1039729 w 2108521"/>
                <a:gd name="connsiteY1" fmla="*/ 1352232 h 1352484"/>
                <a:gd name="connsiteX2" fmla="*/ 2108521 w 2108521"/>
                <a:gd name="connsiteY2" fmla="*/ 66317 h 1352484"/>
                <a:gd name="connsiteX0" fmla="*/ 0 w 2108521"/>
                <a:gd name="connsiteY0" fmla="*/ 0 h 1385670"/>
                <a:gd name="connsiteX1" fmla="*/ 1078791 w 2108521"/>
                <a:gd name="connsiteY1" fmla="*/ 1385439 h 1385670"/>
                <a:gd name="connsiteX2" fmla="*/ 2108521 w 2108521"/>
                <a:gd name="connsiteY2" fmla="*/ 66317 h 1385670"/>
                <a:gd name="connsiteX0" fmla="*/ 0 w 2041050"/>
                <a:gd name="connsiteY0" fmla="*/ 0 h 1410462"/>
                <a:gd name="connsiteX1" fmla="*/ 1078791 w 2041050"/>
                <a:gd name="connsiteY1" fmla="*/ 1385439 h 1410462"/>
                <a:gd name="connsiteX2" fmla="*/ 2041050 w 2041050"/>
                <a:gd name="connsiteY2" fmla="*/ 464813 h 1410462"/>
                <a:gd name="connsiteX0" fmla="*/ 0 w 2041050"/>
                <a:gd name="connsiteY0" fmla="*/ 0 h 1399527"/>
                <a:gd name="connsiteX1" fmla="*/ 1078791 w 2041050"/>
                <a:gd name="connsiteY1" fmla="*/ 1385439 h 1399527"/>
                <a:gd name="connsiteX2" fmla="*/ 2041050 w 2041050"/>
                <a:gd name="connsiteY2" fmla="*/ 464813 h 1399527"/>
                <a:gd name="connsiteX0" fmla="*/ 0 w 2041050"/>
                <a:gd name="connsiteY0" fmla="*/ 0 h 1447592"/>
                <a:gd name="connsiteX1" fmla="*/ 1078791 w 2041050"/>
                <a:gd name="connsiteY1" fmla="*/ 1435251 h 1447592"/>
                <a:gd name="connsiteX2" fmla="*/ 2041050 w 2041050"/>
                <a:gd name="connsiteY2" fmla="*/ 464813 h 1447592"/>
                <a:gd name="connsiteX0" fmla="*/ 0 w 2041050"/>
                <a:gd name="connsiteY0" fmla="*/ 0 h 1435283"/>
                <a:gd name="connsiteX1" fmla="*/ 1078791 w 2041050"/>
                <a:gd name="connsiteY1" fmla="*/ 1435251 h 1435283"/>
                <a:gd name="connsiteX2" fmla="*/ 2041050 w 2041050"/>
                <a:gd name="connsiteY2" fmla="*/ 464813 h 1435283"/>
                <a:gd name="connsiteX0" fmla="*/ 0 w 2041050"/>
                <a:gd name="connsiteY0" fmla="*/ 0 h 1435352"/>
                <a:gd name="connsiteX1" fmla="*/ 1078791 w 2041050"/>
                <a:gd name="connsiteY1" fmla="*/ 1435251 h 1435352"/>
                <a:gd name="connsiteX2" fmla="*/ 2041050 w 2041050"/>
                <a:gd name="connsiteY2" fmla="*/ 464813 h 1435352"/>
                <a:gd name="connsiteX0" fmla="*/ 0 w 2041050"/>
                <a:gd name="connsiteY0" fmla="*/ 0 h 1435352"/>
                <a:gd name="connsiteX1" fmla="*/ 1078791 w 2041050"/>
                <a:gd name="connsiteY1" fmla="*/ 1435251 h 1435352"/>
                <a:gd name="connsiteX2" fmla="*/ 2041050 w 2041050"/>
                <a:gd name="connsiteY2" fmla="*/ 464813 h 1435352"/>
                <a:gd name="connsiteX0" fmla="*/ 0 w 2015272"/>
                <a:gd name="connsiteY0" fmla="*/ 0 h 1435352"/>
                <a:gd name="connsiteX1" fmla="*/ 1078791 w 2015272"/>
                <a:gd name="connsiteY1" fmla="*/ 1435251 h 1435352"/>
                <a:gd name="connsiteX2" fmla="*/ 2015272 w 2015272"/>
                <a:gd name="connsiteY2" fmla="*/ 348585 h 1435352"/>
                <a:gd name="connsiteX0" fmla="*/ 0 w 2015272"/>
                <a:gd name="connsiteY0" fmla="*/ 0 h 1435352"/>
                <a:gd name="connsiteX1" fmla="*/ 1078791 w 2015272"/>
                <a:gd name="connsiteY1" fmla="*/ 1435251 h 1435352"/>
                <a:gd name="connsiteX2" fmla="*/ 2015272 w 2015272"/>
                <a:gd name="connsiteY2" fmla="*/ 348585 h 1435352"/>
                <a:gd name="connsiteX0" fmla="*/ 0 w 1983049"/>
                <a:gd name="connsiteY0" fmla="*/ 0 h 1435352"/>
                <a:gd name="connsiteX1" fmla="*/ 1078791 w 1983049"/>
                <a:gd name="connsiteY1" fmla="*/ 1435251 h 1435352"/>
                <a:gd name="connsiteX2" fmla="*/ 1983049 w 1983049"/>
                <a:gd name="connsiteY2" fmla="*/ 265566 h 1435352"/>
                <a:gd name="connsiteX0" fmla="*/ 0 w 1983049"/>
                <a:gd name="connsiteY0" fmla="*/ 0 h 1435352"/>
                <a:gd name="connsiteX1" fmla="*/ 1078791 w 1983049"/>
                <a:gd name="connsiteY1" fmla="*/ 1435251 h 1435352"/>
                <a:gd name="connsiteX2" fmla="*/ 1983049 w 1983049"/>
                <a:gd name="connsiteY2" fmla="*/ 265566 h 1435352"/>
              </a:gdLst>
              <a:ahLst/>
              <a:cxnLst>
                <a:cxn ang="0">
                  <a:pos x="connsiteX0" y="connsiteY0"/>
                </a:cxn>
                <a:cxn ang="0">
                  <a:pos x="connsiteX1" y="connsiteY1"/>
                </a:cxn>
                <a:cxn ang="0">
                  <a:pos x="connsiteX2" y="connsiteY2"/>
                </a:cxn>
              </a:cxnLst>
              <a:rect l="l" t="t" r="r" b="b"/>
              <a:pathLst>
                <a:path w="1983049" h="1435352">
                  <a:moveTo>
                    <a:pt x="0" y="0"/>
                  </a:moveTo>
                  <a:cubicBezTo>
                    <a:pt x="250928" y="1220818"/>
                    <a:pt x="735065" y="1440801"/>
                    <a:pt x="1078791" y="1435251"/>
                  </a:cubicBezTo>
                  <a:cubicBezTo>
                    <a:pt x="1422517" y="1429701"/>
                    <a:pt x="1866453" y="1262944"/>
                    <a:pt x="1983049" y="265566"/>
                  </a:cubicBezTo>
                </a:path>
              </a:pathLst>
            </a:custGeom>
            <a:ln w="1270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Freeform 73"/>
            <p:cNvSpPr/>
            <p:nvPr/>
          </p:nvSpPr>
          <p:spPr>
            <a:xfrm>
              <a:off x="1275452" y="3025151"/>
              <a:ext cx="6335561" cy="1134987"/>
            </a:xfrm>
            <a:custGeom>
              <a:avLst/>
              <a:gdLst>
                <a:gd name="connsiteX0" fmla="*/ 0 w 2171700"/>
                <a:gd name="connsiteY0" fmla="*/ 51954 h 784607"/>
                <a:gd name="connsiteX1" fmla="*/ 145473 w 2171700"/>
                <a:gd name="connsiteY1" fmla="*/ 228600 h 784607"/>
                <a:gd name="connsiteX2" fmla="*/ 654627 w 2171700"/>
                <a:gd name="connsiteY2" fmla="*/ 779318 h 784607"/>
                <a:gd name="connsiteX3" fmla="*/ 1776845 w 2171700"/>
                <a:gd name="connsiteY3" fmla="*/ 477982 h 784607"/>
                <a:gd name="connsiteX4" fmla="*/ 2171700 w 2171700"/>
                <a:gd name="connsiteY4" fmla="*/ 0 h 784607"/>
                <a:gd name="connsiteX0" fmla="*/ 0 w 2171700"/>
                <a:gd name="connsiteY0" fmla="*/ 51954 h 784607"/>
                <a:gd name="connsiteX1" fmla="*/ 654627 w 2171700"/>
                <a:gd name="connsiteY1" fmla="*/ 779318 h 784607"/>
                <a:gd name="connsiteX2" fmla="*/ 1776845 w 2171700"/>
                <a:gd name="connsiteY2" fmla="*/ 477982 h 784607"/>
                <a:gd name="connsiteX3" fmla="*/ 2171700 w 2171700"/>
                <a:gd name="connsiteY3" fmla="*/ 0 h 784607"/>
                <a:gd name="connsiteX0" fmla="*/ 0 w 2171700"/>
                <a:gd name="connsiteY0" fmla="*/ 51954 h 779318"/>
                <a:gd name="connsiteX1" fmla="*/ 654627 w 2171700"/>
                <a:gd name="connsiteY1" fmla="*/ 779318 h 779318"/>
                <a:gd name="connsiteX2" fmla="*/ 2171700 w 2171700"/>
                <a:gd name="connsiteY2" fmla="*/ 0 h 779318"/>
                <a:gd name="connsiteX0" fmla="*/ 0 w 2171700"/>
                <a:gd name="connsiteY0" fmla="*/ 51954 h 779318"/>
                <a:gd name="connsiteX1" fmla="*/ 654627 w 2171700"/>
                <a:gd name="connsiteY1" fmla="*/ 779318 h 779318"/>
                <a:gd name="connsiteX2" fmla="*/ 2171700 w 2171700"/>
                <a:gd name="connsiteY2" fmla="*/ 0 h 779318"/>
                <a:gd name="connsiteX0" fmla="*/ 0 w 2171700"/>
                <a:gd name="connsiteY0" fmla="*/ 51954 h 789709"/>
                <a:gd name="connsiteX1" fmla="*/ 862445 w 2171700"/>
                <a:gd name="connsiteY1" fmla="*/ 789709 h 789709"/>
                <a:gd name="connsiteX2" fmla="*/ 2171700 w 2171700"/>
                <a:gd name="connsiteY2" fmla="*/ 0 h 789709"/>
                <a:gd name="connsiteX0" fmla="*/ 0 w 2171700"/>
                <a:gd name="connsiteY0" fmla="*/ 51954 h 789890"/>
                <a:gd name="connsiteX1" fmla="*/ 862445 w 2171700"/>
                <a:gd name="connsiteY1" fmla="*/ 789709 h 789890"/>
                <a:gd name="connsiteX2" fmla="*/ 2171700 w 2171700"/>
                <a:gd name="connsiteY2" fmla="*/ 0 h 789890"/>
                <a:gd name="connsiteX0" fmla="*/ 0 w 2171700"/>
                <a:gd name="connsiteY0" fmla="*/ 51954 h 789999"/>
                <a:gd name="connsiteX1" fmla="*/ 862445 w 2171700"/>
                <a:gd name="connsiteY1" fmla="*/ 789709 h 789999"/>
                <a:gd name="connsiteX2" fmla="*/ 2171700 w 2171700"/>
                <a:gd name="connsiteY2" fmla="*/ 0 h 789999"/>
                <a:gd name="connsiteX0" fmla="*/ 0 w 2171700"/>
                <a:gd name="connsiteY0" fmla="*/ 51954 h 789999"/>
                <a:gd name="connsiteX1" fmla="*/ 1059873 w 2171700"/>
                <a:gd name="connsiteY1" fmla="*/ 789709 h 789999"/>
                <a:gd name="connsiteX2" fmla="*/ 2171700 w 2171700"/>
                <a:gd name="connsiteY2" fmla="*/ 0 h 789999"/>
                <a:gd name="connsiteX0" fmla="*/ 0 w 2161309"/>
                <a:gd name="connsiteY0" fmla="*/ 10391 h 789714"/>
                <a:gd name="connsiteX1" fmla="*/ 1049482 w 2161309"/>
                <a:gd name="connsiteY1" fmla="*/ 789709 h 789714"/>
                <a:gd name="connsiteX2" fmla="*/ 2161309 w 2161309"/>
                <a:gd name="connsiteY2" fmla="*/ 0 h 789714"/>
                <a:gd name="connsiteX0" fmla="*/ 0 w 2161309"/>
                <a:gd name="connsiteY0" fmla="*/ 10391 h 803918"/>
                <a:gd name="connsiteX1" fmla="*/ 1024922 w 2161309"/>
                <a:gd name="connsiteY1" fmla="*/ 803913 h 803918"/>
                <a:gd name="connsiteX2" fmla="*/ 2161309 w 2161309"/>
                <a:gd name="connsiteY2" fmla="*/ 0 h 803918"/>
                <a:gd name="connsiteX0" fmla="*/ 0 w 2161309"/>
                <a:gd name="connsiteY0" fmla="*/ 10391 h 1136482"/>
                <a:gd name="connsiteX1" fmla="*/ 1028597 w 2161309"/>
                <a:gd name="connsiteY1" fmla="*/ 1136479 h 1136482"/>
                <a:gd name="connsiteX2" fmla="*/ 2161309 w 2161309"/>
                <a:gd name="connsiteY2" fmla="*/ 0 h 1136482"/>
                <a:gd name="connsiteX0" fmla="*/ 0 w 2172441"/>
                <a:gd name="connsiteY0" fmla="*/ 0 h 1354087"/>
                <a:gd name="connsiteX1" fmla="*/ 1039729 w 2172441"/>
                <a:gd name="connsiteY1" fmla="*/ 1352232 h 1354087"/>
                <a:gd name="connsiteX2" fmla="*/ 2172441 w 2172441"/>
                <a:gd name="connsiteY2" fmla="*/ 215753 h 1354087"/>
                <a:gd name="connsiteX0" fmla="*/ 0 w 2172441"/>
                <a:gd name="connsiteY0" fmla="*/ 0 h 1354087"/>
                <a:gd name="connsiteX1" fmla="*/ 1039729 w 2172441"/>
                <a:gd name="connsiteY1" fmla="*/ 1352232 h 1354087"/>
                <a:gd name="connsiteX2" fmla="*/ 2172441 w 2172441"/>
                <a:gd name="connsiteY2" fmla="*/ 215753 h 1354087"/>
                <a:gd name="connsiteX0" fmla="*/ 0 w 2110619"/>
                <a:gd name="connsiteY0" fmla="*/ 0 h 1353295"/>
                <a:gd name="connsiteX1" fmla="*/ 1039729 w 2110619"/>
                <a:gd name="connsiteY1" fmla="*/ 1352232 h 1353295"/>
                <a:gd name="connsiteX2" fmla="*/ 2110619 w 2110619"/>
                <a:gd name="connsiteY2" fmla="*/ 168247 h 1353295"/>
                <a:gd name="connsiteX0" fmla="*/ 0 w 2110619"/>
                <a:gd name="connsiteY0" fmla="*/ 0 h 1353619"/>
                <a:gd name="connsiteX1" fmla="*/ 1039729 w 2110619"/>
                <a:gd name="connsiteY1" fmla="*/ 1352232 h 1353619"/>
                <a:gd name="connsiteX2" fmla="*/ 2110619 w 2110619"/>
                <a:gd name="connsiteY2" fmla="*/ 168247 h 1353619"/>
                <a:gd name="connsiteX0" fmla="*/ 0 w 2110619"/>
                <a:gd name="connsiteY0" fmla="*/ 0 h 1353619"/>
                <a:gd name="connsiteX1" fmla="*/ 1039729 w 2110619"/>
                <a:gd name="connsiteY1" fmla="*/ 1352232 h 1353619"/>
                <a:gd name="connsiteX2" fmla="*/ 2110619 w 2110619"/>
                <a:gd name="connsiteY2" fmla="*/ 168247 h 1353619"/>
                <a:gd name="connsiteX0" fmla="*/ 0 w 2110619"/>
                <a:gd name="connsiteY0" fmla="*/ 0 h 1352232"/>
                <a:gd name="connsiteX1" fmla="*/ 1039729 w 2110619"/>
                <a:gd name="connsiteY1" fmla="*/ 1352232 h 1352232"/>
                <a:gd name="connsiteX2" fmla="*/ 2110619 w 2110619"/>
                <a:gd name="connsiteY2" fmla="*/ 168247 h 1352232"/>
                <a:gd name="connsiteX0" fmla="*/ 0 w 2029275"/>
                <a:gd name="connsiteY0" fmla="*/ 0 h 1360331"/>
                <a:gd name="connsiteX1" fmla="*/ 1039729 w 2029275"/>
                <a:gd name="connsiteY1" fmla="*/ 1352232 h 1360331"/>
                <a:gd name="connsiteX2" fmla="*/ 2029275 w 2029275"/>
                <a:gd name="connsiteY2" fmla="*/ 348773 h 1360331"/>
                <a:gd name="connsiteX0" fmla="*/ 0 w 2029275"/>
                <a:gd name="connsiteY0" fmla="*/ 0 h 1352351"/>
                <a:gd name="connsiteX1" fmla="*/ 1039729 w 2029275"/>
                <a:gd name="connsiteY1" fmla="*/ 1352232 h 1352351"/>
                <a:gd name="connsiteX2" fmla="*/ 2029275 w 2029275"/>
                <a:gd name="connsiteY2" fmla="*/ 348773 h 1352351"/>
                <a:gd name="connsiteX0" fmla="*/ 0 w 2055305"/>
                <a:gd name="connsiteY0" fmla="*/ 0 h 1359222"/>
                <a:gd name="connsiteX1" fmla="*/ 1039729 w 2055305"/>
                <a:gd name="connsiteY1" fmla="*/ 1352232 h 1359222"/>
                <a:gd name="connsiteX2" fmla="*/ 2055305 w 2055305"/>
                <a:gd name="connsiteY2" fmla="*/ 329770 h 1359222"/>
                <a:gd name="connsiteX0" fmla="*/ 0 w 2055305"/>
                <a:gd name="connsiteY0" fmla="*/ 0 h 1358707"/>
                <a:gd name="connsiteX1" fmla="*/ 1039729 w 2055305"/>
                <a:gd name="connsiteY1" fmla="*/ 1352232 h 1358707"/>
                <a:gd name="connsiteX2" fmla="*/ 2055305 w 2055305"/>
                <a:gd name="connsiteY2" fmla="*/ 329770 h 1358707"/>
                <a:gd name="connsiteX0" fmla="*/ 0 w 2097604"/>
                <a:gd name="connsiteY0" fmla="*/ 0 h 1357378"/>
                <a:gd name="connsiteX1" fmla="*/ 1039729 w 2097604"/>
                <a:gd name="connsiteY1" fmla="*/ 1352232 h 1357378"/>
                <a:gd name="connsiteX2" fmla="*/ 2097604 w 2097604"/>
                <a:gd name="connsiteY2" fmla="*/ 301266 h 1357378"/>
                <a:gd name="connsiteX0" fmla="*/ 0 w 2097604"/>
                <a:gd name="connsiteY0" fmla="*/ 0 h 1358229"/>
                <a:gd name="connsiteX1" fmla="*/ 1039729 w 2097604"/>
                <a:gd name="connsiteY1" fmla="*/ 1352232 h 1358229"/>
                <a:gd name="connsiteX2" fmla="*/ 2097604 w 2097604"/>
                <a:gd name="connsiteY2" fmla="*/ 301266 h 1358229"/>
                <a:gd name="connsiteX0" fmla="*/ 0 w 2019513"/>
                <a:gd name="connsiteY0" fmla="*/ 0 h 1357758"/>
                <a:gd name="connsiteX1" fmla="*/ 1039729 w 2019513"/>
                <a:gd name="connsiteY1" fmla="*/ 1352232 h 1357758"/>
                <a:gd name="connsiteX2" fmla="*/ 2019513 w 2019513"/>
                <a:gd name="connsiteY2" fmla="*/ 291765 h 1357758"/>
                <a:gd name="connsiteX0" fmla="*/ 0 w 2019513"/>
                <a:gd name="connsiteY0" fmla="*/ 0 h 1357758"/>
                <a:gd name="connsiteX1" fmla="*/ 1039729 w 2019513"/>
                <a:gd name="connsiteY1" fmla="*/ 1352232 h 1357758"/>
                <a:gd name="connsiteX2" fmla="*/ 2019513 w 2019513"/>
                <a:gd name="connsiteY2" fmla="*/ 291765 h 1357758"/>
                <a:gd name="connsiteX0" fmla="*/ 0 w 2019513"/>
                <a:gd name="connsiteY0" fmla="*/ 0 h 1359851"/>
                <a:gd name="connsiteX1" fmla="*/ 1039729 w 2019513"/>
                <a:gd name="connsiteY1" fmla="*/ 1352232 h 1359851"/>
                <a:gd name="connsiteX2" fmla="*/ 2019513 w 2019513"/>
                <a:gd name="connsiteY2" fmla="*/ 291765 h 1359851"/>
                <a:gd name="connsiteX0" fmla="*/ 0 w 2019513"/>
                <a:gd name="connsiteY0" fmla="*/ 0 h 1370755"/>
                <a:gd name="connsiteX1" fmla="*/ 1042681 w 2019513"/>
                <a:gd name="connsiteY1" fmla="*/ 1363442 h 1370755"/>
                <a:gd name="connsiteX2" fmla="*/ 2019513 w 2019513"/>
                <a:gd name="connsiteY2" fmla="*/ 291765 h 1370755"/>
                <a:gd name="connsiteX0" fmla="*/ 0 w 2019513"/>
                <a:gd name="connsiteY0" fmla="*/ 0 h 1363442"/>
                <a:gd name="connsiteX1" fmla="*/ 1042681 w 2019513"/>
                <a:gd name="connsiteY1" fmla="*/ 1363442 h 1363442"/>
                <a:gd name="connsiteX2" fmla="*/ 2019513 w 2019513"/>
                <a:gd name="connsiteY2" fmla="*/ 291765 h 1363442"/>
                <a:gd name="connsiteX0" fmla="*/ 0 w 2019513"/>
                <a:gd name="connsiteY0" fmla="*/ 0 h 1363442"/>
                <a:gd name="connsiteX1" fmla="*/ 1042681 w 2019513"/>
                <a:gd name="connsiteY1" fmla="*/ 1363442 h 1363442"/>
                <a:gd name="connsiteX2" fmla="*/ 2019513 w 2019513"/>
                <a:gd name="connsiteY2" fmla="*/ 291765 h 1363442"/>
                <a:gd name="connsiteX0" fmla="*/ 0 w 2019513"/>
                <a:gd name="connsiteY0" fmla="*/ 0 h 1363442"/>
                <a:gd name="connsiteX1" fmla="*/ 1027919 w 2019513"/>
                <a:gd name="connsiteY1" fmla="*/ 1363442 h 1363442"/>
                <a:gd name="connsiteX2" fmla="*/ 2019513 w 2019513"/>
                <a:gd name="connsiteY2" fmla="*/ 291765 h 1363442"/>
                <a:gd name="connsiteX0" fmla="*/ 0 w 2019513"/>
                <a:gd name="connsiteY0" fmla="*/ 0 h 1363442"/>
                <a:gd name="connsiteX1" fmla="*/ 1027919 w 2019513"/>
                <a:gd name="connsiteY1" fmla="*/ 1363442 h 1363442"/>
                <a:gd name="connsiteX2" fmla="*/ 2019513 w 2019513"/>
                <a:gd name="connsiteY2" fmla="*/ 291765 h 1363442"/>
                <a:gd name="connsiteX0" fmla="*/ 0 w 2019513"/>
                <a:gd name="connsiteY0" fmla="*/ 0 h 1363442"/>
                <a:gd name="connsiteX1" fmla="*/ 1027919 w 2019513"/>
                <a:gd name="connsiteY1" fmla="*/ 1363442 h 1363442"/>
                <a:gd name="connsiteX2" fmla="*/ 2019513 w 2019513"/>
                <a:gd name="connsiteY2" fmla="*/ 291765 h 1363442"/>
                <a:gd name="connsiteX0" fmla="*/ 0 w 2019513"/>
                <a:gd name="connsiteY0" fmla="*/ 0 h 1363442"/>
                <a:gd name="connsiteX1" fmla="*/ 1027919 w 2019513"/>
                <a:gd name="connsiteY1" fmla="*/ 1363442 h 1363442"/>
                <a:gd name="connsiteX2" fmla="*/ 2019513 w 2019513"/>
                <a:gd name="connsiteY2" fmla="*/ 291765 h 1363442"/>
                <a:gd name="connsiteX0" fmla="*/ 0 w 2019513"/>
                <a:gd name="connsiteY0" fmla="*/ 0 h 1363442"/>
                <a:gd name="connsiteX1" fmla="*/ 1027919 w 2019513"/>
                <a:gd name="connsiteY1" fmla="*/ 1363442 h 1363442"/>
                <a:gd name="connsiteX2" fmla="*/ 2019513 w 2019513"/>
                <a:gd name="connsiteY2" fmla="*/ 291765 h 1363442"/>
                <a:gd name="connsiteX0" fmla="*/ 0 w 1989988"/>
                <a:gd name="connsiteY0" fmla="*/ 0 h 1363442"/>
                <a:gd name="connsiteX1" fmla="*/ 1027919 w 1989988"/>
                <a:gd name="connsiteY1" fmla="*/ 1363442 h 1363442"/>
                <a:gd name="connsiteX2" fmla="*/ 1989988 w 1989988"/>
                <a:gd name="connsiteY2" fmla="*/ 325391 h 1363442"/>
                <a:gd name="connsiteX0" fmla="*/ 0 w 1989988"/>
                <a:gd name="connsiteY0" fmla="*/ 0 h 1363442"/>
                <a:gd name="connsiteX1" fmla="*/ 1027919 w 1989988"/>
                <a:gd name="connsiteY1" fmla="*/ 1363442 h 1363442"/>
                <a:gd name="connsiteX2" fmla="*/ 1989988 w 1989988"/>
                <a:gd name="connsiteY2" fmla="*/ 269347 h 1363442"/>
                <a:gd name="connsiteX0" fmla="*/ 0 w 2016560"/>
                <a:gd name="connsiteY0" fmla="*/ 0 h 1363442"/>
                <a:gd name="connsiteX1" fmla="*/ 1027919 w 2016560"/>
                <a:gd name="connsiteY1" fmla="*/ 1363442 h 1363442"/>
                <a:gd name="connsiteX2" fmla="*/ 2016560 w 2016560"/>
                <a:gd name="connsiteY2" fmla="*/ 213304 h 1363442"/>
                <a:gd name="connsiteX0" fmla="*/ 0 w 2016560"/>
                <a:gd name="connsiteY0" fmla="*/ 0 h 1363442"/>
                <a:gd name="connsiteX1" fmla="*/ 1027919 w 2016560"/>
                <a:gd name="connsiteY1" fmla="*/ 1363442 h 1363442"/>
                <a:gd name="connsiteX2" fmla="*/ 2016560 w 2016560"/>
                <a:gd name="connsiteY2" fmla="*/ 213304 h 1363442"/>
                <a:gd name="connsiteX0" fmla="*/ 0 w 2004750"/>
                <a:gd name="connsiteY0" fmla="*/ 0 h 1363442"/>
                <a:gd name="connsiteX1" fmla="*/ 1027919 w 2004750"/>
                <a:gd name="connsiteY1" fmla="*/ 1363442 h 1363442"/>
                <a:gd name="connsiteX2" fmla="*/ 2004750 w 2004750"/>
                <a:gd name="connsiteY2" fmla="*/ 179677 h 1363442"/>
              </a:gdLst>
              <a:ahLst/>
              <a:cxnLst>
                <a:cxn ang="0">
                  <a:pos x="connsiteX0" y="connsiteY0"/>
                </a:cxn>
                <a:cxn ang="0">
                  <a:pos x="connsiteX1" y="connsiteY1"/>
                </a:cxn>
                <a:cxn ang="0">
                  <a:pos x="connsiteX2" y="connsiteY2"/>
                </a:cxn>
              </a:cxnLst>
              <a:rect l="l" t="t" r="r" b="b"/>
              <a:pathLst>
                <a:path w="2004750" h="1363442">
                  <a:moveTo>
                    <a:pt x="0" y="0"/>
                  </a:moveTo>
                  <a:cubicBezTo>
                    <a:pt x="200672" y="1108669"/>
                    <a:pt x="667714" y="1348442"/>
                    <a:pt x="1027919" y="1363442"/>
                  </a:cubicBezTo>
                  <a:cubicBezTo>
                    <a:pt x="1329076" y="1333609"/>
                    <a:pt x="1960801" y="1090356"/>
                    <a:pt x="2004750" y="179677"/>
                  </a:cubicBezTo>
                </a:path>
              </a:pathLst>
            </a:cu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Freeform 74"/>
            <p:cNvSpPr/>
            <p:nvPr/>
          </p:nvSpPr>
          <p:spPr>
            <a:xfrm>
              <a:off x="1105678" y="3024541"/>
              <a:ext cx="6884437" cy="1471260"/>
            </a:xfrm>
            <a:custGeom>
              <a:avLst/>
              <a:gdLst>
                <a:gd name="connsiteX0" fmla="*/ 0 w 2171700"/>
                <a:gd name="connsiteY0" fmla="*/ 51954 h 784607"/>
                <a:gd name="connsiteX1" fmla="*/ 145473 w 2171700"/>
                <a:gd name="connsiteY1" fmla="*/ 228600 h 784607"/>
                <a:gd name="connsiteX2" fmla="*/ 654627 w 2171700"/>
                <a:gd name="connsiteY2" fmla="*/ 779318 h 784607"/>
                <a:gd name="connsiteX3" fmla="*/ 1776845 w 2171700"/>
                <a:gd name="connsiteY3" fmla="*/ 477982 h 784607"/>
                <a:gd name="connsiteX4" fmla="*/ 2171700 w 2171700"/>
                <a:gd name="connsiteY4" fmla="*/ 0 h 784607"/>
                <a:gd name="connsiteX0" fmla="*/ 0 w 2171700"/>
                <a:gd name="connsiteY0" fmla="*/ 51954 h 784607"/>
                <a:gd name="connsiteX1" fmla="*/ 654627 w 2171700"/>
                <a:gd name="connsiteY1" fmla="*/ 779318 h 784607"/>
                <a:gd name="connsiteX2" fmla="*/ 1776845 w 2171700"/>
                <a:gd name="connsiteY2" fmla="*/ 477982 h 784607"/>
                <a:gd name="connsiteX3" fmla="*/ 2171700 w 2171700"/>
                <a:gd name="connsiteY3" fmla="*/ 0 h 784607"/>
                <a:gd name="connsiteX0" fmla="*/ 0 w 2171700"/>
                <a:gd name="connsiteY0" fmla="*/ 51954 h 779318"/>
                <a:gd name="connsiteX1" fmla="*/ 654627 w 2171700"/>
                <a:gd name="connsiteY1" fmla="*/ 779318 h 779318"/>
                <a:gd name="connsiteX2" fmla="*/ 2171700 w 2171700"/>
                <a:gd name="connsiteY2" fmla="*/ 0 h 779318"/>
                <a:gd name="connsiteX0" fmla="*/ 0 w 2171700"/>
                <a:gd name="connsiteY0" fmla="*/ 51954 h 779318"/>
                <a:gd name="connsiteX1" fmla="*/ 654627 w 2171700"/>
                <a:gd name="connsiteY1" fmla="*/ 779318 h 779318"/>
                <a:gd name="connsiteX2" fmla="*/ 2171700 w 2171700"/>
                <a:gd name="connsiteY2" fmla="*/ 0 h 779318"/>
                <a:gd name="connsiteX0" fmla="*/ 0 w 2171700"/>
                <a:gd name="connsiteY0" fmla="*/ 51954 h 789709"/>
                <a:gd name="connsiteX1" fmla="*/ 862445 w 2171700"/>
                <a:gd name="connsiteY1" fmla="*/ 789709 h 789709"/>
                <a:gd name="connsiteX2" fmla="*/ 2171700 w 2171700"/>
                <a:gd name="connsiteY2" fmla="*/ 0 h 789709"/>
                <a:gd name="connsiteX0" fmla="*/ 0 w 2171700"/>
                <a:gd name="connsiteY0" fmla="*/ 51954 h 789890"/>
                <a:gd name="connsiteX1" fmla="*/ 862445 w 2171700"/>
                <a:gd name="connsiteY1" fmla="*/ 789709 h 789890"/>
                <a:gd name="connsiteX2" fmla="*/ 2171700 w 2171700"/>
                <a:gd name="connsiteY2" fmla="*/ 0 h 789890"/>
                <a:gd name="connsiteX0" fmla="*/ 0 w 2171700"/>
                <a:gd name="connsiteY0" fmla="*/ 51954 h 789999"/>
                <a:gd name="connsiteX1" fmla="*/ 862445 w 2171700"/>
                <a:gd name="connsiteY1" fmla="*/ 789709 h 789999"/>
                <a:gd name="connsiteX2" fmla="*/ 2171700 w 2171700"/>
                <a:gd name="connsiteY2" fmla="*/ 0 h 789999"/>
                <a:gd name="connsiteX0" fmla="*/ 0 w 2171700"/>
                <a:gd name="connsiteY0" fmla="*/ 51954 h 789999"/>
                <a:gd name="connsiteX1" fmla="*/ 1059873 w 2171700"/>
                <a:gd name="connsiteY1" fmla="*/ 789709 h 789999"/>
                <a:gd name="connsiteX2" fmla="*/ 2171700 w 2171700"/>
                <a:gd name="connsiteY2" fmla="*/ 0 h 789999"/>
                <a:gd name="connsiteX0" fmla="*/ 0 w 2161309"/>
                <a:gd name="connsiteY0" fmla="*/ 10391 h 789714"/>
                <a:gd name="connsiteX1" fmla="*/ 1049482 w 2161309"/>
                <a:gd name="connsiteY1" fmla="*/ 789709 h 789714"/>
                <a:gd name="connsiteX2" fmla="*/ 2161309 w 2161309"/>
                <a:gd name="connsiteY2" fmla="*/ 0 h 789714"/>
                <a:gd name="connsiteX0" fmla="*/ 0 w 2161309"/>
                <a:gd name="connsiteY0" fmla="*/ 10391 h 803918"/>
                <a:gd name="connsiteX1" fmla="*/ 1024922 w 2161309"/>
                <a:gd name="connsiteY1" fmla="*/ 803913 h 803918"/>
                <a:gd name="connsiteX2" fmla="*/ 2161309 w 2161309"/>
                <a:gd name="connsiteY2" fmla="*/ 0 h 803918"/>
                <a:gd name="connsiteX0" fmla="*/ 0 w 2161309"/>
                <a:gd name="connsiteY0" fmla="*/ 10391 h 1136482"/>
                <a:gd name="connsiteX1" fmla="*/ 1028597 w 2161309"/>
                <a:gd name="connsiteY1" fmla="*/ 1136479 h 1136482"/>
                <a:gd name="connsiteX2" fmla="*/ 2161309 w 2161309"/>
                <a:gd name="connsiteY2" fmla="*/ 0 h 1136482"/>
                <a:gd name="connsiteX0" fmla="*/ 0 w 2172441"/>
                <a:gd name="connsiteY0" fmla="*/ 0 h 1354087"/>
                <a:gd name="connsiteX1" fmla="*/ 1039729 w 2172441"/>
                <a:gd name="connsiteY1" fmla="*/ 1352232 h 1354087"/>
                <a:gd name="connsiteX2" fmla="*/ 2172441 w 2172441"/>
                <a:gd name="connsiteY2" fmla="*/ 215753 h 1354087"/>
                <a:gd name="connsiteX0" fmla="*/ 0 w 2172441"/>
                <a:gd name="connsiteY0" fmla="*/ 0 h 1354087"/>
                <a:gd name="connsiteX1" fmla="*/ 1039729 w 2172441"/>
                <a:gd name="connsiteY1" fmla="*/ 1352232 h 1354087"/>
                <a:gd name="connsiteX2" fmla="*/ 2172441 w 2172441"/>
                <a:gd name="connsiteY2" fmla="*/ 215753 h 1354087"/>
                <a:gd name="connsiteX0" fmla="*/ 0 w 2132638"/>
                <a:gd name="connsiteY0" fmla="*/ 0 h 1352830"/>
                <a:gd name="connsiteX1" fmla="*/ 1039729 w 2132638"/>
                <a:gd name="connsiteY1" fmla="*/ 1352232 h 1352830"/>
                <a:gd name="connsiteX2" fmla="*/ 2132638 w 2132638"/>
                <a:gd name="connsiteY2" fmla="*/ 129193 h 1352830"/>
                <a:gd name="connsiteX0" fmla="*/ 0 w 2132638"/>
                <a:gd name="connsiteY0" fmla="*/ 0 h 1352932"/>
                <a:gd name="connsiteX1" fmla="*/ 1039729 w 2132638"/>
                <a:gd name="connsiteY1" fmla="*/ 1352232 h 1352932"/>
                <a:gd name="connsiteX2" fmla="*/ 2132638 w 2132638"/>
                <a:gd name="connsiteY2" fmla="*/ 129193 h 1352932"/>
                <a:gd name="connsiteX0" fmla="*/ 0 w 2132638"/>
                <a:gd name="connsiteY0" fmla="*/ 0 h 1352932"/>
                <a:gd name="connsiteX1" fmla="*/ 1039729 w 2132638"/>
                <a:gd name="connsiteY1" fmla="*/ 1352232 h 1352932"/>
                <a:gd name="connsiteX2" fmla="*/ 2132638 w 2132638"/>
                <a:gd name="connsiteY2" fmla="*/ 129193 h 1352932"/>
                <a:gd name="connsiteX0" fmla="*/ 0 w 2132638"/>
                <a:gd name="connsiteY0" fmla="*/ 0 h 1324121"/>
                <a:gd name="connsiteX1" fmla="*/ 1036667 w 2132638"/>
                <a:gd name="connsiteY1" fmla="*/ 1323378 h 1324121"/>
                <a:gd name="connsiteX2" fmla="*/ 2132638 w 2132638"/>
                <a:gd name="connsiteY2" fmla="*/ 129193 h 1324121"/>
                <a:gd name="connsiteX0" fmla="*/ 0 w 2132638"/>
                <a:gd name="connsiteY0" fmla="*/ 0 h 1323464"/>
                <a:gd name="connsiteX1" fmla="*/ 1036667 w 2132638"/>
                <a:gd name="connsiteY1" fmla="*/ 1323378 h 1323464"/>
                <a:gd name="connsiteX2" fmla="*/ 2132638 w 2132638"/>
                <a:gd name="connsiteY2" fmla="*/ 129193 h 1323464"/>
                <a:gd name="connsiteX0" fmla="*/ 0 w 2080587"/>
                <a:gd name="connsiteY0" fmla="*/ 0 h 1324660"/>
                <a:gd name="connsiteX1" fmla="*/ 1036667 w 2080587"/>
                <a:gd name="connsiteY1" fmla="*/ 1323378 h 1324660"/>
                <a:gd name="connsiteX2" fmla="*/ 2080587 w 2080587"/>
                <a:gd name="connsiteY2" fmla="*/ 165260 h 1324660"/>
                <a:gd name="connsiteX0" fmla="*/ 0 w 2080587"/>
                <a:gd name="connsiteY0" fmla="*/ 0 h 1324660"/>
                <a:gd name="connsiteX1" fmla="*/ 1036667 w 2080587"/>
                <a:gd name="connsiteY1" fmla="*/ 1323378 h 1324660"/>
                <a:gd name="connsiteX2" fmla="*/ 2080587 w 2080587"/>
                <a:gd name="connsiteY2" fmla="*/ 165260 h 1324660"/>
                <a:gd name="connsiteX0" fmla="*/ 0 w 2080587"/>
                <a:gd name="connsiteY0" fmla="*/ 0 h 1324660"/>
                <a:gd name="connsiteX1" fmla="*/ 1018296 w 2080587"/>
                <a:gd name="connsiteY1" fmla="*/ 1323378 h 1324660"/>
                <a:gd name="connsiteX2" fmla="*/ 2080587 w 2080587"/>
                <a:gd name="connsiteY2" fmla="*/ 165260 h 1324660"/>
                <a:gd name="connsiteX0" fmla="*/ 0 w 2080587"/>
                <a:gd name="connsiteY0" fmla="*/ 0 h 1323380"/>
                <a:gd name="connsiteX1" fmla="*/ 1018296 w 2080587"/>
                <a:gd name="connsiteY1" fmla="*/ 1323378 h 1323380"/>
                <a:gd name="connsiteX2" fmla="*/ 2080587 w 2080587"/>
                <a:gd name="connsiteY2" fmla="*/ 165260 h 1323380"/>
                <a:gd name="connsiteX0" fmla="*/ 0 w 2114267"/>
                <a:gd name="connsiteY0" fmla="*/ 0 h 1323745"/>
                <a:gd name="connsiteX1" fmla="*/ 1018296 w 2114267"/>
                <a:gd name="connsiteY1" fmla="*/ 1323378 h 1323745"/>
                <a:gd name="connsiteX2" fmla="*/ 2114267 w 2114267"/>
                <a:gd name="connsiteY2" fmla="*/ 93126 h 1323745"/>
                <a:gd name="connsiteX0" fmla="*/ 0 w 2114267"/>
                <a:gd name="connsiteY0" fmla="*/ 0 h 1323822"/>
                <a:gd name="connsiteX1" fmla="*/ 1018296 w 2114267"/>
                <a:gd name="connsiteY1" fmla="*/ 1323378 h 1323822"/>
                <a:gd name="connsiteX2" fmla="*/ 2114267 w 2114267"/>
                <a:gd name="connsiteY2" fmla="*/ 93126 h 1323822"/>
                <a:gd name="connsiteX0" fmla="*/ 0 w 2004041"/>
                <a:gd name="connsiteY0" fmla="*/ 0 h 1324804"/>
                <a:gd name="connsiteX1" fmla="*/ 1018296 w 2004041"/>
                <a:gd name="connsiteY1" fmla="*/ 1323378 h 1324804"/>
                <a:gd name="connsiteX2" fmla="*/ 2004041 w 2004041"/>
                <a:gd name="connsiteY2" fmla="*/ 158046 h 1324804"/>
                <a:gd name="connsiteX0" fmla="*/ 0 w 2013227"/>
                <a:gd name="connsiteY0" fmla="*/ 0 h 1323751"/>
                <a:gd name="connsiteX1" fmla="*/ 1018296 w 2013227"/>
                <a:gd name="connsiteY1" fmla="*/ 1323378 h 1323751"/>
                <a:gd name="connsiteX2" fmla="*/ 2013227 w 2013227"/>
                <a:gd name="connsiteY2" fmla="*/ 85912 h 1323751"/>
                <a:gd name="connsiteX0" fmla="*/ 0 w 2019351"/>
                <a:gd name="connsiteY0" fmla="*/ 0 h 1444109"/>
                <a:gd name="connsiteX1" fmla="*/ 1024420 w 2019351"/>
                <a:gd name="connsiteY1" fmla="*/ 1442172 h 1444109"/>
                <a:gd name="connsiteX2" fmla="*/ 2019351 w 2019351"/>
                <a:gd name="connsiteY2" fmla="*/ 204706 h 1444109"/>
                <a:gd name="connsiteX0" fmla="*/ 0 w 2019351"/>
                <a:gd name="connsiteY0" fmla="*/ 0 h 1444109"/>
                <a:gd name="connsiteX1" fmla="*/ 1024420 w 2019351"/>
                <a:gd name="connsiteY1" fmla="*/ 1442172 h 1444109"/>
                <a:gd name="connsiteX2" fmla="*/ 2019351 w 2019351"/>
                <a:gd name="connsiteY2" fmla="*/ 204706 h 1444109"/>
                <a:gd name="connsiteX0" fmla="*/ 0 w 2019351"/>
                <a:gd name="connsiteY0" fmla="*/ 0 h 1444109"/>
                <a:gd name="connsiteX1" fmla="*/ 1024420 w 2019351"/>
                <a:gd name="connsiteY1" fmla="*/ 1442172 h 1444109"/>
                <a:gd name="connsiteX2" fmla="*/ 2019351 w 2019351"/>
                <a:gd name="connsiteY2" fmla="*/ 204706 h 1444109"/>
                <a:gd name="connsiteX0" fmla="*/ 0 w 2049912"/>
                <a:gd name="connsiteY0" fmla="*/ 0 h 1443992"/>
                <a:gd name="connsiteX1" fmla="*/ 1024420 w 2049912"/>
                <a:gd name="connsiteY1" fmla="*/ 1442172 h 1443992"/>
                <a:gd name="connsiteX2" fmla="*/ 2049912 w 2049912"/>
                <a:gd name="connsiteY2" fmla="*/ 175008 h 1443992"/>
                <a:gd name="connsiteX0" fmla="*/ 0 w 2019351"/>
                <a:gd name="connsiteY0" fmla="*/ 0 h 1444109"/>
                <a:gd name="connsiteX1" fmla="*/ 1024420 w 2019351"/>
                <a:gd name="connsiteY1" fmla="*/ 1442172 h 1444109"/>
                <a:gd name="connsiteX2" fmla="*/ 2019351 w 2019351"/>
                <a:gd name="connsiteY2" fmla="*/ 204706 h 1444109"/>
                <a:gd name="connsiteX0" fmla="*/ 0 w 2019351"/>
                <a:gd name="connsiteY0" fmla="*/ 0 h 1444337"/>
                <a:gd name="connsiteX1" fmla="*/ 1024420 w 2019351"/>
                <a:gd name="connsiteY1" fmla="*/ 1442172 h 1444337"/>
                <a:gd name="connsiteX2" fmla="*/ 2019351 w 2019351"/>
                <a:gd name="connsiteY2" fmla="*/ 204706 h 1444337"/>
                <a:gd name="connsiteX0" fmla="*/ 0 w 2019351"/>
                <a:gd name="connsiteY0" fmla="*/ 0 h 1444337"/>
                <a:gd name="connsiteX1" fmla="*/ 1024420 w 2019351"/>
                <a:gd name="connsiteY1" fmla="*/ 1442172 h 1444337"/>
                <a:gd name="connsiteX2" fmla="*/ 2019351 w 2019351"/>
                <a:gd name="connsiteY2" fmla="*/ 204706 h 1444337"/>
                <a:gd name="connsiteX0" fmla="*/ 0 w 2019351"/>
                <a:gd name="connsiteY0" fmla="*/ 0 h 1473891"/>
                <a:gd name="connsiteX1" fmla="*/ 1021642 w 2019351"/>
                <a:gd name="connsiteY1" fmla="*/ 1471871 h 1473891"/>
                <a:gd name="connsiteX2" fmla="*/ 2019351 w 2019351"/>
                <a:gd name="connsiteY2" fmla="*/ 204706 h 1473891"/>
                <a:gd name="connsiteX0" fmla="*/ 0 w 2019351"/>
                <a:gd name="connsiteY0" fmla="*/ 0 h 1471871"/>
                <a:gd name="connsiteX1" fmla="*/ 1021642 w 2019351"/>
                <a:gd name="connsiteY1" fmla="*/ 1471871 h 1471871"/>
                <a:gd name="connsiteX2" fmla="*/ 2019351 w 2019351"/>
                <a:gd name="connsiteY2" fmla="*/ 204706 h 1471871"/>
                <a:gd name="connsiteX0" fmla="*/ 0 w 2019351"/>
                <a:gd name="connsiteY0" fmla="*/ 0 h 1471871"/>
                <a:gd name="connsiteX1" fmla="*/ 1021642 w 2019351"/>
                <a:gd name="connsiteY1" fmla="*/ 1471871 h 1471871"/>
                <a:gd name="connsiteX2" fmla="*/ 2019351 w 2019351"/>
                <a:gd name="connsiteY2" fmla="*/ 204706 h 1471871"/>
                <a:gd name="connsiteX0" fmla="*/ 0 w 2019351"/>
                <a:gd name="connsiteY0" fmla="*/ 0 h 1452072"/>
                <a:gd name="connsiteX1" fmla="*/ 1010529 w 2019351"/>
                <a:gd name="connsiteY1" fmla="*/ 1452072 h 1452072"/>
                <a:gd name="connsiteX2" fmla="*/ 2019351 w 2019351"/>
                <a:gd name="connsiteY2" fmla="*/ 204706 h 1452072"/>
                <a:gd name="connsiteX0" fmla="*/ 0 w 2019351"/>
                <a:gd name="connsiteY0" fmla="*/ 0 h 1452072"/>
                <a:gd name="connsiteX1" fmla="*/ 1010529 w 2019351"/>
                <a:gd name="connsiteY1" fmla="*/ 1452072 h 1452072"/>
                <a:gd name="connsiteX2" fmla="*/ 2019351 w 2019351"/>
                <a:gd name="connsiteY2" fmla="*/ 204706 h 1452072"/>
                <a:gd name="connsiteX0" fmla="*/ 0 w 1999903"/>
                <a:gd name="connsiteY0" fmla="*/ 0 h 1452072"/>
                <a:gd name="connsiteX1" fmla="*/ 1010529 w 1999903"/>
                <a:gd name="connsiteY1" fmla="*/ 1452072 h 1452072"/>
                <a:gd name="connsiteX2" fmla="*/ 1999903 w 1999903"/>
                <a:gd name="connsiteY2" fmla="*/ 175007 h 1452072"/>
                <a:gd name="connsiteX0" fmla="*/ 0 w 1991568"/>
                <a:gd name="connsiteY0" fmla="*/ 0 h 1452072"/>
                <a:gd name="connsiteX1" fmla="*/ 1010529 w 1991568"/>
                <a:gd name="connsiteY1" fmla="*/ 1452072 h 1452072"/>
                <a:gd name="connsiteX2" fmla="*/ 1991568 w 1991568"/>
                <a:gd name="connsiteY2" fmla="*/ 254203 h 1452072"/>
                <a:gd name="connsiteX0" fmla="*/ 0 w 2016573"/>
                <a:gd name="connsiteY0" fmla="*/ 0 h 1452072"/>
                <a:gd name="connsiteX1" fmla="*/ 1010529 w 2016573"/>
                <a:gd name="connsiteY1" fmla="*/ 1452072 h 1452072"/>
                <a:gd name="connsiteX2" fmla="*/ 2016573 w 2016573"/>
                <a:gd name="connsiteY2" fmla="*/ 46313 h 1452072"/>
                <a:gd name="connsiteX0" fmla="*/ 0 w 2005460"/>
                <a:gd name="connsiteY0" fmla="*/ 0 h 1452072"/>
                <a:gd name="connsiteX1" fmla="*/ 1010529 w 2005460"/>
                <a:gd name="connsiteY1" fmla="*/ 1452072 h 1452072"/>
                <a:gd name="connsiteX2" fmla="*/ 2005460 w 2005460"/>
                <a:gd name="connsiteY2" fmla="*/ 194805 h 1452072"/>
                <a:gd name="connsiteX0" fmla="*/ 0 w 2005460"/>
                <a:gd name="connsiteY0" fmla="*/ 0 h 1452072"/>
                <a:gd name="connsiteX1" fmla="*/ 1010529 w 2005460"/>
                <a:gd name="connsiteY1" fmla="*/ 1452072 h 1452072"/>
                <a:gd name="connsiteX2" fmla="*/ 2005460 w 2005460"/>
                <a:gd name="connsiteY2" fmla="*/ 194805 h 1452072"/>
                <a:gd name="connsiteX0" fmla="*/ 0 w 2027686"/>
                <a:gd name="connsiteY0" fmla="*/ 0 h 1452072"/>
                <a:gd name="connsiteX1" fmla="*/ 1010529 w 2027686"/>
                <a:gd name="connsiteY1" fmla="*/ 1452072 h 1452072"/>
                <a:gd name="connsiteX2" fmla="*/ 2027686 w 2027686"/>
                <a:gd name="connsiteY2" fmla="*/ 105710 h 1452072"/>
                <a:gd name="connsiteX0" fmla="*/ 0 w 2038799"/>
                <a:gd name="connsiteY0" fmla="*/ 0 h 1452072"/>
                <a:gd name="connsiteX1" fmla="*/ 1010529 w 2038799"/>
                <a:gd name="connsiteY1" fmla="*/ 1452072 h 1452072"/>
                <a:gd name="connsiteX2" fmla="*/ 2038799 w 2038799"/>
                <a:gd name="connsiteY2" fmla="*/ 66111 h 1452072"/>
                <a:gd name="connsiteX0" fmla="*/ 0 w 2061025"/>
                <a:gd name="connsiteY0" fmla="*/ 0 h 1580766"/>
                <a:gd name="connsiteX1" fmla="*/ 1032755 w 2061025"/>
                <a:gd name="connsiteY1" fmla="*/ 1580766 h 1580766"/>
                <a:gd name="connsiteX2" fmla="*/ 2061025 w 2061025"/>
                <a:gd name="connsiteY2" fmla="*/ 194805 h 1580766"/>
                <a:gd name="connsiteX0" fmla="*/ 0 w 2061025"/>
                <a:gd name="connsiteY0" fmla="*/ 0 h 1580766"/>
                <a:gd name="connsiteX1" fmla="*/ 1032755 w 2061025"/>
                <a:gd name="connsiteY1" fmla="*/ 1580766 h 1580766"/>
                <a:gd name="connsiteX2" fmla="*/ 2061025 w 2061025"/>
                <a:gd name="connsiteY2" fmla="*/ 194805 h 1580766"/>
                <a:gd name="connsiteX0" fmla="*/ 0 w 2049912"/>
                <a:gd name="connsiteY0" fmla="*/ 0 h 1560967"/>
                <a:gd name="connsiteX1" fmla="*/ 1021642 w 2049912"/>
                <a:gd name="connsiteY1" fmla="*/ 1560967 h 1560967"/>
                <a:gd name="connsiteX2" fmla="*/ 2049912 w 2049912"/>
                <a:gd name="connsiteY2" fmla="*/ 175006 h 1560967"/>
              </a:gdLst>
              <a:ahLst/>
              <a:cxnLst>
                <a:cxn ang="0">
                  <a:pos x="connsiteX0" y="connsiteY0"/>
                </a:cxn>
                <a:cxn ang="0">
                  <a:pos x="connsiteX1" y="connsiteY1"/>
                </a:cxn>
                <a:cxn ang="0">
                  <a:pos x="connsiteX2" y="connsiteY2"/>
                </a:cxn>
              </a:cxnLst>
              <a:rect l="l" t="t" r="r" b="b"/>
              <a:pathLst>
                <a:path w="2049912" h="1560967">
                  <a:moveTo>
                    <a:pt x="0" y="0"/>
                  </a:moveTo>
                  <a:cubicBezTo>
                    <a:pt x="107485" y="1049869"/>
                    <a:pt x="660079" y="1516949"/>
                    <a:pt x="1021642" y="1560967"/>
                  </a:cubicBezTo>
                  <a:cubicBezTo>
                    <a:pt x="1358200" y="1535687"/>
                    <a:pt x="2024777" y="1089428"/>
                    <a:pt x="2049912" y="175006"/>
                  </a:cubicBezTo>
                </a:path>
              </a:pathLst>
            </a:cu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7"/>
          <p:cNvGrpSpPr/>
          <p:nvPr/>
        </p:nvGrpSpPr>
        <p:grpSpPr>
          <a:xfrm>
            <a:off x="86591" y="1590379"/>
            <a:ext cx="2164120" cy="1880966"/>
            <a:chOff x="86591" y="1453172"/>
            <a:chExt cx="2164120" cy="1880966"/>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1746" t="14742" r="15573" b="2651"/>
            <a:stretch/>
          </p:blipFill>
          <p:spPr>
            <a:xfrm>
              <a:off x="304800" y="1724236"/>
              <a:ext cx="1875953" cy="1358493"/>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50000" t="36044" b="35663"/>
            <a:stretch/>
          </p:blipFill>
          <p:spPr>
            <a:xfrm>
              <a:off x="1049690" y="1453172"/>
              <a:ext cx="1201021" cy="8794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4407" y="2108894"/>
              <a:ext cx="826471" cy="1225244"/>
            </a:xfrm>
            <a:prstGeom prst="rect">
              <a:avLst/>
            </a:prstGeom>
            <a:noFill/>
            <a:ln>
              <a:noFill/>
            </a:ln>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23683" b="40508"/>
            <a:stretch/>
          </p:blipFill>
          <p:spPr>
            <a:xfrm>
              <a:off x="86591" y="1604543"/>
              <a:ext cx="917386" cy="234647"/>
            </a:xfrm>
            <a:prstGeom prst="rect">
              <a:avLst/>
            </a:prstGeom>
          </p:spPr>
        </p:pic>
      </p:grpSp>
      <p:pic>
        <p:nvPicPr>
          <p:cNvPr id="2" name="Picture 1"/>
          <p:cNvPicPr>
            <a:picLocks noChangeAspect="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22977" r="22355"/>
          <a:stretch/>
        </p:blipFill>
        <p:spPr>
          <a:xfrm>
            <a:off x="4411782" y="2423207"/>
            <a:ext cx="394873" cy="722312"/>
          </a:xfrm>
          <a:prstGeom prst="rect">
            <a:avLst/>
          </a:prstGeom>
          <a:noFill/>
          <a:ln>
            <a:noFill/>
          </a:ln>
        </p:spPr>
      </p:pic>
      <p:grpSp>
        <p:nvGrpSpPr>
          <p:cNvPr id="9" name="Group 8"/>
          <p:cNvGrpSpPr/>
          <p:nvPr/>
        </p:nvGrpSpPr>
        <p:grpSpPr>
          <a:xfrm>
            <a:off x="7085044" y="1290873"/>
            <a:ext cx="1677956" cy="1970534"/>
            <a:chOff x="7237444" y="961053"/>
            <a:chExt cx="1677956" cy="1970534"/>
          </a:xfrm>
        </p:grpSpPr>
        <p:pic>
          <p:nvPicPr>
            <p:cNvPr id="29" name="Picture 28"/>
            <p:cNvPicPr>
              <a:picLocks noChangeAspect="1"/>
            </p:cNvPicPr>
            <p:nvPr/>
          </p:nvPicPr>
          <p:blipFill rotWithShape="1">
            <a:blip r:embed="rId8" cstate="print">
              <a:extLst>
                <a:ext uri="{28A0092B-C50C-407E-A947-70E740481C1C}">
                  <a14:useLocalDpi xmlns:a14="http://schemas.microsoft.com/office/drawing/2010/main" val="0"/>
                </a:ext>
              </a:extLst>
            </a:blip>
            <a:srcRect l="30358" t="17855" r="1172" b="16707"/>
            <a:stretch/>
          </p:blipFill>
          <p:spPr>
            <a:xfrm>
              <a:off x="7467600" y="961053"/>
              <a:ext cx="1447800" cy="1037752"/>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37444" y="1988688"/>
              <a:ext cx="1373155" cy="942899"/>
            </a:xfrm>
            <a:prstGeom prst="rect">
              <a:avLst/>
            </a:prstGeom>
          </p:spPr>
        </p:pic>
        <p:pic>
          <p:nvPicPr>
            <p:cNvPr id="6" name="Picture 5"/>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925" t="3283" r="1123" b="3534"/>
            <a:stretch/>
          </p:blipFill>
          <p:spPr>
            <a:xfrm>
              <a:off x="7810616" y="1454209"/>
              <a:ext cx="1103228" cy="1049483"/>
            </a:xfrm>
            <a:prstGeom prst="rect">
              <a:avLst/>
            </a:prstGeom>
          </p:spPr>
        </p:pic>
      </p:grpSp>
      <p:pic>
        <p:nvPicPr>
          <p:cNvPr id="78" name="Picture 77"/>
          <p:cNvPicPr>
            <a:picLocks noChangeAspect="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21238" r="22355"/>
          <a:stretch/>
        </p:blipFill>
        <p:spPr>
          <a:xfrm>
            <a:off x="4597960" y="2544821"/>
            <a:ext cx="407430" cy="722312"/>
          </a:xfrm>
          <a:prstGeom prst="rect">
            <a:avLst/>
          </a:prstGeom>
          <a:noFill/>
          <a:ln>
            <a:noFill/>
          </a:ln>
        </p:spPr>
      </p:pic>
      <p:pic>
        <p:nvPicPr>
          <p:cNvPr id="80" name="Picture 79"/>
          <p:cNvPicPr>
            <a:picLocks noChangeAspect="1"/>
          </p:cNvPicPr>
          <p:nvPr/>
        </p:nvPicPr>
        <p:blipFill rotWithShape="1">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21930" r="22355"/>
          <a:stretch/>
        </p:blipFill>
        <p:spPr>
          <a:xfrm>
            <a:off x="4017169" y="2499407"/>
            <a:ext cx="402431" cy="722312"/>
          </a:xfrm>
          <a:prstGeom prst="rect">
            <a:avLst/>
          </a:prstGeom>
          <a:noFill/>
          <a:ln>
            <a:noFill/>
          </a:ln>
        </p:spPr>
      </p:pic>
      <p:pic>
        <p:nvPicPr>
          <p:cNvPr id="79" name="Picture 78"/>
          <p:cNvPicPr>
            <a:picLocks noChangeAspect="1"/>
          </p:cNvPicPr>
          <p:nvPr/>
        </p:nvPicPr>
        <p:blipFill rotWithShape="1">
          <a:blip r:embed="rId11"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l="20842" r="22355"/>
          <a:stretch/>
        </p:blipFill>
        <p:spPr>
          <a:xfrm>
            <a:off x="4206634" y="2575607"/>
            <a:ext cx="410297" cy="722312"/>
          </a:xfrm>
          <a:prstGeom prst="rect">
            <a:avLst/>
          </a:prstGeom>
          <a:noFill/>
          <a:ln>
            <a:noFill/>
          </a:ln>
        </p:spPr>
      </p:pic>
      <p:pic>
        <p:nvPicPr>
          <p:cNvPr id="3" name="Picture 2"/>
          <p:cNvPicPr>
            <a:picLocks noChangeAspect="1"/>
          </p:cNvPicPr>
          <p:nvPr/>
        </p:nvPicPr>
        <p:blipFill>
          <a:blip r:embed="rId12" cstate="print">
            <a:clrChange>
              <a:clrFrom>
                <a:srgbClr val="977925"/>
              </a:clrFrom>
              <a:clrTo>
                <a:srgbClr val="977925">
                  <a:alpha val="0"/>
                </a:srgbClr>
              </a:clrTo>
            </a:clrChange>
            <a:lum bright="-20000" contrast="-20000"/>
            <a:extLst>
              <a:ext uri="{28A0092B-C50C-407E-A947-70E740481C1C}">
                <a14:useLocalDpi xmlns:a14="http://schemas.microsoft.com/office/drawing/2010/main" val="0"/>
              </a:ext>
            </a:extLst>
          </a:blip>
          <a:stretch>
            <a:fillRect/>
          </a:stretch>
        </p:blipFill>
        <p:spPr>
          <a:xfrm rot="11090152">
            <a:off x="3552502" y="1752888"/>
            <a:ext cx="990697" cy="1164032"/>
          </a:xfrm>
          <a:prstGeom prst="rect">
            <a:avLst/>
          </a:prstGeom>
        </p:spPr>
      </p:pic>
      <p:pic>
        <p:nvPicPr>
          <p:cNvPr id="81" name="Picture 80"/>
          <p:cNvPicPr>
            <a:picLocks noChangeAspect="1"/>
          </p:cNvPicPr>
          <p:nvPr/>
        </p:nvPicPr>
        <p:blipFill>
          <a:blip r:embed="rId12" cstate="print">
            <a:clrChange>
              <a:clrFrom>
                <a:srgbClr val="977925"/>
              </a:clrFrom>
              <a:clrTo>
                <a:srgbClr val="977925">
                  <a:alpha val="0"/>
                </a:srgbClr>
              </a:clrTo>
            </a:clrChange>
            <a:lum bright="-20000" contrast="-20000"/>
            <a:extLst>
              <a:ext uri="{28A0092B-C50C-407E-A947-70E740481C1C}">
                <a14:useLocalDpi xmlns:a14="http://schemas.microsoft.com/office/drawing/2010/main" val="0"/>
              </a:ext>
            </a:extLst>
          </a:blip>
          <a:stretch>
            <a:fillRect/>
          </a:stretch>
        </p:blipFill>
        <p:spPr>
          <a:xfrm rot="13872783">
            <a:off x="3998481" y="1537896"/>
            <a:ext cx="990697" cy="1164032"/>
          </a:xfrm>
          <a:prstGeom prst="rect">
            <a:avLst/>
          </a:prstGeom>
        </p:spPr>
      </p:pic>
      <p:grpSp>
        <p:nvGrpSpPr>
          <p:cNvPr id="13" name="Group 12"/>
          <p:cNvGrpSpPr/>
          <p:nvPr/>
        </p:nvGrpSpPr>
        <p:grpSpPr>
          <a:xfrm>
            <a:off x="2819400" y="1532591"/>
            <a:ext cx="685800" cy="1773843"/>
            <a:chOff x="2819400" y="1395384"/>
            <a:chExt cx="685800" cy="1773843"/>
          </a:xfrm>
        </p:grpSpPr>
        <p:sp>
          <p:nvSpPr>
            <p:cNvPr id="20" name="Content Placeholder 2"/>
            <p:cNvSpPr txBox="1">
              <a:spLocks/>
            </p:cNvSpPr>
            <p:nvPr/>
          </p:nvSpPr>
          <p:spPr bwMode="auto">
            <a:xfrm>
              <a:off x="2819400" y="1648811"/>
              <a:ext cx="685800" cy="1520416"/>
            </a:xfrm>
            <a:prstGeom prst="rect">
              <a:avLst/>
            </a:prstGeom>
            <a:noFill/>
            <a:ln>
              <a:noFill/>
            </a:ln>
            <a:effectLst/>
            <a:extLst/>
          </p:spPr>
          <p:txBody>
            <a:bodyPr vert="horz" wrap="square" lIns="91440" tIns="45720" rIns="9144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1600" b="1" dirty="0" smtClean="0">
                  <a:latin typeface="Calibri" pitchFamily="34" charset="0"/>
                  <a:cs typeface="Calibri" pitchFamily="34" charset="0"/>
                </a:rPr>
                <a:t>0.84</a:t>
              </a:r>
            </a:p>
            <a:p>
              <a:pPr marL="0" indent="0" algn="ctr">
                <a:buFontTx/>
                <a:buNone/>
              </a:pPr>
              <a:endParaRPr lang="en-US" sz="1600" b="1" dirty="0" smtClean="0">
                <a:latin typeface="Calibri" pitchFamily="34" charset="0"/>
                <a:cs typeface="Calibri" pitchFamily="34" charset="0"/>
              </a:endParaRPr>
            </a:p>
            <a:p>
              <a:pPr marL="0" indent="0" algn="ctr">
                <a:buFontTx/>
                <a:buNone/>
              </a:pPr>
              <a:r>
                <a:rPr lang="en-US" sz="1600" b="1" dirty="0" smtClean="0">
                  <a:latin typeface="Calibri" pitchFamily="34" charset="0"/>
                  <a:cs typeface="Calibri" pitchFamily="34" charset="0"/>
                </a:rPr>
                <a:t>0.77</a:t>
              </a:r>
            </a:p>
            <a:p>
              <a:pPr marL="0" indent="0" algn="ctr">
                <a:buFontTx/>
                <a:buNone/>
              </a:pPr>
              <a:endParaRPr lang="en-US" sz="1600" b="1" dirty="0" smtClean="0">
                <a:latin typeface="Calibri" pitchFamily="34" charset="0"/>
                <a:cs typeface="Calibri" pitchFamily="34" charset="0"/>
              </a:endParaRPr>
            </a:p>
            <a:p>
              <a:pPr marL="0" indent="0" algn="ctr">
                <a:buFontTx/>
                <a:buNone/>
              </a:pPr>
              <a:r>
                <a:rPr lang="en-US" sz="1600" b="1" dirty="0" smtClean="0">
                  <a:latin typeface="Calibri" pitchFamily="34" charset="0"/>
                  <a:cs typeface="Calibri" pitchFamily="34" charset="0"/>
                </a:rPr>
                <a:t>0.73</a:t>
              </a:r>
            </a:p>
          </p:txBody>
        </p:sp>
        <p:sp>
          <p:nvSpPr>
            <p:cNvPr id="30" name="Content Placeholder 2"/>
            <p:cNvSpPr txBox="1">
              <a:spLocks/>
            </p:cNvSpPr>
            <p:nvPr/>
          </p:nvSpPr>
          <p:spPr bwMode="auto">
            <a:xfrm>
              <a:off x="2819400" y="1395384"/>
              <a:ext cx="685800" cy="338554"/>
            </a:xfrm>
            <a:prstGeom prst="rect">
              <a:avLst/>
            </a:prstGeom>
            <a:noFill/>
            <a:ln>
              <a:noFill/>
            </a:ln>
            <a:effectLst/>
            <a:extLst/>
          </p:spPr>
          <p:txBody>
            <a:bodyPr vert="horz" wrap="square" lIns="91440" tIns="45720" rIns="9144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1600" b="1" dirty="0" smtClean="0">
                  <a:latin typeface="Calibri" pitchFamily="34" charset="0"/>
                  <a:cs typeface="Calibri" pitchFamily="34" charset="0"/>
                </a:rPr>
                <a:t>r</a:t>
              </a:r>
            </a:p>
          </p:txBody>
        </p:sp>
      </p:grpSp>
      <p:grpSp>
        <p:nvGrpSpPr>
          <p:cNvPr id="14" name="Group 13"/>
          <p:cNvGrpSpPr/>
          <p:nvPr/>
        </p:nvGrpSpPr>
        <p:grpSpPr>
          <a:xfrm>
            <a:off x="5410200" y="1532591"/>
            <a:ext cx="914400" cy="1773843"/>
            <a:chOff x="5410200" y="1395384"/>
            <a:chExt cx="914400" cy="1773843"/>
          </a:xfrm>
        </p:grpSpPr>
        <p:sp>
          <p:nvSpPr>
            <p:cNvPr id="19" name="Content Placeholder 2"/>
            <p:cNvSpPr txBox="1">
              <a:spLocks/>
            </p:cNvSpPr>
            <p:nvPr/>
          </p:nvSpPr>
          <p:spPr bwMode="auto">
            <a:xfrm>
              <a:off x="5410200" y="1648811"/>
              <a:ext cx="914400" cy="1520416"/>
            </a:xfrm>
            <a:prstGeom prst="rect">
              <a:avLst/>
            </a:prstGeom>
            <a:noFill/>
            <a:ln>
              <a:noFill/>
            </a:ln>
            <a:effectLst/>
            <a:extLst/>
          </p:spPr>
          <p:txBody>
            <a:bodyPr vert="horz" wrap="square" lIns="91440" tIns="45720" rIns="9144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1600" b="1" dirty="0" smtClean="0">
                  <a:latin typeface="Calibri" pitchFamily="34" charset="0"/>
                  <a:cs typeface="Calibri" pitchFamily="34" charset="0"/>
                </a:rPr>
                <a:t>0.69</a:t>
              </a:r>
            </a:p>
            <a:p>
              <a:pPr marL="0" indent="0" algn="ctr">
                <a:buFontTx/>
                <a:buNone/>
              </a:pPr>
              <a:endParaRPr lang="en-US" sz="1600" b="1" dirty="0" smtClean="0">
                <a:latin typeface="Calibri" pitchFamily="34" charset="0"/>
                <a:cs typeface="Calibri" pitchFamily="34" charset="0"/>
              </a:endParaRPr>
            </a:p>
            <a:p>
              <a:pPr marL="0" indent="0" algn="ctr">
                <a:buFontTx/>
                <a:buNone/>
              </a:pPr>
              <a:r>
                <a:rPr lang="en-US" sz="1600" b="1" dirty="0" smtClean="0">
                  <a:latin typeface="Calibri" pitchFamily="34" charset="0"/>
                  <a:cs typeface="Calibri" pitchFamily="34" charset="0"/>
                </a:rPr>
                <a:t>0.40</a:t>
              </a:r>
            </a:p>
            <a:p>
              <a:pPr marL="0" indent="0" algn="ctr">
                <a:buFontTx/>
                <a:buNone/>
              </a:pPr>
              <a:endParaRPr lang="en-US" sz="1600" b="1" dirty="0" smtClean="0">
                <a:latin typeface="Calibri" pitchFamily="34" charset="0"/>
                <a:cs typeface="Calibri" pitchFamily="34" charset="0"/>
              </a:endParaRPr>
            </a:p>
            <a:p>
              <a:pPr marL="0" indent="0" algn="ctr">
                <a:buFontTx/>
                <a:buNone/>
              </a:pPr>
              <a:r>
                <a:rPr lang="en-US" sz="1600" b="1" dirty="0" smtClean="0">
                  <a:latin typeface="Calibri" pitchFamily="34" charset="0"/>
                  <a:cs typeface="Calibri" pitchFamily="34" charset="0"/>
                </a:rPr>
                <a:t>0.26</a:t>
              </a:r>
            </a:p>
          </p:txBody>
        </p:sp>
        <p:sp>
          <p:nvSpPr>
            <p:cNvPr id="31" name="Content Placeholder 2"/>
            <p:cNvSpPr txBox="1">
              <a:spLocks/>
            </p:cNvSpPr>
            <p:nvPr/>
          </p:nvSpPr>
          <p:spPr bwMode="auto">
            <a:xfrm>
              <a:off x="5505062" y="1395384"/>
              <a:ext cx="685800" cy="338554"/>
            </a:xfrm>
            <a:prstGeom prst="rect">
              <a:avLst/>
            </a:prstGeom>
            <a:noFill/>
            <a:ln>
              <a:noFill/>
            </a:ln>
            <a:effectLst/>
            <a:extLst/>
          </p:spPr>
          <p:txBody>
            <a:bodyPr vert="horz" wrap="square" lIns="91440" tIns="45720" rIns="9144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1600" b="1" dirty="0" smtClean="0">
                  <a:latin typeface="Calibri" pitchFamily="34" charset="0"/>
                  <a:cs typeface="Calibri" pitchFamily="34" charset="0"/>
                </a:rPr>
                <a:t>r</a:t>
              </a:r>
            </a:p>
          </p:txBody>
        </p:sp>
      </p:grpSp>
      <p:grpSp>
        <p:nvGrpSpPr>
          <p:cNvPr id="17" name="Group 16"/>
          <p:cNvGrpSpPr/>
          <p:nvPr/>
        </p:nvGrpSpPr>
        <p:grpSpPr>
          <a:xfrm>
            <a:off x="4038600" y="3380053"/>
            <a:ext cx="914400" cy="1420547"/>
            <a:chOff x="4038600" y="3242846"/>
            <a:chExt cx="914400" cy="1420547"/>
          </a:xfrm>
        </p:grpSpPr>
        <p:sp>
          <p:nvSpPr>
            <p:cNvPr id="76" name="Content Placeholder 2"/>
            <p:cNvSpPr txBox="1">
              <a:spLocks/>
            </p:cNvSpPr>
            <p:nvPr/>
          </p:nvSpPr>
          <p:spPr bwMode="auto">
            <a:xfrm>
              <a:off x="4038600" y="3572069"/>
              <a:ext cx="914400" cy="1091324"/>
            </a:xfrm>
            <a:prstGeom prst="rect">
              <a:avLst/>
            </a:prstGeom>
            <a:noFill/>
            <a:ln>
              <a:noFill/>
            </a:ln>
            <a:effectLst/>
            <a:extLst/>
          </p:spPr>
          <p:txBody>
            <a:bodyPr vert="horz" wrap="square" lIns="91440" tIns="45720" rIns="9144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lnSpc>
                  <a:spcPct val="125000"/>
                </a:lnSpc>
                <a:buFontTx/>
                <a:buNone/>
              </a:pPr>
              <a:r>
                <a:rPr lang="en-US" sz="1600" b="1" dirty="0" smtClean="0">
                  <a:latin typeface="Calibri" pitchFamily="34" charset="0"/>
                  <a:cs typeface="Calibri" pitchFamily="34" charset="0"/>
                </a:rPr>
                <a:t>0.87</a:t>
              </a:r>
            </a:p>
            <a:p>
              <a:pPr marL="0" indent="0" algn="ctr">
                <a:lnSpc>
                  <a:spcPct val="125000"/>
                </a:lnSpc>
                <a:buFontTx/>
                <a:buNone/>
              </a:pPr>
              <a:r>
                <a:rPr lang="en-US" sz="1600" b="1" dirty="0" smtClean="0">
                  <a:latin typeface="Calibri" pitchFamily="34" charset="0"/>
                  <a:cs typeface="Calibri" pitchFamily="34" charset="0"/>
                </a:rPr>
                <a:t>0.79</a:t>
              </a:r>
            </a:p>
            <a:p>
              <a:pPr marL="0" indent="0" algn="ctr">
                <a:lnSpc>
                  <a:spcPct val="125000"/>
                </a:lnSpc>
                <a:buFontTx/>
                <a:buNone/>
              </a:pPr>
              <a:r>
                <a:rPr lang="en-US" sz="1600" b="1" dirty="0" smtClean="0">
                  <a:latin typeface="Calibri" pitchFamily="34" charset="0"/>
                  <a:cs typeface="Calibri" pitchFamily="34" charset="0"/>
                </a:rPr>
                <a:t>0.66</a:t>
              </a:r>
            </a:p>
          </p:txBody>
        </p:sp>
        <p:sp>
          <p:nvSpPr>
            <p:cNvPr id="32" name="Content Placeholder 2"/>
            <p:cNvSpPr txBox="1">
              <a:spLocks/>
            </p:cNvSpPr>
            <p:nvPr/>
          </p:nvSpPr>
          <p:spPr bwMode="auto">
            <a:xfrm>
              <a:off x="4142793" y="3242846"/>
              <a:ext cx="685800" cy="338554"/>
            </a:xfrm>
            <a:prstGeom prst="rect">
              <a:avLst/>
            </a:prstGeom>
            <a:noFill/>
            <a:ln>
              <a:noFill/>
            </a:ln>
            <a:effectLst/>
            <a:extLst/>
          </p:spPr>
          <p:txBody>
            <a:bodyPr vert="horz" wrap="square" lIns="91440" tIns="45720" rIns="91440" bIns="45720" numCol="1" anchor="t" anchorCtr="0" compatLnSpc="1">
              <a:prstTxWarp prst="textNoShape">
                <a:avLst/>
              </a:prstTxWarp>
              <a:sp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1600" b="1" dirty="0" smtClean="0">
                  <a:latin typeface="Calibri" pitchFamily="34" charset="0"/>
                  <a:cs typeface="Calibri" pitchFamily="34" charset="0"/>
                </a:rPr>
                <a:t>r</a:t>
              </a:r>
            </a:p>
          </p:txBody>
        </p:sp>
      </p:grpSp>
    </p:spTree>
    <p:extLst>
      <p:ext uri="{BB962C8B-B14F-4D97-AF65-F5344CB8AC3E}">
        <p14:creationId xmlns:p14="http://schemas.microsoft.com/office/powerpoint/2010/main" val="116184586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152400"/>
            <a:ext cx="8839200" cy="609600"/>
          </a:xfrm>
          <a:prstGeom prst="round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b="1" dirty="0" smtClean="0">
                <a:latin typeface="Calibri"/>
                <a:cs typeface="Calibri"/>
              </a:rPr>
              <a:t>Mantel Tests and Discriminant Analysis</a:t>
            </a:r>
          </a:p>
        </p:txBody>
      </p:sp>
      <p:grpSp>
        <p:nvGrpSpPr>
          <p:cNvPr id="18" name="Group 17"/>
          <p:cNvGrpSpPr/>
          <p:nvPr/>
        </p:nvGrpSpPr>
        <p:grpSpPr>
          <a:xfrm>
            <a:off x="228600" y="3810000"/>
            <a:ext cx="2645962" cy="2743292"/>
            <a:chOff x="211669" y="3533038"/>
            <a:chExt cx="2645962" cy="2743292"/>
          </a:xfrm>
        </p:grpSpPr>
        <p:pic>
          <p:nvPicPr>
            <p:cNvPr id="38" name="Picture 37" descr="dist_Spect.png"/>
            <p:cNvPicPr>
              <a:picLocks noChangeAspect="1"/>
            </p:cNvPicPr>
            <p:nvPr/>
          </p:nvPicPr>
          <p:blipFill rotWithShape="1">
            <a:blip r:embed="rId3">
              <a:extLst>
                <a:ext uri="{28A0092B-C50C-407E-A947-70E740481C1C}">
                  <a14:useLocalDpi xmlns:a14="http://schemas.microsoft.com/office/drawing/2010/main" val="0"/>
                </a:ext>
              </a:extLst>
            </a:blip>
            <a:srcRect l="14580" r="13080"/>
            <a:stretch/>
          </p:blipFill>
          <p:spPr>
            <a:xfrm>
              <a:off x="211669" y="3533038"/>
              <a:ext cx="2645962" cy="2743292"/>
            </a:xfrm>
            <a:prstGeom prst="rect">
              <a:avLst/>
            </a:prstGeom>
          </p:spPr>
        </p:pic>
        <p:sp>
          <p:nvSpPr>
            <p:cNvPr id="39" name="TextBox 38"/>
            <p:cNvSpPr txBox="1"/>
            <p:nvPr/>
          </p:nvSpPr>
          <p:spPr>
            <a:xfrm>
              <a:off x="1287699" y="4000040"/>
              <a:ext cx="1313731" cy="461665"/>
            </a:xfrm>
            <a:prstGeom prst="rect">
              <a:avLst/>
            </a:prstGeom>
            <a:noFill/>
          </p:spPr>
          <p:txBody>
            <a:bodyPr wrap="none" rtlCol="0">
              <a:spAutoFit/>
            </a:bodyPr>
            <a:lstStyle/>
            <a:p>
              <a:r>
                <a:rPr lang="en-US" sz="2400" dirty="0" smtClean="0">
                  <a:solidFill>
                    <a:srgbClr val="000000"/>
                  </a:solidFill>
                </a:rPr>
                <a:t>Spectral</a:t>
              </a:r>
              <a:endParaRPr lang="en-US" sz="2400" dirty="0">
                <a:solidFill>
                  <a:srgbClr val="000000"/>
                </a:solidFill>
              </a:endParaRPr>
            </a:p>
          </p:txBody>
        </p:sp>
      </p:grpSp>
      <p:grpSp>
        <p:nvGrpSpPr>
          <p:cNvPr id="21" name="Group 20"/>
          <p:cNvGrpSpPr/>
          <p:nvPr/>
        </p:nvGrpSpPr>
        <p:grpSpPr>
          <a:xfrm>
            <a:off x="228600" y="1066800"/>
            <a:ext cx="2645962" cy="2743292"/>
            <a:chOff x="211669" y="489568"/>
            <a:chExt cx="2645962" cy="2743292"/>
          </a:xfrm>
        </p:grpSpPr>
        <p:pic>
          <p:nvPicPr>
            <p:cNvPr id="41" name="Picture 40" descr="dist_Genet.png"/>
            <p:cNvPicPr>
              <a:picLocks noChangeAspect="1"/>
            </p:cNvPicPr>
            <p:nvPr/>
          </p:nvPicPr>
          <p:blipFill rotWithShape="1">
            <a:blip r:embed="rId4">
              <a:extLst>
                <a:ext uri="{28A0092B-C50C-407E-A947-70E740481C1C}">
                  <a14:useLocalDpi xmlns:a14="http://schemas.microsoft.com/office/drawing/2010/main" val="0"/>
                </a:ext>
              </a:extLst>
            </a:blip>
            <a:srcRect l="15156" r="12505"/>
            <a:stretch/>
          </p:blipFill>
          <p:spPr>
            <a:xfrm>
              <a:off x="211669" y="489568"/>
              <a:ext cx="2645962" cy="2743292"/>
            </a:xfrm>
            <a:prstGeom prst="rect">
              <a:avLst/>
            </a:prstGeom>
          </p:spPr>
        </p:pic>
        <p:sp>
          <p:nvSpPr>
            <p:cNvPr id="42" name="TextBox 41"/>
            <p:cNvSpPr txBox="1"/>
            <p:nvPr/>
          </p:nvSpPr>
          <p:spPr>
            <a:xfrm>
              <a:off x="1287699" y="899700"/>
              <a:ext cx="1245353" cy="461665"/>
            </a:xfrm>
            <a:prstGeom prst="rect">
              <a:avLst/>
            </a:prstGeom>
            <a:noFill/>
          </p:spPr>
          <p:txBody>
            <a:bodyPr wrap="none" rtlCol="0">
              <a:spAutoFit/>
            </a:bodyPr>
            <a:lstStyle/>
            <a:p>
              <a:r>
                <a:rPr lang="en-US" sz="2400" dirty="0" smtClean="0">
                  <a:solidFill>
                    <a:srgbClr val="000000"/>
                  </a:solidFill>
                </a:rPr>
                <a:t>Genetic</a:t>
              </a:r>
              <a:endParaRPr lang="en-US" sz="2400" dirty="0">
                <a:solidFill>
                  <a:srgbClr val="000000"/>
                </a:solidFill>
              </a:endParaRPr>
            </a:p>
          </p:txBody>
        </p:sp>
      </p:grpSp>
      <p:pic>
        <p:nvPicPr>
          <p:cNvPr id="44" name="Picture 43" descr="dist_Cart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0999" y="1066800"/>
            <a:ext cx="2641601" cy="1981200"/>
          </a:xfrm>
          <a:prstGeom prst="rect">
            <a:avLst/>
          </a:prstGeom>
        </p:spPr>
      </p:pic>
      <p:sp>
        <p:nvSpPr>
          <p:cNvPr id="22" name="TextBox 21"/>
          <p:cNvSpPr txBox="1"/>
          <p:nvPr/>
        </p:nvSpPr>
        <p:spPr>
          <a:xfrm>
            <a:off x="2895600" y="3200400"/>
            <a:ext cx="2514600" cy="3139321"/>
          </a:xfrm>
          <a:prstGeom prst="rect">
            <a:avLst/>
          </a:prstGeom>
          <a:noFill/>
        </p:spPr>
        <p:txBody>
          <a:bodyPr wrap="square" rtlCol="0">
            <a:spAutoFit/>
          </a:bodyPr>
          <a:lstStyle/>
          <a:p>
            <a:r>
              <a:rPr lang="en-US" dirty="0" smtClean="0"/>
              <a:t>When controlling for geographic distance (above):</a:t>
            </a:r>
          </a:p>
          <a:p>
            <a:endParaRPr lang="en-US" dirty="0"/>
          </a:p>
          <a:p>
            <a:r>
              <a:rPr lang="en-US" dirty="0" smtClean="0"/>
              <a:t>As genets become more genetically dissimilar, they become more spectrally dissimilar.  (More than soils or leaf traits.)</a:t>
            </a:r>
            <a:endParaRPr lang="en-US" dirty="0"/>
          </a:p>
        </p:txBody>
      </p:sp>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tretch/>
        </p:blipFill>
        <p:spPr>
          <a:xfrm>
            <a:off x="5562600" y="1066800"/>
            <a:ext cx="3532596" cy="4572000"/>
          </a:xfrm>
          <a:prstGeom prst="rect">
            <a:avLst/>
          </a:prstGeom>
          <a:noFill/>
          <a:ln>
            <a:noFill/>
          </a:ln>
        </p:spPr>
      </p:pic>
      <p:sp>
        <p:nvSpPr>
          <p:cNvPr id="52" name="TextBox 51"/>
          <p:cNvSpPr txBox="1"/>
          <p:nvPr/>
        </p:nvSpPr>
        <p:spPr>
          <a:xfrm>
            <a:off x="5638800" y="5581471"/>
            <a:ext cx="3276600" cy="1200329"/>
          </a:xfrm>
          <a:prstGeom prst="rect">
            <a:avLst/>
          </a:prstGeom>
          <a:noFill/>
        </p:spPr>
        <p:txBody>
          <a:bodyPr wrap="square" rtlCol="0">
            <a:spAutoFit/>
          </a:bodyPr>
          <a:lstStyle/>
          <a:p>
            <a:r>
              <a:rPr lang="en-US" dirty="0" smtClean="0"/>
              <a:t>Spectral traits better discriminated (mapped) genotypes than either foliar or soil properties.</a:t>
            </a:r>
            <a:endParaRPr lang="en-US" dirty="0"/>
          </a:p>
        </p:txBody>
      </p:sp>
    </p:spTree>
    <p:extLst>
      <p:ext uri="{BB962C8B-B14F-4D97-AF65-F5344CB8AC3E}">
        <p14:creationId xmlns:p14="http://schemas.microsoft.com/office/powerpoint/2010/main" val="281020453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PA_LRI_Satellite_Image_Data">
  <a:themeElements>
    <a:clrScheme name="EPA_LRI_Satellite_Image_Da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PA_LRI_Satellite_Image_Da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PA_LRI_Satellite_Image_Da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PA_LRI_Satellite_Image_Da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PA_LRI_Satellite_Image_Da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PA_LRI_Satellite_Image_Da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PA_LRI_Satellite_Image_Da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PA_LRI_Satellite_Image_Da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PA_LRI_Satellite_Image_Da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15825</TotalTime>
  <Words>3777</Words>
  <Application>Microsoft Macintosh PowerPoint</Application>
  <PresentationFormat>On-screen Show (4:3)</PresentationFormat>
  <Paragraphs>457</Paragraphs>
  <Slides>28</Slides>
  <Notes>27</Notes>
  <HiddenSlides>5</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EPA_LRI_Satellite_Image_Data</vt:lpstr>
      <vt:lpstr>Black</vt:lpstr>
      <vt:lpstr>Imaging Spectroscopy  Links Aspen Genotype with Belowground Processes at Landscape Scales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Relationships in fungal data generally much weaker than those found in bacterial data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UW-Madison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Clayton Kingdon …</dc:title>
  <dc:creator>Clayton Kingdon</dc:creator>
  <cp:lastModifiedBy>Davy Prentiss Jr.</cp:lastModifiedBy>
  <cp:revision>622</cp:revision>
  <cp:lastPrinted>2014-05-06T23:40:23Z</cp:lastPrinted>
  <dcterms:created xsi:type="dcterms:W3CDTF">2007-09-05T20:12:34Z</dcterms:created>
  <dcterms:modified xsi:type="dcterms:W3CDTF">2014-05-07T19:10:52Z</dcterms:modified>
</cp:coreProperties>
</file>