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</p:sldMasterIdLst>
  <p:notesMasterIdLst>
    <p:notesMasterId r:id="rId31"/>
  </p:notesMasterIdLst>
  <p:sldIdLst>
    <p:sldId id="256" r:id="rId3"/>
    <p:sldId id="257" r:id="rId4"/>
    <p:sldId id="259" r:id="rId5"/>
    <p:sldId id="339" r:id="rId6"/>
    <p:sldId id="338" r:id="rId7"/>
    <p:sldId id="347" r:id="rId8"/>
    <p:sldId id="351" r:id="rId9"/>
    <p:sldId id="325" r:id="rId10"/>
    <p:sldId id="332" r:id="rId11"/>
    <p:sldId id="341" r:id="rId12"/>
    <p:sldId id="333" r:id="rId13"/>
    <p:sldId id="360" r:id="rId14"/>
    <p:sldId id="356" r:id="rId15"/>
    <p:sldId id="344" r:id="rId16"/>
    <p:sldId id="374" r:id="rId17"/>
    <p:sldId id="379" r:id="rId18"/>
    <p:sldId id="359" r:id="rId19"/>
    <p:sldId id="378" r:id="rId20"/>
    <p:sldId id="361" r:id="rId21"/>
    <p:sldId id="305" r:id="rId22"/>
    <p:sldId id="357" r:id="rId23"/>
    <p:sldId id="366" r:id="rId24"/>
    <p:sldId id="369" r:id="rId25"/>
    <p:sldId id="368" r:id="rId26"/>
    <p:sldId id="373" r:id="rId27"/>
    <p:sldId id="376" r:id="rId28"/>
    <p:sldId id="258" r:id="rId29"/>
    <p:sldId id="375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3D01FAE0-A682-4FF6-B1B9-2D9807446714}">
          <p14:sldIdLst>
            <p14:sldId id="256"/>
            <p14:sldId id="257"/>
            <p14:sldId id="259"/>
            <p14:sldId id="339"/>
            <p14:sldId id="338"/>
            <p14:sldId id="347"/>
            <p14:sldId id="351"/>
            <p14:sldId id="325"/>
            <p14:sldId id="332"/>
            <p14:sldId id="341"/>
            <p14:sldId id="333"/>
            <p14:sldId id="360"/>
            <p14:sldId id="356"/>
            <p14:sldId id="344"/>
            <p14:sldId id="374"/>
            <p14:sldId id="379"/>
            <p14:sldId id="359"/>
            <p14:sldId id="378"/>
            <p14:sldId id="361"/>
            <p14:sldId id="305"/>
            <p14:sldId id="357"/>
            <p14:sldId id="366"/>
            <p14:sldId id="369"/>
            <p14:sldId id="368"/>
            <p14:sldId id="373"/>
            <p14:sldId id="376"/>
            <p14:sldId id="258"/>
            <p14:sldId id="375"/>
          </p14:sldIdLst>
        </p14:section>
        <p14:section name="Untitled Section" id="{4FF864E0-0419-46AA-864F-FD638C6996A9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04617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22" autoAdjust="0"/>
    <p:restoredTop sz="87050" autoAdjust="0"/>
  </p:normalViewPr>
  <p:slideViewPr>
    <p:cSldViewPr>
      <p:cViewPr varScale="1">
        <p:scale>
          <a:sx n="88" d="100"/>
          <a:sy n="88" d="100"/>
        </p:scale>
        <p:origin x="-17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A8CE3CA-AB2D-4E4C-A015-D8A1C3D6C181}" type="datetimeFigureOut">
              <a:rPr lang="en-US"/>
              <a:pPr>
                <a:defRPr/>
              </a:pPr>
              <a:t>5/7/14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D3917B5-E688-4127-9CF7-A24F25BC52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0805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0EE238-0BB1-4E4E-B4E6-DBC57DB229C6}" type="slidenum">
              <a:rPr lang="en-US"/>
              <a:pPr/>
              <a:t>4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th-T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2A28E-CD68-4B6E-91DB-69A3B32E09D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3917B5-E688-4127-9CF7-A24F25BC526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422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50497-98FF-493A-8F45-9F4E94DA7205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0EAE6-324A-4877-BE4F-E32D65E6459C}" type="datetimeFigureOut">
              <a:rPr lang="en-US"/>
              <a:pPr>
                <a:defRPr/>
              </a:pPr>
              <a:t>5/7/14</a:t>
            </a:fld>
            <a:endParaRPr lang="en-US" dirty="0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CC773-EEE3-4EDB-9282-2B8440FEE5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161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DB036-9CDC-4E35-AA5B-7B9A0242F66D}" type="datetimeFigureOut">
              <a:rPr lang="en-US"/>
              <a:pPr>
                <a:defRPr/>
              </a:pPr>
              <a:t>5/7/14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9524E-C4B8-4B4C-80AE-BF8B3DF30E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69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904E3-D0CB-4F9A-A00E-42C3ED8A9431}" type="datetimeFigureOut">
              <a:rPr lang="en-US"/>
              <a:pPr>
                <a:defRPr/>
              </a:pPr>
              <a:t>5/7/14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4222C-07ED-40E7-A37B-D32520437E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055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366D4-4F19-4790-AF39-1EDD6C3A0286}" type="datetimeFigureOut">
              <a:rPr lang="en-US"/>
              <a:pPr>
                <a:defRPr/>
              </a:pPr>
              <a:t>5/7/14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3C99C-9071-49A7-B3E5-DDD0D4E751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393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2D54982-1F39-4666-AFA9-B259BDD8E8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751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1FBF6CF-33A6-4E10-BBFC-83B860111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43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037294A-BBD1-4812-8C21-C526F3C4F5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05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447800"/>
            <a:ext cx="4013200" cy="4408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9000" y="1447800"/>
            <a:ext cx="4014788" cy="4408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0C21030-53E4-4E35-9BBC-BD04F61F6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90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B77E3B8-4549-4727-8579-A83888907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77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2C7ABCB-1324-451E-8839-6C78E7CD5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59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C884285-051C-426A-AD2B-9AAC38FCC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7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CA332-8B93-467C-99B3-51C3F86702D1}" type="datetimeFigureOut">
              <a:rPr lang="en-US"/>
              <a:pPr>
                <a:defRPr/>
              </a:pPr>
              <a:t>5/7/14</a:t>
            </a:fld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141B2-985E-4F08-B8BB-FE7F5E6F67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7" descr="CRW_logo_me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t="43286" r="37697" b="15324"/>
          <a:stretch>
            <a:fillRect/>
          </a:stretch>
        </p:blipFill>
        <p:spPr bwMode="auto">
          <a:xfrm>
            <a:off x="0" y="0"/>
            <a:ext cx="104590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USF2clrV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" t="4959" r="6212" b="40769"/>
          <a:stretch/>
        </p:blipFill>
        <p:spPr bwMode="auto">
          <a:xfrm>
            <a:off x="8032725" y="907097"/>
            <a:ext cx="1111275" cy="38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457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BE1A354-177C-4FBC-8643-2F1DC021E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07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9796178-628C-4929-877E-E57EEF3EA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927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BDCBAAB-0293-497C-949F-6389DF5DE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50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9088" y="327025"/>
            <a:ext cx="2044700" cy="55292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27025"/>
            <a:ext cx="5983288" cy="55292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394F648-5FFE-4238-8BD8-6CEF370400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01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2562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F18D4-6813-445B-9166-F37E4AD05258}" type="datetimeFigureOut">
              <a:rPr lang="en-US"/>
              <a:pPr>
                <a:defRPr/>
              </a:pPr>
              <a:t>5/7/14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9952D-F68E-4E27-8D23-9302F29DFD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107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9E4B8-1CF0-493C-8F22-687EC004A574}" type="datetimeFigureOut">
              <a:rPr lang="en-US"/>
              <a:pPr>
                <a:defRPr/>
              </a:pPr>
              <a:t>5/7/14</a:t>
            </a:fld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2F997-37D3-4CBE-A28C-9C3FC48DF6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847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A776B-16F7-4198-8878-9B0AA998B8FA}" type="datetimeFigureOut">
              <a:rPr lang="en-US"/>
              <a:pPr>
                <a:defRPr/>
              </a:pPr>
              <a:t>5/7/14</a:t>
            </a:fld>
            <a:endParaRPr lang="en-US" dirty="0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AB511-C172-4C92-9D72-7DDF4EA606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956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C4785-1706-46E3-A00E-022CCA5B8352}" type="datetimeFigureOut">
              <a:rPr lang="en-US"/>
              <a:pPr>
                <a:defRPr/>
              </a:pPr>
              <a:t>5/7/14</a:t>
            </a:fld>
            <a:endParaRPr lang="en-US" dirty="0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8E092-36E0-4C65-A222-AD1662ADBE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534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D9B20-A2EC-42E1-9AC9-8FB47788C373}" type="datetimeFigureOut">
              <a:rPr lang="en-US"/>
              <a:pPr>
                <a:defRPr/>
              </a:pPr>
              <a:t>5/7/14</a:t>
            </a:fld>
            <a:endParaRPr lang="en-US" dirty="0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7F0ED-7502-454A-A7AF-EE87167AA4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857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2670E-FFCF-4D08-BC84-B1D0359DD086}" type="datetimeFigureOut">
              <a:rPr lang="en-US"/>
              <a:pPr>
                <a:defRPr/>
              </a:pPr>
              <a:t>5/7/14</a:t>
            </a:fld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54ED3-3BF6-4A66-AE39-CCD2215C4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402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A71DF-0156-4D0F-8AC3-17D42E53065D}" type="datetimeFigureOut">
              <a:rPr lang="en-US"/>
              <a:pPr>
                <a:defRPr/>
              </a:pPr>
              <a:t>5/7/14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55A4D-CCAF-43BC-9390-733C3BC6EC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257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 userDrawn="1"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06DF87-0CBB-4058-BB11-E28EE5DE66DB}" type="datetimeFigureOut">
              <a:rPr lang="en-US"/>
              <a:pPr>
                <a:defRPr/>
              </a:pPr>
              <a:t>5/7/14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3D09AF1-A957-4D57-9F68-0025F72FEB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4" r:id="rId2"/>
    <p:sldLayoutId id="214748367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5" r:id="rId9"/>
    <p:sldLayoutId id="2147483670" r:id="rId10"/>
    <p:sldLayoutId id="2147483671" r:id="rId11"/>
    <p:sldLayoutId id="214748367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95250"/>
            <a:ext cx="10033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9781" name="Line 5"/>
          <p:cNvSpPr>
            <a:spLocks noChangeShapeType="1"/>
          </p:cNvSpPr>
          <p:nvPr/>
        </p:nvSpPr>
        <p:spPr bwMode="auto">
          <a:xfrm>
            <a:off x="65088" y="1062038"/>
            <a:ext cx="9020175" cy="0"/>
          </a:xfrm>
          <a:prstGeom prst="line">
            <a:avLst/>
          </a:prstGeom>
          <a:noFill/>
          <a:ln w="38100" cmpd="dbl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200">
              <a:solidFill>
                <a:srgbClr val="000000"/>
              </a:solidFill>
              <a:latin typeface="Times New Roman" pitchFamily="-108" charset="0"/>
              <a:ea typeface="ＭＳ Ｐゴシック" charset="-128"/>
              <a:cs typeface="+mn-cs"/>
            </a:endParaRPr>
          </a:p>
        </p:txBody>
      </p:sp>
      <p:sp>
        <p:nvSpPr>
          <p:cNvPr id="307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327025"/>
            <a:ext cx="6096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981" tIns="48491" rIns="96981" bIns="484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447800"/>
            <a:ext cx="8180388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981" tIns="48491" rIns="96981" bIns="484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5978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51663" y="6653213"/>
            <a:ext cx="2005012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981" tIns="48491" rIns="96981" bIns="4849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rgbClr val="000000"/>
                </a:solidFill>
                <a:latin typeface="Times New Roman" pitchFamily="-107" charset="0"/>
                <a:ea typeface="ＭＳ Ｐゴシック" pitchFamily="-107" charset="-128"/>
              </a:defRPr>
            </a:lvl1pPr>
          </a:lstStyle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5978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613525"/>
            <a:ext cx="3048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981" tIns="48491" rIns="96981" bIns="48491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>
                <a:solidFill>
                  <a:srgbClr val="3333CC"/>
                </a:solidFill>
                <a:latin typeface="Times New Roman" pitchFamily="-107" charset="0"/>
                <a:ea typeface="ＭＳ Ｐゴシック" pitchFamily="-107" charset="-128"/>
              </a:defRPr>
            </a:lvl1pPr>
          </a:lstStyle>
          <a:p>
            <a:pPr>
              <a:defRPr/>
            </a:pPr>
            <a:fld id="{CB9EEE17-5A22-46D3-9D54-E835900CD134}" type="slidenum">
              <a:rPr lang="en-US">
                <a:cs typeface="+mn-cs"/>
              </a:rPr>
              <a:pPr>
                <a:defRPr/>
              </a:pPr>
              <a:t>‹#›</a:t>
            </a:fld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78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accent2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22313" indent="-257175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accent2"/>
          </a:solidFill>
          <a:latin typeface="+mn-lt"/>
          <a:ea typeface="ＭＳ Ｐゴシック" pitchFamily="-108" charset="-128"/>
        </a:defRPr>
      </a:lvl2pPr>
      <a:lvl3pPr marL="1073150" indent="-230188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accent2"/>
          </a:solidFill>
          <a:latin typeface="+mn-lt"/>
          <a:ea typeface="ＭＳ Ｐゴシック" pitchFamily="-108" charset="-128"/>
        </a:defRPr>
      </a:lvl3pPr>
      <a:lvl4pPr marL="1420813" indent="-227013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0.gif"/><Relationship Id="rId6" Type="http://schemas.openxmlformats.org/officeDocument/2006/relationships/image" Target="../media/image31.gif"/><Relationship Id="rId7" Type="http://schemas.openxmlformats.org/officeDocument/2006/relationships/image" Target="../media/image32.gif"/><Relationship Id="rId8" Type="http://schemas.openxmlformats.org/officeDocument/2006/relationships/image" Target="../media/image33.gif"/><Relationship Id="rId9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Relationship Id="rId3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Relationship Id="rId3" Type="http://schemas.openxmlformats.org/officeDocument/2006/relationships/image" Target="../media/image5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5.gif"/><Relationship Id="rId5" Type="http://schemas.openxmlformats.org/officeDocument/2006/relationships/image" Target="../media/image26.gif"/><Relationship Id="rId6" Type="http://schemas.openxmlformats.org/officeDocument/2006/relationships/image" Target="../media/image27.png"/><Relationship Id="rId7" Type="http://schemas.openxmlformats.org/officeDocument/2006/relationships/image" Target="../media/image28.gif"/><Relationship Id="rId8" Type="http://schemas.openxmlformats.org/officeDocument/2006/relationships/image" Target="../media/image29.gif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85800"/>
            <a:ext cx="7851648" cy="18288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/>
              <a:t>A Decision Support System for Ecosystem-Based Management of</a:t>
            </a:r>
            <a:br>
              <a:rPr lang="en-US" sz="3600" dirty="0"/>
            </a:br>
            <a:r>
              <a:rPr lang="en-US" sz="3600" dirty="0"/>
              <a:t>Tropical Coral Reef </a:t>
            </a:r>
            <a:r>
              <a:rPr lang="en-US" sz="3600" dirty="0" smtClean="0"/>
              <a:t>Environments</a:t>
            </a:r>
            <a:endParaRPr lang="en-US" sz="5400" dirty="0"/>
          </a:p>
        </p:txBody>
      </p:sp>
      <p:sp>
        <p:nvSpPr>
          <p:cNvPr id="16386" name="Subtitle 2"/>
          <p:cNvSpPr>
            <a:spLocks noGrp="1"/>
          </p:cNvSpPr>
          <p:nvPr>
            <p:ph type="subTitle" idx="1"/>
          </p:nvPr>
        </p:nvSpPr>
        <p:spPr>
          <a:xfrm>
            <a:off x="533400" y="2819400"/>
            <a:ext cx="7854950" cy="1752600"/>
          </a:xfrm>
        </p:spPr>
        <p:txBody>
          <a:bodyPr/>
          <a:lstStyle/>
          <a:p>
            <a:pPr marR="0">
              <a:lnSpc>
                <a:spcPct val="80000"/>
              </a:lnSpc>
            </a:pPr>
            <a:r>
              <a:rPr lang="en-US" sz="2400" dirty="0" smtClean="0"/>
              <a:t>C</a:t>
            </a:r>
            <a:r>
              <a:rPr lang="en-US" sz="2400" dirty="0" smtClean="0"/>
              <a:t>. Mark Eakin</a:t>
            </a:r>
            <a:r>
              <a:rPr lang="en-US" sz="2000" dirty="0"/>
              <a:t>, Frank Muller-</a:t>
            </a:r>
            <a:r>
              <a:rPr lang="en-US" sz="2000" dirty="0" err="1"/>
              <a:t>Karger</a:t>
            </a:r>
            <a:r>
              <a:rPr lang="en-US" sz="2000" dirty="0"/>
              <a:t> </a:t>
            </a:r>
            <a:endParaRPr lang="en-US" sz="2000" dirty="0" smtClean="0"/>
          </a:p>
          <a:p>
            <a:pPr marR="0">
              <a:lnSpc>
                <a:spcPct val="80000"/>
              </a:lnSpc>
            </a:pPr>
            <a:r>
              <a:rPr lang="en-US" sz="2000" dirty="0" smtClean="0"/>
              <a:t>L. Guild, M. Vega-Rodriguez, R. Nemani, G. Liu,</a:t>
            </a:r>
          </a:p>
          <a:p>
            <a:pPr marR="0">
              <a:lnSpc>
                <a:spcPct val="80000"/>
              </a:lnSpc>
            </a:pPr>
            <a:r>
              <a:rPr lang="en-US" sz="2000" dirty="0" smtClean="0"/>
              <a:t>S. Heron, E. Geiger, J. Li, S. </a:t>
            </a:r>
            <a:r>
              <a:rPr lang="en-US" sz="2000" dirty="0" err="1" smtClean="0"/>
              <a:t>Lynds</a:t>
            </a:r>
            <a:r>
              <a:rPr lang="en-US" sz="2000" dirty="0" smtClean="0"/>
              <a:t>, R. </a:t>
            </a:r>
            <a:r>
              <a:rPr lang="en-US" sz="2000" dirty="0" err="1" smtClean="0"/>
              <a:t>Ressl</a:t>
            </a:r>
            <a:r>
              <a:rPr lang="en-US" sz="2000" dirty="0" smtClean="0"/>
              <a:t>, S. </a:t>
            </a:r>
            <a:r>
              <a:rPr lang="en-US" sz="2000" dirty="0" err="1" smtClean="0"/>
              <a:t>Cerdeira</a:t>
            </a:r>
            <a:r>
              <a:rPr lang="en-US" sz="2000" dirty="0" smtClean="0"/>
              <a:t> Estrada </a:t>
            </a:r>
            <a:br>
              <a:rPr lang="en-US" sz="2000" dirty="0" smtClean="0"/>
            </a:br>
            <a:endParaRPr lang="en-US" sz="2000" dirty="0" smtClean="0"/>
          </a:p>
        </p:txBody>
      </p:sp>
      <p:sp>
        <p:nvSpPr>
          <p:cNvPr id="3" name="Bevel 2"/>
          <p:cNvSpPr/>
          <p:nvPr/>
        </p:nvSpPr>
        <p:spPr>
          <a:xfrm>
            <a:off x="152400" y="4267200"/>
            <a:ext cx="8839200" cy="304800"/>
          </a:xfrm>
          <a:prstGeom prst="bevel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533400" y="6172200"/>
            <a:ext cx="78549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18288" bIns="45720" numCol="1" anchor="t" anchorCtr="0" compatLnSpc="1">
            <a:prstTxWarp prst="textNoShape">
              <a:avLst/>
            </a:prstTxWarp>
          </a:bodyPr>
          <a:lstStyle>
            <a:lvl1pPr marL="0" marR="45720" indent="0" algn="r" rtl="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>
              <a:lnSpc>
                <a:spcPct val="80000"/>
              </a:lnSpc>
            </a:pPr>
            <a:endParaRPr lang="en-US" sz="2400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33400" y="4495800"/>
            <a:ext cx="785164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8288" bIns="0" numCol="1" anchor="b" anchorCtr="0" compatLnSpc="1">
            <a:prstTxWarp prst="textNoShape">
              <a:avLst/>
            </a:prstTxWarp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002060"/>
                </a:solidFill>
              </a:rPr>
              <a:t>NASA and Earth Science</a:t>
            </a:r>
            <a:br>
              <a:rPr lang="en-US" sz="3600" dirty="0">
                <a:solidFill>
                  <a:srgbClr val="002060"/>
                </a:solidFill>
              </a:rPr>
            </a:br>
            <a:r>
              <a:rPr lang="en-US" sz="3600" dirty="0">
                <a:solidFill>
                  <a:srgbClr val="002060"/>
                </a:solidFill>
              </a:rPr>
              <a:t>Earth Science Division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002060"/>
                </a:solidFill>
              </a:rPr>
              <a:t>Applied </a:t>
            </a:r>
            <a:r>
              <a:rPr lang="en-US" sz="3600" dirty="0">
                <a:solidFill>
                  <a:srgbClr val="002060"/>
                </a:solidFill>
              </a:rPr>
              <a:t>Sciences Program</a:t>
            </a:r>
          </a:p>
        </p:txBody>
      </p:sp>
      <p:pic>
        <p:nvPicPr>
          <p:cNvPr id="15" name="Picture 14" descr="CRW_logo_med_dark_b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1600200" cy="16002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t="43286" r="37697" b="15324"/>
          <a:stretch>
            <a:fillRect/>
          </a:stretch>
        </p:blipFill>
        <p:spPr bwMode="auto">
          <a:xfrm>
            <a:off x="381000" y="4876800"/>
            <a:ext cx="1600200" cy="139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73163"/>
            <a:ext cx="8458200" cy="1143000"/>
          </a:xfrm>
        </p:spPr>
        <p:txBody>
          <a:bodyPr/>
          <a:lstStyle/>
          <a:p>
            <a:r>
              <a:rPr lang="en-US" sz="4800" dirty="0" smtClean="0"/>
              <a:t>5-km Resolution Global CRW Products based on: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16163"/>
            <a:ext cx="8229600" cy="4389437"/>
          </a:xfrm>
        </p:spPr>
        <p:txBody>
          <a:bodyPr/>
          <a:lstStyle/>
          <a:p>
            <a:r>
              <a:rPr lang="en-US" sz="3600" dirty="0" smtClean="0"/>
              <a:t>Climatology: 4-km AVHRR Global Pathfinder – </a:t>
            </a:r>
            <a:r>
              <a:rPr lang="en-US" sz="3600" dirty="0" smtClean="0">
                <a:solidFill>
                  <a:srgbClr val="FF0000"/>
                </a:solidFill>
              </a:rPr>
              <a:t>completed April 2014</a:t>
            </a:r>
          </a:p>
          <a:p>
            <a:r>
              <a:rPr lang="en-US" sz="3600" dirty="0" smtClean="0"/>
              <a:t>Data: 5-km Operational Blended</a:t>
            </a:r>
          </a:p>
          <a:p>
            <a:pPr lvl="1"/>
            <a:r>
              <a:rPr lang="en-US" sz="3600" dirty="0" smtClean="0"/>
              <a:t>Polar-orbiters (2) + Geostationary (4)</a:t>
            </a:r>
          </a:p>
          <a:p>
            <a:pPr lvl="1"/>
            <a:r>
              <a:rPr lang="en-US" sz="3600" dirty="0" smtClean="0"/>
              <a:t>Up to 28-100 scenes/day</a:t>
            </a:r>
          </a:p>
          <a:p>
            <a:pPr lvl="1"/>
            <a:r>
              <a:rPr lang="en-US" sz="3600" dirty="0" smtClean="0"/>
              <a:t>5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geostationary coming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6248400"/>
            <a:ext cx="7399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rgbClr val="0000FF"/>
                </a:solidFill>
              </a:rPr>
              <a:t>http://</a:t>
            </a:r>
            <a:r>
              <a:rPr lang="en-US" sz="2000" u="sng" dirty="0" err="1">
                <a:solidFill>
                  <a:srgbClr val="0000FF"/>
                </a:solidFill>
              </a:rPr>
              <a:t>coralreefwatch.noaa.gov</a:t>
            </a:r>
            <a:r>
              <a:rPr lang="en-US" sz="2000" u="sng" dirty="0">
                <a:solidFill>
                  <a:srgbClr val="0000FF"/>
                </a:solidFill>
              </a:rPr>
              <a:t>/satellite/bleaching5km/</a:t>
            </a:r>
            <a:r>
              <a:rPr lang="en-US" sz="2000" u="sng" dirty="0" err="1">
                <a:solidFill>
                  <a:srgbClr val="0000FF"/>
                </a:solidFill>
              </a:rPr>
              <a:t>index.php</a:t>
            </a:r>
            <a:endParaRPr lang="en-US" sz="2000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50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 txBox="1">
            <a:spLocks noGrp="1"/>
          </p:cNvSpPr>
          <p:nvPr/>
        </p:nvSpPr>
        <p:spPr bwMode="auto">
          <a:xfrm>
            <a:off x="8305800" y="6429847"/>
            <a:ext cx="8382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D3350E9B-0869-4A06-AB08-85263C9A2F78}" type="slidenum">
              <a:rPr lang="en-US" sz="1400" i="1">
                <a:latin typeface="Calibri" charset="0"/>
              </a:rPr>
              <a:pPr algn="r"/>
              <a:t>11</a:t>
            </a:fld>
            <a:endParaRPr lang="en-US" sz="1400" i="1">
              <a:latin typeface="Calibri" charset="0"/>
            </a:endParaRPr>
          </a:p>
        </p:txBody>
      </p:sp>
      <p:sp>
        <p:nvSpPr>
          <p:cNvPr id="2058" name="TextBox 20"/>
          <p:cNvSpPr txBox="1">
            <a:spLocks noChangeArrowheads="1"/>
          </p:cNvSpPr>
          <p:nvPr/>
        </p:nvSpPr>
        <p:spPr bwMode="auto">
          <a:xfrm>
            <a:off x="1066800" y="3409890"/>
            <a:ext cx="2895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 smtClean="0"/>
              <a:t>SST</a:t>
            </a:r>
            <a:endParaRPr lang="en-US" sz="2000" dirty="0"/>
          </a:p>
        </p:txBody>
      </p:sp>
      <p:sp>
        <p:nvSpPr>
          <p:cNvPr id="2059" name="TextBox 21"/>
          <p:cNvSpPr txBox="1">
            <a:spLocks noChangeArrowheads="1"/>
          </p:cNvSpPr>
          <p:nvPr/>
        </p:nvSpPr>
        <p:spPr bwMode="auto">
          <a:xfrm>
            <a:off x="5029200" y="3409890"/>
            <a:ext cx="342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 err="1"/>
              <a:t>HotSpot</a:t>
            </a:r>
            <a:r>
              <a:rPr lang="en-US" sz="2000" dirty="0"/>
              <a:t> </a:t>
            </a:r>
          </a:p>
        </p:txBody>
      </p:sp>
      <p:sp>
        <p:nvSpPr>
          <p:cNvPr id="2060" name="TextBox 20"/>
          <p:cNvSpPr txBox="1">
            <a:spLocks noChangeArrowheads="1"/>
          </p:cNvSpPr>
          <p:nvPr/>
        </p:nvSpPr>
        <p:spPr bwMode="auto">
          <a:xfrm>
            <a:off x="914400" y="5974235"/>
            <a:ext cx="3276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/>
              <a:t>DHW</a:t>
            </a:r>
          </a:p>
        </p:txBody>
      </p:sp>
      <p:sp>
        <p:nvSpPr>
          <p:cNvPr id="2065" name="TextBox 20"/>
          <p:cNvSpPr txBox="1">
            <a:spLocks noChangeArrowheads="1"/>
          </p:cNvSpPr>
          <p:nvPr/>
        </p:nvSpPr>
        <p:spPr bwMode="auto">
          <a:xfrm>
            <a:off x="4724400" y="5931373"/>
            <a:ext cx="396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Bleaching Alert Areas</a:t>
            </a:r>
            <a:endParaRPr lang="en-US" sz="2000" dirty="0"/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990600" y="0"/>
            <a:ext cx="71628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4617B"/>
                </a:solidFill>
              </a:rPr>
              <a:t>5 km – Resolution, </a:t>
            </a:r>
            <a:r>
              <a:rPr lang="en-US" sz="2800" b="1" dirty="0">
                <a:solidFill>
                  <a:srgbClr val="04617B"/>
                </a:solidFill>
              </a:rPr>
              <a:t>G</a:t>
            </a:r>
            <a:r>
              <a:rPr lang="en-US" sz="2800" b="1" dirty="0" smtClean="0">
                <a:solidFill>
                  <a:srgbClr val="04617B"/>
                </a:solidFill>
              </a:rPr>
              <a:t>lobal Coral Thermal Stress Products – Now Live</a:t>
            </a:r>
          </a:p>
          <a:p>
            <a:r>
              <a:rPr lang="en-US" sz="2000" dirty="0" smtClean="0">
                <a:solidFill>
                  <a:srgbClr val="04617B"/>
                </a:solidFill>
              </a:rPr>
              <a:t>Based on NOAA Operational GOES-POES SST, 10/03/13</a:t>
            </a:r>
            <a:endParaRPr lang="en-US" sz="2000" dirty="0">
              <a:solidFill>
                <a:srgbClr val="04617B"/>
              </a:solidFill>
            </a:endParaRPr>
          </a:p>
        </p:txBody>
      </p:sp>
      <p:pic>
        <p:nvPicPr>
          <p:cNvPr id="16" name="Picture 15" descr="CRW_logo_m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t="43286" r="37697" b="15324"/>
          <a:stretch>
            <a:fillRect/>
          </a:stretch>
        </p:blipFill>
        <p:spPr bwMode="auto">
          <a:xfrm>
            <a:off x="0" y="0"/>
            <a:ext cx="104590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09600" y="6412468"/>
            <a:ext cx="7399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rgbClr val="0000FF"/>
                </a:solidFill>
              </a:rPr>
              <a:t>http://</a:t>
            </a:r>
            <a:r>
              <a:rPr lang="en-US" sz="2000" u="sng" dirty="0" err="1">
                <a:solidFill>
                  <a:srgbClr val="0000FF"/>
                </a:solidFill>
              </a:rPr>
              <a:t>coralreefwatch.noaa.gov</a:t>
            </a:r>
            <a:r>
              <a:rPr lang="en-US" sz="2000" u="sng" dirty="0">
                <a:solidFill>
                  <a:srgbClr val="0000FF"/>
                </a:solidFill>
              </a:rPr>
              <a:t>/satellite/bleaching5km/</a:t>
            </a:r>
            <a:r>
              <a:rPr lang="en-US" sz="2000" u="sng" dirty="0" err="1">
                <a:solidFill>
                  <a:srgbClr val="0000FF"/>
                </a:solidFill>
              </a:rPr>
              <a:t>index.php</a:t>
            </a:r>
            <a:endParaRPr lang="en-US" sz="2000" u="sng" dirty="0">
              <a:solidFill>
                <a:srgbClr val="0000FF"/>
              </a:solidFill>
            </a:endParaRPr>
          </a:p>
        </p:txBody>
      </p:sp>
      <p:pic>
        <p:nvPicPr>
          <p:cNvPr id="2" name="Picture 1" descr="b05kmnn_sst_20131003_larg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4193381" cy="2286000"/>
          </a:xfrm>
          <a:prstGeom prst="rect">
            <a:avLst/>
          </a:prstGeom>
        </p:spPr>
      </p:pic>
      <p:pic>
        <p:nvPicPr>
          <p:cNvPr id="3" name="Picture 2" descr="b05kmnn_dhw_20131003_larg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733800"/>
            <a:ext cx="4193381" cy="2286000"/>
          </a:xfrm>
          <a:prstGeom prst="rect">
            <a:avLst/>
          </a:prstGeom>
        </p:spPr>
      </p:pic>
      <p:pic>
        <p:nvPicPr>
          <p:cNvPr id="4" name="Picture 3" descr="b05kmnn_baa_20131003_large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733800"/>
            <a:ext cx="4193381" cy="2286000"/>
          </a:xfrm>
          <a:prstGeom prst="rect">
            <a:avLst/>
          </a:prstGeom>
        </p:spPr>
      </p:pic>
      <p:pic>
        <p:nvPicPr>
          <p:cNvPr id="5" name="Picture 4" descr="b05kmnn_hs_20131003_large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19200"/>
            <a:ext cx="4193381" cy="2286000"/>
          </a:xfrm>
          <a:prstGeom prst="rect">
            <a:avLst/>
          </a:prstGeom>
        </p:spPr>
      </p:pic>
      <p:pic>
        <p:nvPicPr>
          <p:cNvPr id="19" name="Picture 6" descr="USF2clrV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" t="4959" r="6212" b="40769"/>
          <a:stretch/>
        </p:blipFill>
        <p:spPr bwMode="auto">
          <a:xfrm>
            <a:off x="8032725" y="907097"/>
            <a:ext cx="1111275" cy="38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222646"/>
            <a:ext cx="5943600" cy="92035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4617B"/>
                </a:solidFill>
                <a:ea typeface="Calibri"/>
                <a:cs typeface="Times New Roman"/>
              </a:rPr>
              <a:t>Prototype Regional Alert Products for Guam and Marianas Islands</a:t>
            </a:r>
            <a:endParaRPr lang="en-US" sz="3200" spc="-20" dirty="0" smtClean="0">
              <a:solidFill>
                <a:srgbClr val="04617B"/>
              </a:solidFill>
              <a:ea typeface="ＭＳ Ｐゴシック" charset="-128"/>
            </a:endParaRPr>
          </a:p>
        </p:txBody>
      </p:sp>
      <p:sp>
        <p:nvSpPr>
          <p:cNvPr id="12292" name="WordArt 6"/>
          <p:cNvSpPr>
            <a:spLocks noChangeArrowheads="1" noChangeShapeType="1" noTextEdit="1"/>
          </p:cNvSpPr>
          <p:nvPr/>
        </p:nvSpPr>
        <p:spPr bwMode="auto">
          <a:xfrm>
            <a:off x="228600" y="304800"/>
            <a:ext cx="4572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  <a:ea typeface="ＭＳ Ｐゴシック" pitchFamily="34" charset="-128"/>
            </a:endParaRPr>
          </a:p>
        </p:txBody>
      </p:sp>
      <p:pic>
        <p:nvPicPr>
          <p:cNvPr id="12" name="Picture 11" descr="CRW_logo_m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t="43286" r="37697" b="15324"/>
          <a:stretch>
            <a:fillRect/>
          </a:stretch>
        </p:blipFill>
        <p:spPr bwMode="auto">
          <a:xfrm>
            <a:off x="0" y="0"/>
            <a:ext cx="104590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USF2clrV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" t="4959" r="6212" b="40769"/>
          <a:stretch/>
        </p:blipFill>
        <p:spPr bwMode="auto">
          <a:xfrm>
            <a:off x="8032725" y="907097"/>
            <a:ext cx="1111275" cy="38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4200" y="1154668"/>
            <a:ext cx="3494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5-km Bleaching Alert 3 Oct 2013</a:t>
            </a:r>
            <a:endParaRPr lang="en-US" dirty="0"/>
          </a:p>
        </p:txBody>
      </p:sp>
      <p:pic>
        <p:nvPicPr>
          <p:cNvPr id="6" name="Picture 5" descr="2013-10-03Combined_Guam_CNMI_BAA_5km_400km_radius_gaug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6" r="27375"/>
          <a:stretch/>
        </p:blipFill>
        <p:spPr>
          <a:xfrm>
            <a:off x="3048000" y="1447800"/>
            <a:ext cx="3668392" cy="3657600"/>
          </a:xfrm>
          <a:prstGeom prst="rect">
            <a:avLst/>
          </a:prstGeom>
        </p:spPr>
      </p:pic>
      <p:pic>
        <p:nvPicPr>
          <p:cNvPr id="7" name="Picture 6" descr="2013-10-03Combined_Guam_CNMI_BAA_5km_400km_radius_gaug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84" t="9845" b="66012"/>
          <a:stretch/>
        </p:blipFill>
        <p:spPr>
          <a:xfrm>
            <a:off x="6284619" y="4114800"/>
            <a:ext cx="2859381" cy="2036726"/>
          </a:xfrm>
          <a:prstGeom prst="rect">
            <a:avLst/>
          </a:prstGeom>
        </p:spPr>
      </p:pic>
      <p:pic>
        <p:nvPicPr>
          <p:cNvPr id="8" name="Picture 7" descr="vs_ts_2yr_SaipanandTinian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 b="6655"/>
          <a:stretch/>
        </p:blipFill>
        <p:spPr>
          <a:xfrm>
            <a:off x="0" y="4131837"/>
            <a:ext cx="6400800" cy="2726163"/>
          </a:xfrm>
          <a:prstGeom prst="rect">
            <a:avLst/>
          </a:prstGeom>
        </p:spPr>
      </p:pic>
      <p:pic>
        <p:nvPicPr>
          <p:cNvPr id="16" name="Picture 15" descr="2013-10-07Combined_Guam_CNMI_BAA_50km_400km_radius_gauge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" t="9305" r="27355" b="1750"/>
          <a:stretch/>
        </p:blipFill>
        <p:spPr>
          <a:xfrm>
            <a:off x="457200" y="1519767"/>
            <a:ext cx="2083454" cy="206163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7200" y="1154668"/>
            <a:ext cx="208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50-km, 3 Oct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663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200"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18435" name="Picture 2" descr="e50_dhw_coraltriangle_20120730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/>
          <a:stretch/>
        </p:blipFill>
        <p:spPr bwMode="auto">
          <a:xfrm>
            <a:off x="0" y="381000"/>
            <a:ext cx="71628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52400"/>
            <a:ext cx="63246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799" y="-76200"/>
            <a:ext cx="701040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4617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NOAA Coral Reef Watch </a:t>
            </a:r>
            <a:br>
              <a:rPr lang="en-US" sz="3600" dirty="0">
                <a:solidFill>
                  <a:srgbClr val="04617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</a:br>
            <a:r>
              <a:rPr lang="en-US" sz="3200" dirty="0" smtClean="0">
                <a:solidFill>
                  <a:srgbClr val="04617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5</a:t>
            </a:r>
            <a:r>
              <a:rPr lang="en-US" sz="3200" dirty="0">
                <a:solidFill>
                  <a:srgbClr val="04617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-km Degree Heating </a:t>
            </a:r>
            <a:r>
              <a:rPr lang="en-US" sz="3200" dirty="0" smtClean="0">
                <a:solidFill>
                  <a:srgbClr val="04617B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Weeks Product</a:t>
            </a:r>
            <a:endParaRPr lang="en-US" sz="3200" dirty="0">
              <a:solidFill>
                <a:srgbClr val="04617B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</a:endParaRPr>
          </a:p>
        </p:txBody>
      </p:sp>
      <p:cxnSp>
        <p:nvCxnSpPr>
          <p:cNvPr id="18437" name="Straight Connector 9"/>
          <p:cNvCxnSpPr>
            <a:cxnSpLocks noChangeShapeType="1"/>
          </p:cNvCxnSpPr>
          <p:nvPr/>
        </p:nvCxnSpPr>
        <p:spPr bwMode="auto">
          <a:xfrm flipH="1">
            <a:off x="2438400" y="1527175"/>
            <a:ext cx="3825875" cy="9112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38" name="Straight Connector 10"/>
          <p:cNvCxnSpPr>
            <a:cxnSpLocks noChangeShapeType="1"/>
          </p:cNvCxnSpPr>
          <p:nvPr/>
        </p:nvCxnSpPr>
        <p:spPr bwMode="auto">
          <a:xfrm flipH="1" flipV="1">
            <a:off x="2438400" y="3352800"/>
            <a:ext cx="3825876" cy="2533651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39" name="Rectangle 13"/>
          <p:cNvSpPr>
            <a:spLocks noChangeArrowheads="1"/>
          </p:cNvSpPr>
          <p:nvPr/>
        </p:nvSpPr>
        <p:spPr bwMode="auto">
          <a:xfrm>
            <a:off x="1828800" y="2438400"/>
            <a:ext cx="611188" cy="922337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 sz="1200"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18440" name="Picture 9" descr="cur_img_blended_geopolar_dn_daily_dhw_ctr_2790x174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8" t="35423" r="52579" b="49422"/>
          <a:stretch>
            <a:fillRect/>
          </a:stretch>
        </p:blipFill>
        <p:spPr bwMode="auto">
          <a:xfrm>
            <a:off x="6270625" y="1544638"/>
            <a:ext cx="2728913" cy="432435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401523" y="4370443"/>
            <a:ext cx="1351677" cy="646331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80" charset="0"/>
                <a:ea typeface="ヒラギノ角ゴ Pro W3" pitchFamily="-1" charset="-128"/>
                <a:cs typeface="ヒラギノ角ゴ Pro W3" pitchFamily="-1" charset="-128"/>
              </a:rPr>
              <a:t>50 km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7575916" y="4354749"/>
            <a:ext cx="1172241" cy="646331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80" charset="0"/>
                <a:ea typeface="ヒラギノ角ゴ Pro W3" pitchFamily="-1" charset="-128"/>
                <a:cs typeface="ヒラギノ角ゴ Pro W3" pitchFamily="-1" charset="-128"/>
              </a:rPr>
              <a:t>5 km</a:t>
            </a:r>
          </a:p>
        </p:txBody>
      </p:sp>
      <p:pic>
        <p:nvPicPr>
          <p:cNvPr id="15" name="Picture 14" descr="CRW_logo_m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t="43286" r="37697" b="15324"/>
          <a:stretch>
            <a:fillRect/>
          </a:stretch>
        </p:blipFill>
        <p:spPr bwMode="auto">
          <a:xfrm>
            <a:off x="0" y="0"/>
            <a:ext cx="104590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USF2clrV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" t="4959" r="6212" b="40769"/>
          <a:stretch/>
        </p:blipFill>
        <p:spPr bwMode="auto">
          <a:xfrm>
            <a:off x="8032725" y="907097"/>
            <a:ext cx="1111275" cy="38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09600" y="6248400"/>
            <a:ext cx="7399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rgbClr val="0000FF"/>
                </a:solidFill>
              </a:rPr>
              <a:t>http://</a:t>
            </a:r>
            <a:r>
              <a:rPr lang="en-US" sz="2000" u="sng" dirty="0" err="1">
                <a:solidFill>
                  <a:srgbClr val="0000FF"/>
                </a:solidFill>
              </a:rPr>
              <a:t>coralreefwatch.noaa.gov</a:t>
            </a:r>
            <a:r>
              <a:rPr lang="en-US" sz="2000" u="sng" dirty="0">
                <a:solidFill>
                  <a:srgbClr val="0000FF"/>
                </a:solidFill>
              </a:rPr>
              <a:t>/satellite/bleaching5km/</a:t>
            </a:r>
            <a:r>
              <a:rPr lang="en-US" sz="2000" u="sng" dirty="0" err="1">
                <a:solidFill>
                  <a:srgbClr val="0000FF"/>
                </a:solidFill>
              </a:rPr>
              <a:t>index.php</a:t>
            </a:r>
            <a:endParaRPr lang="en-US" sz="2000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4916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838200"/>
            <a:ext cx="6858000" cy="1143000"/>
          </a:xfrm>
        </p:spPr>
        <p:txBody>
          <a:bodyPr/>
          <a:lstStyle/>
          <a:p>
            <a:r>
              <a:rPr lang="en-US" sz="5400" dirty="0" smtClean="0"/>
              <a:t>1-km Prototype Products based on: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008437"/>
          </a:xfrm>
        </p:spPr>
        <p:txBody>
          <a:bodyPr/>
          <a:lstStyle/>
          <a:p>
            <a:r>
              <a:rPr lang="en-US" sz="3600" dirty="0" smtClean="0"/>
              <a:t> 4 km AVHRR Global Pathfinder</a:t>
            </a:r>
          </a:p>
          <a:p>
            <a:pPr marL="393700" lvl="1" indent="0">
              <a:buNone/>
            </a:pPr>
            <a:r>
              <a:rPr lang="en-US" sz="3600" dirty="0" smtClean="0"/>
              <a:t>  Climatology</a:t>
            </a:r>
          </a:p>
          <a:p>
            <a:r>
              <a:rPr lang="en-US" sz="3600" dirty="0" smtClean="0"/>
              <a:t> 1  km MODIS and AVHRR</a:t>
            </a:r>
          </a:p>
          <a:p>
            <a:pPr lvl="1"/>
            <a:r>
              <a:rPr lang="en-US" sz="3600" dirty="0" smtClean="0"/>
              <a:t> Test area: Florida Keys National Marine Sanctuary</a:t>
            </a:r>
          </a:p>
          <a:p>
            <a:pPr lvl="1"/>
            <a:r>
              <a:rPr lang="en-US" sz="3600" dirty="0"/>
              <a:t> </a:t>
            </a:r>
            <a:r>
              <a:rPr lang="en-US" sz="3600" dirty="0" smtClean="0"/>
              <a:t>Being operationalized by CONABIO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6248400"/>
            <a:ext cx="6456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rgbClr val="0000FF"/>
                </a:solidFill>
              </a:rPr>
              <a:t>http://</a:t>
            </a:r>
            <a:r>
              <a:rPr lang="en-US" sz="2000" u="sng" dirty="0" err="1">
                <a:solidFill>
                  <a:srgbClr val="0000FF"/>
                </a:solidFill>
              </a:rPr>
              <a:t>imars.marine.usf.edu</a:t>
            </a:r>
            <a:r>
              <a:rPr lang="en-US" sz="2000" u="sng" dirty="0">
                <a:solidFill>
                  <a:srgbClr val="0000FF"/>
                </a:solidFill>
              </a:rPr>
              <a:t>/</a:t>
            </a:r>
            <a:r>
              <a:rPr lang="en-US" sz="2000" u="sng" dirty="0" err="1">
                <a:solidFill>
                  <a:srgbClr val="0000FF"/>
                </a:solidFill>
              </a:rPr>
              <a:t>crw-dss</a:t>
            </a:r>
            <a:r>
              <a:rPr lang="en-US" sz="2000" u="sng" dirty="0">
                <a:solidFill>
                  <a:srgbClr val="0000FF"/>
                </a:solidFill>
              </a:rPr>
              <a:t>/</a:t>
            </a:r>
            <a:r>
              <a:rPr lang="en-US" sz="2000" u="sng" dirty="0" err="1">
                <a:solidFill>
                  <a:srgbClr val="0000FF"/>
                </a:solidFill>
              </a:rPr>
              <a:t>crw</a:t>
            </a:r>
            <a:r>
              <a:rPr lang="en-US" sz="2000" u="sng" dirty="0">
                <a:solidFill>
                  <a:srgbClr val="0000FF"/>
                </a:solidFill>
              </a:rPr>
              <a:t>-</a:t>
            </a:r>
            <a:r>
              <a:rPr lang="en-US" sz="2000" u="sng" dirty="0" err="1">
                <a:solidFill>
                  <a:srgbClr val="0000FF"/>
                </a:solidFill>
              </a:rPr>
              <a:t>dss</a:t>
            </a:r>
            <a:r>
              <a:rPr lang="en-US" sz="2000" u="sng" dirty="0">
                <a:solidFill>
                  <a:srgbClr val="0000FF"/>
                </a:solidFill>
              </a:rPr>
              <a:t>-description</a:t>
            </a:r>
          </a:p>
        </p:txBody>
      </p:sp>
    </p:spTree>
    <p:extLst>
      <p:ext uri="{BB962C8B-B14F-4D97-AF65-F5344CB8AC3E}">
        <p14:creationId xmlns:p14="http://schemas.microsoft.com/office/powerpoint/2010/main" val="124050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04850"/>
            <a:ext cx="6934200" cy="1143000"/>
          </a:xfrm>
        </p:spPr>
        <p:txBody>
          <a:bodyPr/>
          <a:lstStyle/>
          <a:p>
            <a:r>
              <a:rPr lang="en-US" sz="4400" b="1" dirty="0" smtClean="0">
                <a:solidFill>
                  <a:srgbClr val="04617B"/>
                </a:solidFill>
              </a:rPr>
              <a:t>USF 1-km </a:t>
            </a:r>
            <a:r>
              <a:rPr lang="en-US" sz="4400" b="1" dirty="0" err="1" smtClean="0">
                <a:solidFill>
                  <a:srgbClr val="04617B"/>
                </a:solidFill>
              </a:rPr>
              <a:t>HotSpot</a:t>
            </a:r>
            <a:r>
              <a:rPr lang="en-US" sz="4400" b="1" dirty="0" smtClean="0">
                <a:solidFill>
                  <a:srgbClr val="04617B"/>
                </a:solidFill>
              </a:rPr>
              <a:t> </a:t>
            </a:r>
            <a:r>
              <a:rPr lang="en-US" sz="4400" b="1" dirty="0">
                <a:solidFill>
                  <a:srgbClr val="04617B"/>
                </a:solidFill>
              </a:rPr>
              <a:t>products for the West Florida Shelf</a:t>
            </a:r>
            <a:br>
              <a:rPr lang="en-US" sz="4400" b="1" dirty="0">
                <a:solidFill>
                  <a:srgbClr val="04617B"/>
                </a:solidFill>
              </a:rPr>
            </a:br>
            <a:r>
              <a:rPr lang="en-US" sz="2400" b="1" dirty="0">
                <a:solidFill>
                  <a:srgbClr val="04617B"/>
                </a:solidFill>
              </a:rPr>
              <a:t>(August 29, 2011</a:t>
            </a:r>
            <a:r>
              <a:rPr lang="en-US" sz="2400" b="1" dirty="0" smtClean="0">
                <a:solidFill>
                  <a:srgbClr val="04617B"/>
                </a:solidFill>
              </a:rPr>
              <a:t>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2" descr="C:\Users\mvega\Dropbox\hotspots\Modis_hotspot.2011241.4km_mm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50" b="34995"/>
          <a:stretch/>
        </p:blipFill>
        <p:spPr bwMode="auto">
          <a:xfrm>
            <a:off x="76200" y="2164246"/>
            <a:ext cx="4419600" cy="339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5776191"/>
            <a:ext cx="2819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</a:rPr>
              <a:t>NASA MODIS </a:t>
            </a:r>
            <a:r>
              <a:rPr lang="en-US" dirty="0" err="1" smtClean="0">
                <a:latin typeface="Times New Roman" pitchFamily="18" charset="0"/>
              </a:rPr>
              <a:t>HotSpot</a:t>
            </a:r>
            <a:endParaRPr lang="en-US" dirty="0" smtClean="0">
              <a:latin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</a:rPr>
              <a:t>Climatology from Pathfinder 4km MMM </a:t>
            </a:r>
            <a:endParaRPr lang="en-US" sz="1200" dirty="0"/>
          </a:p>
        </p:txBody>
      </p:sp>
      <p:pic>
        <p:nvPicPr>
          <p:cNvPr id="6" name="Picture 4" descr="C:\Users\mvega\Dropbox\DSS-CRW\hotspots\for_jianke\hotspot_4km_n19.20110829.0844.florida.tru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65927"/>
            <a:ext cx="4495800" cy="361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57800" y="5776191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</a:rPr>
              <a:t>USF AVHRR </a:t>
            </a:r>
            <a:r>
              <a:rPr lang="en-US" dirty="0" err="1" smtClean="0">
                <a:latin typeface="Times New Roman" pitchFamily="18" charset="0"/>
              </a:rPr>
              <a:t>HotSpot</a:t>
            </a:r>
            <a:endParaRPr lang="en-US" dirty="0" smtClean="0">
              <a:latin typeface="Times New Roman" pitchFamily="18" charset="0"/>
            </a:endParaRPr>
          </a:p>
          <a:p>
            <a:pPr algn="ctr"/>
            <a:r>
              <a:rPr lang="en-US" sz="1200" dirty="0">
                <a:latin typeface="Times New Roman" pitchFamily="18" charset="0"/>
              </a:rPr>
              <a:t>Climatology from Pathfinder 4km MMM </a:t>
            </a:r>
            <a:endParaRPr lang="en-US" sz="1200" dirty="0"/>
          </a:p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6381690"/>
            <a:ext cx="6456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rgbClr val="0000FF"/>
                </a:solidFill>
              </a:rPr>
              <a:t>http://</a:t>
            </a:r>
            <a:r>
              <a:rPr lang="en-US" sz="2000" u="sng" dirty="0" err="1">
                <a:solidFill>
                  <a:srgbClr val="0000FF"/>
                </a:solidFill>
              </a:rPr>
              <a:t>imars.marine.usf.edu</a:t>
            </a:r>
            <a:r>
              <a:rPr lang="en-US" sz="2000" u="sng" dirty="0">
                <a:solidFill>
                  <a:srgbClr val="0000FF"/>
                </a:solidFill>
              </a:rPr>
              <a:t>/</a:t>
            </a:r>
            <a:r>
              <a:rPr lang="en-US" sz="2000" u="sng" dirty="0" err="1">
                <a:solidFill>
                  <a:srgbClr val="0000FF"/>
                </a:solidFill>
              </a:rPr>
              <a:t>crw-dss</a:t>
            </a:r>
            <a:r>
              <a:rPr lang="en-US" sz="2000" u="sng" dirty="0">
                <a:solidFill>
                  <a:srgbClr val="0000FF"/>
                </a:solidFill>
              </a:rPr>
              <a:t>/</a:t>
            </a:r>
            <a:r>
              <a:rPr lang="en-US" sz="2000" u="sng" dirty="0" err="1">
                <a:solidFill>
                  <a:srgbClr val="0000FF"/>
                </a:solidFill>
              </a:rPr>
              <a:t>crw</a:t>
            </a:r>
            <a:r>
              <a:rPr lang="en-US" sz="2000" u="sng" dirty="0">
                <a:solidFill>
                  <a:srgbClr val="0000FF"/>
                </a:solidFill>
              </a:rPr>
              <a:t>-</a:t>
            </a:r>
            <a:r>
              <a:rPr lang="en-US" sz="2000" u="sng" dirty="0" err="1">
                <a:solidFill>
                  <a:srgbClr val="0000FF"/>
                </a:solidFill>
              </a:rPr>
              <a:t>dss</a:t>
            </a:r>
            <a:r>
              <a:rPr lang="en-US" sz="2000" u="sng" dirty="0">
                <a:solidFill>
                  <a:srgbClr val="0000FF"/>
                </a:solidFill>
              </a:rPr>
              <a:t>-description</a:t>
            </a:r>
          </a:p>
        </p:txBody>
      </p:sp>
    </p:spTree>
    <p:extLst>
      <p:ext uri="{BB962C8B-B14F-4D97-AF65-F5344CB8AC3E}">
        <p14:creationId xmlns:p14="http://schemas.microsoft.com/office/powerpoint/2010/main" val="1020227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E:\MyDocuments\logos\monitoreomarino2-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0" t="13917" r="8579" b="6598"/>
          <a:stretch/>
        </p:blipFill>
        <p:spPr bwMode="auto">
          <a:xfrm>
            <a:off x="24864" y="15657"/>
            <a:ext cx="712381" cy="71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0" t="14600" r="14723" b="14267"/>
          <a:stretch/>
        </p:blipFill>
        <p:spPr>
          <a:xfrm>
            <a:off x="8297002" y="37934"/>
            <a:ext cx="811063" cy="754824"/>
          </a:xfrm>
          <a:prstGeom prst="rect">
            <a:avLst/>
          </a:prstGeom>
        </p:spPr>
      </p:pic>
      <p:sp>
        <p:nvSpPr>
          <p:cNvPr id="31" name="30 Rectángulo redondeado"/>
          <p:cNvSpPr/>
          <p:nvPr/>
        </p:nvSpPr>
        <p:spPr>
          <a:xfrm>
            <a:off x="1044249" y="37934"/>
            <a:ext cx="7011356" cy="691031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ras Demi ITC" pitchFamily="34" charset="0"/>
              </a:rPr>
              <a:t>Satellite-derived Bleaching Coral Reef Early Warning </a:t>
            </a:r>
            <a:r>
              <a:rPr lang="en-US" sz="17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ras Demi ITC" pitchFamily="34" charset="0"/>
              </a:rPr>
              <a:t>System (</a:t>
            </a:r>
            <a:r>
              <a:rPr lang="es-ES_tradnl" sz="17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ras Demi ITC" pitchFamily="34" charset="0"/>
              </a:rPr>
              <a:t>SATcoral</a:t>
            </a:r>
            <a:r>
              <a:rPr lang="es-ES_tradnl" sz="17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Eras Demi ITC" pitchFamily="34" charset="0"/>
              </a:rPr>
              <a:t>)</a:t>
            </a:r>
            <a:endParaRPr lang="es-MX" sz="17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Eras Demi ITC" pitchFamily="34" charset="0"/>
            </a:endParaRPr>
          </a:p>
        </p:txBody>
      </p:sp>
      <p:pic>
        <p:nvPicPr>
          <p:cNvPr id="23" name="2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21" y="838200"/>
            <a:ext cx="6670879" cy="5107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52400" y="1828800"/>
            <a:ext cx="2209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Comparable products being produced and distributed by CONABIO (Mexico)</a:t>
            </a:r>
          </a:p>
          <a:p>
            <a:endParaRPr lang="en-US" sz="2400" dirty="0"/>
          </a:p>
          <a:p>
            <a:r>
              <a:rPr lang="en-US" sz="2400" dirty="0" smtClean="0"/>
              <a:t>1-km products from</a:t>
            </a:r>
          </a:p>
          <a:p>
            <a:r>
              <a:rPr lang="en-US" sz="2400" dirty="0" smtClean="0"/>
              <a:t>MODIS</a:t>
            </a:r>
            <a:r>
              <a:rPr lang="en-US" sz="2400" dirty="0"/>
              <a:t>/</a:t>
            </a:r>
            <a:r>
              <a:rPr lang="en-US" sz="2400" dirty="0" smtClean="0"/>
              <a:t>Aqua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895600" y="2221648"/>
            <a:ext cx="101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Yucatan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6381690"/>
            <a:ext cx="6032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rgbClr val="0000FF"/>
                </a:solidFill>
              </a:rPr>
              <a:t>http://</a:t>
            </a:r>
            <a:r>
              <a:rPr lang="en-US" sz="2000" u="sng" dirty="0" err="1">
                <a:solidFill>
                  <a:srgbClr val="0000FF"/>
                </a:solidFill>
              </a:rPr>
              <a:t>www.biodiversidad.gob.mx</a:t>
            </a:r>
            <a:r>
              <a:rPr lang="en-US" sz="2000" u="sng" dirty="0">
                <a:solidFill>
                  <a:srgbClr val="0000FF"/>
                </a:solidFill>
              </a:rPr>
              <a:t>/</a:t>
            </a:r>
            <a:r>
              <a:rPr lang="en-US" sz="2000" u="sng" dirty="0" err="1">
                <a:solidFill>
                  <a:srgbClr val="0000FF"/>
                </a:solidFill>
              </a:rPr>
              <a:t>pais</a:t>
            </a:r>
            <a:r>
              <a:rPr lang="en-US" sz="2000" u="sng" dirty="0">
                <a:solidFill>
                  <a:srgbClr val="0000FF"/>
                </a:solidFill>
              </a:rPr>
              <a:t>/mares/</a:t>
            </a:r>
            <a:r>
              <a:rPr lang="en-US" sz="2000" u="sng" dirty="0" err="1">
                <a:solidFill>
                  <a:srgbClr val="0000FF"/>
                </a:solidFill>
              </a:rPr>
              <a:t>satmo</a:t>
            </a:r>
            <a:r>
              <a:rPr lang="en-US" sz="2000" u="sng" dirty="0">
                <a:solidFill>
                  <a:srgbClr val="0000FF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76264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219200"/>
            <a:ext cx="8458200" cy="685800"/>
          </a:xfrm>
        </p:spPr>
        <p:txBody>
          <a:bodyPr/>
          <a:lstStyle/>
          <a:p>
            <a:r>
              <a:rPr lang="en-US" sz="4800" dirty="0" smtClean="0"/>
              <a:t>Display and Testing on </a:t>
            </a:r>
            <a:r>
              <a:rPr lang="en-US" sz="4800" dirty="0" err="1" smtClean="0"/>
              <a:t>Hyperwall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389437"/>
          </a:xfrm>
        </p:spPr>
        <p:txBody>
          <a:bodyPr/>
          <a:lstStyle/>
          <a:p>
            <a:r>
              <a:rPr lang="en-US" sz="3200" dirty="0" smtClean="0"/>
              <a:t>CRW-DSS Team</a:t>
            </a:r>
          </a:p>
          <a:p>
            <a:pPr marL="0" indent="0">
              <a:buNone/>
            </a:pPr>
            <a:r>
              <a:rPr lang="en-US" sz="3200" dirty="0" smtClean="0"/>
              <a:t>   examines data on</a:t>
            </a:r>
          </a:p>
          <a:p>
            <a:pPr marL="0" indent="0">
              <a:buNone/>
            </a:pPr>
            <a:r>
              <a:rPr lang="en-US" sz="3200" dirty="0" smtClean="0"/>
              <a:t>   Ames </a:t>
            </a:r>
            <a:r>
              <a:rPr lang="en-US" sz="3200" dirty="0" err="1" smtClean="0"/>
              <a:t>Hyperwall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  during March 2014 meeting</a:t>
            </a:r>
          </a:p>
          <a:p>
            <a:r>
              <a:rPr lang="en-US" sz="3200" dirty="0" smtClean="0"/>
              <a:t>Planned analysis at Ames August 2014</a:t>
            </a:r>
          </a:p>
          <a:p>
            <a:endParaRPr lang="en-US" sz="1200" dirty="0" smtClean="0"/>
          </a:p>
          <a:p>
            <a:r>
              <a:rPr lang="en-US" sz="3200" dirty="0" smtClean="0"/>
              <a:t>Talk using mini-</a:t>
            </a:r>
            <a:r>
              <a:rPr lang="en-US" sz="3200" dirty="0" err="1" smtClean="0"/>
              <a:t>Hyperwall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at Ocean Sciences, February 2014</a:t>
            </a:r>
          </a:p>
        </p:txBody>
      </p:sp>
      <p:pic>
        <p:nvPicPr>
          <p:cNvPr id="6" name="Picture 5" descr="BijVThmCAAArZu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749" y="2362200"/>
            <a:ext cx="2246451" cy="167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22520"/>
          <a:stretch/>
        </p:blipFill>
        <p:spPr>
          <a:xfrm>
            <a:off x="6477000" y="2362200"/>
            <a:ext cx="2070100" cy="21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80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685800"/>
            <a:ext cx="7467600" cy="228600"/>
          </a:xfrm>
        </p:spPr>
        <p:txBody>
          <a:bodyPr/>
          <a:lstStyle/>
          <a:p>
            <a:r>
              <a:rPr lang="en-US" sz="5400" b="1" dirty="0"/>
              <a:t>Cold Stress Index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52400" y="1154112"/>
            <a:ext cx="5181600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itchFamily="18" charset="2"/>
              <a:buNone/>
            </a:pPr>
            <a:r>
              <a:rPr lang="en-US" sz="2000" dirty="0" smtClean="0"/>
              <a:t>Corals susceptible to low temperature stress and death</a:t>
            </a:r>
          </a:p>
          <a:p>
            <a:r>
              <a:rPr lang="en-US" sz="1800" dirty="0" smtClean="0"/>
              <a:t>January 2010 corals in Florida suffered severe mortality from cold</a:t>
            </a:r>
            <a:endParaRPr lang="en-US" sz="1800" dirty="0"/>
          </a:p>
        </p:txBody>
      </p:sp>
      <p:pic>
        <p:nvPicPr>
          <p:cNvPr id="6" name="Picture 5" descr="sst_jan_201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5405333" cy="421889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743200"/>
            <a:ext cx="2673894" cy="2064404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599" y="1531346"/>
            <a:ext cx="3374891" cy="52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96000" y="14478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In situ </a:t>
            </a:r>
            <a:r>
              <a:rPr lang="en-US" dirty="0" smtClean="0"/>
              <a:t>temperatures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755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st_6__cold_sp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978" y="1447800"/>
            <a:ext cx="6781800" cy="50863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6201" y="5911898"/>
            <a:ext cx="3352800" cy="895351"/>
            <a:chOff x="5562600" y="4857750"/>
            <a:chExt cx="3514725" cy="1085850"/>
          </a:xfrm>
        </p:grpSpPr>
        <p:pic>
          <p:nvPicPr>
            <p:cNvPr id="8" name="Picture 4" descr="Z:\phd_thesis\dss_crw\data_for_cold_events_lac\cold_spot_products\cold_spot_colorbar_loadct13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0" t="24165" r="2875" b="26332"/>
            <a:stretch/>
          </p:blipFill>
          <p:spPr bwMode="auto">
            <a:xfrm>
              <a:off x="5562600" y="4857750"/>
              <a:ext cx="3514725" cy="1085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Z:\phd_thesis\dss_crw\data_for_cold_events_lac\cold_spot_products\cold_spot_colorbar_loadct13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0" t="77440" r="2875" b="3255"/>
            <a:stretch/>
          </p:blipFill>
          <p:spPr bwMode="auto">
            <a:xfrm>
              <a:off x="5562600" y="5520158"/>
              <a:ext cx="3514725" cy="423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1295400" y="609600"/>
            <a:ext cx="7772400" cy="685800"/>
          </a:xfrm>
          <a:noFill/>
        </p:spPr>
        <p:txBody>
          <a:bodyPr>
            <a:noAutofit/>
          </a:bodyPr>
          <a:lstStyle/>
          <a:p>
            <a:r>
              <a:rPr lang="en-US" sz="5400" dirty="0" err="1" smtClean="0"/>
              <a:t>ColdSpot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3200" dirty="0" smtClean="0"/>
              <a:t>January 27, 2010</a:t>
            </a:r>
            <a:endParaRPr lang="en-US" sz="4000" dirty="0"/>
          </a:p>
        </p:txBody>
      </p:sp>
      <p:sp>
        <p:nvSpPr>
          <p:cNvPr id="10" name="Title 2"/>
          <p:cNvSpPr txBox="1">
            <a:spLocks/>
          </p:cNvSpPr>
          <p:nvPr/>
        </p:nvSpPr>
        <p:spPr bwMode="auto">
          <a:xfrm>
            <a:off x="228600" y="2209800"/>
            <a:ext cx="2133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 sz="2000" dirty="0"/>
              <a:t>S</a:t>
            </a:r>
            <a:r>
              <a:rPr lang="en-US" sz="2000" dirty="0" smtClean="0"/>
              <a:t>imilar to the </a:t>
            </a:r>
            <a:r>
              <a:rPr lang="es-ES" sz="2000" dirty="0" smtClean="0"/>
              <a:t>Hotspot, except using </a:t>
            </a:r>
            <a:r>
              <a:rPr lang="es-ES" sz="2000" u="sng" dirty="0" smtClean="0"/>
              <a:t>minimum</a:t>
            </a:r>
            <a:r>
              <a:rPr lang="es-ES" sz="2000" dirty="0" smtClean="0"/>
              <a:t> monthly means of the JAN-MAR seasonal climatology.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25912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/>
              <a:t>Partnerships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7315200" cy="3276600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</a:rPr>
              <a:t>U. South Florida </a:t>
            </a:r>
            <a:r>
              <a:rPr lang="en-US" sz="2400" dirty="0"/>
              <a:t>(</a:t>
            </a:r>
            <a:r>
              <a:rPr lang="en-US" sz="2400" dirty="0" smtClean="0"/>
              <a:t>F. Muller</a:t>
            </a:r>
            <a:r>
              <a:rPr lang="en-US" sz="2400" dirty="0"/>
              <a:t>-</a:t>
            </a:r>
            <a:r>
              <a:rPr lang="en-US" sz="2400" dirty="0" err="1"/>
              <a:t>Karger</a:t>
            </a:r>
            <a:r>
              <a:rPr lang="en-US" sz="2400" dirty="0"/>
              <a:t>, </a:t>
            </a:r>
            <a:r>
              <a:rPr lang="en-US" sz="2400" dirty="0" smtClean="0"/>
              <a:t>M. Vega-Rodriguez)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 smtClean="0">
                <a:solidFill>
                  <a:srgbClr val="0000FF"/>
                </a:solidFill>
              </a:rPr>
              <a:t>NOAA NESDIS/CRW </a:t>
            </a:r>
            <a:r>
              <a:rPr lang="en-US" sz="2400" dirty="0" smtClean="0"/>
              <a:t>(M. Eakin, G. Liu, S. Heron, E. Geiger</a:t>
            </a:r>
            <a:r>
              <a:rPr lang="en-US" sz="2400" dirty="0"/>
              <a:t>, </a:t>
            </a:r>
            <a:r>
              <a:rPr lang="en-US" sz="2400" dirty="0" smtClean="0"/>
              <a:t>J. Li)</a:t>
            </a:r>
          </a:p>
          <a:p>
            <a:pPr marL="0" indent="0">
              <a:buNone/>
            </a:pPr>
            <a:endParaRPr lang="en-US" sz="1200" dirty="0" smtClean="0"/>
          </a:p>
          <a:p>
            <a:r>
              <a:rPr lang="en-US" sz="2400" dirty="0" smtClean="0">
                <a:solidFill>
                  <a:srgbClr val="0000FF"/>
                </a:solidFill>
              </a:rPr>
              <a:t>NASA Ames </a:t>
            </a:r>
            <a:r>
              <a:rPr lang="en-US" sz="2400" dirty="0" smtClean="0"/>
              <a:t>(L. Guild, R. </a:t>
            </a:r>
            <a:r>
              <a:rPr lang="en-US" sz="2400" dirty="0" err="1" smtClean="0"/>
              <a:t>Nemani</a:t>
            </a:r>
            <a:r>
              <a:rPr lang="en-US" sz="2400" dirty="0" smtClean="0"/>
              <a:t>, J. Torres-Perez)</a:t>
            </a:r>
          </a:p>
          <a:p>
            <a:pPr marL="0" indent="0">
              <a:buNone/>
            </a:pPr>
            <a:endParaRPr lang="en-US" sz="1200" dirty="0" smtClean="0"/>
          </a:p>
          <a:p>
            <a:r>
              <a:rPr lang="en-US" sz="2400" dirty="0" smtClean="0">
                <a:solidFill>
                  <a:srgbClr val="0000FF"/>
                </a:solidFill>
              </a:rPr>
              <a:t>U. Colorado-CIRES </a:t>
            </a:r>
            <a:r>
              <a:rPr lang="en-US" sz="2400" dirty="0" smtClean="0"/>
              <a:t>(S. </a:t>
            </a:r>
            <a:r>
              <a:rPr lang="en-US" sz="2400" dirty="0" err="1" smtClean="0"/>
              <a:t>Lynds</a:t>
            </a:r>
            <a:r>
              <a:rPr lang="en-US" sz="2400" dirty="0" smtClean="0"/>
              <a:t>)</a:t>
            </a:r>
          </a:p>
          <a:p>
            <a:pPr marL="0" indent="0">
              <a:buNone/>
            </a:pPr>
            <a:endParaRPr lang="en-US" sz="1200" dirty="0" smtClean="0"/>
          </a:p>
          <a:p>
            <a:r>
              <a:rPr lang="en-US" sz="2400" dirty="0" smtClean="0"/>
              <a:t>CONABIO (R. </a:t>
            </a:r>
            <a:r>
              <a:rPr lang="en-US" sz="2400" dirty="0" err="1" smtClean="0"/>
              <a:t>Ressel</a:t>
            </a:r>
            <a:r>
              <a:rPr lang="en-US" sz="2400" dirty="0" smtClean="0"/>
              <a:t>, S. </a:t>
            </a:r>
            <a:r>
              <a:rPr lang="en-US" sz="2400" dirty="0" err="1" smtClean="0"/>
              <a:t>Cerdeira</a:t>
            </a:r>
            <a:r>
              <a:rPr lang="en-US" sz="2400" dirty="0" smtClean="0"/>
              <a:t> Estrada)</a:t>
            </a:r>
          </a:p>
          <a:p>
            <a:endParaRPr lang="en-US" sz="1200" dirty="0" smtClean="0"/>
          </a:p>
          <a:p>
            <a:r>
              <a:rPr lang="en-US" sz="2400" dirty="0"/>
              <a:t>UNEP-WCMC (L. Wood, C. </a:t>
            </a:r>
            <a:r>
              <a:rPr lang="en-US" sz="2400" dirty="0" err="1"/>
              <a:t>Ravilious</a:t>
            </a:r>
            <a:r>
              <a:rPr lang="en-US" sz="2400" dirty="0"/>
              <a:t>, C. Fitzgerald)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18436" name="Picture 14" descr="noaa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895600"/>
            <a:ext cx="91440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t="43286" r="37697" b="15324"/>
          <a:stretch>
            <a:fillRect/>
          </a:stretch>
        </p:blipFill>
        <p:spPr bwMode="auto">
          <a:xfrm>
            <a:off x="7753350" y="3886200"/>
            <a:ext cx="108585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USF2clr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81200"/>
            <a:ext cx="15240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onabio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50"/>
          <a:stretch/>
        </p:blipFill>
        <p:spPr>
          <a:xfrm>
            <a:off x="6477000" y="5410200"/>
            <a:ext cx="1926976" cy="585810"/>
          </a:xfrm>
          <a:prstGeom prst="rect">
            <a:avLst/>
          </a:prstGeom>
        </p:spPr>
      </p:pic>
      <p:pic>
        <p:nvPicPr>
          <p:cNvPr id="3" name="Picture 2" descr="ur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0" y="4495800"/>
            <a:ext cx="787400" cy="787400"/>
          </a:xfrm>
          <a:prstGeom prst="rect">
            <a:avLst/>
          </a:prstGeom>
        </p:spPr>
      </p:pic>
      <p:pic>
        <p:nvPicPr>
          <p:cNvPr id="5" name="Picture 4" descr="UNEP WCMC 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096000"/>
            <a:ext cx="1371600" cy="7449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991600" cy="1143000"/>
          </a:xfrm>
        </p:spPr>
        <p:txBody>
          <a:bodyPr/>
          <a:lstStyle/>
          <a:p>
            <a:pPr algn="ctr"/>
            <a:r>
              <a:rPr lang="en-US" b="1" i="1" dirty="0" smtClean="0"/>
              <a:t>‘So what?’</a:t>
            </a:r>
            <a:br>
              <a:rPr lang="en-US" b="1" i="1" dirty="0" smtClean="0"/>
            </a:br>
            <a:r>
              <a:rPr lang="en-US" sz="3600" b="1" i="1" dirty="0" smtClean="0"/>
              <a:t>Linking </a:t>
            </a:r>
            <a:r>
              <a:rPr lang="en-US" sz="3600" b="1" i="1" dirty="0"/>
              <a:t>science </a:t>
            </a:r>
            <a:r>
              <a:rPr lang="en-US" sz="3600" b="1" i="1" dirty="0" smtClean="0"/>
              <a:t>and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686800" cy="3886200"/>
          </a:xfrm>
        </p:spPr>
        <p:txBody>
          <a:bodyPr/>
          <a:lstStyle/>
          <a:p>
            <a:r>
              <a:rPr lang="en-US" sz="2800" dirty="0" smtClean="0"/>
              <a:t>Goal: To improve </a:t>
            </a:r>
            <a:r>
              <a:rPr lang="en-US" sz="2800" dirty="0"/>
              <a:t>our ability to alert reef </a:t>
            </a:r>
            <a:r>
              <a:rPr lang="en-US" sz="2800" dirty="0" smtClean="0"/>
              <a:t>managers around the world of </a:t>
            </a:r>
            <a:r>
              <a:rPr lang="en-US" sz="2800" dirty="0"/>
              <a:t>bleaching-level </a:t>
            </a:r>
            <a:r>
              <a:rPr lang="en-US" sz="2800" dirty="0" smtClean="0"/>
              <a:t>stress, </a:t>
            </a:r>
            <a:r>
              <a:rPr lang="en-US" sz="2800" dirty="0"/>
              <a:t>so they can take appropriate </a:t>
            </a:r>
            <a:r>
              <a:rPr lang="en-US" sz="2800" dirty="0" smtClean="0"/>
              <a:t>actions.</a:t>
            </a:r>
          </a:p>
          <a:p>
            <a:endParaRPr lang="en-US" sz="1200" dirty="0" smtClean="0"/>
          </a:p>
          <a:p>
            <a:r>
              <a:rPr lang="en-US" sz="2800" dirty="0" smtClean="0"/>
              <a:t>In the Florida Keys, the CRW products have helped: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Guide Rapid Response efforts to assess reef conditions (</a:t>
            </a:r>
            <a:r>
              <a:rPr lang="en-US" dirty="0" err="1" smtClean="0"/>
              <a:t>BleachWatch</a:t>
            </a:r>
            <a:r>
              <a:rPr lang="en-US" dirty="0" smtClean="0"/>
              <a:t>)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Inform the public about what may be happening on the reef when corals are visibly stressed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Restrict access to a reef during thermal stress and disease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Increase confidence in management decisions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645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991600" cy="1143000"/>
          </a:xfrm>
        </p:spPr>
        <p:txBody>
          <a:bodyPr/>
          <a:lstStyle/>
          <a:p>
            <a:pPr algn="ctr"/>
            <a:r>
              <a:rPr lang="en-US" b="1" i="1" dirty="0" smtClean="0"/>
              <a:t>‘So what?’</a:t>
            </a:r>
            <a:br>
              <a:rPr lang="en-US" b="1" i="1" dirty="0" smtClean="0"/>
            </a:br>
            <a:r>
              <a:rPr lang="en-US" sz="3600" b="1" i="1" dirty="0" smtClean="0"/>
              <a:t>Linking </a:t>
            </a:r>
            <a:r>
              <a:rPr lang="en-US" sz="3600" b="1" i="1" dirty="0"/>
              <a:t>science </a:t>
            </a:r>
            <a:r>
              <a:rPr lang="en-US" sz="3600" b="1" i="1" dirty="0" smtClean="0"/>
              <a:t>and management</a:t>
            </a:r>
            <a:endParaRPr lang="en-US" sz="3600" dirty="0"/>
          </a:p>
        </p:txBody>
      </p:sp>
      <p:grpSp>
        <p:nvGrpSpPr>
          <p:cNvPr id="9" name="Group 8"/>
          <p:cNvGrpSpPr/>
          <p:nvPr/>
        </p:nvGrpSpPr>
        <p:grpSpPr>
          <a:xfrm>
            <a:off x="-117764" y="2209800"/>
            <a:ext cx="5299364" cy="4038600"/>
            <a:chOff x="4038600" y="1752600"/>
            <a:chExt cx="5299364" cy="4038600"/>
          </a:xfrm>
        </p:grpSpPr>
        <p:sp>
          <p:nvSpPr>
            <p:cNvPr id="7" name="Rectangle 6"/>
            <p:cNvSpPr/>
            <p:nvPr/>
          </p:nvSpPr>
          <p:spPr>
            <a:xfrm>
              <a:off x="4267200" y="1752600"/>
              <a:ext cx="4876800" cy="403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SEAFANCC_20130904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8" b="47234"/>
            <a:stretch/>
          </p:blipFill>
          <p:spPr>
            <a:xfrm>
              <a:off x="4038600" y="1905000"/>
              <a:ext cx="5299364" cy="353175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29000" y="1676400"/>
            <a:ext cx="5334000" cy="4038600"/>
            <a:chOff x="0" y="1600200"/>
            <a:chExt cx="5334000" cy="4038600"/>
          </a:xfrm>
        </p:grpSpPr>
        <p:sp>
          <p:nvSpPr>
            <p:cNvPr id="5" name="Rectangle 4"/>
            <p:cNvSpPr/>
            <p:nvPr/>
          </p:nvSpPr>
          <p:spPr>
            <a:xfrm>
              <a:off x="0" y="1600200"/>
              <a:ext cx="5334000" cy="403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CC_20130903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51" b="38482"/>
            <a:stretch/>
          </p:blipFill>
          <p:spPr>
            <a:xfrm>
              <a:off x="0" y="1600200"/>
              <a:ext cx="5299364" cy="3975400"/>
            </a:xfrm>
            <a:prstGeom prst="rect">
              <a:avLst/>
            </a:prstGeom>
          </p:spPr>
        </p:pic>
      </p:grp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04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75438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4617B"/>
                </a:solidFill>
              </a:rPr>
              <a:t>User Evaluation Still </a:t>
            </a:r>
            <a:r>
              <a:rPr lang="en-US" sz="3600" b="1" dirty="0" smtClean="0">
                <a:solidFill>
                  <a:srgbClr val="04617B"/>
                </a:solidFill>
              </a:rPr>
              <a:t>Underway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8771466" cy="2741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10" y="3505200"/>
            <a:ext cx="4452035" cy="33390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80999" y="4267200"/>
            <a:ext cx="42452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In-person and online interviews continue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Interviews at meetings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Ocean Sciences Feb 2014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Florida </a:t>
            </a:r>
            <a:r>
              <a:rPr lang="en-US" dirty="0"/>
              <a:t>Marine Science Educators </a:t>
            </a:r>
            <a:r>
              <a:rPr lang="en-US" dirty="0" smtClean="0"/>
              <a:t>Assoc. April 2014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National </a:t>
            </a:r>
            <a:r>
              <a:rPr lang="en-US" dirty="0"/>
              <a:t>Marine Educators </a:t>
            </a:r>
            <a:r>
              <a:rPr lang="en-US" dirty="0" smtClean="0"/>
              <a:t>Assoc. July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417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6477000" cy="1143000"/>
          </a:xfrm>
        </p:spPr>
        <p:txBody>
          <a:bodyPr/>
          <a:lstStyle/>
          <a:p>
            <a:r>
              <a:rPr lang="en-US" sz="4400" b="1" dirty="0">
                <a:solidFill>
                  <a:srgbClr val="04617B"/>
                </a:solidFill>
              </a:rPr>
              <a:t>Web Analytics</a:t>
            </a:r>
            <a:r>
              <a:rPr lang="en-US" sz="4400" b="1" dirty="0" smtClean="0">
                <a:solidFill>
                  <a:srgbClr val="04617B"/>
                </a:solidFill>
              </a:rPr>
              <a:t>—</a:t>
            </a:r>
            <a:br>
              <a:rPr lang="en-US" sz="4400" b="1" dirty="0" smtClean="0">
                <a:solidFill>
                  <a:srgbClr val="04617B"/>
                </a:solidFill>
              </a:rPr>
            </a:br>
            <a:r>
              <a:rPr lang="en-US" sz="4400" b="1" dirty="0" smtClean="0">
                <a:solidFill>
                  <a:srgbClr val="04617B"/>
                </a:solidFill>
              </a:rPr>
              <a:t>NOAA </a:t>
            </a:r>
            <a:r>
              <a:rPr lang="en-US" sz="4400" b="1" dirty="0">
                <a:solidFill>
                  <a:srgbClr val="04617B"/>
                </a:solidFill>
              </a:rPr>
              <a:t>CRW 5 km Products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5"/>
          <a:stretch/>
        </p:blipFill>
        <p:spPr>
          <a:xfrm>
            <a:off x="806394" y="1612487"/>
            <a:ext cx="7610233" cy="486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34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6781800" cy="1143000"/>
          </a:xfrm>
        </p:spPr>
        <p:txBody>
          <a:bodyPr/>
          <a:lstStyle/>
          <a:p>
            <a:r>
              <a:rPr lang="en-US" sz="4000" b="1" dirty="0">
                <a:solidFill>
                  <a:srgbClr val="04617B"/>
                </a:solidFill>
              </a:rPr>
              <a:t>Ocean Sciences 2014</a:t>
            </a:r>
            <a:br>
              <a:rPr lang="en-US" sz="4000" b="1" dirty="0">
                <a:solidFill>
                  <a:srgbClr val="04617B"/>
                </a:solidFill>
              </a:rPr>
            </a:br>
            <a:r>
              <a:rPr lang="en-US" sz="4000" b="1" dirty="0">
                <a:solidFill>
                  <a:srgbClr val="04617B"/>
                </a:solidFill>
              </a:rPr>
              <a:t>Interview and Survey </a:t>
            </a:r>
            <a:r>
              <a:rPr lang="en-US" sz="4000" b="1" dirty="0" smtClean="0">
                <a:solidFill>
                  <a:srgbClr val="04617B"/>
                </a:solidFill>
              </a:rPr>
              <a:t>Results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894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i="1" dirty="0" smtClean="0">
                <a:latin typeface="Century Gothic" pitchFamily="34" charset="0"/>
              </a:rPr>
              <a:t>User </a:t>
            </a:r>
            <a:r>
              <a:rPr lang="en-US" sz="2400" b="1" i="1" dirty="0">
                <a:latin typeface="Century Gothic" pitchFamily="34" charset="0"/>
              </a:rPr>
              <a:t>applications of new Coral Reef Watch </a:t>
            </a:r>
            <a:r>
              <a:rPr lang="en-US" sz="2400" b="1" i="1" u="sng" dirty="0">
                <a:latin typeface="Century Gothic" pitchFamily="34" charset="0"/>
              </a:rPr>
              <a:t>high resolution </a:t>
            </a:r>
            <a:r>
              <a:rPr lang="en-US" sz="2400" b="1" i="1" dirty="0">
                <a:latin typeface="Century Gothic" pitchFamily="34" charset="0"/>
              </a:rPr>
              <a:t>products?</a:t>
            </a:r>
          </a:p>
          <a:p>
            <a:pPr>
              <a:lnSpc>
                <a:spcPct val="70000"/>
              </a:lnSpc>
            </a:pPr>
            <a:endParaRPr lang="en-US" sz="1100" b="1" dirty="0">
              <a:latin typeface="Century Gothic" pitchFamily="34" charset="0"/>
            </a:endParaRPr>
          </a:p>
          <a:p>
            <a:pPr marL="342900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itchFamily="34" charset="0"/>
              </a:rPr>
              <a:t>Education (students/public)</a:t>
            </a:r>
          </a:p>
          <a:p>
            <a:pPr>
              <a:lnSpc>
                <a:spcPct val="70000"/>
              </a:lnSpc>
            </a:pPr>
            <a:endParaRPr lang="en-US" sz="1100" b="1" dirty="0">
              <a:latin typeface="Century Gothic" pitchFamily="34" charset="0"/>
            </a:endParaRPr>
          </a:p>
          <a:p>
            <a:pPr marL="342900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itchFamily="34" charset="0"/>
              </a:rPr>
              <a:t>Monitoring bleaching</a:t>
            </a:r>
          </a:p>
          <a:p>
            <a:pPr>
              <a:lnSpc>
                <a:spcPct val="70000"/>
              </a:lnSpc>
            </a:pPr>
            <a:endParaRPr lang="en-US" sz="1100" b="1" dirty="0">
              <a:latin typeface="Century Gothic" pitchFamily="34" charset="0"/>
            </a:endParaRPr>
          </a:p>
          <a:p>
            <a:pPr marL="342900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itchFamily="34" charset="0"/>
              </a:rPr>
              <a:t>Integrating with mapping/modeling</a:t>
            </a:r>
          </a:p>
          <a:p>
            <a:pPr>
              <a:lnSpc>
                <a:spcPct val="70000"/>
              </a:lnSpc>
            </a:pPr>
            <a:endParaRPr lang="en-US" sz="1100" b="1" dirty="0">
              <a:latin typeface="Century Gothic" pitchFamily="34" charset="0"/>
            </a:endParaRPr>
          </a:p>
          <a:p>
            <a:pPr marL="342900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itchFamily="34" charset="0"/>
              </a:rPr>
              <a:t>Fish distributions </a:t>
            </a:r>
          </a:p>
          <a:p>
            <a:pPr marL="342900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endParaRPr lang="en-US" sz="1100" b="1" dirty="0">
              <a:latin typeface="Century Gothic" pitchFamily="34" charset="0"/>
            </a:endParaRPr>
          </a:p>
          <a:p>
            <a:pPr marL="342900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itchFamily="34" charset="0"/>
              </a:rPr>
              <a:t>Ecosystem indicators</a:t>
            </a:r>
          </a:p>
          <a:p>
            <a:pPr>
              <a:lnSpc>
                <a:spcPct val="70000"/>
              </a:lnSpc>
            </a:pPr>
            <a:endParaRPr lang="en-US" sz="1100" b="1" dirty="0">
              <a:latin typeface="Century Gothic" pitchFamily="34" charset="0"/>
            </a:endParaRPr>
          </a:p>
          <a:p>
            <a:pPr marL="342900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itchFamily="34" charset="0"/>
              </a:rPr>
              <a:t>Work on coral reef recovery</a:t>
            </a:r>
          </a:p>
          <a:p>
            <a:pPr>
              <a:lnSpc>
                <a:spcPct val="70000"/>
              </a:lnSpc>
            </a:pPr>
            <a:endParaRPr lang="en-US" sz="1100" b="1" dirty="0">
              <a:latin typeface="Century Gothic" pitchFamily="34" charset="0"/>
            </a:endParaRPr>
          </a:p>
          <a:p>
            <a:pPr marL="342900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itchFamily="34" charset="0"/>
              </a:rPr>
              <a:t>Forecasting coral disease outbreak risk</a:t>
            </a:r>
          </a:p>
          <a:p>
            <a:pPr>
              <a:lnSpc>
                <a:spcPct val="70000"/>
              </a:lnSpc>
            </a:pPr>
            <a:endParaRPr lang="en-US" sz="1100" b="1" dirty="0">
              <a:latin typeface="Century Gothic" pitchFamily="34" charset="0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Century Gothic" pitchFamily="34" charset="0"/>
              </a:rPr>
              <a:t>Microbial </a:t>
            </a:r>
            <a:r>
              <a:rPr lang="en-US" sz="2000" b="1" dirty="0">
                <a:latin typeface="Century Gothic" pitchFamily="34" charset="0"/>
              </a:rPr>
              <a:t>diversity associated with stressed coral communities</a:t>
            </a:r>
          </a:p>
          <a:p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066800" y="180623"/>
            <a:ext cx="7930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 smtClean="0">
              <a:solidFill>
                <a:srgbClr val="04617B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1143000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14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6858000" cy="1143000"/>
          </a:xfrm>
        </p:spPr>
        <p:txBody>
          <a:bodyPr/>
          <a:lstStyle/>
          <a:p>
            <a:r>
              <a:rPr lang="en-US" dirty="0"/>
              <a:t>Accomplishments: 2010-2014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sz="2000" dirty="0"/>
              <a:t>Completed user surveys for NOAA Coral Reef Watch products.</a:t>
            </a:r>
          </a:p>
          <a:p>
            <a:pPr>
              <a:lnSpc>
                <a:spcPct val="110000"/>
              </a:lnSpc>
            </a:pPr>
            <a:r>
              <a:rPr lang="en-US" sz="2000" u="sng" dirty="0"/>
              <a:t>Just completed </a:t>
            </a:r>
            <a:r>
              <a:rPr lang="en-US" sz="2000" dirty="0"/>
              <a:t>global high-resolution SST climatology from Pathfinder; final testing and application to 1-5 km products being done in </a:t>
            </a:r>
            <a:r>
              <a:rPr lang="en-US" sz="2000" dirty="0" smtClean="0"/>
              <a:t>2014</a:t>
            </a:r>
          </a:p>
          <a:p>
            <a:pPr>
              <a:lnSpc>
                <a:spcPct val="110000"/>
              </a:lnSpc>
            </a:pPr>
            <a:r>
              <a:rPr lang="en-US" sz="2000" dirty="0" smtClean="0"/>
              <a:t>NOAA </a:t>
            </a:r>
            <a:r>
              <a:rPr lang="en-US" sz="2000" dirty="0"/>
              <a:t>deployed 5-km global Coral Reef Watch (CRW) products – </a:t>
            </a:r>
            <a:r>
              <a:rPr lang="en-US" sz="2000" dirty="0" smtClean="0">
                <a:solidFill>
                  <a:srgbClr val="FF0000"/>
                </a:solidFill>
              </a:rPr>
              <a:t>Global products now live</a:t>
            </a:r>
            <a:r>
              <a:rPr lang="en-US" sz="2000" dirty="0" smtClean="0"/>
              <a:t>, regional product under development</a:t>
            </a:r>
            <a:endParaRPr lang="en-US" sz="2000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000" dirty="0"/>
              <a:t>USF and CONABIO deployed websites with 1 km Coral Reef Watch (CRW) products for the Gulf of Mexico, Florida Keys and Caribbean Sea using AVHRR and MODIS</a:t>
            </a:r>
          </a:p>
          <a:p>
            <a:pPr>
              <a:lnSpc>
                <a:spcPct val="110000"/>
              </a:lnSpc>
            </a:pPr>
            <a:r>
              <a:rPr lang="en-US" sz="2000" dirty="0" smtClean="0"/>
              <a:t>Developed </a:t>
            </a:r>
            <a:r>
              <a:rPr lang="en-US" sz="2000" dirty="0"/>
              <a:t>prototype cold water stress index (cold spot) for the Florida Keys.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UNEP WCMC integrated the NASA Coral Reef Millennium Map into their online Map servers (http://</a:t>
            </a:r>
            <a:r>
              <a:rPr lang="en-US" sz="2000" dirty="0" err="1"/>
              <a:t>data.unep-wcmc.org</a:t>
            </a:r>
            <a:r>
              <a:rPr lang="en-US" sz="2000" dirty="0"/>
              <a:t>/datasets/13).</a:t>
            </a:r>
          </a:p>
        </p:txBody>
      </p:sp>
      <p:sp>
        <p:nvSpPr>
          <p:cNvPr id="4" name="Rectangle 3"/>
          <p:cNvSpPr/>
          <p:nvPr/>
        </p:nvSpPr>
        <p:spPr>
          <a:xfrm>
            <a:off x="2362200" y="1535668"/>
            <a:ext cx="3887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Visit our Poster for 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1388471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50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/>
          <a:lstStyle/>
          <a:p>
            <a:r>
              <a:rPr lang="en-US" sz="3800" b="1" dirty="0" smtClean="0"/>
              <a:t>Objectives of the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82763"/>
            <a:ext cx="8763000" cy="4618037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3200" dirty="0"/>
              <a:t>Assess and meet </a:t>
            </a:r>
            <a:r>
              <a:rPr lang="en-US" sz="3200" dirty="0" smtClean="0"/>
              <a:t>needs in coral reef </a:t>
            </a:r>
            <a:r>
              <a:rPr lang="en-US" sz="3000" dirty="0" smtClean="0"/>
              <a:t>research, management, education</a:t>
            </a:r>
            <a:endParaRPr lang="en-US" sz="3000" dirty="0"/>
          </a:p>
          <a:p>
            <a:pPr>
              <a:lnSpc>
                <a:spcPct val="80000"/>
              </a:lnSpc>
            </a:pPr>
            <a:endParaRPr lang="en-US" sz="3200" dirty="0" smtClean="0"/>
          </a:p>
          <a:p>
            <a:pPr>
              <a:lnSpc>
                <a:spcPct val="80000"/>
              </a:lnSpc>
            </a:pPr>
            <a:r>
              <a:rPr lang="en-US" sz="3200" dirty="0" smtClean="0"/>
              <a:t>Assess value of high-resolution (1-5 km) data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/>
              <a:t>(MODIS, AVHRR, Geo-Polar Blended) </a:t>
            </a:r>
          </a:p>
          <a:p>
            <a:pPr>
              <a:lnSpc>
                <a:spcPct val="80000"/>
              </a:lnSpc>
            </a:pPr>
            <a:endParaRPr lang="en-US" sz="3200" dirty="0" smtClean="0"/>
          </a:p>
          <a:p>
            <a:pPr>
              <a:lnSpc>
                <a:spcPct val="80000"/>
              </a:lnSpc>
            </a:pPr>
            <a:r>
              <a:rPr lang="en-US" sz="3200" dirty="0" smtClean="0"/>
              <a:t>Develop higher-resolution decision support tools</a:t>
            </a:r>
          </a:p>
          <a:p>
            <a:pPr lvl="1">
              <a:lnSpc>
                <a:spcPct val="80000"/>
              </a:lnSpc>
            </a:pPr>
            <a:r>
              <a:rPr lang="en-US" sz="3000" dirty="0"/>
              <a:t>Link to higher-resolution maps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/>
              <a:t>Satisfy user needs</a:t>
            </a:r>
          </a:p>
          <a:p>
            <a:pPr>
              <a:lnSpc>
                <a:spcPct val="80000"/>
              </a:lnSpc>
            </a:pPr>
            <a:endParaRPr lang="en-US" sz="32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5257800" y="2286000"/>
            <a:ext cx="3733800" cy="23622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4617B"/>
                </a:solidFill>
              </a:rPr>
              <a:t>USF 1-km DHW product for the Southern Eastern Caribbean</a:t>
            </a:r>
            <a:endParaRPr lang="en-US" sz="3200" b="1" dirty="0">
              <a:solidFill>
                <a:srgbClr val="04617B"/>
              </a:solidFill>
            </a:endParaRPr>
          </a:p>
        </p:txBody>
      </p:sp>
      <p:pic>
        <p:nvPicPr>
          <p:cNvPr id="5" name="Picture 4" descr="dhw.4km.mA2010291_1_DAY.L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2"/>
          <a:stretch/>
        </p:blipFill>
        <p:spPr>
          <a:xfrm>
            <a:off x="0" y="0"/>
            <a:ext cx="451324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51091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69325" y="5029200"/>
            <a:ext cx="3646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Based on MODIS Aqua (11um) nighttime only SST &amp; PF (v5.0) </a:t>
            </a:r>
          </a:p>
          <a:p>
            <a:pPr algn="ctr"/>
            <a:r>
              <a:rPr lang="en-US" dirty="0" smtClean="0">
                <a:latin typeface="+mj-lt"/>
              </a:rPr>
              <a:t>gap-filled climatology</a:t>
            </a:r>
            <a:endParaRPr lang="en-US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6096000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00FF"/>
                </a:solidFill>
              </a:rPr>
              <a:t>http://</a:t>
            </a:r>
            <a:r>
              <a:rPr lang="en-US" sz="2000" u="sng" dirty="0" err="1">
                <a:solidFill>
                  <a:srgbClr val="0000FF"/>
                </a:solidFill>
              </a:rPr>
              <a:t>imars.marine.usf.edu</a:t>
            </a:r>
            <a:r>
              <a:rPr lang="en-US" sz="2000" u="sng" dirty="0">
                <a:solidFill>
                  <a:srgbClr val="0000FF"/>
                </a:solidFill>
              </a:rPr>
              <a:t>/</a:t>
            </a:r>
            <a:r>
              <a:rPr lang="en-US" sz="2000" u="sng" dirty="0" err="1">
                <a:solidFill>
                  <a:srgbClr val="0000FF"/>
                </a:solidFill>
              </a:rPr>
              <a:t>crw-dss</a:t>
            </a:r>
            <a:r>
              <a:rPr lang="en-US" sz="2000" u="sng" dirty="0">
                <a:solidFill>
                  <a:srgbClr val="0000FF"/>
                </a:solidFill>
              </a:rPr>
              <a:t>/</a:t>
            </a:r>
            <a:r>
              <a:rPr lang="en-US" sz="2000" u="sng" dirty="0" err="1">
                <a:solidFill>
                  <a:srgbClr val="0000FF"/>
                </a:solidFill>
              </a:rPr>
              <a:t>crw</a:t>
            </a:r>
            <a:r>
              <a:rPr lang="en-US" sz="2000" u="sng" dirty="0">
                <a:solidFill>
                  <a:srgbClr val="0000FF"/>
                </a:solidFill>
              </a:rPr>
              <a:t>-</a:t>
            </a:r>
            <a:r>
              <a:rPr lang="en-US" sz="2000" u="sng" dirty="0" err="1">
                <a:solidFill>
                  <a:srgbClr val="0000FF"/>
                </a:solidFill>
              </a:rPr>
              <a:t>dss</a:t>
            </a:r>
            <a:r>
              <a:rPr lang="en-US" sz="2000" u="sng" dirty="0">
                <a:solidFill>
                  <a:srgbClr val="0000FF"/>
                </a:solidFill>
              </a:rPr>
              <a:t>-description</a:t>
            </a:r>
          </a:p>
        </p:txBody>
      </p:sp>
    </p:spTree>
    <p:extLst>
      <p:ext uri="{BB962C8B-B14F-4D97-AF65-F5344CB8AC3E}">
        <p14:creationId xmlns:p14="http://schemas.microsoft.com/office/powerpoint/2010/main" val="2953754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457200" y="552450"/>
            <a:ext cx="8229600" cy="1143000"/>
          </a:xfrm>
        </p:spPr>
        <p:txBody>
          <a:bodyPr/>
          <a:lstStyle/>
          <a:p>
            <a:r>
              <a:rPr lang="en-US" dirty="0" smtClean="0"/>
              <a:t>Acknowledgements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1782763"/>
            <a:ext cx="8229600" cy="4389437"/>
          </a:xfrm>
        </p:spPr>
        <p:txBody>
          <a:bodyPr/>
          <a:lstStyle/>
          <a:p>
            <a:r>
              <a:rPr lang="en-US" sz="3400" dirty="0" smtClean="0"/>
              <a:t>Funding provided by:</a:t>
            </a:r>
          </a:p>
          <a:p>
            <a:endParaRPr lang="en-US" sz="1200" dirty="0" smtClean="0"/>
          </a:p>
          <a:p>
            <a:pPr lvl="1"/>
            <a:r>
              <a:rPr lang="en-US" sz="3200" dirty="0" smtClean="0"/>
              <a:t>NASA Applied Sciences Program</a:t>
            </a:r>
          </a:p>
          <a:p>
            <a:pPr lvl="2"/>
            <a:r>
              <a:rPr lang="en-US" sz="2900" dirty="0" smtClean="0"/>
              <a:t>Woody Turner</a:t>
            </a:r>
          </a:p>
          <a:p>
            <a:pPr lvl="2"/>
            <a:r>
              <a:rPr lang="en-US" sz="2900" dirty="0" smtClean="0"/>
              <a:t>2008 Ecological Forecasting application area</a:t>
            </a:r>
          </a:p>
          <a:p>
            <a:pPr lvl="2"/>
            <a:r>
              <a:rPr lang="en-US" sz="2900" dirty="0" smtClean="0"/>
              <a:t>4-year program (2009-2013 + 2014 NCE)</a:t>
            </a:r>
          </a:p>
          <a:p>
            <a:pPr marL="668337" lvl="2" indent="0">
              <a:buNone/>
            </a:pPr>
            <a:endParaRPr lang="en-US" sz="1200" dirty="0" smtClean="0"/>
          </a:p>
          <a:p>
            <a:pPr lvl="1"/>
            <a:r>
              <a:rPr lang="en-US" sz="3200" dirty="0" smtClean="0"/>
              <a:t>NOAA</a:t>
            </a:r>
          </a:p>
          <a:p>
            <a:pPr lvl="2"/>
            <a:r>
              <a:rPr lang="en-US" sz="2900" dirty="0" smtClean="0"/>
              <a:t>Coral Reef Conservation Program</a:t>
            </a:r>
          </a:p>
          <a:p>
            <a:pPr marL="668337" lvl="2" indent="0">
              <a:buNone/>
            </a:pPr>
            <a:endParaRPr lang="en-US" sz="29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t="43286" r="37697" b="15324"/>
          <a:stretch>
            <a:fillRect/>
          </a:stretch>
        </p:blipFill>
        <p:spPr bwMode="auto">
          <a:xfrm>
            <a:off x="8058150" y="2514600"/>
            <a:ext cx="108585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ogo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352" y="4939553"/>
            <a:ext cx="917448" cy="1156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Mexico - Paradise Reef - Oct"/>
          <p:cNvPicPr>
            <a:picLocks noChangeAspect="1" noChangeArrowheads="1"/>
          </p:cNvPicPr>
          <p:nvPr/>
        </p:nvPicPr>
        <p:blipFill>
          <a:blip r:embed="rId3"/>
          <a:srcRect l="1630" t="45726" r="73" b="5145"/>
          <a:stretch>
            <a:fillRect/>
          </a:stretch>
        </p:blipFill>
        <p:spPr bwMode="auto">
          <a:xfrm>
            <a:off x="4686300" y="3868738"/>
            <a:ext cx="44545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6934200" cy="849312"/>
          </a:xfrm>
        </p:spPr>
        <p:txBody>
          <a:bodyPr>
            <a:noAutofit/>
          </a:bodyPr>
          <a:lstStyle/>
          <a:p>
            <a:r>
              <a:rPr kumimoji="1" lang="en-US" sz="4400" dirty="0">
                <a:solidFill>
                  <a:srgbClr val="04617B"/>
                </a:solidFill>
              </a:rPr>
              <a:t>Coral Bleaching:</a:t>
            </a:r>
            <a:r>
              <a:rPr kumimoji="1" lang="en-US" sz="4400" dirty="0" smtClean="0">
                <a:solidFill>
                  <a:srgbClr val="04617B"/>
                </a:solidFill>
              </a:rPr>
              <a:t> </a:t>
            </a:r>
            <a:br>
              <a:rPr kumimoji="1" lang="en-US" sz="4400" dirty="0" smtClean="0">
                <a:solidFill>
                  <a:srgbClr val="04617B"/>
                </a:solidFill>
              </a:rPr>
            </a:br>
            <a:r>
              <a:rPr kumimoji="1" lang="en-US" sz="4400" dirty="0" smtClean="0">
                <a:solidFill>
                  <a:srgbClr val="04617B"/>
                </a:solidFill>
              </a:rPr>
              <a:t>Impact of </a:t>
            </a:r>
            <a:r>
              <a:rPr kumimoji="1" lang="en-US" sz="4400" dirty="0">
                <a:solidFill>
                  <a:srgbClr val="04617B"/>
                </a:solidFill>
              </a:rPr>
              <a:t>Climate Change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343400" y="1524000"/>
            <a:ext cx="441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2800" b="0">
              <a:solidFill>
                <a:srgbClr val="FF3300"/>
              </a:solidFill>
            </a:endParaRPr>
          </a:p>
          <a:p>
            <a:endParaRPr lang="en-US" sz="2800" b="0"/>
          </a:p>
          <a:p>
            <a:endParaRPr lang="en-US" sz="2800" b="0"/>
          </a:p>
        </p:txBody>
      </p:sp>
      <p:pic>
        <p:nvPicPr>
          <p:cNvPr id="36869" name="Picture 5" descr="zooxl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81813" y="1524000"/>
            <a:ext cx="137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198563" y="1389063"/>
            <a:ext cx="38703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31775" indent="-231775" eaLnBrk="0" hangingPunct="0">
              <a:spcBef>
                <a:spcPct val="20000"/>
              </a:spcBef>
              <a:buClr>
                <a:schemeClr val="tx1"/>
              </a:buClr>
              <a:buSzPct val="50000"/>
              <a:buFont typeface="Monotype Sorts" charset="2"/>
              <a:buChar char="l"/>
            </a:pPr>
            <a:r>
              <a:rPr kumimoji="1" lang="en-US" sz="2000">
                <a:latin typeface="Arial" charset="0"/>
              </a:rPr>
              <a:t>Most of corals’ food comes from photosynthesis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324600" y="3505200"/>
            <a:ext cx="2209800" cy="1066800"/>
            <a:chOff x="3984" y="2208"/>
            <a:chExt cx="1392" cy="672"/>
          </a:xfrm>
        </p:grpSpPr>
        <p:sp>
          <p:nvSpPr>
            <p:cNvPr id="36881" name="Line 8"/>
            <p:cNvSpPr>
              <a:spLocks noChangeShapeType="1"/>
            </p:cNvSpPr>
            <p:nvPr/>
          </p:nvSpPr>
          <p:spPr bwMode="auto">
            <a:xfrm flipH="1" flipV="1">
              <a:off x="3984" y="2208"/>
              <a:ext cx="72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82" name="Line 9"/>
            <p:cNvSpPr>
              <a:spLocks noChangeShapeType="1"/>
            </p:cNvSpPr>
            <p:nvPr/>
          </p:nvSpPr>
          <p:spPr bwMode="auto">
            <a:xfrm flipV="1">
              <a:off x="4704" y="2208"/>
              <a:ext cx="67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5018" name="Line 10"/>
            <p:cNvSpPr>
              <a:spLocks noChangeShapeType="1"/>
            </p:cNvSpPr>
            <p:nvPr/>
          </p:nvSpPr>
          <p:spPr bwMode="auto">
            <a:xfrm>
              <a:off x="3984" y="2208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</p:grpSp>
      <p:sp>
        <p:nvSpPr>
          <p:cNvPr id="36872" name="Text Box 11"/>
          <p:cNvSpPr txBox="1">
            <a:spLocks noChangeArrowheads="1"/>
          </p:cNvSpPr>
          <p:nvPr/>
        </p:nvSpPr>
        <p:spPr bwMode="auto">
          <a:xfrm rot="-5400000">
            <a:off x="6750844" y="1608932"/>
            <a:ext cx="2819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sz="1000">
                <a:solidFill>
                  <a:srgbClr val="FFFFFF"/>
                </a:solidFill>
                <a:latin typeface="Arial" charset="0"/>
              </a:rPr>
              <a:t>Scott R. Santos</a:t>
            </a:r>
          </a:p>
        </p:txBody>
      </p:sp>
      <p:sp>
        <p:nvSpPr>
          <p:cNvPr id="36873" name="Text Box 12"/>
          <p:cNvSpPr txBox="1">
            <a:spLocks noChangeArrowheads="1"/>
          </p:cNvSpPr>
          <p:nvPr/>
        </p:nvSpPr>
        <p:spPr bwMode="auto">
          <a:xfrm>
            <a:off x="6477000" y="3367087"/>
            <a:ext cx="1981200" cy="3667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 charset="0"/>
              </a:rPr>
              <a:t>Symbiotic algae</a:t>
            </a:r>
          </a:p>
        </p:txBody>
      </p:sp>
      <p:sp>
        <p:nvSpPr>
          <p:cNvPr id="36874" name="Line 13"/>
          <p:cNvSpPr>
            <a:spLocks noChangeShapeType="1"/>
          </p:cNvSpPr>
          <p:nvPr/>
        </p:nvSpPr>
        <p:spPr bwMode="auto">
          <a:xfrm flipV="1">
            <a:off x="7446963" y="2552700"/>
            <a:ext cx="0" cy="70961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69863" y="2009775"/>
            <a:ext cx="6886575" cy="4094163"/>
            <a:chOff x="192" y="1416"/>
            <a:chExt cx="4338" cy="2579"/>
          </a:xfrm>
        </p:grpSpPr>
        <p:pic>
          <p:nvPicPr>
            <p:cNvPr id="36878" name="Picture 15" descr="bleaching closeup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30" y="1593"/>
              <a:ext cx="1700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35024" name="Line 16"/>
            <p:cNvSpPr>
              <a:spLocks noChangeShapeType="1"/>
            </p:cNvSpPr>
            <p:nvPr/>
          </p:nvSpPr>
          <p:spPr bwMode="auto">
            <a:xfrm rot="5400000">
              <a:off x="3814" y="1258"/>
              <a:ext cx="472" cy="96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36880" name="Text Box 17"/>
            <p:cNvSpPr txBox="1">
              <a:spLocks noChangeArrowheads="1"/>
            </p:cNvSpPr>
            <p:nvPr/>
          </p:nvSpPr>
          <p:spPr bwMode="auto">
            <a:xfrm>
              <a:off x="192" y="1416"/>
              <a:ext cx="1870" cy="2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marL="231775" indent="-231775" eaLnBrk="0" hangingPunct="0">
                <a:lnSpc>
                  <a:spcPct val="50000"/>
                </a:lnSpc>
                <a:spcBef>
                  <a:spcPct val="20000"/>
                </a:spcBef>
                <a:buClr>
                  <a:schemeClr val="tx1"/>
                </a:buClr>
                <a:buSzPct val="50000"/>
                <a:buFont typeface="Monotype Sorts" charset="2"/>
                <a:buChar char="l"/>
              </a:pPr>
              <a:endParaRPr kumimoji="1" lang="en-US" sz="2000">
                <a:latin typeface="Arial" charset="0"/>
              </a:endParaRPr>
            </a:p>
            <a:p>
              <a:pPr marL="231775" indent="-231775" eaLnBrk="0" hangingPunct="0">
                <a:spcBef>
                  <a:spcPct val="20000"/>
                </a:spcBef>
                <a:buClr>
                  <a:schemeClr val="tx1"/>
                </a:buClr>
                <a:buSzPct val="50000"/>
                <a:buFont typeface="Monotype Sorts" charset="2"/>
                <a:buChar char="l"/>
              </a:pPr>
              <a:r>
                <a:rPr kumimoji="1" lang="en-US" sz="2000">
                  <a:latin typeface="Arial" charset="0"/>
                </a:rPr>
                <a:t>Corals exposed to high temperatures and/or high light become stressed</a:t>
              </a:r>
            </a:p>
            <a:p>
              <a:pPr marL="231775" indent="-231775" eaLnBrk="0" hangingPunct="0">
                <a:lnSpc>
                  <a:spcPct val="50000"/>
                </a:lnSpc>
                <a:spcBef>
                  <a:spcPct val="20000"/>
                </a:spcBef>
                <a:buClr>
                  <a:schemeClr val="tx1"/>
                </a:buClr>
                <a:buSzPct val="50000"/>
                <a:buFont typeface="Monotype Sorts" charset="2"/>
                <a:buChar char="l"/>
              </a:pPr>
              <a:endParaRPr kumimoji="1" lang="en-US" sz="2000">
                <a:latin typeface="Arial" charset="0"/>
              </a:endParaRPr>
            </a:p>
            <a:p>
              <a:pPr marL="231775" indent="-231775" eaLnBrk="0" hangingPunct="0">
                <a:spcBef>
                  <a:spcPct val="20000"/>
                </a:spcBef>
                <a:buClr>
                  <a:schemeClr val="tx1"/>
                </a:buClr>
                <a:buSzPct val="50000"/>
                <a:buFont typeface="Monotype Sorts" charset="2"/>
                <a:buChar char="l"/>
              </a:pPr>
              <a:r>
                <a:rPr kumimoji="1" lang="en-US" sz="2000">
                  <a:latin typeface="Arial" charset="0"/>
                </a:rPr>
                <a:t>Corals eject their algae; coral appears “bleached</a:t>
              </a:r>
            </a:p>
            <a:p>
              <a:pPr marL="231775" indent="-231775" eaLnBrk="0" hangingPunct="0">
                <a:spcBef>
                  <a:spcPct val="20000"/>
                </a:spcBef>
                <a:buClr>
                  <a:schemeClr val="tx1"/>
                </a:buClr>
                <a:buSzPct val="50000"/>
                <a:buFont typeface="Monotype Sorts" charset="2"/>
                <a:buChar char="l"/>
              </a:pPr>
              <a:r>
                <a:rPr kumimoji="1" lang="en-US" sz="2000">
                  <a:latin typeface="Arial" charset="0"/>
                </a:rPr>
                <a:t>If stress is mild or brief, corals recover, otherwise they die</a:t>
              </a:r>
            </a:p>
            <a:p>
              <a:pPr marL="231775" indent="-231775" eaLnBrk="0" hangingPunct="0">
                <a:spcBef>
                  <a:spcPct val="20000"/>
                </a:spcBef>
                <a:buClr>
                  <a:schemeClr val="tx1"/>
                </a:buClr>
                <a:buSzPct val="50000"/>
                <a:buFont typeface="Monotype Sorts" charset="2"/>
                <a:buChar char="l"/>
              </a:pPr>
              <a:endParaRPr kumimoji="1" lang="en-US" sz="2000">
                <a:latin typeface="Arial" charset="0"/>
              </a:endParaRPr>
            </a:p>
          </p:txBody>
        </p:sp>
      </p:grpSp>
      <p:sp>
        <p:nvSpPr>
          <p:cNvPr id="1835026" name="Text Box 18"/>
          <p:cNvSpPr txBox="1">
            <a:spLocks noChangeArrowheads="1"/>
          </p:cNvSpPr>
          <p:nvPr/>
        </p:nvSpPr>
        <p:spPr bwMode="auto">
          <a:xfrm>
            <a:off x="6775450" y="1249363"/>
            <a:ext cx="10731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zooxanthellae</a:t>
            </a:r>
            <a:endParaRPr lang="en-US" b="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6877" name="Text Box 17"/>
          <p:cNvSpPr txBox="1">
            <a:spLocks noChangeArrowheads="1"/>
          </p:cNvSpPr>
          <p:nvPr/>
        </p:nvSpPr>
        <p:spPr bwMode="auto">
          <a:xfrm>
            <a:off x="1198563" y="5627688"/>
            <a:ext cx="29686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31775" indent="-231775" eaLnBrk="0" hangingPunct="0">
              <a:lnSpc>
                <a:spcPct val="50000"/>
              </a:lnSpc>
              <a:spcBef>
                <a:spcPct val="20000"/>
              </a:spcBef>
              <a:buClr>
                <a:schemeClr val="tx1"/>
              </a:buClr>
              <a:buSzPct val="50000"/>
              <a:buFont typeface="Monotype Sorts" charset="2"/>
              <a:buChar char="l"/>
            </a:pPr>
            <a:endParaRPr kumimoji="1" lang="en-US" sz="2000">
              <a:latin typeface="Arial" charset="0"/>
            </a:endParaRPr>
          </a:p>
          <a:p>
            <a:pPr marL="231775" indent="-231775" eaLnBrk="0" hangingPunct="0">
              <a:spcBef>
                <a:spcPct val="20000"/>
              </a:spcBef>
              <a:buClr>
                <a:schemeClr val="tx1"/>
              </a:buClr>
              <a:buSzPct val="50000"/>
              <a:buFont typeface="Monotype Sorts" charset="2"/>
              <a:buChar char="l"/>
            </a:pPr>
            <a:r>
              <a:rPr kumimoji="1" lang="en-US" sz="2000">
                <a:latin typeface="Arial" charset="0"/>
              </a:rPr>
              <a:t>Mass bleaching covers 100-1000 kms</a:t>
            </a:r>
          </a:p>
        </p:txBody>
      </p:sp>
      <p:pic>
        <p:nvPicPr>
          <p:cNvPr id="20" name="Picture 19" descr="CRW_logo_m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t="43286" r="37697" b="15324"/>
          <a:stretch>
            <a:fillRect/>
          </a:stretch>
        </p:blipFill>
        <p:spPr bwMode="auto">
          <a:xfrm>
            <a:off x="0" y="0"/>
            <a:ext cx="104590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USF2clrV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" t="4959" r="6212" b="40769"/>
          <a:stretch/>
        </p:blipFill>
        <p:spPr bwMode="auto">
          <a:xfrm>
            <a:off x="8032725" y="907097"/>
            <a:ext cx="1111275" cy="38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86800" y="6534150"/>
            <a:ext cx="457200" cy="323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7A0C03D9-FD51-0B45-BBD9-02C9F95C4A0C}" type="slidenum">
              <a:rPr lang="en-US"/>
              <a:pPr/>
              <a:t>5</a:t>
            </a:fld>
            <a:endParaRPr lang="en-US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086600" cy="9144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4617B"/>
                </a:solidFill>
              </a:rPr>
              <a:t>Coral Reef Watch</a:t>
            </a:r>
            <a:br>
              <a:rPr lang="en-US" dirty="0" smtClean="0">
                <a:solidFill>
                  <a:srgbClr val="04617B"/>
                </a:solidFill>
              </a:rPr>
            </a:br>
            <a:r>
              <a:rPr lang="en-US" dirty="0" smtClean="0">
                <a:solidFill>
                  <a:srgbClr val="04617B"/>
                </a:solidFill>
              </a:rPr>
              <a:t>Satellite</a:t>
            </a:r>
            <a:r>
              <a:rPr lang="en-US" dirty="0">
                <a:solidFill>
                  <a:srgbClr val="04617B"/>
                </a:solidFill>
              </a:rPr>
              <a:t>-Based Products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2800"/>
              <a:t>Primary Products: SST-based</a:t>
            </a:r>
          </a:p>
          <a:p>
            <a:pPr eaLnBrk="1" hangingPunct="1">
              <a:buFontTx/>
              <a:buNone/>
            </a:pPr>
            <a:endParaRPr lang="en-US" sz="2800"/>
          </a:p>
        </p:txBody>
      </p:sp>
      <p:sp>
        <p:nvSpPr>
          <p:cNvPr id="6" name="TextBox 19"/>
          <p:cNvSpPr txBox="1">
            <a:spLocks noChangeArrowheads="1"/>
          </p:cNvSpPr>
          <p:nvPr/>
        </p:nvSpPr>
        <p:spPr bwMode="auto">
          <a:xfrm>
            <a:off x="76200" y="4419600"/>
            <a:ext cx="13827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Coral – </a:t>
            </a:r>
          </a:p>
          <a:p>
            <a:r>
              <a:rPr lang="en-US" sz="2800"/>
              <a:t>specific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15913" y="1485900"/>
            <a:ext cx="7056437" cy="2655888"/>
            <a:chOff x="315913" y="1485900"/>
            <a:chExt cx="7056953" cy="2655888"/>
          </a:xfrm>
        </p:grpSpPr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315913" y="1485900"/>
              <a:ext cx="6253162" cy="2655888"/>
              <a:chOff x="0" y="1219200"/>
              <a:chExt cx="6252882" cy="2655332"/>
            </a:xfrm>
          </p:grpSpPr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1109693" y="3504721"/>
                <a:ext cx="5143646" cy="3698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+mn-ea"/>
                    <a:cs typeface="+mn-cs"/>
                  </a:rPr>
                  <a:t>50km Nighttime Sea Surface Temperature (SST)</a:t>
                </a:r>
              </a:p>
            </p:txBody>
          </p:sp>
          <p:pic>
            <p:nvPicPr>
              <p:cNvPr id="43037" name="Picture 18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1219200"/>
                <a:ext cx="6252882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7188703" y="1485900"/>
              <a:ext cx="18416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865188" y="2081213"/>
            <a:ext cx="7764462" cy="2616200"/>
            <a:chOff x="865188" y="2081213"/>
            <a:chExt cx="7764978" cy="2616200"/>
          </a:xfrm>
        </p:grpSpPr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865188" y="2081213"/>
              <a:ext cx="6253162" cy="2616200"/>
              <a:chOff x="685800" y="1865313"/>
              <a:chExt cx="6252882" cy="2616199"/>
            </a:xfrm>
          </p:grpSpPr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5357914" y="4114799"/>
                <a:ext cx="1581184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+mn-ea"/>
                    <a:cs typeface="+mn-cs"/>
                  </a:rPr>
                  <a:t>SST Anomaly</a:t>
                </a:r>
              </a:p>
            </p:txBody>
          </p:sp>
          <p:pic>
            <p:nvPicPr>
              <p:cNvPr id="43033" name="Picture 19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85800" y="1865313"/>
                <a:ext cx="6252882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4" name="Rectangle 14"/>
            <p:cNvSpPr>
              <a:spLocks noChangeArrowheads="1"/>
            </p:cNvSpPr>
            <p:nvPr/>
          </p:nvSpPr>
          <p:spPr bwMode="auto">
            <a:xfrm>
              <a:off x="8446004" y="2081213"/>
              <a:ext cx="184162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</p:grp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0" y="2590800"/>
            <a:ext cx="9144000" cy="4030663"/>
          </a:xfrm>
          <a:prstGeom prst="rect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1412875" y="2638425"/>
            <a:ext cx="7216775" cy="2652713"/>
            <a:chOff x="1412875" y="2638425"/>
            <a:chExt cx="7217291" cy="2652713"/>
          </a:xfrm>
        </p:grpSpPr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1412875" y="2638425"/>
              <a:ext cx="6253163" cy="2652713"/>
              <a:chOff x="228600" y="2590800"/>
              <a:chExt cx="6252882" cy="2652712"/>
            </a:xfrm>
          </p:grpSpPr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5472252" y="4876799"/>
                <a:ext cx="1009677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+mn-ea"/>
                    <a:cs typeface="+mn-cs"/>
                  </a:rPr>
                  <a:t>HotSpot</a:t>
                </a:r>
              </a:p>
            </p:txBody>
          </p:sp>
          <p:pic>
            <p:nvPicPr>
              <p:cNvPr id="43029" name="Picture 20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28600" y="2590800"/>
                <a:ext cx="6252882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8446003" y="2638425"/>
              <a:ext cx="18416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</p:grpSp>
      <p:grpSp>
        <p:nvGrpSpPr>
          <p:cNvPr id="10" name="Group 32"/>
          <p:cNvGrpSpPr>
            <a:grpSpLocks/>
          </p:cNvGrpSpPr>
          <p:nvPr/>
        </p:nvGrpSpPr>
        <p:grpSpPr bwMode="auto">
          <a:xfrm>
            <a:off x="1962150" y="3230563"/>
            <a:ext cx="6667500" cy="2651125"/>
            <a:chOff x="1962150" y="3230563"/>
            <a:chExt cx="6668016" cy="2651125"/>
          </a:xfrm>
        </p:grpSpPr>
        <p:grpSp>
          <p:nvGrpSpPr>
            <p:cNvPr id="12" name="Group 25"/>
            <p:cNvGrpSpPr>
              <a:grpSpLocks/>
            </p:cNvGrpSpPr>
            <p:nvPr/>
          </p:nvGrpSpPr>
          <p:grpSpPr bwMode="auto">
            <a:xfrm>
              <a:off x="1962150" y="3230563"/>
              <a:ext cx="6253163" cy="2651125"/>
              <a:chOff x="1781456" y="3008313"/>
              <a:chExt cx="6252882" cy="2650718"/>
            </a:xfrm>
          </p:grpSpPr>
          <p:pic>
            <p:nvPicPr>
              <p:cNvPr id="43024" name="Picture 21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781456" y="3008313"/>
                <a:ext cx="6252882" cy="228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5583642" y="5289200"/>
                <a:ext cx="2451180" cy="369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+mn-ea"/>
                    <a:cs typeface="+mn-cs"/>
                  </a:rPr>
                  <a:t>Degree Heating Week</a:t>
                </a:r>
              </a:p>
            </p:txBody>
          </p:sp>
        </p:grpSp>
        <p:sp>
          <p:nvSpPr>
            <p:cNvPr id="28" name="Rectangle 14"/>
            <p:cNvSpPr>
              <a:spLocks noChangeArrowheads="1"/>
            </p:cNvSpPr>
            <p:nvPr/>
          </p:nvSpPr>
          <p:spPr bwMode="auto">
            <a:xfrm>
              <a:off x="8446002" y="3230563"/>
              <a:ext cx="184164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  <a:ea typeface="+mn-ea"/>
                <a:cs typeface="+mn-cs"/>
              </a:endParaRPr>
            </a:p>
          </p:txBody>
        </p:sp>
      </p:grpSp>
      <p:grpSp>
        <p:nvGrpSpPr>
          <p:cNvPr id="13" name="Group 28"/>
          <p:cNvGrpSpPr>
            <a:grpSpLocks/>
          </p:cNvGrpSpPr>
          <p:nvPr/>
        </p:nvGrpSpPr>
        <p:grpSpPr bwMode="auto">
          <a:xfrm>
            <a:off x="2511425" y="3822700"/>
            <a:ext cx="6251575" cy="2654300"/>
            <a:chOff x="685800" y="3810000"/>
            <a:chExt cx="6252882" cy="2655332"/>
          </a:xfrm>
        </p:grpSpPr>
        <p:sp>
          <p:nvSpPr>
            <p:cNvPr id="30" name="Rectangle 14"/>
            <p:cNvSpPr>
              <a:spLocks noChangeArrowheads="1"/>
            </p:cNvSpPr>
            <p:nvPr/>
          </p:nvSpPr>
          <p:spPr bwMode="auto">
            <a:xfrm>
              <a:off x="4561698" y="6095301"/>
              <a:ext cx="2376984" cy="370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DDDDDD"/>
                    </a:outerShdw>
                  </a:effectLst>
                  <a:ea typeface="+mn-ea"/>
                  <a:cs typeface="+mn-cs"/>
                </a:rPr>
                <a:t>Bleaching Alert Areas</a:t>
              </a:r>
            </a:p>
          </p:txBody>
        </p:sp>
        <p:pic>
          <p:nvPicPr>
            <p:cNvPr id="43021" name="Picture 2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5800" y="3810000"/>
              <a:ext cx="6252882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 bwMode="auto">
          <a:xfrm>
            <a:off x="0" y="1322388"/>
            <a:ext cx="9144000" cy="553561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27" charset="0"/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9975" y="228600"/>
            <a:ext cx="7997825" cy="1143000"/>
          </a:xfrm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04617B"/>
                </a:solidFill>
                <a:ea typeface="ＭＳ Ｐゴシック" charset="-128"/>
                <a:cs typeface="ＭＳ Ｐゴシック" charset="-128"/>
              </a:rPr>
              <a:t>Degree Heating Week </a:t>
            </a:r>
            <a:br>
              <a:rPr lang="en-US" sz="4800" dirty="0" smtClean="0">
                <a:solidFill>
                  <a:srgbClr val="04617B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 smtClean="0">
                <a:solidFill>
                  <a:srgbClr val="04617B"/>
                </a:solidFill>
                <a:ea typeface="ＭＳ Ｐゴシック" charset="-128"/>
                <a:cs typeface="ＭＳ Ｐゴシック" charset="-128"/>
              </a:rPr>
              <a:t>Product Algorithm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433388" y="1287463"/>
            <a:ext cx="9144001" cy="5562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252413" y="3573463"/>
            <a:ext cx="6705600" cy="2057400"/>
            <a:chOff x="568325" y="3487738"/>
            <a:chExt cx="6705600" cy="2057400"/>
          </a:xfrm>
        </p:grpSpPr>
        <p:grpSp>
          <p:nvGrpSpPr>
            <p:cNvPr id="3" name="Group 73"/>
            <p:cNvGrpSpPr>
              <a:grpSpLocks/>
            </p:cNvGrpSpPr>
            <p:nvPr/>
          </p:nvGrpSpPr>
          <p:grpSpPr bwMode="auto">
            <a:xfrm>
              <a:off x="568325" y="3487738"/>
              <a:ext cx="6705600" cy="2057400"/>
              <a:chOff x="568325" y="3487738"/>
              <a:chExt cx="6705600" cy="2057400"/>
            </a:xfrm>
          </p:grpSpPr>
          <p:pic>
            <p:nvPicPr>
              <p:cNvPr id="44078" name="Picture 27" descr="okinawa_08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68325" y="3876675"/>
                <a:ext cx="1679575" cy="1668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079" name="Picture 28" descr="color_bar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68325" y="3487738"/>
                <a:ext cx="6705600" cy="290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4077" name="Text Box 32"/>
            <p:cNvSpPr txBox="1">
              <a:spLocks noChangeArrowheads="1"/>
            </p:cNvSpPr>
            <p:nvPr/>
          </p:nvSpPr>
          <p:spPr bwMode="auto">
            <a:xfrm>
              <a:off x="2244725" y="3816350"/>
              <a:ext cx="1195388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HotSpots</a:t>
              </a:r>
            </a:p>
          </p:txBody>
        </p:sp>
      </p:grpSp>
      <p:grpSp>
        <p:nvGrpSpPr>
          <p:cNvPr id="4" name="Group 78"/>
          <p:cNvGrpSpPr>
            <a:grpSpLocks/>
          </p:cNvGrpSpPr>
          <p:nvPr/>
        </p:nvGrpSpPr>
        <p:grpSpPr bwMode="auto">
          <a:xfrm>
            <a:off x="709613" y="3954463"/>
            <a:ext cx="7165975" cy="2916237"/>
            <a:chOff x="1025525" y="3868738"/>
            <a:chExt cx="7165975" cy="2916237"/>
          </a:xfrm>
        </p:grpSpPr>
        <p:pic>
          <p:nvPicPr>
            <p:cNvPr id="44065" name="Picture 29" descr="okinawa_dhw_0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11925" y="3868738"/>
              <a:ext cx="1679575" cy="1668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66" name="Picture 30" descr="color_bar_dhw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25525" y="5621338"/>
              <a:ext cx="716280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67" name="Text Box 33"/>
            <p:cNvSpPr txBox="1">
              <a:spLocks noChangeArrowheads="1"/>
            </p:cNvSpPr>
            <p:nvPr/>
          </p:nvSpPr>
          <p:spPr bwMode="auto">
            <a:xfrm>
              <a:off x="3657600" y="5191125"/>
              <a:ext cx="265271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/>
                <a:t>Degree Heating Weeks</a:t>
              </a:r>
            </a:p>
          </p:txBody>
        </p:sp>
        <p:grpSp>
          <p:nvGrpSpPr>
            <p:cNvPr id="5" name="Group 78"/>
            <p:cNvGrpSpPr>
              <a:grpSpLocks/>
            </p:cNvGrpSpPr>
            <p:nvPr/>
          </p:nvGrpSpPr>
          <p:grpSpPr bwMode="auto">
            <a:xfrm>
              <a:off x="2549525" y="4249738"/>
              <a:ext cx="3657600" cy="871537"/>
              <a:chOff x="1728" y="2640"/>
              <a:chExt cx="2304" cy="549"/>
            </a:xfrm>
          </p:grpSpPr>
          <p:sp>
            <p:nvSpPr>
              <p:cNvPr id="44072" name="AutoShape 4"/>
              <p:cNvSpPr>
                <a:spLocks noChangeArrowheads="1"/>
              </p:cNvSpPr>
              <p:nvPr/>
            </p:nvSpPr>
            <p:spPr bwMode="auto">
              <a:xfrm>
                <a:off x="1728" y="2640"/>
                <a:ext cx="2304" cy="528"/>
              </a:xfrm>
              <a:prstGeom prst="chevron">
                <a:avLst>
                  <a:gd name="adj" fmla="val 39394"/>
                </a:avLst>
              </a:prstGeom>
              <a:solidFill>
                <a:srgbClr val="EAEAE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44073" name="Text Box 34"/>
              <p:cNvSpPr txBox="1">
                <a:spLocks noChangeArrowheads="1"/>
              </p:cNvSpPr>
              <p:nvPr/>
            </p:nvSpPr>
            <p:spPr bwMode="auto">
              <a:xfrm>
                <a:off x="1968" y="2794"/>
                <a:ext cx="1749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>
                    <a:sym typeface="Symbol" charset="2"/>
                  </a:rPr>
                  <a:t>Σ( </a:t>
                </a:r>
                <a:r>
                  <a:rPr lang="en-US" sz="1600"/>
                  <a:t>HotSpot value × duration )</a:t>
                </a:r>
              </a:p>
            </p:txBody>
          </p:sp>
          <p:sp>
            <p:nvSpPr>
              <p:cNvPr id="44074" name="Text Box 35"/>
              <p:cNvSpPr txBox="1">
                <a:spLocks noChangeArrowheads="1"/>
              </p:cNvSpPr>
              <p:nvPr/>
            </p:nvSpPr>
            <p:spPr bwMode="auto">
              <a:xfrm>
                <a:off x="1872" y="2640"/>
                <a:ext cx="609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/>
                  <a:t>12 weeks</a:t>
                </a:r>
              </a:p>
            </p:txBody>
          </p:sp>
          <p:sp>
            <p:nvSpPr>
              <p:cNvPr id="44075" name="Text Box 36"/>
              <p:cNvSpPr txBox="1">
                <a:spLocks noChangeArrowheads="1"/>
              </p:cNvSpPr>
              <p:nvPr/>
            </p:nvSpPr>
            <p:spPr bwMode="auto">
              <a:xfrm>
                <a:off x="2496" y="2976"/>
                <a:ext cx="429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/>
                  <a:t>≥ 1</a:t>
                </a:r>
                <a:r>
                  <a:rPr lang="en-US" sz="1600">
                    <a:ea typeface="Times New Roman" charset="0"/>
                    <a:cs typeface="Times New Roman" charset="0"/>
                  </a:rPr>
                  <a:t>°</a:t>
                </a:r>
                <a:r>
                  <a:rPr lang="en-US" sz="1600"/>
                  <a:t>C</a:t>
                </a:r>
              </a:p>
            </p:txBody>
          </p:sp>
        </p:grpSp>
        <p:sp>
          <p:nvSpPr>
            <p:cNvPr id="44069" name="AutoShape 79"/>
            <p:cNvSpPr>
              <a:spLocks noChangeArrowheads="1"/>
            </p:cNvSpPr>
            <p:nvPr/>
          </p:nvSpPr>
          <p:spPr bwMode="auto">
            <a:xfrm>
              <a:off x="2854325" y="6002338"/>
              <a:ext cx="152400" cy="152400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70" name="AutoShape 80"/>
            <p:cNvSpPr>
              <a:spLocks noChangeArrowheads="1"/>
            </p:cNvSpPr>
            <p:nvPr/>
          </p:nvSpPr>
          <p:spPr bwMode="auto">
            <a:xfrm>
              <a:off x="4530725" y="6002338"/>
              <a:ext cx="152400" cy="152400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99FF99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71" name="Text Box 58"/>
            <p:cNvSpPr txBox="1">
              <a:spLocks noChangeArrowheads="1"/>
            </p:cNvSpPr>
            <p:nvPr/>
          </p:nvSpPr>
          <p:spPr bwMode="auto">
            <a:xfrm>
              <a:off x="2352675" y="6076950"/>
              <a:ext cx="5661025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1143000" indent="-1143000"/>
              <a:r>
                <a:rPr lang="en-US" sz="2000">
                  <a:latin typeface="Arial Narrow" charset="0"/>
                  <a:sym typeface="Symbol" charset="2"/>
                </a:rPr>
                <a:t>≥ </a:t>
              </a:r>
              <a:r>
                <a:rPr lang="en-US" sz="2000">
                  <a:latin typeface="Arial Narrow" charset="0"/>
                </a:rPr>
                <a:t>4 DHWs   coral bleaching is expected</a:t>
              </a:r>
            </a:p>
            <a:p>
              <a:pPr marL="1143000" indent="-1143000"/>
              <a:r>
                <a:rPr lang="en-US" sz="2000">
                  <a:sym typeface="Symbol" charset="2"/>
                </a:rPr>
                <a:t>≥ </a:t>
              </a:r>
              <a:r>
                <a:rPr lang="en-US" sz="2000">
                  <a:latin typeface="Arial Narrow" charset="0"/>
                </a:rPr>
                <a:t>8 DHWs </a:t>
              </a:r>
              <a:r>
                <a:rPr lang="en-US" sz="2000">
                  <a:latin typeface="Arial Narrow" charset="0"/>
                  <a:sym typeface="Symbol" charset="2"/>
                </a:rPr>
                <a:t>  mass </a:t>
              </a:r>
              <a:r>
                <a:rPr lang="en-US" sz="2000">
                  <a:latin typeface="Arial Narrow" charset="0"/>
                </a:rPr>
                <a:t>bleaching and mortality are expected</a:t>
              </a:r>
              <a:endParaRPr lang="en-US" sz="2000"/>
            </a:p>
          </p:txBody>
        </p:sp>
      </p:grp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152400" y="1371600"/>
            <a:ext cx="8137525" cy="2181225"/>
          </a:xfrm>
          <a:prstGeom prst="rect">
            <a:avLst/>
          </a:prstGeom>
          <a:solidFill>
            <a:srgbClr val="EAEAEA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-28" charset="0"/>
              <a:ea typeface="ヒラギノ角ゴ Pro W3" pitchFamily="-28" charset="-128"/>
              <a:cs typeface="+mn-cs"/>
            </a:endParaRPr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>
            <a:off x="782638" y="2620963"/>
            <a:ext cx="3898900" cy="0"/>
          </a:xfrm>
          <a:prstGeom prst="line">
            <a:avLst/>
          </a:prstGeom>
          <a:noFill/>
          <a:ln w="2857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782638" y="2286000"/>
            <a:ext cx="3898900" cy="0"/>
          </a:xfrm>
          <a:prstGeom prst="lin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96838" y="1447800"/>
            <a:ext cx="636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SST</a:t>
            </a: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2611438" y="3124200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Time</a:t>
            </a:r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401638" y="3124200"/>
            <a:ext cx="746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Week-0</a:t>
            </a:r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4364038" y="3124200"/>
            <a:ext cx="835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Week-12</a:t>
            </a:r>
          </a:p>
        </p:txBody>
      </p:sp>
      <p:sp>
        <p:nvSpPr>
          <p:cNvPr id="49" name="Line 14"/>
          <p:cNvSpPr>
            <a:spLocks noChangeShapeType="1"/>
          </p:cNvSpPr>
          <p:nvPr/>
        </p:nvSpPr>
        <p:spPr bwMode="auto">
          <a:xfrm flipV="1">
            <a:off x="758825" y="3132138"/>
            <a:ext cx="4187825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 New Roman" pitchFamily="-28" charset="0"/>
              <a:ea typeface="ヒラギノ角ゴ Pro W3" pitchFamily="-28" charset="-128"/>
              <a:cs typeface="+mn-cs"/>
            </a:endParaRP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5511800" y="1868487"/>
            <a:ext cx="2149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Bleaching threshold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</a:rPr>
              <a:t> (MMMSST+1ºC)</a:t>
            </a: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4984750" y="2554287"/>
            <a:ext cx="32051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/>
              <a:t>Maximum Monthly Mean SST</a:t>
            </a:r>
          </a:p>
          <a:p>
            <a:pPr algn="ctr"/>
            <a:r>
              <a:rPr lang="en-US" sz="1800" dirty="0"/>
              <a:t>Climatology (MMMSST)</a:t>
            </a:r>
          </a:p>
        </p:txBody>
      </p:sp>
      <p:sp>
        <p:nvSpPr>
          <p:cNvPr id="56" name="Line 20"/>
          <p:cNvSpPr>
            <a:spLocks noChangeShapeType="1"/>
          </p:cNvSpPr>
          <p:nvPr/>
        </p:nvSpPr>
        <p:spPr bwMode="auto">
          <a:xfrm flipV="1">
            <a:off x="758825" y="1455738"/>
            <a:ext cx="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latin typeface="Times New Roman" pitchFamily="-28" charset="0"/>
              <a:ea typeface="ヒラギノ角ゴ Pro W3" pitchFamily="-28" charset="-128"/>
              <a:cs typeface="+mn-cs"/>
            </a:endParaRPr>
          </a:p>
        </p:txBody>
      </p:sp>
      <p:sp>
        <p:nvSpPr>
          <p:cNvPr id="57" name="Line 21"/>
          <p:cNvSpPr>
            <a:spLocks noChangeShapeType="1"/>
          </p:cNvSpPr>
          <p:nvPr/>
        </p:nvSpPr>
        <p:spPr bwMode="auto">
          <a:xfrm flipH="1">
            <a:off x="2001838" y="16764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Times New Roman" pitchFamily="-28" charset="0"/>
              <a:ea typeface="ヒラギノ角ゴ Pro W3" pitchFamily="-28" charset="-128"/>
              <a:cs typeface="+mn-cs"/>
            </a:endParaRPr>
          </a:p>
        </p:txBody>
      </p:sp>
      <p:sp>
        <p:nvSpPr>
          <p:cNvPr id="58" name="Line 23"/>
          <p:cNvSpPr>
            <a:spLocks noChangeShapeType="1"/>
          </p:cNvSpPr>
          <p:nvPr/>
        </p:nvSpPr>
        <p:spPr bwMode="auto">
          <a:xfrm flipH="1">
            <a:off x="4211638" y="16764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Times New Roman" pitchFamily="-28" charset="0"/>
              <a:ea typeface="ヒラギノ角ゴ Pro W3" pitchFamily="-28" charset="-128"/>
              <a:cs typeface="+mn-cs"/>
            </a:endParaRPr>
          </a:p>
        </p:txBody>
      </p:sp>
      <p:sp>
        <p:nvSpPr>
          <p:cNvPr id="59" name="Line 25"/>
          <p:cNvSpPr>
            <a:spLocks noChangeShapeType="1"/>
          </p:cNvSpPr>
          <p:nvPr/>
        </p:nvSpPr>
        <p:spPr bwMode="auto">
          <a:xfrm flipH="1">
            <a:off x="3906838" y="16764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Times New Roman" pitchFamily="-28" charset="0"/>
              <a:ea typeface="ヒラギノ角ゴ Pro W3" pitchFamily="-28" charset="-128"/>
              <a:cs typeface="+mn-cs"/>
            </a:endParaRPr>
          </a:p>
        </p:txBody>
      </p:sp>
      <p:sp>
        <p:nvSpPr>
          <p:cNvPr id="60" name="Line 61"/>
          <p:cNvSpPr>
            <a:spLocks noChangeShapeType="1"/>
          </p:cNvSpPr>
          <p:nvPr/>
        </p:nvSpPr>
        <p:spPr bwMode="auto">
          <a:xfrm flipH="1">
            <a:off x="1620838" y="16764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Times New Roman" pitchFamily="-28" charset="0"/>
              <a:ea typeface="ヒラギノ角ゴ Pro W3" pitchFamily="-28" charset="-128"/>
              <a:cs typeface="+mn-cs"/>
            </a:endParaRPr>
          </a:p>
        </p:txBody>
      </p:sp>
      <p:sp>
        <p:nvSpPr>
          <p:cNvPr id="61" name="Freeform 60"/>
          <p:cNvSpPr>
            <a:spLocks/>
          </p:cNvSpPr>
          <p:nvPr/>
        </p:nvSpPr>
        <p:spPr bwMode="auto">
          <a:xfrm>
            <a:off x="763588" y="1885950"/>
            <a:ext cx="3971925" cy="1076325"/>
          </a:xfrm>
          <a:custGeom>
            <a:avLst/>
            <a:gdLst/>
            <a:ahLst/>
            <a:cxnLst>
              <a:cxn ang="0">
                <a:pos x="0" y="678"/>
              </a:cxn>
              <a:cxn ang="0">
                <a:pos x="174" y="624"/>
              </a:cxn>
              <a:cxn ang="0">
                <a:pos x="246" y="582"/>
              </a:cxn>
              <a:cxn ang="0">
                <a:pos x="450" y="534"/>
              </a:cxn>
              <a:cxn ang="0">
                <a:pos x="534" y="462"/>
              </a:cxn>
              <a:cxn ang="0">
                <a:pos x="606" y="360"/>
              </a:cxn>
              <a:cxn ang="0">
                <a:pos x="726" y="288"/>
              </a:cxn>
              <a:cxn ang="0">
                <a:pos x="762" y="264"/>
              </a:cxn>
              <a:cxn ang="0">
                <a:pos x="780" y="252"/>
              </a:cxn>
              <a:cxn ang="0">
                <a:pos x="816" y="204"/>
              </a:cxn>
              <a:cxn ang="0">
                <a:pos x="828" y="186"/>
              </a:cxn>
              <a:cxn ang="0">
                <a:pos x="846" y="174"/>
              </a:cxn>
              <a:cxn ang="0">
                <a:pos x="852" y="156"/>
              </a:cxn>
              <a:cxn ang="0">
                <a:pos x="912" y="96"/>
              </a:cxn>
              <a:cxn ang="0">
                <a:pos x="936" y="72"/>
              </a:cxn>
              <a:cxn ang="0">
                <a:pos x="942" y="54"/>
              </a:cxn>
              <a:cxn ang="0">
                <a:pos x="1014" y="18"/>
              </a:cxn>
              <a:cxn ang="0">
                <a:pos x="1050" y="6"/>
              </a:cxn>
              <a:cxn ang="0">
                <a:pos x="1068" y="0"/>
              </a:cxn>
              <a:cxn ang="0">
                <a:pos x="1212" y="6"/>
              </a:cxn>
              <a:cxn ang="0">
                <a:pos x="1272" y="30"/>
              </a:cxn>
              <a:cxn ang="0">
                <a:pos x="1326" y="48"/>
              </a:cxn>
              <a:cxn ang="0">
                <a:pos x="1398" y="90"/>
              </a:cxn>
              <a:cxn ang="0">
                <a:pos x="1614" y="144"/>
              </a:cxn>
              <a:cxn ang="0">
                <a:pos x="1710" y="174"/>
              </a:cxn>
              <a:cxn ang="0">
                <a:pos x="1800" y="210"/>
              </a:cxn>
              <a:cxn ang="0">
                <a:pos x="1938" y="228"/>
              </a:cxn>
              <a:cxn ang="0">
                <a:pos x="1974" y="240"/>
              </a:cxn>
              <a:cxn ang="0">
                <a:pos x="2004" y="276"/>
              </a:cxn>
              <a:cxn ang="0">
                <a:pos x="2076" y="318"/>
              </a:cxn>
              <a:cxn ang="0">
                <a:pos x="2088" y="336"/>
              </a:cxn>
              <a:cxn ang="0">
                <a:pos x="2106" y="348"/>
              </a:cxn>
              <a:cxn ang="0">
                <a:pos x="2136" y="396"/>
              </a:cxn>
              <a:cxn ang="0">
                <a:pos x="2382" y="570"/>
              </a:cxn>
              <a:cxn ang="0">
                <a:pos x="2442" y="594"/>
              </a:cxn>
              <a:cxn ang="0">
                <a:pos x="2502" y="612"/>
              </a:cxn>
            </a:cxnLst>
            <a:rect l="0" t="0" r="r" b="b"/>
            <a:pathLst>
              <a:path w="2502" h="678">
                <a:moveTo>
                  <a:pt x="0" y="678"/>
                </a:moveTo>
                <a:cubicBezTo>
                  <a:pt x="59" y="663"/>
                  <a:pt x="116" y="643"/>
                  <a:pt x="174" y="624"/>
                </a:cubicBezTo>
                <a:cubicBezTo>
                  <a:pt x="195" y="617"/>
                  <a:pt x="224" y="592"/>
                  <a:pt x="246" y="582"/>
                </a:cubicBezTo>
                <a:cubicBezTo>
                  <a:pt x="311" y="553"/>
                  <a:pt x="383" y="551"/>
                  <a:pt x="450" y="534"/>
                </a:cubicBezTo>
                <a:cubicBezTo>
                  <a:pt x="484" y="511"/>
                  <a:pt x="503" y="483"/>
                  <a:pt x="534" y="462"/>
                </a:cubicBezTo>
                <a:cubicBezTo>
                  <a:pt x="546" y="425"/>
                  <a:pt x="573" y="382"/>
                  <a:pt x="606" y="360"/>
                </a:cubicBezTo>
                <a:cubicBezTo>
                  <a:pt x="648" y="297"/>
                  <a:pt x="678" y="320"/>
                  <a:pt x="726" y="288"/>
                </a:cubicBezTo>
                <a:cubicBezTo>
                  <a:pt x="738" y="280"/>
                  <a:pt x="750" y="272"/>
                  <a:pt x="762" y="264"/>
                </a:cubicBezTo>
                <a:cubicBezTo>
                  <a:pt x="768" y="260"/>
                  <a:pt x="780" y="252"/>
                  <a:pt x="780" y="252"/>
                </a:cubicBezTo>
                <a:cubicBezTo>
                  <a:pt x="788" y="228"/>
                  <a:pt x="795" y="218"/>
                  <a:pt x="816" y="204"/>
                </a:cubicBezTo>
                <a:cubicBezTo>
                  <a:pt x="820" y="198"/>
                  <a:pt x="823" y="191"/>
                  <a:pt x="828" y="186"/>
                </a:cubicBezTo>
                <a:cubicBezTo>
                  <a:pt x="833" y="181"/>
                  <a:pt x="841" y="180"/>
                  <a:pt x="846" y="174"/>
                </a:cubicBezTo>
                <a:cubicBezTo>
                  <a:pt x="850" y="169"/>
                  <a:pt x="849" y="162"/>
                  <a:pt x="852" y="156"/>
                </a:cubicBezTo>
                <a:cubicBezTo>
                  <a:pt x="864" y="133"/>
                  <a:pt x="888" y="104"/>
                  <a:pt x="912" y="96"/>
                </a:cubicBezTo>
                <a:cubicBezTo>
                  <a:pt x="928" y="48"/>
                  <a:pt x="904" y="104"/>
                  <a:pt x="936" y="72"/>
                </a:cubicBezTo>
                <a:cubicBezTo>
                  <a:pt x="940" y="68"/>
                  <a:pt x="938" y="58"/>
                  <a:pt x="942" y="54"/>
                </a:cubicBezTo>
                <a:cubicBezTo>
                  <a:pt x="942" y="54"/>
                  <a:pt x="1009" y="20"/>
                  <a:pt x="1014" y="18"/>
                </a:cubicBezTo>
                <a:cubicBezTo>
                  <a:pt x="1026" y="13"/>
                  <a:pt x="1038" y="10"/>
                  <a:pt x="1050" y="6"/>
                </a:cubicBezTo>
                <a:cubicBezTo>
                  <a:pt x="1056" y="4"/>
                  <a:pt x="1068" y="0"/>
                  <a:pt x="1068" y="0"/>
                </a:cubicBezTo>
                <a:cubicBezTo>
                  <a:pt x="1116" y="2"/>
                  <a:pt x="1164" y="1"/>
                  <a:pt x="1212" y="6"/>
                </a:cubicBezTo>
                <a:cubicBezTo>
                  <a:pt x="1239" y="9"/>
                  <a:pt x="1249" y="21"/>
                  <a:pt x="1272" y="30"/>
                </a:cubicBezTo>
                <a:cubicBezTo>
                  <a:pt x="1290" y="37"/>
                  <a:pt x="1308" y="42"/>
                  <a:pt x="1326" y="48"/>
                </a:cubicBezTo>
                <a:cubicBezTo>
                  <a:pt x="1347" y="55"/>
                  <a:pt x="1376" y="80"/>
                  <a:pt x="1398" y="90"/>
                </a:cubicBezTo>
                <a:cubicBezTo>
                  <a:pt x="1467" y="121"/>
                  <a:pt x="1541" y="126"/>
                  <a:pt x="1614" y="144"/>
                </a:cubicBezTo>
                <a:cubicBezTo>
                  <a:pt x="1643" y="151"/>
                  <a:pt x="1685" y="158"/>
                  <a:pt x="1710" y="174"/>
                </a:cubicBezTo>
                <a:cubicBezTo>
                  <a:pt x="1735" y="191"/>
                  <a:pt x="1770" y="205"/>
                  <a:pt x="1800" y="210"/>
                </a:cubicBezTo>
                <a:cubicBezTo>
                  <a:pt x="1846" y="218"/>
                  <a:pt x="1892" y="222"/>
                  <a:pt x="1938" y="228"/>
                </a:cubicBezTo>
                <a:cubicBezTo>
                  <a:pt x="1950" y="232"/>
                  <a:pt x="1962" y="236"/>
                  <a:pt x="1974" y="240"/>
                </a:cubicBezTo>
                <a:cubicBezTo>
                  <a:pt x="1989" y="245"/>
                  <a:pt x="1992" y="266"/>
                  <a:pt x="2004" y="276"/>
                </a:cubicBezTo>
                <a:cubicBezTo>
                  <a:pt x="2027" y="294"/>
                  <a:pt x="2049" y="309"/>
                  <a:pt x="2076" y="318"/>
                </a:cubicBezTo>
                <a:cubicBezTo>
                  <a:pt x="2080" y="324"/>
                  <a:pt x="2083" y="331"/>
                  <a:pt x="2088" y="336"/>
                </a:cubicBezTo>
                <a:cubicBezTo>
                  <a:pt x="2093" y="341"/>
                  <a:pt x="2102" y="342"/>
                  <a:pt x="2106" y="348"/>
                </a:cubicBezTo>
                <a:cubicBezTo>
                  <a:pt x="2142" y="405"/>
                  <a:pt x="2095" y="369"/>
                  <a:pt x="2136" y="396"/>
                </a:cubicBezTo>
                <a:cubicBezTo>
                  <a:pt x="2167" y="490"/>
                  <a:pt x="2296" y="541"/>
                  <a:pt x="2382" y="570"/>
                </a:cubicBezTo>
                <a:cubicBezTo>
                  <a:pt x="2403" y="577"/>
                  <a:pt x="2419" y="588"/>
                  <a:pt x="2442" y="594"/>
                </a:cubicBezTo>
                <a:cubicBezTo>
                  <a:pt x="2462" y="607"/>
                  <a:pt x="2478" y="612"/>
                  <a:pt x="2502" y="612"/>
                </a:cubicBezTo>
              </a:path>
            </a:pathLst>
          </a:custGeom>
          <a:noFill/>
          <a:ln w="190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-28" charset="0"/>
              <a:ea typeface="ヒラギノ角ゴ Pro W3" pitchFamily="-28" charset="-128"/>
              <a:cs typeface="+mn-cs"/>
            </a:endParaRPr>
          </a:p>
        </p:txBody>
      </p:sp>
      <p:sp>
        <p:nvSpPr>
          <p:cNvPr id="62" name="AutoShape 71"/>
          <p:cNvSpPr>
            <a:spLocks noChangeArrowheads="1"/>
          </p:cNvSpPr>
          <p:nvPr/>
        </p:nvSpPr>
        <p:spPr bwMode="auto">
          <a:xfrm>
            <a:off x="1849438" y="3200400"/>
            <a:ext cx="3048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-28" charset="0"/>
                <a:ea typeface="ヒラギノ角ゴ Pro W3" pitchFamily="-28" charset="-128"/>
                <a:cs typeface="+mn-cs"/>
              </a:rPr>
              <a:t>b</a:t>
            </a:r>
          </a:p>
        </p:txBody>
      </p:sp>
      <p:sp>
        <p:nvSpPr>
          <p:cNvPr id="63" name="AutoShape 74"/>
          <p:cNvSpPr>
            <a:spLocks noChangeArrowheads="1"/>
          </p:cNvSpPr>
          <p:nvPr/>
        </p:nvSpPr>
        <p:spPr bwMode="auto">
          <a:xfrm>
            <a:off x="3754438" y="3200400"/>
            <a:ext cx="3048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-28" charset="0"/>
                <a:ea typeface="ヒラギノ角ゴ Pro W3" pitchFamily="-28" charset="-128"/>
                <a:cs typeface="+mn-cs"/>
              </a:rPr>
              <a:t>c</a:t>
            </a:r>
          </a:p>
        </p:txBody>
      </p:sp>
      <p:sp>
        <p:nvSpPr>
          <p:cNvPr id="64" name="AutoShape 75"/>
          <p:cNvSpPr>
            <a:spLocks noChangeArrowheads="1"/>
          </p:cNvSpPr>
          <p:nvPr/>
        </p:nvSpPr>
        <p:spPr bwMode="auto">
          <a:xfrm>
            <a:off x="1468438" y="3200400"/>
            <a:ext cx="3048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-28" charset="0"/>
                <a:ea typeface="ヒラギノ角ゴ Pro W3" pitchFamily="-28" charset="-128"/>
                <a:cs typeface="+mn-cs"/>
              </a:rPr>
              <a:t>a</a:t>
            </a:r>
          </a:p>
        </p:txBody>
      </p:sp>
      <p:sp>
        <p:nvSpPr>
          <p:cNvPr id="65" name="AutoShape 76"/>
          <p:cNvSpPr>
            <a:spLocks noChangeArrowheads="1"/>
          </p:cNvSpPr>
          <p:nvPr/>
        </p:nvSpPr>
        <p:spPr bwMode="auto">
          <a:xfrm>
            <a:off x="4059238" y="3200400"/>
            <a:ext cx="3048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-28" charset="0"/>
                <a:ea typeface="ヒラギノ角ゴ Pro W3" pitchFamily="-28" charset="-128"/>
                <a:cs typeface="+mn-cs"/>
              </a:rPr>
              <a:t>d</a:t>
            </a:r>
          </a:p>
        </p:txBody>
      </p:sp>
      <p:sp>
        <p:nvSpPr>
          <p:cNvPr id="66" name="Line 77"/>
          <p:cNvSpPr>
            <a:spLocks noChangeShapeType="1"/>
          </p:cNvSpPr>
          <p:nvPr/>
        </p:nvSpPr>
        <p:spPr bwMode="auto">
          <a:xfrm flipH="1">
            <a:off x="4745038" y="16764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Times New Roman" pitchFamily="-28" charset="0"/>
              <a:ea typeface="ヒラギノ角ゴ Pro W3" pitchFamily="-28" charset="-128"/>
              <a:cs typeface="+mn-cs"/>
            </a:endParaRPr>
          </a:p>
        </p:txBody>
      </p:sp>
      <p:sp>
        <p:nvSpPr>
          <p:cNvPr id="68" name="Freeform 67"/>
          <p:cNvSpPr/>
          <p:nvPr/>
        </p:nvSpPr>
        <p:spPr bwMode="auto">
          <a:xfrm>
            <a:off x="2003425" y="1885950"/>
            <a:ext cx="1909763" cy="744538"/>
          </a:xfrm>
          <a:custGeom>
            <a:avLst/>
            <a:gdLst>
              <a:gd name="connsiteX0" fmla="*/ 0 w 1910687"/>
              <a:gd name="connsiteY0" fmla="*/ 395785 h 743803"/>
              <a:gd name="connsiteX1" fmla="*/ 6824 w 1910687"/>
              <a:gd name="connsiteY1" fmla="*/ 736979 h 743803"/>
              <a:gd name="connsiteX2" fmla="*/ 1903863 w 1910687"/>
              <a:gd name="connsiteY2" fmla="*/ 743803 h 743803"/>
              <a:gd name="connsiteX3" fmla="*/ 1910687 w 1910687"/>
              <a:gd name="connsiteY3" fmla="*/ 402609 h 743803"/>
              <a:gd name="connsiteX4" fmla="*/ 1849272 w 1910687"/>
              <a:gd name="connsiteY4" fmla="*/ 361665 h 743803"/>
              <a:gd name="connsiteX5" fmla="*/ 1712794 w 1910687"/>
              <a:gd name="connsiteY5" fmla="*/ 341194 h 743803"/>
              <a:gd name="connsiteX6" fmla="*/ 1589964 w 1910687"/>
              <a:gd name="connsiteY6" fmla="*/ 327546 h 743803"/>
              <a:gd name="connsiteX7" fmla="*/ 1453487 w 1910687"/>
              <a:gd name="connsiteY7" fmla="*/ 266131 h 743803"/>
              <a:gd name="connsiteX8" fmla="*/ 982639 w 1910687"/>
              <a:gd name="connsiteY8" fmla="*/ 150125 h 743803"/>
              <a:gd name="connsiteX9" fmla="*/ 839338 w 1910687"/>
              <a:gd name="connsiteY9" fmla="*/ 54591 h 743803"/>
              <a:gd name="connsiteX10" fmla="*/ 716508 w 1910687"/>
              <a:gd name="connsiteY10" fmla="*/ 13648 h 743803"/>
              <a:gd name="connsiteX11" fmla="*/ 566382 w 1910687"/>
              <a:gd name="connsiteY11" fmla="*/ 0 h 743803"/>
              <a:gd name="connsiteX12" fmla="*/ 457200 w 1910687"/>
              <a:gd name="connsiteY12" fmla="*/ 13648 h 743803"/>
              <a:gd name="connsiteX13" fmla="*/ 354842 w 1910687"/>
              <a:gd name="connsiteY13" fmla="*/ 34119 h 743803"/>
              <a:gd name="connsiteX14" fmla="*/ 272956 w 1910687"/>
              <a:gd name="connsiteY14" fmla="*/ 75062 h 743803"/>
              <a:gd name="connsiteX15" fmla="*/ 211541 w 1910687"/>
              <a:gd name="connsiteY15" fmla="*/ 129653 h 743803"/>
              <a:gd name="connsiteX16" fmla="*/ 95535 w 1910687"/>
              <a:gd name="connsiteY16" fmla="*/ 259307 h 743803"/>
              <a:gd name="connsiteX17" fmla="*/ 0 w 1910687"/>
              <a:gd name="connsiteY17" fmla="*/ 395785 h 743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910687" h="743803">
                <a:moveTo>
                  <a:pt x="0" y="395785"/>
                </a:moveTo>
                <a:lnTo>
                  <a:pt x="6824" y="736979"/>
                </a:lnTo>
                <a:lnTo>
                  <a:pt x="1903863" y="743803"/>
                </a:lnTo>
                <a:lnTo>
                  <a:pt x="1910687" y="402609"/>
                </a:lnTo>
                <a:lnTo>
                  <a:pt x="1849272" y="361665"/>
                </a:lnTo>
                <a:lnTo>
                  <a:pt x="1712794" y="341194"/>
                </a:lnTo>
                <a:lnTo>
                  <a:pt x="1589964" y="327546"/>
                </a:lnTo>
                <a:lnTo>
                  <a:pt x="1453487" y="266131"/>
                </a:lnTo>
                <a:lnTo>
                  <a:pt x="982639" y="150125"/>
                </a:lnTo>
                <a:lnTo>
                  <a:pt x="839338" y="54591"/>
                </a:lnTo>
                <a:lnTo>
                  <a:pt x="716508" y="13648"/>
                </a:lnTo>
                <a:lnTo>
                  <a:pt x="566382" y="0"/>
                </a:lnTo>
                <a:lnTo>
                  <a:pt x="457200" y="13648"/>
                </a:lnTo>
                <a:lnTo>
                  <a:pt x="354842" y="34119"/>
                </a:lnTo>
                <a:lnTo>
                  <a:pt x="272956" y="75062"/>
                </a:lnTo>
                <a:lnTo>
                  <a:pt x="211541" y="129653"/>
                </a:lnTo>
                <a:lnTo>
                  <a:pt x="95535" y="259307"/>
                </a:lnTo>
                <a:lnTo>
                  <a:pt x="0" y="395785"/>
                </a:lnTo>
                <a:close/>
              </a:path>
            </a:pathLst>
          </a:custGeom>
          <a:solidFill>
            <a:srgbClr val="FF0000">
              <a:alpha val="49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Times New Roman" pitchFamily="80" charset="0"/>
              <a:ea typeface="ヒラギノ角ゴ Pro W3" pitchFamily="-28" charset="-128"/>
              <a:cs typeface="+mn-cs"/>
            </a:endParaRPr>
          </a:p>
        </p:txBody>
      </p:sp>
      <p:sp>
        <p:nvSpPr>
          <p:cNvPr id="67" name="Freeform 66"/>
          <p:cNvSpPr/>
          <p:nvPr/>
        </p:nvSpPr>
        <p:spPr bwMode="auto">
          <a:xfrm>
            <a:off x="1620838" y="1892300"/>
            <a:ext cx="2600325" cy="744538"/>
          </a:xfrm>
          <a:custGeom>
            <a:avLst/>
            <a:gdLst>
              <a:gd name="connsiteX0" fmla="*/ 0 w 2599899"/>
              <a:gd name="connsiteY0" fmla="*/ 723331 h 743803"/>
              <a:gd name="connsiteX1" fmla="*/ 68239 w 2599899"/>
              <a:gd name="connsiteY1" fmla="*/ 607325 h 743803"/>
              <a:gd name="connsiteX2" fmla="*/ 122830 w 2599899"/>
              <a:gd name="connsiteY2" fmla="*/ 559558 h 743803"/>
              <a:gd name="connsiteX3" fmla="*/ 177421 w 2599899"/>
              <a:gd name="connsiteY3" fmla="*/ 491319 h 743803"/>
              <a:gd name="connsiteX4" fmla="*/ 286603 w 2599899"/>
              <a:gd name="connsiteY4" fmla="*/ 470847 h 743803"/>
              <a:gd name="connsiteX5" fmla="*/ 361666 w 2599899"/>
              <a:gd name="connsiteY5" fmla="*/ 416256 h 743803"/>
              <a:gd name="connsiteX6" fmla="*/ 416257 w 2599899"/>
              <a:gd name="connsiteY6" fmla="*/ 341194 h 743803"/>
              <a:gd name="connsiteX7" fmla="*/ 491319 w 2599899"/>
              <a:gd name="connsiteY7" fmla="*/ 259307 h 743803"/>
              <a:gd name="connsiteX8" fmla="*/ 559558 w 2599899"/>
              <a:gd name="connsiteY8" fmla="*/ 170597 h 743803"/>
              <a:gd name="connsiteX9" fmla="*/ 648269 w 2599899"/>
              <a:gd name="connsiteY9" fmla="*/ 95534 h 743803"/>
              <a:gd name="connsiteX10" fmla="*/ 805218 w 2599899"/>
              <a:gd name="connsiteY10" fmla="*/ 0 h 743803"/>
              <a:gd name="connsiteX11" fmla="*/ 975815 w 2599899"/>
              <a:gd name="connsiteY11" fmla="*/ 6824 h 743803"/>
              <a:gd name="connsiteX12" fmla="*/ 1112293 w 2599899"/>
              <a:gd name="connsiteY12" fmla="*/ 20471 h 743803"/>
              <a:gd name="connsiteX13" fmla="*/ 1255594 w 2599899"/>
              <a:gd name="connsiteY13" fmla="*/ 81886 h 743803"/>
              <a:gd name="connsiteX14" fmla="*/ 1371600 w 2599899"/>
              <a:gd name="connsiteY14" fmla="*/ 156949 h 743803"/>
              <a:gd name="connsiteX15" fmla="*/ 1603612 w 2599899"/>
              <a:gd name="connsiteY15" fmla="*/ 211540 h 743803"/>
              <a:gd name="connsiteX16" fmla="*/ 1801504 w 2599899"/>
              <a:gd name="connsiteY16" fmla="*/ 252483 h 743803"/>
              <a:gd name="connsiteX17" fmla="*/ 1862919 w 2599899"/>
              <a:gd name="connsiteY17" fmla="*/ 286603 h 743803"/>
              <a:gd name="connsiteX18" fmla="*/ 1958454 w 2599899"/>
              <a:gd name="connsiteY18" fmla="*/ 327546 h 743803"/>
              <a:gd name="connsiteX19" fmla="*/ 2101755 w 2599899"/>
              <a:gd name="connsiteY19" fmla="*/ 348018 h 743803"/>
              <a:gd name="connsiteX20" fmla="*/ 2245057 w 2599899"/>
              <a:gd name="connsiteY20" fmla="*/ 361665 h 743803"/>
              <a:gd name="connsiteX21" fmla="*/ 2279176 w 2599899"/>
              <a:gd name="connsiteY21" fmla="*/ 382137 h 743803"/>
              <a:gd name="connsiteX22" fmla="*/ 2347415 w 2599899"/>
              <a:gd name="connsiteY22" fmla="*/ 450376 h 743803"/>
              <a:gd name="connsiteX23" fmla="*/ 2456597 w 2599899"/>
              <a:gd name="connsiteY23" fmla="*/ 518615 h 743803"/>
              <a:gd name="connsiteX24" fmla="*/ 2531660 w 2599899"/>
              <a:gd name="connsiteY24" fmla="*/ 634621 h 743803"/>
              <a:gd name="connsiteX25" fmla="*/ 2599899 w 2599899"/>
              <a:gd name="connsiteY25" fmla="*/ 743803 h 743803"/>
              <a:gd name="connsiteX26" fmla="*/ 0 w 2599899"/>
              <a:gd name="connsiteY26" fmla="*/ 723331 h 743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599899" h="743803">
                <a:moveTo>
                  <a:pt x="0" y="723331"/>
                </a:moveTo>
                <a:lnTo>
                  <a:pt x="68239" y="607325"/>
                </a:lnTo>
                <a:lnTo>
                  <a:pt x="122830" y="559558"/>
                </a:lnTo>
                <a:lnTo>
                  <a:pt x="177421" y="491319"/>
                </a:lnTo>
                <a:lnTo>
                  <a:pt x="286603" y="470847"/>
                </a:lnTo>
                <a:lnTo>
                  <a:pt x="361666" y="416256"/>
                </a:lnTo>
                <a:lnTo>
                  <a:pt x="416257" y="341194"/>
                </a:lnTo>
                <a:lnTo>
                  <a:pt x="491319" y="259307"/>
                </a:lnTo>
                <a:lnTo>
                  <a:pt x="559558" y="170597"/>
                </a:lnTo>
                <a:lnTo>
                  <a:pt x="648269" y="95534"/>
                </a:lnTo>
                <a:lnTo>
                  <a:pt x="805218" y="0"/>
                </a:lnTo>
                <a:lnTo>
                  <a:pt x="975815" y="6824"/>
                </a:lnTo>
                <a:lnTo>
                  <a:pt x="1112293" y="20471"/>
                </a:lnTo>
                <a:lnTo>
                  <a:pt x="1255594" y="81886"/>
                </a:lnTo>
                <a:lnTo>
                  <a:pt x="1371600" y="156949"/>
                </a:lnTo>
                <a:lnTo>
                  <a:pt x="1603612" y="211540"/>
                </a:lnTo>
                <a:lnTo>
                  <a:pt x="1801504" y="252483"/>
                </a:lnTo>
                <a:lnTo>
                  <a:pt x="1862919" y="286603"/>
                </a:lnTo>
                <a:lnTo>
                  <a:pt x="1958454" y="327546"/>
                </a:lnTo>
                <a:lnTo>
                  <a:pt x="2101755" y="348018"/>
                </a:lnTo>
                <a:lnTo>
                  <a:pt x="2245057" y="361665"/>
                </a:lnTo>
                <a:lnTo>
                  <a:pt x="2279176" y="382137"/>
                </a:lnTo>
                <a:lnTo>
                  <a:pt x="2347415" y="450376"/>
                </a:lnTo>
                <a:lnTo>
                  <a:pt x="2456597" y="518615"/>
                </a:lnTo>
                <a:lnTo>
                  <a:pt x="2531660" y="634621"/>
                </a:lnTo>
                <a:lnTo>
                  <a:pt x="2599899" y="743803"/>
                </a:lnTo>
                <a:lnTo>
                  <a:pt x="0" y="723331"/>
                </a:lnTo>
                <a:close/>
              </a:path>
            </a:pathLst>
          </a:custGeom>
          <a:solidFill>
            <a:srgbClr val="FFFF00">
              <a:alpha val="52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latin typeface="Times New Roman" pitchFamily="80" charset="0"/>
              <a:ea typeface="ヒラギノ角ゴ Pro W3" pitchFamily="-28" charset="-128"/>
              <a:cs typeface="+mn-cs"/>
            </a:endParaRPr>
          </a:p>
        </p:txBody>
      </p:sp>
      <p:grpSp>
        <p:nvGrpSpPr>
          <p:cNvPr id="6" name="Group 72"/>
          <p:cNvGrpSpPr>
            <a:grpSpLocks/>
          </p:cNvGrpSpPr>
          <p:nvPr/>
        </p:nvGrpSpPr>
        <p:grpSpPr bwMode="auto">
          <a:xfrm>
            <a:off x="2008188" y="1663700"/>
            <a:ext cx="1892300" cy="955675"/>
            <a:chOff x="1087438" y="1435100"/>
            <a:chExt cx="3967162" cy="955417"/>
          </a:xfrm>
        </p:grpSpPr>
        <p:sp>
          <p:nvSpPr>
            <p:cNvPr id="69" name="Left-Right Arrow 68"/>
            <p:cNvSpPr/>
            <p:nvPr/>
          </p:nvSpPr>
          <p:spPr bwMode="auto">
            <a:xfrm>
              <a:off x="1087438" y="1435100"/>
              <a:ext cx="3967162" cy="182514"/>
            </a:xfrm>
            <a:prstGeom prst="leftRightArrow">
              <a:avLst>
                <a:gd name="adj1" fmla="val 45683"/>
                <a:gd name="adj2" fmla="val 212932"/>
              </a:avLst>
            </a:prstGeom>
            <a:solidFill>
              <a:srgbClr val="321AC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Times New Roman" pitchFamily="80" charset="0"/>
                <a:ea typeface="ヒラギノ角ゴ Pro W3" pitchFamily="-28" charset="-128"/>
                <a:cs typeface="+mn-cs"/>
              </a:endParaRPr>
            </a:p>
          </p:txBody>
        </p:sp>
        <p:sp>
          <p:nvSpPr>
            <p:cNvPr id="70" name="Up-Down Arrow 69"/>
            <p:cNvSpPr/>
            <p:nvPr/>
          </p:nvSpPr>
          <p:spPr bwMode="auto">
            <a:xfrm>
              <a:off x="1982711" y="1658878"/>
              <a:ext cx="462615" cy="731639"/>
            </a:xfrm>
            <a:prstGeom prst="upDownArrow">
              <a:avLst>
                <a:gd name="adj1" fmla="val 50000"/>
                <a:gd name="adj2" fmla="val 65385"/>
              </a:avLst>
            </a:prstGeom>
            <a:solidFill>
              <a:srgbClr val="5200D5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Times New Roman" pitchFamily="80" charset="0"/>
                <a:ea typeface="ヒラギノ角ゴ Pro W3" pitchFamily="-28" charset="-128"/>
                <a:cs typeface="+mn-cs"/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pull dir="l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14400"/>
            <a:ext cx="8305800" cy="1143000"/>
          </a:xfrm>
        </p:spPr>
        <p:txBody>
          <a:bodyPr/>
          <a:lstStyle/>
          <a:p>
            <a:r>
              <a:rPr lang="en-US" dirty="0" smtClean="0"/>
              <a:t>User surveys (S. </a:t>
            </a:r>
            <a:r>
              <a:rPr lang="en-US" dirty="0" err="1" smtClean="0"/>
              <a:t>Lynds</a:t>
            </a:r>
            <a:r>
              <a:rPr lang="en-US" dirty="0" smtClean="0"/>
              <a:t> / CIRES)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67000"/>
            <a:ext cx="8763000" cy="276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5955545"/>
            <a:ext cx="7890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Users are interested in higher spatial resolution products</a:t>
            </a:r>
            <a:endParaRPr lang="en-US" sz="2400" dirty="0"/>
          </a:p>
        </p:txBody>
      </p:sp>
      <p:pic>
        <p:nvPicPr>
          <p:cNvPr id="5" name="Picture 4" descr="CRW_logo_m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t="43286" r="37697" b="15324"/>
          <a:stretch>
            <a:fillRect/>
          </a:stretch>
        </p:blipFill>
        <p:spPr bwMode="auto">
          <a:xfrm>
            <a:off x="0" y="0"/>
            <a:ext cx="104590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USF2clrV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" t="4959" r="6212" b="40769"/>
          <a:stretch/>
        </p:blipFill>
        <p:spPr bwMode="auto">
          <a:xfrm>
            <a:off x="8032725" y="907097"/>
            <a:ext cx="1111275" cy="38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21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04850"/>
            <a:ext cx="7696200" cy="1143000"/>
          </a:xfrm>
        </p:spPr>
        <p:txBody>
          <a:bodyPr/>
          <a:lstStyle/>
          <a:p>
            <a:r>
              <a:rPr lang="en-US" sz="4800" dirty="0" smtClean="0"/>
              <a:t>NOAA Coral Reef Watch:</a:t>
            </a:r>
            <a:br>
              <a:rPr lang="en-US" sz="4800" dirty="0" smtClean="0"/>
            </a:br>
            <a:r>
              <a:rPr lang="en-US" sz="4800" dirty="0" smtClean="0"/>
              <a:t>New Decision Support System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1148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Approach:</a:t>
            </a:r>
          </a:p>
          <a:p>
            <a:pPr>
              <a:buNone/>
            </a:pPr>
            <a:endParaRPr lang="en-US" sz="500" b="1" dirty="0" smtClean="0"/>
          </a:p>
          <a:p>
            <a:r>
              <a:rPr lang="en-US" dirty="0" smtClean="0"/>
              <a:t>Develop and test new, high-resolution </a:t>
            </a:r>
            <a:r>
              <a:rPr lang="en-US" dirty="0" err="1" smtClean="0"/>
              <a:t>climatologies</a:t>
            </a:r>
            <a:endParaRPr lang="en-US" dirty="0" smtClean="0"/>
          </a:p>
          <a:p>
            <a:pPr lvl="1"/>
            <a:r>
              <a:rPr lang="en-US" dirty="0" smtClean="0"/>
              <a:t>Global 4 km Pathfinder daily SST data</a:t>
            </a:r>
          </a:p>
          <a:p>
            <a:pPr lvl="1"/>
            <a:r>
              <a:rPr lang="en-US" dirty="0" smtClean="0"/>
              <a:t>Application of NEX for handling large data volumes</a:t>
            </a:r>
          </a:p>
          <a:p>
            <a:endParaRPr lang="en-US" sz="500" dirty="0" smtClean="0"/>
          </a:p>
          <a:p>
            <a:r>
              <a:rPr lang="en-US" dirty="0" smtClean="0"/>
              <a:t>Develop 5 km global products (CRW)</a:t>
            </a:r>
          </a:p>
          <a:p>
            <a:r>
              <a:rPr lang="en-US" dirty="0" smtClean="0"/>
              <a:t>Develop 1 km regional products (USF)</a:t>
            </a:r>
          </a:p>
          <a:p>
            <a:r>
              <a:rPr lang="en-US" dirty="0" smtClean="0"/>
              <a:t>Develop full suite of high-resolution tools for coral reef managers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USF2clrV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" t="4959" r="6212" b="40769"/>
          <a:stretch/>
        </p:blipFill>
        <p:spPr bwMode="auto">
          <a:xfrm>
            <a:off x="8032725" y="907097"/>
            <a:ext cx="1111275" cy="38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49FE6-EBED-4930-8710-29A75B0C69B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 descr="sst_gap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295400"/>
            <a:ext cx="4267200" cy="2438400"/>
          </a:xfrm>
          <a:prstGeom prst="rect">
            <a:avLst/>
          </a:prstGeom>
        </p:spPr>
      </p:pic>
      <p:pic>
        <p:nvPicPr>
          <p:cNvPr id="5" name="Picture 4" descr="sst_tf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1295400"/>
            <a:ext cx="4267199" cy="2438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54114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4617B"/>
                </a:solidFill>
                <a:latin typeface="+mj-lt"/>
              </a:rPr>
              <a:t>SST Coverage </a:t>
            </a:r>
            <a:r>
              <a:rPr lang="en-US" sz="2400" b="1" dirty="0" smtClean="0">
                <a:solidFill>
                  <a:srgbClr val="04617B"/>
                </a:solidFill>
                <a:latin typeface="+mj-lt"/>
              </a:rPr>
              <a:t>(August 10 2002)</a:t>
            </a:r>
            <a:endParaRPr lang="en-US" sz="2400" b="1" dirty="0">
              <a:solidFill>
                <a:srgbClr val="04617B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8678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With Gap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3687233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Spatial gap filling (≤ 50 km)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648200" y="3687233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Temporal  + spatial gap filling</a:t>
            </a:r>
            <a:endParaRPr lang="en-US" sz="2400" dirty="0"/>
          </a:p>
        </p:txBody>
      </p:sp>
      <p:pic>
        <p:nvPicPr>
          <p:cNvPr id="13" name="Picture 12" descr="template_colorlegend_sst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09800" y="6599767"/>
            <a:ext cx="4648200" cy="258233"/>
          </a:xfrm>
          <a:prstGeom prst="rect">
            <a:avLst/>
          </a:prstGeom>
        </p:spPr>
      </p:pic>
      <p:pic>
        <p:nvPicPr>
          <p:cNvPr id="16" name="Picture 15" descr="sst_sf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" y="4114800"/>
            <a:ext cx="4267199" cy="2438400"/>
          </a:xfrm>
          <a:prstGeom prst="rect">
            <a:avLst/>
          </a:prstGeom>
        </p:spPr>
      </p:pic>
      <p:pic>
        <p:nvPicPr>
          <p:cNvPr id="15" name="Picture 14" descr="sst_tsf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48200" y="4114800"/>
            <a:ext cx="4267200" cy="2438400"/>
          </a:xfrm>
          <a:prstGeom prst="rect">
            <a:avLst/>
          </a:prstGeom>
        </p:spPr>
      </p:pic>
      <p:pic>
        <p:nvPicPr>
          <p:cNvPr id="14" name="Picture 13" descr="CRW_logo_me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0"/>
            <a:ext cx="914400" cy="91440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t="43286" r="37697" b="15324"/>
          <a:stretch>
            <a:fillRect/>
          </a:stretch>
        </p:blipFill>
        <p:spPr bwMode="auto">
          <a:xfrm>
            <a:off x="0" y="0"/>
            <a:ext cx="104590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48200" y="867833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Temporal gap filling (≤ 30d)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PMC Nov 2001">
  <a:themeElements>
    <a:clrScheme name="GPMC Nov 200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PMC Nov 200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GPMC Nov 20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PMC Nov 200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11770</TotalTime>
  <Words>1245</Words>
  <Application>Microsoft Macintosh PowerPoint</Application>
  <PresentationFormat>On-screen Show (4:3)</PresentationFormat>
  <Paragraphs>209</Paragraphs>
  <Slides>28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Flow</vt:lpstr>
      <vt:lpstr>GPMC Nov 2001</vt:lpstr>
      <vt:lpstr>A Decision Support System for Ecosystem-Based Management of Tropical Coral Reef Environments</vt:lpstr>
      <vt:lpstr>Partnerships</vt:lpstr>
      <vt:lpstr>Acknowledgements</vt:lpstr>
      <vt:lpstr>Coral Bleaching:  Impact of Climate Change</vt:lpstr>
      <vt:lpstr>Coral Reef Watch Satellite-Based Products</vt:lpstr>
      <vt:lpstr>Degree Heating Week  Product Algorithm</vt:lpstr>
      <vt:lpstr>User surveys (S. Lynds / CIRES)</vt:lpstr>
      <vt:lpstr>NOAA Coral Reef Watch: New Decision Support System</vt:lpstr>
      <vt:lpstr>PowerPoint Presentation</vt:lpstr>
      <vt:lpstr>5-km Resolution Global CRW Products based on:</vt:lpstr>
      <vt:lpstr>PowerPoint Presentation</vt:lpstr>
      <vt:lpstr>Prototype Regional Alert Products for Guam and Marianas Islands</vt:lpstr>
      <vt:lpstr>PowerPoint Presentation</vt:lpstr>
      <vt:lpstr>1-km Prototype Products based on:</vt:lpstr>
      <vt:lpstr>USF 1-km HotSpot products for the West Florida Shelf (August 29, 2011)</vt:lpstr>
      <vt:lpstr>PowerPoint Presentation</vt:lpstr>
      <vt:lpstr>Display and Testing on Hyperwall</vt:lpstr>
      <vt:lpstr>Cold Stress Index</vt:lpstr>
      <vt:lpstr>ColdSpot January 27, 2010</vt:lpstr>
      <vt:lpstr>‘So what?’ Linking science and management</vt:lpstr>
      <vt:lpstr>‘So what?’ Linking science and management</vt:lpstr>
      <vt:lpstr>User Evaluation Still Underway</vt:lpstr>
      <vt:lpstr>Web Analytics— NOAA CRW 5 km Products</vt:lpstr>
      <vt:lpstr>Ocean Sciences 2014 Interview and Survey Results</vt:lpstr>
      <vt:lpstr>Accomplishments: 2010-2014</vt:lpstr>
      <vt:lpstr>PowerPoint Presentation</vt:lpstr>
      <vt:lpstr>Objectives of the Program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Decision Support System for Ecosystem-Based Management of Tropical Coral Reef Environments</dc:title>
  <dc:creator>Frank Muller-Karger</dc:creator>
  <cp:lastModifiedBy>Mark Eakin</cp:lastModifiedBy>
  <cp:revision>171</cp:revision>
  <dcterms:created xsi:type="dcterms:W3CDTF">2011-10-05T21:44:50Z</dcterms:created>
  <dcterms:modified xsi:type="dcterms:W3CDTF">2014-05-07T16:38:06Z</dcterms:modified>
</cp:coreProperties>
</file>