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3" r:id="rId2"/>
    <p:sldId id="270" r:id="rId3"/>
    <p:sldId id="285" r:id="rId4"/>
    <p:sldId id="284" r:id="rId5"/>
    <p:sldId id="268" r:id="rId6"/>
    <p:sldId id="259" r:id="rId7"/>
    <p:sldId id="281" r:id="rId8"/>
    <p:sldId id="282" r:id="rId9"/>
    <p:sldId id="266" r:id="rId10"/>
    <p:sldId id="275" r:id="rId11"/>
    <p:sldId id="261" r:id="rId12"/>
    <p:sldId id="260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F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095" autoAdjust="0"/>
  </p:normalViewPr>
  <p:slideViewPr>
    <p:cSldViewPr snapToGrid="0" snapToObjects="1">
      <p:cViewPr varScale="1">
        <p:scale>
          <a:sx n="57" d="100"/>
          <a:sy n="57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-457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956E4-1B66-824D-B8D1-8FAB474DF158}" type="datetimeFigureOut">
              <a:rPr lang="en-US" smtClean="0"/>
              <a:t>5/7/14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33822-24BF-744E-B843-C3930FE0D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1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F0D8C-18BF-BE4E-96EF-DCDEB78F1D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2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also been working</a:t>
            </a:r>
            <a:r>
              <a:rPr lang="en-US" baseline="0" dirty="0" smtClean="0"/>
              <a:t> to implement additional algorithms.</a:t>
            </a:r>
          </a:p>
          <a:p>
            <a:r>
              <a:rPr lang="en-US" baseline="0" dirty="0" smtClean="0"/>
              <a:t>Here is a comparison of maxent with a boosted regression tree implementation by becker et al.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Gradien</a:t>
            </a:r>
            <a:r>
              <a:rPr lang="en-US" baseline="0" dirty="0" smtClean="0"/>
              <a:t>t boosting implementation by Carlos Becker.</a:t>
            </a:r>
          </a:p>
          <a:p>
            <a:r>
              <a:rPr lang="en-US" baseline="0" dirty="0" smtClean="0"/>
              <a:t>GB and Maxent frequently identify many of the same features.</a:t>
            </a:r>
          </a:p>
          <a:p>
            <a:r>
              <a:rPr lang="en-US" baseline="0" dirty="0" smtClean="0"/>
              <a:t>Relative to Maxent, GB is more generous in predicting good habitat and less generous in predicting poor habitat.</a:t>
            </a:r>
          </a:p>
          <a:p>
            <a:r>
              <a:rPr lang="en-US" baseline="0" dirty="0" smtClean="0"/>
              <a:t>Preliminary analysis indicates that AUC of models is remarkably similar.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33822-24BF-744E-B843-C3930FE0DA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13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33822-24BF-744E-B843-C3930FE0DA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53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33822-24BF-744E-B843-C3930FE0DA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67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33822-24BF-744E-B843-C3930FE0DA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3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F0D8C-18BF-BE4E-96EF-DCDEB78F1D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3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F0D8C-18BF-BE4E-96EF-DCDEB78F1D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36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F0D8C-18BF-BE4E-96EF-DCDEB78F1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34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F0D8C-18BF-BE4E-96EF-DCDEB78F1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1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22A77-110C-8F45-98CE-29FE83686D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09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BA1479-1A23-C042-B77D-942D85AAAB55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33822-24BF-744E-B843-C3930FE0DA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1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33822-24BF-744E-B843-C3930FE0DA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0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5F70-AA47-2847-BB44-F4541A80B0E0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A75C-7ADA-B946-BB56-BAC88997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5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5F70-AA47-2847-BB44-F4541A80B0E0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A75C-7ADA-B946-BB56-BAC88997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1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5F70-AA47-2847-BB44-F4541A80B0E0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A75C-7ADA-B946-BB56-BAC88997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6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5F70-AA47-2847-BB44-F4541A80B0E0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A75C-7ADA-B946-BB56-BAC88997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4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5F70-AA47-2847-BB44-F4541A80B0E0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A75C-7ADA-B946-BB56-BAC88997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3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5F70-AA47-2847-BB44-F4541A80B0E0}" type="datetimeFigureOut">
              <a:rPr lang="en-US" smtClean="0"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A75C-7ADA-B946-BB56-BAC88997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3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5F70-AA47-2847-BB44-F4541A80B0E0}" type="datetimeFigureOut">
              <a:rPr lang="en-US" smtClean="0"/>
              <a:t>5/7/14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A75C-7ADA-B946-BB56-BAC88997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2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5F70-AA47-2847-BB44-F4541A80B0E0}" type="datetimeFigureOut">
              <a:rPr lang="en-US" smtClean="0"/>
              <a:t>5/7/14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A75C-7ADA-B946-BB56-BAC88997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7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5F70-AA47-2847-BB44-F4541A80B0E0}" type="datetimeFigureOut">
              <a:rPr lang="en-US" smtClean="0"/>
              <a:t>5/7/14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A75C-7ADA-B946-BB56-BAC88997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3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5F70-AA47-2847-BB44-F4541A80B0E0}" type="datetimeFigureOut">
              <a:rPr lang="en-US" smtClean="0"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A75C-7ADA-B946-BB56-BAC88997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5F70-AA47-2847-BB44-F4541A80B0E0}" type="datetimeFigureOut">
              <a:rPr lang="en-US" smtClean="0"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A75C-7ADA-B946-BB56-BAC88997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5F70-AA47-2847-BB44-F4541A80B0E0}" type="datetimeFigureOut">
              <a:rPr lang="en-US" smtClean="0"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8A75C-7ADA-B946-BB56-BAC889971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8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5166"/>
            <a:ext cx="7772400" cy="28652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Modeling Bowhead Whale Habitat: Integration of Ocean Models with Satellite, Biological Survey and Oceanographic Data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027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Dan Pendleton,  NEAq / NOAA Fisheries</a:t>
            </a:r>
          </a:p>
          <a:p>
            <a:r>
              <a:rPr lang="en-US" dirty="0"/>
              <a:t>Elizabeth Holmes,  NOAA </a:t>
            </a:r>
            <a:r>
              <a:rPr lang="en-US" dirty="0" smtClean="0"/>
              <a:t>Fisheries</a:t>
            </a:r>
          </a:p>
          <a:p>
            <a:r>
              <a:rPr lang="en-US" dirty="0" smtClean="0"/>
              <a:t>Jinlun Zhang,  Univ. Washington</a:t>
            </a:r>
          </a:p>
          <a:p>
            <a:r>
              <a:rPr lang="en-US" dirty="0" smtClean="0"/>
              <a:t>Megan Ferguson,  NOAA NMML</a:t>
            </a:r>
          </a:p>
        </p:txBody>
      </p:sp>
    </p:spTree>
    <p:extLst>
      <p:ext uri="{BB962C8B-B14F-4D97-AF65-F5344CB8AC3E}">
        <p14:creationId xmlns:p14="http://schemas.microsoft.com/office/powerpoint/2010/main" val="236473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rison_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5" y="711481"/>
            <a:ext cx="5860654" cy="2105451"/>
          </a:xfrm>
          <a:prstGeom prst="rect">
            <a:avLst/>
          </a:prstGeom>
        </p:spPr>
      </p:pic>
      <p:pic>
        <p:nvPicPr>
          <p:cNvPr id="6" name="Picture 5" descr="comparison_6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0" y="2672323"/>
            <a:ext cx="5860654" cy="2105451"/>
          </a:xfrm>
          <a:prstGeom prst="rect">
            <a:avLst/>
          </a:prstGeom>
        </p:spPr>
      </p:pic>
      <p:pic>
        <p:nvPicPr>
          <p:cNvPr id="7" name="Picture 6" descr="comparison_9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4" y="4631118"/>
            <a:ext cx="5860654" cy="2105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1743" y="764995"/>
            <a:ext cx="296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Many of the same habitat structures are predicted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Agreement may diverge at the end of the season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BRT </a:t>
            </a:r>
            <a:r>
              <a:rPr lang="en-US" dirty="0" smtClean="0">
                <a:solidFill>
                  <a:srgbClr val="FFFFFF"/>
                </a:solidFill>
              </a:rPr>
              <a:t>less sensitive at high range, more senstive at low range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2556" y="1063086"/>
            <a:ext cx="9620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2011</a:t>
            </a:r>
          </a:p>
          <a:p>
            <a:pPr algn="ctr"/>
            <a:r>
              <a:rPr lang="en-US" sz="1600" dirty="0" smtClean="0"/>
              <a:t>week 32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682556" y="3048053"/>
            <a:ext cx="9620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2011</a:t>
            </a:r>
          </a:p>
          <a:p>
            <a:pPr algn="ctr"/>
            <a:r>
              <a:rPr lang="en-US" sz="1600" dirty="0" smtClean="0"/>
              <a:t>week 35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92401" y="4966075"/>
            <a:ext cx="9620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2011</a:t>
            </a:r>
          </a:p>
          <a:p>
            <a:pPr algn="ctr"/>
            <a:r>
              <a:rPr lang="en-US" sz="1600" dirty="0" smtClean="0"/>
              <a:t>week 38 </a:t>
            </a: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 rot="19779519">
            <a:off x="1511621" y="1335075"/>
            <a:ext cx="440397" cy="10163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9779519">
            <a:off x="4665419" y="1335075"/>
            <a:ext cx="440397" cy="10163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40752">
            <a:off x="760072" y="2938100"/>
            <a:ext cx="440397" cy="57283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040752">
            <a:off x="4033100" y="2941702"/>
            <a:ext cx="440397" cy="57283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0230530">
            <a:off x="1397643" y="3326298"/>
            <a:ext cx="440397" cy="7574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0230530">
            <a:off x="4638938" y="3345988"/>
            <a:ext cx="440397" cy="75744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0230530">
            <a:off x="1405662" y="5357315"/>
            <a:ext cx="344091" cy="3376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0230530">
            <a:off x="4631038" y="5367161"/>
            <a:ext cx="344091" cy="3376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6454" y="213816"/>
            <a:ext cx="5581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Maxent          </a:t>
            </a:r>
            <a:r>
              <a:rPr lang="en-US" sz="2400" dirty="0" smtClean="0">
                <a:solidFill>
                  <a:srgbClr val="FFFFFF"/>
                </a:solidFill>
              </a:rPr>
              <a:t>vs</a:t>
            </a:r>
            <a:r>
              <a:rPr lang="en-US" sz="2400" dirty="0" smtClean="0">
                <a:solidFill>
                  <a:srgbClr val="FFFFFF"/>
                </a:solidFill>
              </a:rPr>
              <a:t>.          BRT   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1" name="Picture 20" descr="AUC_MXNT_BRT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t="-1" r="6339" b="-2672"/>
          <a:stretch/>
        </p:blipFill>
        <p:spPr>
          <a:xfrm>
            <a:off x="6498023" y="4245939"/>
            <a:ext cx="2417159" cy="21354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16200000">
            <a:off x="5570643" y="4996901"/>
            <a:ext cx="1516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AUC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5944" y="3679253"/>
            <a:ext cx="23326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u="sng" dirty="0" smtClean="0">
                <a:solidFill>
                  <a:srgbClr val="FFFFFF"/>
                </a:solidFill>
              </a:rPr>
              <a:t>Preliminary</a:t>
            </a:r>
            <a:r>
              <a:rPr lang="en-US" sz="1600" dirty="0" smtClean="0">
                <a:solidFill>
                  <a:srgbClr val="FFFFFF"/>
                </a:solidFill>
              </a:rPr>
              <a:t> comparison of Model performance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2227" y="6276735"/>
            <a:ext cx="20676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Becker, et al. </a:t>
            </a:r>
            <a:r>
              <a:rPr lang="en-US" sz="1100" i="1" dirty="0"/>
              <a:t>MICCAI 2013</a:t>
            </a:r>
          </a:p>
        </p:txBody>
      </p:sp>
    </p:spTree>
    <p:extLst>
      <p:ext uri="{BB962C8B-B14F-4D97-AF65-F5344CB8AC3E}">
        <p14:creationId xmlns:p14="http://schemas.microsoft.com/office/powerpoint/2010/main" val="19514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U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r="2233"/>
          <a:stretch/>
        </p:blipFill>
        <p:spPr>
          <a:xfrm>
            <a:off x="614650" y="3637461"/>
            <a:ext cx="3752469" cy="2883521"/>
          </a:xfrm>
        </p:spPr>
      </p:pic>
      <p:sp>
        <p:nvSpPr>
          <p:cNvPr id="5" name="TextBox 4"/>
          <p:cNvSpPr txBox="1"/>
          <p:nvPr/>
        </p:nvSpPr>
        <p:spPr>
          <a:xfrm>
            <a:off x="500354" y="3304413"/>
            <a:ext cx="404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Beaufort model tested in Chukchi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3" descr="AUC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2115" r="1802" b="1"/>
          <a:stretch/>
        </p:blipFill>
        <p:spPr>
          <a:xfrm>
            <a:off x="4911801" y="3620388"/>
            <a:ext cx="3717400" cy="2869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3343" y="3286271"/>
            <a:ext cx="404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Chukchi model tested in Beaufort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train_test_regions_1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22960" r="7232" b="23128"/>
          <a:stretch/>
        </p:blipFill>
        <p:spPr>
          <a:xfrm>
            <a:off x="4802949" y="1298093"/>
            <a:ext cx="3955143" cy="1822356"/>
          </a:xfrm>
          <a:prstGeom prst="rect">
            <a:avLst/>
          </a:prstGeom>
        </p:spPr>
      </p:pic>
      <p:pic>
        <p:nvPicPr>
          <p:cNvPr id="9" name="Picture 8" descr="train_test_regions_2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21769" r="7322" b="23130"/>
          <a:stretch/>
        </p:blipFill>
        <p:spPr>
          <a:xfrm>
            <a:off x="500354" y="1257851"/>
            <a:ext cx="3966641" cy="18625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84562" y="1534089"/>
            <a:ext cx="13788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TEST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Beaufort Sea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0479" y="1570373"/>
            <a:ext cx="8708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TEST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Chukchi Sea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5857" y="1534087"/>
            <a:ext cx="14205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TRAIN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Beaufort Sea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5776" y="1570373"/>
            <a:ext cx="8708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TRAIN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Chukchi Sea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7075" y="2270806"/>
            <a:ext cx="126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ALASKA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8770" y="2276636"/>
            <a:ext cx="126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ALASKA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63731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solidFill>
                  <a:srgbClr val="FFFFFF"/>
                </a:solidFill>
              </a:rPr>
              <a:t>Spatial Transferability</a:t>
            </a: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195390" y="4852448"/>
            <a:ext cx="12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AUC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080749" y="4798168"/>
            <a:ext cx="12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AUC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7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459190"/>
            <a:ext cx="9144000" cy="11430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Conditions associated with bowhead whales: Chukchi relative </a:t>
            </a:r>
            <a:r>
              <a:rPr lang="en-US" sz="3000" smtClean="0">
                <a:solidFill>
                  <a:srgbClr val="FFFFFF"/>
                </a:solidFill>
              </a:rPr>
              <a:t>to Beaufort </a:t>
            </a:r>
            <a:r>
              <a:rPr lang="en-US" sz="3000" dirty="0" smtClean="0">
                <a:solidFill>
                  <a:srgbClr val="FFFFFF"/>
                </a:solidFill>
              </a:rPr>
              <a:t>Sea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2" name="Picture 1" descr="chukchiVSbeaufort_percent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6" b="8014"/>
          <a:stretch/>
        </p:blipFill>
        <p:spPr>
          <a:xfrm>
            <a:off x="2055898" y="1657405"/>
            <a:ext cx="4802102" cy="438805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372148" y="5742613"/>
            <a:ext cx="13936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765835" y="5024783"/>
            <a:ext cx="735288" cy="7288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372148" y="5013739"/>
            <a:ext cx="735288" cy="7288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23088" y="5988044"/>
            <a:ext cx="21179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641020" y="5024783"/>
            <a:ext cx="989284" cy="9632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523088" y="5259170"/>
            <a:ext cx="735288" cy="7288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16320" y="5709485"/>
            <a:ext cx="102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7F7F7F"/>
                </a:solidFill>
              </a:rPr>
              <a:t>biological</a:t>
            </a:r>
            <a:endParaRPr lang="en-US" sz="1600" i="1" dirty="0">
              <a:solidFill>
                <a:srgbClr val="7F7F7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58376" y="5671576"/>
            <a:ext cx="102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4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2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 work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ural_location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37" y="1617755"/>
            <a:ext cx="3137130" cy="2352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926017" y="1067414"/>
            <a:ext cx="295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FFFFFF"/>
                </a:solidFill>
              </a:rPr>
              <a:t>Utilize acoustics detections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3982" y="1504118"/>
            <a:ext cx="3548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FFFF"/>
                </a:solidFill>
              </a:rPr>
              <a:t>Additional algorithms: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Tune </a:t>
            </a:r>
            <a:r>
              <a:rPr lang="en-US" sz="2400" dirty="0" smtClean="0">
                <a:solidFill>
                  <a:srgbClr val="FFFFFF"/>
                </a:solidFill>
              </a:rPr>
              <a:t>GB/BRT </a:t>
            </a:r>
            <a:r>
              <a:rPr lang="en-US" sz="2400" dirty="0" smtClean="0">
                <a:solidFill>
                  <a:srgbClr val="FFFFFF"/>
                </a:solidFill>
              </a:rPr>
              <a:t>and compare with both  RF and maxent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968" y="4156004"/>
            <a:ext cx="507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bg1"/>
                </a:solidFill>
              </a:rPr>
              <a:t>BIOMAS Forecasts to 2050 finished</a:t>
            </a:r>
            <a:endParaRPr lang="en-US" u="sng" dirty="0">
              <a:solidFill>
                <a:schemeClr val="bg1"/>
              </a:solidFill>
            </a:endParaRPr>
          </a:p>
        </p:txBody>
      </p:sp>
      <p:pic>
        <p:nvPicPr>
          <p:cNvPr id="10" name="Picture 9" descr="bowfest_inset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22752" r="7998" b="23958"/>
          <a:stretch/>
        </p:blipFill>
        <p:spPr>
          <a:xfrm>
            <a:off x="550711" y="1465180"/>
            <a:ext cx="1844417" cy="862642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34579" y="4456696"/>
            <a:ext cx="8094300" cy="1798082"/>
            <a:chOff x="530494" y="4373412"/>
            <a:chExt cx="8094300" cy="1798082"/>
          </a:xfrm>
        </p:grpSpPr>
        <p:pic>
          <p:nvPicPr>
            <p:cNvPr id="9" name="Picture 8" descr="biomas_future_anomaly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2" r="7358"/>
            <a:stretch/>
          </p:blipFill>
          <p:spPr>
            <a:xfrm>
              <a:off x="530494" y="4742744"/>
              <a:ext cx="8094300" cy="14287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807517" y="4373412"/>
              <a:ext cx="5070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bg1"/>
                  </a:solidFill>
                </a:rPr>
                <a:t>Anomaly relative to 1988-2012 mean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72779" y="6299346"/>
            <a:ext cx="536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 Zhang et al. 2010. GRL </a:t>
            </a:r>
            <a:r>
              <a:rPr lang="en-US" i="1" dirty="0">
                <a:solidFill>
                  <a:schemeClr val="bg1"/>
                </a:solidFill>
              </a:rPr>
              <a:t>v37  </a:t>
            </a:r>
            <a:r>
              <a:rPr lang="en-US" i="1" dirty="0" smtClean="0">
                <a:solidFill>
                  <a:schemeClr val="bg1"/>
                </a:solidFill>
              </a:rPr>
              <a:t>L20505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22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Western Arctic Bowhead Whales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bowhead-whale-arctic-dna-stud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4" y="1159070"/>
            <a:ext cx="8147532" cy="5431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07383" y="6543644"/>
            <a:ext cx="32733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200" i="1" dirty="0" smtClean="0">
                <a:solidFill>
                  <a:srgbClr val="FFFFFF"/>
                </a:solidFill>
              </a:rPr>
              <a:t>Photo: </a:t>
            </a:r>
            <a:r>
              <a:rPr lang="tr-TR" sz="1200" i="1" dirty="0" err="1" smtClean="0">
                <a:solidFill>
                  <a:srgbClr val="FFFFFF"/>
                </a:solidFill>
              </a:rPr>
              <a:t>Brenda</a:t>
            </a:r>
            <a:r>
              <a:rPr lang="tr-TR" sz="1200" i="1" dirty="0" smtClean="0">
                <a:solidFill>
                  <a:srgbClr val="FFFFFF"/>
                </a:solidFill>
              </a:rPr>
              <a:t> </a:t>
            </a:r>
            <a:r>
              <a:rPr lang="tr-TR" sz="1200" i="1" dirty="0">
                <a:solidFill>
                  <a:srgbClr val="FFFFFF"/>
                </a:solidFill>
              </a:rPr>
              <a:t>K. </a:t>
            </a:r>
            <a:r>
              <a:rPr lang="tr-TR" sz="1200" i="1" dirty="0" err="1">
                <a:solidFill>
                  <a:srgbClr val="FFFFFF"/>
                </a:solidFill>
              </a:rPr>
              <a:t>Rone</a:t>
            </a:r>
            <a:r>
              <a:rPr lang="tr-TR" sz="1200" i="1" dirty="0">
                <a:solidFill>
                  <a:srgbClr val="FFFFFF"/>
                </a:solidFill>
              </a:rPr>
              <a:t>, NOAA/AFSC/NMML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7" name="Picture 6" descr="calanus_marshallae_hopcraf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19" y="4942373"/>
            <a:ext cx="1203874" cy="1203874"/>
          </a:xfrm>
          <a:prstGeom prst="rect">
            <a:avLst/>
          </a:prstGeom>
        </p:spPr>
      </p:pic>
      <p:pic>
        <p:nvPicPr>
          <p:cNvPr id="9" name="Picture 8" descr="220px-Thysanoessa_raschi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4" y="4942373"/>
            <a:ext cx="1203874" cy="12038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1520" y="6171442"/>
            <a:ext cx="2273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Photo: Hopcroft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621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whead-whale-arctic-dna-stud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4" y="1159070"/>
            <a:ext cx="8147532" cy="5431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06" y="99954"/>
            <a:ext cx="855117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Research Goals</a:t>
            </a:r>
            <a:endParaRPr lang="en-U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3228" y="1878472"/>
            <a:ext cx="7239074" cy="4154983"/>
          </a:xfrm>
          <a:prstGeom prst="rect">
            <a:avLst/>
          </a:prstGeom>
          <a:solidFill>
            <a:schemeClr val="tx1">
              <a:lumMod val="65000"/>
              <a:lumOff val="35000"/>
              <a:alpha val="68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Verdana"/>
                <a:cs typeface="Verdana"/>
              </a:rPr>
              <a:t>Map bowhead </a:t>
            </a:r>
            <a:r>
              <a:rPr lang="en-US" sz="2200" b="1" dirty="0" smtClean="0">
                <a:solidFill>
                  <a:schemeClr val="bg1"/>
                </a:solidFill>
                <a:latin typeface="Verdana"/>
                <a:cs typeface="Verdana"/>
              </a:rPr>
              <a:t>whale potential </a:t>
            </a:r>
            <a:r>
              <a:rPr lang="en-US" sz="2200" b="1" dirty="0">
                <a:solidFill>
                  <a:schemeClr val="bg1"/>
                </a:solidFill>
                <a:latin typeface="Verdana"/>
                <a:cs typeface="Verdana"/>
              </a:rPr>
              <a:t>habitat suitability throughout their summer </a:t>
            </a:r>
            <a:r>
              <a:rPr lang="en-US" sz="2200" b="1" dirty="0" smtClean="0">
                <a:solidFill>
                  <a:schemeClr val="bg1"/>
                </a:solidFill>
                <a:latin typeface="Verdana"/>
                <a:cs typeface="Verdana"/>
              </a:rPr>
              <a:t>range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Verdana"/>
                <a:cs typeface="Verdana"/>
              </a:rPr>
              <a:t>25 </a:t>
            </a:r>
            <a:r>
              <a:rPr lang="en-US" sz="2200" b="1" dirty="0">
                <a:solidFill>
                  <a:schemeClr val="bg1"/>
                </a:solidFill>
                <a:latin typeface="Verdana"/>
                <a:cs typeface="Verdana"/>
              </a:rPr>
              <a:t>years aerial survey </a:t>
            </a:r>
            <a:r>
              <a:rPr lang="en-US" sz="2200" b="1" dirty="0" smtClean="0">
                <a:solidFill>
                  <a:schemeClr val="bg1"/>
                </a:solidFill>
                <a:latin typeface="Verdana"/>
                <a:cs typeface="Verdana"/>
              </a:rPr>
              <a:t>data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Verdana"/>
                <a:cs typeface="Verdana"/>
              </a:rPr>
              <a:t>Arctic ocean </a:t>
            </a:r>
            <a:r>
              <a:rPr lang="en-US" sz="2200" b="1" dirty="0" smtClean="0">
                <a:solidFill>
                  <a:schemeClr val="bg1"/>
                </a:solidFill>
                <a:latin typeface="Verdana"/>
                <a:cs typeface="Verdana"/>
              </a:rPr>
              <a:t>model output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Verdana"/>
                <a:cs typeface="Verdana"/>
              </a:rPr>
              <a:t>Satellite data: 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Verdana"/>
                <a:cs typeface="Verdana"/>
              </a:rPr>
              <a:t>Pathfinder, NSIDC-0051: MODIS, SeaWiFS</a:t>
            </a:r>
            <a:endParaRPr lang="en-US" sz="2200" dirty="0" smtClean="0">
              <a:solidFill>
                <a:schemeClr val="bg1">
                  <a:lumMod val="85000"/>
                </a:schemeClr>
              </a:solidFill>
              <a:latin typeface="Verdana"/>
              <a:cs typeface="Verdana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Verdana"/>
                <a:cs typeface="Verdana"/>
              </a:rPr>
              <a:t>P-PA species </a:t>
            </a:r>
            <a:r>
              <a:rPr lang="en-US" sz="2200" b="1" dirty="0">
                <a:solidFill>
                  <a:schemeClr val="bg1"/>
                </a:solidFill>
                <a:latin typeface="Verdana"/>
                <a:cs typeface="Verdana"/>
              </a:rPr>
              <a:t>distribution </a:t>
            </a:r>
            <a:r>
              <a:rPr lang="en-US" sz="2200" b="1" dirty="0" smtClean="0">
                <a:solidFill>
                  <a:schemeClr val="bg1"/>
                </a:solidFill>
                <a:latin typeface="Verdana"/>
                <a:cs typeface="Verdana"/>
              </a:rPr>
              <a:t>models</a:t>
            </a:r>
          </a:p>
          <a:p>
            <a:pPr marL="285750" indent="-285750">
              <a:buFont typeface="Arial"/>
              <a:buChar char="•"/>
            </a:pPr>
            <a:endParaRPr lang="en-US" sz="22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Verdana"/>
                <a:cs typeface="Verdana"/>
              </a:rPr>
              <a:t>Phase 1: </a:t>
            </a:r>
            <a:r>
              <a:rPr lang="en-US" sz="2200" b="1" dirty="0" err="1" smtClean="0">
                <a:solidFill>
                  <a:schemeClr val="bg1"/>
                </a:solidFill>
                <a:latin typeface="Verdana"/>
                <a:cs typeface="Verdana"/>
              </a:rPr>
              <a:t>Hindcast</a:t>
            </a:r>
            <a:r>
              <a:rPr lang="en-US" sz="2200" b="1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Verdana"/>
                <a:cs typeface="Verdana"/>
              </a:rPr>
              <a:t>from 1988 – </a:t>
            </a:r>
            <a:r>
              <a:rPr lang="en-US" sz="2200" b="1" dirty="0" smtClean="0">
                <a:solidFill>
                  <a:schemeClr val="bg1"/>
                </a:solidFill>
                <a:latin typeface="Verdana"/>
                <a:cs typeface="Verdana"/>
              </a:rPr>
              <a:t>2012</a:t>
            </a:r>
          </a:p>
          <a:p>
            <a:pPr marL="285750" indent="-285750">
              <a:buFont typeface="Arial"/>
              <a:buChar char="•"/>
            </a:pPr>
            <a:endParaRPr lang="en-US" sz="22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Verdana"/>
                <a:cs typeface="Verdana"/>
              </a:rPr>
              <a:t>Phase 2: Forecast </a:t>
            </a:r>
            <a:r>
              <a:rPr lang="en-US" sz="2200" b="1" dirty="0">
                <a:solidFill>
                  <a:schemeClr val="bg1"/>
                </a:solidFill>
                <a:latin typeface="Verdana"/>
                <a:cs typeface="Verdana"/>
              </a:rPr>
              <a:t>by forcing ocean model with </a:t>
            </a:r>
            <a:r>
              <a:rPr lang="en-US" sz="2200" b="1" dirty="0" smtClean="0">
                <a:solidFill>
                  <a:schemeClr val="bg1"/>
                </a:solidFill>
                <a:latin typeface="Verdana"/>
                <a:cs typeface="Verdana"/>
              </a:rPr>
              <a:t>future climate scenarios</a:t>
            </a:r>
            <a:endParaRPr lang="en-US" sz="2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7383" y="6543644"/>
            <a:ext cx="32733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1200" i="1" dirty="0" smtClean="0">
                <a:solidFill>
                  <a:srgbClr val="FFFFFF"/>
                </a:solidFill>
              </a:rPr>
              <a:t>Photo: </a:t>
            </a:r>
            <a:r>
              <a:rPr lang="tr-TR" sz="1200" i="1" dirty="0" err="1" smtClean="0">
                <a:solidFill>
                  <a:srgbClr val="FFFFFF"/>
                </a:solidFill>
              </a:rPr>
              <a:t>Brenda</a:t>
            </a:r>
            <a:r>
              <a:rPr lang="tr-TR" sz="1200" i="1" dirty="0" smtClean="0">
                <a:solidFill>
                  <a:srgbClr val="FFFFFF"/>
                </a:solidFill>
              </a:rPr>
              <a:t> </a:t>
            </a:r>
            <a:r>
              <a:rPr lang="tr-TR" sz="1200" i="1" dirty="0">
                <a:solidFill>
                  <a:srgbClr val="FFFFFF"/>
                </a:solidFill>
              </a:rPr>
              <a:t>K. </a:t>
            </a:r>
            <a:r>
              <a:rPr lang="tr-TR" sz="1200" i="1" dirty="0" err="1">
                <a:solidFill>
                  <a:srgbClr val="FFFFFF"/>
                </a:solidFill>
              </a:rPr>
              <a:t>Rone</a:t>
            </a:r>
            <a:r>
              <a:rPr lang="tr-TR" sz="1200" i="1" dirty="0">
                <a:solidFill>
                  <a:srgbClr val="FFFFFF"/>
                </a:solidFill>
              </a:rPr>
              <a:t>, NOAA/AFSC/NMML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84"/>
    </mc:Choice>
    <mc:Fallback xmlns="">
      <p:transition xmlns:p14="http://schemas.microsoft.com/office/powerpoint/2010/main" spd="slow" advTm="757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Hypotheses &amp; Questions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74" y="1469635"/>
            <a:ext cx="7943136" cy="4525963"/>
          </a:xfrm>
        </p:spPr>
        <p:txBody>
          <a:bodyPr>
            <a:normAutofit fontScale="92500"/>
          </a:bodyPr>
          <a:lstStyle/>
          <a:p>
            <a:r>
              <a:rPr lang="en-US" sz="3000" dirty="0" smtClean="0">
                <a:solidFill>
                  <a:srgbClr val="FFFFFF"/>
                </a:solidFill>
              </a:rPr>
              <a:t>Proof of concept: Can we provide reasonable representations of bowhead whale habitat?</a:t>
            </a:r>
          </a:p>
          <a:p>
            <a:r>
              <a:rPr lang="en-US" sz="3000" dirty="0" smtClean="0">
                <a:solidFill>
                  <a:srgbClr val="FFFFFF"/>
                </a:solidFill>
              </a:rPr>
              <a:t>Is the spatial resolution of modeled prey data sufficient?</a:t>
            </a:r>
          </a:p>
          <a:p>
            <a:r>
              <a:rPr lang="en-US" sz="3000" dirty="0" smtClean="0">
                <a:solidFill>
                  <a:srgbClr val="FFFFFF"/>
                </a:solidFill>
              </a:rPr>
              <a:t>What are the relative </a:t>
            </a:r>
            <a:r>
              <a:rPr lang="en-US" sz="3000" dirty="0" smtClean="0">
                <a:solidFill>
                  <a:srgbClr val="FFFFFF"/>
                </a:solidFill>
              </a:rPr>
              <a:t>influences</a:t>
            </a:r>
          </a:p>
          <a:p>
            <a:pPr lvl="1"/>
            <a:r>
              <a:rPr lang="en-US" sz="2600" dirty="0" smtClean="0">
                <a:solidFill>
                  <a:srgbClr val="FFFFFF"/>
                </a:solidFill>
              </a:rPr>
              <a:t>Sea Ice </a:t>
            </a:r>
            <a:r>
              <a:rPr lang="en-US" sz="2600" dirty="0" smtClean="0">
                <a:solidFill>
                  <a:srgbClr val="FFFFFF"/>
                </a:solidFill>
              </a:rPr>
              <a:t>vs. </a:t>
            </a:r>
            <a:r>
              <a:rPr lang="en-US" sz="2600" dirty="0" smtClean="0">
                <a:solidFill>
                  <a:srgbClr val="FFFFFF"/>
                </a:solidFill>
              </a:rPr>
              <a:t>Prey? Phyto vs. Zoop.</a:t>
            </a:r>
            <a:endParaRPr lang="en-US" sz="2600" dirty="0" smtClean="0">
              <a:solidFill>
                <a:srgbClr val="FFFFFF"/>
              </a:solidFill>
            </a:endParaRPr>
          </a:p>
          <a:p>
            <a:r>
              <a:rPr lang="en-US" sz="3000" dirty="0" smtClean="0">
                <a:solidFill>
                  <a:srgbClr val="FFFFFF"/>
                </a:solidFill>
              </a:rPr>
              <a:t>Spatial &amp; temporal model transferability</a:t>
            </a:r>
            <a:r>
              <a:rPr lang="en-US" sz="3000" dirty="0" smtClean="0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en-US" sz="2600" dirty="0" smtClean="0">
                <a:solidFill>
                  <a:srgbClr val="FFFFFF"/>
                </a:solidFill>
              </a:rPr>
              <a:t>yes </a:t>
            </a:r>
            <a:r>
              <a:rPr lang="en-US" sz="2600" dirty="0" smtClean="0">
                <a:solidFill>
                  <a:srgbClr val="FFFFFF"/>
                </a:solidFill>
              </a:rPr>
              <a:t>or no?</a:t>
            </a:r>
          </a:p>
          <a:p>
            <a:r>
              <a:rPr lang="en-US" sz="3000" dirty="0" smtClean="0">
                <a:solidFill>
                  <a:srgbClr val="FFFFFF"/>
                </a:solidFill>
              </a:rPr>
              <a:t>SDM comparison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4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BIOMAS Arctic Ocean Model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225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Biology/Ice/Ocean Modeling Assimilation System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3D, Pan-Arctic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Highest resolution in Beaufort and Chukchi seas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Hourly estimates from 1988-2013, forecast to 2050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Estimates phytoplankton and zooplankton concentrations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Provides a good representation of inter-annual variability in ice, chl and temperature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9531" y="2322286"/>
            <a:ext cx="366287" cy="2660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63814" y="1520827"/>
            <a:ext cx="3546217" cy="4368755"/>
            <a:chOff x="5363814" y="1520827"/>
            <a:chExt cx="3546217" cy="4368755"/>
          </a:xfrm>
        </p:grpSpPr>
        <p:sp>
          <p:nvSpPr>
            <p:cNvPr id="5" name="TextBox 4"/>
            <p:cNvSpPr txBox="1"/>
            <p:nvPr/>
          </p:nvSpPr>
          <p:spPr>
            <a:xfrm>
              <a:off x="5509531" y="1520827"/>
              <a:ext cx="31970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Model spatial resolution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21"/>
            <a:stretch/>
          </p:blipFill>
          <p:spPr bwMode="auto">
            <a:xfrm>
              <a:off x="5363814" y="1944180"/>
              <a:ext cx="3546217" cy="3572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414203" y="5581805"/>
              <a:ext cx="34801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1" dirty="0" smtClean="0">
                  <a:solidFill>
                    <a:srgbClr val="FFFFFF"/>
                  </a:solidFill>
                </a:rPr>
                <a:t>Zhang </a:t>
              </a:r>
              <a:r>
                <a:rPr lang="en-US" sz="1400" i="1" dirty="0">
                  <a:solidFill>
                    <a:srgbClr val="FFFFFF"/>
                  </a:solidFill>
                </a:rPr>
                <a:t>et al., 2010</a:t>
              </a:r>
              <a:r>
                <a:rPr lang="en-US" sz="1400" i="1" dirty="0" smtClean="0">
                  <a:solidFill>
                    <a:srgbClr val="FFFFFF"/>
                  </a:solidFill>
                </a:rPr>
                <a:t>, JGR </a:t>
              </a:r>
              <a:r>
                <a:rPr lang="en-US" sz="1400" i="1" dirty="0">
                  <a:solidFill>
                    <a:srgbClr val="FFFFFF"/>
                  </a:solidFill>
                </a:rPr>
                <a:t>V 115, </a:t>
              </a:r>
              <a:r>
                <a:rPr lang="en-US" sz="1400" i="1" dirty="0" smtClean="0">
                  <a:solidFill>
                    <a:srgbClr val="FFFFFF"/>
                  </a:solidFill>
                </a:rPr>
                <a:t>C10015</a:t>
              </a:r>
              <a:endParaRPr lang="en-US" sz="1400" i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72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8219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Verdana"/>
                <a:cs typeface="Verdana"/>
              </a:rPr>
              <a:t>Study region</a:t>
            </a:r>
            <a:endParaRPr lang="en-US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AK_survey_area_2012_repor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0" y="1120235"/>
            <a:ext cx="8439284" cy="5012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4086" y="6132869"/>
            <a:ext cx="6028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solidFill>
                  <a:srgbClr val="FFFFFF"/>
                </a:solidFill>
              </a:rPr>
              <a:t>Clarke, J.T</a:t>
            </a:r>
            <a:r>
              <a:rPr lang="en-US" sz="1400" i="1" dirty="0" smtClean="0">
                <a:solidFill>
                  <a:srgbClr val="FFFFFF"/>
                </a:solidFill>
              </a:rPr>
              <a:t>. et al. (2013) </a:t>
            </a:r>
            <a:r>
              <a:rPr lang="en-US" sz="1400" i="1" dirty="0">
                <a:solidFill>
                  <a:srgbClr val="FFFFFF"/>
                </a:solidFill>
              </a:rPr>
              <a:t>OCS Study BOEM 2013-00117. </a:t>
            </a:r>
            <a:r>
              <a:rPr lang="en-US" sz="1400" i="1" dirty="0" smtClean="0">
                <a:solidFill>
                  <a:srgbClr val="FFFFFF"/>
                </a:solidFill>
              </a:rPr>
              <a:t>NMML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1888" y="1436951"/>
            <a:ext cx="3125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CHUKCHI</a:t>
            </a:r>
            <a:endParaRPr 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05947" y="1439334"/>
            <a:ext cx="3125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BEAUFORT</a:t>
            </a:r>
            <a:endParaRPr lang="en-US" sz="3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36"/>
    </mc:Choice>
    <mc:Fallback xmlns="">
      <p:transition xmlns:p14="http://schemas.microsoft.com/office/powerpoint/2010/main" spd="slow" advTm="542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 bwMode="auto">
          <a:xfrm>
            <a:off x="204788" y="152400"/>
            <a:ext cx="8740775" cy="208597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4033" name="Group 58"/>
          <p:cNvGrpSpPr>
            <a:grpSpLocks/>
          </p:cNvGrpSpPr>
          <p:nvPr/>
        </p:nvGrpSpPr>
        <p:grpSpPr bwMode="auto">
          <a:xfrm>
            <a:off x="2759075" y="4260850"/>
            <a:ext cx="2698750" cy="844550"/>
            <a:chOff x="886099" y="3200400"/>
            <a:chExt cx="2923901" cy="1289957"/>
          </a:xfrm>
        </p:grpSpPr>
        <p:sp>
          <p:nvSpPr>
            <p:cNvPr id="9" name="Rectangle 8"/>
            <p:cNvSpPr/>
            <p:nvPr/>
          </p:nvSpPr>
          <p:spPr>
            <a:xfrm>
              <a:off x="886099" y="3200400"/>
              <a:ext cx="2923901" cy="1289957"/>
            </a:xfrm>
            <a:prstGeom prst="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 (Body)" charset="0"/>
                <a:ea typeface="ＭＳ Ｐゴシック" charset="0"/>
                <a:cs typeface="Calibri (Body)" charset="0"/>
              </a:endParaRPr>
            </a:p>
          </p:txBody>
        </p:sp>
        <p:sp>
          <p:nvSpPr>
            <p:cNvPr id="44124" name="TextBox 9"/>
            <p:cNvSpPr txBox="1">
              <a:spLocks noChangeArrowheads="1"/>
            </p:cNvSpPr>
            <p:nvPr/>
          </p:nvSpPr>
          <p:spPr bwMode="auto">
            <a:xfrm>
              <a:off x="1546386" y="3327554"/>
              <a:ext cx="1524000" cy="584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>
                  <a:latin typeface="Calibri (Body)" charset="0"/>
                  <a:cs typeface="Calibri (Body)" charset="0"/>
                </a:rPr>
                <a:t>Model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6934200" y="2859088"/>
            <a:ext cx="1371600" cy="6048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34200" y="2822575"/>
            <a:ext cx="1524000" cy="6461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latin typeface="Calibri" charset="0"/>
              </a:rPr>
              <a:t>Habitat </a:t>
            </a:r>
          </a:p>
          <a:p>
            <a:pPr eaLnBrk="1" hangingPunct="1">
              <a:defRPr/>
            </a:pPr>
            <a:r>
              <a:rPr lang="en-US" sz="1800" dirty="0" smtClean="0">
                <a:latin typeface="Calibri" charset="0"/>
              </a:rPr>
              <a:t>Map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934200" y="3657600"/>
            <a:ext cx="1524000" cy="6477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latin typeface="Calibri" charset="0"/>
              </a:rPr>
              <a:t>Habitat </a:t>
            </a:r>
          </a:p>
          <a:p>
            <a:pPr eaLnBrk="1" hangingPunct="1">
              <a:defRPr/>
            </a:pPr>
            <a:r>
              <a:rPr lang="en-US" sz="1800" smtClean="0">
                <a:latin typeface="Calibri" charset="0"/>
              </a:rPr>
              <a:t>Map 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934200" y="5373688"/>
            <a:ext cx="1371600" cy="60483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34200" y="5337175"/>
            <a:ext cx="1524000" cy="64611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latin typeface="Calibri" charset="0"/>
              </a:rPr>
              <a:t>Habitat </a:t>
            </a:r>
          </a:p>
          <a:p>
            <a:pPr eaLnBrk="1" hangingPunct="1">
              <a:defRPr/>
            </a:pPr>
            <a:r>
              <a:rPr lang="en-US" sz="1800" smtClean="0">
                <a:latin typeface="Calibri" charset="0"/>
              </a:rPr>
              <a:t>Map N</a:t>
            </a:r>
          </a:p>
        </p:txBody>
      </p:sp>
      <p:grpSp>
        <p:nvGrpSpPr>
          <p:cNvPr id="44039" name="Group 112"/>
          <p:cNvGrpSpPr>
            <a:grpSpLocks/>
          </p:cNvGrpSpPr>
          <p:nvPr/>
        </p:nvGrpSpPr>
        <p:grpSpPr bwMode="auto">
          <a:xfrm rot="5400000">
            <a:off x="7219950" y="4810290"/>
            <a:ext cx="609600" cy="114300"/>
            <a:chOff x="5562600" y="2933586"/>
            <a:chExt cx="609600" cy="114414"/>
          </a:xfrm>
          <a:solidFill>
            <a:schemeClr val="bg1"/>
          </a:solidFill>
        </p:grpSpPr>
        <p:sp>
          <p:nvSpPr>
            <p:cNvPr id="50" name="Oval 49"/>
            <p:cNvSpPr/>
            <p:nvPr/>
          </p:nvSpPr>
          <p:spPr>
            <a:xfrm>
              <a:off x="5942013" y="3027342"/>
              <a:ext cx="136525" cy="1144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68938" y="3027342"/>
              <a:ext cx="136525" cy="1144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713413" y="3027342"/>
              <a:ext cx="136525" cy="1144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7" name="Right Arrow 46"/>
          <p:cNvSpPr/>
          <p:nvPr/>
        </p:nvSpPr>
        <p:spPr>
          <a:xfrm rot="19181348">
            <a:off x="5186363" y="3771900"/>
            <a:ext cx="1881187" cy="341313"/>
          </a:xfrm>
          <a:prstGeom prst="rightArrow">
            <a:avLst>
              <a:gd name="adj1" fmla="val 23193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ight Arrow 48"/>
          <p:cNvSpPr/>
          <p:nvPr/>
        </p:nvSpPr>
        <p:spPr>
          <a:xfrm rot="1479870">
            <a:off x="5392738" y="5127625"/>
            <a:ext cx="1601787" cy="265113"/>
          </a:xfrm>
          <a:prstGeom prst="rightArrow">
            <a:avLst>
              <a:gd name="adj1" fmla="val 23193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" name="Right Arrow 79"/>
          <p:cNvSpPr/>
          <p:nvPr/>
        </p:nvSpPr>
        <p:spPr>
          <a:xfrm rot="19898197">
            <a:off x="5356225" y="4238625"/>
            <a:ext cx="1576388" cy="333375"/>
          </a:xfrm>
          <a:prstGeom prst="rightArrow">
            <a:avLst>
              <a:gd name="adj1" fmla="val 23193"/>
              <a:gd name="adj2" fmla="val 50000"/>
            </a:avLst>
          </a:prstGeom>
          <a:solidFill>
            <a:srgbClr val="008000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4043" name="Group 135"/>
          <p:cNvGrpSpPr>
            <a:grpSpLocks/>
          </p:cNvGrpSpPr>
          <p:nvPr/>
        </p:nvGrpSpPr>
        <p:grpSpPr bwMode="auto">
          <a:xfrm>
            <a:off x="457200" y="2925763"/>
            <a:ext cx="1447800" cy="2941637"/>
            <a:chOff x="4716862" y="3377168"/>
            <a:chExt cx="1447800" cy="2941597"/>
          </a:xfrm>
        </p:grpSpPr>
        <p:grpSp>
          <p:nvGrpSpPr>
            <p:cNvPr id="5" name="Group 9"/>
            <p:cNvGrpSpPr/>
            <p:nvPr/>
          </p:nvGrpSpPr>
          <p:grpSpPr>
            <a:xfrm>
              <a:off x="4716862" y="3377168"/>
              <a:ext cx="1447800" cy="568779"/>
              <a:chOff x="1219200" y="3581400"/>
              <a:chExt cx="2133600" cy="8382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6" name="Parallelogram 65"/>
              <p:cNvSpPr/>
              <p:nvPr/>
            </p:nvSpPr>
            <p:spPr>
              <a:xfrm>
                <a:off x="1219200" y="4038600"/>
                <a:ext cx="2133600" cy="381000"/>
              </a:xfrm>
              <a:prstGeom prst="parallelogram">
                <a:avLst>
                  <a:gd name="adj" fmla="val 111202"/>
                </a:avLst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Parallelogram 66"/>
              <p:cNvSpPr/>
              <p:nvPr/>
            </p:nvSpPr>
            <p:spPr>
              <a:xfrm>
                <a:off x="1219200" y="3886200"/>
                <a:ext cx="2133600" cy="381000"/>
              </a:xfrm>
              <a:prstGeom prst="parallelogram">
                <a:avLst>
                  <a:gd name="adj" fmla="val 111202"/>
                </a:avLst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Parallelogram 67"/>
              <p:cNvSpPr/>
              <p:nvPr/>
            </p:nvSpPr>
            <p:spPr>
              <a:xfrm>
                <a:off x="1219200" y="3733800"/>
                <a:ext cx="2133600" cy="381000"/>
              </a:xfrm>
              <a:prstGeom prst="parallelogram">
                <a:avLst>
                  <a:gd name="adj" fmla="val 111202"/>
                </a:avLst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Parallelogram 68"/>
              <p:cNvSpPr/>
              <p:nvPr/>
            </p:nvSpPr>
            <p:spPr>
              <a:xfrm>
                <a:off x="1219200" y="3581400"/>
                <a:ext cx="2133600" cy="381000"/>
              </a:xfrm>
              <a:prstGeom prst="parallelogram">
                <a:avLst>
                  <a:gd name="adj" fmla="val 111202"/>
                </a:avLst>
              </a:prstGeom>
              <a:grp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" name="Group 9"/>
            <p:cNvGrpSpPr/>
            <p:nvPr/>
          </p:nvGrpSpPr>
          <p:grpSpPr>
            <a:xfrm>
              <a:off x="4716862" y="4138147"/>
              <a:ext cx="1447800" cy="568780"/>
              <a:chOff x="1219200" y="2374538"/>
              <a:chExt cx="2133600" cy="838201"/>
            </a:xfrm>
            <a:solidFill>
              <a:srgbClr val="008000"/>
            </a:solidFill>
          </p:grpSpPr>
          <p:sp>
            <p:nvSpPr>
              <p:cNvPr id="71" name="Parallelogram 70"/>
              <p:cNvSpPr/>
              <p:nvPr/>
            </p:nvSpPr>
            <p:spPr>
              <a:xfrm>
                <a:off x="1219200" y="2831738"/>
                <a:ext cx="2133600" cy="381001"/>
              </a:xfrm>
              <a:prstGeom prst="parallelogram">
                <a:avLst>
                  <a:gd name="adj" fmla="val 111202"/>
                </a:avLst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Parallelogram 71"/>
              <p:cNvSpPr/>
              <p:nvPr/>
            </p:nvSpPr>
            <p:spPr>
              <a:xfrm>
                <a:off x="1219200" y="2668457"/>
                <a:ext cx="2133600" cy="381000"/>
              </a:xfrm>
              <a:prstGeom prst="parallelogram">
                <a:avLst>
                  <a:gd name="adj" fmla="val 111202"/>
                </a:avLst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Parallelogram 72"/>
              <p:cNvSpPr/>
              <p:nvPr/>
            </p:nvSpPr>
            <p:spPr>
              <a:xfrm>
                <a:off x="1219200" y="2526939"/>
                <a:ext cx="2133600" cy="381001"/>
              </a:xfrm>
              <a:prstGeom prst="parallelogram">
                <a:avLst>
                  <a:gd name="adj" fmla="val 111202"/>
                </a:avLst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Parallelogram 73"/>
              <p:cNvSpPr/>
              <p:nvPr/>
            </p:nvSpPr>
            <p:spPr>
              <a:xfrm>
                <a:off x="1219200" y="2374538"/>
                <a:ext cx="2133600" cy="381001"/>
              </a:xfrm>
              <a:prstGeom prst="parallelogram">
                <a:avLst>
                  <a:gd name="adj" fmla="val 111202"/>
                </a:avLst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" name="Group 9"/>
            <p:cNvGrpSpPr/>
            <p:nvPr/>
          </p:nvGrpSpPr>
          <p:grpSpPr>
            <a:xfrm>
              <a:off x="4716862" y="5749986"/>
              <a:ext cx="1447800" cy="568779"/>
              <a:chOff x="1219200" y="3581400"/>
              <a:chExt cx="2133600" cy="838200"/>
            </a:xfrm>
            <a:solidFill>
              <a:schemeClr val="accent2"/>
            </a:solidFill>
          </p:grpSpPr>
          <p:sp>
            <p:nvSpPr>
              <p:cNvPr id="76" name="Parallelogram 75"/>
              <p:cNvSpPr/>
              <p:nvPr/>
            </p:nvSpPr>
            <p:spPr>
              <a:xfrm>
                <a:off x="1219200" y="4038600"/>
                <a:ext cx="2133600" cy="381000"/>
              </a:xfrm>
              <a:prstGeom prst="parallelogram">
                <a:avLst>
                  <a:gd name="adj" fmla="val 111202"/>
                </a:avLst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Parallelogram 76"/>
              <p:cNvSpPr/>
              <p:nvPr/>
            </p:nvSpPr>
            <p:spPr>
              <a:xfrm>
                <a:off x="1219200" y="3886200"/>
                <a:ext cx="2133600" cy="381000"/>
              </a:xfrm>
              <a:prstGeom prst="parallelogram">
                <a:avLst>
                  <a:gd name="adj" fmla="val 111202"/>
                </a:avLst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Parallelogram 77"/>
              <p:cNvSpPr/>
              <p:nvPr/>
            </p:nvSpPr>
            <p:spPr>
              <a:xfrm>
                <a:off x="1219200" y="3733800"/>
                <a:ext cx="2133600" cy="381000"/>
              </a:xfrm>
              <a:prstGeom prst="parallelogram">
                <a:avLst>
                  <a:gd name="adj" fmla="val 111202"/>
                </a:avLst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Parallelogram 78"/>
              <p:cNvSpPr/>
              <p:nvPr/>
            </p:nvSpPr>
            <p:spPr>
              <a:xfrm>
                <a:off x="1219200" y="3581400"/>
                <a:ext cx="2133600" cy="381000"/>
              </a:xfrm>
              <a:prstGeom prst="parallelogram">
                <a:avLst>
                  <a:gd name="adj" fmla="val 111202"/>
                </a:avLst>
              </a:prstGeom>
              <a:grp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4113" name="Group 112"/>
            <p:cNvGrpSpPr>
              <a:grpSpLocks/>
            </p:cNvGrpSpPr>
            <p:nvPr/>
          </p:nvGrpSpPr>
          <p:grpSpPr bwMode="auto">
            <a:xfrm rot="5400000">
              <a:off x="5101042" y="5118631"/>
              <a:ext cx="609590" cy="114300"/>
              <a:chOff x="6279302" y="2949477"/>
              <a:chExt cx="609590" cy="114300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6674584" y="3027265"/>
                <a:ext cx="136523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201516" y="3027265"/>
                <a:ext cx="136523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6445987" y="3027265"/>
                <a:ext cx="136523" cy="1143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4114" name="TextBox 86"/>
            <p:cNvSpPr txBox="1">
              <a:spLocks noChangeArrowheads="1"/>
            </p:cNvSpPr>
            <p:nvPr/>
          </p:nvSpPr>
          <p:spPr bwMode="auto">
            <a:xfrm>
              <a:off x="5021662" y="3403936"/>
              <a:ext cx="609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Calibri" charset="0"/>
                </a:rPr>
                <a:t>t1</a:t>
              </a:r>
            </a:p>
          </p:txBody>
        </p:sp>
        <p:sp>
          <p:nvSpPr>
            <p:cNvPr id="44115" name="TextBox 87"/>
            <p:cNvSpPr txBox="1">
              <a:spLocks noChangeArrowheads="1"/>
            </p:cNvSpPr>
            <p:nvPr/>
          </p:nvSpPr>
          <p:spPr bwMode="auto">
            <a:xfrm>
              <a:off x="5021662" y="4108995"/>
              <a:ext cx="609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Calibri" charset="0"/>
                </a:rPr>
                <a:t>t2</a:t>
              </a:r>
            </a:p>
          </p:txBody>
        </p:sp>
        <p:sp>
          <p:nvSpPr>
            <p:cNvPr id="44116" name="TextBox 88"/>
            <p:cNvSpPr txBox="1">
              <a:spLocks noChangeArrowheads="1"/>
            </p:cNvSpPr>
            <p:nvPr/>
          </p:nvSpPr>
          <p:spPr bwMode="auto">
            <a:xfrm>
              <a:off x="5021662" y="5678009"/>
              <a:ext cx="609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latin typeface="Calibri" charset="0"/>
                </a:rPr>
                <a:t>tN</a:t>
              </a:r>
            </a:p>
          </p:txBody>
        </p:sp>
      </p:grpSp>
      <p:cxnSp>
        <p:nvCxnSpPr>
          <p:cNvPr id="92" name="Straight Arrow Connector 91"/>
          <p:cNvCxnSpPr/>
          <p:nvPr/>
        </p:nvCxnSpPr>
        <p:spPr>
          <a:xfrm rot="5400000">
            <a:off x="6992938" y="4324350"/>
            <a:ext cx="3389312" cy="1588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45" name="TextBox 92"/>
          <p:cNvSpPr txBox="1">
            <a:spLocks noChangeArrowheads="1"/>
          </p:cNvSpPr>
          <p:nvPr/>
        </p:nvSpPr>
        <p:spPr bwMode="auto">
          <a:xfrm rot="5400000">
            <a:off x="8384382" y="3923506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Time</a:t>
            </a:r>
          </a:p>
        </p:txBody>
      </p:sp>
      <p:grpSp>
        <p:nvGrpSpPr>
          <p:cNvPr id="44058" name="Group 136"/>
          <p:cNvGrpSpPr>
            <a:grpSpLocks/>
          </p:cNvGrpSpPr>
          <p:nvPr/>
        </p:nvGrpSpPr>
        <p:grpSpPr bwMode="auto">
          <a:xfrm>
            <a:off x="134938" y="152400"/>
            <a:ext cx="8740775" cy="2087563"/>
            <a:chOff x="108786" y="1148803"/>
            <a:chExt cx="8502499" cy="2731687"/>
          </a:xfrm>
        </p:grpSpPr>
        <p:sp>
          <p:nvSpPr>
            <p:cNvPr id="44059" name="TextBox 59"/>
            <p:cNvSpPr txBox="1">
              <a:spLocks noChangeArrowheads="1"/>
            </p:cNvSpPr>
            <p:nvPr/>
          </p:nvSpPr>
          <p:spPr bwMode="auto">
            <a:xfrm>
              <a:off x="941058" y="1148803"/>
              <a:ext cx="3769018" cy="60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Calibri" charset="0"/>
                </a:rPr>
                <a:t>Bowhead </a:t>
              </a:r>
              <a:r>
                <a:rPr lang="en-US" dirty="0">
                  <a:latin typeface="Calibri" charset="0"/>
                </a:rPr>
                <a:t>whale sightings</a:t>
              </a:r>
            </a:p>
          </p:txBody>
        </p:sp>
        <p:sp>
          <p:nvSpPr>
            <p:cNvPr id="44060" name="TextBox 60"/>
            <p:cNvSpPr txBox="1">
              <a:spLocks noChangeArrowheads="1"/>
            </p:cNvSpPr>
            <p:nvPr/>
          </p:nvSpPr>
          <p:spPr bwMode="auto">
            <a:xfrm rot="-5400000">
              <a:off x="-925018" y="2381939"/>
              <a:ext cx="2529276" cy="461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Data layers</a:t>
              </a:r>
            </a:p>
          </p:txBody>
        </p:sp>
        <p:grpSp>
          <p:nvGrpSpPr>
            <p:cNvPr id="44061" name="Group 116"/>
            <p:cNvGrpSpPr>
              <a:grpSpLocks/>
            </p:cNvGrpSpPr>
            <p:nvPr/>
          </p:nvGrpSpPr>
          <p:grpSpPr bwMode="auto">
            <a:xfrm>
              <a:off x="609600" y="1790700"/>
              <a:ext cx="8001000" cy="1257300"/>
              <a:chOff x="609600" y="2057400"/>
              <a:chExt cx="8001000" cy="1257300"/>
            </a:xfrm>
          </p:grpSpPr>
          <p:grpSp>
            <p:nvGrpSpPr>
              <p:cNvPr id="44064" name="Group 61"/>
              <p:cNvGrpSpPr>
                <a:grpSpLocks/>
              </p:cNvGrpSpPr>
              <p:nvPr/>
            </p:nvGrpSpPr>
            <p:grpSpPr bwMode="auto">
              <a:xfrm>
                <a:off x="609600" y="2057400"/>
                <a:ext cx="2133600" cy="1257300"/>
                <a:chOff x="838200" y="2057400"/>
                <a:chExt cx="2133600" cy="1257300"/>
              </a:xfrm>
            </p:grpSpPr>
            <p:grpSp>
              <p:nvGrpSpPr>
                <p:cNvPr id="44094" name="Group 3"/>
                <p:cNvGrpSpPr>
                  <a:grpSpLocks/>
                </p:cNvGrpSpPr>
                <p:nvPr/>
              </p:nvGrpSpPr>
              <p:grpSpPr bwMode="auto">
                <a:xfrm>
                  <a:off x="838200" y="2476500"/>
                  <a:ext cx="2133600" cy="838200"/>
                  <a:chOff x="1295400" y="2095500"/>
                  <a:chExt cx="2133600" cy="838200"/>
                </a:xfrm>
              </p:grpSpPr>
              <p:grpSp>
                <p:nvGrpSpPr>
                  <p:cNvPr id="4410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295400" y="2095500"/>
                    <a:ext cx="2133600" cy="838200"/>
                    <a:chOff x="1219200" y="3581400"/>
                    <a:chExt cx="2133600" cy="838200"/>
                  </a:xfrm>
                </p:grpSpPr>
                <p:sp>
                  <p:nvSpPr>
                    <p:cNvPr id="130" name="Parallelogram 10"/>
                    <p:cNvSpPr/>
                    <p:nvPr/>
                  </p:nvSpPr>
                  <p:spPr>
                    <a:xfrm>
                      <a:off x="1218715" y="4038930"/>
                      <a:ext cx="2134117" cy="380150"/>
                    </a:xfrm>
                    <a:prstGeom prst="parallelogram">
                      <a:avLst>
                        <a:gd name="adj" fmla="val 111202"/>
                      </a:avLst>
                    </a:prstGeom>
                    <a:gradFill>
                      <a:gsLst>
                        <a:gs pos="99000">
                          <a:schemeClr val="accent5">
                            <a:lumMod val="75000"/>
                          </a:schemeClr>
                        </a:gs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</a:gra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31" name="Parallelogram 11"/>
                    <p:cNvSpPr/>
                    <p:nvPr/>
                  </p:nvSpPr>
                  <p:spPr>
                    <a:xfrm>
                      <a:off x="1218715" y="3887285"/>
                      <a:ext cx="2134117" cy="382228"/>
                    </a:xfrm>
                    <a:prstGeom prst="parallelogram">
                      <a:avLst>
                        <a:gd name="adj" fmla="val 111202"/>
                      </a:avLst>
                    </a:prstGeom>
                    <a:gradFill>
                      <a:gsLst>
                        <a:gs pos="99000">
                          <a:schemeClr val="accent2">
                            <a:lumMod val="75000"/>
                          </a:schemeClr>
                        </a:gs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</a:gra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32" name="Parallelogram 12"/>
                    <p:cNvSpPr/>
                    <p:nvPr/>
                  </p:nvSpPr>
                  <p:spPr>
                    <a:xfrm>
                      <a:off x="1218715" y="3733562"/>
                      <a:ext cx="2134117" cy="382228"/>
                    </a:xfrm>
                    <a:prstGeom prst="parallelogram">
                      <a:avLst>
                        <a:gd name="adj" fmla="val 111202"/>
                      </a:avLst>
                    </a:prstGeom>
                    <a:gradFill>
                      <a:gsLst>
                        <a:gs pos="99000">
                          <a:schemeClr val="accent3">
                            <a:lumMod val="75000"/>
                          </a:schemeClr>
                        </a:gs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</a:gra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33" name="Parallelogram 13"/>
                    <p:cNvSpPr/>
                    <p:nvPr/>
                  </p:nvSpPr>
                  <p:spPr>
                    <a:xfrm>
                      <a:off x="1218715" y="3581918"/>
                      <a:ext cx="2134117" cy="382228"/>
                    </a:xfrm>
                    <a:prstGeom prst="parallelogram">
                      <a:avLst>
                        <a:gd name="adj" fmla="val 111202"/>
                      </a:avLst>
                    </a:prstGeom>
                    <a:gradFill>
                      <a:gsLst>
                        <a:gs pos="99000">
                          <a:schemeClr val="accent1">
                            <a:tint val="100000"/>
                            <a:shade val="100000"/>
                            <a:satMod val="130000"/>
                          </a:schemeClr>
                        </a:gs>
                        <a:gs pos="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sp>
                <p:nvSpPr>
                  <p:cNvPr id="125" name="Oval 5"/>
                  <p:cNvSpPr/>
                  <p:nvPr/>
                </p:nvSpPr>
                <p:spPr>
                  <a:xfrm>
                    <a:off x="2361973" y="2210271"/>
                    <a:ext cx="228545" cy="7686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26" name="Oval 6"/>
                  <p:cNvSpPr/>
                  <p:nvPr/>
                </p:nvSpPr>
                <p:spPr>
                  <a:xfrm>
                    <a:off x="2514852" y="2363993"/>
                    <a:ext cx="228545" cy="74784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27" name="Oval 7"/>
                  <p:cNvSpPr/>
                  <p:nvPr/>
                </p:nvSpPr>
                <p:spPr>
                  <a:xfrm>
                    <a:off x="2743397" y="2210271"/>
                    <a:ext cx="228545" cy="7686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28" name="Oval 8"/>
                  <p:cNvSpPr/>
                  <p:nvPr/>
                </p:nvSpPr>
                <p:spPr>
                  <a:xfrm>
                    <a:off x="2057761" y="2133410"/>
                    <a:ext cx="228545" cy="7686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29" name="Oval 9"/>
                  <p:cNvSpPr/>
                  <p:nvPr/>
                </p:nvSpPr>
                <p:spPr>
                  <a:xfrm>
                    <a:off x="2133428" y="2287132"/>
                    <a:ext cx="228545" cy="7686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cxnSp>
              <p:nvCxnSpPr>
                <p:cNvPr id="119" name="Straight Arrow Connector 16"/>
                <p:cNvCxnSpPr/>
                <p:nvPr/>
              </p:nvCxnSpPr>
              <p:spPr>
                <a:xfrm rot="5400000">
                  <a:off x="1574459" y="2234833"/>
                  <a:ext cx="432084" cy="7721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7"/>
                <p:cNvCxnSpPr/>
                <p:nvPr/>
              </p:nvCxnSpPr>
              <p:spPr>
                <a:xfrm rot="5400000">
                  <a:off x="1650898" y="2414256"/>
                  <a:ext cx="432084" cy="7566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/>
                <p:cNvCxnSpPr/>
                <p:nvPr/>
              </p:nvCxnSpPr>
              <p:spPr>
                <a:xfrm rot="5400000">
                  <a:off x="1879443" y="2337394"/>
                  <a:ext cx="432084" cy="7566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/>
                <p:cNvCxnSpPr/>
                <p:nvPr/>
              </p:nvCxnSpPr>
              <p:spPr>
                <a:xfrm rot="5400000">
                  <a:off x="2031549" y="2463339"/>
                  <a:ext cx="432084" cy="7721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/>
                <p:cNvCxnSpPr/>
                <p:nvPr/>
              </p:nvCxnSpPr>
              <p:spPr>
                <a:xfrm rot="5400000">
                  <a:off x="2260866" y="2337394"/>
                  <a:ext cx="432084" cy="7566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065" name="Group 34"/>
              <p:cNvGrpSpPr>
                <a:grpSpLocks/>
              </p:cNvGrpSpPr>
              <p:nvPr/>
            </p:nvGrpSpPr>
            <p:grpSpPr bwMode="auto">
              <a:xfrm>
                <a:off x="3048000" y="2438400"/>
                <a:ext cx="2133600" cy="838200"/>
                <a:chOff x="1295400" y="2095500"/>
                <a:chExt cx="2133600" cy="838200"/>
              </a:xfrm>
            </p:grpSpPr>
            <p:grpSp>
              <p:nvGrpSpPr>
                <p:cNvPr id="44087" name="Group 9"/>
                <p:cNvGrpSpPr>
                  <a:grpSpLocks/>
                </p:cNvGrpSpPr>
                <p:nvPr/>
              </p:nvGrpSpPr>
              <p:grpSpPr bwMode="auto">
                <a:xfrm>
                  <a:off x="1295400" y="2095500"/>
                  <a:ext cx="2133600" cy="838200"/>
                  <a:chOff x="1219200" y="3581400"/>
                  <a:chExt cx="2133600" cy="838200"/>
                </a:xfrm>
              </p:grpSpPr>
              <p:sp>
                <p:nvSpPr>
                  <p:cNvPr id="114" name="Parallelogram 113"/>
                  <p:cNvSpPr/>
                  <p:nvPr/>
                </p:nvSpPr>
                <p:spPr>
                  <a:xfrm>
                    <a:off x="1218645" y="4041715"/>
                    <a:ext cx="2134117" cy="382228"/>
                  </a:xfrm>
                  <a:prstGeom prst="parallelogram">
                    <a:avLst>
                      <a:gd name="adj" fmla="val 111202"/>
                    </a:avLst>
                  </a:prstGeom>
                  <a:gradFill>
                    <a:gsLst>
                      <a:gs pos="99000">
                        <a:schemeClr val="accent5">
                          <a:lumMod val="75000"/>
                        </a:schemeClr>
                      </a:gs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</a:gsLst>
                  </a:gra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15" name="Parallelogram 114"/>
                  <p:cNvSpPr/>
                  <p:nvPr/>
                </p:nvSpPr>
                <p:spPr>
                  <a:xfrm>
                    <a:off x="1218645" y="3890071"/>
                    <a:ext cx="2134117" cy="382228"/>
                  </a:xfrm>
                  <a:prstGeom prst="parallelogram">
                    <a:avLst>
                      <a:gd name="adj" fmla="val 111202"/>
                    </a:avLst>
                  </a:prstGeom>
                  <a:gradFill>
                    <a:gsLst>
                      <a:gs pos="99000">
                        <a:schemeClr val="accent2">
                          <a:lumMod val="75000"/>
                        </a:schemeClr>
                      </a:gs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</a:gsLst>
                  </a:gra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16" name="Parallelogram 115"/>
                  <p:cNvSpPr/>
                  <p:nvPr/>
                </p:nvSpPr>
                <p:spPr>
                  <a:xfrm>
                    <a:off x="1218645" y="3732194"/>
                    <a:ext cx="2134117" cy="386383"/>
                  </a:xfrm>
                  <a:prstGeom prst="parallelogram">
                    <a:avLst>
                      <a:gd name="adj" fmla="val 111202"/>
                    </a:avLst>
                  </a:prstGeom>
                  <a:gradFill>
                    <a:gsLst>
                      <a:gs pos="99000">
                        <a:schemeClr val="accent3">
                          <a:lumMod val="75000"/>
                        </a:schemeClr>
                      </a:gs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</a:gsLst>
                  </a:gra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17" name="Parallelogram 116"/>
                  <p:cNvSpPr/>
                  <p:nvPr/>
                </p:nvSpPr>
                <p:spPr>
                  <a:xfrm>
                    <a:off x="1218645" y="3580548"/>
                    <a:ext cx="2134117" cy="386383"/>
                  </a:xfrm>
                  <a:prstGeom prst="parallelogram">
                    <a:avLst>
                      <a:gd name="adj" fmla="val 111202"/>
                    </a:avLst>
                  </a:prstGeom>
                  <a:gradFill>
                    <a:gsLst>
                      <a:gs pos="99000">
                        <a:schemeClr val="accent1">
                          <a:tint val="100000"/>
                          <a:shade val="100000"/>
                          <a:satMod val="130000"/>
                        </a:schemeClr>
                      </a:gs>
                      <a:gs pos="0">
                        <a:schemeClr val="accent1">
                          <a:tint val="50000"/>
                          <a:shade val="100000"/>
                          <a:satMod val="350000"/>
                        </a:schemeClr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112" name="Oval 111"/>
                <p:cNvSpPr/>
                <p:nvPr/>
              </p:nvSpPr>
              <p:spPr>
                <a:xfrm>
                  <a:off x="1829146" y="2246294"/>
                  <a:ext cx="228545" cy="8101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2133359" y="2171510"/>
                  <a:ext cx="228545" cy="7478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44066" name="Group 64"/>
              <p:cNvGrpSpPr>
                <a:grpSpLocks/>
              </p:cNvGrpSpPr>
              <p:nvPr/>
            </p:nvGrpSpPr>
            <p:grpSpPr bwMode="auto">
              <a:xfrm>
                <a:off x="6477000" y="2438400"/>
                <a:ext cx="2133600" cy="838200"/>
                <a:chOff x="6248400" y="2438400"/>
                <a:chExt cx="2133600" cy="838200"/>
              </a:xfrm>
            </p:grpSpPr>
            <p:grpSp>
              <p:nvGrpSpPr>
                <p:cNvPr id="44074" name="Group 45"/>
                <p:cNvGrpSpPr>
                  <a:grpSpLocks/>
                </p:cNvGrpSpPr>
                <p:nvPr/>
              </p:nvGrpSpPr>
              <p:grpSpPr bwMode="auto">
                <a:xfrm>
                  <a:off x="6248400" y="2438400"/>
                  <a:ext cx="2133600" cy="838200"/>
                  <a:chOff x="1295400" y="2095500"/>
                  <a:chExt cx="2133600" cy="838200"/>
                </a:xfrm>
              </p:grpSpPr>
              <p:grpSp>
                <p:nvGrpSpPr>
                  <p:cNvPr id="44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295400" y="2095500"/>
                    <a:ext cx="2133600" cy="838200"/>
                    <a:chOff x="1219200" y="3581400"/>
                    <a:chExt cx="2133600" cy="838200"/>
                  </a:xfrm>
                </p:grpSpPr>
                <p:sp>
                  <p:nvSpPr>
                    <p:cNvPr id="107" name="Parallelogram 106"/>
                    <p:cNvSpPr/>
                    <p:nvPr/>
                  </p:nvSpPr>
                  <p:spPr>
                    <a:xfrm>
                      <a:off x="1219367" y="4041715"/>
                      <a:ext cx="2134117" cy="382228"/>
                    </a:xfrm>
                    <a:prstGeom prst="parallelogram">
                      <a:avLst>
                        <a:gd name="adj" fmla="val 111202"/>
                      </a:avLst>
                    </a:prstGeom>
                    <a:gradFill>
                      <a:gsLst>
                        <a:gs pos="99000">
                          <a:schemeClr val="accent5">
                            <a:lumMod val="75000"/>
                          </a:schemeClr>
                        </a:gs>
                        <a:gs pos="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</a:gra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08" name="Parallelogram 107"/>
                    <p:cNvSpPr/>
                    <p:nvPr/>
                  </p:nvSpPr>
                  <p:spPr>
                    <a:xfrm>
                      <a:off x="1219367" y="3890071"/>
                      <a:ext cx="2134117" cy="382228"/>
                    </a:xfrm>
                    <a:prstGeom prst="parallelogram">
                      <a:avLst>
                        <a:gd name="adj" fmla="val 111202"/>
                      </a:avLst>
                    </a:prstGeom>
                    <a:gradFill>
                      <a:gsLst>
                        <a:gs pos="99000">
                          <a:schemeClr val="accent2">
                            <a:lumMod val="75000"/>
                          </a:schemeClr>
                        </a:gs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</a:gsLst>
                    </a:gra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09" name="Parallelogram 108"/>
                    <p:cNvSpPr/>
                    <p:nvPr/>
                  </p:nvSpPr>
                  <p:spPr>
                    <a:xfrm>
                      <a:off x="1219367" y="3732194"/>
                      <a:ext cx="2134117" cy="386383"/>
                    </a:xfrm>
                    <a:prstGeom prst="parallelogram">
                      <a:avLst>
                        <a:gd name="adj" fmla="val 111202"/>
                      </a:avLst>
                    </a:prstGeom>
                    <a:gradFill>
                      <a:gsLst>
                        <a:gs pos="99000">
                          <a:schemeClr val="accent3">
                            <a:lumMod val="75000"/>
                          </a:schemeClr>
                        </a:gs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</a:gra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110" name="Parallelogram 109"/>
                    <p:cNvSpPr/>
                    <p:nvPr/>
                  </p:nvSpPr>
                  <p:spPr>
                    <a:xfrm>
                      <a:off x="1219367" y="3580548"/>
                      <a:ext cx="2134117" cy="386383"/>
                    </a:xfrm>
                    <a:prstGeom prst="parallelogram">
                      <a:avLst>
                        <a:gd name="adj" fmla="val 111202"/>
                      </a:avLst>
                    </a:prstGeom>
                    <a:gradFill>
                      <a:gsLst>
                        <a:gs pos="99000">
                          <a:schemeClr val="accent1">
                            <a:tint val="100000"/>
                            <a:shade val="100000"/>
                            <a:satMod val="130000"/>
                          </a:schemeClr>
                        </a:gs>
                        <a:gs pos="0">
                          <a:schemeClr val="accent1">
                            <a:tint val="50000"/>
                            <a:shade val="100000"/>
                            <a:satMod val="350000"/>
                          </a:schemeClr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sp>
                <p:nvSpPr>
                  <p:cNvPr id="102" name="Oval 101"/>
                  <p:cNvSpPr/>
                  <p:nvPr/>
                </p:nvSpPr>
                <p:spPr>
                  <a:xfrm>
                    <a:off x="1829869" y="2246294"/>
                    <a:ext cx="228545" cy="81015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1981203" y="2094648"/>
                    <a:ext cx="228545" cy="7686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2134080" y="2208902"/>
                    <a:ext cx="228545" cy="7686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1905535" y="2327309"/>
                    <a:ext cx="228545" cy="7686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1599779" y="2171510"/>
                    <a:ext cx="230090" cy="74784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99" name="Oval 98"/>
                <p:cNvSpPr/>
                <p:nvPr/>
              </p:nvSpPr>
              <p:spPr>
                <a:xfrm>
                  <a:off x="6477112" y="2670209"/>
                  <a:ext cx="228545" cy="7686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7925595" y="2514410"/>
                  <a:ext cx="228545" cy="7478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44067" name="Group 72"/>
              <p:cNvGrpSpPr>
                <a:grpSpLocks/>
              </p:cNvGrpSpPr>
              <p:nvPr/>
            </p:nvGrpSpPr>
            <p:grpSpPr bwMode="auto">
              <a:xfrm>
                <a:off x="5535882" y="3047886"/>
                <a:ext cx="609600" cy="114414"/>
                <a:chOff x="5535882" y="3047886"/>
                <a:chExt cx="609600" cy="114414"/>
              </a:xfrm>
            </p:grpSpPr>
            <p:sp>
              <p:nvSpPr>
                <p:cNvPr id="94" name="Oval 93"/>
                <p:cNvSpPr/>
                <p:nvPr/>
              </p:nvSpPr>
              <p:spPr>
                <a:xfrm>
                  <a:off x="6007723" y="3048282"/>
                  <a:ext cx="137435" cy="1184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578429" y="3048282"/>
                  <a:ext cx="95742" cy="1184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780721" y="3048282"/>
                  <a:ext cx="135892" cy="11840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75" name="Plus 74"/>
              <p:cNvSpPr/>
              <p:nvPr/>
            </p:nvSpPr>
            <p:spPr>
              <a:xfrm>
                <a:off x="2743233" y="2668132"/>
                <a:ext cx="228545" cy="228506"/>
              </a:xfrm>
              <a:prstGeom prst="mathPl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1" name="Plus 80"/>
              <p:cNvSpPr/>
              <p:nvPr/>
            </p:nvSpPr>
            <p:spPr>
              <a:xfrm>
                <a:off x="5257230" y="2668132"/>
                <a:ext cx="230089" cy="228506"/>
              </a:xfrm>
              <a:prstGeom prst="mathPl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1" name="Plus 90"/>
              <p:cNvSpPr/>
              <p:nvPr/>
            </p:nvSpPr>
            <p:spPr>
              <a:xfrm>
                <a:off x="6248622" y="2668132"/>
                <a:ext cx="228545" cy="228506"/>
              </a:xfrm>
              <a:prstGeom prst="mathPl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4062" name="TextBox 133"/>
            <p:cNvSpPr txBox="1">
              <a:spLocks noChangeArrowheads="1"/>
            </p:cNvSpPr>
            <p:nvPr/>
          </p:nvSpPr>
          <p:spPr bwMode="auto">
            <a:xfrm>
              <a:off x="1058208" y="3276599"/>
              <a:ext cx="1513703" cy="603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</a:rPr>
                <a:t>Week 1</a:t>
              </a: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>
              <a:off x="647720" y="3278065"/>
              <a:ext cx="7963565" cy="0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oval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7" name="Group 137"/>
          <p:cNvGrpSpPr>
            <a:grpSpLocks/>
          </p:cNvGrpSpPr>
          <p:nvPr/>
        </p:nvGrpSpPr>
        <p:grpSpPr bwMode="auto">
          <a:xfrm>
            <a:off x="2584720" y="2819400"/>
            <a:ext cx="3112904" cy="844550"/>
            <a:chOff x="666236" y="2978714"/>
            <a:chExt cx="3372605" cy="1289957"/>
          </a:xfrm>
        </p:grpSpPr>
        <p:sp>
          <p:nvSpPr>
            <p:cNvPr id="139" name="Rectangle 138"/>
            <p:cNvSpPr/>
            <p:nvPr/>
          </p:nvSpPr>
          <p:spPr>
            <a:xfrm>
              <a:off x="886099" y="2978714"/>
              <a:ext cx="2923901" cy="1289957"/>
            </a:xfrm>
            <a:prstGeom prst="rect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 (Body)" charset="0"/>
                <a:ea typeface="ＭＳ Ｐゴシック" charset="0"/>
                <a:cs typeface="Calibri (Body)" charset="0"/>
              </a:endParaRPr>
            </a:p>
          </p:txBody>
        </p:sp>
        <p:sp>
          <p:nvSpPr>
            <p:cNvPr id="44056" name="TextBox 139"/>
            <p:cNvSpPr txBox="1">
              <a:spLocks noChangeArrowheads="1"/>
            </p:cNvSpPr>
            <p:nvPr/>
          </p:nvSpPr>
          <p:spPr bwMode="auto">
            <a:xfrm>
              <a:off x="666236" y="3180068"/>
              <a:ext cx="3372605" cy="846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3000" dirty="0" smtClean="0">
                  <a:latin typeface="Calibri (Body)" charset="0"/>
                  <a:cs typeface="Calibri (Body)" charset="0"/>
                </a:rPr>
                <a:t>SDM algorithm</a:t>
              </a:r>
              <a:endParaRPr lang="en-US" sz="3000" dirty="0">
                <a:latin typeface="Calibri (Body)" charset="0"/>
                <a:cs typeface="Calibri (Body)" charset="0"/>
              </a:endParaRPr>
            </a:p>
          </p:txBody>
        </p:sp>
      </p:grpSp>
      <p:sp>
        <p:nvSpPr>
          <p:cNvPr id="145" name="Down Arrow 144"/>
          <p:cNvSpPr/>
          <p:nvPr/>
        </p:nvSpPr>
        <p:spPr>
          <a:xfrm>
            <a:off x="3810000" y="3748088"/>
            <a:ext cx="463550" cy="442912"/>
          </a:xfrm>
          <a:prstGeom prst="downArrow">
            <a:avLst>
              <a:gd name="adj1" fmla="val 24267"/>
              <a:gd name="adj2" fmla="val 50000"/>
            </a:avLst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1" name="Right Arrow 140"/>
          <p:cNvSpPr/>
          <p:nvPr/>
        </p:nvSpPr>
        <p:spPr>
          <a:xfrm rot="2575129">
            <a:off x="1554163" y="3833813"/>
            <a:ext cx="1346200" cy="292100"/>
          </a:xfrm>
          <a:prstGeom prst="rightArrow">
            <a:avLst>
              <a:gd name="adj1" fmla="val 31446"/>
              <a:gd name="adj2" fmla="val 48684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2" name="Right Arrow 141"/>
          <p:cNvSpPr/>
          <p:nvPr/>
        </p:nvSpPr>
        <p:spPr>
          <a:xfrm rot="1300872">
            <a:off x="1676400" y="4335463"/>
            <a:ext cx="1090613" cy="233362"/>
          </a:xfrm>
          <a:prstGeom prst="rightArrow">
            <a:avLst>
              <a:gd name="adj1" fmla="val 28296"/>
              <a:gd name="adj2" fmla="val 50000"/>
            </a:avLst>
          </a:prstGeom>
          <a:solidFill>
            <a:srgbClr val="008000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7" name="Right Arrow 146"/>
          <p:cNvSpPr/>
          <p:nvPr/>
        </p:nvSpPr>
        <p:spPr>
          <a:xfrm rot="19756528">
            <a:off x="1874838" y="5010150"/>
            <a:ext cx="900112" cy="282575"/>
          </a:xfrm>
          <a:prstGeom prst="rightArrow">
            <a:avLst>
              <a:gd name="adj1" fmla="val 23193"/>
              <a:gd name="adj2" fmla="val 50000"/>
            </a:avLst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2" name="TextBox 133"/>
          <p:cNvSpPr txBox="1">
            <a:spLocks noChangeArrowheads="1"/>
          </p:cNvSpPr>
          <p:nvPr/>
        </p:nvSpPr>
        <p:spPr bwMode="auto">
          <a:xfrm>
            <a:off x="3473450" y="1752600"/>
            <a:ext cx="155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Week 2</a:t>
            </a:r>
          </a:p>
        </p:txBody>
      </p:sp>
      <p:sp>
        <p:nvSpPr>
          <p:cNvPr id="44053" name="TextBox 133"/>
          <p:cNvSpPr txBox="1">
            <a:spLocks noChangeArrowheads="1"/>
          </p:cNvSpPr>
          <p:nvPr/>
        </p:nvSpPr>
        <p:spPr bwMode="auto">
          <a:xfrm>
            <a:off x="6826250" y="1752600"/>
            <a:ext cx="155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Week N</a:t>
            </a:r>
          </a:p>
        </p:txBody>
      </p:sp>
      <p:sp>
        <p:nvSpPr>
          <p:cNvPr id="111" name="Down Arrow 110"/>
          <p:cNvSpPr/>
          <p:nvPr/>
        </p:nvSpPr>
        <p:spPr>
          <a:xfrm>
            <a:off x="3810000" y="2300288"/>
            <a:ext cx="463550" cy="442912"/>
          </a:xfrm>
          <a:prstGeom prst="downArrow">
            <a:avLst>
              <a:gd name="adj1" fmla="val 24267"/>
              <a:gd name="adj2" fmla="val 50000"/>
            </a:avLst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24" name="Group 112"/>
          <p:cNvGrpSpPr>
            <a:grpSpLocks/>
          </p:cNvGrpSpPr>
          <p:nvPr/>
        </p:nvGrpSpPr>
        <p:grpSpPr bwMode="auto">
          <a:xfrm rot="5400000">
            <a:off x="877888" y="4785807"/>
            <a:ext cx="609600" cy="114300"/>
            <a:chOff x="5562600" y="2933586"/>
            <a:chExt cx="609600" cy="114414"/>
          </a:xfrm>
          <a:solidFill>
            <a:schemeClr val="bg1"/>
          </a:solidFill>
        </p:grpSpPr>
        <p:sp>
          <p:nvSpPr>
            <p:cNvPr id="134" name="Oval 133"/>
            <p:cNvSpPr/>
            <p:nvPr/>
          </p:nvSpPr>
          <p:spPr>
            <a:xfrm>
              <a:off x="5942013" y="3027342"/>
              <a:ext cx="136525" cy="1144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5468938" y="3027342"/>
              <a:ext cx="136525" cy="1144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5713413" y="3027342"/>
              <a:ext cx="136525" cy="1144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35734" y="6068621"/>
            <a:ext cx="26368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Overlay whale sightings and evaluate habitat maps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9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laena_mysticetus_1995_3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r="5410"/>
          <a:stretch/>
        </p:blipFill>
        <p:spPr>
          <a:xfrm>
            <a:off x="118165" y="572148"/>
            <a:ext cx="4292634" cy="2233588"/>
          </a:xfrm>
          <a:prstGeom prst="rect">
            <a:avLst/>
          </a:prstGeom>
        </p:spPr>
      </p:pic>
      <p:pic>
        <p:nvPicPr>
          <p:cNvPr id="8" name="Picture 7" descr="Balaena_mysticetus_1995_3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r="5410"/>
          <a:stretch/>
        </p:blipFill>
        <p:spPr>
          <a:xfrm>
            <a:off x="118165" y="2551767"/>
            <a:ext cx="4292634" cy="2233588"/>
          </a:xfrm>
          <a:prstGeom prst="rect">
            <a:avLst/>
          </a:prstGeom>
        </p:spPr>
      </p:pic>
      <p:pic>
        <p:nvPicPr>
          <p:cNvPr id="12" name="Picture 11" descr="Balaena_mysticetus_1995_37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r="5372"/>
          <a:stretch/>
        </p:blipFill>
        <p:spPr>
          <a:xfrm>
            <a:off x="118165" y="4535049"/>
            <a:ext cx="4292634" cy="2233588"/>
          </a:xfrm>
          <a:prstGeom prst="rect">
            <a:avLst/>
          </a:prstGeom>
        </p:spPr>
      </p:pic>
      <p:pic>
        <p:nvPicPr>
          <p:cNvPr id="14" name="Content Placeholder 3" descr="AUC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6498"/>
          <a:stretch/>
        </p:blipFill>
        <p:spPr>
          <a:xfrm>
            <a:off x="5133430" y="3740950"/>
            <a:ext cx="3402603" cy="29403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53446" y="165965"/>
            <a:ext cx="466102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Train with years </a:t>
            </a:r>
            <a:r>
              <a:rPr lang="en-US" sz="2000" dirty="0" smtClean="0">
                <a:solidFill>
                  <a:srgbClr val="FFFFFF"/>
                </a:solidFill>
              </a:rPr>
              <a:t>1988-1994 &amp; 1996-2012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Tested with independent data from 1995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Based upon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Depth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Zooplankton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Phytoplankton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Temperature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Ice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45" y="104380"/>
            <a:ext cx="441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Modeled Potential Habitat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4190661" y="4942132"/>
            <a:ext cx="151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AUC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8581" y="3406236"/>
            <a:ext cx="319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Model performance for all years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9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45" y="187790"/>
            <a:ext cx="8827915" cy="1143000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FFFFFF"/>
                </a:solidFill>
              </a:rPr>
              <a:t>Zooplankton &amp; Bathymetry Most Important</a:t>
            </a:r>
            <a:endParaRPr lang="en-US" sz="3400" dirty="0">
              <a:solidFill>
                <a:srgbClr val="FFFFFF"/>
              </a:solidFill>
            </a:endParaRPr>
          </a:p>
        </p:txBody>
      </p:sp>
      <p:pic>
        <p:nvPicPr>
          <p:cNvPr id="4" name="Picture 3" descr="single_va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r="5754"/>
          <a:stretch/>
        </p:blipFill>
        <p:spPr>
          <a:xfrm>
            <a:off x="433337" y="1251261"/>
            <a:ext cx="8282215" cy="4803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6981" y="1251261"/>
            <a:ext cx="7084785" cy="3719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7909" y="1296552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6793" y="1321582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6952" y="1306694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CFFF6"/>
                </a:solidFill>
              </a:rPr>
              <a:t>I</a:t>
            </a:r>
            <a:endParaRPr lang="en-US" b="1" dirty="0">
              <a:solidFill>
                <a:srgbClr val="1CFFF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303" y="1303816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504" y="1303816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1178" y="1303816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32045" y="1320151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1439" y="1318344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01711" y="1318344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81105" y="1316537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3235" y="1316537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22901" y="1314730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2567" y="1312923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81032" y="1320187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60426" y="1318380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39820" y="1316573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28285" y="1314766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07679" y="1312959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6144" y="1320223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75538" y="1318416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54932" y="1316609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45417" y="1304887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1CFFF6"/>
                </a:solidFill>
              </a:rPr>
              <a:t>I</a:t>
            </a:r>
            <a:endParaRPr lang="en-US" b="1" dirty="0">
              <a:solidFill>
                <a:srgbClr val="1CFFF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1359" y="1317104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399824" y="1315297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947127" y="1321582"/>
            <a:ext cx="33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75280" y="881929"/>
            <a:ext cx="718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Zooplankton most important time-varying predictor 76% of the time.</a:t>
            </a:r>
            <a:endParaRPr lang="en-US" i="1" dirty="0"/>
          </a:p>
        </p:txBody>
      </p:sp>
      <p:sp>
        <p:nvSpPr>
          <p:cNvPr id="33" name="Rectangle 32"/>
          <p:cNvSpPr/>
          <p:nvPr/>
        </p:nvSpPr>
        <p:spPr>
          <a:xfrm>
            <a:off x="1607180" y="4208988"/>
            <a:ext cx="5319003" cy="1077218"/>
          </a:xfrm>
          <a:prstGeom prst="rect">
            <a:avLst/>
          </a:prstGeom>
          <a:solidFill>
            <a:srgbClr val="595959">
              <a:alpha val="78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Fit model with random subsets of training 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100 replicates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Calculate 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AUC 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for each 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Verdana"/>
                <a:cs typeface="Verdana"/>
              </a:rPr>
              <a:t>Plot 90% CI</a:t>
            </a:r>
          </a:p>
        </p:txBody>
      </p:sp>
    </p:spTree>
    <p:extLst>
      <p:ext uri="{BB962C8B-B14F-4D97-AF65-F5344CB8AC3E}">
        <p14:creationId xmlns:p14="http://schemas.microsoft.com/office/powerpoint/2010/main" val="231464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14006</TotalTime>
  <Words>629</Words>
  <Application>Microsoft Macintosh PowerPoint</Application>
  <PresentationFormat>On-screen Show (4:3)</PresentationFormat>
  <Paragraphs>158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Modeling Bowhead Whale Habitat: Integration of Ocean Models with Satellite, Biological Survey and Oceanographic Data</vt:lpstr>
      <vt:lpstr>Western Arctic Bowhead Whales</vt:lpstr>
      <vt:lpstr>Research Goals</vt:lpstr>
      <vt:lpstr>Hypotheses &amp; Questions</vt:lpstr>
      <vt:lpstr>BIOMAS Arctic Ocean Model</vt:lpstr>
      <vt:lpstr>Study region</vt:lpstr>
      <vt:lpstr>PowerPoint Presentation</vt:lpstr>
      <vt:lpstr>PowerPoint Presentation</vt:lpstr>
      <vt:lpstr>Zooplankton &amp; Bathymetry Most Important</vt:lpstr>
      <vt:lpstr>PowerPoint Presentation</vt:lpstr>
      <vt:lpstr>Spatial Transferability</vt:lpstr>
      <vt:lpstr>Conditions associated with bowhead whales: Chukchi relative to Beaufort Sea</vt:lpstr>
      <vt:lpstr>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Pendleton</dc:creator>
  <cp:lastModifiedBy>Dan Pendleton</cp:lastModifiedBy>
  <cp:revision>205</cp:revision>
  <dcterms:created xsi:type="dcterms:W3CDTF">2014-04-17T16:17:48Z</dcterms:created>
  <dcterms:modified xsi:type="dcterms:W3CDTF">2014-05-07T19:46:40Z</dcterms:modified>
</cp:coreProperties>
</file>