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0233600" cy="32004000"/>
  <p:notesSz cx="7010400" cy="9296400"/>
  <p:defaultTextStyle>
    <a:defPPr>
      <a:defRPr lang="en-US"/>
    </a:defPPr>
    <a:lvl1pPr marL="0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1pPr>
    <a:lvl2pPr marL="2063892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2pPr>
    <a:lvl3pPr marL="4127784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3pPr>
    <a:lvl4pPr marL="6191677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4pPr>
    <a:lvl5pPr marL="8255569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5pPr>
    <a:lvl6pPr marL="10319461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6pPr>
    <a:lvl7pPr marL="12383353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7pPr>
    <a:lvl8pPr marL="14447246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8pPr>
    <a:lvl9pPr marL="16511138" algn="l" defTabSz="412778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72" y="1074"/>
      </p:cViewPr>
      <p:guideLst>
        <p:guide orient="horz" pos="10080"/>
        <p:guide pos="126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9941986"/>
            <a:ext cx="3419856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0" y="18135600"/>
            <a:ext cx="2816352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63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27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91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255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19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383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44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511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5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349379" y="5978530"/>
            <a:ext cx="39828470" cy="127438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9997" y="5978530"/>
            <a:ext cx="118828820" cy="127438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7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177" y="20565536"/>
            <a:ext cx="34198560" cy="6356350"/>
          </a:xfrm>
        </p:spPr>
        <p:txBody>
          <a:bodyPr anchor="t"/>
          <a:lstStyle>
            <a:lvl1pPr algn="l">
              <a:defRPr sz="18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177" y="13564663"/>
            <a:ext cx="34198560" cy="7000873"/>
          </a:xfrm>
        </p:spPr>
        <p:txBody>
          <a:bodyPr anchor="b"/>
          <a:lstStyle>
            <a:lvl1pPr marL="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1pPr>
            <a:lvl2pPr marL="2063892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127784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6191677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4pPr>
            <a:lvl5pPr marL="8255569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5pPr>
            <a:lvl6pPr marL="10319461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6pPr>
            <a:lvl7pPr marL="12383353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7pPr>
            <a:lvl8pPr marL="14447246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8pPr>
            <a:lvl9pPr marL="16511138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0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49999" y="34848800"/>
            <a:ext cx="79328643" cy="98567877"/>
          </a:xfrm>
        </p:spPr>
        <p:txBody>
          <a:bodyPr/>
          <a:lstStyle>
            <a:lvl1pPr>
              <a:defRPr sz="12600"/>
            </a:lvl1pPr>
            <a:lvl2pPr>
              <a:defRPr sz="108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49200" y="34848800"/>
            <a:ext cx="79328647" cy="98567877"/>
          </a:xfrm>
        </p:spPr>
        <p:txBody>
          <a:bodyPr/>
          <a:lstStyle>
            <a:lvl1pPr>
              <a:defRPr sz="12600"/>
            </a:lvl1pPr>
            <a:lvl2pPr>
              <a:defRPr sz="108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1281644"/>
            <a:ext cx="36210240" cy="533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163861"/>
            <a:ext cx="17776827" cy="2985556"/>
          </a:xfrm>
        </p:spPr>
        <p:txBody>
          <a:bodyPr anchor="b"/>
          <a:lstStyle>
            <a:lvl1pPr marL="0" indent="0">
              <a:buNone/>
              <a:defRPr sz="10800" b="1"/>
            </a:lvl1pPr>
            <a:lvl2pPr marL="2063892" indent="0">
              <a:buNone/>
              <a:defRPr sz="9000" b="1"/>
            </a:lvl2pPr>
            <a:lvl3pPr marL="4127784" indent="0">
              <a:buNone/>
              <a:defRPr sz="8100" b="1"/>
            </a:lvl3pPr>
            <a:lvl4pPr marL="6191677" indent="0">
              <a:buNone/>
              <a:defRPr sz="7200" b="1"/>
            </a:lvl4pPr>
            <a:lvl5pPr marL="8255569" indent="0">
              <a:buNone/>
              <a:defRPr sz="7200" b="1"/>
            </a:lvl5pPr>
            <a:lvl6pPr marL="10319461" indent="0">
              <a:buNone/>
              <a:defRPr sz="7200" b="1"/>
            </a:lvl6pPr>
            <a:lvl7pPr marL="12383353" indent="0">
              <a:buNone/>
              <a:defRPr sz="7200" b="1"/>
            </a:lvl7pPr>
            <a:lvl8pPr marL="14447246" indent="0">
              <a:buNone/>
              <a:defRPr sz="7200" b="1"/>
            </a:lvl8pPr>
            <a:lvl9pPr marL="16511138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80" y="10149417"/>
            <a:ext cx="17776827" cy="18439344"/>
          </a:xfrm>
        </p:spPr>
        <p:txBody>
          <a:bodyPr/>
          <a:lstStyle>
            <a:lvl1pPr>
              <a:defRPr sz="108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438112" y="7163861"/>
            <a:ext cx="17783810" cy="2985556"/>
          </a:xfrm>
        </p:spPr>
        <p:txBody>
          <a:bodyPr anchor="b"/>
          <a:lstStyle>
            <a:lvl1pPr marL="0" indent="0">
              <a:buNone/>
              <a:defRPr sz="10800" b="1"/>
            </a:lvl1pPr>
            <a:lvl2pPr marL="2063892" indent="0">
              <a:buNone/>
              <a:defRPr sz="9000" b="1"/>
            </a:lvl2pPr>
            <a:lvl3pPr marL="4127784" indent="0">
              <a:buNone/>
              <a:defRPr sz="8100" b="1"/>
            </a:lvl3pPr>
            <a:lvl4pPr marL="6191677" indent="0">
              <a:buNone/>
              <a:defRPr sz="7200" b="1"/>
            </a:lvl4pPr>
            <a:lvl5pPr marL="8255569" indent="0">
              <a:buNone/>
              <a:defRPr sz="7200" b="1"/>
            </a:lvl5pPr>
            <a:lvl6pPr marL="10319461" indent="0">
              <a:buNone/>
              <a:defRPr sz="7200" b="1"/>
            </a:lvl6pPr>
            <a:lvl7pPr marL="12383353" indent="0">
              <a:buNone/>
              <a:defRPr sz="7200" b="1"/>
            </a:lvl7pPr>
            <a:lvl8pPr marL="14447246" indent="0">
              <a:buNone/>
              <a:defRPr sz="7200" b="1"/>
            </a:lvl8pPr>
            <a:lvl9pPr marL="16511138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438112" y="10149417"/>
            <a:ext cx="17783810" cy="18439344"/>
          </a:xfrm>
        </p:spPr>
        <p:txBody>
          <a:bodyPr/>
          <a:lstStyle>
            <a:lvl1pPr>
              <a:defRPr sz="108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4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2" y="1274233"/>
            <a:ext cx="13236577" cy="5422900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220" y="1274236"/>
            <a:ext cx="22491700" cy="27314527"/>
          </a:xfrm>
        </p:spPr>
        <p:txBody>
          <a:bodyPr/>
          <a:lstStyle>
            <a:lvl1pPr>
              <a:defRPr sz="14400"/>
            </a:lvl1pPr>
            <a:lvl2pPr>
              <a:defRPr sz="12600"/>
            </a:lvl2pPr>
            <a:lvl3pPr>
              <a:defRPr sz="108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82" y="6697136"/>
            <a:ext cx="13236577" cy="21891627"/>
          </a:xfrm>
        </p:spPr>
        <p:txBody>
          <a:bodyPr/>
          <a:lstStyle>
            <a:lvl1pPr marL="0" indent="0">
              <a:buNone/>
              <a:defRPr sz="6300"/>
            </a:lvl1pPr>
            <a:lvl2pPr marL="2063892" indent="0">
              <a:buNone/>
              <a:defRPr sz="5400"/>
            </a:lvl2pPr>
            <a:lvl3pPr marL="4127784" indent="0">
              <a:buNone/>
              <a:defRPr sz="4500"/>
            </a:lvl3pPr>
            <a:lvl4pPr marL="6191677" indent="0">
              <a:buNone/>
              <a:defRPr sz="4100"/>
            </a:lvl4pPr>
            <a:lvl5pPr marL="8255569" indent="0">
              <a:buNone/>
              <a:defRPr sz="4100"/>
            </a:lvl5pPr>
            <a:lvl6pPr marL="10319461" indent="0">
              <a:buNone/>
              <a:defRPr sz="4100"/>
            </a:lvl6pPr>
            <a:lvl7pPr marL="12383353" indent="0">
              <a:buNone/>
              <a:defRPr sz="4100"/>
            </a:lvl7pPr>
            <a:lvl8pPr marL="14447246" indent="0">
              <a:buNone/>
              <a:defRPr sz="4100"/>
            </a:lvl8pPr>
            <a:lvl9pPr marL="16511138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5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067" y="22402800"/>
            <a:ext cx="24140160" cy="2644777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86067" y="2859617"/>
            <a:ext cx="24140160" cy="19202400"/>
          </a:xfrm>
        </p:spPr>
        <p:txBody>
          <a:bodyPr/>
          <a:lstStyle>
            <a:lvl1pPr marL="0" indent="0">
              <a:buNone/>
              <a:defRPr sz="14400"/>
            </a:lvl1pPr>
            <a:lvl2pPr marL="2063892" indent="0">
              <a:buNone/>
              <a:defRPr sz="12600"/>
            </a:lvl2pPr>
            <a:lvl3pPr marL="4127784" indent="0">
              <a:buNone/>
              <a:defRPr sz="10800"/>
            </a:lvl3pPr>
            <a:lvl4pPr marL="6191677" indent="0">
              <a:buNone/>
              <a:defRPr sz="9000"/>
            </a:lvl4pPr>
            <a:lvl5pPr marL="8255569" indent="0">
              <a:buNone/>
              <a:defRPr sz="9000"/>
            </a:lvl5pPr>
            <a:lvl6pPr marL="10319461" indent="0">
              <a:buNone/>
              <a:defRPr sz="9000"/>
            </a:lvl6pPr>
            <a:lvl7pPr marL="12383353" indent="0">
              <a:buNone/>
              <a:defRPr sz="9000"/>
            </a:lvl7pPr>
            <a:lvl8pPr marL="14447246" indent="0">
              <a:buNone/>
              <a:defRPr sz="9000"/>
            </a:lvl8pPr>
            <a:lvl9pPr marL="16511138" indent="0">
              <a:buNone/>
              <a:defRPr sz="9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86067" y="25047577"/>
            <a:ext cx="24140160" cy="3756023"/>
          </a:xfrm>
        </p:spPr>
        <p:txBody>
          <a:bodyPr/>
          <a:lstStyle>
            <a:lvl1pPr marL="0" indent="0">
              <a:buNone/>
              <a:defRPr sz="6300"/>
            </a:lvl1pPr>
            <a:lvl2pPr marL="2063892" indent="0">
              <a:buNone/>
              <a:defRPr sz="5400"/>
            </a:lvl2pPr>
            <a:lvl3pPr marL="4127784" indent="0">
              <a:buNone/>
              <a:defRPr sz="4500"/>
            </a:lvl3pPr>
            <a:lvl4pPr marL="6191677" indent="0">
              <a:buNone/>
              <a:defRPr sz="4100"/>
            </a:lvl4pPr>
            <a:lvl5pPr marL="8255569" indent="0">
              <a:buNone/>
              <a:defRPr sz="4100"/>
            </a:lvl5pPr>
            <a:lvl6pPr marL="10319461" indent="0">
              <a:buNone/>
              <a:defRPr sz="4100"/>
            </a:lvl6pPr>
            <a:lvl7pPr marL="12383353" indent="0">
              <a:buNone/>
              <a:defRPr sz="4100"/>
            </a:lvl7pPr>
            <a:lvl8pPr marL="14447246" indent="0">
              <a:buNone/>
              <a:defRPr sz="4100"/>
            </a:lvl8pPr>
            <a:lvl9pPr marL="16511138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80" y="1281644"/>
            <a:ext cx="36210240" cy="5334000"/>
          </a:xfrm>
          <a:prstGeom prst="rect">
            <a:avLst/>
          </a:prstGeom>
        </p:spPr>
        <p:txBody>
          <a:bodyPr vert="horz" lIns="412778" tIns="206389" rIns="412778" bIns="2063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467602"/>
            <a:ext cx="36210240" cy="21121161"/>
          </a:xfrm>
          <a:prstGeom prst="rect">
            <a:avLst/>
          </a:prstGeom>
        </p:spPr>
        <p:txBody>
          <a:bodyPr vert="horz" lIns="412778" tIns="206389" rIns="412778" bIns="2063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29662969"/>
            <a:ext cx="9387840" cy="1703917"/>
          </a:xfrm>
          <a:prstGeom prst="rect">
            <a:avLst/>
          </a:prstGeom>
        </p:spPr>
        <p:txBody>
          <a:bodyPr vert="horz" lIns="412778" tIns="206389" rIns="412778" bIns="206389" rtlCol="0" anchor="ctr"/>
          <a:lstStyle>
            <a:lvl1pPr algn="l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7B499-9CF0-4A21-83CB-9C640E2FC2B5}" type="datetimeFigureOut">
              <a:rPr lang="en-US" smtClean="0"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6480" y="29662969"/>
            <a:ext cx="12740640" cy="1703917"/>
          </a:xfrm>
          <a:prstGeom prst="rect">
            <a:avLst/>
          </a:prstGeom>
        </p:spPr>
        <p:txBody>
          <a:bodyPr vert="horz" lIns="412778" tIns="206389" rIns="412778" bIns="206389" rtlCol="0" anchor="ctr"/>
          <a:lstStyle>
            <a:lvl1pPr algn="ct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34080" y="29662969"/>
            <a:ext cx="9387840" cy="1703917"/>
          </a:xfrm>
          <a:prstGeom prst="rect">
            <a:avLst/>
          </a:prstGeom>
        </p:spPr>
        <p:txBody>
          <a:bodyPr vert="horz" lIns="412778" tIns="206389" rIns="412778" bIns="206389" rtlCol="0" anchor="ctr"/>
          <a:lstStyle>
            <a:lvl1pPr algn="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7364-8400-4A95-A8D9-508E045E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27784" rtl="0" eaLnBrk="1" latinLnBrk="0" hangingPunct="1">
        <a:spcBef>
          <a:spcPct val="0"/>
        </a:spcBef>
        <a:buNone/>
        <a:defRPr sz="1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7919" indent="-1547919" algn="l" defTabSz="4127784" rtl="0" eaLnBrk="1" latinLnBrk="0" hangingPunct="1">
        <a:spcBef>
          <a:spcPct val="20000"/>
        </a:spcBef>
        <a:buFont typeface="Arial" pitchFamily="34" charset="0"/>
        <a:buChar char="•"/>
        <a:defRPr sz="14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3825" indent="-1289933" algn="l" defTabSz="4127784" rtl="0" eaLnBrk="1" latinLnBrk="0" hangingPunct="1">
        <a:spcBef>
          <a:spcPct val="20000"/>
        </a:spcBef>
        <a:buFont typeface="Arial" pitchFamily="34" charset="0"/>
        <a:buChar char="–"/>
        <a:defRPr sz="12600" kern="1200">
          <a:solidFill>
            <a:schemeClr val="tx1"/>
          </a:solidFill>
          <a:latin typeface="+mn-lt"/>
          <a:ea typeface="+mn-ea"/>
          <a:cs typeface="+mn-cs"/>
        </a:defRPr>
      </a:lvl2pPr>
      <a:lvl3pPr marL="5159731" indent="-1031946" algn="l" defTabSz="4127784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623" indent="-1031946" algn="l" defTabSz="4127784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4pPr>
      <a:lvl5pPr marL="9287515" indent="-1031946" algn="l" defTabSz="4127784" rtl="0" eaLnBrk="1" latinLnBrk="0" hangingPunct="1">
        <a:spcBef>
          <a:spcPct val="20000"/>
        </a:spcBef>
        <a:buFont typeface="Arial" pitchFamily="34" charset="0"/>
        <a:buChar char="»"/>
        <a:defRPr sz="9000" kern="1200">
          <a:solidFill>
            <a:schemeClr val="tx1"/>
          </a:solidFill>
          <a:latin typeface="+mn-lt"/>
          <a:ea typeface="+mn-ea"/>
          <a:cs typeface="+mn-cs"/>
        </a:defRPr>
      </a:lvl5pPr>
      <a:lvl6pPr marL="11351407" indent="-1031946" algn="l" defTabSz="4127784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6pPr>
      <a:lvl7pPr marL="13415300" indent="-1031946" algn="l" defTabSz="4127784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7pPr>
      <a:lvl8pPr marL="15479192" indent="-1031946" algn="l" defTabSz="4127784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3084" indent="-1031946" algn="l" defTabSz="4127784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063892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127784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191677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255569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319461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383353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447246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511138" algn="l" defTabSz="4127784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57809"/>
            <a:ext cx="38557200" cy="19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 anchor="ctr"/>
          <a:lstStyle/>
          <a:p>
            <a:pPr lvl="0" algn="ctr" defTabSz="4389438"/>
            <a:r>
              <a:rPr lang="en-US" sz="7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sz="72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HyspIRI</a:t>
            </a:r>
            <a:r>
              <a:rPr lang="en-US" sz="7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Land/Sea Interface to Identify Phytoplankton Functional Types</a:t>
            </a:r>
            <a:endParaRPr kumimoji="0" lang="en-US" sz="7200" b="1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PreviewScreenSnapz001.png"/>
          <p:cNvPicPr>
            <a:picLocks noChangeAspect="1"/>
          </p:cNvPicPr>
          <p:nvPr/>
        </p:nvPicPr>
        <p:blipFill>
          <a:blip r:embed="rId2"/>
          <a:srcRect b="19075"/>
          <a:stretch>
            <a:fillRect/>
          </a:stretch>
        </p:blipFill>
        <p:spPr>
          <a:xfrm>
            <a:off x="14906696" y="2286000"/>
            <a:ext cx="12220504" cy="1089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356360" y="4599325"/>
            <a:ext cx="12740640" cy="1486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7938" defTabSz="3135313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3135313">
              <a:defRPr>
                <a:solidFill>
                  <a:schemeClr val="tx1"/>
                </a:solidFill>
                <a:latin typeface="Arial" charset="0"/>
              </a:defRPr>
            </a:lvl2pPr>
            <a:lvl3pPr defTabSz="3135313">
              <a:defRPr>
                <a:solidFill>
                  <a:schemeClr val="tx1"/>
                </a:solidFill>
                <a:latin typeface="Arial" charset="0"/>
              </a:defRPr>
            </a:lvl3pPr>
            <a:lvl4pPr defTabSz="3135313">
              <a:defRPr>
                <a:solidFill>
                  <a:schemeClr val="tx1"/>
                </a:solidFill>
                <a:latin typeface="Arial" charset="0"/>
              </a:defRPr>
            </a:lvl4pPr>
            <a:lvl5pPr defTabSz="3135313">
              <a:defRPr>
                <a:solidFill>
                  <a:schemeClr val="tx1"/>
                </a:solidFill>
                <a:latin typeface="Arial" charset="0"/>
              </a:defRPr>
            </a:lvl5pPr>
            <a:lvl6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There are many properties of biological interest in the coastal ocean, e.g., river plumes, kelp beds, and phytoplankton </a:t>
            </a:r>
            <a:r>
              <a:rPr lang="en-US" sz="2400" kern="0" dirty="0" smtClean="0">
                <a:solidFill>
                  <a:srgbClr val="000000"/>
                </a:solidFill>
              </a:rPr>
              <a:t>including harmful </a:t>
            </a:r>
            <a:r>
              <a:rPr lang="en-US" sz="2400" kern="0" dirty="0">
                <a:solidFill>
                  <a:srgbClr val="000000"/>
                </a:solidFill>
              </a:rPr>
              <a:t>algal blooms (HABs), and similar targets at the land/sea interface (e.g. estuaries, coastal lakes). These properties are </a:t>
            </a:r>
            <a:r>
              <a:rPr lang="en-US" sz="2400" kern="0" dirty="0" smtClean="0">
                <a:solidFill>
                  <a:srgbClr val="000000"/>
                </a:solidFill>
              </a:rPr>
              <a:t>associated with </a:t>
            </a:r>
            <a:r>
              <a:rPr lang="en-US" sz="2400" kern="0" dirty="0">
                <a:solidFill>
                  <a:srgbClr val="000000"/>
                </a:solidFill>
              </a:rPr>
              <a:t>salinity, temperature and radiation gradients but are spatially aliased with conventional 1 km resolution data. With funding </a:t>
            </a:r>
            <a:r>
              <a:rPr lang="en-US" sz="2400" kern="0" dirty="0" smtClean="0">
                <a:solidFill>
                  <a:srgbClr val="000000"/>
                </a:solidFill>
              </a:rPr>
              <a:t>from past </a:t>
            </a:r>
            <a:r>
              <a:rPr lang="en-US" sz="2400" kern="0" dirty="0">
                <a:solidFill>
                  <a:srgbClr val="000000"/>
                </a:solidFill>
              </a:rPr>
              <a:t>NASA projects we have demonstrated that </a:t>
            </a:r>
            <a:r>
              <a:rPr lang="en-US" sz="2400" kern="0" dirty="0" err="1">
                <a:solidFill>
                  <a:srgbClr val="000000"/>
                </a:solidFill>
              </a:rPr>
              <a:t>hyperspectral</a:t>
            </a:r>
            <a:r>
              <a:rPr lang="en-US" sz="2400" kern="0" dirty="0">
                <a:solidFill>
                  <a:srgbClr val="000000"/>
                </a:solidFill>
              </a:rPr>
              <a:t> airborne data can be inverted to identify phytoplankton </a:t>
            </a:r>
            <a:r>
              <a:rPr lang="en-US" sz="2400" kern="0" dirty="0" smtClean="0">
                <a:solidFill>
                  <a:srgbClr val="000000"/>
                </a:solidFill>
              </a:rPr>
              <a:t>functional types (PFTs), </a:t>
            </a:r>
            <a:r>
              <a:rPr lang="en-US" sz="2400" kern="0" dirty="0">
                <a:solidFill>
                  <a:srgbClr val="000000"/>
                </a:solidFill>
              </a:rPr>
              <a:t>including discriminating between </a:t>
            </a:r>
            <a:r>
              <a:rPr lang="en-US" sz="2400" kern="0" dirty="0" err="1">
                <a:solidFill>
                  <a:srgbClr val="000000"/>
                </a:solidFill>
              </a:rPr>
              <a:t>dinoflagellates</a:t>
            </a:r>
            <a:r>
              <a:rPr lang="en-US" sz="2400" kern="0" dirty="0">
                <a:solidFill>
                  <a:srgbClr val="000000"/>
                </a:solidFill>
              </a:rPr>
              <a:t> and diatoms, a distinction that has been difficult to make </a:t>
            </a:r>
            <a:r>
              <a:rPr lang="en-US" sz="2400" kern="0" dirty="0" smtClean="0">
                <a:solidFill>
                  <a:srgbClr val="000000"/>
                </a:solidFill>
              </a:rPr>
              <a:t>using past algorithms and </a:t>
            </a:r>
            <a:r>
              <a:rPr lang="en-US" sz="2400" kern="0" dirty="0">
                <a:solidFill>
                  <a:srgbClr val="000000"/>
                </a:solidFill>
              </a:rPr>
              <a:t>data sets. </a:t>
            </a:r>
            <a:r>
              <a:rPr lang="en-US" sz="2400" kern="0" dirty="0" err="1">
                <a:solidFill>
                  <a:srgbClr val="000000"/>
                </a:solidFill>
              </a:rPr>
              <a:t>HyspIRI</a:t>
            </a:r>
            <a:r>
              <a:rPr lang="en-US" sz="2400" kern="0" dirty="0">
                <a:solidFill>
                  <a:srgbClr val="000000"/>
                </a:solidFill>
              </a:rPr>
              <a:t> has the potential to greatly improve our understanding of ecological processes at the land-sea interface due </a:t>
            </a:r>
            <a:r>
              <a:rPr lang="en-US" sz="2400" kern="0" dirty="0" smtClean="0">
                <a:solidFill>
                  <a:srgbClr val="000000"/>
                </a:solidFill>
              </a:rPr>
              <a:t>to both </a:t>
            </a:r>
            <a:r>
              <a:rPr lang="en-US" sz="2400" kern="0" dirty="0">
                <a:solidFill>
                  <a:srgbClr val="000000"/>
                </a:solidFill>
              </a:rPr>
              <a:t>improved spatial and spectral resolution. We propose to directly assess whether it can provide adequate signal in these </a:t>
            </a:r>
            <a:r>
              <a:rPr lang="en-US" sz="2400" kern="0" dirty="0" smtClean="0">
                <a:solidFill>
                  <a:srgbClr val="000000"/>
                </a:solidFill>
              </a:rPr>
              <a:t>complex systems </a:t>
            </a:r>
            <a:r>
              <a:rPr lang="en-US" sz="2400" kern="0" dirty="0">
                <a:solidFill>
                  <a:srgbClr val="000000"/>
                </a:solidFill>
              </a:rPr>
              <a:t>to address questions of algal bloom dynamics, water quality, and transient responses to (e.g.) human disturbance, river </a:t>
            </a:r>
            <a:r>
              <a:rPr lang="en-US" sz="2400" kern="0" dirty="0" smtClean="0">
                <a:solidFill>
                  <a:srgbClr val="000000"/>
                </a:solidFill>
              </a:rPr>
              <a:t>runoff, and </a:t>
            </a:r>
            <a:r>
              <a:rPr lang="en-US" sz="2400" kern="0" dirty="0">
                <a:solidFill>
                  <a:srgbClr val="000000"/>
                </a:solidFill>
              </a:rPr>
              <a:t>red tides. </a:t>
            </a:r>
            <a:r>
              <a:rPr lang="en-US" sz="2400" b="1" kern="0" dirty="0">
                <a:solidFill>
                  <a:srgbClr val="000000"/>
                </a:solidFill>
              </a:rPr>
              <a:t>Our objective is to directly test the capabilities of </a:t>
            </a:r>
            <a:r>
              <a:rPr lang="en-US" sz="2400" b="1" kern="0" dirty="0" err="1">
                <a:solidFill>
                  <a:srgbClr val="000000"/>
                </a:solidFill>
              </a:rPr>
              <a:t>HyspIRI</a:t>
            </a:r>
            <a:r>
              <a:rPr lang="en-US" sz="2400" b="1" kern="0" dirty="0">
                <a:solidFill>
                  <a:srgbClr val="000000"/>
                </a:solidFill>
              </a:rPr>
              <a:t> (using AVIRIS or similar) by providing an </a:t>
            </a:r>
            <a:r>
              <a:rPr lang="en-US" sz="2400" b="1" kern="0" dirty="0" smtClean="0">
                <a:solidFill>
                  <a:srgbClr val="000000"/>
                </a:solidFill>
              </a:rPr>
              <a:t>end-to-end assessment </a:t>
            </a:r>
            <a:r>
              <a:rPr lang="en-US" sz="2400" b="1" kern="0" dirty="0">
                <a:solidFill>
                  <a:srgbClr val="000000"/>
                </a:solidFill>
              </a:rPr>
              <a:t>of image acquisition, atmospheric correction, algorithm application, and ground </a:t>
            </a:r>
            <a:r>
              <a:rPr lang="en-US" sz="2400" b="1" kern="0" dirty="0" err="1">
                <a:solidFill>
                  <a:srgbClr val="000000"/>
                </a:solidFill>
              </a:rPr>
              <a:t>truthing</a:t>
            </a:r>
            <a:r>
              <a:rPr lang="en-US" sz="2400" b="1" kern="0" dirty="0">
                <a:solidFill>
                  <a:srgbClr val="000000"/>
                </a:solidFill>
              </a:rPr>
              <a:t>. </a:t>
            </a:r>
            <a:r>
              <a:rPr lang="en-US" sz="2400" kern="0" dirty="0">
                <a:solidFill>
                  <a:srgbClr val="000000"/>
                </a:solidFill>
              </a:rPr>
              <a:t>This will build on ~5 years </a:t>
            </a:r>
            <a:r>
              <a:rPr lang="en-US" sz="2400" kern="0" dirty="0" smtClean="0">
                <a:solidFill>
                  <a:srgbClr val="000000"/>
                </a:solidFill>
              </a:rPr>
              <a:t>of airborne </a:t>
            </a:r>
            <a:r>
              <a:rPr lang="en-US" sz="2400" kern="0" dirty="0">
                <a:solidFill>
                  <a:srgbClr val="000000"/>
                </a:solidFill>
              </a:rPr>
              <a:t>campaigns in the Monterey Bay region as part of the NOAA COAST program, NASA COAST-HOPE, and NASA </a:t>
            </a:r>
            <a:r>
              <a:rPr lang="en-US" sz="2400" kern="0" dirty="0" smtClean="0">
                <a:solidFill>
                  <a:srgbClr val="000000"/>
                </a:solidFill>
              </a:rPr>
              <a:t>SARP. We </a:t>
            </a:r>
            <a:r>
              <a:rPr lang="en-US" sz="2400" kern="0" dirty="0">
                <a:solidFill>
                  <a:srgbClr val="000000"/>
                </a:solidFill>
              </a:rPr>
              <a:t>will also build on preliminary data collections (COAST-HOPE and SARP) that demonstrated our ability to detect and </a:t>
            </a:r>
            <a:r>
              <a:rPr lang="en-US" sz="2400" kern="0" dirty="0" smtClean="0">
                <a:solidFill>
                  <a:srgbClr val="000000"/>
                </a:solidFill>
              </a:rPr>
              <a:t>quantify </a:t>
            </a:r>
            <a:r>
              <a:rPr lang="en-US" sz="2400" kern="0" dirty="0" err="1" smtClean="0">
                <a:solidFill>
                  <a:srgbClr val="000000"/>
                </a:solidFill>
              </a:rPr>
              <a:t>cyanoHAB</a:t>
            </a:r>
            <a:r>
              <a:rPr lang="en-US" sz="2400" kern="0" dirty="0" smtClean="0">
                <a:solidFill>
                  <a:srgbClr val="000000"/>
                </a:solidFill>
              </a:rPr>
              <a:t> </a:t>
            </a:r>
            <a:r>
              <a:rPr lang="en-US" sz="2400" kern="0" dirty="0">
                <a:solidFill>
                  <a:srgbClr val="000000"/>
                </a:solidFill>
              </a:rPr>
              <a:t>events in coastal lakes. </a:t>
            </a:r>
            <a:endParaRPr lang="en-US" sz="2400" kern="0" dirty="0" smtClean="0">
              <a:solidFill>
                <a:srgbClr val="000000"/>
              </a:solidFill>
            </a:endParaRPr>
          </a:p>
          <a:p>
            <a:pPr lvl="0">
              <a:buClr>
                <a:srgbClr val="000000"/>
              </a:buClr>
              <a:defRPr/>
            </a:pPr>
            <a:endParaRPr lang="en-US" sz="2400" kern="0" dirty="0" smtClean="0">
              <a:solidFill>
                <a:srgbClr val="000000"/>
              </a:solidFill>
            </a:endParaRP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Monterey </a:t>
            </a:r>
            <a:r>
              <a:rPr lang="en-US" sz="2400" kern="0" dirty="0">
                <a:solidFill>
                  <a:srgbClr val="000000"/>
                </a:solidFill>
              </a:rPr>
              <a:t>Bay is well characterized oceanographically, provides rich historical and </a:t>
            </a:r>
            <a:r>
              <a:rPr lang="en-US" sz="2400" kern="0" dirty="0" smtClean="0">
                <a:solidFill>
                  <a:srgbClr val="000000"/>
                </a:solidFill>
              </a:rPr>
              <a:t>ongoing observations</a:t>
            </a:r>
            <a:r>
              <a:rPr lang="en-US" sz="2400" kern="0" dirty="0">
                <a:solidFill>
                  <a:srgbClr val="000000"/>
                </a:solidFill>
              </a:rPr>
              <a:t>, and has been used in the past for both </a:t>
            </a:r>
            <a:r>
              <a:rPr lang="en-US" sz="2400" kern="0" dirty="0" err="1">
                <a:solidFill>
                  <a:srgbClr val="000000"/>
                </a:solidFill>
              </a:rPr>
              <a:t>cal</a:t>
            </a:r>
            <a:r>
              <a:rPr lang="en-US" sz="2400" kern="0" dirty="0">
                <a:solidFill>
                  <a:srgbClr val="000000"/>
                </a:solidFill>
              </a:rPr>
              <a:t>/</a:t>
            </a:r>
            <a:r>
              <a:rPr lang="en-US" sz="2400" kern="0" dirty="0" err="1">
                <a:solidFill>
                  <a:srgbClr val="000000"/>
                </a:solidFill>
              </a:rPr>
              <a:t>val</a:t>
            </a:r>
            <a:r>
              <a:rPr lang="en-US" sz="2400" kern="0" dirty="0">
                <a:solidFill>
                  <a:srgbClr val="000000"/>
                </a:solidFill>
              </a:rPr>
              <a:t> and science airborne operations including the October 2011 Coastal </a:t>
            </a:r>
            <a:r>
              <a:rPr lang="en-US" sz="2400" kern="0" dirty="0" smtClean="0">
                <a:solidFill>
                  <a:srgbClr val="000000"/>
                </a:solidFill>
              </a:rPr>
              <a:t>and Ocean </a:t>
            </a:r>
            <a:r>
              <a:rPr lang="en-US" sz="2400" kern="0" dirty="0">
                <a:solidFill>
                  <a:srgbClr val="000000"/>
                </a:solidFill>
              </a:rPr>
              <a:t>Airborne Science </a:t>
            </a:r>
            <a:r>
              <a:rPr lang="en-US" sz="2400" kern="0" dirty="0" err="1">
                <a:solidFill>
                  <a:srgbClr val="000000"/>
                </a:solidFill>
              </a:rPr>
              <a:t>Testbed</a:t>
            </a:r>
            <a:r>
              <a:rPr lang="en-US" sz="2400" kern="0" dirty="0">
                <a:solidFill>
                  <a:srgbClr val="000000"/>
                </a:solidFill>
              </a:rPr>
              <a:t> (COAST) mission conducted using similar parameters </a:t>
            </a:r>
            <a:r>
              <a:rPr lang="en-US" sz="2400" kern="0" dirty="0" smtClean="0">
                <a:solidFill>
                  <a:srgbClr val="000000"/>
                </a:solidFill>
              </a:rPr>
              <a:t>proposed here. </a:t>
            </a:r>
            <a:r>
              <a:rPr lang="en-US" sz="2400" kern="0" dirty="0">
                <a:solidFill>
                  <a:srgbClr val="000000"/>
                </a:solidFill>
              </a:rPr>
              <a:t>Based on past </a:t>
            </a:r>
            <a:r>
              <a:rPr lang="en-US" sz="2400" kern="0" dirty="0" smtClean="0">
                <a:solidFill>
                  <a:srgbClr val="000000"/>
                </a:solidFill>
              </a:rPr>
              <a:t>experience and </a:t>
            </a:r>
            <a:r>
              <a:rPr lang="en-US" sz="2400" kern="0" dirty="0">
                <a:solidFill>
                  <a:srgbClr val="000000"/>
                </a:solidFill>
              </a:rPr>
              <a:t>typical conditions, we expect that an autumn (October) mission will maximize the likelihood of data collection days, </a:t>
            </a:r>
            <a:r>
              <a:rPr lang="en-US" sz="2400" kern="0" dirty="0" smtClean="0">
                <a:solidFill>
                  <a:srgbClr val="000000"/>
                </a:solidFill>
              </a:rPr>
              <a:t>minimize cloud </a:t>
            </a:r>
            <a:r>
              <a:rPr lang="en-US" sz="2400" kern="0" dirty="0">
                <a:solidFill>
                  <a:srgbClr val="000000"/>
                </a:solidFill>
              </a:rPr>
              <a:t>cover, and will provide a range of scientifically interesting features, including tidal exchange with Elkhorn </a:t>
            </a:r>
            <a:r>
              <a:rPr lang="en-US" sz="2400" kern="0" dirty="0" smtClean="0">
                <a:solidFill>
                  <a:srgbClr val="000000"/>
                </a:solidFill>
              </a:rPr>
              <a:t>Slough, red </a:t>
            </a:r>
            <a:r>
              <a:rPr lang="en-US" sz="2400" kern="0" dirty="0" smtClean="0">
                <a:solidFill>
                  <a:srgbClr val="000000"/>
                </a:solidFill>
              </a:rPr>
              <a:t>tides, </a:t>
            </a:r>
            <a:r>
              <a:rPr lang="en-US" sz="2400" kern="0" dirty="0">
                <a:solidFill>
                  <a:srgbClr val="000000"/>
                </a:solidFill>
              </a:rPr>
              <a:t>upwelling versus oceanic conditions, and, potentially, a “first flush” rain event. This is also the peak </a:t>
            </a:r>
            <a:r>
              <a:rPr lang="en-US" sz="2400" kern="0" dirty="0" smtClean="0">
                <a:solidFill>
                  <a:srgbClr val="000000"/>
                </a:solidFill>
              </a:rPr>
              <a:t>cyanobacteria harmful algal bloom (</a:t>
            </a:r>
            <a:r>
              <a:rPr lang="en-US" sz="2400" kern="0" dirty="0" err="1" smtClean="0">
                <a:solidFill>
                  <a:srgbClr val="000000"/>
                </a:solidFill>
              </a:rPr>
              <a:t>cyanoHAB</a:t>
            </a:r>
            <a:r>
              <a:rPr lang="en-US" sz="2400" kern="0" dirty="0" smtClean="0">
                <a:solidFill>
                  <a:srgbClr val="000000"/>
                </a:solidFill>
              </a:rPr>
              <a:t>) </a:t>
            </a:r>
            <a:r>
              <a:rPr lang="en-US" sz="2400" kern="0" dirty="0" smtClean="0">
                <a:solidFill>
                  <a:srgbClr val="000000"/>
                </a:solidFill>
              </a:rPr>
              <a:t>period in </a:t>
            </a:r>
            <a:r>
              <a:rPr lang="en-US" sz="2400" kern="0" dirty="0">
                <a:solidFill>
                  <a:srgbClr val="000000"/>
                </a:solidFill>
              </a:rPr>
              <a:t>local lakes and reservoirs. Complementary data collection in other seasons </a:t>
            </a:r>
            <a:r>
              <a:rPr lang="en-US" sz="2400" kern="0" dirty="0" smtClean="0">
                <a:solidFill>
                  <a:srgbClr val="000000"/>
                </a:solidFill>
              </a:rPr>
              <a:t>will </a:t>
            </a:r>
            <a:r>
              <a:rPr lang="en-US" sz="2400" kern="0" dirty="0">
                <a:solidFill>
                  <a:srgbClr val="000000"/>
                </a:solidFill>
              </a:rPr>
              <a:t>provide an opportunity to document diatom-dominated upwelling in the coastal ocean (spring), and low biomass (low signal) conditions in winter. This proposal directly </a:t>
            </a:r>
            <a:r>
              <a:rPr lang="en-US" sz="2400" kern="0" dirty="0" smtClean="0">
                <a:solidFill>
                  <a:srgbClr val="000000"/>
                </a:solidFill>
              </a:rPr>
              <a:t>builds on </a:t>
            </a:r>
            <a:r>
              <a:rPr lang="en-US" sz="2400" kern="0" dirty="0">
                <a:solidFill>
                  <a:srgbClr val="000000"/>
                </a:solidFill>
              </a:rPr>
              <a:t>the expertise and experience of previous NASA airborne remote sensing programs, including the NASA COAST project. </a:t>
            </a:r>
            <a:r>
              <a:rPr lang="en-US" sz="2400" kern="0" dirty="0" smtClean="0">
                <a:solidFill>
                  <a:srgbClr val="000000"/>
                </a:solidFill>
              </a:rPr>
              <a:t>The PIs </a:t>
            </a:r>
            <a:r>
              <a:rPr lang="en-US" sz="2400" kern="0" dirty="0">
                <a:solidFill>
                  <a:srgbClr val="000000"/>
                </a:solidFill>
              </a:rPr>
              <a:t>have a strong track record utilizing the MAS, MASTER, and JPL AVIRIS instruments, and UCSC hosted the HES-CW </a:t>
            </a:r>
            <a:r>
              <a:rPr lang="en-US" sz="2400" kern="0" dirty="0" smtClean="0">
                <a:solidFill>
                  <a:srgbClr val="000000"/>
                </a:solidFill>
              </a:rPr>
              <a:t>risk reduction </a:t>
            </a:r>
            <a:r>
              <a:rPr lang="en-US" sz="2400" kern="0" dirty="0">
                <a:solidFill>
                  <a:srgbClr val="000000"/>
                </a:solidFill>
              </a:rPr>
              <a:t>activities prior to the cancellation (by NOAA) of the mission. </a:t>
            </a:r>
            <a:r>
              <a:rPr lang="en-US" sz="2400" kern="0" dirty="0" smtClean="0">
                <a:solidFill>
                  <a:srgbClr val="000000"/>
                </a:solidFill>
              </a:rPr>
              <a:t>We </a:t>
            </a:r>
            <a:r>
              <a:rPr lang="en-US" sz="2400" kern="0" dirty="0">
                <a:solidFill>
                  <a:srgbClr val="000000"/>
                </a:solidFill>
              </a:rPr>
              <a:t>will leverage this rich historical data set and ongoing </a:t>
            </a:r>
            <a:r>
              <a:rPr lang="en-US" sz="2400" kern="0" dirty="0" smtClean="0">
                <a:solidFill>
                  <a:srgbClr val="000000"/>
                </a:solidFill>
              </a:rPr>
              <a:t>field campaigns </a:t>
            </a:r>
            <a:r>
              <a:rPr lang="en-US" sz="2400" kern="0" dirty="0">
                <a:solidFill>
                  <a:srgbClr val="000000"/>
                </a:solidFill>
              </a:rPr>
              <a:t>funded by other agencies to maximize data and science return for the </a:t>
            </a:r>
            <a:r>
              <a:rPr lang="en-US" sz="2400" kern="0" dirty="0" err="1">
                <a:solidFill>
                  <a:srgbClr val="000000"/>
                </a:solidFill>
              </a:rPr>
              <a:t>HyspIRI</a:t>
            </a:r>
            <a:r>
              <a:rPr lang="en-US" sz="2400" kern="0" dirty="0">
                <a:solidFill>
                  <a:srgbClr val="000000"/>
                </a:solidFill>
              </a:rPr>
              <a:t> simulations. This includes access to ship </a:t>
            </a:r>
            <a:r>
              <a:rPr lang="en-US" sz="2400" kern="0" dirty="0" smtClean="0">
                <a:solidFill>
                  <a:srgbClr val="000000"/>
                </a:solidFill>
              </a:rPr>
              <a:t>time in </a:t>
            </a:r>
            <a:r>
              <a:rPr lang="en-US" sz="2400" kern="0" dirty="0">
                <a:solidFill>
                  <a:srgbClr val="000000"/>
                </a:solidFill>
              </a:rPr>
              <a:t>both Monterey and Southern California funded by </a:t>
            </a:r>
            <a:r>
              <a:rPr lang="en-US" sz="2400" kern="0" dirty="0" smtClean="0">
                <a:solidFill>
                  <a:srgbClr val="000000"/>
                </a:solidFill>
              </a:rPr>
              <a:t>a NOAA sponsored ECOHAB project</a:t>
            </a:r>
            <a:r>
              <a:rPr lang="en-US" sz="2400" kern="0" dirty="0">
                <a:solidFill>
                  <a:srgbClr val="000000"/>
                </a:solidFill>
              </a:rPr>
              <a:t>.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76600" y="2057400"/>
            <a:ext cx="136398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135313">
              <a:defRPr>
                <a:solidFill>
                  <a:schemeClr val="tx1"/>
                </a:solidFill>
                <a:latin typeface="Arial" charset="0"/>
              </a:defRPr>
            </a:lvl1pPr>
            <a:lvl2pPr defTabSz="3135313">
              <a:defRPr>
                <a:solidFill>
                  <a:schemeClr val="tx1"/>
                </a:solidFill>
                <a:latin typeface="Arial" charset="0"/>
              </a:defRPr>
            </a:lvl2pPr>
            <a:lvl3pPr defTabSz="3135313">
              <a:defRPr>
                <a:solidFill>
                  <a:schemeClr val="tx1"/>
                </a:solidFill>
                <a:latin typeface="Arial" charset="0"/>
              </a:defRPr>
            </a:lvl3pPr>
            <a:lvl4pPr defTabSz="3135313">
              <a:defRPr>
                <a:solidFill>
                  <a:schemeClr val="tx1"/>
                </a:solidFill>
                <a:latin typeface="Arial" charset="0"/>
              </a:defRPr>
            </a:lvl4pPr>
            <a:lvl5pPr defTabSz="3135313">
              <a:defRPr>
                <a:solidFill>
                  <a:schemeClr val="tx1"/>
                </a:solidFill>
                <a:latin typeface="Arial" charset="0"/>
              </a:defRPr>
            </a:lvl5pPr>
            <a:lvl6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Raphe </a:t>
            </a:r>
            <a:r>
              <a:rPr lang="en-US" sz="28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Kudela</a:t>
            </a: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(PI), UC Santa Cruz, Santa Cruz, </a:t>
            </a: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CA</a:t>
            </a:r>
          </a:p>
          <a:p>
            <a:pPr>
              <a:defRPr/>
            </a:pPr>
            <a:r>
              <a:rPr lang="en-US" sz="28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Liane</a:t>
            </a: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Guild (co-PI), NASA Ames Research Center, Moffett Field, </a:t>
            </a: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Sherry Palacios, </a:t>
            </a: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ORAU NPP Fellow, NASA </a:t>
            </a: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Ames Research Center</a:t>
            </a: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Kentra</a:t>
            </a:r>
            <a:r>
              <a: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Hayashi, Jennifer Broughton, </a:t>
            </a: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UC Santa Cruz</a:t>
            </a:r>
            <a:endParaRPr kumimoji="0" lang="en-US" sz="2800" b="0" i="0" u="none" strike="noStrike" kern="0" cap="none" spc="0" normalizeH="0" baseline="3000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</a:endParaRPr>
          </a:p>
        </p:txBody>
      </p:sp>
      <p:pic>
        <p:nvPicPr>
          <p:cNvPr id="8" name="Picture 7" descr="meatball_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27432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356360" y="4055165"/>
            <a:ext cx="1609344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Abstract</a:t>
            </a:r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1356360" y="19410798"/>
            <a:ext cx="140208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Goal</a:t>
            </a:r>
          </a:p>
        </p:txBody>
      </p:sp>
      <p:sp>
        <p:nvSpPr>
          <p:cNvPr id="11" name="Text Box 60"/>
          <p:cNvSpPr txBox="1">
            <a:spLocks noChangeArrowheads="1"/>
          </p:cNvSpPr>
          <p:nvPr/>
        </p:nvSpPr>
        <p:spPr bwMode="auto">
          <a:xfrm>
            <a:off x="1409702" y="21847076"/>
            <a:ext cx="126873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7938" defTabSz="3135313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3135313">
              <a:defRPr>
                <a:solidFill>
                  <a:schemeClr val="tx1"/>
                </a:solidFill>
                <a:latin typeface="Arial" charset="0"/>
              </a:defRPr>
            </a:lvl2pPr>
            <a:lvl3pPr defTabSz="3135313">
              <a:defRPr>
                <a:solidFill>
                  <a:schemeClr val="tx1"/>
                </a:solidFill>
                <a:latin typeface="Arial" charset="0"/>
              </a:defRPr>
            </a:lvl3pPr>
            <a:lvl4pPr defTabSz="3135313">
              <a:defRPr>
                <a:solidFill>
                  <a:schemeClr val="tx1"/>
                </a:solidFill>
                <a:latin typeface="Arial" charset="0"/>
              </a:defRPr>
            </a:lvl4pPr>
            <a:lvl5pPr defTabSz="3135313">
              <a:defRPr>
                <a:solidFill>
                  <a:schemeClr val="tx1"/>
                </a:solidFill>
                <a:latin typeface="Arial" charset="0"/>
              </a:defRPr>
            </a:lvl5pPr>
            <a:lvl6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400" dirty="0" smtClean="0"/>
              <a:t>1</a:t>
            </a:r>
            <a:r>
              <a:rPr lang="en-US" sz="2400" dirty="0"/>
              <a:t>) The development and improvement of algorithms and models for the detection and prediction of HABs</a:t>
            </a:r>
          </a:p>
          <a:p>
            <a:pPr>
              <a:buNone/>
            </a:pPr>
            <a:r>
              <a:rPr lang="en-US" sz="2400" dirty="0"/>
              <a:t>2) Provide </a:t>
            </a:r>
            <a:r>
              <a:rPr lang="en-US" sz="2400" dirty="0" smtClean="0"/>
              <a:t>Phytoplankton Functional Types (PFTs) </a:t>
            </a:r>
            <a:r>
              <a:rPr lang="en-US" sz="2400" dirty="0"/>
              <a:t>for inland water bodies such as lakes and reservoirs</a:t>
            </a:r>
          </a:p>
          <a:p>
            <a:pPr>
              <a:buNone/>
            </a:pPr>
            <a:r>
              <a:rPr lang="en-US" sz="2400" dirty="0"/>
              <a:t>3) Provide PFTs for the coastal ocean to assess ecosystem health and water quality (focusing on HABs and red tides)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1371600" y="21229279"/>
            <a:ext cx="140208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Objectives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409701" y="19920248"/>
            <a:ext cx="126873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7938" defTabSz="3135313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3135313">
              <a:defRPr>
                <a:solidFill>
                  <a:schemeClr val="tx1"/>
                </a:solidFill>
                <a:latin typeface="Arial" charset="0"/>
              </a:defRPr>
            </a:lvl2pPr>
            <a:lvl3pPr defTabSz="3135313">
              <a:defRPr>
                <a:solidFill>
                  <a:schemeClr val="tx1"/>
                </a:solidFill>
                <a:latin typeface="Arial" charset="0"/>
              </a:defRPr>
            </a:lvl3pPr>
            <a:lvl4pPr defTabSz="3135313">
              <a:defRPr>
                <a:solidFill>
                  <a:schemeClr val="tx1"/>
                </a:solidFill>
                <a:latin typeface="Arial" charset="0"/>
              </a:defRPr>
            </a:lvl4pPr>
            <a:lvl5pPr defTabSz="3135313">
              <a:defRPr>
                <a:solidFill>
                  <a:schemeClr val="tx1"/>
                </a:solidFill>
                <a:latin typeface="Arial" charset="0"/>
              </a:defRPr>
            </a:lvl5pPr>
            <a:lvl6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400" b="1" dirty="0"/>
              <a:t>The primary </a:t>
            </a:r>
            <a:r>
              <a:rPr lang="en-US" sz="2400" b="1" dirty="0" smtClean="0"/>
              <a:t>scientific goal </a:t>
            </a:r>
            <a:r>
              <a:rPr lang="en-US" sz="2400" b="1" dirty="0"/>
              <a:t>of this proposal is to demonstrate the utility of an airborne </a:t>
            </a:r>
            <a:r>
              <a:rPr lang="en-US" sz="2400" b="1" dirty="0" err="1"/>
              <a:t>HyspIRI</a:t>
            </a:r>
            <a:r>
              <a:rPr lang="en-US" sz="2400" b="1" dirty="0"/>
              <a:t> simulation to address the biological properties of coastal California, within the context of the long-term monitoring programs ongoing in the </a:t>
            </a:r>
            <a:r>
              <a:rPr lang="en-US" sz="2400" b="1" dirty="0" smtClean="0"/>
              <a:t>area.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0" y="24275498"/>
            <a:ext cx="5262703" cy="719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657974" y="24808898"/>
            <a:ext cx="7439028" cy="6509302"/>
          </a:xfrm>
          <a:prstGeom prst="rect">
            <a:avLst/>
          </a:prstGeom>
        </p:spPr>
        <p:txBody>
          <a:bodyPr vert="horz" lIns="412778" tIns="206389" rIns="412778" bIns="206389" rtlCol="0">
            <a:normAutofit/>
          </a:bodyPr>
          <a:lstStyle>
            <a:lvl1pPr marL="0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14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63892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1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27784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10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191677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55569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319461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383353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447246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511138" indent="0" algn="ctr" defTabSz="4127784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Monterey Bay has both open ocean and optically complex water masses, so the full dynamic range of the sensor suite and protocols being used in the field can be evaluated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Monterey Bay has been used for COAST 2006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(SAMSON sensor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COAST-HOPE 2011 (Headwall and C-AIR sensors), PRISM (2012), SARP (MASTER, 2010), and GLIMMER (2012) as well as numerous AVIRIS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overflights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Ongoing time-series by UCSC, MLML, MBARI, with moorings and shore stations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Features include Elkhorn Slough, Case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and 2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waters, red tides, kelp beds, river plumes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6934200" y="24095351"/>
            <a:ext cx="140208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Monterey Bay as a </a:t>
            </a:r>
            <a:r>
              <a:rPr lang="en-US" sz="4800" b="1" kern="0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Testbed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pic>
        <p:nvPicPr>
          <p:cNvPr id="18" name="Picture 4" descr="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0875" y="14516100"/>
            <a:ext cx="8267700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9"/>
          <p:cNvSpPr>
            <a:spLocks noChangeArrowheads="1"/>
          </p:cNvSpPr>
          <p:nvPr/>
        </p:nvSpPr>
        <p:spPr bwMode="auto">
          <a:xfrm>
            <a:off x="14773275" y="13411200"/>
            <a:ext cx="14020800" cy="11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Seasonality, Measurement Sites, and </a:t>
            </a:r>
          </a:p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AVIRIS/MASTER Flight Planning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2013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and 2014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87600" y="22450485"/>
            <a:ext cx="118652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Spring (March), Summer (July), and Fall (October) will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maximize the likelihood of data collection days, minimize cloud cover 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for collection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satellite data), and will provide a range of scientifically interesting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features, including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tidal exchange with Elkhorn Slough, red tides, fall transition, upwelling versus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oceanic conditions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and, potentially, a “first flush” rain event.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easonality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Monterey Bay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can be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delineated by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upwelling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(April-August),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oceanic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(September-October), and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Davidson (November-March) seasons.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Having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up to three AVIRIS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overflights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may enable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capturing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some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this seasonality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4" name="Picture 23" descr="IMG_11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2127" y="3124200"/>
            <a:ext cx="5793409" cy="434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4795482" y="3038475"/>
            <a:ext cx="40665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Meso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-eutrophic lake, dominated by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cyanos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summer with clear seasonal species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succession.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Pinto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Lake has also been used as a site for airborne data collection in 2010 and 2011, and there are historical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biooptical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reflectance data available for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402" y="7543800"/>
            <a:ext cx="1044388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8033527" y="12725400"/>
            <a:ext cx="10358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Chlorophyll (and toxin) samples have been collected weekly for ~3 years from Pinto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Lake, 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Weekly CHL data are plotted after degrading to 19- and 38-day repeat cycles.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Rectangle 59"/>
          <p:cNvSpPr>
            <a:spLocks noChangeArrowheads="1"/>
          </p:cNvSpPr>
          <p:nvPr/>
        </p:nvSpPr>
        <p:spPr bwMode="auto">
          <a:xfrm>
            <a:off x="28041600" y="2228850"/>
            <a:ext cx="140208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Pinto Lake Field Site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251" y="15004297"/>
            <a:ext cx="4172631" cy="478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27965400" y="14173200"/>
            <a:ext cx="9659803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Bay Area </a:t>
            </a: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ER-2 Flight </a:t>
            </a: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April 10, </a:t>
            </a: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2013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828740" y="609601"/>
            <a:ext cx="2831859" cy="2397886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547" y="27270999"/>
            <a:ext cx="5288393" cy="396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251" y="20010079"/>
            <a:ext cx="5583296" cy="418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991" y="24982129"/>
            <a:ext cx="4316831" cy="647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0" y="14780854"/>
            <a:ext cx="4693310" cy="1005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6" y="27271000"/>
            <a:ext cx="5251968" cy="393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Rectangle 59"/>
          <p:cNvSpPr>
            <a:spLocks noChangeArrowheads="1"/>
          </p:cNvSpPr>
          <p:nvPr/>
        </p:nvSpPr>
        <p:spPr bwMode="auto">
          <a:xfrm>
            <a:off x="1371600" y="11674751"/>
            <a:ext cx="140208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Monterey Bay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28041600" y="24601944"/>
            <a:ext cx="11201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7938" defTabSz="3135313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3135313">
              <a:defRPr>
                <a:solidFill>
                  <a:schemeClr val="tx1"/>
                </a:solidFill>
                <a:latin typeface="Arial" charset="0"/>
              </a:defRPr>
            </a:lvl2pPr>
            <a:lvl3pPr defTabSz="3135313">
              <a:defRPr>
                <a:solidFill>
                  <a:schemeClr val="tx1"/>
                </a:solidFill>
                <a:latin typeface="Arial" charset="0"/>
              </a:defRPr>
            </a:lvl3pPr>
            <a:lvl4pPr defTabSz="3135313">
              <a:defRPr>
                <a:solidFill>
                  <a:schemeClr val="tx1"/>
                </a:solidFill>
                <a:latin typeface="Arial" charset="0"/>
              </a:defRPr>
            </a:lvl4pPr>
            <a:lvl5pPr defTabSz="3135313">
              <a:defRPr>
                <a:solidFill>
                  <a:schemeClr val="tx1"/>
                </a:solidFill>
                <a:latin typeface="Arial" charset="0"/>
              </a:defRPr>
            </a:lvl5pPr>
            <a:lvl6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135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2400" kern="0" dirty="0" smtClean="0"/>
              <a:t>During </a:t>
            </a:r>
            <a:r>
              <a:rPr lang="en-US" sz="2400" kern="0" dirty="0"/>
              <a:t>flights, we obtained MODIS Aqua and </a:t>
            </a:r>
            <a:r>
              <a:rPr lang="en-US" sz="2400" kern="0" dirty="0" smtClean="0"/>
              <a:t>Terra and </a:t>
            </a:r>
            <a:r>
              <a:rPr lang="en-US" sz="2400" kern="0" dirty="0"/>
              <a:t>HICO</a:t>
            </a:r>
            <a:r>
              <a:rPr lang="en-US" sz="2400" kern="0" dirty="0" smtClean="0"/>
              <a:t>, </a:t>
            </a:r>
            <a:r>
              <a:rPr lang="en-US" sz="2400" kern="0" dirty="0"/>
              <a:t>data corresponding to contemporaneous deployment of the ship-based measurements from the R/V John Martin (Moss Landing Marine Lab).  Satellite observations will be used to compare accuracy of radiance retrievals and derived products versus the </a:t>
            </a:r>
            <a:r>
              <a:rPr lang="en-US" sz="2400" kern="0" dirty="0" smtClean="0"/>
              <a:t>AVIRIS imaging spectrometer and </a:t>
            </a:r>
            <a:r>
              <a:rPr lang="en-US" sz="2400" kern="0" dirty="0"/>
              <a:t>the in situ measurements</a:t>
            </a:r>
            <a:r>
              <a:rPr lang="en-US" sz="2400" kern="0" dirty="0" smtClean="0"/>
              <a:t>.  </a:t>
            </a:r>
            <a:r>
              <a:rPr lang="en-US" sz="2400" kern="0" dirty="0" smtClean="0"/>
              <a:t>Spectrally invariant bright target data were also collected for calibration and </a:t>
            </a:r>
            <a:r>
              <a:rPr lang="en-US" sz="2400" kern="0" dirty="0" err="1" smtClean="0"/>
              <a:t>sunphotometer</a:t>
            </a:r>
            <a:r>
              <a:rPr lang="en-US" sz="2400" kern="0" dirty="0" smtClean="0"/>
              <a:t> data were collected for atmospheric correction.</a:t>
            </a:r>
            <a:endParaRPr lang="en-US" sz="2400" kern="0" dirty="0"/>
          </a:p>
        </p:txBody>
      </p:sp>
      <p:sp>
        <p:nvSpPr>
          <p:cNvPr id="37" name="Rectangle 59"/>
          <p:cNvSpPr>
            <a:spLocks noChangeArrowheads="1"/>
          </p:cNvSpPr>
          <p:nvPr/>
        </p:nvSpPr>
        <p:spPr bwMode="auto">
          <a:xfrm>
            <a:off x="28041600" y="31318200"/>
            <a:ext cx="11201400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43894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Funding:  NASA </a:t>
            </a:r>
            <a:r>
              <a:rPr lang="en-US" sz="2800" b="1" kern="0" noProof="0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HyspIRI</a:t>
            </a:r>
            <a:r>
              <a:rPr lang="en-US" sz="2800" b="1" kern="0" noProof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Preparatory Project, Woody Turner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pic>
        <p:nvPicPr>
          <p:cNvPr id="19" name="Picture 18" descr="journal.pone.0012576.g004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635991" y="16040101"/>
            <a:ext cx="4458987" cy="579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5-Point Star 37"/>
          <p:cNvSpPr/>
          <p:nvPr/>
        </p:nvSpPr>
        <p:spPr>
          <a:xfrm>
            <a:off x="24231600" y="16687800"/>
            <a:ext cx="427794" cy="31584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4946806" y="17819756"/>
            <a:ext cx="427794" cy="31584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24384000" y="18059400"/>
            <a:ext cx="427794" cy="31584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25785006" y="16535400"/>
            <a:ext cx="427794" cy="31584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27279600"/>
            <a:ext cx="5351605" cy="418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5-Point Star 43"/>
          <p:cNvSpPr/>
          <p:nvPr/>
        </p:nvSpPr>
        <p:spPr>
          <a:xfrm>
            <a:off x="22707600" y="15468600"/>
            <a:ext cx="427794" cy="31584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3317200" y="15464135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Ocean Stations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1095</Words>
  <Application>Microsoft Office PowerPoint</Application>
  <PresentationFormat>Custom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Guild, Liane S. (ARC-SGE)</dc:creator>
  <cp:lastModifiedBy>Guild, Liane S. (ARC-SGE)</cp:lastModifiedBy>
  <cp:revision>31</cp:revision>
  <cp:lastPrinted>2013-04-19T22:30:09Z</cp:lastPrinted>
  <dcterms:created xsi:type="dcterms:W3CDTF">2013-04-18T01:08:47Z</dcterms:created>
  <dcterms:modified xsi:type="dcterms:W3CDTF">2013-04-20T00:06:28Z</dcterms:modified>
</cp:coreProperties>
</file>