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69" r:id="rId2"/>
    <p:sldId id="257" r:id="rId3"/>
    <p:sldId id="280" r:id="rId4"/>
    <p:sldId id="342" r:id="rId5"/>
    <p:sldId id="290" r:id="rId6"/>
    <p:sldId id="281" r:id="rId7"/>
    <p:sldId id="336" r:id="rId8"/>
    <p:sldId id="328" r:id="rId9"/>
    <p:sldId id="332" r:id="rId10"/>
    <p:sldId id="331" r:id="rId11"/>
    <p:sldId id="301" r:id="rId12"/>
    <p:sldId id="333" r:id="rId13"/>
    <p:sldId id="329" r:id="rId14"/>
    <p:sldId id="306" r:id="rId15"/>
    <p:sldId id="307" r:id="rId16"/>
    <p:sldId id="334" r:id="rId17"/>
    <p:sldId id="335" r:id="rId18"/>
    <p:sldId id="308" r:id="rId19"/>
    <p:sldId id="338" r:id="rId20"/>
    <p:sldId id="340" r:id="rId21"/>
    <p:sldId id="341" r:id="rId22"/>
    <p:sldId id="311" r:id="rId23"/>
    <p:sldId id="313" r:id="rId24"/>
    <p:sldId id="314" r:id="rId25"/>
    <p:sldId id="315" r:id="rId26"/>
    <p:sldId id="316" r:id="rId27"/>
    <p:sldId id="317" r:id="rId28"/>
    <p:sldId id="318" r:id="rId29"/>
    <p:sldId id="319" r:id="rId30"/>
    <p:sldId id="320" r:id="rId31"/>
    <p:sldId id="323" r:id="rId32"/>
    <p:sldId id="324" r:id="rId33"/>
    <p:sldId id="325" r:id="rId34"/>
    <p:sldId id="326" r:id="rId35"/>
    <p:sldId id="327" r:id="rId36"/>
    <p:sldId id="321" r:id="rId37"/>
    <p:sldId id="258" r:id="rId38"/>
    <p:sldId id="288" r:id="rId39"/>
    <p:sldId id="294" r:id="rId40"/>
    <p:sldId id="291" r:id="rId41"/>
    <p:sldId id="295" r:id="rId42"/>
    <p:sldId id="259" r:id="rId43"/>
    <p:sldId id="271" r:id="rId44"/>
    <p:sldId id="270" r:id="rId45"/>
    <p:sldId id="272" r:id="rId46"/>
    <p:sldId id="296" r:id="rId47"/>
    <p:sldId id="292" r:id="rId48"/>
    <p:sldId id="263" r:id="rId49"/>
    <p:sldId id="297" r:id="rId50"/>
    <p:sldId id="298" r:id="rId51"/>
    <p:sldId id="299" r:id="rId52"/>
    <p:sldId id="267" r:id="rId53"/>
    <p:sldId id="27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 xmlns:p14="http://schemas.microsoft.com/office/powerpoint/2010/main" val="0"/>
    </p:ext>
    <p:ext uri="{D31A062A-798A-4329-ABDD-BBA856620510}">
      <p14:defaultImageDpi xmlns:mc="http://schemas.openxmlformats.org/markup-compatibility/2006" xmlns:mv="urn:schemas-microsoft-com:mac:vml"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88183" autoAdjust="0"/>
  </p:normalViewPr>
  <p:slideViewPr>
    <p:cSldViewPr>
      <p:cViewPr>
        <p:scale>
          <a:sx n="66" d="100"/>
          <a:sy n="66" d="100"/>
        </p:scale>
        <p:origin x="-6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v>BCHU HY </c:v>
          </c:tx>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0.45364238410596008</c:v>
                </c:pt>
                <c:pt idx="1">
                  <c:v>0.51821493624772297</c:v>
                </c:pt>
                <c:pt idx="2">
                  <c:v>0.51577591757888652</c:v>
                </c:pt>
                <c:pt idx="3">
                  <c:v>0.43209876543209957</c:v>
                </c:pt>
                <c:pt idx="4">
                  <c:v>0.26099158091674501</c:v>
                </c:pt>
                <c:pt idx="5">
                  <c:v>0.42058165548098408</c:v>
                </c:pt>
                <c:pt idx="6">
                  <c:v>0.43411479385610457</c:v>
                </c:pt>
                <c:pt idx="7">
                  <c:v>0.45697329376854751</c:v>
                </c:pt>
                <c:pt idx="8">
                  <c:v>0.51820388349514601</c:v>
                </c:pt>
              </c:numCache>
            </c:numRef>
          </c:val>
        </c:ser>
        <c:ser>
          <c:idx val="1"/>
          <c:order val="1"/>
          <c:tx>
            <c:v>RUHU HY</c:v>
          </c:tx>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Sheet1!$C$2:$C$10</c:f>
              <c:numCache>
                <c:formatCode>0.00</c:formatCode>
                <c:ptCount val="9"/>
                <c:pt idx="0">
                  <c:v>0.86284722222222365</c:v>
                </c:pt>
                <c:pt idx="1">
                  <c:v>0.84389140271493401</c:v>
                </c:pt>
                <c:pt idx="2">
                  <c:v>0.87004405286344078</c:v>
                </c:pt>
                <c:pt idx="3">
                  <c:v>0.66666666666666763</c:v>
                </c:pt>
                <c:pt idx="4">
                  <c:v>0.47169811320754851</c:v>
                </c:pt>
                <c:pt idx="5">
                  <c:v>0.87443946188340804</c:v>
                </c:pt>
                <c:pt idx="6">
                  <c:v>0.89361702127659681</c:v>
                </c:pt>
                <c:pt idx="7">
                  <c:v>0.79319371727748889</c:v>
                </c:pt>
                <c:pt idx="8">
                  <c:v>0.96039603960396103</c:v>
                </c:pt>
              </c:numCache>
            </c:numRef>
          </c:val>
        </c:ser>
        <c:ser>
          <c:idx val="2"/>
          <c:order val="2"/>
          <c:tx>
            <c:v>BTLHL HY</c:v>
          </c:tx>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Sheet1!$D$2:$D$10</c:f>
              <c:numCache>
                <c:formatCode>0.00</c:formatCode>
                <c:ptCount val="9"/>
                <c:pt idx="0">
                  <c:v>0.44787644787644998</c:v>
                </c:pt>
                <c:pt idx="1">
                  <c:v>0.71689497716895201</c:v>
                </c:pt>
                <c:pt idx="2">
                  <c:v>0.71818181818182114</c:v>
                </c:pt>
                <c:pt idx="3">
                  <c:v>0.66666666666666763</c:v>
                </c:pt>
                <c:pt idx="4">
                  <c:v>0.39705882352941402</c:v>
                </c:pt>
                <c:pt idx="5">
                  <c:v>0.66984126984127101</c:v>
                </c:pt>
                <c:pt idx="6">
                  <c:v>0.85714285714285865</c:v>
                </c:pt>
                <c:pt idx="7">
                  <c:v>0.5380116959064315</c:v>
                </c:pt>
                <c:pt idx="8">
                  <c:v>0.64197530864197816</c:v>
                </c:pt>
              </c:numCache>
            </c:numRef>
          </c:val>
        </c:ser>
        <c:ser>
          <c:idx val="3"/>
          <c:order val="3"/>
          <c:tx>
            <c:v>CAHU HY</c:v>
          </c:tx>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Sheet1!$E$2:$E$10</c:f>
              <c:numCache>
                <c:formatCode>0.00</c:formatCode>
                <c:ptCount val="9"/>
                <c:pt idx="0">
                  <c:v>0.67391304347826264</c:v>
                </c:pt>
                <c:pt idx="1">
                  <c:v>0.81481481481481688</c:v>
                </c:pt>
                <c:pt idx="2">
                  <c:v>0.82142857142857428</c:v>
                </c:pt>
                <c:pt idx="3">
                  <c:v>0.42857142857142899</c:v>
                </c:pt>
                <c:pt idx="4">
                  <c:v>0.53846153846153799</c:v>
                </c:pt>
                <c:pt idx="5">
                  <c:v>0.79629629629629761</c:v>
                </c:pt>
                <c:pt idx="6">
                  <c:v>0.89473684210526261</c:v>
                </c:pt>
                <c:pt idx="7">
                  <c:v>0.75000000000000189</c:v>
                </c:pt>
                <c:pt idx="8">
                  <c:v>0.86666666666666703</c:v>
                </c:pt>
              </c:numCache>
            </c:numRef>
          </c:val>
        </c:ser>
        <c:marker val="1"/>
        <c:axId val="52203520"/>
        <c:axId val="63906176"/>
      </c:lineChart>
      <c:catAx>
        <c:axId val="52203520"/>
        <c:scaling>
          <c:orientation val="minMax"/>
        </c:scaling>
        <c:axPos val="b"/>
        <c:numFmt formatCode="General" sourceLinked="1"/>
        <c:tickLblPos val="nextTo"/>
        <c:crossAx val="63906176"/>
        <c:crosses val="autoZero"/>
        <c:auto val="1"/>
        <c:lblAlgn val="ctr"/>
        <c:lblOffset val="100"/>
      </c:catAx>
      <c:valAx>
        <c:axId val="63906176"/>
        <c:scaling>
          <c:orientation val="minMax"/>
        </c:scaling>
        <c:axPos val="l"/>
        <c:majorGridlines/>
        <c:numFmt formatCode="0.00" sourceLinked="1"/>
        <c:tickLblPos val="nextTo"/>
        <c:crossAx val="52203520"/>
        <c:crosses val="autoZero"/>
        <c:crossBetween val="between"/>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egendEntry>
        <c:idx val="2"/>
        <c:txPr>
          <a:bodyPr/>
          <a:lstStyle/>
          <a:p>
            <a:pPr>
              <a:defRPr sz="2000"/>
            </a:pPr>
            <a:endParaRPr lang="en-US"/>
          </a:p>
        </c:txPr>
      </c:legendEntry>
      <c:legendEntry>
        <c:idx val="3"/>
        <c:txPr>
          <a:bodyPr/>
          <a:lstStyle/>
          <a:p>
            <a:pPr>
              <a:defRPr sz="2000"/>
            </a:pPr>
            <a:endParaRPr lang="en-US"/>
          </a:p>
        </c:txPr>
      </c:legendEntry>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7C48-1297-4251-AE53-0005138DF2B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AED1D79-B4E9-4774-90EF-362BFF0158D8}">
      <dgm:prSet phldrT="[Text]" custT="1"/>
      <dgm:spPr/>
      <dgm:t>
        <a:bodyPr/>
        <a:lstStyle/>
        <a:p>
          <a:pPr algn="ctr"/>
          <a:r>
            <a:rPr lang="en-US" sz="2800" dirty="0" smtClean="0"/>
            <a:t>Create assemblage lists in current and future climate</a:t>
          </a:r>
          <a:endParaRPr lang="en-US" sz="2800" dirty="0"/>
        </a:p>
      </dgm:t>
    </dgm:pt>
    <dgm:pt modelId="{9218B31F-2048-4BB6-A3EF-68F49168322F}" type="parTrans" cxnId="{1DC477A9-D1DC-49CA-B066-E601321CB5C9}">
      <dgm:prSet/>
      <dgm:spPr/>
      <dgm:t>
        <a:bodyPr/>
        <a:lstStyle/>
        <a:p>
          <a:pPr algn="ctr"/>
          <a:endParaRPr lang="en-US" sz="2400"/>
        </a:p>
      </dgm:t>
    </dgm:pt>
    <dgm:pt modelId="{413DF665-395A-4D01-A576-930DABC8CC48}" type="sibTrans" cxnId="{1DC477A9-D1DC-49CA-B066-E601321CB5C9}">
      <dgm:prSet/>
      <dgm:spPr/>
      <dgm:t>
        <a:bodyPr/>
        <a:lstStyle/>
        <a:p>
          <a:pPr algn="ctr"/>
          <a:endParaRPr lang="en-US" sz="2400"/>
        </a:p>
      </dgm:t>
    </dgm:pt>
    <dgm:pt modelId="{8596541A-5B76-48DD-954F-7639BDE2665E}">
      <dgm:prSet phldrT="[Text]" custT="1"/>
      <dgm:spPr/>
      <dgm:t>
        <a:bodyPr/>
        <a:lstStyle/>
        <a:p>
          <a:pPr algn="ctr"/>
          <a:r>
            <a:rPr lang="en-US" sz="2800" dirty="0" smtClean="0"/>
            <a:t>Calculate between time betadiversity</a:t>
          </a:r>
        </a:p>
      </dgm:t>
    </dgm:pt>
    <dgm:pt modelId="{6F57364D-3DBD-4822-8913-5024B6A54E2E}" type="parTrans" cxnId="{F3CFC628-2DF6-4792-98A8-E831C79AAFBC}">
      <dgm:prSet/>
      <dgm:spPr/>
      <dgm:t>
        <a:bodyPr/>
        <a:lstStyle/>
        <a:p>
          <a:pPr algn="ctr"/>
          <a:endParaRPr lang="en-US" sz="2400"/>
        </a:p>
      </dgm:t>
    </dgm:pt>
    <dgm:pt modelId="{E01A9C59-BE5A-43CD-8A50-006FEAC53A8C}" type="sibTrans" cxnId="{F3CFC628-2DF6-4792-98A8-E831C79AAFBC}">
      <dgm:prSet/>
      <dgm:spPr/>
      <dgm:t>
        <a:bodyPr/>
        <a:lstStyle/>
        <a:p>
          <a:pPr algn="ctr"/>
          <a:endParaRPr lang="en-US" sz="2400"/>
        </a:p>
      </dgm:t>
    </dgm:pt>
    <dgm:pt modelId="{D039A96B-448A-4ED9-BC76-183F81D3BA7E}">
      <dgm:prSet custT="1"/>
      <dgm:spPr/>
      <dgm:t>
        <a:bodyPr/>
        <a:lstStyle/>
        <a:p>
          <a:pPr algn="ctr"/>
          <a:r>
            <a:rPr lang="en-US" sz="2800" dirty="0" smtClean="0"/>
            <a:t>Identify non-analog communities</a:t>
          </a:r>
          <a:endParaRPr lang="en-US" sz="2800" dirty="0"/>
        </a:p>
      </dgm:t>
    </dgm:pt>
    <dgm:pt modelId="{8AF5B5C1-1BC3-40C3-9DCA-00AA65846EE3}" type="parTrans" cxnId="{52D39103-5F64-495D-BA9E-A6C8943DBCA8}">
      <dgm:prSet/>
      <dgm:spPr/>
      <dgm:t>
        <a:bodyPr/>
        <a:lstStyle/>
        <a:p>
          <a:pPr algn="ctr"/>
          <a:endParaRPr lang="en-US" sz="2400"/>
        </a:p>
      </dgm:t>
    </dgm:pt>
    <dgm:pt modelId="{31016B9C-56C1-4345-8136-E2C78B6D26FD}" type="sibTrans" cxnId="{52D39103-5F64-495D-BA9E-A6C8943DBCA8}">
      <dgm:prSet/>
      <dgm:spPr/>
      <dgm:t>
        <a:bodyPr/>
        <a:lstStyle/>
        <a:p>
          <a:pPr algn="ctr"/>
          <a:endParaRPr lang="en-US" sz="2400"/>
        </a:p>
      </dgm:t>
    </dgm:pt>
    <dgm:pt modelId="{4CBA1437-7E6E-400F-8539-6DD447D21748}" type="pres">
      <dgm:prSet presAssocID="{EC477C48-1297-4251-AE53-0005138DF2B9}" presName="linear" presStyleCnt="0">
        <dgm:presLayoutVars>
          <dgm:dir/>
          <dgm:animLvl val="lvl"/>
          <dgm:resizeHandles val="exact"/>
        </dgm:presLayoutVars>
      </dgm:prSet>
      <dgm:spPr/>
      <dgm:t>
        <a:bodyPr/>
        <a:lstStyle/>
        <a:p>
          <a:endParaRPr lang="en-US"/>
        </a:p>
      </dgm:t>
    </dgm:pt>
    <dgm:pt modelId="{9D189FD7-BE00-4517-9AFD-8D930C5B4047}" type="pres">
      <dgm:prSet presAssocID="{DAED1D79-B4E9-4774-90EF-362BFF0158D8}" presName="parentLin" presStyleCnt="0"/>
      <dgm:spPr/>
    </dgm:pt>
    <dgm:pt modelId="{E362D263-8C92-4E7B-A256-54EE661B1079}" type="pres">
      <dgm:prSet presAssocID="{DAED1D79-B4E9-4774-90EF-362BFF0158D8}" presName="parentLeftMargin" presStyleLbl="node1" presStyleIdx="0" presStyleCnt="3"/>
      <dgm:spPr/>
      <dgm:t>
        <a:bodyPr/>
        <a:lstStyle/>
        <a:p>
          <a:endParaRPr lang="en-US"/>
        </a:p>
      </dgm:t>
    </dgm:pt>
    <dgm:pt modelId="{1B609BAF-FDDD-422F-8935-1E35D964F1A9}" type="pres">
      <dgm:prSet presAssocID="{DAED1D79-B4E9-4774-90EF-362BFF0158D8}" presName="parentText" presStyleLbl="node1" presStyleIdx="0" presStyleCnt="3">
        <dgm:presLayoutVars>
          <dgm:chMax val="0"/>
          <dgm:bulletEnabled val="1"/>
        </dgm:presLayoutVars>
      </dgm:prSet>
      <dgm:spPr/>
      <dgm:t>
        <a:bodyPr/>
        <a:lstStyle/>
        <a:p>
          <a:endParaRPr lang="en-US"/>
        </a:p>
      </dgm:t>
    </dgm:pt>
    <dgm:pt modelId="{18AA7520-5CFA-4B42-84C5-749D2860D673}" type="pres">
      <dgm:prSet presAssocID="{DAED1D79-B4E9-4774-90EF-362BFF0158D8}" presName="negativeSpace" presStyleCnt="0"/>
      <dgm:spPr/>
    </dgm:pt>
    <dgm:pt modelId="{3AFF6035-5B35-46F6-8A75-8A0AF2561938}" type="pres">
      <dgm:prSet presAssocID="{DAED1D79-B4E9-4774-90EF-362BFF0158D8}" presName="childText" presStyleLbl="conFgAcc1" presStyleIdx="0" presStyleCnt="3">
        <dgm:presLayoutVars>
          <dgm:bulletEnabled val="1"/>
        </dgm:presLayoutVars>
      </dgm:prSet>
      <dgm:spPr/>
    </dgm:pt>
    <dgm:pt modelId="{91981CDA-B453-4A6A-A352-818F09D9CC96}" type="pres">
      <dgm:prSet presAssocID="{413DF665-395A-4D01-A576-930DABC8CC48}" presName="spaceBetweenRectangles" presStyleCnt="0"/>
      <dgm:spPr/>
    </dgm:pt>
    <dgm:pt modelId="{3E7064E1-3678-43A4-9F4E-6FB1BC0454FC}" type="pres">
      <dgm:prSet presAssocID="{8596541A-5B76-48DD-954F-7639BDE2665E}" presName="parentLin" presStyleCnt="0"/>
      <dgm:spPr/>
    </dgm:pt>
    <dgm:pt modelId="{4E5CD63F-14BE-44A6-A399-02A6CFD9671C}" type="pres">
      <dgm:prSet presAssocID="{8596541A-5B76-48DD-954F-7639BDE2665E}" presName="parentLeftMargin" presStyleLbl="node1" presStyleIdx="0" presStyleCnt="3"/>
      <dgm:spPr/>
      <dgm:t>
        <a:bodyPr/>
        <a:lstStyle/>
        <a:p>
          <a:endParaRPr lang="en-US"/>
        </a:p>
      </dgm:t>
    </dgm:pt>
    <dgm:pt modelId="{306F3A34-C19C-4656-B192-6CA67B259A53}" type="pres">
      <dgm:prSet presAssocID="{8596541A-5B76-48DD-954F-7639BDE2665E}" presName="parentText" presStyleLbl="node1" presStyleIdx="1" presStyleCnt="3">
        <dgm:presLayoutVars>
          <dgm:chMax val="0"/>
          <dgm:bulletEnabled val="1"/>
        </dgm:presLayoutVars>
      </dgm:prSet>
      <dgm:spPr/>
      <dgm:t>
        <a:bodyPr/>
        <a:lstStyle/>
        <a:p>
          <a:endParaRPr lang="en-US"/>
        </a:p>
      </dgm:t>
    </dgm:pt>
    <dgm:pt modelId="{967ECD20-9AA2-4AFD-8585-8AF3BC165A1A}" type="pres">
      <dgm:prSet presAssocID="{8596541A-5B76-48DD-954F-7639BDE2665E}" presName="negativeSpace" presStyleCnt="0"/>
      <dgm:spPr/>
    </dgm:pt>
    <dgm:pt modelId="{B9E89143-A3D3-4C40-9292-7D686E5CD15A}" type="pres">
      <dgm:prSet presAssocID="{8596541A-5B76-48DD-954F-7639BDE2665E}" presName="childText" presStyleLbl="conFgAcc1" presStyleIdx="1" presStyleCnt="3">
        <dgm:presLayoutVars>
          <dgm:bulletEnabled val="1"/>
        </dgm:presLayoutVars>
      </dgm:prSet>
      <dgm:spPr/>
      <dgm:t>
        <a:bodyPr/>
        <a:lstStyle/>
        <a:p>
          <a:endParaRPr lang="en-US"/>
        </a:p>
      </dgm:t>
    </dgm:pt>
    <dgm:pt modelId="{7225DDFD-C826-4E70-91AA-5AB8532B8588}" type="pres">
      <dgm:prSet presAssocID="{E01A9C59-BE5A-43CD-8A50-006FEAC53A8C}" presName="spaceBetweenRectangles" presStyleCnt="0"/>
      <dgm:spPr/>
    </dgm:pt>
    <dgm:pt modelId="{9BFAE29F-E90B-430B-AC29-38EA4391714B}" type="pres">
      <dgm:prSet presAssocID="{D039A96B-448A-4ED9-BC76-183F81D3BA7E}" presName="parentLin" presStyleCnt="0"/>
      <dgm:spPr/>
    </dgm:pt>
    <dgm:pt modelId="{1EE7570A-4BFF-4714-AFC7-3FA512FC846C}" type="pres">
      <dgm:prSet presAssocID="{D039A96B-448A-4ED9-BC76-183F81D3BA7E}" presName="parentLeftMargin" presStyleLbl="node1" presStyleIdx="1" presStyleCnt="3"/>
      <dgm:spPr/>
      <dgm:t>
        <a:bodyPr/>
        <a:lstStyle/>
        <a:p>
          <a:endParaRPr lang="en-US"/>
        </a:p>
      </dgm:t>
    </dgm:pt>
    <dgm:pt modelId="{BC538DF7-8393-49C5-9F5B-F0B71B60C7F7}" type="pres">
      <dgm:prSet presAssocID="{D039A96B-448A-4ED9-BC76-183F81D3BA7E}" presName="parentText" presStyleLbl="node1" presStyleIdx="2" presStyleCnt="3">
        <dgm:presLayoutVars>
          <dgm:chMax val="0"/>
          <dgm:bulletEnabled val="1"/>
        </dgm:presLayoutVars>
      </dgm:prSet>
      <dgm:spPr/>
      <dgm:t>
        <a:bodyPr/>
        <a:lstStyle/>
        <a:p>
          <a:endParaRPr lang="en-US"/>
        </a:p>
      </dgm:t>
    </dgm:pt>
    <dgm:pt modelId="{AA9D23C0-59F4-455B-8A3C-36B10B4614EE}" type="pres">
      <dgm:prSet presAssocID="{D039A96B-448A-4ED9-BC76-183F81D3BA7E}" presName="negativeSpace" presStyleCnt="0"/>
      <dgm:spPr/>
    </dgm:pt>
    <dgm:pt modelId="{CE6E80CD-E5CD-4D18-8DAF-73D9823A17CF}" type="pres">
      <dgm:prSet presAssocID="{D039A96B-448A-4ED9-BC76-183F81D3BA7E}" presName="childText" presStyleLbl="conFgAcc1" presStyleIdx="2" presStyleCnt="3">
        <dgm:presLayoutVars>
          <dgm:bulletEnabled val="1"/>
        </dgm:presLayoutVars>
      </dgm:prSet>
      <dgm:spPr/>
    </dgm:pt>
  </dgm:ptLst>
  <dgm:cxnLst>
    <dgm:cxn modelId="{52D39103-5F64-495D-BA9E-A6C8943DBCA8}" srcId="{EC477C48-1297-4251-AE53-0005138DF2B9}" destId="{D039A96B-448A-4ED9-BC76-183F81D3BA7E}" srcOrd="2" destOrd="0" parTransId="{8AF5B5C1-1BC3-40C3-9DCA-00AA65846EE3}" sibTransId="{31016B9C-56C1-4345-8136-E2C78B6D26FD}"/>
    <dgm:cxn modelId="{B4F7F8CF-A77A-406D-852F-B25C782763FA}" type="presOf" srcId="{DAED1D79-B4E9-4774-90EF-362BFF0158D8}" destId="{E362D263-8C92-4E7B-A256-54EE661B1079}" srcOrd="0" destOrd="0" presId="urn:microsoft.com/office/officeart/2005/8/layout/list1"/>
    <dgm:cxn modelId="{C8440623-5460-4377-A964-B6E881E18DAE}" type="presOf" srcId="{DAED1D79-B4E9-4774-90EF-362BFF0158D8}" destId="{1B609BAF-FDDD-422F-8935-1E35D964F1A9}" srcOrd="1" destOrd="0" presId="urn:microsoft.com/office/officeart/2005/8/layout/list1"/>
    <dgm:cxn modelId="{F1851146-A520-4C8C-9832-5CD22940524B}" type="presOf" srcId="{D039A96B-448A-4ED9-BC76-183F81D3BA7E}" destId="{1EE7570A-4BFF-4714-AFC7-3FA512FC846C}" srcOrd="0" destOrd="0" presId="urn:microsoft.com/office/officeart/2005/8/layout/list1"/>
    <dgm:cxn modelId="{7153D883-2D8F-4C1A-810A-B44800522A00}" type="presOf" srcId="{D039A96B-448A-4ED9-BC76-183F81D3BA7E}" destId="{BC538DF7-8393-49C5-9F5B-F0B71B60C7F7}" srcOrd="1" destOrd="0" presId="urn:microsoft.com/office/officeart/2005/8/layout/list1"/>
    <dgm:cxn modelId="{3C3FBB1F-E550-43D3-B867-C2ADFE961D2F}" type="presOf" srcId="{EC477C48-1297-4251-AE53-0005138DF2B9}" destId="{4CBA1437-7E6E-400F-8539-6DD447D21748}" srcOrd="0" destOrd="0" presId="urn:microsoft.com/office/officeart/2005/8/layout/list1"/>
    <dgm:cxn modelId="{1DC477A9-D1DC-49CA-B066-E601321CB5C9}" srcId="{EC477C48-1297-4251-AE53-0005138DF2B9}" destId="{DAED1D79-B4E9-4774-90EF-362BFF0158D8}" srcOrd="0" destOrd="0" parTransId="{9218B31F-2048-4BB6-A3EF-68F49168322F}" sibTransId="{413DF665-395A-4D01-A576-930DABC8CC48}"/>
    <dgm:cxn modelId="{E9CFCBB4-B98C-427A-9CD1-EFE10186F0BA}" type="presOf" srcId="{8596541A-5B76-48DD-954F-7639BDE2665E}" destId="{4E5CD63F-14BE-44A6-A399-02A6CFD9671C}" srcOrd="0" destOrd="0" presId="urn:microsoft.com/office/officeart/2005/8/layout/list1"/>
    <dgm:cxn modelId="{7383BB20-F153-46B8-907A-68284D254007}" type="presOf" srcId="{8596541A-5B76-48DD-954F-7639BDE2665E}" destId="{306F3A34-C19C-4656-B192-6CA67B259A53}" srcOrd="1" destOrd="0" presId="urn:microsoft.com/office/officeart/2005/8/layout/list1"/>
    <dgm:cxn modelId="{F3CFC628-2DF6-4792-98A8-E831C79AAFBC}" srcId="{EC477C48-1297-4251-AE53-0005138DF2B9}" destId="{8596541A-5B76-48DD-954F-7639BDE2665E}" srcOrd="1" destOrd="0" parTransId="{6F57364D-3DBD-4822-8913-5024B6A54E2E}" sibTransId="{E01A9C59-BE5A-43CD-8A50-006FEAC53A8C}"/>
    <dgm:cxn modelId="{C6C0F9A0-3D75-4900-872F-289F13393D42}" type="presParOf" srcId="{4CBA1437-7E6E-400F-8539-6DD447D21748}" destId="{9D189FD7-BE00-4517-9AFD-8D930C5B4047}" srcOrd="0" destOrd="0" presId="urn:microsoft.com/office/officeart/2005/8/layout/list1"/>
    <dgm:cxn modelId="{46683AB8-24EC-4693-A2EC-D5A2CC1D5A35}" type="presParOf" srcId="{9D189FD7-BE00-4517-9AFD-8D930C5B4047}" destId="{E362D263-8C92-4E7B-A256-54EE661B1079}" srcOrd="0" destOrd="0" presId="urn:microsoft.com/office/officeart/2005/8/layout/list1"/>
    <dgm:cxn modelId="{5668E292-2EB8-4B8D-A6C9-D3614C8989B0}" type="presParOf" srcId="{9D189FD7-BE00-4517-9AFD-8D930C5B4047}" destId="{1B609BAF-FDDD-422F-8935-1E35D964F1A9}" srcOrd="1" destOrd="0" presId="urn:microsoft.com/office/officeart/2005/8/layout/list1"/>
    <dgm:cxn modelId="{C44BB30B-1961-4344-824B-9002F6D767B0}" type="presParOf" srcId="{4CBA1437-7E6E-400F-8539-6DD447D21748}" destId="{18AA7520-5CFA-4B42-84C5-749D2860D673}" srcOrd="1" destOrd="0" presId="urn:microsoft.com/office/officeart/2005/8/layout/list1"/>
    <dgm:cxn modelId="{E57F1270-0253-46F9-BABB-355EC1ECDDFE}" type="presParOf" srcId="{4CBA1437-7E6E-400F-8539-6DD447D21748}" destId="{3AFF6035-5B35-46F6-8A75-8A0AF2561938}" srcOrd="2" destOrd="0" presId="urn:microsoft.com/office/officeart/2005/8/layout/list1"/>
    <dgm:cxn modelId="{0A18876C-24F6-49EA-BD68-FAE849B0F77E}" type="presParOf" srcId="{4CBA1437-7E6E-400F-8539-6DD447D21748}" destId="{91981CDA-B453-4A6A-A352-818F09D9CC96}" srcOrd="3" destOrd="0" presId="urn:microsoft.com/office/officeart/2005/8/layout/list1"/>
    <dgm:cxn modelId="{CFD0680A-DB57-46CA-8F2D-127754873468}" type="presParOf" srcId="{4CBA1437-7E6E-400F-8539-6DD447D21748}" destId="{3E7064E1-3678-43A4-9F4E-6FB1BC0454FC}" srcOrd="4" destOrd="0" presId="urn:microsoft.com/office/officeart/2005/8/layout/list1"/>
    <dgm:cxn modelId="{F39010E8-9EE8-4B4F-ACF8-0A945A932421}" type="presParOf" srcId="{3E7064E1-3678-43A4-9F4E-6FB1BC0454FC}" destId="{4E5CD63F-14BE-44A6-A399-02A6CFD9671C}" srcOrd="0" destOrd="0" presId="urn:microsoft.com/office/officeart/2005/8/layout/list1"/>
    <dgm:cxn modelId="{E3865165-DADE-4D9A-8F1F-CE3B8E5A66C6}" type="presParOf" srcId="{3E7064E1-3678-43A4-9F4E-6FB1BC0454FC}" destId="{306F3A34-C19C-4656-B192-6CA67B259A53}" srcOrd="1" destOrd="0" presId="urn:microsoft.com/office/officeart/2005/8/layout/list1"/>
    <dgm:cxn modelId="{3314EC7F-DEAF-4EE1-9B38-AE759F1C1A82}" type="presParOf" srcId="{4CBA1437-7E6E-400F-8539-6DD447D21748}" destId="{967ECD20-9AA2-4AFD-8585-8AF3BC165A1A}" srcOrd="5" destOrd="0" presId="urn:microsoft.com/office/officeart/2005/8/layout/list1"/>
    <dgm:cxn modelId="{716550DC-C5F9-424B-8F76-6657B0E8341D}" type="presParOf" srcId="{4CBA1437-7E6E-400F-8539-6DD447D21748}" destId="{B9E89143-A3D3-4C40-9292-7D686E5CD15A}" srcOrd="6" destOrd="0" presId="urn:microsoft.com/office/officeart/2005/8/layout/list1"/>
    <dgm:cxn modelId="{3E88EAF1-74BB-4C79-B33D-7D47161D445A}" type="presParOf" srcId="{4CBA1437-7E6E-400F-8539-6DD447D21748}" destId="{7225DDFD-C826-4E70-91AA-5AB8532B8588}" srcOrd="7" destOrd="0" presId="urn:microsoft.com/office/officeart/2005/8/layout/list1"/>
    <dgm:cxn modelId="{4D17EF23-2D27-4B30-9901-259A883DDF7E}" type="presParOf" srcId="{4CBA1437-7E6E-400F-8539-6DD447D21748}" destId="{9BFAE29F-E90B-430B-AC29-38EA4391714B}" srcOrd="8" destOrd="0" presId="urn:microsoft.com/office/officeart/2005/8/layout/list1"/>
    <dgm:cxn modelId="{9A94EA29-2F0E-45DB-B38A-3762AA23ED5D}" type="presParOf" srcId="{9BFAE29F-E90B-430B-AC29-38EA4391714B}" destId="{1EE7570A-4BFF-4714-AFC7-3FA512FC846C}" srcOrd="0" destOrd="0" presId="urn:microsoft.com/office/officeart/2005/8/layout/list1"/>
    <dgm:cxn modelId="{A9E27D97-87ED-44C4-9BF4-B87A9E4D2412}" type="presParOf" srcId="{9BFAE29F-E90B-430B-AC29-38EA4391714B}" destId="{BC538DF7-8393-49C5-9F5B-F0B71B60C7F7}" srcOrd="1" destOrd="0" presId="urn:microsoft.com/office/officeart/2005/8/layout/list1"/>
    <dgm:cxn modelId="{B7DF076A-BCEC-4E92-AD1F-891A11FAC14A}" type="presParOf" srcId="{4CBA1437-7E6E-400F-8539-6DD447D21748}" destId="{AA9D23C0-59F4-455B-8A3C-36B10B4614EE}" srcOrd="9" destOrd="0" presId="urn:microsoft.com/office/officeart/2005/8/layout/list1"/>
    <dgm:cxn modelId="{16C6D45D-632C-4493-9333-2A79FD1C5C41}" type="presParOf" srcId="{4CBA1437-7E6E-400F-8539-6DD447D21748}" destId="{CE6E80CD-E5CD-4D18-8DAF-73D9823A17C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2CE95-9B9C-477A-B20E-4A7F2091C01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E3271E4-A874-49D3-8042-055563ADD028}">
      <dgm:prSet phldrT="[Text]" custT="1"/>
      <dgm:spPr>
        <a:noFill/>
        <a:ln w="38100">
          <a:solidFill>
            <a:schemeClr val="accent1"/>
          </a:solidFill>
        </a:ln>
      </dgm:spPr>
      <dgm:t>
        <a:bodyPr/>
        <a:lstStyle/>
        <a:p>
          <a:pPr marL="0" indent="0" algn="l">
            <a:tabLst>
              <a:tab pos="4351338" algn="l"/>
            </a:tabLst>
          </a:pPr>
          <a:r>
            <a:rPr lang="en-US" sz="2400" dirty="0" smtClean="0">
              <a:solidFill>
                <a:sysClr val="windowText" lastClr="000000"/>
              </a:solidFill>
            </a:rPr>
            <a:t>Species Localities (112/180 sp.)</a:t>
          </a:r>
          <a:endParaRPr lang="en-US" sz="2400" dirty="0">
            <a:solidFill>
              <a:sysClr val="windowText" lastClr="000000"/>
            </a:solidFill>
          </a:endParaRPr>
        </a:p>
      </dgm:t>
    </dgm:pt>
    <dgm:pt modelId="{D7C46BCF-4824-45BF-A8AF-4126C34E57B4}" type="parTrans" cxnId="{62FE972A-97FF-4815-8443-7A6858ED8355}">
      <dgm:prSet/>
      <dgm:spPr/>
      <dgm:t>
        <a:bodyPr/>
        <a:lstStyle/>
        <a:p>
          <a:endParaRPr lang="en-US" sz="3200"/>
        </a:p>
      </dgm:t>
    </dgm:pt>
    <dgm:pt modelId="{510C6DFE-EB3A-492C-86A3-361CD5C8686E}" type="sibTrans" cxnId="{62FE972A-97FF-4815-8443-7A6858ED8355}">
      <dgm:prSet custT="1"/>
      <dgm:spPr/>
      <dgm:t>
        <a:bodyPr/>
        <a:lstStyle/>
        <a:p>
          <a:endParaRPr lang="en-US" sz="5400"/>
        </a:p>
      </dgm:t>
    </dgm:pt>
    <dgm:pt modelId="{D66E5155-0EAE-426F-B6AF-7CB49944796B}">
      <dgm:prSet phldrT="[Text]" custT="1"/>
      <dgm:spPr>
        <a:noFill/>
        <a:ln>
          <a:solidFill>
            <a:schemeClr val="accent1"/>
          </a:solidFill>
        </a:ln>
      </dgm:spPr>
      <dgm:t>
        <a:bodyPr/>
        <a:lstStyle/>
        <a:p>
          <a:r>
            <a:rPr lang="en-US" sz="2400" dirty="0" smtClean="0">
              <a:solidFill>
                <a:sysClr val="windowText" lastClr="000000"/>
              </a:solidFill>
            </a:rPr>
            <a:t>Ensemble niche models (BIOMOD2)</a:t>
          </a:r>
          <a:endParaRPr lang="en-US" sz="2400" dirty="0">
            <a:solidFill>
              <a:sysClr val="windowText" lastClr="000000"/>
            </a:solidFill>
          </a:endParaRPr>
        </a:p>
      </dgm:t>
    </dgm:pt>
    <dgm:pt modelId="{650D5250-4443-46EB-8D40-37B5C93AA453}" type="parTrans" cxnId="{43940230-CEE2-4398-964F-14143D615972}">
      <dgm:prSet/>
      <dgm:spPr/>
      <dgm:t>
        <a:bodyPr/>
        <a:lstStyle/>
        <a:p>
          <a:endParaRPr lang="en-US" sz="3200"/>
        </a:p>
      </dgm:t>
    </dgm:pt>
    <dgm:pt modelId="{29C945E9-8A50-4CE5-8C00-BE955C0EE180}" type="sibTrans" cxnId="{43940230-CEE2-4398-964F-14143D615972}">
      <dgm:prSet custT="1"/>
      <dgm:spPr/>
      <dgm:t>
        <a:bodyPr/>
        <a:lstStyle/>
        <a:p>
          <a:endParaRPr lang="en-US" sz="5400"/>
        </a:p>
      </dgm:t>
    </dgm:pt>
    <dgm:pt modelId="{EA2416E3-DFF7-4A36-9610-AEB29D74FEEC}">
      <dgm:prSet custT="1"/>
      <dgm:spPr>
        <a:noFill/>
        <a:ln w="38100">
          <a:solidFill>
            <a:schemeClr val="accent1"/>
          </a:solidFill>
        </a:ln>
      </dgm:spPr>
      <dgm:t>
        <a:bodyPr/>
        <a:lstStyle/>
        <a:p>
          <a:pPr marL="0" indent="0" algn="l">
            <a:tabLst>
              <a:tab pos="4351338" algn="l"/>
            </a:tabLst>
          </a:pPr>
          <a:r>
            <a:rPr lang="en-US" sz="1600" dirty="0" smtClean="0">
              <a:solidFill>
                <a:sysClr val="windowText" lastClr="000000"/>
              </a:solidFill>
            </a:rPr>
            <a:t>Reviewed and cleaned according to published range maps, expert opinion, grey literature</a:t>
          </a:r>
          <a:endParaRPr lang="en-US" sz="1600" dirty="0">
            <a:solidFill>
              <a:sysClr val="windowText" lastClr="000000"/>
            </a:solidFill>
          </a:endParaRPr>
        </a:p>
      </dgm:t>
    </dgm:pt>
    <dgm:pt modelId="{761D5629-0AAB-4A4A-9265-BACF3172D08A}" type="parTrans" cxnId="{21E10A19-BFBF-4481-8FC0-E3212FBD1550}">
      <dgm:prSet/>
      <dgm:spPr/>
      <dgm:t>
        <a:bodyPr/>
        <a:lstStyle/>
        <a:p>
          <a:endParaRPr lang="en-US" sz="3200"/>
        </a:p>
      </dgm:t>
    </dgm:pt>
    <dgm:pt modelId="{1DA549AB-D8BD-4AE3-80D4-62A7142FBB4D}" type="sibTrans" cxnId="{21E10A19-BFBF-4481-8FC0-E3212FBD1550}">
      <dgm:prSet/>
      <dgm:spPr/>
      <dgm:t>
        <a:bodyPr/>
        <a:lstStyle/>
        <a:p>
          <a:endParaRPr lang="en-US" sz="3200"/>
        </a:p>
      </dgm:t>
    </dgm:pt>
    <dgm:pt modelId="{5CF006AE-A35C-4D0A-B442-0E14669A28CD}">
      <dgm:prSet custT="1"/>
      <dgm:spPr>
        <a:noFill/>
        <a:ln>
          <a:solidFill>
            <a:schemeClr val="accent1"/>
          </a:solidFill>
        </a:ln>
      </dgm:spPr>
      <dgm:t>
        <a:bodyPr/>
        <a:lstStyle/>
        <a:p>
          <a:r>
            <a:rPr lang="en-US" sz="1600" dirty="0" err="1" smtClean="0">
              <a:solidFill>
                <a:sysClr val="windowText" lastClr="000000"/>
              </a:solidFill>
            </a:rPr>
            <a:t>Maxent</a:t>
          </a:r>
          <a:r>
            <a:rPr lang="en-US" sz="1600" dirty="0" smtClean="0">
              <a:solidFill>
                <a:sysClr val="windowText" lastClr="000000"/>
              </a:solidFill>
            </a:rPr>
            <a:t>, Generalized  Linear Models, Boosted Regression Trees</a:t>
          </a:r>
          <a:endParaRPr lang="en-US" sz="1600" dirty="0">
            <a:solidFill>
              <a:sysClr val="windowText" lastClr="000000"/>
            </a:solidFill>
          </a:endParaRPr>
        </a:p>
      </dgm:t>
    </dgm:pt>
    <dgm:pt modelId="{6B6A2AA5-586F-435F-A5D8-961B6DEF2825}" type="parTrans" cxnId="{026A702F-D6D3-4A0B-BED4-25ADA5BD43AE}">
      <dgm:prSet/>
      <dgm:spPr/>
      <dgm:t>
        <a:bodyPr/>
        <a:lstStyle/>
        <a:p>
          <a:endParaRPr lang="en-US" sz="3200"/>
        </a:p>
      </dgm:t>
    </dgm:pt>
    <dgm:pt modelId="{CAA4A191-2E04-4955-9BD2-7298D23100C5}" type="sibTrans" cxnId="{026A702F-D6D3-4A0B-BED4-25ADA5BD43AE}">
      <dgm:prSet/>
      <dgm:spPr/>
      <dgm:t>
        <a:bodyPr/>
        <a:lstStyle/>
        <a:p>
          <a:endParaRPr lang="en-US" sz="3200"/>
        </a:p>
      </dgm:t>
    </dgm:pt>
    <dgm:pt modelId="{D371E8E4-680D-417B-8504-AF092B5AABDC}">
      <dgm:prSet custT="1"/>
      <dgm:spPr>
        <a:noFill/>
        <a:ln>
          <a:solidFill>
            <a:schemeClr val="accent1"/>
          </a:solidFill>
        </a:ln>
      </dgm:spPr>
      <dgm:t>
        <a:bodyPr/>
        <a:lstStyle/>
        <a:p>
          <a:r>
            <a:rPr lang="en-US" sz="1600" dirty="0" smtClean="0">
              <a:solidFill>
                <a:sysClr val="windowText" lastClr="000000"/>
              </a:solidFill>
            </a:rPr>
            <a:t>All models with ROC &gt; .75 are combined</a:t>
          </a:r>
          <a:endParaRPr lang="en-US" sz="1600" dirty="0">
            <a:solidFill>
              <a:sysClr val="windowText" lastClr="000000"/>
            </a:solidFill>
          </a:endParaRPr>
        </a:p>
      </dgm:t>
    </dgm:pt>
    <dgm:pt modelId="{8EC4051D-EA21-4BC1-9C02-5AA2BB0518D7}" type="parTrans" cxnId="{406CB5F9-F139-4E04-A279-E094F752E4B4}">
      <dgm:prSet/>
      <dgm:spPr/>
      <dgm:t>
        <a:bodyPr/>
        <a:lstStyle/>
        <a:p>
          <a:endParaRPr lang="en-US" sz="3200"/>
        </a:p>
      </dgm:t>
    </dgm:pt>
    <dgm:pt modelId="{24E05733-3A31-4AB2-B0C2-ABE4405A38EC}" type="sibTrans" cxnId="{406CB5F9-F139-4E04-A279-E094F752E4B4}">
      <dgm:prSet/>
      <dgm:spPr/>
      <dgm:t>
        <a:bodyPr/>
        <a:lstStyle/>
        <a:p>
          <a:endParaRPr lang="en-US" sz="3200"/>
        </a:p>
      </dgm:t>
    </dgm:pt>
    <dgm:pt modelId="{3FEA848D-BA57-41D1-AC11-2B1D1048DBD1}">
      <dgm:prSet custT="1"/>
      <dgm:spPr>
        <a:noFill/>
        <a:ln>
          <a:solidFill>
            <a:schemeClr val="accent1"/>
          </a:solidFill>
        </a:ln>
      </dgm:spPr>
      <dgm:t>
        <a:bodyPr/>
        <a:lstStyle/>
        <a:p>
          <a:r>
            <a:rPr lang="en-US" sz="2400" dirty="0" smtClean="0">
              <a:solidFill>
                <a:sysClr val="windowText" lastClr="000000"/>
              </a:solidFill>
            </a:rPr>
            <a:t>Current Climate</a:t>
          </a:r>
          <a:endParaRPr lang="en-US" sz="2400" dirty="0">
            <a:solidFill>
              <a:sysClr val="windowText" lastClr="000000"/>
            </a:solidFill>
          </a:endParaRPr>
        </a:p>
      </dgm:t>
    </dgm:pt>
    <dgm:pt modelId="{072FADC6-5B8F-47EA-8F4C-6859B18D6141}" type="parTrans" cxnId="{9CA3F76A-25B6-4800-870F-1AC58A7DE917}">
      <dgm:prSet/>
      <dgm:spPr/>
      <dgm:t>
        <a:bodyPr/>
        <a:lstStyle/>
        <a:p>
          <a:endParaRPr lang="en-US" sz="3200"/>
        </a:p>
      </dgm:t>
    </dgm:pt>
    <dgm:pt modelId="{418FAA45-85D3-4CC2-8E6B-EAC5A60F675F}" type="sibTrans" cxnId="{9CA3F76A-25B6-4800-870F-1AC58A7DE917}">
      <dgm:prSet custT="1"/>
      <dgm:spPr/>
      <dgm:t>
        <a:bodyPr/>
        <a:lstStyle/>
        <a:p>
          <a:endParaRPr lang="en-US" sz="3200"/>
        </a:p>
      </dgm:t>
    </dgm:pt>
    <dgm:pt modelId="{B6DDBC90-3625-438F-B5F5-1D81E7B905C4}">
      <dgm:prSet custT="1"/>
      <dgm:spPr>
        <a:noFill/>
        <a:ln>
          <a:solidFill>
            <a:schemeClr val="accent1"/>
          </a:solidFill>
        </a:ln>
      </dgm:spPr>
      <dgm:t>
        <a:bodyPr/>
        <a:lstStyle/>
        <a:p>
          <a:r>
            <a:rPr lang="en-US" sz="1600" dirty="0" smtClean="0">
              <a:solidFill>
                <a:sysClr val="windowText" lastClr="000000"/>
              </a:solidFill>
            </a:rPr>
            <a:t>Aggregate to .1 degree cells (~10km2)</a:t>
          </a:r>
          <a:endParaRPr lang="en-US" sz="1600" dirty="0">
            <a:solidFill>
              <a:sysClr val="windowText" lastClr="000000"/>
            </a:solidFill>
          </a:endParaRPr>
        </a:p>
      </dgm:t>
    </dgm:pt>
    <dgm:pt modelId="{19BB4604-86F5-428B-8650-B0E38C2A4D22}" type="parTrans" cxnId="{321E57C7-D7D8-4DA1-A466-0909A55D56AD}">
      <dgm:prSet/>
      <dgm:spPr/>
      <dgm:t>
        <a:bodyPr/>
        <a:lstStyle/>
        <a:p>
          <a:endParaRPr lang="en-US" sz="3200"/>
        </a:p>
      </dgm:t>
    </dgm:pt>
    <dgm:pt modelId="{34909CDF-30AA-4A4B-A1AE-7709C707F6EF}" type="sibTrans" cxnId="{321E57C7-D7D8-4DA1-A466-0909A55D56AD}">
      <dgm:prSet/>
      <dgm:spPr/>
      <dgm:t>
        <a:bodyPr/>
        <a:lstStyle/>
        <a:p>
          <a:endParaRPr lang="en-US" sz="3200"/>
        </a:p>
      </dgm:t>
    </dgm:pt>
    <dgm:pt modelId="{8369DF20-3FD8-4A01-A42D-A429B3BCF40A}">
      <dgm:prSet custT="1"/>
      <dgm:spPr>
        <a:noFill/>
        <a:ln>
          <a:solidFill>
            <a:schemeClr val="accent1"/>
          </a:solidFill>
        </a:ln>
      </dgm:spPr>
      <dgm:t>
        <a:bodyPr/>
        <a:lstStyle/>
        <a:p>
          <a:r>
            <a:rPr lang="en-US" sz="2400" dirty="0" smtClean="0">
              <a:solidFill>
                <a:sysClr val="windowText" lastClr="000000"/>
              </a:solidFill>
            </a:rPr>
            <a:t>Future Climate (IPCC 5)</a:t>
          </a:r>
          <a:endParaRPr lang="en-US" sz="2400" dirty="0">
            <a:solidFill>
              <a:sysClr val="windowText" lastClr="000000"/>
            </a:solidFill>
          </a:endParaRPr>
        </a:p>
      </dgm:t>
    </dgm:pt>
    <dgm:pt modelId="{0CEDD75A-17D6-4023-BE0E-DCF0B3FFBEBF}" type="parTrans" cxnId="{9E304F80-F33F-46CF-AE70-89CF8645C300}">
      <dgm:prSet/>
      <dgm:spPr/>
      <dgm:t>
        <a:bodyPr/>
        <a:lstStyle/>
        <a:p>
          <a:endParaRPr lang="en-US" sz="2000"/>
        </a:p>
      </dgm:t>
    </dgm:pt>
    <dgm:pt modelId="{FB323226-6D72-449A-891B-B244F31D3632}" type="sibTrans" cxnId="{9E304F80-F33F-46CF-AE70-89CF8645C300}">
      <dgm:prSet/>
      <dgm:spPr/>
      <dgm:t>
        <a:bodyPr/>
        <a:lstStyle/>
        <a:p>
          <a:endParaRPr lang="en-US" sz="2000"/>
        </a:p>
      </dgm:t>
    </dgm:pt>
    <dgm:pt modelId="{37CD6667-C2B6-46BF-8142-B5D65960368D}">
      <dgm:prSet custT="1"/>
      <dgm:spPr>
        <a:noFill/>
        <a:ln>
          <a:solidFill>
            <a:schemeClr val="accent1"/>
          </a:solidFill>
        </a:ln>
      </dgm:spPr>
      <dgm:t>
        <a:bodyPr/>
        <a:lstStyle/>
        <a:p>
          <a:r>
            <a:rPr lang="en-US" sz="1600" dirty="0" smtClean="0">
              <a:solidFill>
                <a:sysClr val="windowText" lastClr="000000"/>
              </a:solidFill>
            </a:rPr>
            <a:t>30 sec </a:t>
          </a:r>
          <a:r>
            <a:rPr lang="en-US" sz="1600" dirty="0" err="1" smtClean="0">
              <a:solidFill>
                <a:sysClr val="windowText" lastClr="000000"/>
              </a:solidFill>
            </a:rPr>
            <a:t>WorldClim</a:t>
          </a:r>
          <a:r>
            <a:rPr lang="en-US" sz="1600" dirty="0" smtClean="0">
              <a:solidFill>
                <a:sysClr val="windowText" lastClr="000000"/>
              </a:solidFill>
            </a:rPr>
            <a:t> </a:t>
          </a:r>
          <a:r>
            <a:rPr lang="en-US" sz="1600" dirty="0" err="1" smtClean="0">
              <a:solidFill>
                <a:sysClr val="windowText" lastClr="000000"/>
              </a:solidFill>
            </a:rPr>
            <a:t>Bioclim</a:t>
          </a:r>
          <a:r>
            <a:rPr lang="en-US" sz="1600" dirty="0" smtClean="0">
              <a:solidFill>
                <a:sysClr val="windowText" lastClr="000000"/>
              </a:solidFill>
            </a:rPr>
            <a:t>: Mean Annual Temp, Annual </a:t>
          </a:r>
          <a:r>
            <a:rPr lang="en-US" sz="1600" dirty="0" err="1" smtClean="0">
              <a:solidFill>
                <a:sysClr val="windowText" lastClr="000000"/>
              </a:solidFill>
            </a:rPr>
            <a:t>Precip</a:t>
          </a:r>
          <a:r>
            <a:rPr lang="en-US" sz="1600" dirty="0" smtClean="0">
              <a:solidFill>
                <a:sysClr val="windowText" lastClr="000000"/>
              </a:solidFill>
            </a:rPr>
            <a:t>, Temp Diurnal Range, Precipitation Seasonality</a:t>
          </a:r>
          <a:endParaRPr lang="en-US" sz="1600" dirty="0">
            <a:solidFill>
              <a:sysClr val="windowText" lastClr="000000"/>
            </a:solidFill>
          </a:endParaRPr>
        </a:p>
      </dgm:t>
    </dgm:pt>
    <dgm:pt modelId="{7A07C09C-04E1-4741-BC7B-2E603E04B3E6}" type="sibTrans" cxnId="{2A4E62D1-2679-4D95-9742-8402BF95000C}">
      <dgm:prSet/>
      <dgm:spPr/>
      <dgm:t>
        <a:bodyPr/>
        <a:lstStyle/>
        <a:p>
          <a:endParaRPr lang="en-US" sz="3200"/>
        </a:p>
      </dgm:t>
    </dgm:pt>
    <dgm:pt modelId="{AFFA08A4-B7DB-40D7-BF1D-4ED1E9CEB6FC}" type="parTrans" cxnId="{2A4E62D1-2679-4D95-9742-8402BF95000C}">
      <dgm:prSet/>
      <dgm:spPr/>
      <dgm:t>
        <a:bodyPr/>
        <a:lstStyle/>
        <a:p>
          <a:endParaRPr lang="en-US" sz="3200"/>
        </a:p>
      </dgm:t>
    </dgm:pt>
    <dgm:pt modelId="{B2444555-5C00-465D-AB5A-0642C9298902}">
      <dgm:prSet custT="1"/>
      <dgm:spPr>
        <a:noFill/>
        <a:ln>
          <a:solidFill>
            <a:schemeClr val="accent1"/>
          </a:solidFill>
        </a:ln>
      </dgm:spPr>
      <dgm:t>
        <a:bodyPr/>
        <a:lstStyle/>
        <a:p>
          <a:r>
            <a:rPr lang="en-US" sz="1600" dirty="0" smtClean="0">
              <a:solidFill>
                <a:sysClr val="windowText" lastClr="000000"/>
              </a:solidFill>
            </a:rPr>
            <a:t>GCM: MICROC, Year: 2070, emission: rcp_85</a:t>
          </a:r>
          <a:endParaRPr lang="en-US" sz="1600" dirty="0">
            <a:solidFill>
              <a:sysClr val="windowText" lastClr="000000"/>
            </a:solidFill>
          </a:endParaRPr>
        </a:p>
      </dgm:t>
    </dgm:pt>
    <dgm:pt modelId="{67F8A93D-25F8-404C-8E27-AD2DC5568E87}" type="parTrans" cxnId="{D412966A-D346-43C0-B42D-860C005DF731}">
      <dgm:prSet/>
      <dgm:spPr/>
      <dgm:t>
        <a:bodyPr/>
        <a:lstStyle/>
        <a:p>
          <a:endParaRPr lang="en-US" sz="2000"/>
        </a:p>
      </dgm:t>
    </dgm:pt>
    <dgm:pt modelId="{7259CB97-D2C8-4580-BC69-BD223372D6AB}" type="sibTrans" cxnId="{D412966A-D346-43C0-B42D-860C005DF731}">
      <dgm:prSet/>
      <dgm:spPr/>
      <dgm:t>
        <a:bodyPr/>
        <a:lstStyle/>
        <a:p>
          <a:endParaRPr lang="en-US" sz="2000"/>
        </a:p>
      </dgm:t>
    </dgm:pt>
    <dgm:pt modelId="{B4EE72FE-2C80-4DCF-B194-E309FD17D952}" type="pres">
      <dgm:prSet presAssocID="{E5A2CE95-9B9C-477A-B20E-4A7F2091C018}" presName="outerComposite" presStyleCnt="0">
        <dgm:presLayoutVars>
          <dgm:chMax val="5"/>
          <dgm:dir/>
          <dgm:resizeHandles val="exact"/>
        </dgm:presLayoutVars>
      </dgm:prSet>
      <dgm:spPr/>
      <dgm:t>
        <a:bodyPr/>
        <a:lstStyle/>
        <a:p>
          <a:endParaRPr lang="en-US"/>
        </a:p>
      </dgm:t>
    </dgm:pt>
    <dgm:pt modelId="{01002288-8AE4-4338-BDDE-6069CD9CA54F}" type="pres">
      <dgm:prSet presAssocID="{E5A2CE95-9B9C-477A-B20E-4A7F2091C018}" presName="dummyMaxCanvas" presStyleCnt="0">
        <dgm:presLayoutVars/>
      </dgm:prSet>
      <dgm:spPr/>
    </dgm:pt>
    <dgm:pt modelId="{B0BD35B7-1645-4270-9A92-8FC0994D507D}" type="pres">
      <dgm:prSet presAssocID="{E5A2CE95-9B9C-477A-B20E-4A7F2091C018}" presName="FourNodes_1" presStyleLbl="node1" presStyleIdx="0" presStyleCnt="4" custScaleX="106210" custScaleY="97430" custLinFactNeighborX="3715">
        <dgm:presLayoutVars>
          <dgm:bulletEnabled val="1"/>
        </dgm:presLayoutVars>
      </dgm:prSet>
      <dgm:spPr/>
      <dgm:t>
        <a:bodyPr/>
        <a:lstStyle/>
        <a:p>
          <a:endParaRPr lang="en-US"/>
        </a:p>
      </dgm:t>
    </dgm:pt>
    <dgm:pt modelId="{19A251BA-116F-401F-9D77-FCF969AE1A3D}" type="pres">
      <dgm:prSet presAssocID="{E5A2CE95-9B9C-477A-B20E-4A7F2091C018}" presName="FourNodes_2" presStyleLbl="node1" presStyleIdx="1" presStyleCnt="4" custScaleX="106210" custScaleY="97430" custLinFactNeighborX="-8428" custLinFactNeighborY="1252">
        <dgm:presLayoutVars>
          <dgm:bulletEnabled val="1"/>
        </dgm:presLayoutVars>
      </dgm:prSet>
      <dgm:spPr/>
      <dgm:t>
        <a:bodyPr/>
        <a:lstStyle/>
        <a:p>
          <a:endParaRPr lang="en-US"/>
        </a:p>
      </dgm:t>
    </dgm:pt>
    <dgm:pt modelId="{FBEB386D-D946-4D50-8510-081BA2422A5F}" type="pres">
      <dgm:prSet presAssocID="{E5A2CE95-9B9C-477A-B20E-4A7F2091C018}" presName="FourNodes_3" presStyleLbl="node1" presStyleIdx="2" presStyleCnt="4" custScaleX="106210" custScaleY="97430" custLinFactNeighborX="-15785" custLinFactNeighborY="4858">
        <dgm:presLayoutVars>
          <dgm:bulletEnabled val="1"/>
        </dgm:presLayoutVars>
      </dgm:prSet>
      <dgm:spPr/>
      <dgm:t>
        <a:bodyPr/>
        <a:lstStyle/>
        <a:p>
          <a:endParaRPr lang="en-US"/>
        </a:p>
      </dgm:t>
    </dgm:pt>
    <dgm:pt modelId="{510606DE-FA7A-4EE4-A955-F6F9E42584E4}" type="pres">
      <dgm:prSet presAssocID="{E5A2CE95-9B9C-477A-B20E-4A7F2091C018}" presName="FourNodes_4" presStyleLbl="node1" presStyleIdx="3" presStyleCnt="4" custScaleX="106210" custScaleY="97430" custLinFactNeighborX="-30844" custLinFactNeighborY="575">
        <dgm:presLayoutVars>
          <dgm:bulletEnabled val="1"/>
        </dgm:presLayoutVars>
      </dgm:prSet>
      <dgm:spPr/>
      <dgm:t>
        <a:bodyPr/>
        <a:lstStyle/>
        <a:p>
          <a:endParaRPr lang="en-US"/>
        </a:p>
      </dgm:t>
    </dgm:pt>
    <dgm:pt modelId="{570E24AE-649A-4AC0-96F6-DB5F3CBA8273}" type="pres">
      <dgm:prSet presAssocID="{E5A2CE95-9B9C-477A-B20E-4A7F2091C018}" presName="FourConn_1-2" presStyleLbl="fgAccFollowNode1" presStyleIdx="0" presStyleCnt="3">
        <dgm:presLayoutVars>
          <dgm:bulletEnabled val="1"/>
        </dgm:presLayoutVars>
      </dgm:prSet>
      <dgm:spPr/>
      <dgm:t>
        <a:bodyPr/>
        <a:lstStyle/>
        <a:p>
          <a:endParaRPr lang="en-US"/>
        </a:p>
      </dgm:t>
    </dgm:pt>
    <dgm:pt modelId="{AABE3390-84B2-47EA-A779-9B6FF36792AB}" type="pres">
      <dgm:prSet presAssocID="{E5A2CE95-9B9C-477A-B20E-4A7F2091C018}" presName="FourConn_2-3" presStyleLbl="fgAccFollowNode1" presStyleIdx="1" presStyleCnt="3" custLinFactNeighborX="-57305" custLinFactNeighborY="-1847">
        <dgm:presLayoutVars>
          <dgm:bulletEnabled val="1"/>
        </dgm:presLayoutVars>
      </dgm:prSet>
      <dgm:spPr/>
      <dgm:t>
        <a:bodyPr/>
        <a:lstStyle/>
        <a:p>
          <a:endParaRPr lang="en-US"/>
        </a:p>
      </dgm:t>
    </dgm:pt>
    <dgm:pt modelId="{F03C7EF4-9F0A-4143-9A1A-B9E74B4AC2B7}" type="pres">
      <dgm:prSet presAssocID="{E5A2CE95-9B9C-477A-B20E-4A7F2091C018}" presName="FourConn_3-4" presStyleLbl="fgAccFollowNode1" presStyleIdx="2" presStyleCnt="3" custLinFactX="-15681" custLinFactNeighborX="-100000" custLinFactNeighborY="3700">
        <dgm:presLayoutVars>
          <dgm:bulletEnabled val="1"/>
        </dgm:presLayoutVars>
      </dgm:prSet>
      <dgm:spPr/>
      <dgm:t>
        <a:bodyPr/>
        <a:lstStyle/>
        <a:p>
          <a:endParaRPr lang="en-US"/>
        </a:p>
      </dgm:t>
    </dgm:pt>
    <dgm:pt modelId="{8C0EDDA7-8264-45BC-AFA2-5CC41B7CB5CE}" type="pres">
      <dgm:prSet presAssocID="{E5A2CE95-9B9C-477A-B20E-4A7F2091C018}" presName="FourNodes_1_text" presStyleLbl="node1" presStyleIdx="3" presStyleCnt="4">
        <dgm:presLayoutVars>
          <dgm:bulletEnabled val="1"/>
        </dgm:presLayoutVars>
      </dgm:prSet>
      <dgm:spPr/>
      <dgm:t>
        <a:bodyPr/>
        <a:lstStyle/>
        <a:p>
          <a:endParaRPr lang="en-US"/>
        </a:p>
      </dgm:t>
    </dgm:pt>
    <dgm:pt modelId="{2EE7DFA3-778D-48F6-8B01-5064D3DFE84B}" type="pres">
      <dgm:prSet presAssocID="{E5A2CE95-9B9C-477A-B20E-4A7F2091C018}" presName="FourNodes_2_text" presStyleLbl="node1" presStyleIdx="3" presStyleCnt="4">
        <dgm:presLayoutVars>
          <dgm:bulletEnabled val="1"/>
        </dgm:presLayoutVars>
      </dgm:prSet>
      <dgm:spPr/>
      <dgm:t>
        <a:bodyPr/>
        <a:lstStyle/>
        <a:p>
          <a:endParaRPr lang="en-US"/>
        </a:p>
      </dgm:t>
    </dgm:pt>
    <dgm:pt modelId="{24A7256B-2C84-479D-93BA-E790AA7B3EE4}" type="pres">
      <dgm:prSet presAssocID="{E5A2CE95-9B9C-477A-B20E-4A7F2091C018}" presName="FourNodes_3_text" presStyleLbl="node1" presStyleIdx="3" presStyleCnt="4">
        <dgm:presLayoutVars>
          <dgm:bulletEnabled val="1"/>
        </dgm:presLayoutVars>
      </dgm:prSet>
      <dgm:spPr/>
      <dgm:t>
        <a:bodyPr/>
        <a:lstStyle/>
        <a:p>
          <a:endParaRPr lang="en-US"/>
        </a:p>
      </dgm:t>
    </dgm:pt>
    <dgm:pt modelId="{FA2358EB-6271-4D1F-95D8-AD7DDFF306B6}" type="pres">
      <dgm:prSet presAssocID="{E5A2CE95-9B9C-477A-B20E-4A7F2091C018}" presName="FourNodes_4_text" presStyleLbl="node1" presStyleIdx="3" presStyleCnt="4">
        <dgm:presLayoutVars>
          <dgm:bulletEnabled val="1"/>
        </dgm:presLayoutVars>
      </dgm:prSet>
      <dgm:spPr/>
      <dgm:t>
        <a:bodyPr/>
        <a:lstStyle/>
        <a:p>
          <a:endParaRPr lang="en-US"/>
        </a:p>
      </dgm:t>
    </dgm:pt>
  </dgm:ptLst>
  <dgm:cxnLst>
    <dgm:cxn modelId="{172A146C-E968-4FC2-872F-0F47D863D8CE}" type="presOf" srcId="{8369DF20-3FD8-4A01-A42D-A429B3BCF40A}" destId="{510606DE-FA7A-4EE4-A955-F6F9E42584E4}" srcOrd="0" destOrd="0" presId="urn:microsoft.com/office/officeart/2005/8/layout/vProcess5"/>
    <dgm:cxn modelId="{62FE972A-97FF-4815-8443-7A6858ED8355}" srcId="{E5A2CE95-9B9C-477A-B20E-4A7F2091C018}" destId="{7E3271E4-A874-49D3-8042-055563ADD028}" srcOrd="0" destOrd="0" parTransId="{D7C46BCF-4824-45BF-A8AF-4126C34E57B4}" sibTransId="{510C6DFE-EB3A-492C-86A3-361CD5C8686E}"/>
    <dgm:cxn modelId="{461F4F99-E011-4E70-9DDD-D8FBD6614B7A}" type="presOf" srcId="{B6DDBC90-3625-438F-B5F5-1D81E7B905C4}" destId="{24A7256B-2C84-479D-93BA-E790AA7B3EE4}" srcOrd="1" destOrd="2" presId="urn:microsoft.com/office/officeart/2005/8/layout/vProcess5"/>
    <dgm:cxn modelId="{9E304F80-F33F-46CF-AE70-89CF8645C300}" srcId="{E5A2CE95-9B9C-477A-B20E-4A7F2091C018}" destId="{8369DF20-3FD8-4A01-A42D-A429B3BCF40A}" srcOrd="3" destOrd="0" parTransId="{0CEDD75A-17D6-4023-BE0E-DCF0B3FFBEBF}" sibTransId="{FB323226-6D72-449A-891B-B244F31D3632}"/>
    <dgm:cxn modelId="{8BDEBD1D-70B3-4A70-A1C2-344923C8892D}" type="presOf" srcId="{7E3271E4-A874-49D3-8042-055563ADD028}" destId="{B0BD35B7-1645-4270-9A92-8FC0994D507D}" srcOrd="0" destOrd="0" presId="urn:microsoft.com/office/officeart/2005/8/layout/vProcess5"/>
    <dgm:cxn modelId="{9CA3F76A-25B6-4800-870F-1AC58A7DE917}" srcId="{E5A2CE95-9B9C-477A-B20E-4A7F2091C018}" destId="{3FEA848D-BA57-41D1-AC11-2B1D1048DBD1}" srcOrd="2" destOrd="0" parTransId="{072FADC6-5B8F-47EA-8F4C-6859B18D6141}" sibTransId="{418FAA45-85D3-4CC2-8E6B-EAC5A60F675F}"/>
    <dgm:cxn modelId="{E04978DC-935E-4651-9C20-D0CC836E4631}" type="presOf" srcId="{B6DDBC90-3625-438F-B5F5-1D81E7B905C4}" destId="{FBEB386D-D946-4D50-8510-081BA2422A5F}" srcOrd="0" destOrd="2" presId="urn:microsoft.com/office/officeart/2005/8/layout/vProcess5"/>
    <dgm:cxn modelId="{FE4E1CBF-1BF2-498E-8268-A9646F4B5982}" type="presOf" srcId="{E5A2CE95-9B9C-477A-B20E-4A7F2091C018}" destId="{B4EE72FE-2C80-4DCF-B194-E309FD17D952}" srcOrd="0" destOrd="0" presId="urn:microsoft.com/office/officeart/2005/8/layout/vProcess5"/>
    <dgm:cxn modelId="{0D9E560D-2013-4E90-9214-5AE059099FFE}" type="presOf" srcId="{D371E8E4-680D-417B-8504-AF092B5AABDC}" destId="{19A251BA-116F-401F-9D77-FCF969AE1A3D}" srcOrd="0" destOrd="2" presId="urn:microsoft.com/office/officeart/2005/8/layout/vProcess5"/>
    <dgm:cxn modelId="{B18B622A-5B29-4A7C-B556-5CFAAD771E71}" type="presOf" srcId="{D66E5155-0EAE-426F-B6AF-7CB49944796B}" destId="{2EE7DFA3-778D-48F6-8B01-5064D3DFE84B}" srcOrd="1" destOrd="0" presId="urn:microsoft.com/office/officeart/2005/8/layout/vProcess5"/>
    <dgm:cxn modelId="{4E1458D6-15EA-416E-A8FC-93E33CF3DAD4}" type="presOf" srcId="{37CD6667-C2B6-46BF-8142-B5D65960368D}" destId="{FBEB386D-D946-4D50-8510-081BA2422A5F}" srcOrd="0" destOrd="1" presId="urn:microsoft.com/office/officeart/2005/8/layout/vProcess5"/>
    <dgm:cxn modelId="{3ADA7639-3036-44D9-8687-575AF19DB225}" type="presOf" srcId="{510C6DFE-EB3A-492C-86A3-361CD5C8686E}" destId="{570E24AE-649A-4AC0-96F6-DB5F3CBA8273}" srcOrd="0" destOrd="0" presId="urn:microsoft.com/office/officeart/2005/8/layout/vProcess5"/>
    <dgm:cxn modelId="{B26317DE-E28F-4AC0-8604-EC872F6AB270}" type="presOf" srcId="{37CD6667-C2B6-46BF-8142-B5D65960368D}" destId="{24A7256B-2C84-479D-93BA-E790AA7B3EE4}" srcOrd="1" destOrd="1" presId="urn:microsoft.com/office/officeart/2005/8/layout/vProcess5"/>
    <dgm:cxn modelId="{764F3108-B31F-44B2-8BDD-CCB25E42DDE2}" type="presOf" srcId="{418FAA45-85D3-4CC2-8E6B-EAC5A60F675F}" destId="{F03C7EF4-9F0A-4143-9A1A-B9E74B4AC2B7}" srcOrd="0" destOrd="0" presId="urn:microsoft.com/office/officeart/2005/8/layout/vProcess5"/>
    <dgm:cxn modelId="{8C88618D-402E-4160-A311-948AC54B949E}" type="presOf" srcId="{3FEA848D-BA57-41D1-AC11-2B1D1048DBD1}" destId="{24A7256B-2C84-479D-93BA-E790AA7B3EE4}" srcOrd="1" destOrd="0" presId="urn:microsoft.com/office/officeart/2005/8/layout/vProcess5"/>
    <dgm:cxn modelId="{F0E097F5-30D0-4B74-9E78-9012D20B646E}" type="presOf" srcId="{EA2416E3-DFF7-4A36-9610-AEB29D74FEEC}" destId="{8C0EDDA7-8264-45BC-AFA2-5CC41B7CB5CE}" srcOrd="1" destOrd="1" presId="urn:microsoft.com/office/officeart/2005/8/layout/vProcess5"/>
    <dgm:cxn modelId="{1D0614A1-5B12-4229-8FEB-44352D65F830}" type="presOf" srcId="{5CF006AE-A35C-4D0A-B442-0E14669A28CD}" destId="{19A251BA-116F-401F-9D77-FCF969AE1A3D}" srcOrd="0" destOrd="1" presId="urn:microsoft.com/office/officeart/2005/8/layout/vProcess5"/>
    <dgm:cxn modelId="{D412966A-D346-43C0-B42D-860C005DF731}" srcId="{8369DF20-3FD8-4A01-A42D-A429B3BCF40A}" destId="{B2444555-5C00-465D-AB5A-0642C9298902}" srcOrd="0" destOrd="0" parTransId="{67F8A93D-25F8-404C-8E27-AD2DC5568E87}" sibTransId="{7259CB97-D2C8-4580-BC69-BD223372D6AB}"/>
    <dgm:cxn modelId="{2A4E62D1-2679-4D95-9742-8402BF95000C}" srcId="{3FEA848D-BA57-41D1-AC11-2B1D1048DBD1}" destId="{37CD6667-C2B6-46BF-8142-B5D65960368D}" srcOrd="0" destOrd="0" parTransId="{AFFA08A4-B7DB-40D7-BF1D-4ED1E9CEB6FC}" sibTransId="{7A07C09C-04E1-4741-BC7B-2E603E04B3E6}"/>
    <dgm:cxn modelId="{124E9C46-0E42-4038-AABE-65578D16CC86}" type="presOf" srcId="{D371E8E4-680D-417B-8504-AF092B5AABDC}" destId="{2EE7DFA3-778D-48F6-8B01-5064D3DFE84B}" srcOrd="1" destOrd="2" presId="urn:microsoft.com/office/officeart/2005/8/layout/vProcess5"/>
    <dgm:cxn modelId="{D850A2BA-DB7A-4C6F-8066-F8455F54FFE8}" type="presOf" srcId="{8369DF20-3FD8-4A01-A42D-A429B3BCF40A}" destId="{FA2358EB-6271-4D1F-95D8-AD7DDFF306B6}" srcOrd="1" destOrd="0" presId="urn:microsoft.com/office/officeart/2005/8/layout/vProcess5"/>
    <dgm:cxn modelId="{026A702F-D6D3-4A0B-BED4-25ADA5BD43AE}" srcId="{D66E5155-0EAE-426F-B6AF-7CB49944796B}" destId="{5CF006AE-A35C-4D0A-B442-0E14669A28CD}" srcOrd="0" destOrd="0" parTransId="{6B6A2AA5-586F-435F-A5D8-961B6DEF2825}" sibTransId="{CAA4A191-2E04-4955-9BD2-7298D23100C5}"/>
    <dgm:cxn modelId="{7CC0FBFC-BA06-411F-8C85-9776395D2BC8}" type="presOf" srcId="{EA2416E3-DFF7-4A36-9610-AEB29D74FEEC}" destId="{B0BD35B7-1645-4270-9A92-8FC0994D507D}" srcOrd="0" destOrd="1" presId="urn:microsoft.com/office/officeart/2005/8/layout/vProcess5"/>
    <dgm:cxn modelId="{43940230-CEE2-4398-964F-14143D615972}" srcId="{E5A2CE95-9B9C-477A-B20E-4A7F2091C018}" destId="{D66E5155-0EAE-426F-B6AF-7CB49944796B}" srcOrd="1" destOrd="0" parTransId="{650D5250-4443-46EB-8D40-37B5C93AA453}" sibTransId="{29C945E9-8A50-4CE5-8C00-BE955C0EE180}"/>
    <dgm:cxn modelId="{9E138416-8095-462F-9797-DA570EFA4427}" type="presOf" srcId="{5CF006AE-A35C-4D0A-B442-0E14669A28CD}" destId="{2EE7DFA3-778D-48F6-8B01-5064D3DFE84B}" srcOrd="1" destOrd="1" presId="urn:microsoft.com/office/officeart/2005/8/layout/vProcess5"/>
    <dgm:cxn modelId="{A4E02B81-E2B0-4702-81EF-02A60675F3F1}" type="presOf" srcId="{D66E5155-0EAE-426F-B6AF-7CB49944796B}" destId="{19A251BA-116F-401F-9D77-FCF969AE1A3D}" srcOrd="0" destOrd="0" presId="urn:microsoft.com/office/officeart/2005/8/layout/vProcess5"/>
    <dgm:cxn modelId="{E3AD3720-66AC-4C24-B1A9-A73FA486B9C5}" type="presOf" srcId="{7E3271E4-A874-49D3-8042-055563ADD028}" destId="{8C0EDDA7-8264-45BC-AFA2-5CC41B7CB5CE}" srcOrd="1" destOrd="0" presId="urn:microsoft.com/office/officeart/2005/8/layout/vProcess5"/>
    <dgm:cxn modelId="{406CB5F9-F139-4E04-A279-E094F752E4B4}" srcId="{D66E5155-0EAE-426F-B6AF-7CB49944796B}" destId="{D371E8E4-680D-417B-8504-AF092B5AABDC}" srcOrd="1" destOrd="0" parTransId="{8EC4051D-EA21-4BC1-9C02-5AA2BB0518D7}" sibTransId="{24E05733-3A31-4AB2-B0C2-ABE4405A38EC}"/>
    <dgm:cxn modelId="{21E10A19-BFBF-4481-8FC0-E3212FBD1550}" srcId="{7E3271E4-A874-49D3-8042-055563ADD028}" destId="{EA2416E3-DFF7-4A36-9610-AEB29D74FEEC}" srcOrd="0" destOrd="0" parTransId="{761D5629-0AAB-4A4A-9265-BACF3172D08A}" sibTransId="{1DA549AB-D8BD-4AE3-80D4-62A7142FBB4D}"/>
    <dgm:cxn modelId="{80B2656F-FE5E-4002-9EC9-F62F86B6D1C5}" type="presOf" srcId="{B2444555-5C00-465D-AB5A-0642C9298902}" destId="{510606DE-FA7A-4EE4-A955-F6F9E42584E4}" srcOrd="0" destOrd="1" presId="urn:microsoft.com/office/officeart/2005/8/layout/vProcess5"/>
    <dgm:cxn modelId="{08A80943-68A0-475E-B603-20AB35C7D9A6}" type="presOf" srcId="{B2444555-5C00-465D-AB5A-0642C9298902}" destId="{FA2358EB-6271-4D1F-95D8-AD7DDFF306B6}" srcOrd="1" destOrd="1" presId="urn:microsoft.com/office/officeart/2005/8/layout/vProcess5"/>
    <dgm:cxn modelId="{321E57C7-D7D8-4DA1-A466-0909A55D56AD}" srcId="{3FEA848D-BA57-41D1-AC11-2B1D1048DBD1}" destId="{B6DDBC90-3625-438F-B5F5-1D81E7B905C4}" srcOrd="1" destOrd="0" parTransId="{19BB4604-86F5-428B-8650-B0E38C2A4D22}" sibTransId="{34909CDF-30AA-4A4B-A1AE-7709C707F6EF}"/>
    <dgm:cxn modelId="{B74025EA-FB2E-41EC-A17C-D98B9ED08001}" type="presOf" srcId="{29C945E9-8A50-4CE5-8C00-BE955C0EE180}" destId="{AABE3390-84B2-47EA-A779-9B6FF36792AB}" srcOrd="0" destOrd="0" presId="urn:microsoft.com/office/officeart/2005/8/layout/vProcess5"/>
    <dgm:cxn modelId="{48EAAFCE-48DD-4810-9566-F56E952C71BC}" type="presOf" srcId="{3FEA848D-BA57-41D1-AC11-2B1D1048DBD1}" destId="{FBEB386D-D946-4D50-8510-081BA2422A5F}" srcOrd="0" destOrd="0" presId="urn:microsoft.com/office/officeart/2005/8/layout/vProcess5"/>
    <dgm:cxn modelId="{336C608F-2AD5-4A56-8597-9BF527262BC7}" type="presParOf" srcId="{B4EE72FE-2C80-4DCF-B194-E309FD17D952}" destId="{01002288-8AE4-4338-BDDE-6069CD9CA54F}" srcOrd="0" destOrd="0" presId="urn:microsoft.com/office/officeart/2005/8/layout/vProcess5"/>
    <dgm:cxn modelId="{DE3AB6CE-3E0D-4412-94EF-29E9900B2D3C}" type="presParOf" srcId="{B4EE72FE-2C80-4DCF-B194-E309FD17D952}" destId="{B0BD35B7-1645-4270-9A92-8FC0994D507D}" srcOrd="1" destOrd="0" presId="urn:microsoft.com/office/officeart/2005/8/layout/vProcess5"/>
    <dgm:cxn modelId="{96A70E73-969F-4AB6-B280-023F54C9538A}" type="presParOf" srcId="{B4EE72FE-2C80-4DCF-B194-E309FD17D952}" destId="{19A251BA-116F-401F-9D77-FCF969AE1A3D}" srcOrd="2" destOrd="0" presId="urn:microsoft.com/office/officeart/2005/8/layout/vProcess5"/>
    <dgm:cxn modelId="{0AFB2577-CD98-45D3-B0F2-C8144C360686}" type="presParOf" srcId="{B4EE72FE-2C80-4DCF-B194-E309FD17D952}" destId="{FBEB386D-D946-4D50-8510-081BA2422A5F}" srcOrd="3" destOrd="0" presId="urn:microsoft.com/office/officeart/2005/8/layout/vProcess5"/>
    <dgm:cxn modelId="{819F51B1-BC67-4415-AEE2-35A46DB24B40}" type="presParOf" srcId="{B4EE72FE-2C80-4DCF-B194-E309FD17D952}" destId="{510606DE-FA7A-4EE4-A955-F6F9E42584E4}" srcOrd="4" destOrd="0" presId="urn:microsoft.com/office/officeart/2005/8/layout/vProcess5"/>
    <dgm:cxn modelId="{51784CCD-BBE3-44C8-90F0-4491FA67E97B}" type="presParOf" srcId="{B4EE72FE-2C80-4DCF-B194-E309FD17D952}" destId="{570E24AE-649A-4AC0-96F6-DB5F3CBA8273}" srcOrd="5" destOrd="0" presId="urn:microsoft.com/office/officeart/2005/8/layout/vProcess5"/>
    <dgm:cxn modelId="{92F35F27-77FE-4C0C-A1F4-847E9A817E08}" type="presParOf" srcId="{B4EE72FE-2C80-4DCF-B194-E309FD17D952}" destId="{AABE3390-84B2-47EA-A779-9B6FF36792AB}" srcOrd="6" destOrd="0" presId="urn:microsoft.com/office/officeart/2005/8/layout/vProcess5"/>
    <dgm:cxn modelId="{870254DF-E6B5-4156-86A0-7239E0E4EB1A}" type="presParOf" srcId="{B4EE72FE-2C80-4DCF-B194-E309FD17D952}" destId="{F03C7EF4-9F0A-4143-9A1A-B9E74B4AC2B7}" srcOrd="7" destOrd="0" presId="urn:microsoft.com/office/officeart/2005/8/layout/vProcess5"/>
    <dgm:cxn modelId="{0BFD95AA-B434-4244-834D-973552D5EB78}" type="presParOf" srcId="{B4EE72FE-2C80-4DCF-B194-E309FD17D952}" destId="{8C0EDDA7-8264-45BC-AFA2-5CC41B7CB5CE}" srcOrd="8" destOrd="0" presId="urn:microsoft.com/office/officeart/2005/8/layout/vProcess5"/>
    <dgm:cxn modelId="{635C632B-8F25-469D-A870-FDA2BCE0F9B3}" type="presParOf" srcId="{B4EE72FE-2C80-4DCF-B194-E309FD17D952}" destId="{2EE7DFA3-778D-48F6-8B01-5064D3DFE84B}" srcOrd="9" destOrd="0" presId="urn:microsoft.com/office/officeart/2005/8/layout/vProcess5"/>
    <dgm:cxn modelId="{AAC73908-0173-43EF-AADB-14E1A9164064}" type="presParOf" srcId="{B4EE72FE-2C80-4DCF-B194-E309FD17D952}" destId="{24A7256B-2C84-479D-93BA-E790AA7B3EE4}" srcOrd="10" destOrd="0" presId="urn:microsoft.com/office/officeart/2005/8/layout/vProcess5"/>
    <dgm:cxn modelId="{BE22150D-E426-448A-9776-6F2FFB47D43D}" type="presParOf" srcId="{B4EE72FE-2C80-4DCF-B194-E309FD17D952}" destId="{FA2358EB-6271-4D1F-95D8-AD7DDFF306B6}" srcOrd="11" destOrd="0" presId="urn:microsoft.com/office/officeart/2005/8/layout/vProcess5"/>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2CE95-9B9C-477A-B20E-4A7F2091C01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E3271E4-A874-49D3-8042-055563ADD028}">
      <dgm:prSet phldrT="[Text]" custT="1"/>
      <dgm:spPr>
        <a:noFill/>
        <a:ln>
          <a:solidFill>
            <a:schemeClr val="accent1"/>
          </a:solidFill>
        </a:ln>
      </dgm:spPr>
      <dgm:t>
        <a:bodyPr/>
        <a:lstStyle/>
        <a:p>
          <a:pPr marL="0" indent="0" algn="just">
            <a:tabLst>
              <a:tab pos="2005013" algn="l"/>
              <a:tab pos="4351338" algn="l"/>
            </a:tabLst>
          </a:pPr>
          <a:r>
            <a:rPr lang="en-US" sz="2800" dirty="0" smtClean="0">
              <a:ln>
                <a:noFill/>
              </a:ln>
              <a:solidFill>
                <a:sysClr val="windowText" lastClr="000000"/>
              </a:solidFill>
            </a:rPr>
            <a:t>Taxonomic Betadiversity</a:t>
          </a:r>
          <a:endParaRPr lang="en-US" sz="2800" dirty="0">
            <a:ln>
              <a:noFill/>
            </a:ln>
            <a:solidFill>
              <a:sysClr val="windowText" lastClr="000000"/>
            </a:solidFill>
          </a:endParaRPr>
        </a:p>
      </dgm:t>
    </dgm:pt>
    <dgm:pt modelId="{D7C46BCF-4824-45BF-A8AF-4126C34E57B4}" type="parTrans" cxnId="{62FE972A-97FF-4815-8443-7A6858ED8355}">
      <dgm:prSet/>
      <dgm:spPr/>
      <dgm:t>
        <a:bodyPr/>
        <a:lstStyle/>
        <a:p>
          <a:endParaRPr lang="en-US" sz="2800"/>
        </a:p>
      </dgm:t>
    </dgm:pt>
    <dgm:pt modelId="{510C6DFE-EB3A-492C-86A3-361CD5C8686E}" type="sibTrans" cxnId="{62FE972A-97FF-4815-8443-7A6858ED8355}">
      <dgm:prSet custT="1"/>
      <dgm:spPr/>
      <dgm:t>
        <a:bodyPr/>
        <a:lstStyle/>
        <a:p>
          <a:endParaRPr lang="en-US" sz="6000"/>
        </a:p>
      </dgm:t>
    </dgm:pt>
    <dgm:pt modelId="{D66E5155-0EAE-426F-B6AF-7CB49944796B}">
      <dgm:prSet phldrT="[Text]" custT="1"/>
      <dgm:spPr>
        <a:noFill/>
        <a:ln>
          <a:solidFill>
            <a:schemeClr val="accent1"/>
          </a:solidFill>
        </a:ln>
      </dgm:spPr>
      <dgm:t>
        <a:bodyPr/>
        <a:lstStyle/>
        <a:p>
          <a:pPr algn="l"/>
          <a:r>
            <a:rPr lang="en-US" sz="2400" dirty="0" smtClean="0">
              <a:solidFill>
                <a:sysClr val="windowText" lastClr="000000"/>
              </a:solidFill>
            </a:rPr>
            <a:t>Phylogenetic Betadiversity</a:t>
          </a:r>
          <a:endParaRPr lang="en-US" sz="2400" dirty="0">
            <a:solidFill>
              <a:sysClr val="windowText" lastClr="000000"/>
            </a:solidFill>
          </a:endParaRPr>
        </a:p>
      </dgm:t>
    </dgm:pt>
    <dgm:pt modelId="{650D5250-4443-46EB-8D40-37B5C93AA453}" type="parTrans" cxnId="{43940230-CEE2-4398-964F-14143D615972}">
      <dgm:prSet/>
      <dgm:spPr/>
      <dgm:t>
        <a:bodyPr/>
        <a:lstStyle/>
        <a:p>
          <a:endParaRPr lang="en-US" sz="2800"/>
        </a:p>
      </dgm:t>
    </dgm:pt>
    <dgm:pt modelId="{29C945E9-8A50-4CE5-8C00-BE955C0EE180}" type="sibTrans" cxnId="{43940230-CEE2-4398-964F-14143D615972}">
      <dgm:prSet custT="1"/>
      <dgm:spPr/>
      <dgm:t>
        <a:bodyPr/>
        <a:lstStyle/>
        <a:p>
          <a:endParaRPr lang="en-US" sz="5400"/>
        </a:p>
      </dgm:t>
    </dgm:pt>
    <dgm:pt modelId="{EA2416E3-DFF7-4A36-9610-AEB29D74FEEC}">
      <dgm:prSet custT="1"/>
      <dgm:spPr>
        <a:noFill/>
        <a:ln>
          <a:solidFill>
            <a:schemeClr val="accent1"/>
          </a:solidFill>
        </a:ln>
      </dgm:spPr>
      <dgm:t>
        <a:bodyPr/>
        <a:lstStyle/>
        <a:p>
          <a:pPr marL="0" indent="0" algn="l">
            <a:tabLst>
              <a:tab pos="4351338" algn="l"/>
            </a:tabLst>
          </a:pPr>
          <a:r>
            <a:rPr lang="en-US" sz="1800" dirty="0" smtClean="0">
              <a:ln>
                <a:noFill/>
              </a:ln>
              <a:solidFill>
                <a:sysClr val="windowText" lastClr="000000"/>
              </a:solidFill>
            </a:rPr>
            <a:t>Bray Curtis Dissimilarity</a:t>
          </a:r>
          <a:endParaRPr lang="en-US" sz="1800" dirty="0">
            <a:ln>
              <a:noFill/>
            </a:ln>
            <a:solidFill>
              <a:sysClr val="windowText" lastClr="000000"/>
            </a:solidFill>
          </a:endParaRPr>
        </a:p>
      </dgm:t>
    </dgm:pt>
    <dgm:pt modelId="{761D5629-0AAB-4A4A-9265-BACF3172D08A}" type="parTrans" cxnId="{21E10A19-BFBF-4481-8FC0-E3212FBD1550}">
      <dgm:prSet/>
      <dgm:spPr/>
      <dgm:t>
        <a:bodyPr/>
        <a:lstStyle/>
        <a:p>
          <a:endParaRPr lang="en-US" sz="2800"/>
        </a:p>
      </dgm:t>
    </dgm:pt>
    <dgm:pt modelId="{1DA549AB-D8BD-4AE3-80D4-62A7142FBB4D}" type="sibTrans" cxnId="{21E10A19-BFBF-4481-8FC0-E3212FBD1550}">
      <dgm:prSet/>
      <dgm:spPr/>
      <dgm:t>
        <a:bodyPr/>
        <a:lstStyle/>
        <a:p>
          <a:endParaRPr lang="en-US" sz="2800"/>
        </a:p>
      </dgm:t>
    </dgm:pt>
    <dgm:pt modelId="{D371E8E4-680D-417B-8504-AF092B5AABDC}">
      <dgm:prSet custT="1"/>
      <dgm:spPr>
        <a:noFill/>
        <a:ln>
          <a:solidFill>
            <a:schemeClr val="accent1"/>
          </a:solidFill>
        </a:ln>
      </dgm:spPr>
      <dgm:t>
        <a:bodyPr/>
        <a:lstStyle/>
        <a:p>
          <a:pPr algn="l"/>
          <a:r>
            <a:rPr lang="en-US" sz="1600" dirty="0" smtClean="0">
              <a:solidFill>
                <a:sysClr val="windowText" lastClr="000000"/>
              </a:solidFill>
            </a:rPr>
            <a:t>McGuire (2008) 170 taxa</a:t>
          </a:r>
          <a:endParaRPr lang="en-US" sz="1600" dirty="0">
            <a:solidFill>
              <a:sysClr val="windowText" lastClr="000000"/>
            </a:solidFill>
          </a:endParaRPr>
        </a:p>
      </dgm:t>
    </dgm:pt>
    <dgm:pt modelId="{8EC4051D-EA21-4BC1-9C02-5AA2BB0518D7}" type="parTrans" cxnId="{406CB5F9-F139-4E04-A279-E094F752E4B4}">
      <dgm:prSet/>
      <dgm:spPr/>
      <dgm:t>
        <a:bodyPr/>
        <a:lstStyle/>
        <a:p>
          <a:endParaRPr lang="en-US" sz="2800"/>
        </a:p>
      </dgm:t>
    </dgm:pt>
    <dgm:pt modelId="{24E05733-3A31-4AB2-B0C2-ABE4405A38EC}" type="sibTrans" cxnId="{406CB5F9-F139-4E04-A279-E094F752E4B4}">
      <dgm:prSet/>
      <dgm:spPr/>
      <dgm:t>
        <a:bodyPr/>
        <a:lstStyle/>
        <a:p>
          <a:endParaRPr lang="en-US" sz="2800"/>
        </a:p>
      </dgm:t>
    </dgm:pt>
    <dgm:pt modelId="{3FEA848D-BA57-41D1-AC11-2B1D1048DBD1}">
      <dgm:prSet custT="1"/>
      <dgm:spPr>
        <a:noFill/>
        <a:ln>
          <a:solidFill>
            <a:schemeClr val="accent1"/>
          </a:solidFill>
        </a:ln>
      </dgm:spPr>
      <dgm:t>
        <a:bodyPr/>
        <a:lstStyle/>
        <a:p>
          <a:r>
            <a:rPr lang="en-US" sz="2800" dirty="0" smtClean="0">
              <a:solidFill>
                <a:sysClr val="windowText" lastClr="000000"/>
              </a:solidFill>
            </a:rPr>
            <a:t>Trait Betadiversity</a:t>
          </a:r>
          <a:endParaRPr lang="en-US" sz="2800" dirty="0">
            <a:solidFill>
              <a:sysClr val="windowText" lastClr="000000"/>
            </a:solidFill>
          </a:endParaRPr>
        </a:p>
      </dgm:t>
    </dgm:pt>
    <dgm:pt modelId="{072FADC6-5B8F-47EA-8F4C-6859B18D6141}" type="parTrans" cxnId="{9CA3F76A-25B6-4800-870F-1AC58A7DE917}">
      <dgm:prSet/>
      <dgm:spPr/>
      <dgm:t>
        <a:bodyPr/>
        <a:lstStyle/>
        <a:p>
          <a:endParaRPr lang="en-US" sz="2800"/>
        </a:p>
      </dgm:t>
    </dgm:pt>
    <dgm:pt modelId="{418FAA45-85D3-4CC2-8E6B-EAC5A60F675F}" type="sibTrans" cxnId="{9CA3F76A-25B6-4800-870F-1AC58A7DE917}">
      <dgm:prSet/>
      <dgm:spPr/>
      <dgm:t>
        <a:bodyPr/>
        <a:lstStyle/>
        <a:p>
          <a:endParaRPr lang="en-US" sz="2800"/>
        </a:p>
      </dgm:t>
    </dgm:pt>
    <dgm:pt modelId="{B6DDBC90-3625-438F-B5F5-1D81E7B905C4}">
      <dgm:prSet custT="1"/>
      <dgm:spPr>
        <a:noFill/>
        <a:ln>
          <a:solidFill>
            <a:schemeClr val="accent1"/>
          </a:solidFill>
        </a:ln>
      </dgm:spPr>
      <dgm:t>
        <a:bodyPr/>
        <a:lstStyle/>
        <a:p>
          <a:r>
            <a:rPr lang="en-US" sz="1800" dirty="0" err="1" smtClean="0">
              <a:solidFill>
                <a:sysClr val="windowText" lastClr="000000"/>
              </a:solidFill>
            </a:rPr>
            <a:t>Hclust</a:t>
          </a:r>
          <a:r>
            <a:rPr lang="en-US" sz="1800" dirty="0" smtClean="0">
              <a:solidFill>
                <a:sysClr val="windowText" lastClr="000000"/>
              </a:solidFill>
            </a:rPr>
            <a:t> of three ecological important traits: body size, wing chord, and bill length</a:t>
          </a:r>
          <a:endParaRPr lang="en-US" sz="1800" dirty="0">
            <a:solidFill>
              <a:sysClr val="windowText" lastClr="000000"/>
            </a:solidFill>
          </a:endParaRPr>
        </a:p>
      </dgm:t>
    </dgm:pt>
    <dgm:pt modelId="{19BB4604-86F5-428B-8650-B0E38C2A4D22}" type="parTrans" cxnId="{321E57C7-D7D8-4DA1-A466-0909A55D56AD}">
      <dgm:prSet/>
      <dgm:spPr/>
      <dgm:t>
        <a:bodyPr/>
        <a:lstStyle/>
        <a:p>
          <a:endParaRPr lang="en-US" sz="2800"/>
        </a:p>
      </dgm:t>
    </dgm:pt>
    <dgm:pt modelId="{34909CDF-30AA-4A4B-A1AE-7709C707F6EF}" type="sibTrans" cxnId="{321E57C7-D7D8-4DA1-A466-0909A55D56AD}">
      <dgm:prSet/>
      <dgm:spPr/>
      <dgm:t>
        <a:bodyPr/>
        <a:lstStyle/>
        <a:p>
          <a:endParaRPr lang="en-US" sz="2800"/>
        </a:p>
      </dgm:t>
    </dgm:pt>
    <dgm:pt modelId="{D35B85ED-54F1-4795-B0F2-87C896844610}">
      <dgm:prSet custT="1"/>
      <dgm:spPr>
        <a:noFill/>
        <a:ln>
          <a:solidFill>
            <a:schemeClr val="accent1"/>
          </a:solidFill>
        </a:ln>
      </dgm:spPr>
      <dgm:t>
        <a:bodyPr/>
        <a:lstStyle/>
        <a:p>
          <a:r>
            <a:rPr lang="en-US" sz="1800" dirty="0" smtClean="0">
              <a:solidFill>
                <a:sysClr val="windowText" lastClr="000000"/>
              </a:solidFill>
            </a:rPr>
            <a:t>126 taxa Graham (2012)</a:t>
          </a:r>
          <a:endParaRPr lang="en-US" sz="1800" dirty="0">
            <a:solidFill>
              <a:sysClr val="windowText" lastClr="000000"/>
            </a:solidFill>
          </a:endParaRPr>
        </a:p>
      </dgm:t>
    </dgm:pt>
    <dgm:pt modelId="{CED49FB7-4C74-4477-BCB7-D28843DA5403}" type="parTrans" cxnId="{E696B144-71E4-47BC-848C-B6C53A4C544D}">
      <dgm:prSet/>
      <dgm:spPr/>
      <dgm:t>
        <a:bodyPr/>
        <a:lstStyle/>
        <a:p>
          <a:endParaRPr lang="en-US"/>
        </a:p>
      </dgm:t>
    </dgm:pt>
    <dgm:pt modelId="{7AC142E0-52AF-414B-AE3C-6D5979557FAD}" type="sibTrans" cxnId="{E696B144-71E4-47BC-848C-B6C53A4C544D}">
      <dgm:prSet/>
      <dgm:spPr/>
      <dgm:t>
        <a:bodyPr/>
        <a:lstStyle/>
        <a:p>
          <a:endParaRPr lang="en-US"/>
        </a:p>
      </dgm:t>
    </dgm:pt>
    <dgm:pt modelId="{33E00354-529E-4D6A-AA4D-759747ABD20F}">
      <dgm:prSet custT="1"/>
      <dgm:spPr>
        <a:noFill/>
        <a:ln>
          <a:solidFill>
            <a:schemeClr val="accent1"/>
          </a:solidFill>
        </a:ln>
      </dgm:spPr>
      <dgm:t>
        <a:bodyPr/>
        <a:lstStyle/>
        <a:p>
          <a:pPr algn="l"/>
          <a:r>
            <a:rPr lang="en-US" sz="1600" dirty="0" err="1" smtClean="0">
              <a:solidFill>
                <a:sysClr val="windowText" lastClr="000000"/>
              </a:solidFill>
            </a:rPr>
            <a:t>Betasim</a:t>
          </a:r>
          <a:r>
            <a:rPr lang="en-US" sz="1600" dirty="0" smtClean="0">
              <a:solidFill>
                <a:sysClr val="windowText" lastClr="000000"/>
              </a:solidFill>
            </a:rPr>
            <a:t> metric -&gt; 1- (shared branch lengths/unique branch lengths * shared branch lengths)</a:t>
          </a:r>
          <a:endParaRPr lang="en-US" sz="1600" dirty="0">
            <a:solidFill>
              <a:sysClr val="windowText" lastClr="000000"/>
            </a:solidFill>
          </a:endParaRPr>
        </a:p>
      </dgm:t>
    </dgm:pt>
    <dgm:pt modelId="{D0137563-4643-484C-AF22-C2A411C57054}" type="parTrans" cxnId="{F9D7DF7B-55C8-4416-8CE5-E3180412F947}">
      <dgm:prSet/>
      <dgm:spPr/>
      <dgm:t>
        <a:bodyPr/>
        <a:lstStyle/>
        <a:p>
          <a:endParaRPr lang="en-US"/>
        </a:p>
      </dgm:t>
    </dgm:pt>
    <dgm:pt modelId="{7B9BABE8-090A-4152-A015-517A76C4CA92}" type="sibTrans" cxnId="{F9D7DF7B-55C8-4416-8CE5-E3180412F947}">
      <dgm:prSet/>
      <dgm:spPr/>
      <dgm:t>
        <a:bodyPr/>
        <a:lstStyle/>
        <a:p>
          <a:endParaRPr lang="en-US"/>
        </a:p>
      </dgm:t>
    </dgm:pt>
    <dgm:pt modelId="{61B664C8-225C-4D83-BAB3-150629729965}">
      <dgm:prSet custT="1"/>
      <dgm:spPr>
        <a:noFill/>
        <a:ln>
          <a:solidFill>
            <a:schemeClr val="accent1"/>
          </a:solidFill>
        </a:ln>
      </dgm:spPr>
      <dgm:t>
        <a:bodyPr/>
        <a:lstStyle/>
        <a:p>
          <a:pPr algn="l"/>
          <a:r>
            <a:rPr lang="en-US" sz="1600" dirty="0" smtClean="0">
              <a:solidFill>
                <a:sysClr val="windowText" lastClr="000000"/>
              </a:solidFill>
            </a:rPr>
            <a:t>Accounts for richness</a:t>
          </a:r>
          <a:endParaRPr lang="en-US" sz="1600" dirty="0">
            <a:solidFill>
              <a:sysClr val="windowText" lastClr="000000"/>
            </a:solidFill>
          </a:endParaRPr>
        </a:p>
      </dgm:t>
    </dgm:pt>
    <dgm:pt modelId="{729701A3-5014-49F7-B3AD-A504BD3C5974}" type="parTrans" cxnId="{D2410FBC-1CD5-4307-B0A0-B29163014929}">
      <dgm:prSet/>
      <dgm:spPr/>
      <dgm:t>
        <a:bodyPr/>
        <a:lstStyle/>
        <a:p>
          <a:endParaRPr lang="en-US"/>
        </a:p>
      </dgm:t>
    </dgm:pt>
    <dgm:pt modelId="{13942AFC-B1D6-4BB9-9CCE-4017E32DDAC0}" type="sibTrans" cxnId="{D2410FBC-1CD5-4307-B0A0-B29163014929}">
      <dgm:prSet/>
      <dgm:spPr/>
      <dgm:t>
        <a:bodyPr/>
        <a:lstStyle/>
        <a:p>
          <a:endParaRPr lang="en-US"/>
        </a:p>
      </dgm:t>
    </dgm:pt>
    <dgm:pt modelId="{B4EE72FE-2C80-4DCF-B194-E309FD17D952}" type="pres">
      <dgm:prSet presAssocID="{E5A2CE95-9B9C-477A-B20E-4A7F2091C018}" presName="outerComposite" presStyleCnt="0">
        <dgm:presLayoutVars>
          <dgm:chMax val="5"/>
          <dgm:dir/>
          <dgm:resizeHandles val="exact"/>
        </dgm:presLayoutVars>
      </dgm:prSet>
      <dgm:spPr/>
      <dgm:t>
        <a:bodyPr/>
        <a:lstStyle/>
        <a:p>
          <a:endParaRPr lang="en-US"/>
        </a:p>
      </dgm:t>
    </dgm:pt>
    <dgm:pt modelId="{01002288-8AE4-4338-BDDE-6069CD9CA54F}" type="pres">
      <dgm:prSet presAssocID="{E5A2CE95-9B9C-477A-B20E-4A7F2091C018}" presName="dummyMaxCanvas" presStyleCnt="0">
        <dgm:presLayoutVars/>
      </dgm:prSet>
      <dgm:spPr/>
    </dgm:pt>
    <dgm:pt modelId="{CC102F85-CCB2-43C4-8E3C-E23703F9190E}" type="pres">
      <dgm:prSet presAssocID="{E5A2CE95-9B9C-477A-B20E-4A7F2091C018}" presName="ThreeNodes_1" presStyleLbl="node1" presStyleIdx="0" presStyleCnt="3" custScaleX="73859" custScaleY="108718" custLinFactNeighborX="-15940" custLinFactNeighborY="-1795">
        <dgm:presLayoutVars>
          <dgm:bulletEnabled val="1"/>
        </dgm:presLayoutVars>
      </dgm:prSet>
      <dgm:spPr/>
      <dgm:t>
        <a:bodyPr/>
        <a:lstStyle/>
        <a:p>
          <a:endParaRPr lang="en-US"/>
        </a:p>
      </dgm:t>
    </dgm:pt>
    <dgm:pt modelId="{4551226E-AC3A-44D3-9EBF-9D1E40D521E6}" type="pres">
      <dgm:prSet presAssocID="{E5A2CE95-9B9C-477A-B20E-4A7F2091C018}" presName="ThreeNodes_2" presStyleLbl="node1" presStyleIdx="1" presStyleCnt="3" custScaleX="74452" custScaleY="108718" custLinFactNeighborX="-21598" custLinFactNeighborY="-577">
        <dgm:presLayoutVars>
          <dgm:bulletEnabled val="1"/>
        </dgm:presLayoutVars>
      </dgm:prSet>
      <dgm:spPr/>
      <dgm:t>
        <a:bodyPr/>
        <a:lstStyle/>
        <a:p>
          <a:endParaRPr lang="en-US"/>
        </a:p>
      </dgm:t>
    </dgm:pt>
    <dgm:pt modelId="{E979B8CD-14A4-4FF9-82F0-F6169DE1A9CB}" type="pres">
      <dgm:prSet presAssocID="{E5A2CE95-9B9C-477A-B20E-4A7F2091C018}" presName="ThreeNodes_3" presStyleLbl="node1" presStyleIdx="2" presStyleCnt="3" custScaleX="75049" custScaleY="104359" custLinFactNeighborX="-30123" custLinFactNeighborY="-3269">
        <dgm:presLayoutVars>
          <dgm:bulletEnabled val="1"/>
        </dgm:presLayoutVars>
      </dgm:prSet>
      <dgm:spPr/>
      <dgm:t>
        <a:bodyPr/>
        <a:lstStyle/>
        <a:p>
          <a:endParaRPr lang="en-US"/>
        </a:p>
      </dgm:t>
    </dgm:pt>
    <dgm:pt modelId="{93F56594-2499-4FBC-B671-77C4984C679D}" type="pres">
      <dgm:prSet presAssocID="{E5A2CE95-9B9C-477A-B20E-4A7F2091C018}" presName="ThreeConn_1-2" presStyleLbl="fgAccFollowNode1" presStyleIdx="0" presStyleCnt="2" custScaleX="66406" custScaleY="100000" custLinFactX="-86805" custLinFactNeighborX="-100000" custLinFactNeighborY="-35207">
        <dgm:presLayoutVars>
          <dgm:bulletEnabled val="1"/>
        </dgm:presLayoutVars>
      </dgm:prSet>
      <dgm:spPr/>
      <dgm:t>
        <a:bodyPr/>
        <a:lstStyle/>
        <a:p>
          <a:endParaRPr lang="en-US"/>
        </a:p>
      </dgm:t>
    </dgm:pt>
    <dgm:pt modelId="{06D2FA33-7944-42EA-8D2E-6D23D5FD58F0}" type="pres">
      <dgm:prSet presAssocID="{E5A2CE95-9B9C-477A-B20E-4A7F2091C018}" presName="ThreeConn_2-3" presStyleLbl="fgAccFollowNode1" presStyleIdx="1" presStyleCnt="2" custScaleX="68441" custScaleY="100000" custLinFactX="-100000" custLinFactNeighborX="-155912" custLinFactNeighborY="-3215">
        <dgm:presLayoutVars>
          <dgm:bulletEnabled val="1"/>
        </dgm:presLayoutVars>
      </dgm:prSet>
      <dgm:spPr/>
      <dgm:t>
        <a:bodyPr/>
        <a:lstStyle/>
        <a:p>
          <a:endParaRPr lang="en-US"/>
        </a:p>
      </dgm:t>
    </dgm:pt>
    <dgm:pt modelId="{3EAD6F63-E4B9-406B-B2D6-C9690FCCC282}" type="pres">
      <dgm:prSet presAssocID="{E5A2CE95-9B9C-477A-B20E-4A7F2091C018}" presName="ThreeNodes_1_text" presStyleLbl="node1" presStyleIdx="2" presStyleCnt="3">
        <dgm:presLayoutVars>
          <dgm:bulletEnabled val="1"/>
        </dgm:presLayoutVars>
      </dgm:prSet>
      <dgm:spPr/>
      <dgm:t>
        <a:bodyPr/>
        <a:lstStyle/>
        <a:p>
          <a:endParaRPr lang="en-US"/>
        </a:p>
      </dgm:t>
    </dgm:pt>
    <dgm:pt modelId="{B2F65052-F14E-40F0-8F99-24F6B827A530}" type="pres">
      <dgm:prSet presAssocID="{E5A2CE95-9B9C-477A-B20E-4A7F2091C018}" presName="ThreeNodes_2_text" presStyleLbl="node1" presStyleIdx="2" presStyleCnt="3">
        <dgm:presLayoutVars>
          <dgm:bulletEnabled val="1"/>
        </dgm:presLayoutVars>
      </dgm:prSet>
      <dgm:spPr/>
      <dgm:t>
        <a:bodyPr/>
        <a:lstStyle/>
        <a:p>
          <a:endParaRPr lang="en-US"/>
        </a:p>
      </dgm:t>
    </dgm:pt>
    <dgm:pt modelId="{2083FD96-2B26-4D68-BFAD-A8E3A7DC07A8}" type="pres">
      <dgm:prSet presAssocID="{E5A2CE95-9B9C-477A-B20E-4A7F2091C018}" presName="ThreeNodes_3_text" presStyleLbl="node1" presStyleIdx="2" presStyleCnt="3">
        <dgm:presLayoutVars>
          <dgm:bulletEnabled val="1"/>
        </dgm:presLayoutVars>
      </dgm:prSet>
      <dgm:spPr/>
      <dgm:t>
        <a:bodyPr/>
        <a:lstStyle/>
        <a:p>
          <a:endParaRPr lang="en-US"/>
        </a:p>
      </dgm:t>
    </dgm:pt>
  </dgm:ptLst>
  <dgm:cxnLst>
    <dgm:cxn modelId="{37C5A803-4DE9-4C06-A984-DF597379F6E5}" type="presOf" srcId="{B6DDBC90-3625-438F-B5F5-1D81E7B905C4}" destId="{E979B8CD-14A4-4FF9-82F0-F6169DE1A9CB}" srcOrd="0" destOrd="1" presId="urn:microsoft.com/office/officeart/2005/8/layout/vProcess5"/>
    <dgm:cxn modelId="{35D2875B-6633-472F-A612-96C8375D3BA5}" type="presOf" srcId="{7E3271E4-A874-49D3-8042-055563ADD028}" destId="{3EAD6F63-E4B9-406B-B2D6-C9690FCCC282}" srcOrd="1" destOrd="0" presId="urn:microsoft.com/office/officeart/2005/8/layout/vProcess5"/>
    <dgm:cxn modelId="{5AD0ECF9-FD29-4FC9-9E4A-4E1C8A2F0C56}" type="presOf" srcId="{510C6DFE-EB3A-492C-86A3-361CD5C8686E}" destId="{93F56594-2499-4FBC-B671-77C4984C679D}" srcOrd="0" destOrd="0" presId="urn:microsoft.com/office/officeart/2005/8/layout/vProcess5"/>
    <dgm:cxn modelId="{91FD17C8-DF6A-4886-B62F-BCF649A03BA3}" type="presOf" srcId="{29C945E9-8A50-4CE5-8C00-BE955C0EE180}" destId="{06D2FA33-7944-42EA-8D2E-6D23D5FD58F0}" srcOrd="0" destOrd="0" presId="urn:microsoft.com/office/officeart/2005/8/layout/vProcess5"/>
    <dgm:cxn modelId="{51571BED-B061-4501-B2D5-AE83957F0E6E}" type="presOf" srcId="{3FEA848D-BA57-41D1-AC11-2B1D1048DBD1}" destId="{E979B8CD-14A4-4FF9-82F0-F6169DE1A9CB}" srcOrd="0" destOrd="0" presId="urn:microsoft.com/office/officeart/2005/8/layout/vProcess5"/>
    <dgm:cxn modelId="{9CA3F76A-25B6-4800-870F-1AC58A7DE917}" srcId="{E5A2CE95-9B9C-477A-B20E-4A7F2091C018}" destId="{3FEA848D-BA57-41D1-AC11-2B1D1048DBD1}" srcOrd="2" destOrd="0" parTransId="{072FADC6-5B8F-47EA-8F4C-6859B18D6141}" sibTransId="{418FAA45-85D3-4CC2-8E6B-EAC5A60F675F}"/>
    <dgm:cxn modelId="{708E5968-6C73-4EB9-870F-185C39937A47}" type="presOf" srcId="{61B664C8-225C-4D83-BAB3-150629729965}" destId="{B2F65052-F14E-40F0-8F99-24F6B827A530}" srcOrd="1" destOrd="3" presId="urn:microsoft.com/office/officeart/2005/8/layout/vProcess5"/>
    <dgm:cxn modelId="{49372E67-F84E-4B4E-82BD-B6383FF4B6A9}" type="presOf" srcId="{D35B85ED-54F1-4795-B0F2-87C896844610}" destId="{E979B8CD-14A4-4FF9-82F0-F6169DE1A9CB}" srcOrd="0" destOrd="2" presId="urn:microsoft.com/office/officeart/2005/8/layout/vProcess5"/>
    <dgm:cxn modelId="{2D11FEDF-0F6D-4B23-8DC1-A7F91DA5FB03}" type="presOf" srcId="{D66E5155-0EAE-426F-B6AF-7CB49944796B}" destId="{B2F65052-F14E-40F0-8F99-24F6B827A530}" srcOrd="1" destOrd="0" presId="urn:microsoft.com/office/officeart/2005/8/layout/vProcess5"/>
    <dgm:cxn modelId="{E696B144-71E4-47BC-848C-B6C53A4C544D}" srcId="{3FEA848D-BA57-41D1-AC11-2B1D1048DBD1}" destId="{D35B85ED-54F1-4795-B0F2-87C896844610}" srcOrd="1" destOrd="0" parTransId="{CED49FB7-4C74-4477-BCB7-D28843DA5403}" sibTransId="{7AC142E0-52AF-414B-AE3C-6D5979557FAD}"/>
    <dgm:cxn modelId="{AC8FB324-89F9-4F3D-992D-4969687EF67B}" type="presOf" srcId="{D371E8E4-680D-417B-8504-AF092B5AABDC}" destId="{4551226E-AC3A-44D3-9EBF-9D1E40D521E6}" srcOrd="0" destOrd="1" presId="urn:microsoft.com/office/officeart/2005/8/layout/vProcess5"/>
    <dgm:cxn modelId="{8B02FE8C-C12E-4A4F-806C-AA44EA6C0465}" type="presOf" srcId="{61B664C8-225C-4D83-BAB3-150629729965}" destId="{4551226E-AC3A-44D3-9EBF-9D1E40D521E6}" srcOrd="0" destOrd="3" presId="urn:microsoft.com/office/officeart/2005/8/layout/vProcess5"/>
    <dgm:cxn modelId="{F42E479B-D9AB-4918-A570-7AB1FAD97BE2}" type="presOf" srcId="{EA2416E3-DFF7-4A36-9610-AEB29D74FEEC}" destId="{3EAD6F63-E4B9-406B-B2D6-C9690FCCC282}" srcOrd="1" destOrd="1" presId="urn:microsoft.com/office/officeart/2005/8/layout/vProcess5"/>
    <dgm:cxn modelId="{D98DC3DE-E4E1-4B25-8DFE-BA522201BE4E}" type="presOf" srcId="{D371E8E4-680D-417B-8504-AF092B5AABDC}" destId="{B2F65052-F14E-40F0-8F99-24F6B827A530}" srcOrd="1" destOrd="1" presId="urn:microsoft.com/office/officeart/2005/8/layout/vProcess5"/>
    <dgm:cxn modelId="{F1D5A9ED-40C9-41E6-8A33-0DE5939AAE34}" type="presOf" srcId="{33E00354-529E-4D6A-AA4D-759747ABD20F}" destId="{B2F65052-F14E-40F0-8F99-24F6B827A530}" srcOrd="1" destOrd="2" presId="urn:microsoft.com/office/officeart/2005/8/layout/vProcess5"/>
    <dgm:cxn modelId="{3A0086AF-9A33-43C5-8E95-1B1B8F0FF119}" type="presOf" srcId="{3FEA848D-BA57-41D1-AC11-2B1D1048DBD1}" destId="{2083FD96-2B26-4D68-BFAD-A8E3A7DC07A8}" srcOrd="1" destOrd="0" presId="urn:microsoft.com/office/officeart/2005/8/layout/vProcess5"/>
    <dgm:cxn modelId="{406CB5F9-F139-4E04-A279-E094F752E4B4}" srcId="{D66E5155-0EAE-426F-B6AF-7CB49944796B}" destId="{D371E8E4-680D-417B-8504-AF092B5AABDC}" srcOrd="0" destOrd="0" parTransId="{8EC4051D-EA21-4BC1-9C02-5AA2BB0518D7}" sibTransId="{24E05733-3A31-4AB2-B0C2-ABE4405A38EC}"/>
    <dgm:cxn modelId="{62FE972A-97FF-4815-8443-7A6858ED8355}" srcId="{E5A2CE95-9B9C-477A-B20E-4A7F2091C018}" destId="{7E3271E4-A874-49D3-8042-055563ADD028}" srcOrd="0" destOrd="0" parTransId="{D7C46BCF-4824-45BF-A8AF-4126C34E57B4}" sibTransId="{510C6DFE-EB3A-492C-86A3-361CD5C8686E}"/>
    <dgm:cxn modelId="{21E10A19-BFBF-4481-8FC0-E3212FBD1550}" srcId="{7E3271E4-A874-49D3-8042-055563ADD028}" destId="{EA2416E3-DFF7-4A36-9610-AEB29D74FEEC}" srcOrd="0" destOrd="0" parTransId="{761D5629-0AAB-4A4A-9265-BACF3172D08A}" sibTransId="{1DA549AB-D8BD-4AE3-80D4-62A7142FBB4D}"/>
    <dgm:cxn modelId="{D2410FBC-1CD5-4307-B0A0-B29163014929}" srcId="{D66E5155-0EAE-426F-B6AF-7CB49944796B}" destId="{61B664C8-225C-4D83-BAB3-150629729965}" srcOrd="2" destOrd="0" parTransId="{729701A3-5014-49F7-B3AD-A504BD3C5974}" sibTransId="{13942AFC-B1D6-4BB9-9CCE-4017E32DDAC0}"/>
    <dgm:cxn modelId="{F662DA91-5AB0-4592-AB64-FFF1A906A1A8}" type="presOf" srcId="{D66E5155-0EAE-426F-B6AF-7CB49944796B}" destId="{4551226E-AC3A-44D3-9EBF-9D1E40D521E6}" srcOrd="0" destOrd="0" presId="urn:microsoft.com/office/officeart/2005/8/layout/vProcess5"/>
    <dgm:cxn modelId="{77F1F213-84ED-459F-98DF-E457C655BDA0}" type="presOf" srcId="{E5A2CE95-9B9C-477A-B20E-4A7F2091C018}" destId="{B4EE72FE-2C80-4DCF-B194-E309FD17D952}" srcOrd="0" destOrd="0" presId="urn:microsoft.com/office/officeart/2005/8/layout/vProcess5"/>
    <dgm:cxn modelId="{1D714F40-5FB0-42F8-A6C2-09404F82E466}" type="presOf" srcId="{B6DDBC90-3625-438F-B5F5-1D81E7B905C4}" destId="{2083FD96-2B26-4D68-BFAD-A8E3A7DC07A8}" srcOrd="1" destOrd="1" presId="urn:microsoft.com/office/officeart/2005/8/layout/vProcess5"/>
    <dgm:cxn modelId="{321E57C7-D7D8-4DA1-A466-0909A55D56AD}" srcId="{3FEA848D-BA57-41D1-AC11-2B1D1048DBD1}" destId="{B6DDBC90-3625-438F-B5F5-1D81E7B905C4}" srcOrd="0" destOrd="0" parTransId="{19BB4604-86F5-428B-8650-B0E38C2A4D22}" sibTransId="{34909CDF-30AA-4A4B-A1AE-7709C707F6EF}"/>
    <dgm:cxn modelId="{43940230-CEE2-4398-964F-14143D615972}" srcId="{E5A2CE95-9B9C-477A-B20E-4A7F2091C018}" destId="{D66E5155-0EAE-426F-B6AF-7CB49944796B}" srcOrd="1" destOrd="0" parTransId="{650D5250-4443-46EB-8D40-37B5C93AA453}" sibTransId="{29C945E9-8A50-4CE5-8C00-BE955C0EE180}"/>
    <dgm:cxn modelId="{9C99BBD4-069B-4083-A46C-8CD091063F15}" type="presOf" srcId="{EA2416E3-DFF7-4A36-9610-AEB29D74FEEC}" destId="{CC102F85-CCB2-43C4-8E3C-E23703F9190E}" srcOrd="0" destOrd="1" presId="urn:microsoft.com/office/officeart/2005/8/layout/vProcess5"/>
    <dgm:cxn modelId="{C35CB0B5-5C97-4FDA-87D0-CDA0D5096A20}" type="presOf" srcId="{7E3271E4-A874-49D3-8042-055563ADD028}" destId="{CC102F85-CCB2-43C4-8E3C-E23703F9190E}" srcOrd="0" destOrd="0" presId="urn:microsoft.com/office/officeart/2005/8/layout/vProcess5"/>
    <dgm:cxn modelId="{00ADD6C0-F442-47DF-A1E2-57E60142CD67}" type="presOf" srcId="{33E00354-529E-4D6A-AA4D-759747ABD20F}" destId="{4551226E-AC3A-44D3-9EBF-9D1E40D521E6}" srcOrd="0" destOrd="2" presId="urn:microsoft.com/office/officeart/2005/8/layout/vProcess5"/>
    <dgm:cxn modelId="{F9D7DF7B-55C8-4416-8CE5-E3180412F947}" srcId="{D66E5155-0EAE-426F-B6AF-7CB49944796B}" destId="{33E00354-529E-4D6A-AA4D-759747ABD20F}" srcOrd="1" destOrd="0" parTransId="{D0137563-4643-484C-AF22-C2A411C57054}" sibTransId="{7B9BABE8-090A-4152-A015-517A76C4CA92}"/>
    <dgm:cxn modelId="{7D10EE7F-B7B4-49BA-9D05-E9FE56F0F5F0}" type="presOf" srcId="{D35B85ED-54F1-4795-B0F2-87C896844610}" destId="{2083FD96-2B26-4D68-BFAD-A8E3A7DC07A8}" srcOrd="1" destOrd="2" presId="urn:microsoft.com/office/officeart/2005/8/layout/vProcess5"/>
    <dgm:cxn modelId="{8BDFE9FC-BB82-4157-9B64-0203B603B193}" type="presParOf" srcId="{B4EE72FE-2C80-4DCF-B194-E309FD17D952}" destId="{01002288-8AE4-4338-BDDE-6069CD9CA54F}" srcOrd="0" destOrd="0" presId="urn:microsoft.com/office/officeart/2005/8/layout/vProcess5"/>
    <dgm:cxn modelId="{398DB563-1CC9-4F31-A22A-FEFCCB54C94E}" type="presParOf" srcId="{B4EE72FE-2C80-4DCF-B194-E309FD17D952}" destId="{CC102F85-CCB2-43C4-8E3C-E23703F9190E}" srcOrd="1" destOrd="0" presId="urn:microsoft.com/office/officeart/2005/8/layout/vProcess5"/>
    <dgm:cxn modelId="{EF09BE2B-8931-426D-944F-4298728B93FE}" type="presParOf" srcId="{B4EE72FE-2C80-4DCF-B194-E309FD17D952}" destId="{4551226E-AC3A-44D3-9EBF-9D1E40D521E6}" srcOrd="2" destOrd="0" presId="urn:microsoft.com/office/officeart/2005/8/layout/vProcess5"/>
    <dgm:cxn modelId="{08F4E7D1-4ECB-49AC-86D1-6D3CE777511B}" type="presParOf" srcId="{B4EE72FE-2C80-4DCF-B194-E309FD17D952}" destId="{E979B8CD-14A4-4FF9-82F0-F6169DE1A9CB}" srcOrd="3" destOrd="0" presId="urn:microsoft.com/office/officeart/2005/8/layout/vProcess5"/>
    <dgm:cxn modelId="{28342787-5833-4B34-AE44-B0AE43BBE990}" type="presParOf" srcId="{B4EE72FE-2C80-4DCF-B194-E309FD17D952}" destId="{93F56594-2499-4FBC-B671-77C4984C679D}" srcOrd="4" destOrd="0" presId="urn:microsoft.com/office/officeart/2005/8/layout/vProcess5"/>
    <dgm:cxn modelId="{A10B8964-4EAF-4F12-A0E7-CB430D59EB7F}" type="presParOf" srcId="{B4EE72FE-2C80-4DCF-B194-E309FD17D952}" destId="{06D2FA33-7944-42EA-8D2E-6D23D5FD58F0}" srcOrd="5" destOrd="0" presId="urn:microsoft.com/office/officeart/2005/8/layout/vProcess5"/>
    <dgm:cxn modelId="{4EA355B5-2DA7-41A8-A3CE-FE1CD7F7CF87}" type="presParOf" srcId="{B4EE72FE-2C80-4DCF-B194-E309FD17D952}" destId="{3EAD6F63-E4B9-406B-B2D6-C9690FCCC282}" srcOrd="6" destOrd="0" presId="urn:microsoft.com/office/officeart/2005/8/layout/vProcess5"/>
    <dgm:cxn modelId="{B0C47246-4136-4708-89F6-2D80ABE00390}" type="presParOf" srcId="{B4EE72FE-2C80-4DCF-B194-E309FD17D952}" destId="{B2F65052-F14E-40F0-8F99-24F6B827A530}" srcOrd="7" destOrd="0" presId="urn:microsoft.com/office/officeart/2005/8/layout/vProcess5"/>
    <dgm:cxn modelId="{D4117CA1-4D82-4016-9D86-CDCC731503A8}" type="presParOf" srcId="{B4EE72FE-2C80-4DCF-B194-E309FD17D952}" destId="{2083FD96-2B26-4D68-BFAD-A8E3A7DC07A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F6035-5B35-46F6-8A75-8A0AF2561938}">
      <dsp:nvSpPr>
        <dsp:cNvPr id="0" name=""/>
        <dsp:cNvSpPr/>
      </dsp:nvSpPr>
      <dsp:spPr>
        <a:xfrm>
          <a:off x="0" y="798839"/>
          <a:ext cx="8991600" cy="131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09BAF-FDDD-422F-8935-1E35D964F1A9}">
      <dsp:nvSpPr>
        <dsp:cNvPr id="0" name=""/>
        <dsp:cNvSpPr/>
      </dsp:nvSpPr>
      <dsp:spPr>
        <a:xfrm>
          <a:off x="449580" y="31319"/>
          <a:ext cx="6294120" cy="1535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ctr" defTabSz="1244600">
            <a:lnSpc>
              <a:spcPct val="90000"/>
            </a:lnSpc>
            <a:spcBef>
              <a:spcPct val="0"/>
            </a:spcBef>
            <a:spcAft>
              <a:spcPct val="35000"/>
            </a:spcAft>
          </a:pPr>
          <a:r>
            <a:rPr lang="en-US" sz="2800" kern="1200" dirty="0" smtClean="0"/>
            <a:t>Create assemblage lists in current and future climate</a:t>
          </a:r>
          <a:endParaRPr lang="en-US" sz="2800" kern="1200" dirty="0"/>
        </a:p>
      </dsp:txBody>
      <dsp:txXfrm>
        <a:off x="449580" y="31319"/>
        <a:ext cx="6294120" cy="1535040"/>
      </dsp:txXfrm>
    </dsp:sp>
    <dsp:sp modelId="{B9E89143-A3D3-4C40-9292-7D686E5CD15A}">
      <dsp:nvSpPr>
        <dsp:cNvPr id="0" name=""/>
        <dsp:cNvSpPr/>
      </dsp:nvSpPr>
      <dsp:spPr>
        <a:xfrm>
          <a:off x="0" y="3157559"/>
          <a:ext cx="8991600" cy="13104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306F3A34-C19C-4656-B192-6CA67B259A53}">
      <dsp:nvSpPr>
        <dsp:cNvPr id="0" name=""/>
        <dsp:cNvSpPr/>
      </dsp:nvSpPr>
      <dsp:spPr>
        <a:xfrm>
          <a:off x="449580" y="2390040"/>
          <a:ext cx="6294120" cy="153504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ctr" defTabSz="1244600">
            <a:lnSpc>
              <a:spcPct val="90000"/>
            </a:lnSpc>
            <a:spcBef>
              <a:spcPct val="0"/>
            </a:spcBef>
            <a:spcAft>
              <a:spcPct val="35000"/>
            </a:spcAft>
          </a:pPr>
          <a:r>
            <a:rPr lang="en-US" sz="2800" kern="1200" dirty="0" smtClean="0"/>
            <a:t>Calculate between time betadiversity</a:t>
          </a:r>
        </a:p>
      </dsp:txBody>
      <dsp:txXfrm>
        <a:off x="449580" y="2390040"/>
        <a:ext cx="6294120" cy="1535040"/>
      </dsp:txXfrm>
    </dsp:sp>
    <dsp:sp modelId="{CE6E80CD-E5CD-4D18-8DAF-73D9823A17CF}">
      <dsp:nvSpPr>
        <dsp:cNvPr id="0" name=""/>
        <dsp:cNvSpPr/>
      </dsp:nvSpPr>
      <dsp:spPr>
        <a:xfrm>
          <a:off x="0" y="5516280"/>
          <a:ext cx="8991600" cy="13104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BC538DF7-8393-49C5-9F5B-F0B71B60C7F7}">
      <dsp:nvSpPr>
        <dsp:cNvPr id="0" name=""/>
        <dsp:cNvSpPr/>
      </dsp:nvSpPr>
      <dsp:spPr>
        <a:xfrm>
          <a:off x="449580" y="4748760"/>
          <a:ext cx="6294120" cy="15350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ctr" defTabSz="1244600">
            <a:lnSpc>
              <a:spcPct val="90000"/>
            </a:lnSpc>
            <a:spcBef>
              <a:spcPct val="0"/>
            </a:spcBef>
            <a:spcAft>
              <a:spcPct val="35000"/>
            </a:spcAft>
          </a:pPr>
          <a:r>
            <a:rPr lang="en-US" sz="2800" kern="1200" dirty="0" smtClean="0"/>
            <a:t>Identify non-analog communities</a:t>
          </a:r>
          <a:endParaRPr lang="en-US" sz="2800" kern="1200" dirty="0"/>
        </a:p>
      </dsp:txBody>
      <dsp:txXfrm>
        <a:off x="449580" y="4748760"/>
        <a:ext cx="6294120" cy="1535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BD35B7-1645-4270-9A92-8FC0994D507D}">
      <dsp:nvSpPr>
        <dsp:cNvPr id="0" name=""/>
        <dsp:cNvSpPr/>
      </dsp:nvSpPr>
      <dsp:spPr>
        <a:xfrm>
          <a:off x="38862" y="16883"/>
          <a:ext cx="6766564" cy="1280160"/>
        </a:xfrm>
        <a:prstGeom prst="roundRect">
          <a:avLst>
            <a:gd name="adj" fmla="val 10000"/>
          </a:avLst>
        </a:prstGeom>
        <a:noFill/>
        <a:ln w="381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tabLst>
              <a:tab pos="4351338" algn="l"/>
            </a:tabLst>
          </a:pPr>
          <a:r>
            <a:rPr lang="en-US" sz="2400" kern="1200" dirty="0" smtClean="0">
              <a:solidFill>
                <a:sysClr val="windowText" lastClr="000000"/>
              </a:solidFill>
            </a:rPr>
            <a:t>Species Localities (112/180 sp.)</a:t>
          </a:r>
          <a:endParaRPr lang="en-US" sz="2400" kern="1200" dirty="0">
            <a:solidFill>
              <a:sysClr val="windowText" lastClr="000000"/>
            </a:solidFill>
          </a:endParaRPr>
        </a:p>
        <a:p>
          <a:pPr marL="0" lvl="1" indent="0" algn="l" defTabSz="711200">
            <a:lnSpc>
              <a:spcPct val="90000"/>
            </a:lnSpc>
            <a:spcBef>
              <a:spcPct val="0"/>
            </a:spcBef>
            <a:spcAft>
              <a:spcPct val="15000"/>
            </a:spcAft>
            <a:buChar char="••"/>
            <a:tabLst>
              <a:tab pos="4351338" algn="l"/>
            </a:tabLst>
          </a:pPr>
          <a:r>
            <a:rPr lang="en-US" sz="1600" kern="1200" dirty="0" smtClean="0">
              <a:solidFill>
                <a:sysClr val="windowText" lastClr="000000"/>
              </a:solidFill>
            </a:rPr>
            <a:t>Reviewed and cleaned according to published range maps, expert opinion, grey literature</a:t>
          </a:r>
          <a:endParaRPr lang="en-US" sz="1600" kern="1200" dirty="0">
            <a:solidFill>
              <a:sysClr val="windowText" lastClr="000000"/>
            </a:solidFill>
          </a:endParaRPr>
        </a:p>
      </dsp:txBody>
      <dsp:txXfrm>
        <a:off x="38862" y="16883"/>
        <a:ext cx="5224511" cy="1280160"/>
      </dsp:txXfrm>
    </dsp:sp>
    <dsp:sp modelId="{19A251BA-116F-401F-9D77-FCF969AE1A3D}">
      <dsp:nvSpPr>
        <dsp:cNvPr id="0" name=""/>
        <dsp:cNvSpPr/>
      </dsp:nvSpPr>
      <dsp:spPr>
        <a:xfrm>
          <a:off x="0" y="1586158"/>
          <a:ext cx="6766564" cy="1280160"/>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Text" lastClr="000000"/>
              </a:solidFill>
            </a:rPr>
            <a:t>Ensemble niche models (BIOMOD2)</a:t>
          </a:r>
          <a:endParaRPr lang="en-US" sz="24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err="1" smtClean="0">
              <a:solidFill>
                <a:sysClr val="windowText" lastClr="000000"/>
              </a:solidFill>
            </a:rPr>
            <a:t>Maxent</a:t>
          </a:r>
          <a:r>
            <a:rPr lang="en-US" sz="1600" kern="1200" dirty="0" smtClean="0">
              <a:solidFill>
                <a:sysClr val="windowText" lastClr="000000"/>
              </a:solidFill>
            </a:rPr>
            <a:t>, Generalized  Linear Models, Boosted Regression Trees</a:t>
          </a:r>
          <a:endParaRPr lang="en-US" sz="16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All models with ROC &gt; .75 are combined</a:t>
          </a:r>
          <a:endParaRPr lang="en-US" sz="1600" kern="1200" dirty="0">
            <a:solidFill>
              <a:sysClr val="windowText" lastClr="000000"/>
            </a:solidFill>
          </a:endParaRPr>
        </a:p>
      </dsp:txBody>
      <dsp:txXfrm>
        <a:off x="0" y="1586158"/>
        <a:ext cx="5292774" cy="1280160"/>
      </dsp:txXfrm>
    </dsp:sp>
    <dsp:sp modelId="{FBEB386D-D946-4D50-8510-081BA2422A5F}">
      <dsp:nvSpPr>
        <dsp:cNvPr id="0" name=""/>
        <dsp:cNvSpPr/>
      </dsp:nvSpPr>
      <dsp:spPr>
        <a:xfrm>
          <a:off x="0" y="3186362"/>
          <a:ext cx="6766564" cy="1280160"/>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Text" lastClr="000000"/>
              </a:solidFill>
            </a:rPr>
            <a:t>Current Climate</a:t>
          </a:r>
          <a:endParaRPr lang="en-US" sz="24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30 sec </a:t>
          </a:r>
          <a:r>
            <a:rPr lang="en-US" sz="1600" kern="1200" dirty="0" err="1" smtClean="0">
              <a:solidFill>
                <a:sysClr val="windowText" lastClr="000000"/>
              </a:solidFill>
            </a:rPr>
            <a:t>WorldClim</a:t>
          </a:r>
          <a:r>
            <a:rPr lang="en-US" sz="1600" kern="1200" dirty="0" smtClean="0">
              <a:solidFill>
                <a:sysClr val="windowText" lastClr="000000"/>
              </a:solidFill>
            </a:rPr>
            <a:t> </a:t>
          </a:r>
          <a:r>
            <a:rPr lang="en-US" sz="1600" kern="1200" dirty="0" err="1" smtClean="0">
              <a:solidFill>
                <a:sysClr val="windowText" lastClr="000000"/>
              </a:solidFill>
            </a:rPr>
            <a:t>Bioclim</a:t>
          </a:r>
          <a:r>
            <a:rPr lang="en-US" sz="1600" kern="1200" dirty="0" smtClean="0">
              <a:solidFill>
                <a:sysClr val="windowText" lastClr="000000"/>
              </a:solidFill>
            </a:rPr>
            <a:t>: Mean Annual Temp, Annual </a:t>
          </a:r>
          <a:r>
            <a:rPr lang="en-US" sz="1600" kern="1200" dirty="0" err="1" smtClean="0">
              <a:solidFill>
                <a:sysClr val="windowText" lastClr="000000"/>
              </a:solidFill>
            </a:rPr>
            <a:t>Precip</a:t>
          </a:r>
          <a:r>
            <a:rPr lang="en-US" sz="1600" kern="1200" dirty="0" smtClean="0">
              <a:solidFill>
                <a:sysClr val="windowText" lastClr="000000"/>
              </a:solidFill>
            </a:rPr>
            <a:t>, Temp Diurnal Range, Precipitation Seasonality</a:t>
          </a:r>
          <a:endParaRPr lang="en-US" sz="16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Aggregate to .1 degree cells (~10km2)</a:t>
          </a:r>
          <a:endParaRPr lang="en-US" sz="1600" kern="1200" dirty="0">
            <a:solidFill>
              <a:sysClr val="windowText" lastClr="000000"/>
            </a:solidFill>
          </a:endParaRPr>
        </a:p>
      </dsp:txBody>
      <dsp:txXfrm>
        <a:off x="0" y="3186362"/>
        <a:ext cx="5301232" cy="1280160"/>
      </dsp:txXfrm>
    </dsp:sp>
    <dsp:sp modelId="{510606DE-FA7A-4EE4-A955-F6F9E42584E4}">
      <dsp:nvSpPr>
        <dsp:cNvPr id="0" name=""/>
        <dsp:cNvSpPr/>
      </dsp:nvSpPr>
      <dsp:spPr>
        <a:xfrm>
          <a:off x="0" y="4682911"/>
          <a:ext cx="6766564" cy="1280160"/>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Text" lastClr="000000"/>
              </a:solidFill>
            </a:rPr>
            <a:t>Future Climate (IPCC 5)</a:t>
          </a:r>
          <a:endParaRPr lang="en-US" sz="24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GCM: MICROC, Year: 2070, emission: rcp_85</a:t>
          </a:r>
          <a:endParaRPr lang="en-US" sz="1600" kern="1200" dirty="0">
            <a:solidFill>
              <a:sysClr val="windowText" lastClr="000000"/>
            </a:solidFill>
          </a:endParaRPr>
        </a:p>
      </dsp:txBody>
      <dsp:txXfrm>
        <a:off x="0" y="4682911"/>
        <a:ext cx="5292774" cy="1280160"/>
      </dsp:txXfrm>
    </dsp:sp>
    <dsp:sp modelId="{570E24AE-649A-4AC0-96F6-DB5F3CBA8273}">
      <dsp:nvSpPr>
        <dsp:cNvPr id="0" name=""/>
        <dsp:cNvSpPr/>
      </dsp:nvSpPr>
      <dsp:spPr>
        <a:xfrm>
          <a:off x="5516876" y="1006349"/>
          <a:ext cx="854053" cy="8540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5516876" y="1006349"/>
        <a:ext cx="854053" cy="854053"/>
      </dsp:txXfrm>
    </dsp:sp>
    <dsp:sp modelId="{AABE3390-84B2-47EA-A779-9B6FF36792AB}">
      <dsp:nvSpPr>
        <dsp:cNvPr id="0" name=""/>
        <dsp:cNvSpPr/>
      </dsp:nvSpPr>
      <dsp:spPr>
        <a:xfrm>
          <a:off x="5561026" y="2543399"/>
          <a:ext cx="854053" cy="8540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5561026" y="2543399"/>
        <a:ext cx="854053" cy="854053"/>
      </dsp:txXfrm>
    </dsp:sp>
    <dsp:sp modelId="{F03C7EF4-9F0A-4143-9A1A-B9E74B4AC2B7}">
      <dsp:nvSpPr>
        <dsp:cNvPr id="0" name=""/>
        <dsp:cNvSpPr/>
      </dsp:nvSpPr>
      <dsp:spPr>
        <a:xfrm>
          <a:off x="5588066" y="4143597"/>
          <a:ext cx="854053" cy="85405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5588066" y="4143597"/>
        <a:ext cx="854053" cy="8540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102F85-CCB2-43C4-8E3C-E23703F9190E}">
      <dsp:nvSpPr>
        <dsp:cNvPr id="0" name=""/>
        <dsp:cNvSpPr/>
      </dsp:nvSpPr>
      <dsp:spPr>
        <a:xfrm>
          <a:off x="0" y="-53809"/>
          <a:ext cx="5669337" cy="1789411"/>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tabLst>
              <a:tab pos="2005013" algn="l"/>
              <a:tab pos="4351338" algn="l"/>
            </a:tabLst>
          </a:pPr>
          <a:r>
            <a:rPr lang="en-US" sz="2800" kern="1200" dirty="0" smtClean="0">
              <a:ln>
                <a:noFill/>
              </a:ln>
              <a:solidFill>
                <a:sysClr val="windowText" lastClr="000000"/>
              </a:solidFill>
            </a:rPr>
            <a:t>Taxonomic Betadiversity</a:t>
          </a:r>
          <a:endParaRPr lang="en-US" sz="2800" kern="1200" dirty="0">
            <a:ln>
              <a:noFill/>
            </a:ln>
            <a:solidFill>
              <a:sysClr val="windowText" lastClr="000000"/>
            </a:solidFill>
          </a:endParaRPr>
        </a:p>
        <a:p>
          <a:pPr marL="0" lvl="1" indent="0" algn="l" defTabSz="800100">
            <a:lnSpc>
              <a:spcPct val="90000"/>
            </a:lnSpc>
            <a:spcBef>
              <a:spcPct val="0"/>
            </a:spcBef>
            <a:spcAft>
              <a:spcPct val="15000"/>
            </a:spcAft>
            <a:buChar char="••"/>
            <a:tabLst>
              <a:tab pos="4351338" algn="l"/>
            </a:tabLst>
          </a:pPr>
          <a:r>
            <a:rPr lang="en-US" sz="1800" kern="1200" dirty="0" smtClean="0">
              <a:ln>
                <a:noFill/>
              </a:ln>
              <a:solidFill>
                <a:sysClr val="windowText" lastClr="000000"/>
              </a:solidFill>
            </a:rPr>
            <a:t>Bray Curtis Dissimilarity</a:t>
          </a:r>
          <a:endParaRPr lang="en-US" sz="1800" kern="1200" dirty="0">
            <a:ln>
              <a:noFill/>
            </a:ln>
            <a:solidFill>
              <a:sysClr val="windowText" lastClr="000000"/>
            </a:solidFill>
          </a:endParaRPr>
        </a:p>
      </dsp:txBody>
      <dsp:txXfrm>
        <a:off x="0" y="-53809"/>
        <a:ext cx="4428756" cy="1789411"/>
      </dsp:txXfrm>
    </dsp:sp>
    <dsp:sp modelId="{4551226E-AC3A-44D3-9EBF-9D1E40D521E6}">
      <dsp:nvSpPr>
        <dsp:cNvPr id="0" name=""/>
        <dsp:cNvSpPr/>
      </dsp:nvSpPr>
      <dsp:spPr>
        <a:xfrm>
          <a:off x="0" y="1856933"/>
          <a:ext cx="5714855" cy="1789411"/>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ysClr val="windowText" lastClr="000000"/>
              </a:solidFill>
            </a:rPr>
            <a:t>Phylogenetic Betadiversity</a:t>
          </a:r>
          <a:endParaRPr lang="en-US" sz="24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McGuire (2008) 170 taxa</a:t>
          </a:r>
          <a:endParaRPr lang="en-US" sz="16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err="1" smtClean="0">
              <a:solidFill>
                <a:sysClr val="windowText" lastClr="000000"/>
              </a:solidFill>
            </a:rPr>
            <a:t>Betasim</a:t>
          </a:r>
          <a:r>
            <a:rPr lang="en-US" sz="1600" kern="1200" dirty="0" smtClean="0">
              <a:solidFill>
                <a:sysClr val="windowText" lastClr="000000"/>
              </a:solidFill>
            </a:rPr>
            <a:t> metric -&gt; 1- (shared branch lengths/unique branch lengths * shared branch lengths)</a:t>
          </a:r>
          <a:endParaRPr lang="en-US" sz="1600" kern="1200" dirty="0">
            <a:solidFill>
              <a:sysClr val="windowText" lastClr="000000"/>
            </a:solidFill>
          </a:endParaRPr>
        </a:p>
        <a:p>
          <a:pPr marL="171450" lvl="1" indent="-171450" algn="l" defTabSz="711200">
            <a:lnSpc>
              <a:spcPct val="90000"/>
            </a:lnSpc>
            <a:spcBef>
              <a:spcPct val="0"/>
            </a:spcBef>
            <a:spcAft>
              <a:spcPct val="15000"/>
            </a:spcAft>
            <a:buChar char="••"/>
          </a:pPr>
          <a:r>
            <a:rPr lang="en-US" sz="1600" kern="1200" dirty="0" smtClean="0">
              <a:solidFill>
                <a:sysClr val="windowText" lastClr="000000"/>
              </a:solidFill>
            </a:rPr>
            <a:t>Accounts for richness</a:t>
          </a:r>
          <a:endParaRPr lang="en-US" sz="1600" kern="1200" dirty="0">
            <a:solidFill>
              <a:sysClr val="windowText" lastClr="000000"/>
            </a:solidFill>
          </a:endParaRPr>
        </a:p>
      </dsp:txBody>
      <dsp:txXfrm>
        <a:off x="0" y="1856933"/>
        <a:ext cx="4414080" cy="1789411"/>
      </dsp:txXfrm>
    </dsp:sp>
    <dsp:sp modelId="{E979B8CD-14A4-4FF9-82F0-F6169DE1A9CB}">
      <dsp:nvSpPr>
        <dsp:cNvPr id="0" name=""/>
        <dsp:cNvSpPr/>
      </dsp:nvSpPr>
      <dsp:spPr>
        <a:xfrm>
          <a:off x="0" y="3768738"/>
          <a:ext cx="5760680" cy="1717665"/>
        </a:xfrm>
        <a:prstGeom prst="roundRect">
          <a:avLst>
            <a:gd name="adj" fmla="val 10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ysClr val="windowText" lastClr="000000"/>
              </a:solidFill>
            </a:rPr>
            <a:t>Trait Betadiversity</a:t>
          </a:r>
          <a:endParaRPr lang="en-US" sz="2800" kern="1200" dirty="0">
            <a:solidFill>
              <a:sysClr val="windowText" lastClr="000000"/>
            </a:solidFill>
          </a:endParaRPr>
        </a:p>
        <a:p>
          <a:pPr marL="171450" lvl="1" indent="-171450" algn="l" defTabSz="800100">
            <a:lnSpc>
              <a:spcPct val="90000"/>
            </a:lnSpc>
            <a:spcBef>
              <a:spcPct val="0"/>
            </a:spcBef>
            <a:spcAft>
              <a:spcPct val="15000"/>
            </a:spcAft>
            <a:buChar char="••"/>
          </a:pPr>
          <a:r>
            <a:rPr lang="en-US" sz="1800" kern="1200" dirty="0" err="1" smtClean="0">
              <a:solidFill>
                <a:sysClr val="windowText" lastClr="000000"/>
              </a:solidFill>
            </a:rPr>
            <a:t>Hclust</a:t>
          </a:r>
          <a:r>
            <a:rPr lang="en-US" sz="1800" kern="1200" dirty="0" smtClean="0">
              <a:solidFill>
                <a:sysClr val="windowText" lastClr="000000"/>
              </a:solidFill>
            </a:rPr>
            <a:t> of three ecological important traits: body size, wing chord, and bill length</a:t>
          </a:r>
          <a:endParaRPr lang="en-US" sz="1800" kern="1200" dirty="0">
            <a:solidFill>
              <a:sysClr val="windowText" lastClr="000000"/>
            </a:solidFill>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solidFill>
            </a:rPr>
            <a:t>126 taxa Graham (2012)</a:t>
          </a:r>
          <a:endParaRPr lang="en-US" sz="1800" kern="1200" dirty="0">
            <a:solidFill>
              <a:sysClr val="windowText" lastClr="000000"/>
            </a:solidFill>
          </a:endParaRPr>
        </a:p>
      </dsp:txBody>
      <dsp:txXfrm>
        <a:off x="0" y="3768738"/>
        <a:ext cx="4449475" cy="1717665"/>
      </dsp:txXfrm>
    </dsp:sp>
    <dsp:sp modelId="{93F56594-2499-4FBC-B671-77C4984C679D}">
      <dsp:nvSpPr>
        <dsp:cNvPr id="0" name=""/>
        <dsp:cNvSpPr/>
      </dsp:nvSpPr>
      <dsp:spPr>
        <a:xfrm>
          <a:off x="4787217" y="889431"/>
          <a:ext cx="710443" cy="106984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a:p>
      </dsp:txBody>
      <dsp:txXfrm>
        <a:off x="4787217" y="889431"/>
        <a:ext cx="710443" cy="1069848"/>
      </dsp:txXfrm>
    </dsp:sp>
    <dsp:sp modelId="{06D2FA33-7944-42EA-8D2E-6D23D5FD58F0}">
      <dsp:nvSpPr>
        <dsp:cNvPr id="0" name=""/>
        <dsp:cNvSpPr/>
      </dsp:nvSpPr>
      <dsp:spPr>
        <a:xfrm>
          <a:off x="4714276" y="3140964"/>
          <a:ext cx="732214" cy="106984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US" sz="5400" kern="1200"/>
        </a:p>
      </dsp:txBody>
      <dsp:txXfrm>
        <a:off x="4714276" y="3140964"/>
        <a:ext cx="732214" cy="10698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06D77-5B64-4150-9B52-53AFC3C39EF6}" type="datetimeFigureOut">
              <a:rPr lang="en-US" smtClean="0"/>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D0ED0-0A9F-4319-86AB-8BECBD27300B}"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val="40160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three main objectives</a:t>
            </a:r>
            <a:r>
              <a:rPr lang="en-US" baseline="0" dirty="0" smtClean="0"/>
              <a:t> focus on</a:t>
            </a:r>
          </a:p>
          <a:p>
            <a:endParaRPr lang="en-US" baseline="0" dirty="0" smtClean="0"/>
          </a:p>
          <a:p>
            <a:pPr marL="228600" indent="-228600">
              <a:buAutoNum type="arabicPeriod"/>
            </a:pPr>
            <a:r>
              <a:rPr lang="en-US" baseline="0" dirty="0" smtClean="0"/>
              <a:t>identifying patterns (objective 1) – i.e., be determining the association between hummingbird abundance, distribution and survival and environmental variables.  Specifically we think that periods of anomalously low or high moisture, productivity or temperature should result in changes in abundance, distribution and survival</a:t>
            </a:r>
          </a:p>
          <a:p>
            <a:pPr marL="228600" indent="-228600">
              <a:buAutoNum type="arabicPeriod"/>
            </a:pPr>
            <a:r>
              <a:rPr lang="en-US" baseline="0" dirty="0" smtClean="0"/>
              <a:t>Evaluating some of the biological mechanisms --- we focus on what we think are the two main mechanisms – nectar resources and physiological response; Nectar is the main food source of </a:t>
            </a:r>
            <a:r>
              <a:rPr lang="en-US" baseline="0" dirty="0" err="1" smtClean="0"/>
              <a:t>hb</a:t>
            </a:r>
            <a:r>
              <a:rPr lang="en-US" baseline="0" dirty="0" smtClean="0"/>
              <a:t> so understanding what they eat and how their food is distributed has important implications for their survival and distribution, therefore we quantify nectar availability and use across regions and time.  Physiological measures provide direct information on hummingbird health and their ability to maintain an energy balance in different environmental (and nectar) conditions.</a:t>
            </a:r>
          </a:p>
          <a:p>
            <a:pPr marL="228600" indent="-228600">
              <a:buAutoNum type="arabicPeriod"/>
            </a:pPr>
            <a:r>
              <a:rPr lang="en-US" baseline="0" dirty="0" smtClean="0"/>
              <a:t>Finally we will integrate these data into statistical and physiological models.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home messages:</a:t>
            </a:r>
          </a:p>
          <a:p>
            <a:r>
              <a:rPr lang="en-US" dirty="0" smtClean="0"/>
              <a:t>Earlier molt stages are observed in years of high demand,</a:t>
            </a:r>
            <a:r>
              <a:rPr lang="en-US" baseline="0" dirty="0" smtClean="0"/>
              <a:t> indicating that the birds delayed their molt</a:t>
            </a:r>
            <a:endParaRPr lang="en-US" dirty="0" smtClean="0"/>
          </a:p>
          <a:p>
            <a:r>
              <a:rPr lang="en-US" dirty="0" smtClean="0"/>
              <a:t>Later molt stages are observed in years of higher resource</a:t>
            </a:r>
            <a:r>
              <a:rPr lang="en-US" baseline="0" dirty="0" smtClean="0"/>
              <a:t> availability</a:t>
            </a:r>
            <a:r>
              <a:rPr lang="en-US" dirty="0" smtClean="0"/>
              <a:t>,</a:t>
            </a:r>
            <a:r>
              <a:rPr lang="en-US" baseline="0" dirty="0" smtClean="0"/>
              <a:t> indicating that the birds advance their molt.</a:t>
            </a:r>
          </a:p>
          <a:p>
            <a:r>
              <a:rPr lang="en-US" baseline="0" dirty="0" smtClean="0"/>
              <a:t>The molt response to resource availability is stronger in years of high physiological demand.</a:t>
            </a:r>
          </a:p>
          <a:p>
            <a:endParaRPr lang="en-US" baseline="0" dirty="0" smtClean="0"/>
          </a:p>
          <a:p>
            <a:r>
              <a:rPr lang="en-US" baseline="0" dirty="0" smtClean="0"/>
              <a:t>Birds arrive earlier when resource availability is high. The effect of resources on timing of arrival is even greater when physiological demand is high.</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4D0ED0-0A9F-4319-86AB-8BECBD27300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home messages:</a:t>
            </a:r>
          </a:p>
          <a:p>
            <a:r>
              <a:rPr lang="en-US" dirty="0" smtClean="0"/>
              <a:t>Earlier molt stages are observed in years of high demand,</a:t>
            </a:r>
            <a:r>
              <a:rPr lang="en-US" baseline="0" dirty="0" smtClean="0"/>
              <a:t> indicating that the birds delayed their molt</a:t>
            </a:r>
            <a:endParaRPr lang="en-US" dirty="0" smtClean="0"/>
          </a:p>
          <a:p>
            <a:r>
              <a:rPr lang="en-US" dirty="0" smtClean="0"/>
              <a:t>Later molt stages are observed in years of higher resource</a:t>
            </a:r>
            <a:r>
              <a:rPr lang="en-US" baseline="0" dirty="0" smtClean="0"/>
              <a:t> availability</a:t>
            </a:r>
            <a:r>
              <a:rPr lang="en-US" dirty="0" smtClean="0"/>
              <a:t>,</a:t>
            </a:r>
            <a:r>
              <a:rPr lang="en-US" baseline="0" dirty="0" smtClean="0"/>
              <a:t> indicating that the birds advance their molt.</a:t>
            </a:r>
          </a:p>
          <a:p>
            <a:r>
              <a:rPr lang="en-US" baseline="0" dirty="0" smtClean="0"/>
              <a:t>The molt response to resource availability is stronger in years of high physiological demand.</a:t>
            </a:r>
          </a:p>
          <a:p>
            <a:endParaRPr lang="en-US" baseline="0" dirty="0" smtClean="0"/>
          </a:p>
          <a:p>
            <a:r>
              <a:rPr lang="en-US" baseline="0" dirty="0" smtClean="0"/>
              <a:t>Birds arrive earlier when resource availability is high. The effect of resources on timing of arrival is even greater when physiological demand is high.</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4D0ED0-0A9F-4319-86AB-8BECBD27300B}"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home messages:</a:t>
            </a:r>
          </a:p>
          <a:p>
            <a:r>
              <a:rPr lang="en-US" dirty="0" smtClean="0"/>
              <a:t>Earlier molt stages are observed in years of high demand,</a:t>
            </a:r>
            <a:r>
              <a:rPr lang="en-US" baseline="0" dirty="0" smtClean="0"/>
              <a:t> indicating that the birds delayed their molt</a:t>
            </a:r>
            <a:endParaRPr lang="en-US" dirty="0" smtClean="0"/>
          </a:p>
          <a:p>
            <a:r>
              <a:rPr lang="en-US" dirty="0" smtClean="0"/>
              <a:t>Later molt stages are observed in years of higher resource</a:t>
            </a:r>
            <a:r>
              <a:rPr lang="en-US" baseline="0" dirty="0" smtClean="0"/>
              <a:t> availability</a:t>
            </a:r>
            <a:r>
              <a:rPr lang="en-US" dirty="0" smtClean="0"/>
              <a:t>,</a:t>
            </a:r>
            <a:r>
              <a:rPr lang="en-US" baseline="0" dirty="0" smtClean="0"/>
              <a:t> indicating that the birds advance their molt.</a:t>
            </a:r>
          </a:p>
          <a:p>
            <a:r>
              <a:rPr lang="en-US" baseline="0" dirty="0" smtClean="0"/>
              <a:t>The molt response to resource availability is stronger in years of high physiological demand.</a:t>
            </a:r>
          </a:p>
          <a:p>
            <a:endParaRPr lang="en-US" baseline="0" dirty="0" smtClean="0"/>
          </a:p>
          <a:p>
            <a:r>
              <a:rPr lang="en-US" baseline="0" dirty="0" smtClean="0"/>
              <a:t>Birds arrive earlier when resource availability is high. The effect of resources on timing of arrival is even greater when physiological demand is high.</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04D0ED0-0A9F-4319-86AB-8BECBD27300B}"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Mapped indices of climate change risk for local climate change (A and B), novel 21st-century climates (C and D), and disappearing 20th-century climates (E and F). (A) Local climatic change for the A2 scenario, represented by the SED between the 20th- and 21st-century climate realizations for each </a:t>
            </a:r>
            <a:r>
              <a:rPr lang="en-GB" dirty="0" err="1">
                <a:latin typeface="Arial" charset="0"/>
                <a:ea typeface="msgothic" charset="0"/>
                <a:cs typeface="msgothic" charset="0"/>
              </a:rPr>
              <a:t>gridpoint</a:t>
            </a:r>
            <a:r>
              <a:rPr lang="en-GB" dirty="0">
                <a:latin typeface="Arial" charset="0"/>
                <a:ea typeface="msgothic" charset="0"/>
                <a:cs typeface="msgothic" charset="0"/>
              </a:rPr>
              <a:t>. The </a:t>
            </a:r>
            <a:r>
              <a:rPr lang="en-GB" dirty="0" err="1">
                <a:latin typeface="Arial" charset="0"/>
                <a:ea typeface="msgothic" charset="0"/>
                <a:cs typeface="msgothic" charset="0"/>
              </a:rPr>
              <a:t>color</a:t>
            </a:r>
            <a:r>
              <a:rPr lang="en-GB" dirty="0">
                <a:latin typeface="Arial" charset="0"/>
                <a:ea typeface="msgothic" charset="0"/>
                <a:cs typeface="msgothic" charset="0"/>
              </a:rPr>
              <a:t> bar is scaled so that </a:t>
            </a:r>
            <a:r>
              <a:rPr lang="en-GB" dirty="0" err="1">
                <a:latin typeface="Arial" charset="0"/>
                <a:ea typeface="msgothic" charset="0"/>
                <a:cs typeface="msgothic" charset="0"/>
              </a:rPr>
              <a:t>SED→SEDt</a:t>
            </a:r>
            <a:r>
              <a:rPr lang="en-GB" dirty="0">
                <a:latin typeface="Arial" charset="0"/>
                <a:ea typeface="msgothic" charset="0"/>
                <a:cs typeface="msgothic" charset="0"/>
              </a:rPr>
              <a:t> (see Materials and Methods) are yellow to red. (B) As in A but for the B1 scenario. Locally high values over the Sahara, Arabian Peninsula, and </a:t>
            </a:r>
            <a:r>
              <a:rPr lang="en-GB" dirty="0" err="1">
                <a:latin typeface="Arial" charset="0"/>
                <a:ea typeface="msgothic" charset="0"/>
                <a:cs typeface="msgothic" charset="0"/>
              </a:rPr>
              <a:t>southwestern</a:t>
            </a:r>
            <a:r>
              <a:rPr lang="en-GB" dirty="0">
                <a:latin typeface="Arial" charset="0"/>
                <a:ea typeface="msgothic" charset="0"/>
                <a:cs typeface="msgothic" charset="0"/>
              </a:rPr>
              <a:t> Asia are an </a:t>
            </a:r>
            <a:r>
              <a:rPr lang="en-GB" dirty="0" err="1">
                <a:latin typeface="Arial" charset="0"/>
                <a:ea typeface="msgothic" charset="0"/>
                <a:cs typeface="msgothic" charset="0"/>
              </a:rPr>
              <a:t>artifact</a:t>
            </a:r>
            <a:r>
              <a:rPr lang="en-GB" dirty="0">
                <a:latin typeface="Arial" charset="0"/>
                <a:ea typeface="msgothic" charset="0"/>
                <a:cs typeface="msgothic" charset="0"/>
              </a:rPr>
              <a:t> of zero precipitation and precipitation variance simulated by the MRI–CGCM2.3.2 and CCSM3 models. In other models, the SED scores for these locations are similar to those of </a:t>
            </a:r>
            <a:r>
              <a:rPr lang="en-GB" dirty="0" err="1">
                <a:latin typeface="Arial" charset="0"/>
                <a:ea typeface="msgothic" charset="0"/>
                <a:cs typeface="msgothic" charset="0"/>
              </a:rPr>
              <a:t>neighboring</a:t>
            </a:r>
            <a:r>
              <a:rPr lang="en-GB" dirty="0">
                <a:latin typeface="Arial" charset="0"/>
                <a:ea typeface="msgothic" charset="0"/>
                <a:cs typeface="msgothic" charset="0"/>
              </a:rPr>
              <a:t> </a:t>
            </a:r>
            <a:r>
              <a:rPr lang="en-GB" dirty="0" err="1">
                <a:latin typeface="Arial" charset="0"/>
                <a:ea typeface="msgothic" charset="0"/>
                <a:cs typeface="msgothic" charset="0"/>
              </a:rPr>
              <a:t>gridpoints</a:t>
            </a:r>
            <a:r>
              <a:rPr lang="en-GB" dirty="0">
                <a:latin typeface="Arial" charset="0"/>
                <a:ea typeface="msgothic" charset="0"/>
                <a:cs typeface="msgothic" charset="0"/>
              </a:rPr>
              <a:t>. (C) Maps of the </a:t>
            </a:r>
            <a:r>
              <a:rPr lang="en-GB" dirty="0" err="1">
                <a:latin typeface="Arial" charset="0"/>
                <a:ea typeface="msgothic" charset="0"/>
                <a:cs typeface="msgothic" charset="0"/>
              </a:rPr>
              <a:t>SEDmin</a:t>
            </a:r>
            <a:r>
              <a:rPr lang="en-GB" dirty="0">
                <a:latin typeface="Arial" charset="0"/>
                <a:ea typeface="msgothic" charset="0"/>
                <a:cs typeface="msgothic" charset="0"/>
              </a:rPr>
              <a:t> between the 21st-century realization for each </a:t>
            </a:r>
            <a:r>
              <a:rPr lang="en-GB" dirty="0" err="1">
                <a:latin typeface="Arial" charset="0"/>
                <a:ea typeface="msgothic" charset="0"/>
                <a:cs typeface="msgothic" charset="0"/>
              </a:rPr>
              <a:t>gridpoint</a:t>
            </a:r>
            <a:r>
              <a:rPr lang="en-GB" dirty="0">
                <a:latin typeface="Arial" charset="0"/>
                <a:ea typeface="msgothic" charset="0"/>
                <a:cs typeface="msgothic" charset="0"/>
              </a:rPr>
              <a:t> and the set of 20th-century climate realizations (A2 scenario). High dissimilarities indicate risk of novel climates. (D) As in C but for the B1 scenario. (E) Maps of the </a:t>
            </a:r>
            <a:r>
              <a:rPr lang="en-GB" dirty="0" err="1">
                <a:latin typeface="Arial" charset="0"/>
                <a:ea typeface="msgothic" charset="0"/>
                <a:cs typeface="msgothic" charset="0"/>
              </a:rPr>
              <a:t>SEDmin</a:t>
            </a:r>
            <a:r>
              <a:rPr lang="en-GB" dirty="0">
                <a:latin typeface="Arial" charset="0"/>
                <a:ea typeface="msgothic" charset="0"/>
                <a:cs typeface="msgothic" charset="0"/>
              </a:rPr>
              <a:t> between the 20th-century realization for each </a:t>
            </a:r>
            <a:r>
              <a:rPr lang="en-GB" dirty="0" err="1">
                <a:latin typeface="Arial" charset="0"/>
                <a:ea typeface="msgothic" charset="0"/>
                <a:cs typeface="msgothic" charset="0"/>
              </a:rPr>
              <a:t>gridpoint</a:t>
            </a:r>
            <a:r>
              <a:rPr lang="en-GB" dirty="0">
                <a:latin typeface="Arial" charset="0"/>
                <a:ea typeface="msgothic" charset="0"/>
                <a:cs typeface="msgothic" charset="0"/>
              </a:rPr>
              <a:t> and the set of 21st-century climate realizations (A2 scenario). High dissimilarities indicate risk of disappearing climates. (F) As in E but for the B1 scenario. (C–F) The pool of potential climatic </a:t>
            </a:r>
            <a:r>
              <a:rPr lang="en-GB" dirty="0" err="1">
                <a:latin typeface="Arial" charset="0"/>
                <a:ea typeface="msgothic" charset="0"/>
                <a:cs typeface="msgothic" charset="0"/>
              </a:rPr>
              <a:t>analogs</a:t>
            </a:r>
            <a:r>
              <a:rPr lang="en-GB" dirty="0">
                <a:latin typeface="Arial" charset="0"/>
                <a:ea typeface="msgothic" charset="0"/>
                <a:cs typeface="msgothic" charset="0"/>
              </a:rPr>
              <a:t> is global.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Conceptual diagram showing the intersection among the fundamental niches for four species (Sp.; </a:t>
            </a:r>
            <a:r>
              <a:rPr lang="en-GB" dirty="0" err="1">
                <a:latin typeface="Arial" charset="0"/>
                <a:ea typeface="msgothic" charset="0"/>
                <a:cs typeface="msgothic" charset="0"/>
              </a:rPr>
              <a:t>colored</a:t>
            </a:r>
            <a:r>
              <a:rPr lang="en-GB" dirty="0">
                <a:latin typeface="Arial" charset="0"/>
                <a:ea typeface="msgothic" charset="0"/>
                <a:cs typeface="msgothic" charset="0"/>
              </a:rPr>
              <a:t> ellipses) and climatic envelopes for hypothetical 20th- and 21st-century climates (black-bordered ellipses) (8). Novel climates are the portions of the 21st-century envelope that do not overlap 20th-century climates, and disappearing climates are the portions of the 20th-century envelope that do not overlap 21st-century climates. Species </a:t>
            </a:r>
            <a:r>
              <a:rPr lang="en-GB" dirty="0" err="1">
                <a:latin typeface="Arial" charset="0"/>
                <a:ea typeface="msgothic" charset="0"/>
                <a:cs typeface="msgothic" charset="0"/>
              </a:rPr>
              <a:t>cooccur</a:t>
            </a:r>
            <a:r>
              <a:rPr lang="en-GB" dirty="0">
                <a:latin typeface="Arial" charset="0"/>
                <a:ea typeface="msgothic" charset="0"/>
                <a:cs typeface="msgothic" charset="0"/>
              </a:rPr>
              <a:t> only if their fundamental niches simultaneously intersect with each other and the current climatic space. Future climate change may cause a variety of ecological responses, including shifts in species distributions (species 1–3), community disaggregation (species 1 and 3), new communities forming (species 2 and 3), and extinction (species 4). This conceptual model assumes fixed niches, i.e., that climate change will outpace evolutionary adaptation (8).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62588" lvl="1" defTabSz="525176"/>
            <a:r>
              <a:rPr lang="en-US" sz="3600" dirty="0" smtClean="0">
                <a:ln w="12700">
                  <a:noFill/>
                  <a:prstDash val="solid"/>
                </a:ln>
                <a:effectLst/>
                <a:latin typeface="Calibri" pitchFamily="34" charset="0"/>
              </a:rPr>
              <a:t>The development of network analysis has allowed the incorporation of community level interactions to  explore the stability and dynamic of pollination systems.</a:t>
            </a:r>
          </a:p>
          <a:p>
            <a:pPr marL="262588" lvl="1" defTabSz="525176"/>
            <a:endParaRPr lang="en-US" sz="3600" dirty="0" smtClean="0">
              <a:ln w="12700">
                <a:noFill/>
                <a:prstDash val="solid"/>
              </a:ln>
              <a:effectLst/>
              <a:latin typeface="Calibri" pitchFamily="34" charset="0"/>
            </a:endParaRPr>
          </a:p>
          <a:p>
            <a:pPr marL="262588" lvl="1" defTabSz="525176"/>
            <a:r>
              <a:rPr lang="en-US" sz="3600" dirty="0" smtClean="0">
                <a:ln w="12700">
                  <a:noFill/>
                  <a:prstDash val="solid"/>
                </a:ln>
                <a:effectLst/>
                <a:latin typeface="Calibri" pitchFamily="34" charset="0"/>
              </a:rPr>
              <a:t>The responses of species to habitat alterations has been  associated with the degree of specialization of the network. Disturbance of natural habitats would promote generalization over specialization.</a:t>
            </a:r>
          </a:p>
          <a:p>
            <a:pPr marL="262588" lvl="1" defTabSz="525176"/>
            <a:endParaRPr lang="en-US" sz="3600" dirty="0" smtClean="0">
              <a:ln w="12700">
                <a:noFill/>
                <a:prstDash val="solid"/>
              </a:ln>
              <a:effectLst/>
              <a:latin typeface="Calibri" pitchFamily="34" charset="0"/>
            </a:endParaRPr>
          </a:p>
          <a:p>
            <a:pPr defTabSz="525176"/>
            <a:r>
              <a:rPr lang="en-US" sz="3600" dirty="0" err="1" smtClean="0">
                <a:ln w="12700">
                  <a:noFill/>
                  <a:prstDash val="solid"/>
                </a:ln>
                <a:effectLst/>
                <a:latin typeface="Calibri" pitchFamily="34" charset="0"/>
              </a:rPr>
              <a:t>Cajas</a:t>
            </a:r>
            <a:r>
              <a:rPr lang="en-US" sz="3600" dirty="0" smtClean="0">
                <a:ln w="12700">
                  <a:noFill/>
                  <a:prstDash val="solid"/>
                </a:ln>
                <a:effectLst/>
                <a:latin typeface="Calibri" pitchFamily="34" charset="0"/>
              </a:rPr>
              <a:t> National Park – Ecuador. Elevation: 3100 m </a:t>
            </a:r>
          </a:p>
          <a:p>
            <a:pPr defTabSz="525176"/>
            <a:r>
              <a:rPr lang="en-US" sz="3600" dirty="0" smtClean="0">
                <a:ln w="12700">
                  <a:noFill/>
                  <a:prstDash val="solid"/>
                </a:ln>
                <a:effectLst/>
                <a:latin typeface="Calibri" pitchFamily="34" charset="0"/>
              </a:rPr>
              <a:t>Three habitats with varying levels of alteration</a:t>
            </a:r>
          </a:p>
          <a:p>
            <a:pPr defTabSz="525176"/>
            <a:r>
              <a:rPr lang="en-US" sz="3600" dirty="0" smtClean="0">
                <a:ln w="12700">
                  <a:noFill/>
                  <a:prstDash val="solid"/>
                </a:ln>
                <a:effectLst/>
                <a:latin typeface="Calibri" pitchFamily="34" charset="0"/>
              </a:rPr>
              <a:t>1) Second growth forest (GF)</a:t>
            </a:r>
          </a:p>
          <a:p>
            <a:pPr defTabSz="525176"/>
            <a:r>
              <a:rPr lang="en-US" sz="3600" dirty="0" smtClean="0">
                <a:ln w="12700">
                  <a:noFill/>
                  <a:prstDash val="solid"/>
                </a:ln>
                <a:effectLst/>
                <a:latin typeface="Calibri" pitchFamily="34" charset="0"/>
              </a:rPr>
              <a:t>2) Shrubs without grazers (SG)</a:t>
            </a:r>
          </a:p>
          <a:p>
            <a:pPr defTabSz="525176"/>
            <a:r>
              <a:rPr lang="en-US" sz="3600" dirty="0" smtClean="0">
                <a:ln w="12700">
                  <a:noFill/>
                  <a:prstDash val="solid"/>
                </a:ln>
                <a:effectLst/>
                <a:latin typeface="Calibri" pitchFamily="34" charset="0"/>
              </a:rPr>
              <a:t>3) Shrubs with cattle grazers (SC)</a:t>
            </a:r>
          </a:p>
          <a:p>
            <a:pPr defTabSz="525176"/>
            <a:endParaRPr lang="en-US" sz="3600" dirty="0" smtClean="0">
              <a:ln w="12700">
                <a:noFill/>
                <a:prstDash val="solid"/>
              </a:ln>
              <a:effectLst/>
              <a:latin typeface="Calibri" pitchFamily="34" charset="0"/>
            </a:endParaRPr>
          </a:p>
          <a:p>
            <a:pPr marL="262588" lvl="1" defTabSz="525176"/>
            <a:r>
              <a:rPr lang="en-US" sz="3600" dirty="0" smtClean="0">
                <a:effectLst/>
                <a:latin typeface="Calibri" pitchFamily="34" charset="0"/>
              </a:rPr>
              <a:t>We placed three 200 x 5 m plots on each habitat, separated by at least 500 m. These plots were divided in twenty 10 x 5 m subplots. </a:t>
            </a:r>
            <a:r>
              <a:rPr lang="en-US" sz="3600" dirty="0" smtClean="0">
                <a:ln w="12700">
                  <a:noFill/>
                  <a:prstDash val="solid"/>
                </a:ln>
                <a:effectLst/>
                <a:latin typeface="Calibri" pitchFamily="34" charset="0"/>
              </a:rPr>
              <a:t>Flowers located within each subplot were observed for hummingbird visits for 30 min. Observation were gathered between February and August 2011.</a:t>
            </a:r>
          </a:p>
          <a:p>
            <a:pPr marL="262588" lvl="1" defTabSz="525176"/>
            <a:endParaRPr lang="en-US" sz="3600" dirty="0" smtClean="0">
              <a:ln w="12700">
                <a:noFill/>
                <a:prstDash val="solid"/>
              </a:ln>
              <a:effectLst/>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Preliminary</a:t>
            </a:r>
            <a:r>
              <a:rPr lang="en-US" baseline="0" dirty="0" smtClean="0"/>
              <a:t> analyses suggest a strong correspondence between environmental factors (EVI) and abundance patterns of the black-chinned hummingbird</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graph indicates the percentage of Hatch Year birds captured at HMN sites during southbound migration. The decrease in percentage of hatch year birds in summer of 2006 suggest that  breeding success of multiple hummingbird species in western USA respond similarly to adverse environmental variables. One potential result of BTLH models is that climate during the winter of 2005-2006 was a “stress” year</a:t>
            </a:r>
            <a:endParaRPr lang="en-US" sz="1800" dirty="0"/>
          </a:p>
        </p:txBody>
      </p:sp>
      <p:sp>
        <p:nvSpPr>
          <p:cNvPr id="4" name="Slide Number Placeholder 3"/>
          <p:cNvSpPr>
            <a:spLocks noGrp="1"/>
          </p:cNvSpPr>
          <p:nvPr>
            <p:ph type="sldNum" sz="quarter" idx="10"/>
          </p:nvPr>
        </p:nvSpPr>
        <p:spPr/>
        <p:txBody>
          <a:bodyPr/>
          <a:lstStyle/>
          <a:p>
            <a:fld id="{AC075530-6DB8-49BD-89B7-3796407FF9BC}" type="slidenum">
              <a:rPr lang="en-US" smtClean="0"/>
              <a:pPr/>
              <a:t>38</a:t>
            </a:fld>
            <a:endParaRPr lang="en-US"/>
          </a:p>
        </p:txBody>
      </p:sp>
    </p:spTree>
    <p:extLst>
      <p:ext uri="{BB962C8B-B14F-4D97-AF65-F5344CB8AC3E}">
        <p14:creationId xmlns:mc="http://schemas.openxmlformats.org/markup-compatibility/2006" xmlns:mv="urn:schemas-microsoft-com:mac:vml" xmlns="" xmlns:p14="http://schemas.microsoft.com/office/powerpoint/2010/main" val="167554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9C7D8-1A8D-4330-859D-A9D3C09C7814}" type="slidenum">
              <a:rPr lang="en-US">
                <a:solidFill>
                  <a:prstClr val="black"/>
                </a:solidFill>
              </a:rPr>
              <a:pPr/>
              <a:t>3</a:t>
            </a:fld>
            <a:endParaRPr lang="en-US">
              <a:solidFill>
                <a:prstClr val="black"/>
              </a:solidFill>
            </a:endParaRPr>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328 described species of hummingbirds -- live in a variety of environments though about 80% of species are dependent of forest vegetation.  </a:t>
            </a:r>
          </a:p>
          <a:p>
            <a:r>
              <a:rPr lang="en-US" sz="1200" kern="1200" dirty="0" smtClean="0">
                <a:solidFill>
                  <a:schemeClr val="tx1"/>
                </a:solidFill>
                <a:latin typeface="+mn-lt"/>
                <a:ea typeface="+mn-ea"/>
                <a:cs typeface="+mn-cs"/>
              </a:rPr>
              <a:t>Highest concentration in the northern Andes (109 species; </a:t>
            </a:r>
            <a:r>
              <a:rPr lang="en-US" sz="1200" kern="1200" dirty="0" err="1" smtClean="0">
                <a:solidFill>
                  <a:schemeClr val="tx1"/>
                </a:solidFill>
                <a:latin typeface="+mn-lt"/>
                <a:ea typeface="+mn-ea"/>
                <a:cs typeface="+mn-cs"/>
              </a:rPr>
              <a:t>Rahbek</a:t>
            </a:r>
            <a:r>
              <a:rPr lang="en-US" sz="1200" kern="1200" dirty="0" smtClean="0">
                <a:solidFill>
                  <a:schemeClr val="tx1"/>
                </a:solidFill>
                <a:latin typeface="+mn-lt"/>
                <a:ea typeface="+mn-ea"/>
                <a:cs typeface="+mn-cs"/>
              </a:rPr>
              <a:t> &amp; Graves 2000) where up to 35 species co-exist in a local area. </a:t>
            </a:r>
          </a:p>
          <a:p>
            <a:r>
              <a:rPr lang="en-US" sz="1200" kern="1200" dirty="0" smtClean="0">
                <a:solidFill>
                  <a:schemeClr val="tx1"/>
                </a:solidFill>
                <a:latin typeface="+mn-lt"/>
                <a:ea typeface="+mn-ea"/>
                <a:cs typeface="+mn-cs"/>
              </a:rPr>
              <a:t>North American has 57 species, of which 40% are endemic and 14% are of high conservation concern </a:t>
            </a:r>
            <a:endParaRPr lang="en-US" dirty="0" smtClean="0"/>
          </a:p>
          <a:p>
            <a:endParaRPr lang="en-US" dirty="0" smtClean="0"/>
          </a:p>
          <a:p>
            <a:r>
              <a:rPr lang="en-US" dirty="0" smtClean="0"/>
              <a:t>Why hummingbirds?</a:t>
            </a:r>
          </a:p>
          <a:p>
            <a:endParaRPr lang="en-US" dirty="0" smtClean="0"/>
          </a:p>
          <a:p>
            <a:r>
              <a:rPr lang="en-US" sz="1200" kern="1200" dirty="0" smtClean="0">
                <a:solidFill>
                  <a:schemeClr val="tx1"/>
                </a:solidFill>
                <a:latin typeface="+mn-lt"/>
                <a:ea typeface="+mn-ea"/>
                <a:cs typeface="+mn-cs"/>
              </a:rPr>
              <a:t>Because of their small size (many species &lt; 3 g) hummingbirds operate at the limits of endothermic physiology.  Daily energy requirements are among the highest measured in vertebrates.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Climatic changes that reduce energy resources may make it more difficult for hummingbirds to meet daily energy demands and drive shifts in their distribution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plant – animal interaction for ecosystem functioning and diversity maintenance is pollination – if plants/vegetation</a:t>
            </a:r>
            <a:r>
              <a:rPr lang="en-US" sz="1200" kern="1200" baseline="0" dirty="0" smtClean="0">
                <a:solidFill>
                  <a:schemeClr val="tx1"/>
                </a:solidFill>
                <a:latin typeface="+mn-lt"/>
                <a:ea typeface="+mn-ea"/>
                <a:cs typeface="+mn-cs"/>
              </a:rPr>
              <a:t> changes then hummingbird distribution will likely change and likewise pollination services will likely change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7AC4AE8-52BA-491F-8015-5130A3A537CC}" type="slidenum">
              <a:rPr lang="en-US" smtClean="0">
                <a:solidFill>
                  <a:prstClr val="black"/>
                </a:solidFill>
              </a:rPr>
              <a:pPr/>
              <a:t>40</a:t>
            </a:fld>
            <a:endParaRPr lang="en-US" smtClean="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These tables</a:t>
            </a:r>
            <a:r>
              <a:rPr lang="en-US" baseline="0" dirty="0" smtClean="0"/>
              <a:t> summarizes the increased abundance of Broad-tailed at Low and Mid- elevation monitoring sites in Arizona and also the increased percentage of birds with delayed or arrested molt. These data motivated our study that will model physiological response to extreme climate events.</a:t>
            </a:r>
          </a:p>
          <a:p>
            <a:pPr marL="0" marR="0">
              <a:lnSpc>
                <a:spcPct val="115000"/>
              </a:lnSpc>
              <a:spcBef>
                <a:spcPts val="0"/>
              </a:spcBef>
              <a:spcAft>
                <a:spcPts val="1000"/>
              </a:spcAft>
            </a:pPr>
            <a:r>
              <a:rPr lang="en-US" sz="1200" dirty="0" smtClean="0">
                <a:effectLst/>
                <a:latin typeface="+mn-lt"/>
                <a:ea typeface="Calibri"/>
                <a:cs typeface="Consolas"/>
              </a:rPr>
              <a:t>Using gridded time series of meteorological data in conjunction with metabolic and digestive physiological data, we will identify the temperature conditions under which Broad-tailed Hummingbirds will likely be stressed; then we will identify years in the past decade that meet these climatic conditions and use HMN monitoring data to test the predictions of the models.</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follow on project, we will ask whether</a:t>
            </a:r>
            <a:r>
              <a:rPr lang="en-US" baseline="0" dirty="0" smtClean="0"/>
              <a:t> the climatic conditions that cause stress in individual</a:t>
            </a:r>
            <a:r>
              <a:rPr lang="en-US" dirty="0" smtClean="0"/>
              <a:t> Broad-tailed hummingbirds</a:t>
            </a:r>
            <a:r>
              <a:rPr lang="en-US" baseline="0" dirty="0" smtClean="0"/>
              <a:t> also cause population level changes such as a decrease in survivorship.</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62588" lvl="1" defTabSz="525176"/>
            <a:r>
              <a:rPr lang="en-US" sz="3600" dirty="0" smtClean="0">
                <a:ln w="12700">
                  <a:noFill/>
                  <a:prstDash val="solid"/>
                </a:ln>
                <a:effectLst/>
                <a:latin typeface="Calibri" pitchFamily="34" charset="0"/>
              </a:rPr>
              <a:t>The development of network analysis has allowed the incorporation of community level interactions to  explore the stability and dynamic of pollination systems.</a:t>
            </a:r>
          </a:p>
          <a:p>
            <a:pPr marL="262588" lvl="1" defTabSz="525176"/>
            <a:endParaRPr lang="en-US" sz="3600" dirty="0" smtClean="0">
              <a:ln w="12700">
                <a:noFill/>
                <a:prstDash val="solid"/>
              </a:ln>
              <a:effectLst/>
              <a:latin typeface="Calibri" pitchFamily="34" charset="0"/>
            </a:endParaRPr>
          </a:p>
          <a:p>
            <a:pPr marL="262588" lvl="1" defTabSz="525176"/>
            <a:r>
              <a:rPr lang="en-US" sz="3600" dirty="0" smtClean="0">
                <a:ln w="12700">
                  <a:noFill/>
                  <a:prstDash val="solid"/>
                </a:ln>
                <a:effectLst/>
                <a:latin typeface="Calibri" pitchFamily="34" charset="0"/>
              </a:rPr>
              <a:t>The responses of species to habitat alterations has been  associated with the degree of specialization of the network. Disturbance of natural habitats would promote generalization over specialization.</a:t>
            </a:r>
          </a:p>
          <a:p>
            <a:pPr marL="262588" lvl="1" defTabSz="525176"/>
            <a:endParaRPr lang="en-US" sz="3600" dirty="0" smtClean="0">
              <a:ln w="12700">
                <a:noFill/>
                <a:prstDash val="solid"/>
              </a:ln>
              <a:effectLst/>
              <a:latin typeface="Calibri" pitchFamily="34" charset="0"/>
            </a:endParaRPr>
          </a:p>
          <a:p>
            <a:pPr defTabSz="525176"/>
            <a:r>
              <a:rPr lang="en-US" sz="3600" dirty="0" err="1" smtClean="0">
                <a:ln w="12700">
                  <a:noFill/>
                  <a:prstDash val="solid"/>
                </a:ln>
                <a:effectLst/>
                <a:latin typeface="Calibri" pitchFamily="34" charset="0"/>
              </a:rPr>
              <a:t>Cajas</a:t>
            </a:r>
            <a:r>
              <a:rPr lang="en-US" sz="3600" dirty="0" smtClean="0">
                <a:ln w="12700">
                  <a:noFill/>
                  <a:prstDash val="solid"/>
                </a:ln>
                <a:effectLst/>
                <a:latin typeface="Calibri" pitchFamily="34" charset="0"/>
              </a:rPr>
              <a:t> National Park – Ecuador. Elevation: 3100 m </a:t>
            </a:r>
          </a:p>
          <a:p>
            <a:pPr defTabSz="525176"/>
            <a:r>
              <a:rPr lang="en-US" sz="3600" dirty="0" smtClean="0">
                <a:ln w="12700">
                  <a:noFill/>
                  <a:prstDash val="solid"/>
                </a:ln>
                <a:effectLst/>
                <a:latin typeface="Calibri" pitchFamily="34" charset="0"/>
              </a:rPr>
              <a:t>Three habitats with varying levels of alteration</a:t>
            </a:r>
          </a:p>
          <a:p>
            <a:pPr defTabSz="525176"/>
            <a:r>
              <a:rPr lang="en-US" sz="3600" dirty="0" smtClean="0">
                <a:ln w="12700">
                  <a:noFill/>
                  <a:prstDash val="solid"/>
                </a:ln>
                <a:effectLst/>
                <a:latin typeface="Calibri" pitchFamily="34" charset="0"/>
              </a:rPr>
              <a:t>1) Second growth forest (GF)</a:t>
            </a:r>
          </a:p>
          <a:p>
            <a:pPr defTabSz="525176"/>
            <a:r>
              <a:rPr lang="en-US" sz="3600" dirty="0" smtClean="0">
                <a:ln w="12700">
                  <a:noFill/>
                  <a:prstDash val="solid"/>
                </a:ln>
                <a:effectLst/>
                <a:latin typeface="Calibri" pitchFamily="34" charset="0"/>
              </a:rPr>
              <a:t>2) Shrubs without grazers (SG)</a:t>
            </a:r>
          </a:p>
          <a:p>
            <a:pPr defTabSz="525176"/>
            <a:r>
              <a:rPr lang="en-US" sz="3600" dirty="0" smtClean="0">
                <a:ln w="12700">
                  <a:noFill/>
                  <a:prstDash val="solid"/>
                </a:ln>
                <a:effectLst/>
                <a:latin typeface="Calibri" pitchFamily="34" charset="0"/>
              </a:rPr>
              <a:t>3) Shrubs with cattle grazers (SC)</a:t>
            </a:r>
          </a:p>
          <a:p>
            <a:pPr defTabSz="525176"/>
            <a:endParaRPr lang="en-US" sz="3600" dirty="0" smtClean="0">
              <a:ln w="12700">
                <a:noFill/>
                <a:prstDash val="solid"/>
              </a:ln>
              <a:effectLst/>
              <a:latin typeface="Calibri" pitchFamily="34" charset="0"/>
            </a:endParaRPr>
          </a:p>
          <a:p>
            <a:pPr marL="262588" lvl="1" defTabSz="525176"/>
            <a:r>
              <a:rPr lang="en-US" sz="3600" dirty="0" smtClean="0">
                <a:effectLst/>
                <a:latin typeface="Calibri" pitchFamily="34" charset="0"/>
              </a:rPr>
              <a:t>We placed three 200 x 5 m plots on each habitat, separated by at least 500 m. These plots were divided in twenty 10 x 5 m subplots. </a:t>
            </a:r>
            <a:r>
              <a:rPr lang="en-US" sz="3600" dirty="0" smtClean="0">
                <a:ln w="12700">
                  <a:noFill/>
                  <a:prstDash val="solid"/>
                </a:ln>
                <a:effectLst/>
                <a:latin typeface="Calibri" pitchFamily="34" charset="0"/>
              </a:rPr>
              <a:t>Flowers located within each subplot were observed for hummingbird visits for 30 min. Observation were gathered between February and August 2011.</a:t>
            </a:r>
          </a:p>
          <a:p>
            <a:pPr marL="262588" lvl="1" defTabSz="525176"/>
            <a:endParaRPr lang="en-US" sz="3600" dirty="0" smtClean="0">
              <a:ln w="12700">
                <a:noFill/>
                <a:prstDash val="solid"/>
              </a:ln>
              <a:effectLst/>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1.  Measure field metabolic rate of 6 hummingbird species at 5 locations using doubly-labeled water (DLW).  The 5 locations provide both thermal and </a:t>
            </a:r>
            <a:r>
              <a:rPr lang="en-US" sz="1200" b="0" i="0" kern="1200" dirty="0" err="1" smtClean="0">
                <a:solidFill>
                  <a:schemeClr val="tx1"/>
                </a:solidFill>
                <a:latin typeface="+mn-lt"/>
                <a:ea typeface="+mn-ea"/>
                <a:cs typeface="+mn-cs"/>
              </a:rPr>
              <a:t>elevational</a:t>
            </a:r>
            <a:r>
              <a:rPr lang="en-US" sz="1200" b="0" i="0" kern="1200" dirty="0" smtClean="0">
                <a:solidFill>
                  <a:schemeClr val="tx1"/>
                </a:solidFill>
                <a:latin typeface="+mn-lt"/>
                <a:ea typeface="+mn-ea"/>
                <a:cs typeface="+mn-cs"/>
              </a:rPr>
              <a:t> variation.  The 6 species provide maximum size and </a:t>
            </a:r>
            <a:r>
              <a:rPr lang="en-US" sz="1200" b="0" i="0" kern="1200" dirty="0" err="1" smtClean="0">
                <a:solidFill>
                  <a:schemeClr val="tx1"/>
                </a:solidFill>
                <a:latin typeface="+mn-lt"/>
                <a:ea typeface="+mn-ea"/>
                <a:cs typeface="+mn-cs"/>
              </a:rPr>
              <a:t>phylogeneitc</a:t>
            </a:r>
            <a:r>
              <a:rPr lang="en-US" sz="1200" b="0" i="0" kern="1200" dirty="0" smtClean="0">
                <a:solidFill>
                  <a:schemeClr val="tx1"/>
                </a:solidFill>
                <a:latin typeface="+mn-lt"/>
                <a:ea typeface="+mn-ea"/>
                <a:cs typeface="+mn-cs"/>
              </a:rPr>
              <a:t> variation for North American hummingbirds.  The plan will be to collect DLW data during Susan's bimonthly banding sessions.  This will allow for each site to be sampled 5-7 times this summer yielding a bucket load of energetic data.  I still have no idea when the isotope analyzer will be delivered but that will not stop us from collecting samples.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2.  Make measurements of environmental operative temperature (Te), a measure of thermal conditions where ambient temperature (Ta) is integrated with environmental radiation to predict radiant load on an organism, and wind speed over a series of days where mean Ta varies.  Te and wind speed will be used to calculate standard operative temperature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which is Te corrected for the effects of convection.  The ultimate goal of this experiment is to construct a predictive model of estimate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from readily available measures of Ta and wind speed (note I've left a bunch of steps out here and gone straight to the punch line).  If this works it will make modeling physiological response really easy.</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3.  Measure basal/resting metabolism in broad-tail, broad-billed, and violet-crowed hummingbirds.  Measurements on broad-tailed hummingbirds will be part of the cold-tolerance paper.  These measurements on all three listed species will provide data on thermoregulatory costs that will help us understand how much of their daily energy expenditure must be committed to thermoregulation (an obligatory cost) as opposed to such things as molt or reproduction (optional costs).  We will not make these measurements on the other three species since they are available in the literature.</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4.  Measurement of the rate of heat dissipation using infrared </a:t>
            </a:r>
            <a:r>
              <a:rPr lang="en-US" sz="1200" b="0" i="0" kern="1200" dirty="0" err="1" smtClean="0">
                <a:solidFill>
                  <a:schemeClr val="tx1"/>
                </a:solidFill>
                <a:latin typeface="+mn-lt"/>
                <a:ea typeface="+mn-ea"/>
                <a:cs typeface="+mn-cs"/>
              </a:rPr>
              <a:t>thermography</a:t>
            </a:r>
            <a:r>
              <a:rPr lang="en-US" sz="1200" b="0" i="0" kern="1200" dirty="0" smtClean="0">
                <a:solidFill>
                  <a:schemeClr val="tx1"/>
                </a:solidFill>
                <a:latin typeface="+mn-lt"/>
                <a:ea typeface="+mn-ea"/>
                <a:cs typeface="+mn-cs"/>
              </a:rPr>
              <a:t>.  This is a new experiment that I thought about while in Arizona.  We will use the IR camera to film hummingbirds coming to feeders over a broad range of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This should give us sufficient data to construct some sort of index of heat dissipation that will allow us to perhaps identify some critical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past which maintaining body temperature becomes a challenge.  This, along with future measurements of torpor frequency, could provide some wonderful insight on energy management strategies.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And if time allows: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5.  Measurement of resource importance using stable isotopes.  We will analyze deuterium levels in free-living hummingbirds to determine the relative importance of feeders in their diet.  This will be done by measuring the isotope signature of blooming wildflowers, insects being consumed by hummingbirds, and deuterium-spiked feeders.  Because the deuterium signature of hummingbird body water should respond quickly to changes in the deuterium signature of their food resource this should work well.  The beauty of this method is that we might be able to gain some good insight into temporal variation in feeding behavior as resources shift.  This could add another level of interpretation to the energetic data.</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standard diagrams illustrating</a:t>
            </a:r>
            <a:r>
              <a:rPr lang="en-US" baseline="0" dirty="0" smtClean="0"/>
              <a:t> all the variables that impact thermal load in an organism.  The diagram on the left shows energy gains/losses from various sources of radiation, conduction, and convection (</a:t>
            </a:r>
            <a:r>
              <a:rPr lang="en-US" baseline="0" dirty="0" err="1" smtClean="0"/>
              <a:t>Mugaas</a:t>
            </a:r>
            <a:r>
              <a:rPr lang="en-US" baseline="0" dirty="0" smtClean="0"/>
              <a:t> &amp; King 1981).  The diagram on the left illustrates how significant thermal load can be in determining the real “temperature” an organism experiences (e.g. shade vs. sun)(Mahoney 1976).  One thing to keep in mind is that we are fortunate in that hummingbirds experience a relatively simple thermal environment in that they are in a tree/shrub or in the air.  Thus modeling their thermal environment should be relatively simple.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49</a:t>
            </a:fld>
            <a:endParaRPr lang="en-US"/>
          </a:p>
        </p:txBody>
      </p:sp>
    </p:spTree>
    <p:extLst>
      <p:ext uri="{BB962C8B-B14F-4D97-AF65-F5344CB8AC3E}">
        <p14:creationId xmlns:mc="http://schemas.openxmlformats.org/markup-compatibility/2006" xmlns:mv="urn:schemas-microsoft-com:mac:vml" xmlns="" xmlns:p14="http://schemas.microsoft.com/office/powerpoint/2010/main" val="82445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standard </a:t>
            </a:r>
            <a:r>
              <a:rPr lang="en-US" dirty="0" err="1" smtClean="0"/>
              <a:t>Scholander</a:t>
            </a:r>
            <a:r>
              <a:rPr lang="en-US" dirty="0" smtClean="0"/>
              <a:t> curve</a:t>
            </a:r>
            <a:r>
              <a:rPr lang="en-US" baseline="0" dirty="0" smtClean="0"/>
              <a:t> measuring metabolic rate under basal metabolic conditions as a function of temperature for Magnificent hummingbirds (</a:t>
            </a:r>
            <a:r>
              <a:rPr lang="en-US" baseline="0" dirty="0" err="1" smtClean="0"/>
              <a:t>Lasiewski</a:t>
            </a:r>
            <a:r>
              <a:rPr lang="en-US" baseline="0" dirty="0" smtClean="0"/>
              <a:t> &amp; </a:t>
            </a:r>
            <a:r>
              <a:rPr lang="en-US" baseline="0" dirty="0" err="1" smtClean="0"/>
              <a:t>Lasiewski</a:t>
            </a:r>
            <a:r>
              <a:rPr lang="en-US" baseline="0" dirty="0" smtClean="0"/>
              <a:t> 1967).  Below 33 C metabolic rate increases as temperature decreases.  The slope of this relationship is an estimate of the rate of heat loss.  Seasonal changes in this slope is evidence of seasonal acclimatization (e.g. changes in insulation, etc.).  Also, the temperature at which torpor is initiated could also be an indicator of seasonal acclimatization if it shifts.  These data will help us understand 1) if broad-tails undergo any sort of seasonal acclimatization to temperature, and 2) costs of thermoregulation in all species measured.</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50</a:t>
            </a:fld>
            <a:endParaRPr lang="en-US"/>
          </a:p>
        </p:txBody>
      </p:sp>
    </p:spTree>
    <p:extLst>
      <p:ext uri="{BB962C8B-B14F-4D97-AF65-F5344CB8AC3E}">
        <p14:creationId xmlns:mc="http://schemas.openxmlformats.org/markup-compatibility/2006" xmlns:mv="urn:schemas-microsoft-com:mac:vml" xmlns="" xmlns:p14="http://schemas.microsoft.com/office/powerpoint/2010/main" val="3620455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images illustrate how average</a:t>
            </a:r>
            <a:r>
              <a:rPr lang="en-US" baseline="0" dirty="0" smtClean="0"/>
              <a:t> surface temperature in a 3 g hummingbird is higher during hovering than during forward flight (in this case 12 m/s).  The key point is that increased convective heat transfer during forward flight reduced the physiological effort (i.e. evaporative cooling) required to dissipate endogenous heat produce by metabolism and activity.  Similar measurements on birds in a variety of thermal environments could tell us a great deal about how hummingbirds will cope energetically with climate change.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51</a:t>
            </a:fld>
            <a:endParaRPr lang="en-US"/>
          </a:p>
        </p:txBody>
      </p:sp>
    </p:spTree>
    <p:extLst>
      <p:ext uri="{BB962C8B-B14F-4D97-AF65-F5344CB8AC3E}">
        <p14:creationId xmlns:mc="http://schemas.openxmlformats.org/markup-compatibility/2006" xmlns:mv="urn:schemas-microsoft-com:mac:vml" xmlns="" xmlns:p14="http://schemas.microsoft.com/office/powerpoint/2010/main" val="224237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SUSAN</a:t>
            </a:r>
          </a:p>
          <a:p>
            <a:endParaRPr lang="en-US" dirty="0" smtClean="0"/>
          </a:p>
          <a:p>
            <a:endParaRPr lang="en-US" dirty="0" smtClean="0"/>
          </a:p>
          <a:p>
            <a:r>
              <a:rPr lang="en-US" dirty="0" smtClean="0"/>
              <a:t>Data</a:t>
            </a:r>
            <a:r>
              <a:rPr lang="en-US" baseline="0" dirty="0" smtClean="0"/>
              <a:t> collation: </a:t>
            </a:r>
            <a:r>
              <a:rPr lang="en-US" dirty="0" err="1" smtClean="0"/>
              <a:t>Wethington</a:t>
            </a:r>
            <a:r>
              <a:rPr lang="en-US" dirty="0" smtClean="0"/>
              <a:t> has spent considerable time cleaning</a:t>
            </a:r>
            <a:r>
              <a:rPr lang="en-US" baseline="0" dirty="0" smtClean="0"/>
              <a:t> and collating data from hummingbird monitoring network sites.</a:t>
            </a:r>
          </a:p>
          <a:p>
            <a:r>
              <a:rPr lang="en-US" sz="1200" kern="1200" dirty="0" smtClean="0">
                <a:solidFill>
                  <a:schemeClr val="tx1"/>
                </a:solidFill>
                <a:latin typeface="+mn-lt"/>
                <a:ea typeface="+mn-ea"/>
                <a:cs typeface="+mn-cs"/>
              </a:rPr>
              <a:t>HMN has samples from about 60 sites that have been monitored an average of 4 years.  Twenty sites have been monitored 5 or more years.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can do all this then we can write the papers on the next page…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7AC4AE8-52BA-491F-8015-5130A3A537CC}" type="slidenum">
              <a:rPr lang="en-US" smtClean="0">
                <a:solidFill>
                  <a:prstClr val="black"/>
                </a:solidFill>
              </a:rPr>
              <a:pPr/>
              <a:t>5</a:t>
            </a:fld>
            <a:endParaRPr lang="en-US" smtClean="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In February 2011, extreme cold weather extended far south into Mexico reaching over-wintering sites of Broad-tailed Hummingbirds, a 3 gram species that breed at high elevations in the western USA. During their 2011 spring migration through Arizona and into Colorado, Broad-tailed Hummingbirds occurred in record numbers at low and mid elevation monitoring sites maintained by the Hummingbird Monitoring Network (HMN) with most birds in the early stages of wing molt, which usually is completed on the wintering grounds.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E23BA33-776D-410B-8F71-51118B844B7F}" type="slidenum">
              <a:rPr lang="en-US" smtClean="0">
                <a:solidFill>
                  <a:prstClr val="black"/>
                </a:solidFill>
              </a:rPr>
              <a:pPr/>
              <a:t>6</a:t>
            </a:fld>
            <a:endParaRPr lang="en-US" smtClean="0">
              <a:solidFill>
                <a:prstClr val="black"/>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r>
              <a:rPr lang="en-US" baseline="0" dirty="0" smtClean="0"/>
              <a:t>High elevation species are likely to be influenced by climate anomalies – have to move down in cold years or when resources are low.</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he CFSR data are used as input for Ta, obviously, and </a:t>
            </a:r>
            <a:r>
              <a:rPr lang="en-US" sz="1200" b="0" i="0" kern="1200" dirty="0" err="1" smtClean="0">
                <a:solidFill>
                  <a:schemeClr val="tx1"/>
                </a:solidFill>
                <a:latin typeface="+mn-lt"/>
                <a:ea typeface="+mn-ea"/>
                <a:cs typeface="+mn-cs"/>
              </a:rPr>
              <a:t>Rabs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cfsr</a:t>
            </a:r>
            <a:r>
              <a:rPr lang="en-US" sz="1200" b="0" i="0" kern="1200" dirty="0" smtClean="0">
                <a:solidFill>
                  <a:schemeClr val="tx1"/>
                </a:solidFill>
                <a:latin typeface="+mn-lt"/>
                <a:ea typeface="+mn-ea"/>
                <a:cs typeface="+mn-cs"/>
              </a:rPr>
              <a:t> gives us the gross incoming </a:t>
            </a:r>
            <a:r>
              <a:rPr lang="en-US" sz="1200" b="0" i="0" kern="1200" dirty="0" err="1" smtClean="0">
                <a:solidFill>
                  <a:schemeClr val="tx1"/>
                </a:solidFill>
                <a:latin typeface="+mn-lt"/>
                <a:ea typeface="+mn-ea"/>
                <a:cs typeface="+mn-cs"/>
              </a:rPr>
              <a:t>longwave</a:t>
            </a:r>
            <a:r>
              <a:rPr lang="en-US" sz="1200" b="0" i="0" kern="1200" dirty="0" smtClean="0">
                <a:solidFill>
                  <a:schemeClr val="tx1"/>
                </a:solidFill>
                <a:latin typeface="+mn-lt"/>
                <a:ea typeface="+mn-ea"/>
                <a:cs typeface="+mn-cs"/>
              </a:rPr>
              <a:t> and shortwave radiation. The latter was partitioned in direct and diffuse radiation because direct shortwave radiation. Combining the gross value for incoming direct shortwave radiation and the bird's </a:t>
            </a:r>
            <a:r>
              <a:rPr lang="en-US" sz="1200" b="0" i="0" kern="1200" dirty="0" err="1" smtClean="0">
                <a:solidFill>
                  <a:schemeClr val="tx1"/>
                </a:solidFill>
                <a:latin typeface="+mn-lt"/>
                <a:ea typeface="+mn-ea"/>
                <a:cs typeface="+mn-cs"/>
              </a:rPr>
              <a:t>albedo</a:t>
            </a:r>
            <a:r>
              <a:rPr lang="en-US" sz="1200" b="0" i="0" kern="1200" dirty="0" smtClean="0">
                <a:solidFill>
                  <a:schemeClr val="tx1"/>
                </a:solidFill>
                <a:latin typeface="+mn-lt"/>
                <a:ea typeface="+mn-ea"/>
                <a:cs typeface="+mn-cs"/>
              </a:rPr>
              <a:t> gives us the shortwave component of </a:t>
            </a:r>
            <a:r>
              <a:rPr lang="en-US" sz="1200" b="0" i="0" kern="1200" dirty="0" err="1" smtClean="0">
                <a:solidFill>
                  <a:schemeClr val="tx1"/>
                </a:solidFill>
                <a:latin typeface="+mn-lt"/>
                <a:ea typeface="+mn-ea"/>
                <a:cs typeface="+mn-cs"/>
              </a:rPr>
              <a:t>Rabs</a:t>
            </a:r>
            <a:r>
              <a:rPr lang="en-US" sz="1200" b="0" i="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Maps of  Annual physiological demand and resource availability.</a:t>
            </a:r>
          </a:p>
          <a:p>
            <a:r>
              <a:rPr lang="en-US" dirty="0" smtClean="0"/>
              <a:t>This map shows yearly</a:t>
            </a:r>
            <a:r>
              <a:rPr lang="en-US" baseline="0" dirty="0" smtClean="0"/>
              <a:t> anomalies from the mean in the nr of 6hr periods observed with </a:t>
            </a:r>
            <a:r>
              <a:rPr lang="en-US" baseline="0" dirty="0" err="1" smtClean="0"/>
              <a:t>Tmin</a:t>
            </a:r>
            <a:r>
              <a:rPr lang="en-US" baseline="0" dirty="0" smtClean="0"/>
              <a:t> &lt; 12.2C.</a:t>
            </a:r>
          </a:p>
          <a:p>
            <a:r>
              <a:rPr lang="en-US" baseline="0" dirty="0" smtClean="0"/>
              <a:t>Each map depicts a period running from August to July of the next year. </a:t>
            </a:r>
          </a:p>
          <a:p>
            <a:r>
              <a:rPr lang="en-US" baseline="0" dirty="0" smtClean="0"/>
              <a:t>The winter_2010_2011 map reveals how the period  August 2010 to July 2011 saw in many high altitude regions of Mexico &gt;150 6-hour periods with </a:t>
            </a:r>
            <a:r>
              <a:rPr lang="en-US" baseline="0" dirty="0" err="1" smtClean="0"/>
              <a:t>Tmin</a:t>
            </a:r>
            <a:r>
              <a:rPr lang="en-US" baseline="0" dirty="0" smtClean="0"/>
              <a:t> &lt;12.2C more than in an average year. </a:t>
            </a:r>
          </a:p>
          <a:p>
            <a:r>
              <a:rPr lang="en-US" baseline="0" dirty="0" smtClean="0"/>
              <a:t>120 6-hour periods is equivalent to ~1 month.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Vertical dashed</a:t>
            </a:r>
            <a:r>
              <a:rPr lang="en-US" baseline="0" dirty="0" smtClean="0"/>
              <a:t> lines indicate January 1. Highlight the sustained low NDVI values at the beginning of 2011. (This is very difficult to show in a map, hence this figure). Grey dots in the background show ‘raw’ NDVI values. Green line shows </a:t>
            </a:r>
            <a:r>
              <a:rPr lang="en-US" baseline="0" smtClean="0"/>
              <a:t>the best-fitting </a:t>
            </a:r>
            <a:r>
              <a:rPr lang="en-US" baseline="0" dirty="0" smtClean="0"/>
              <a:t>interpolated NDVI </a:t>
            </a:r>
            <a:r>
              <a:rPr lang="en-US" baseline="0" smtClean="0"/>
              <a:t>time series.</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is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85AD4-38D6-49AA-9A53-210A3E1D722A}"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85AD4-38D6-49AA-9A53-210A3E1D722A}"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85AD4-38D6-49AA-9A53-210A3E1D722A}" type="datetimeFigureOut">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85AD4-38D6-49AA-9A53-210A3E1D722A}" type="datetimeFigureOut">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85AD4-38D6-49AA-9A53-210A3E1D722A}" type="datetimeFigureOut">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85AD4-38D6-49AA-9A53-210A3E1D722A}"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85AD4-38D6-49AA-9A53-210A3E1D722A}"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85AD4-38D6-49AA-9A53-210A3E1D722A}"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6442-04DB-4F0E-9BB4-9467471815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8.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48.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dirty="0"/>
              <a:t>Combining Remote Sensing and Biological Data to Predict the</a:t>
            </a:r>
            <a:br>
              <a:rPr lang="en-US" dirty="0"/>
            </a:br>
            <a:r>
              <a:rPr lang="en-US" dirty="0"/>
              <a:t>Consequences of Climate Change on Hummingbird Diversity</a:t>
            </a:r>
            <a:br>
              <a:rPr lang="en-US" dirty="0"/>
            </a:br>
            <a:endParaRPr lang="en-US" dirty="0"/>
          </a:p>
        </p:txBody>
      </p:sp>
      <p:sp>
        <p:nvSpPr>
          <p:cNvPr id="3" name="Subtitle 2"/>
          <p:cNvSpPr>
            <a:spLocks noGrp="1"/>
          </p:cNvSpPr>
          <p:nvPr>
            <p:ph type="subTitle" idx="1"/>
          </p:nvPr>
        </p:nvSpPr>
        <p:spPr>
          <a:xfrm>
            <a:off x="838200" y="3124200"/>
            <a:ext cx="7467600" cy="1752600"/>
          </a:xfrm>
        </p:spPr>
        <p:txBody>
          <a:bodyPr>
            <a:normAutofit fontScale="92500" lnSpcReduction="20000"/>
          </a:bodyPr>
          <a:lstStyle/>
          <a:p>
            <a:r>
              <a:rPr lang="en-US" dirty="0" smtClean="0"/>
              <a:t>PIs: Catherine Graham, Susan </a:t>
            </a:r>
            <a:r>
              <a:rPr lang="en-US" dirty="0" err="1" smtClean="0"/>
              <a:t>Wethington</a:t>
            </a:r>
            <a:r>
              <a:rPr lang="en-US" dirty="0" smtClean="0"/>
              <a:t>, Donald Powers, Pieter Beck, Scott Goetz</a:t>
            </a:r>
          </a:p>
          <a:p>
            <a:r>
              <a:rPr lang="en-US" dirty="0" smtClean="0"/>
              <a:t>Graduate students: Ben Weinstein, Boris Tinoco</a:t>
            </a:r>
          </a:p>
        </p:txBody>
      </p:sp>
      <p:sp>
        <p:nvSpPr>
          <p:cNvPr id="80898"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00" name="AutoShape 4"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GFU_logo_blue.pdf"/>
          <p:cNvPicPr>
            <a:picLocks noChangeAspect="1"/>
          </p:cNvPicPr>
          <p:nvPr/>
        </p:nvPicPr>
        <p:blipFill>
          <a:blip r:embed="rId2" cstate="print"/>
          <a:srcRect l="17106" t="12515" r="18003" b="20690"/>
          <a:stretch>
            <a:fillRect/>
          </a:stretch>
        </p:blipFill>
        <p:spPr>
          <a:xfrm>
            <a:off x="2057401" y="5143898"/>
            <a:ext cx="1569940" cy="1256902"/>
          </a:xfrm>
          <a:prstGeom prst="rect">
            <a:avLst/>
          </a:prstGeom>
        </p:spPr>
      </p:pic>
      <p:pic>
        <p:nvPicPr>
          <p:cNvPr id="14" name="Picture 8" descr="https://encrypted-tbn3.gstatic.com/images?q=tbn:ANd9GcQETWxccAFeK6R_RQ8eIw2UrSUDlEL968DmE2UFkTOFCiNOUAOy"/>
          <p:cNvPicPr>
            <a:picLocks noChangeAspect="1" noChangeArrowheads="1"/>
          </p:cNvPicPr>
          <p:nvPr/>
        </p:nvPicPr>
        <p:blipFill>
          <a:blip r:embed="rId3" cstate="print"/>
          <a:srcRect/>
          <a:stretch>
            <a:fillRect/>
          </a:stretch>
        </p:blipFill>
        <p:spPr bwMode="auto">
          <a:xfrm>
            <a:off x="5638800" y="5105400"/>
            <a:ext cx="1371599" cy="1371600"/>
          </a:xfrm>
          <a:prstGeom prst="rect">
            <a:avLst/>
          </a:prstGeom>
          <a:noFill/>
        </p:spPr>
      </p:pic>
      <p:pic>
        <p:nvPicPr>
          <p:cNvPr id="15" name="Picture 10" descr="http://www.vetmed.ucdavis.edu/vgl/wildlife/HMN%20logo.jpg"/>
          <p:cNvPicPr>
            <a:picLocks noChangeAspect="1" noChangeArrowheads="1"/>
          </p:cNvPicPr>
          <p:nvPr/>
        </p:nvPicPr>
        <p:blipFill>
          <a:blip r:embed="rId4" cstate="print"/>
          <a:srcRect/>
          <a:stretch>
            <a:fillRect/>
          </a:stretch>
        </p:blipFill>
        <p:spPr bwMode="auto">
          <a:xfrm>
            <a:off x="3733801" y="5105400"/>
            <a:ext cx="1439801" cy="1447800"/>
          </a:xfrm>
          <a:prstGeom prst="rect">
            <a:avLst/>
          </a:prstGeom>
          <a:noFill/>
        </p:spPr>
      </p:pic>
      <p:pic>
        <p:nvPicPr>
          <p:cNvPr id="17" name="Picture 14" descr="https://encrypted-tbn2.gstatic.com/images?q=tbn:ANd9GcQ35H-eeaFxyBMtPki_QP0jnb649dwHMcDk5rK2uVwBDtq_bfDPkw"/>
          <p:cNvPicPr>
            <a:picLocks noChangeAspect="1" noChangeArrowheads="1"/>
          </p:cNvPicPr>
          <p:nvPr/>
        </p:nvPicPr>
        <p:blipFill>
          <a:blip r:embed="rId5" cstate="print"/>
          <a:srcRect/>
          <a:stretch>
            <a:fillRect/>
          </a:stretch>
        </p:blipFill>
        <p:spPr bwMode="auto">
          <a:xfrm>
            <a:off x="304801" y="5172506"/>
            <a:ext cx="1524000" cy="1304494"/>
          </a:xfrm>
          <a:prstGeom prst="rect">
            <a:avLst/>
          </a:prstGeom>
          <a:noFill/>
        </p:spPr>
      </p:pic>
      <p:pic>
        <p:nvPicPr>
          <p:cNvPr id="18" name="Picture 17" descr="image (1).png"/>
          <p:cNvPicPr>
            <a:picLocks noChangeAspect="1"/>
          </p:cNvPicPr>
          <p:nvPr/>
        </p:nvPicPr>
        <p:blipFill>
          <a:blip r:embed="rId6" cstate="print"/>
          <a:stretch>
            <a:fillRect/>
          </a:stretch>
        </p:blipFill>
        <p:spPr>
          <a:xfrm>
            <a:off x="7435996" y="5181600"/>
            <a:ext cx="1555604" cy="11104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Calculate Operative Temperature (T</a:t>
            </a:r>
            <a:r>
              <a:rPr lang="en-US" sz="2700" dirty="0" smtClean="0"/>
              <a:t>e</a:t>
            </a:r>
            <a:r>
              <a:rPr lang="en-US" dirty="0" smtClean="0"/>
              <a:t>)</a:t>
            </a:r>
            <a:br>
              <a:rPr lang="en-US" dirty="0" smtClean="0"/>
            </a:br>
            <a:r>
              <a:rPr lang="en-US" sz="3100" dirty="0" smtClean="0"/>
              <a:t>T</a:t>
            </a:r>
            <a:r>
              <a:rPr lang="en-US" sz="3100" baseline="-25000" dirty="0" smtClean="0"/>
              <a:t>e</a:t>
            </a:r>
            <a:r>
              <a:rPr lang="en-US" sz="3100" dirty="0" smtClean="0"/>
              <a:t> </a:t>
            </a:r>
            <a:r>
              <a:rPr lang="en-US" sz="3100" dirty="0" smtClean="0"/>
              <a:t>= T</a:t>
            </a:r>
            <a:r>
              <a:rPr lang="en-US" sz="3100" baseline="-25000" dirty="0" smtClean="0"/>
              <a:t>a</a:t>
            </a:r>
            <a:r>
              <a:rPr lang="en-US" sz="3100" dirty="0" smtClean="0"/>
              <a:t> + (</a:t>
            </a:r>
            <a:r>
              <a:rPr lang="en-US" sz="3100" dirty="0" err="1" smtClean="0"/>
              <a:t>R</a:t>
            </a:r>
            <a:r>
              <a:rPr lang="en-US" sz="3100" baseline="-25000" dirty="0" err="1" smtClean="0"/>
              <a:t>abs</a:t>
            </a:r>
            <a:r>
              <a:rPr lang="en-US" sz="3100" dirty="0" smtClean="0"/>
              <a:t> – σεT</a:t>
            </a:r>
            <a:r>
              <a:rPr lang="en-US" sz="3100" baseline="-25000" dirty="0" smtClean="0"/>
              <a:t>a</a:t>
            </a:r>
            <a:r>
              <a:rPr lang="en-US" sz="3100" baseline="30000" dirty="0" smtClean="0"/>
              <a:t>4</a:t>
            </a:r>
            <a:r>
              <a:rPr lang="en-US" sz="3100" dirty="0" smtClean="0"/>
              <a:t>) / (</a:t>
            </a:r>
            <a:r>
              <a:rPr lang="en-US" sz="3100" dirty="0" err="1" smtClean="0"/>
              <a:t>ρC</a:t>
            </a:r>
            <a:r>
              <a:rPr lang="en-US" sz="3100" baseline="-25000" dirty="0" err="1" smtClean="0"/>
              <a:t>p</a:t>
            </a:r>
            <a:r>
              <a:rPr lang="en-US" sz="3100" dirty="0" smtClean="0"/>
              <a:t> / (4σεT</a:t>
            </a:r>
            <a:r>
              <a:rPr lang="en-US" sz="3100" baseline="-25000" dirty="0" smtClean="0"/>
              <a:t>a</a:t>
            </a:r>
            <a:r>
              <a:rPr lang="en-US" sz="3100" baseline="30000" dirty="0" smtClean="0"/>
              <a:t>3</a:t>
            </a:r>
            <a:r>
              <a:rPr lang="en-US" sz="3100" dirty="0" smtClean="0"/>
              <a:t> + </a:t>
            </a:r>
            <a:r>
              <a:rPr lang="en-US" sz="3100" dirty="0" err="1" smtClean="0"/>
              <a:t>r</a:t>
            </a:r>
            <a:r>
              <a:rPr lang="en-US" sz="3100" baseline="-25000" dirty="0" err="1" smtClean="0"/>
              <a:t>a</a:t>
            </a:r>
            <a:r>
              <a:rPr lang="en-US" sz="3100" dirty="0" smtClean="0"/>
              <a:t>))</a:t>
            </a:r>
            <a:r>
              <a:rPr lang="en-US" dirty="0" smtClean="0"/>
              <a:t/>
            </a:r>
            <a:br>
              <a:rPr lang="en-US" dirty="0" smtClean="0"/>
            </a:br>
            <a:endParaRPr lang="en-US" dirty="0"/>
          </a:p>
        </p:txBody>
      </p:sp>
      <p:sp>
        <p:nvSpPr>
          <p:cNvPr id="6" name="Content Placeholder 5"/>
          <p:cNvSpPr>
            <a:spLocks noGrp="1"/>
          </p:cNvSpPr>
          <p:nvPr>
            <p:ph sz="half" idx="2"/>
          </p:nvPr>
        </p:nvSpPr>
        <p:spPr>
          <a:xfrm>
            <a:off x="4343400" y="1600200"/>
            <a:ext cx="4572000" cy="4525963"/>
          </a:xfrm>
        </p:spPr>
        <p:txBody>
          <a:bodyPr>
            <a:noAutofit/>
          </a:bodyPr>
          <a:lstStyle/>
          <a:p>
            <a:pPr>
              <a:buNone/>
            </a:pPr>
            <a:r>
              <a:rPr lang="en-US" sz="2400" dirty="0" smtClean="0"/>
              <a:t>T</a:t>
            </a:r>
            <a:r>
              <a:rPr lang="en-US" sz="2400" baseline="-25000" dirty="0" smtClean="0"/>
              <a:t>a</a:t>
            </a:r>
            <a:r>
              <a:rPr lang="en-US" sz="2400" dirty="0" smtClean="0"/>
              <a:t> </a:t>
            </a:r>
            <a:r>
              <a:rPr lang="en-US" sz="2400" dirty="0" smtClean="0"/>
              <a:t>= ambient temperature (°C)</a:t>
            </a:r>
          </a:p>
          <a:p>
            <a:pPr>
              <a:buNone/>
            </a:pPr>
            <a:r>
              <a:rPr lang="en-US" sz="2400" dirty="0" err="1" smtClean="0"/>
              <a:t>R</a:t>
            </a:r>
            <a:r>
              <a:rPr lang="en-US" sz="2400" baseline="-25000" dirty="0" err="1" smtClean="0"/>
              <a:t>abs</a:t>
            </a:r>
            <a:r>
              <a:rPr lang="en-US" sz="2400" dirty="0" smtClean="0"/>
              <a:t> = long wave + short wave radiation absorbed (Wm</a:t>
            </a:r>
            <a:r>
              <a:rPr lang="en-US" sz="2400" baseline="30000" dirty="0" smtClean="0"/>
              <a:t>-2</a:t>
            </a:r>
            <a:r>
              <a:rPr lang="en-US" sz="2400" dirty="0" smtClean="0"/>
              <a:t>)</a:t>
            </a:r>
          </a:p>
          <a:p>
            <a:pPr>
              <a:buNone/>
            </a:pPr>
            <a:r>
              <a:rPr lang="en-US" sz="2400" dirty="0" smtClean="0"/>
              <a:t>σ = Stefan-Boltzmann constant (5.67 x 10</a:t>
            </a:r>
            <a:r>
              <a:rPr lang="en-US" sz="2400" baseline="30000" dirty="0" smtClean="0"/>
              <a:t>-8</a:t>
            </a:r>
            <a:r>
              <a:rPr lang="en-US" sz="2400" dirty="0" smtClean="0"/>
              <a:t> Wm</a:t>
            </a:r>
            <a:r>
              <a:rPr lang="en-US" sz="2400" baseline="30000" dirty="0" smtClean="0"/>
              <a:t>-2 </a:t>
            </a:r>
            <a:r>
              <a:rPr lang="en-US" sz="2400" dirty="0" smtClean="0"/>
              <a:t>°K</a:t>
            </a:r>
            <a:r>
              <a:rPr lang="en-US" sz="2400" baseline="30000" dirty="0" smtClean="0"/>
              <a:t>-4</a:t>
            </a:r>
            <a:r>
              <a:rPr lang="en-US" sz="2400" dirty="0" smtClean="0"/>
              <a:t>)</a:t>
            </a:r>
          </a:p>
          <a:p>
            <a:pPr>
              <a:buNone/>
            </a:pPr>
            <a:r>
              <a:rPr lang="en-US" sz="2400" dirty="0" smtClean="0"/>
              <a:t>ε = Emissivity of the bird’s surface (0.95)</a:t>
            </a:r>
          </a:p>
          <a:p>
            <a:pPr>
              <a:buNone/>
            </a:pPr>
            <a:r>
              <a:rPr lang="en-US" sz="2400" dirty="0" err="1" smtClean="0"/>
              <a:t>ρC</a:t>
            </a:r>
            <a:r>
              <a:rPr lang="en-US" sz="2400" baseline="-25000" dirty="0" err="1" smtClean="0"/>
              <a:t>p</a:t>
            </a:r>
            <a:r>
              <a:rPr lang="en-US" sz="2400" baseline="-25000" dirty="0" smtClean="0"/>
              <a:t> </a:t>
            </a:r>
            <a:r>
              <a:rPr lang="en-US" sz="2400" dirty="0" smtClean="0"/>
              <a:t>= product of density and specific heat capacity of air (1200 Jm</a:t>
            </a:r>
            <a:r>
              <a:rPr lang="en-US" sz="2400" baseline="30000" dirty="0" smtClean="0"/>
              <a:t>-3</a:t>
            </a:r>
            <a:r>
              <a:rPr lang="en-US" sz="2400" dirty="0" smtClean="0"/>
              <a:t> °K</a:t>
            </a:r>
            <a:r>
              <a:rPr lang="en-US" sz="2400" baseline="30000" dirty="0" smtClean="0"/>
              <a:t>-1</a:t>
            </a:r>
            <a:r>
              <a:rPr lang="en-US" sz="2400" dirty="0" smtClean="0"/>
              <a:t>) </a:t>
            </a:r>
          </a:p>
          <a:p>
            <a:pPr>
              <a:buNone/>
            </a:pPr>
            <a:r>
              <a:rPr lang="en-US" sz="2400" dirty="0" err="1" smtClean="0"/>
              <a:t>r</a:t>
            </a:r>
            <a:r>
              <a:rPr lang="en-US" sz="2400" baseline="-25000" dirty="0" err="1" smtClean="0"/>
              <a:t>a</a:t>
            </a:r>
            <a:r>
              <a:rPr lang="en-US" sz="2400" dirty="0" smtClean="0"/>
              <a:t> = aerodynamic resistance to convective heat transfer (s m</a:t>
            </a:r>
            <a:r>
              <a:rPr lang="en-US" sz="2400" baseline="30000" dirty="0" smtClean="0"/>
              <a:t>-1</a:t>
            </a:r>
            <a:r>
              <a:rPr lang="en-US" sz="2400" dirty="0" smtClean="0"/>
              <a:t>).  </a:t>
            </a:r>
            <a:endParaRPr lang="en-US" sz="2400" dirty="0"/>
          </a:p>
        </p:txBody>
      </p:sp>
      <p:pic>
        <p:nvPicPr>
          <p:cNvPr id="7" name="Picture 6" descr="ch11m00r02b.jpg"/>
          <p:cNvPicPr>
            <a:picLocks noChangeAspect="1"/>
          </p:cNvPicPr>
          <p:nvPr/>
        </p:nvPicPr>
        <p:blipFill rotWithShape="1">
          <a:blip r:embed="rId2" cstate="print">
            <a:extLst>
              <a:ext uri="{28A0092B-C50C-407E-A947-70E740481C1C}">
                <a14:useLocalDpi xmlns:a14="http://schemas.microsoft.com/office/drawing/2010/main" xmlns="" val="0"/>
              </a:ext>
            </a:extLst>
          </a:blip>
          <a:srcRect r="7633"/>
          <a:stretch/>
        </p:blipFill>
        <p:spPr>
          <a:xfrm>
            <a:off x="1143000" y="1524000"/>
            <a:ext cx="2438400" cy="2116748"/>
          </a:xfrm>
          <a:prstGeom prst="rect">
            <a:avLst/>
          </a:prstGeom>
        </p:spPr>
      </p:pic>
      <p:pic>
        <p:nvPicPr>
          <p:cNvPr id="10" name="Picture 9" descr="6778235102_b7b3e7ea0e_b.jpg"/>
          <p:cNvPicPr>
            <a:picLocks noChangeAspect="1"/>
          </p:cNvPicPr>
          <p:nvPr/>
        </p:nvPicPr>
        <p:blipFill rotWithShape="1">
          <a:blip r:embed="rId3" cstate="print">
            <a:extLst>
              <a:ext uri="{28A0092B-C50C-407E-A947-70E740481C1C}">
                <a14:useLocalDpi xmlns:a14="http://schemas.microsoft.com/office/drawing/2010/main" xmlns="" val="0"/>
              </a:ext>
            </a:extLst>
          </a:blip>
          <a:srcRect l="29166" t="31468" r="26250" b="23346"/>
          <a:stretch/>
        </p:blipFill>
        <p:spPr>
          <a:xfrm>
            <a:off x="685800" y="4191000"/>
            <a:ext cx="3124200" cy="2111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srcRect l="27792" t="1946" r="23125" b="7626"/>
          <a:stretch>
            <a:fillRect/>
          </a:stretch>
        </p:blipFill>
        <p:spPr bwMode="auto">
          <a:xfrm>
            <a:off x="1905000" y="0"/>
            <a:ext cx="6720683" cy="6629400"/>
          </a:xfrm>
          <a:prstGeom prst="rect">
            <a:avLst/>
          </a:prstGeom>
          <a:noFill/>
          <a:ln w="9525">
            <a:noFill/>
            <a:miter lim="800000"/>
            <a:headEnd/>
            <a:tailEnd/>
          </a:ln>
        </p:spPr>
      </p:pic>
      <p:sp>
        <p:nvSpPr>
          <p:cNvPr id="4" name="Rectangle 3"/>
          <p:cNvSpPr/>
          <p:nvPr/>
        </p:nvSpPr>
        <p:spPr>
          <a:xfrm>
            <a:off x="6019800" y="5029200"/>
            <a:ext cx="1905000" cy="1754326"/>
          </a:xfrm>
          <a:prstGeom prst="rect">
            <a:avLst/>
          </a:prstGeom>
        </p:spPr>
        <p:txBody>
          <a:bodyPr wrap="square">
            <a:spAutoFit/>
          </a:bodyPr>
          <a:lstStyle/>
          <a:p>
            <a:r>
              <a:rPr lang="en-US" b="1" dirty="0" smtClean="0"/>
              <a:t>The NCEP Climate Forecast System Version 2</a:t>
            </a:r>
          </a:p>
          <a:p>
            <a:r>
              <a:rPr lang="en-US" dirty="0" smtClean="0"/>
              <a:t>(http://cfs.ncep.noaa.gov)</a:t>
            </a:r>
          </a:p>
          <a:p>
            <a:r>
              <a:rPr lang="en-US" dirty="0" err="1" smtClean="0"/>
              <a:t>Saha</a:t>
            </a:r>
            <a:r>
              <a:rPr lang="en-US" dirty="0" smtClean="0"/>
              <a:t> et al.</a:t>
            </a:r>
            <a:endParaRPr lang="en-US" dirty="0"/>
          </a:p>
        </p:txBody>
      </p:sp>
      <p:sp>
        <p:nvSpPr>
          <p:cNvPr id="5" name="TextBox 4"/>
          <p:cNvSpPr txBox="1"/>
          <p:nvPr/>
        </p:nvSpPr>
        <p:spPr>
          <a:xfrm>
            <a:off x="228601" y="914400"/>
            <a:ext cx="1752599" cy="1938992"/>
          </a:xfrm>
          <a:prstGeom prst="rect">
            <a:avLst/>
          </a:prstGeom>
          <a:noFill/>
        </p:spPr>
        <p:txBody>
          <a:bodyPr wrap="square" rtlCol="0">
            <a:spAutoFit/>
          </a:bodyPr>
          <a:lstStyle/>
          <a:p>
            <a:endParaRPr lang="en-US" sz="2400" dirty="0" smtClean="0"/>
          </a:p>
          <a:p>
            <a:r>
              <a:rPr lang="en-US" sz="2400" dirty="0" smtClean="0"/>
              <a:t>Yearly climate anomalies from mean </a:t>
            </a:r>
            <a:endParaRPr lang="en-US" sz="2400" dirty="0"/>
          </a:p>
        </p:txBody>
      </p:sp>
      <p:sp>
        <p:nvSpPr>
          <p:cNvPr id="6" name="TextBox 5"/>
          <p:cNvSpPr txBox="1"/>
          <p:nvPr/>
        </p:nvSpPr>
        <p:spPr>
          <a:xfrm rot="5400000">
            <a:off x="6349231" y="2851234"/>
            <a:ext cx="4591735" cy="830997"/>
          </a:xfrm>
          <a:prstGeom prst="rect">
            <a:avLst/>
          </a:prstGeom>
          <a:noFill/>
        </p:spPr>
        <p:txBody>
          <a:bodyPr wrap="square" rtlCol="0">
            <a:spAutoFit/>
          </a:bodyPr>
          <a:lstStyle/>
          <a:p>
            <a:r>
              <a:rPr lang="en-US" sz="2400" dirty="0" smtClean="0"/>
              <a:t>6 hr periods where Te(min) &lt; 12.2 C</a:t>
            </a:r>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152400"/>
            <a:ext cx="6736282" cy="6400800"/>
          </a:xfrm>
          <a:prstGeom prst="rect">
            <a:avLst/>
          </a:prstGeom>
          <a:noFill/>
          <a:ln w="9525">
            <a:noFill/>
            <a:miter lim="800000"/>
            <a:headEnd/>
            <a:tailEnd/>
          </a:ln>
          <a:effectLst/>
        </p:spPr>
      </p:pic>
      <p:sp>
        <p:nvSpPr>
          <p:cNvPr id="3" name="Rectangle 2"/>
          <p:cNvSpPr/>
          <p:nvPr/>
        </p:nvSpPr>
        <p:spPr>
          <a:xfrm>
            <a:off x="3733800" y="0"/>
            <a:ext cx="3429000" cy="320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62600" y="3276600"/>
            <a:ext cx="3581400" cy="3416320"/>
          </a:xfrm>
          <a:prstGeom prst="rect">
            <a:avLst/>
          </a:prstGeom>
          <a:noFill/>
        </p:spPr>
        <p:txBody>
          <a:bodyPr wrap="square" rtlCol="0">
            <a:spAutoFit/>
          </a:bodyPr>
          <a:lstStyle/>
          <a:p>
            <a:r>
              <a:rPr lang="en-US" sz="2400" b="1" dirty="0" smtClean="0">
                <a:solidFill>
                  <a:srgbClr val="FF0000"/>
                </a:solidFill>
              </a:rPr>
              <a:t>To better understand this link we are:</a:t>
            </a:r>
          </a:p>
          <a:p>
            <a:pPr>
              <a:buFont typeface="Arial" pitchFamily="34" charset="0"/>
              <a:buChar char="•"/>
            </a:pPr>
            <a:r>
              <a:rPr lang="en-US" sz="2400" b="1" dirty="0" smtClean="0">
                <a:solidFill>
                  <a:srgbClr val="FF0000"/>
                </a:solidFill>
              </a:rPr>
              <a:t> </a:t>
            </a:r>
            <a:r>
              <a:rPr lang="en-US" sz="2400" b="1" dirty="0" smtClean="0">
                <a:solidFill>
                  <a:srgbClr val="FF0000"/>
                </a:solidFill>
              </a:rPr>
              <a:t>Relating in situ sensing of vegetation using in IR cameras  with nectar production and</a:t>
            </a:r>
          </a:p>
          <a:p>
            <a:pPr>
              <a:buFont typeface="Arial" pitchFamily="34" charset="0"/>
              <a:buChar char="•"/>
            </a:pPr>
            <a:r>
              <a:rPr lang="en-US" sz="2400" b="1" dirty="0" smtClean="0">
                <a:solidFill>
                  <a:srgbClr val="FF0000"/>
                </a:solidFill>
              </a:rPr>
              <a:t> Exploring collaboration with USGS </a:t>
            </a:r>
            <a:r>
              <a:rPr lang="en-US" sz="2400" b="1" dirty="0" err="1" smtClean="0">
                <a:solidFill>
                  <a:srgbClr val="FF0000"/>
                </a:solidFill>
              </a:rPr>
              <a:t>phenology</a:t>
            </a:r>
            <a:r>
              <a:rPr lang="en-US" sz="2400" b="1" dirty="0" smtClean="0">
                <a:solidFill>
                  <a:srgbClr val="FF0000"/>
                </a:solidFill>
              </a:rPr>
              <a:t> network.</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17718" y="152400"/>
            <a:ext cx="9161718" cy="4937102"/>
          </a:xfrm>
          <a:prstGeom prst="rect">
            <a:avLst/>
          </a:prstGeom>
          <a:noFill/>
          <a:ln w="9525">
            <a:noFill/>
            <a:miter lim="800000"/>
            <a:headEnd/>
            <a:tailEnd/>
          </a:ln>
        </p:spPr>
      </p:pic>
      <p:sp>
        <p:nvSpPr>
          <p:cNvPr id="3" name="TextBox 2"/>
          <p:cNvSpPr txBox="1"/>
          <p:nvPr/>
        </p:nvSpPr>
        <p:spPr>
          <a:xfrm>
            <a:off x="609600" y="5334000"/>
            <a:ext cx="8011745" cy="954107"/>
          </a:xfrm>
          <a:prstGeom prst="rect">
            <a:avLst/>
          </a:prstGeom>
          <a:noFill/>
        </p:spPr>
        <p:txBody>
          <a:bodyPr wrap="none" rtlCol="0">
            <a:spAutoFit/>
          </a:bodyPr>
          <a:lstStyle/>
          <a:p>
            <a:r>
              <a:rPr lang="en-US" sz="2800" dirty="0" smtClean="0"/>
              <a:t>Gray dots – raw NDVI values</a:t>
            </a:r>
          </a:p>
          <a:p>
            <a:r>
              <a:rPr lang="en-US" sz="2800" dirty="0" smtClean="0"/>
              <a:t>Green line – best-fitting interpolated NDVI time series</a:t>
            </a:r>
            <a:endParaRPr lang="en-US" sz="2800" dirty="0"/>
          </a:p>
        </p:txBody>
      </p:sp>
      <p:cxnSp>
        <p:nvCxnSpPr>
          <p:cNvPr id="5" name="Straight Arrow Connector 4"/>
          <p:cNvCxnSpPr/>
          <p:nvPr/>
        </p:nvCxnSpPr>
        <p:spPr>
          <a:xfrm flipV="1">
            <a:off x="7467600" y="29718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14400" y="533400"/>
            <a:ext cx="7681620" cy="6172200"/>
          </a:xfrm>
          <a:prstGeom prst="rect">
            <a:avLst/>
          </a:prstGeom>
          <a:noFill/>
          <a:ln w="9525">
            <a:noFill/>
            <a:miter lim="800000"/>
            <a:headEnd/>
            <a:tailEnd/>
          </a:ln>
          <a:effectLst/>
        </p:spPr>
      </p:pic>
      <p:sp>
        <p:nvSpPr>
          <p:cNvPr id="3" name="TextBox 2"/>
          <p:cNvSpPr txBox="1"/>
          <p:nvPr/>
        </p:nvSpPr>
        <p:spPr>
          <a:xfrm>
            <a:off x="990600" y="304800"/>
            <a:ext cx="7381073" cy="830997"/>
          </a:xfrm>
          <a:prstGeom prst="rect">
            <a:avLst/>
          </a:prstGeom>
          <a:noFill/>
        </p:spPr>
        <p:txBody>
          <a:bodyPr wrap="square" rtlCol="0">
            <a:spAutoFit/>
          </a:bodyPr>
          <a:lstStyle/>
          <a:p>
            <a:r>
              <a:rPr lang="en-US" sz="2400" dirty="0" smtClean="0"/>
              <a:t>NDVI goes down through the </a:t>
            </a:r>
            <a:r>
              <a:rPr lang="en-US" sz="2400" dirty="0" smtClean="0"/>
              <a:t>winter, </a:t>
            </a:r>
            <a:r>
              <a:rPr lang="en-US" sz="2400" dirty="0" smtClean="0"/>
              <a:t>but more quickly if </a:t>
            </a:r>
            <a:r>
              <a:rPr lang="en-US" sz="2400" dirty="0" smtClean="0"/>
              <a:t>there is little precipitation</a:t>
            </a:r>
            <a:endParaRPr lang="en-US" sz="2400" dirty="0"/>
          </a:p>
        </p:txBody>
      </p:sp>
      <p:sp>
        <p:nvSpPr>
          <p:cNvPr id="4" name="TextBox 3"/>
          <p:cNvSpPr txBox="1"/>
          <p:nvPr/>
        </p:nvSpPr>
        <p:spPr>
          <a:xfrm rot="16200000">
            <a:off x="7380512" y="2805665"/>
            <a:ext cx="848309" cy="369332"/>
          </a:xfrm>
          <a:prstGeom prst="rect">
            <a:avLst/>
          </a:prstGeom>
          <a:noFill/>
        </p:spPr>
        <p:txBody>
          <a:bodyPr wrap="none" rtlCol="0">
            <a:spAutoFit/>
          </a:bodyPr>
          <a:lstStyle/>
          <a:p>
            <a:r>
              <a:rPr lang="en-US" dirty="0" smtClean="0"/>
              <a:t>El Nino</a:t>
            </a:r>
            <a:endParaRPr lang="en-US" dirty="0"/>
          </a:p>
        </p:txBody>
      </p:sp>
      <p:sp>
        <p:nvSpPr>
          <p:cNvPr id="5" name="TextBox 4"/>
          <p:cNvSpPr txBox="1"/>
          <p:nvPr/>
        </p:nvSpPr>
        <p:spPr>
          <a:xfrm rot="16200000">
            <a:off x="6537950" y="2772233"/>
            <a:ext cx="880369" cy="369332"/>
          </a:xfrm>
          <a:prstGeom prst="rect">
            <a:avLst/>
          </a:prstGeom>
          <a:noFill/>
        </p:spPr>
        <p:txBody>
          <a:bodyPr wrap="none" rtlCol="0">
            <a:spAutoFit/>
          </a:bodyPr>
          <a:lstStyle/>
          <a:p>
            <a:r>
              <a:rPr lang="en-US" dirty="0" smtClean="0"/>
              <a:t>La Nina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t="11111"/>
          <a:stretch>
            <a:fillRect/>
          </a:stretch>
        </p:blipFill>
        <p:spPr bwMode="auto">
          <a:xfrm>
            <a:off x="1219200" y="533400"/>
            <a:ext cx="7467600" cy="6477000"/>
          </a:xfrm>
          <a:prstGeom prst="rect">
            <a:avLst/>
          </a:prstGeom>
          <a:noFill/>
          <a:ln>
            <a:noFill/>
          </a:ln>
        </p:spPr>
      </p:pic>
      <p:sp>
        <p:nvSpPr>
          <p:cNvPr id="3" name="TextBox 2"/>
          <p:cNvSpPr txBox="1"/>
          <p:nvPr/>
        </p:nvSpPr>
        <p:spPr>
          <a:xfrm rot="16200000">
            <a:off x="-797922" y="3069167"/>
            <a:ext cx="4434355" cy="400110"/>
          </a:xfrm>
          <a:prstGeom prst="rect">
            <a:avLst/>
          </a:prstGeom>
          <a:solidFill>
            <a:schemeClr val="bg1"/>
          </a:solidFill>
        </p:spPr>
        <p:txBody>
          <a:bodyPr wrap="none" rtlCol="0">
            <a:spAutoFit/>
          </a:bodyPr>
          <a:lstStyle/>
          <a:p>
            <a:r>
              <a:rPr lang="en-US" sz="2000" b="1" dirty="0" smtClean="0"/>
              <a:t>Resource (NDVI at the end of the winter</a:t>
            </a:r>
            <a:endParaRPr lang="en-US" sz="2000" b="1" dirty="0"/>
          </a:p>
        </p:txBody>
      </p:sp>
      <p:sp>
        <p:nvSpPr>
          <p:cNvPr id="4" name="TextBox 3"/>
          <p:cNvSpPr txBox="1"/>
          <p:nvPr/>
        </p:nvSpPr>
        <p:spPr>
          <a:xfrm>
            <a:off x="2971800" y="6305490"/>
            <a:ext cx="4720010" cy="400110"/>
          </a:xfrm>
          <a:prstGeom prst="rect">
            <a:avLst/>
          </a:prstGeom>
          <a:solidFill>
            <a:schemeClr val="bg1"/>
          </a:solidFill>
        </p:spPr>
        <p:txBody>
          <a:bodyPr wrap="none" rtlCol="0">
            <a:spAutoFit/>
          </a:bodyPr>
          <a:lstStyle/>
          <a:p>
            <a:r>
              <a:rPr lang="en-US" sz="2000" b="1" dirty="0" smtClean="0"/>
              <a:t>Demand (% days with minimum Te &lt; 283K)</a:t>
            </a:r>
            <a:endParaRPr lang="en-US" sz="2000" b="1" dirty="0"/>
          </a:p>
        </p:txBody>
      </p:sp>
      <p:sp>
        <p:nvSpPr>
          <p:cNvPr id="5" name="TextBox 4"/>
          <p:cNvSpPr txBox="1"/>
          <p:nvPr/>
        </p:nvSpPr>
        <p:spPr>
          <a:xfrm>
            <a:off x="2057400" y="228600"/>
            <a:ext cx="6179192" cy="523220"/>
          </a:xfrm>
          <a:prstGeom prst="rect">
            <a:avLst/>
          </a:prstGeom>
          <a:noFill/>
        </p:spPr>
        <p:txBody>
          <a:bodyPr wrap="none" rtlCol="0">
            <a:spAutoFit/>
          </a:bodyPr>
          <a:lstStyle/>
          <a:p>
            <a:r>
              <a:rPr lang="en-US" sz="2800" dirty="0" smtClean="0"/>
              <a:t>Resource and Demand are not correlated</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6518" y="152400"/>
            <a:ext cx="6736282" cy="6400800"/>
          </a:xfrm>
          <a:prstGeom prst="rect">
            <a:avLst/>
          </a:prstGeom>
          <a:noFill/>
          <a:ln w="9525">
            <a:noFill/>
            <a:miter lim="800000"/>
            <a:headEnd/>
            <a:tailEnd/>
          </a:ln>
          <a:effectLst/>
        </p:spPr>
      </p:pic>
      <p:sp>
        <p:nvSpPr>
          <p:cNvPr id="3" name="Rectangle 2"/>
          <p:cNvSpPr/>
          <p:nvPr/>
        </p:nvSpPr>
        <p:spPr>
          <a:xfrm>
            <a:off x="121718" y="2895600"/>
            <a:ext cx="2316682" cy="3657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Catherine\My Documents\My Dropbox\NASA_Hummingbirds\Pictures\Sept2012_Patagonia_Pieter\DSC01575.JPG"/>
          <p:cNvPicPr>
            <a:picLocks noChangeAspect="1" noChangeArrowheads="1"/>
          </p:cNvPicPr>
          <p:nvPr/>
        </p:nvPicPr>
        <p:blipFill>
          <a:blip r:embed="rId3" cstate="print"/>
          <a:srcRect/>
          <a:stretch>
            <a:fillRect/>
          </a:stretch>
        </p:blipFill>
        <p:spPr bwMode="auto">
          <a:xfrm>
            <a:off x="5961448" y="1818434"/>
            <a:ext cx="2953952" cy="1970287"/>
          </a:xfrm>
          <a:prstGeom prst="rect">
            <a:avLst/>
          </a:prstGeom>
          <a:noFill/>
        </p:spPr>
      </p:pic>
      <p:pic>
        <p:nvPicPr>
          <p:cNvPr id="1027" name="Picture 3" descr="C:\Documents and Settings\Catherine\My Documents\My Dropbox\NASA_Hummingbirds\Pictures\Sept2012_Patagonia_Pieter\DSC01495.JPG"/>
          <p:cNvPicPr>
            <a:picLocks noChangeAspect="1" noChangeArrowheads="1"/>
          </p:cNvPicPr>
          <p:nvPr/>
        </p:nvPicPr>
        <p:blipFill>
          <a:blip r:embed="rId4" cstate="print"/>
          <a:srcRect l="5556"/>
          <a:stretch>
            <a:fillRect/>
          </a:stretch>
        </p:blipFill>
        <p:spPr bwMode="auto">
          <a:xfrm>
            <a:off x="5978642" y="3799634"/>
            <a:ext cx="2930848" cy="20677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6518" y="152400"/>
            <a:ext cx="6736282" cy="6400800"/>
          </a:xfrm>
          <a:prstGeom prst="rect">
            <a:avLst/>
          </a:prstGeom>
          <a:noFill/>
          <a:ln w="9525">
            <a:noFill/>
            <a:miter lim="800000"/>
            <a:headEnd/>
            <a:tailEnd/>
          </a:ln>
          <a:effectLst/>
        </p:spPr>
      </p:pic>
      <p:sp>
        <p:nvSpPr>
          <p:cNvPr id="3" name="Rectangle 2"/>
          <p:cNvSpPr/>
          <p:nvPr/>
        </p:nvSpPr>
        <p:spPr>
          <a:xfrm>
            <a:off x="2438400" y="3200400"/>
            <a:ext cx="2895600" cy="320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7400" y="1371600"/>
            <a:ext cx="2895600" cy="5262979"/>
          </a:xfrm>
          <a:prstGeom prst="rect">
            <a:avLst/>
          </a:prstGeom>
          <a:noFill/>
        </p:spPr>
        <p:txBody>
          <a:bodyPr wrap="square" rtlCol="0">
            <a:spAutoFit/>
          </a:bodyPr>
          <a:lstStyle/>
          <a:p>
            <a:r>
              <a:rPr lang="en-US" sz="2400" b="1" dirty="0" smtClean="0"/>
              <a:t>In years with high physiological demand and low resource availability birds should:</a:t>
            </a:r>
          </a:p>
          <a:p>
            <a:endParaRPr lang="en-US" sz="2400" b="1" dirty="0" smtClean="0">
              <a:solidFill>
                <a:srgbClr val="FF0000"/>
              </a:solidFill>
            </a:endParaRPr>
          </a:p>
          <a:p>
            <a:r>
              <a:rPr lang="en-US" sz="2400" b="1" dirty="0" smtClean="0">
                <a:solidFill>
                  <a:srgbClr val="FF0000"/>
                </a:solidFill>
              </a:rPr>
              <a:t>Arrive without having completed molt</a:t>
            </a:r>
          </a:p>
          <a:p>
            <a:endParaRPr lang="en-US" sz="2400" b="1" dirty="0" smtClean="0">
              <a:solidFill>
                <a:srgbClr val="FF0000"/>
              </a:solidFill>
            </a:endParaRPr>
          </a:p>
          <a:p>
            <a:r>
              <a:rPr lang="en-US" sz="2400" b="1" dirty="0" smtClean="0">
                <a:solidFill>
                  <a:srgbClr val="FF0000"/>
                </a:solidFill>
              </a:rPr>
              <a:t>Weigh less and have lower fat reserves</a:t>
            </a:r>
          </a:p>
          <a:p>
            <a:endParaRPr lang="en-US" sz="2400" b="1" dirty="0" smtClean="0">
              <a:solidFill>
                <a:srgbClr val="FF0000"/>
              </a:solidFill>
            </a:endParaRPr>
          </a:p>
          <a:p>
            <a:r>
              <a:rPr lang="en-US" sz="2400" b="1" dirty="0" smtClean="0">
                <a:solidFill>
                  <a:srgbClr val="FF0000"/>
                </a:solidFill>
              </a:rPr>
              <a:t>Arrive later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2286000"/>
            <a:ext cx="6096000" cy="4154984"/>
          </a:xfrm>
          <a:prstGeom prst="rect">
            <a:avLst/>
          </a:prstGeom>
          <a:noFill/>
        </p:spPr>
        <p:txBody>
          <a:bodyPr wrap="square" rtlCol="0">
            <a:spAutoFit/>
          </a:bodyPr>
          <a:lstStyle/>
          <a:p>
            <a:r>
              <a:rPr lang="en-US" sz="2400" dirty="0" smtClean="0"/>
              <a:t>Earlier molt stages are observed in years of high </a:t>
            </a:r>
            <a:r>
              <a:rPr lang="en-US" sz="2400" dirty="0" smtClean="0"/>
              <a:t>physiological demand</a:t>
            </a:r>
            <a:r>
              <a:rPr lang="en-US" sz="2400" dirty="0" smtClean="0"/>
              <a:t>, indicating that the birds delayed their molt</a:t>
            </a:r>
          </a:p>
          <a:p>
            <a:endParaRPr lang="en-US" sz="2400" dirty="0" smtClean="0"/>
          </a:p>
          <a:p>
            <a:r>
              <a:rPr lang="en-US" sz="2400" dirty="0" smtClean="0"/>
              <a:t>Later </a:t>
            </a:r>
            <a:r>
              <a:rPr lang="en-US" sz="2400" dirty="0" smtClean="0"/>
              <a:t>molt stages are observed in years of higher resource availability, indicating that the birds advance their molt.</a:t>
            </a:r>
          </a:p>
          <a:p>
            <a:endParaRPr lang="en-US" sz="2400" dirty="0" smtClean="0"/>
          </a:p>
          <a:p>
            <a:r>
              <a:rPr lang="en-US" sz="2400" dirty="0" smtClean="0"/>
              <a:t>The </a:t>
            </a:r>
            <a:r>
              <a:rPr lang="en-US" sz="2400" dirty="0" smtClean="0"/>
              <a:t>molt response to resource availability is stronger in years of high physiological demand.</a:t>
            </a:r>
          </a:p>
          <a:p>
            <a:endParaRPr lang="en-US" sz="2400" dirty="0"/>
          </a:p>
        </p:txBody>
      </p:sp>
      <p:sp>
        <p:nvSpPr>
          <p:cNvPr id="4" name="TextBox 3"/>
          <p:cNvSpPr txBox="1"/>
          <p:nvPr/>
        </p:nvSpPr>
        <p:spPr>
          <a:xfrm>
            <a:off x="2971800" y="0"/>
            <a:ext cx="5962338" cy="584775"/>
          </a:xfrm>
          <a:prstGeom prst="rect">
            <a:avLst/>
          </a:prstGeom>
          <a:noFill/>
        </p:spPr>
        <p:txBody>
          <a:bodyPr wrap="none" rtlCol="0">
            <a:spAutoFit/>
          </a:bodyPr>
          <a:lstStyle/>
          <a:p>
            <a:r>
              <a:rPr lang="en-US" sz="3200" dirty="0" smtClean="0"/>
              <a:t>Take home messages (</a:t>
            </a:r>
            <a:r>
              <a:rPr lang="en-US" sz="3200" dirty="0" err="1" smtClean="0"/>
              <a:t>AICc</a:t>
            </a:r>
            <a:r>
              <a:rPr lang="en-US" sz="3200" dirty="0" smtClean="0"/>
              <a:t> </a:t>
            </a:r>
            <a:r>
              <a:rPr lang="en-US" sz="3200" dirty="0" smtClean="0"/>
              <a:t>results)</a:t>
            </a:r>
            <a:endParaRPr lang="en-US" sz="3200" dirty="0"/>
          </a:p>
        </p:txBody>
      </p:sp>
      <p:sp>
        <p:nvSpPr>
          <p:cNvPr id="6" name="TextBox 5"/>
          <p:cNvSpPr txBox="1"/>
          <p:nvPr/>
        </p:nvSpPr>
        <p:spPr>
          <a:xfrm>
            <a:off x="3352800" y="990600"/>
            <a:ext cx="4419600" cy="1077218"/>
          </a:xfrm>
          <a:prstGeom prst="rect">
            <a:avLst/>
          </a:prstGeom>
          <a:noFill/>
        </p:spPr>
        <p:txBody>
          <a:bodyPr wrap="square" rtlCol="0">
            <a:spAutoFit/>
          </a:bodyPr>
          <a:lstStyle/>
          <a:p>
            <a:r>
              <a:rPr lang="en-US" sz="3200" dirty="0" smtClean="0"/>
              <a:t>For molt, full model fit the data best…..</a:t>
            </a:r>
            <a:endParaRPr lang="en-US" sz="3200" dirty="0"/>
          </a:p>
        </p:txBody>
      </p:sp>
      <p:pic>
        <p:nvPicPr>
          <p:cNvPr id="7" name="Picture 6"/>
          <p:cNvPicPr>
            <a:picLocks noChangeAspect="1" noChangeArrowheads="1"/>
          </p:cNvPicPr>
          <p:nvPr/>
        </p:nvPicPr>
        <p:blipFill>
          <a:blip r:embed="rId3" cstate="print">
            <a:lum contrast="-40000"/>
          </a:blip>
          <a:srcRect l="27254" t="72191" r="57145" b="7626"/>
          <a:stretch>
            <a:fillRect/>
          </a:stretch>
        </p:blipFill>
        <p:spPr bwMode="auto">
          <a:xfrm>
            <a:off x="0" y="1585686"/>
            <a:ext cx="2420257" cy="1676400"/>
          </a:xfrm>
          <a:prstGeom prst="rect">
            <a:avLst/>
          </a:prstGeom>
          <a:noFill/>
          <a:ln w="9525">
            <a:noFill/>
            <a:miter lim="800000"/>
            <a:headEnd/>
            <a:tailEnd/>
          </a:ln>
        </p:spPr>
      </p:pic>
      <p:sp>
        <p:nvSpPr>
          <p:cNvPr id="8" name="TextBox 7"/>
          <p:cNvSpPr txBox="1"/>
          <p:nvPr/>
        </p:nvSpPr>
        <p:spPr>
          <a:xfrm>
            <a:off x="0" y="0"/>
            <a:ext cx="2438400" cy="1200329"/>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Predictions based on </a:t>
            </a:r>
            <a:r>
              <a:rPr lang="en-US" sz="2400" b="1" dirty="0" err="1" smtClean="0"/>
              <a:t>organismal</a:t>
            </a:r>
            <a:r>
              <a:rPr lang="en-US" sz="2400" b="1" dirty="0" smtClean="0"/>
              <a:t> biology</a:t>
            </a:r>
            <a:endParaRPr lang="en-US" sz="2400" b="1" dirty="0"/>
          </a:p>
        </p:txBody>
      </p:sp>
      <p:sp>
        <p:nvSpPr>
          <p:cNvPr id="9" name="TextBox 8"/>
          <p:cNvSpPr txBox="1"/>
          <p:nvPr/>
        </p:nvSpPr>
        <p:spPr>
          <a:xfrm>
            <a:off x="58056" y="1629228"/>
            <a:ext cx="2380343" cy="156966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Generate biological layers at fine temporal resolutions</a:t>
            </a:r>
          </a:p>
        </p:txBody>
      </p:sp>
      <p:pic>
        <p:nvPicPr>
          <p:cNvPr id="11" name="Picture 10"/>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mc="http://schemas.openxmlformats.org/markup-compatibility/2006" xmlns:mv="urn:schemas-microsoft-com:mac:vml" xmlns="" xmlns:a14="http://schemas.microsoft.com/office/drawing/2010/main" val="0"/>
              </a:ext>
            </a:extLst>
          </a:blip>
          <a:srcRect l="28142" t="20224" r="4285" b="21811"/>
          <a:stretch/>
        </p:blipFill>
        <p:spPr bwMode="auto">
          <a:xfrm>
            <a:off x="0" y="3657600"/>
            <a:ext cx="2362201" cy="1219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2" name="TextBox 11"/>
          <p:cNvSpPr txBox="1"/>
          <p:nvPr/>
        </p:nvSpPr>
        <p:spPr>
          <a:xfrm>
            <a:off x="0" y="3657600"/>
            <a:ext cx="2438400" cy="1200329"/>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Test with long term monitoring data </a:t>
            </a:r>
            <a:endParaRPr lang="en-US" sz="2400" b="1" dirty="0">
              <a:solidFill>
                <a:schemeClr val="tx1"/>
              </a:solidFill>
            </a:endParaRPr>
          </a:p>
        </p:txBody>
      </p:sp>
      <p:sp>
        <p:nvSpPr>
          <p:cNvPr id="13" name="TextBox 12"/>
          <p:cNvSpPr txBox="1"/>
          <p:nvPr/>
        </p:nvSpPr>
        <p:spPr>
          <a:xfrm>
            <a:off x="0" y="5288340"/>
            <a:ext cx="2438400" cy="15696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 consequences of future climate change</a:t>
            </a:r>
            <a:endParaRPr lang="en-US" sz="2400" b="1" dirty="0"/>
          </a:p>
        </p:txBody>
      </p:sp>
      <p:sp>
        <p:nvSpPr>
          <p:cNvPr id="14" name="Down Arrow 13"/>
          <p:cNvSpPr/>
          <p:nvPr/>
        </p:nvSpPr>
        <p:spPr>
          <a:xfrm>
            <a:off x="1084944" y="1157514"/>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77684" y="48768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66800" y="32004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3505200"/>
            <a:ext cx="5943600" cy="1200329"/>
          </a:xfrm>
          <a:prstGeom prst="rect">
            <a:avLst/>
          </a:prstGeom>
          <a:noFill/>
        </p:spPr>
        <p:txBody>
          <a:bodyPr wrap="square" rtlCol="0">
            <a:spAutoFit/>
          </a:bodyPr>
          <a:lstStyle/>
          <a:p>
            <a:r>
              <a:rPr lang="en-US" sz="2400" dirty="0" smtClean="0"/>
              <a:t>These variables are likely influenced by the timing of the last meal and the conditions encountered during migration.</a:t>
            </a:r>
            <a:endParaRPr lang="en-US" sz="2400" dirty="0"/>
          </a:p>
        </p:txBody>
      </p:sp>
      <p:sp>
        <p:nvSpPr>
          <p:cNvPr id="4" name="TextBox 3"/>
          <p:cNvSpPr txBox="1"/>
          <p:nvPr/>
        </p:nvSpPr>
        <p:spPr>
          <a:xfrm>
            <a:off x="2971800" y="0"/>
            <a:ext cx="5962338" cy="584775"/>
          </a:xfrm>
          <a:prstGeom prst="rect">
            <a:avLst/>
          </a:prstGeom>
          <a:noFill/>
        </p:spPr>
        <p:txBody>
          <a:bodyPr wrap="none" rtlCol="0">
            <a:spAutoFit/>
          </a:bodyPr>
          <a:lstStyle/>
          <a:p>
            <a:r>
              <a:rPr lang="en-US" sz="3200" dirty="0" smtClean="0"/>
              <a:t>Take home messages (</a:t>
            </a:r>
            <a:r>
              <a:rPr lang="en-US" sz="3200" dirty="0" err="1" smtClean="0"/>
              <a:t>AICc</a:t>
            </a:r>
            <a:r>
              <a:rPr lang="en-US" sz="3200" dirty="0" smtClean="0"/>
              <a:t> </a:t>
            </a:r>
            <a:r>
              <a:rPr lang="en-US" sz="3200" dirty="0" smtClean="0"/>
              <a:t>results)</a:t>
            </a:r>
            <a:endParaRPr lang="en-US" sz="3200" dirty="0"/>
          </a:p>
        </p:txBody>
      </p:sp>
      <p:sp>
        <p:nvSpPr>
          <p:cNvPr id="6" name="TextBox 5"/>
          <p:cNvSpPr txBox="1"/>
          <p:nvPr/>
        </p:nvSpPr>
        <p:spPr>
          <a:xfrm>
            <a:off x="3124200" y="990600"/>
            <a:ext cx="5791200" cy="1569660"/>
          </a:xfrm>
          <a:prstGeom prst="rect">
            <a:avLst/>
          </a:prstGeom>
          <a:noFill/>
        </p:spPr>
        <p:txBody>
          <a:bodyPr wrap="square" rtlCol="0">
            <a:spAutoFit/>
          </a:bodyPr>
          <a:lstStyle/>
          <a:p>
            <a:r>
              <a:rPr lang="en-US" sz="3200" dirty="0" smtClean="0"/>
              <a:t>For weight and fat model results were in opposite directions and generally uninformative</a:t>
            </a:r>
            <a:endParaRPr lang="en-US" sz="3200" dirty="0"/>
          </a:p>
        </p:txBody>
      </p:sp>
      <p:pic>
        <p:nvPicPr>
          <p:cNvPr id="7" name="Picture 6"/>
          <p:cNvPicPr>
            <a:picLocks noChangeAspect="1" noChangeArrowheads="1"/>
          </p:cNvPicPr>
          <p:nvPr/>
        </p:nvPicPr>
        <p:blipFill>
          <a:blip r:embed="rId3" cstate="print">
            <a:lum contrast="-40000"/>
          </a:blip>
          <a:srcRect l="27254" t="72191" r="57145" b="7626"/>
          <a:stretch>
            <a:fillRect/>
          </a:stretch>
        </p:blipFill>
        <p:spPr bwMode="auto">
          <a:xfrm>
            <a:off x="0" y="1585686"/>
            <a:ext cx="2420257" cy="1676400"/>
          </a:xfrm>
          <a:prstGeom prst="rect">
            <a:avLst/>
          </a:prstGeom>
          <a:noFill/>
          <a:ln w="9525">
            <a:noFill/>
            <a:miter lim="800000"/>
            <a:headEnd/>
            <a:tailEnd/>
          </a:ln>
        </p:spPr>
      </p:pic>
      <p:sp>
        <p:nvSpPr>
          <p:cNvPr id="8" name="TextBox 7"/>
          <p:cNvSpPr txBox="1"/>
          <p:nvPr/>
        </p:nvSpPr>
        <p:spPr>
          <a:xfrm>
            <a:off x="0" y="0"/>
            <a:ext cx="2438400" cy="1200329"/>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Predictions based on </a:t>
            </a:r>
            <a:r>
              <a:rPr lang="en-US" sz="2400" b="1" dirty="0" err="1" smtClean="0"/>
              <a:t>organismal</a:t>
            </a:r>
            <a:r>
              <a:rPr lang="en-US" sz="2400" b="1" dirty="0" smtClean="0"/>
              <a:t> biology</a:t>
            </a:r>
            <a:endParaRPr lang="en-US" sz="2400" b="1" dirty="0"/>
          </a:p>
        </p:txBody>
      </p:sp>
      <p:sp>
        <p:nvSpPr>
          <p:cNvPr id="9" name="TextBox 8"/>
          <p:cNvSpPr txBox="1"/>
          <p:nvPr/>
        </p:nvSpPr>
        <p:spPr>
          <a:xfrm>
            <a:off x="58056" y="1629228"/>
            <a:ext cx="2380343" cy="156966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Generate biological layers at fine temporal resolutions</a:t>
            </a:r>
          </a:p>
        </p:txBody>
      </p:sp>
      <p:pic>
        <p:nvPicPr>
          <p:cNvPr id="11" name="Picture 10"/>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mc="http://schemas.openxmlformats.org/markup-compatibility/2006" xmlns:mv="urn:schemas-microsoft-com:mac:vml" xmlns="" xmlns:a14="http://schemas.microsoft.com/office/drawing/2010/main" val="0"/>
              </a:ext>
            </a:extLst>
          </a:blip>
          <a:srcRect l="28142" t="20224" r="4285" b="21811"/>
          <a:stretch/>
        </p:blipFill>
        <p:spPr bwMode="auto">
          <a:xfrm>
            <a:off x="0" y="3657600"/>
            <a:ext cx="2362201" cy="1219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2" name="TextBox 11"/>
          <p:cNvSpPr txBox="1"/>
          <p:nvPr/>
        </p:nvSpPr>
        <p:spPr>
          <a:xfrm>
            <a:off x="0" y="3657600"/>
            <a:ext cx="2438400" cy="1200329"/>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Test with long term monitoring data </a:t>
            </a:r>
            <a:endParaRPr lang="en-US" sz="2400" b="1" dirty="0">
              <a:solidFill>
                <a:schemeClr val="tx1"/>
              </a:solidFill>
            </a:endParaRPr>
          </a:p>
        </p:txBody>
      </p:sp>
      <p:sp>
        <p:nvSpPr>
          <p:cNvPr id="13" name="TextBox 12"/>
          <p:cNvSpPr txBox="1"/>
          <p:nvPr/>
        </p:nvSpPr>
        <p:spPr>
          <a:xfrm>
            <a:off x="0" y="5288340"/>
            <a:ext cx="2438400" cy="15696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 consequences of future climate change</a:t>
            </a:r>
            <a:endParaRPr lang="en-US" sz="2400" b="1" dirty="0"/>
          </a:p>
        </p:txBody>
      </p:sp>
      <p:sp>
        <p:nvSpPr>
          <p:cNvPr id="14" name="Down Arrow 13"/>
          <p:cNvSpPr/>
          <p:nvPr/>
        </p:nvSpPr>
        <p:spPr>
          <a:xfrm>
            <a:off x="1084944" y="1157514"/>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77684" y="48768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66800" y="32004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381000"/>
            <a:ext cx="914084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2286000"/>
            <a:ext cx="6096000" cy="2677656"/>
          </a:xfrm>
          <a:prstGeom prst="rect">
            <a:avLst/>
          </a:prstGeom>
          <a:noFill/>
        </p:spPr>
        <p:txBody>
          <a:bodyPr wrap="square" rtlCol="0">
            <a:spAutoFit/>
          </a:bodyPr>
          <a:lstStyle/>
          <a:p>
            <a:r>
              <a:rPr lang="en-US" sz="2400" dirty="0" smtClean="0"/>
              <a:t>Birds arrive earlier when resource availability is high. </a:t>
            </a:r>
            <a:endParaRPr lang="en-US" sz="2400" dirty="0" smtClean="0"/>
          </a:p>
          <a:p>
            <a:endParaRPr lang="en-US" sz="2400" dirty="0" smtClean="0"/>
          </a:p>
          <a:p>
            <a:r>
              <a:rPr lang="en-US" sz="2400" dirty="0" smtClean="0"/>
              <a:t>The effect of resources </a:t>
            </a:r>
            <a:r>
              <a:rPr lang="en-US" sz="2400" dirty="0" smtClean="0"/>
              <a:t>(NDVI) on </a:t>
            </a:r>
            <a:r>
              <a:rPr lang="en-US" sz="2400" dirty="0" smtClean="0"/>
              <a:t>timing of arrival is even greater when physiological demand is high</a:t>
            </a:r>
            <a:r>
              <a:rPr lang="en-US" sz="2400" dirty="0" smtClean="0"/>
              <a:t>. logical </a:t>
            </a:r>
            <a:r>
              <a:rPr lang="en-US" sz="2400" dirty="0" smtClean="0"/>
              <a:t>demand.</a:t>
            </a:r>
          </a:p>
          <a:p>
            <a:endParaRPr lang="en-US" sz="2400" dirty="0"/>
          </a:p>
        </p:txBody>
      </p:sp>
      <p:sp>
        <p:nvSpPr>
          <p:cNvPr id="4" name="TextBox 3"/>
          <p:cNvSpPr txBox="1"/>
          <p:nvPr/>
        </p:nvSpPr>
        <p:spPr>
          <a:xfrm>
            <a:off x="2971800" y="0"/>
            <a:ext cx="5962338" cy="584775"/>
          </a:xfrm>
          <a:prstGeom prst="rect">
            <a:avLst/>
          </a:prstGeom>
          <a:noFill/>
        </p:spPr>
        <p:txBody>
          <a:bodyPr wrap="none" rtlCol="0">
            <a:spAutoFit/>
          </a:bodyPr>
          <a:lstStyle/>
          <a:p>
            <a:r>
              <a:rPr lang="en-US" sz="3200" dirty="0" smtClean="0"/>
              <a:t>Take home messages (</a:t>
            </a:r>
            <a:r>
              <a:rPr lang="en-US" sz="3200" dirty="0" err="1" smtClean="0"/>
              <a:t>AICc</a:t>
            </a:r>
            <a:r>
              <a:rPr lang="en-US" sz="3200" dirty="0" smtClean="0"/>
              <a:t> </a:t>
            </a:r>
            <a:r>
              <a:rPr lang="en-US" sz="3200" dirty="0" smtClean="0"/>
              <a:t>results)</a:t>
            </a:r>
            <a:endParaRPr lang="en-US" sz="3200" dirty="0"/>
          </a:p>
        </p:txBody>
      </p:sp>
      <p:sp>
        <p:nvSpPr>
          <p:cNvPr id="6" name="TextBox 5"/>
          <p:cNvSpPr txBox="1"/>
          <p:nvPr/>
        </p:nvSpPr>
        <p:spPr>
          <a:xfrm>
            <a:off x="3352800" y="914400"/>
            <a:ext cx="4724400" cy="1077218"/>
          </a:xfrm>
          <a:prstGeom prst="rect">
            <a:avLst/>
          </a:prstGeom>
          <a:noFill/>
        </p:spPr>
        <p:txBody>
          <a:bodyPr wrap="square" rtlCol="0">
            <a:spAutoFit/>
          </a:bodyPr>
          <a:lstStyle/>
          <a:p>
            <a:r>
              <a:rPr lang="en-US" sz="3200" dirty="0" smtClean="0"/>
              <a:t>For arrival time, full model fit the data best…..</a:t>
            </a:r>
            <a:endParaRPr lang="en-US" sz="3200" dirty="0"/>
          </a:p>
        </p:txBody>
      </p:sp>
      <p:pic>
        <p:nvPicPr>
          <p:cNvPr id="7" name="Picture 6"/>
          <p:cNvPicPr>
            <a:picLocks noChangeAspect="1" noChangeArrowheads="1"/>
          </p:cNvPicPr>
          <p:nvPr/>
        </p:nvPicPr>
        <p:blipFill>
          <a:blip r:embed="rId3" cstate="print">
            <a:lum contrast="-40000"/>
          </a:blip>
          <a:srcRect l="27254" t="72191" r="57145" b="7626"/>
          <a:stretch>
            <a:fillRect/>
          </a:stretch>
        </p:blipFill>
        <p:spPr bwMode="auto">
          <a:xfrm>
            <a:off x="0" y="1585686"/>
            <a:ext cx="2420257" cy="1676400"/>
          </a:xfrm>
          <a:prstGeom prst="rect">
            <a:avLst/>
          </a:prstGeom>
          <a:noFill/>
          <a:ln w="9525">
            <a:noFill/>
            <a:miter lim="800000"/>
            <a:headEnd/>
            <a:tailEnd/>
          </a:ln>
        </p:spPr>
      </p:pic>
      <p:sp>
        <p:nvSpPr>
          <p:cNvPr id="8" name="TextBox 7"/>
          <p:cNvSpPr txBox="1"/>
          <p:nvPr/>
        </p:nvSpPr>
        <p:spPr>
          <a:xfrm>
            <a:off x="0" y="0"/>
            <a:ext cx="2438400" cy="1200329"/>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Predictions based on </a:t>
            </a:r>
            <a:r>
              <a:rPr lang="en-US" sz="2400" b="1" dirty="0" err="1" smtClean="0"/>
              <a:t>organismal</a:t>
            </a:r>
            <a:r>
              <a:rPr lang="en-US" sz="2400" b="1" dirty="0" smtClean="0"/>
              <a:t> biology</a:t>
            </a:r>
            <a:endParaRPr lang="en-US" sz="2400" b="1" dirty="0"/>
          </a:p>
        </p:txBody>
      </p:sp>
      <p:sp>
        <p:nvSpPr>
          <p:cNvPr id="9" name="TextBox 8"/>
          <p:cNvSpPr txBox="1"/>
          <p:nvPr/>
        </p:nvSpPr>
        <p:spPr>
          <a:xfrm>
            <a:off x="58056" y="1629228"/>
            <a:ext cx="2380343" cy="156966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Generate biological layers at fine temporal resolutions</a:t>
            </a:r>
          </a:p>
        </p:txBody>
      </p:sp>
      <p:pic>
        <p:nvPicPr>
          <p:cNvPr id="11" name="Picture 10"/>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mc="http://schemas.openxmlformats.org/markup-compatibility/2006" xmlns:mv="urn:schemas-microsoft-com:mac:vml" xmlns="" xmlns:a14="http://schemas.microsoft.com/office/drawing/2010/main" val="0"/>
              </a:ext>
            </a:extLst>
          </a:blip>
          <a:srcRect l="28142" t="20224" r="4285" b="21811"/>
          <a:stretch/>
        </p:blipFill>
        <p:spPr bwMode="auto">
          <a:xfrm>
            <a:off x="0" y="3657600"/>
            <a:ext cx="2362201" cy="12192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12" name="TextBox 11"/>
          <p:cNvSpPr txBox="1"/>
          <p:nvPr/>
        </p:nvSpPr>
        <p:spPr>
          <a:xfrm>
            <a:off x="0" y="3657600"/>
            <a:ext cx="2438400" cy="1200329"/>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tx1"/>
                </a:solidFill>
              </a:rPr>
              <a:t>Test with long term monitoring data </a:t>
            </a:r>
            <a:endParaRPr lang="en-US" sz="2400" b="1" dirty="0">
              <a:solidFill>
                <a:schemeClr val="tx1"/>
              </a:solidFill>
            </a:endParaRPr>
          </a:p>
        </p:txBody>
      </p:sp>
      <p:sp>
        <p:nvSpPr>
          <p:cNvPr id="13" name="TextBox 12"/>
          <p:cNvSpPr txBox="1"/>
          <p:nvPr/>
        </p:nvSpPr>
        <p:spPr>
          <a:xfrm>
            <a:off x="0" y="5288340"/>
            <a:ext cx="2438400" cy="15696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Predict consequences of future climate change</a:t>
            </a:r>
            <a:endParaRPr lang="en-US" sz="2400" b="1" dirty="0"/>
          </a:p>
        </p:txBody>
      </p:sp>
      <p:sp>
        <p:nvSpPr>
          <p:cNvPr id="14" name="Down Arrow 13"/>
          <p:cNvSpPr/>
          <p:nvPr/>
        </p:nvSpPr>
        <p:spPr>
          <a:xfrm>
            <a:off x="1084944" y="1157514"/>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77684" y="48768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66800" y="3200400"/>
            <a:ext cx="228600" cy="3810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(on-going)</a:t>
            </a:r>
            <a:endParaRPr lang="en-US" dirty="0"/>
          </a:p>
        </p:txBody>
      </p:sp>
      <p:sp>
        <p:nvSpPr>
          <p:cNvPr id="3" name="Content Placeholder 2"/>
          <p:cNvSpPr>
            <a:spLocks noGrp="1"/>
          </p:cNvSpPr>
          <p:nvPr>
            <p:ph idx="1"/>
          </p:nvPr>
        </p:nvSpPr>
        <p:spPr/>
        <p:txBody>
          <a:bodyPr/>
          <a:lstStyle/>
          <a:p>
            <a:r>
              <a:rPr lang="en-US" dirty="0" smtClean="0"/>
              <a:t>Extend our framework to multiple species and different response variables (i.e., abundance, survival).</a:t>
            </a:r>
          </a:p>
          <a:p>
            <a:r>
              <a:rPr lang="en-US" dirty="0" smtClean="0"/>
              <a:t>Field research to better define our hypotheses and evaluate underlying mechanisms.</a:t>
            </a:r>
          </a:p>
          <a:p>
            <a:r>
              <a:rPr lang="en-US" dirty="0" smtClean="0"/>
              <a:t>Targeted physiological measures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22860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000" b="1" dirty="0">
                <a:latin typeface="Arial" charset="0"/>
              </a:rPr>
              <a:t>Mapped indices of climate change risk for local climate change (A and B), novel 21st-century climates (C and D), and disappearing 20th-century climates (E and F). </a:t>
            </a: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5000" y="1360270"/>
            <a:ext cx="5350920" cy="496432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25760" y="6553200"/>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Williams J W et al. PNAS 2007;104:5738-5742</a:t>
            </a:r>
          </a:p>
        </p:txBody>
      </p:sp>
    </p:spTree>
    <p:extLst>
      <p:ext uri="{BB962C8B-B14F-4D97-AF65-F5344CB8AC3E}">
        <p14:creationId xmlns="" xmlns:p14="http://schemas.microsoft.com/office/powerpoint/2010/main" val="2480492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493036"/>
            <a:ext cx="5416800" cy="55952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25760" y="6626136"/>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100" b="1" dirty="0">
                <a:latin typeface="Arial" charset="0"/>
              </a:rPr>
              <a:t>Williams J W et al. PNAS 2007;104:5738-5742</a:t>
            </a:r>
          </a:p>
        </p:txBody>
      </p:sp>
    </p:spTree>
    <p:extLst>
      <p:ext uri="{BB962C8B-B14F-4D97-AF65-F5344CB8AC3E}">
        <p14:creationId xmlns="" xmlns:p14="http://schemas.microsoft.com/office/powerpoint/2010/main" val="3280045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4182" y="1143000"/>
            <a:ext cx="7793182" cy="3943350"/>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Number of modern analogs for predicted future bird communities across scales.</a:t>
            </a:r>
          </a:p>
        </p:txBody>
      </p:sp>
      <p:sp>
        <p:nvSpPr>
          <p:cNvPr id="4100" name="Text Box 4"/>
          <p:cNvSpPr txBox="1">
            <a:spLocks noChangeArrowheads="1"/>
          </p:cNvSpPr>
          <p:nvPr/>
        </p:nvSpPr>
        <p:spPr bwMode="auto">
          <a:xfrm>
            <a:off x="404091" y="5748618"/>
            <a:ext cx="8347364" cy="252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pPr eaLnBrk="1" hangingPunct="1"/>
            <a:r>
              <a:rPr lang="en-US" sz="1100" dirty="0" err="1"/>
              <a:t>Stralberg</a:t>
            </a:r>
            <a:r>
              <a:rPr lang="en-US" sz="1100" dirty="0"/>
              <a:t> </a:t>
            </a:r>
            <a:r>
              <a:rPr lang="en-US" sz="1100" dirty="0" smtClean="0"/>
              <a:t>et </a:t>
            </a:r>
            <a:r>
              <a:rPr lang="en-US" sz="1100" dirty="0"/>
              <a:t>al. </a:t>
            </a:r>
            <a:r>
              <a:rPr lang="en-US" sz="1100" dirty="0" smtClean="0"/>
              <a:t>2009 </a:t>
            </a:r>
            <a:r>
              <a:rPr lang="en-US" sz="1100" dirty="0" err="1" smtClean="0"/>
              <a:t>PLoS</a:t>
            </a:r>
            <a:r>
              <a:rPr lang="en-US" sz="1100" dirty="0" smtClean="0"/>
              <a:t> </a:t>
            </a:r>
            <a:r>
              <a:rPr lang="en-US" sz="1100" dirty="0"/>
              <a:t>ONE 4(9): e6825. </a:t>
            </a:r>
          </a:p>
        </p:txBody>
      </p:sp>
    </p:spTree>
    <p:extLst>
      <p:ext uri="{BB962C8B-B14F-4D97-AF65-F5344CB8AC3E}">
        <p14:creationId xmlns="" xmlns:p14="http://schemas.microsoft.com/office/powerpoint/2010/main" val="157739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28954709"/>
              </p:ext>
            </p:extLst>
          </p:nvPr>
        </p:nvGraphicFramePr>
        <p:xfrm>
          <a:off x="152400" y="0"/>
          <a:ext cx="8991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20043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3918401746"/>
              </p:ext>
            </p:extLst>
          </p:nvPr>
        </p:nvGraphicFramePr>
        <p:xfrm>
          <a:off x="113538" y="885600"/>
          <a:ext cx="7963662" cy="597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0" y="0"/>
            <a:ext cx="6248400" cy="885600"/>
            <a:chOff x="457962" y="788399"/>
            <a:chExt cx="6411468" cy="885600"/>
          </a:xfrm>
        </p:grpSpPr>
        <p:sp>
          <p:nvSpPr>
            <p:cNvPr id="5" name="Rounded Rectangle 4"/>
            <p:cNvSpPr/>
            <p:nvPr/>
          </p:nvSpPr>
          <p:spPr>
            <a:xfrm>
              <a:off x="457962" y="788399"/>
              <a:ext cx="6411468" cy="8856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4"/>
            <p:cNvSpPr/>
            <p:nvPr/>
          </p:nvSpPr>
          <p:spPr>
            <a:xfrm>
              <a:off x="501193" y="831630"/>
              <a:ext cx="6325006"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2338" tIns="0" rIns="242338" bIns="0" numCol="1" spcCol="1270" anchor="ctr" anchorCtr="0">
              <a:noAutofit/>
            </a:bodyPr>
            <a:lstStyle/>
            <a:p>
              <a:pPr lvl="0" algn="l" defTabSz="1333500">
                <a:lnSpc>
                  <a:spcPct val="90000"/>
                </a:lnSpc>
                <a:spcBef>
                  <a:spcPct val="0"/>
                </a:spcBef>
                <a:spcAft>
                  <a:spcPct val="35000"/>
                </a:spcAft>
              </a:pPr>
              <a:r>
                <a:rPr lang="en-US" sz="3200" kern="1200" dirty="0" smtClean="0"/>
                <a:t>Create assemblage lists</a:t>
              </a:r>
              <a:endParaRPr lang="en-US" sz="3200" kern="1200" dirty="0"/>
            </a:p>
          </p:txBody>
        </p:sp>
      </p:grpSp>
      <p:pic>
        <p:nvPicPr>
          <p:cNvPr id="2" name="Picture 1"/>
          <p:cNvPicPr>
            <a:picLocks noChangeAspect="1"/>
          </p:cNvPicPr>
          <p:nvPr/>
        </p:nvPicPr>
        <p:blipFill rotWithShape="1">
          <a:blip r:embed="rId7" cstate="print">
            <a:extLst>
              <a:ext uri="{28A0092B-C50C-407E-A947-70E740481C1C}">
                <a14:useLocalDpi xmlns="" xmlns:a14="http://schemas.microsoft.com/office/drawing/2010/main" val="0"/>
              </a:ext>
            </a:extLst>
          </a:blip>
          <a:srcRect l="7455" b="10763"/>
          <a:stretch/>
        </p:blipFill>
        <p:spPr>
          <a:xfrm>
            <a:off x="6916994" y="2133600"/>
            <a:ext cx="2389362" cy="2303954"/>
          </a:xfrm>
          <a:prstGeom prst="rect">
            <a:avLst/>
          </a:prstGeom>
        </p:spPr>
      </p:pic>
    </p:spTree>
    <p:extLst>
      <p:ext uri="{BB962C8B-B14F-4D97-AF65-F5344CB8AC3E}">
        <p14:creationId xmlns="" xmlns:p14="http://schemas.microsoft.com/office/powerpoint/2010/main" val="210348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ext uri="{D42A27DB-BD31-4B8C-83A1-F6EECF244321}">
                <p14:modId xmlns="" xmlns:p14="http://schemas.microsoft.com/office/powerpoint/2010/main" val="3943039703"/>
              </p:ext>
            </p:extLst>
          </p:nvPr>
        </p:nvGraphicFramePr>
        <p:xfrm>
          <a:off x="113538" y="1143000"/>
          <a:ext cx="9030462"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p:cNvPicPr>
            <a:picLocks noChangeAspect="1"/>
          </p:cNvPicPr>
          <p:nvPr/>
        </p:nvPicPr>
        <p:blipFill rotWithShape="1">
          <a:blip r:embed="rId7" cstate="print">
            <a:extLst>
              <a:ext uri="{28A0092B-C50C-407E-A947-70E740481C1C}">
                <a14:useLocalDpi xmlns="" xmlns:a14="http://schemas.microsoft.com/office/drawing/2010/main" val="0"/>
              </a:ext>
            </a:extLst>
          </a:blip>
          <a:srcRect t="3652" r="23057"/>
          <a:stretch/>
        </p:blipFill>
        <p:spPr>
          <a:xfrm>
            <a:off x="5867400" y="1435868"/>
            <a:ext cx="3276600" cy="5215654"/>
          </a:xfrm>
          <a:prstGeom prst="rect">
            <a:avLst/>
          </a:prstGeom>
        </p:spPr>
      </p:pic>
      <p:grpSp>
        <p:nvGrpSpPr>
          <p:cNvPr id="2" name="Group 1"/>
          <p:cNvGrpSpPr/>
          <p:nvPr/>
        </p:nvGrpSpPr>
        <p:grpSpPr>
          <a:xfrm>
            <a:off x="0" y="0"/>
            <a:ext cx="6858000" cy="886968"/>
            <a:chOff x="449580" y="2390040"/>
            <a:chExt cx="6294120" cy="1535040"/>
          </a:xfrm>
        </p:grpSpPr>
        <p:sp>
          <p:nvSpPr>
            <p:cNvPr id="3" name="Rounded Rectangle 2"/>
            <p:cNvSpPr/>
            <p:nvPr/>
          </p:nvSpPr>
          <p:spPr>
            <a:xfrm>
              <a:off x="449580" y="2390040"/>
              <a:ext cx="6294120" cy="1535040"/>
            </a:xfrm>
            <a:prstGeom prst="roundRect">
              <a:avLst/>
            </a:pr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 name="Rounded Rectangle 4"/>
            <p:cNvSpPr/>
            <p:nvPr/>
          </p:nvSpPr>
          <p:spPr>
            <a:xfrm>
              <a:off x="524514" y="2464974"/>
              <a:ext cx="6144252" cy="138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7903" tIns="0" rIns="237903" bIns="0" numCol="1" spcCol="1270" anchor="ctr" anchorCtr="0">
              <a:noAutofit/>
            </a:bodyPr>
            <a:lstStyle/>
            <a:p>
              <a:pPr lvl="0" algn="ctr" defTabSz="1244600">
                <a:lnSpc>
                  <a:spcPct val="90000"/>
                </a:lnSpc>
                <a:spcBef>
                  <a:spcPct val="0"/>
                </a:spcBef>
                <a:spcAft>
                  <a:spcPct val="35000"/>
                </a:spcAft>
              </a:pPr>
              <a:r>
                <a:rPr lang="en-US" sz="3200" kern="1200" dirty="0" smtClean="0"/>
                <a:t>Calculate between time betadiversity</a:t>
              </a:r>
            </a:p>
          </p:txBody>
        </p:sp>
      </p:grpSp>
      <p:cxnSp>
        <p:nvCxnSpPr>
          <p:cNvPr id="19" name="Straight Arrow Connector 18"/>
          <p:cNvCxnSpPr/>
          <p:nvPr/>
        </p:nvCxnSpPr>
        <p:spPr>
          <a:xfrm>
            <a:off x="4572000" y="6019800"/>
            <a:ext cx="1676400"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20469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1340391"/>
            <a:ext cx="1810547" cy="1479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r="3140"/>
          <a:stretch/>
        </p:blipFill>
        <p:spPr>
          <a:xfrm>
            <a:off x="2659340" y="3411320"/>
            <a:ext cx="6484660" cy="3446680"/>
          </a:xfrm>
          <a:prstGeom prst="rect">
            <a:avLst/>
          </a:prstGeom>
        </p:spPr>
      </p:pic>
      <p:sp>
        <p:nvSpPr>
          <p:cNvPr id="4" name="TextBox 3"/>
          <p:cNvSpPr txBox="1"/>
          <p:nvPr/>
        </p:nvSpPr>
        <p:spPr>
          <a:xfrm rot="16200000">
            <a:off x="-241775" y="1895228"/>
            <a:ext cx="899285" cy="369332"/>
          </a:xfrm>
          <a:prstGeom prst="rect">
            <a:avLst/>
          </a:prstGeom>
          <a:noFill/>
        </p:spPr>
        <p:txBody>
          <a:bodyPr wrap="none" rtlCol="0">
            <a:spAutoFit/>
          </a:bodyPr>
          <a:lstStyle/>
          <a:p>
            <a:r>
              <a:rPr lang="en-US" dirty="0" smtClean="0"/>
              <a:t>Current</a:t>
            </a:r>
            <a:endParaRPr lang="en-US" dirty="0"/>
          </a:p>
        </p:txBody>
      </p:sp>
      <p:sp>
        <p:nvSpPr>
          <p:cNvPr id="5" name="TextBox 4"/>
          <p:cNvSpPr txBox="1"/>
          <p:nvPr/>
        </p:nvSpPr>
        <p:spPr>
          <a:xfrm>
            <a:off x="842238" y="949850"/>
            <a:ext cx="803618" cy="369332"/>
          </a:xfrm>
          <a:prstGeom prst="rect">
            <a:avLst/>
          </a:prstGeom>
          <a:noFill/>
        </p:spPr>
        <p:txBody>
          <a:bodyPr wrap="none" rtlCol="0">
            <a:spAutoFit/>
          </a:bodyPr>
          <a:lstStyle/>
          <a:p>
            <a:r>
              <a:rPr lang="en-US" dirty="0" smtClean="0"/>
              <a:t>Future</a:t>
            </a:r>
            <a:endParaRPr lang="en-US" dirty="0"/>
          </a:p>
        </p:txBody>
      </p:sp>
      <p:cxnSp>
        <p:nvCxnSpPr>
          <p:cNvPr id="6" name="Straight Arrow Connector 5"/>
          <p:cNvCxnSpPr/>
          <p:nvPr/>
        </p:nvCxnSpPr>
        <p:spPr>
          <a:xfrm flipV="1">
            <a:off x="609599" y="1523996"/>
            <a:ext cx="1905001" cy="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0" y="17206"/>
            <a:ext cx="6245352" cy="886968"/>
            <a:chOff x="449580" y="4748760"/>
            <a:chExt cx="6294120" cy="1535040"/>
          </a:xfrm>
        </p:grpSpPr>
        <p:sp>
          <p:nvSpPr>
            <p:cNvPr id="8" name="Rounded Rectangle 7"/>
            <p:cNvSpPr/>
            <p:nvPr/>
          </p:nvSpPr>
          <p:spPr>
            <a:xfrm>
              <a:off x="449580" y="4748760"/>
              <a:ext cx="6294120" cy="1535040"/>
            </a:xfrm>
            <a:prstGeom prst="roundRect">
              <a:avLst/>
            </a:pr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9" name="Rounded Rectangle 4"/>
            <p:cNvSpPr/>
            <p:nvPr/>
          </p:nvSpPr>
          <p:spPr>
            <a:xfrm>
              <a:off x="524514" y="4823694"/>
              <a:ext cx="6144252" cy="138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7903" tIns="0" rIns="237903" bIns="0" numCol="1" spcCol="1270" anchor="ctr" anchorCtr="0">
              <a:noAutofit/>
            </a:bodyPr>
            <a:lstStyle/>
            <a:p>
              <a:pPr lvl="0" algn="ctr" defTabSz="1244600">
                <a:lnSpc>
                  <a:spcPct val="90000"/>
                </a:lnSpc>
                <a:spcBef>
                  <a:spcPct val="0"/>
                </a:spcBef>
                <a:spcAft>
                  <a:spcPct val="35000"/>
                </a:spcAft>
              </a:pPr>
              <a:r>
                <a:rPr lang="en-US" sz="3200" kern="1200" dirty="0" smtClean="0"/>
                <a:t>Identify non-analog communities</a:t>
              </a:r>
              <a:endParaRPr lang="en-US" sz="3200" kern="1200" dirty="0"/>
            </a:p>
          </p:txBody>
        </p:sp>
      </p:grpSp>
      <p:sp>
        <p:nvSpPr>
          <p:cNvPr id="10" name="TextBox 9"/>
          <p:cNvSpPr txBox="1"/>
          <p:nvPr/>
        </p:nvSpPr>
        <p:spPr>
          <a:xfrm flipH="1">
            <a:off x="207867" y="1347115"/>
            <a:ext cx="184667" cy="369332"/>
          </a:xfrm>
          <a:prstGeom prst="rect">
            <a:avLst/>
          </a:prstGeom>
          <a:noFill/>
        </p:spPr>
        <p:txBody>
          <a:bodyPr wrap="square" rtlCol="0">
            <a:spAutoFit/>
          </a:bodyPr>
          <a:lstStyle/>
          <a:p>
            <a:r>
              <a:rPr lang="en-US" dirty="0" err="1" smtClean="0"/>
              <a:t>i</a:t>
            </a:r>
            <a:endParaRPr lang="en-US" dirty="0"/>
          </a:p>
        </p:txBody>
      </p:sp>
      <p:sp>
        <p:nvSpPr>
          <p:cNvPr id="11" name="TextBox 10"/>
          <p:cNvSpPr txBox="1"/>
          <p:nvPr/>
        </p:nvSpPr>
        <p:spPr>
          <a:xfrm flipH="1">
            <a:off x="2546603" y="1341166"/>
            <a:ext cx="1587910" cy="923330"/>
          </a:xfrm>
          <a:prstGeom prst="rect">
            <a:avLst/>
          </a:prstGeom>
          <a:noFill/>
        </p:spPr>
        <p:txBody>
          <a:bodyPr wrap="square" rtlCol="0">
            <a:spAutoFit/>
          </a:bodyPr>
          <a:lstStyle/>
          <a:p>
            <a:r>
              <a:rPr lang="en-US" dirty="0" smtClean="0"/>
              <a:t>Current Cell</a:t>
            </a:r>
            <a:r>
              <a:rPr lang="en-US" baseline="-25000" dirty="0" smtClean="0"/>
              <a:t>i</a:t>
            </a:r>
            <a:r>
              <a:rPr lang="en-US" dirty="0" smtClean="0"/>
              <a:t> compared to all future cells</a:t>
            </a:r>
            <a:endParaRPr lang="en-US" dirty="0"/>
          </a:p>
        </p:txBody>
      </p:sp>
      <p:sp>
        <p:nvSpPr>
          <p:cNvPr id="12" name="TextBox 11"/>
          <p:cNvSpPr txBox="1"/>
          <p:nvPr/>
        </p:nvSpPr>
        <p:spPr>
          <a:xfrm flipH="1">
            <a:off x="23201" y="4876800"/>
            <a:ext cx="2868044" cy="923330"/>
          </a:xfrm>
          <a:prstGeom prst="rect">
            <a:avLst/>
          </a:prstGeom>
          <a:noFill/>
        </p:spPr>
        <p:txBody>
          <a:bodyPr wrap="square" rtlCol="0">
            <a:spAutoFit/>
          </a:bodyPr>
          <a:lstStyle/>
          <a:p>
            <a:r>
              <a:rPr lang="en-US" dirty="0" smtClean="0"/>
              <a:t>The number of future analogs of current assemblage </a:t>
            </a:r>
            <a:r>
              <a:rPr lang="en-US" dirty="0" err="1" smtClean="0"/>
              <a:t>i</a:t>
            </a:r>
            <a:endParaRPr lang="en-US" dirty="0"/>
          </a:p>
        </p:txBody>
      </p:sp>
      <p:sp>
        <p:nvSpPr>
          <p:cNvPr id="16" name="TextBox 15"/>
          <p:cNvSpPr txBox="1"/>
          <p:nvPr/>
        </p:nvSpPr>
        <p:spPr>
          <a:xfrm>
            <a:off x="743747" y="1802831"/>
            <a:ext cx="1523999" cy="923330"/>
          </a:xfrm>
          <a:prstGeom prst="rect">
            <a:avLst/>
          </a:prstGeom>
          <a:noFill/>
        </p:spPr>
        <p:txBody>
          <a:bodyPr wrap="square" rtlCol="0">
            <a:spAutoFit/>
          </a:bodyPr>
          <a:lstStyle/>
          <a:p>
            <a:r>
              <a:rPr lang="en-US" dirty="0" smtClean="0"/>
              <a:t>Between time betadiversity matrix</a:t>
            </a:r>
            <a:endParaRPr lang="en-US" dirty="0"/>
          </a:p>
        </p:txBody>
      </p:sp>
      <p:cxnSp>
        <p:nvCxnSpPr>
          <p:cNvPr id="22" name="Straight Arrow Connector 21"/>
          <p:cNvCxnSpPr/>
          <p:nvPr/>
        </p:nvCxnSpPr>
        <p:spPr>
          <a:xfrm flipV="1">
            <a:off x="2133600" y="5257800"/>
            <a:ext cx="1524000" cy="80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967394" y="2819400"/>
            <a:ext cx="1519006"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flipH="1">
            <a:off x="5410200" y="2067872"/>
            <a:ext cx="2868044" cy="646331"/>
          </a:xfrm>
          <a:prstGeom prst="rect">
            <a:avLst/>
          </a:prstGeom>
          <a:noFill/>
        </p:spPr>
        <p:txBody>
          <a:bodyPr wrap="square" rtlCol="0">
            <a:spAutoFit/>
          </a:bodyPr>
          <a:lstStyle/>
          <a:p>
            <a:r>
              <a:rPr lang="en-US" b="1" dirty="0" smtClean="0"/>
              <a:t>Arbitrary threshold (.2) of difference</a:t>
            </a:r>
            <a:endParaRPr lang="en-US" b="1" dirty="0"/>
          </a:p>
        </p:txBody>
      </p:sp>
      <p:cxnSp>
        <p:nvCxnSpPr>
          <p:cNvPr id="30" name="Straight Arrow Connector 29"/>
          <p:cNvCxnSpPr/>
          <p:nvPr/>
        </p:nvCxnSpPr>
        <p:spPr>
          <a:xfrm>
            <a:off x="609600" y="1524000"/>
            <a:ext cx="0" cy="13969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28077" y="2949655"/>
            <a:ext cx="1587910" cy="923330"/>
          </a:xfrm>
          <a:prstGeom prst="rect">
            <a:avLst/>
          </a:prstGeom>
          <a:noFill/>
        </p:spPr>
        <p:txBody>
          <a:bodyPr wrap="square" rtlCol="0">
            <a:spAutoFit/>
          </a:bodyPr>
          <a:lstStyle/>
          <a:p>
            <a:r>
              <a:rPr lang="en-US" dirty="0" smtClean="0"/>
              <a:t>Future Cell</a:t>
            </a:r>
            <a:r>
              <a:rPr lang="en-US" baseline="-25000" dirty="0" smtClean="0"/>
              <a:t>i</a:t>
            </a:r>
            <a:r>
              <a:rPr lang="en-US" dirty="0" smtClean="0"/>
              <a:t> compared to all future cells</a:t>
            </a:r>
            <a:endParaRPr lang="en-US" dirty="0"/>
          </a:p>
        </p:txBody>
      </p:sp>
    </p:spTree>
    <p:extLst>
      <p:ext uri="{BB962C8B-B14F-4D97-AF65-F5344CB8AC3E}">
        <p14:creationId xmlns="" xmlns:p14="http://schemas.microsoft.com/office/powerpoint/2010/main" val="2292876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8667" b="8541"/>
          <a:stretch/>
        </p:blipFill>
        <p:spPr>
          <a:xfrm>
            <a:off x="1371600" y="779882"/>
            <a:ext cx="5638800" cy="6041502"/>
          </a:xfrm>
          <a:prstGeom prst="rect">
            <a:avLst/>
          </a:prstGeom>
        </p:spPr>
      </p:pic>
      <p:sp>
        <p:nvSpPr>
          <p:cNvPr id="3" name="TextBox 2"/>
          <p:cNvSpPr txBox="1"/>
          <p:nvPr/>
        </p:nvSpPr>
        <p:spPr>
          <a:xfrm>
            <a:off x="2088305" y="109210"/>
            <a:ext cx="3892669" cy="523220"/>
          </a:xfrm>
          <a:prstGeom prst="rect">
            <a:avLst/>
          </a:prstGeom>
          <a:noFill/>
        </p:spPr>
        <p:txBody>
          <a:bodyPr wrap="none" rtlCol="0">
            <a:spAutoFit/>
          </a:bodyPr>
          <a:lstStyle/>
          <a:p>
            <a:r>
              <a:rPr lang="en-US" sz="2800" dirty="0" smtClean="0"/>
              <a:t>Change in Alpha Richness</a:t>
            </a:r>
            <a:endParaRPr lang="en-US" sz="2800" dirty="0"/>
          </a:p>
        </p:txBody>
      </p:sp>
    </p:spTree>
    <p:extLst>
      <p:ext uri="{BB962C8B-B14F-4D97-AF65-F5344CB8AC3E}">
        <p14:creationId xmlns="" xmlns:p14="http://schemas.microsoft.com/office/powerpoint/2010/main" val="400850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74" name="Picture 2" descr="0854pcstTozier"/>
          <p:cNvPicPr>
            <a:picLocks noChangeAspect="1" noChangeArrowheads="1"/>
          </p:cNvPicPr>
          <p:nvPr/>
        </p:nvPicPr>
        <p:blipFill>
          <a:blip r:embed="rId3" cstate="screen"/>
          <a:srcRect/>
          <a:stretch>
            <a:fillRect/>
          </a:stretch>
        </p:blipFill>
        <p:spPr bwMode="auto">
          <a:xfrm>
            <a:off x="7620000" y="2514600"/>
            <a:ext cx="1570038" cy="1811338"/>
          </a:xfrm>
          <a:prstGeom prst="rect">
            <a:avLst/>
          </a:prstGeom>
          <a:noFill/>
        </p:spPr>
      </p:pic>
      <p:pic>
        <p:nvPicPr>
          <p:cNvPr id="1359875" name="Picture 3" descr="bluh-claretcup3"/>
          <p:cNvPicPr>
            <a:picLocks noChangeAspect="1" noChangeArrowheads="1"/>
          </p:cNvPicPr>
          <p:nvPr/>
        </p:nvPicPr>
        <p:blipFill>
          <a:blip r:embed="rId4" cstate="screen"/>
          <a:srcRect/>
          <a:stretch>
            <a:fillRect/>
          </a:stretch>
        </p:blipFill>
        <p:spPr bwMode="auto">
          <a:xfrm>
            <a:off x="-47625" y="0"/>
            <a:ext cx="3332163" cy="4114800"/>
          </a:xfrm>
          <a:prstGeom prst="rect">
            <a:avLst/>
          </a:prstGeom>
          <a:noFill/>
        </p:spPr>
      </p:pic>
      <p:pic>
        <p:nvPicPr>
          <p:cNvPr id="1359876" name="Picture 4" descr="0801bblhcopyforLaP"/>
          <p:cNvPicPr>
            <a:picLocks noChangeAspect="1" noChangeArrowheads="1"/>
          </p:cNvPicPr>
          <p:nvPr/>
        </p:nvPicPr>
        <p:blipFill>
          <a:blip r:embed="rId5" cstate="screen"/>
          <a:srcRect/>
          <a:stretch>
            <a:fillRect/>
          </a:stretch>
        </p:blipFill>
        <p:spPr bwMode="auto">
          <a:xfrm>
            <a:off x="0" y="4100513"/>
            <a:ext cx="3657600" cy="2833687"/>
          </a:xfrm>
          <a:prstGeom prst="rect">
            <a:avLst/>
          </a:prstGeom>
          <a:noFill/>
        </p:spPr>
      </p:pic>
      <p:pic>
        <p:nvPicPr>
          <p:cNvPr id="1359877" name="Picture 5" descr="0830vchu10-04b"/>
          <p:cNvPicPr>
            <a:picLocks noChangeAspect="1" noChangeArrowheads="1"/>
          </p:cNvPicPr>
          <p:nvPr/>
        </p:nvPicPr>
        <p:blipFill>
          <a:blip r:embed="rId6" cstate="screen"/>
          <a:srcRect/>
          <a:stretch>
            <a:fillRect/>
          </a:stretch>
        </p:blipFill>
        <p:spPr bwMode="auto">
          <a:xfrm>
            <a:off x="3276600" y="3124200"/>
            <a:ext cx="2747963" cy="3810000"/>
          </a:xfrm>
          <a:prstGeom prst="rect">
            <a:avLst/>
          </a:prstGeom>
          <a:noFill/>
        </p:spPr>
      </p:pic>
      <p:pic>
        <p:nvPicPr>
          <p:cNvPr id="1359878" name="Picture 6" descr="0828bufh9-04d"/>
          <p:cNvPicPr>
            <a:picLocks noChangeAspect="1" noChangeArrowheads="1"/>
          </p:cNvPicPr>
          <p:nvPr/>
        </p:nvPicPr>
        <p:blipFill>
          <a:blip r:embed="rId7" cstate="screen"/>
          <a:srcRect/>
          <a:stretch>
            <a:fillRect/>
          </a:stretch>
        </p:blipFill>
        <p:spPr bwMode="auto">
          <a:xfrm>
            <a:off x="6629400" y="0"/>
            <a:ext cx="2514600" cy="2438400"/>
          </a:xfrm>
          <a:prstGeom prst="rect">
            <a:avLst/>
          </a:prstGeom>
          <a:noFill/>
        </p:spPr>
      </p:pic>
      <p:pic>
        <p:nvPicPr>
          <p:cNvPr id="1359879" name="Picture 7" descr="Mag"/>
          <p:cNvPicPr>
            <a:picLocks noChangeAspect="1" noChangeArrowheads="1"/>
          </p:cNvPicPr>
          <p:nvPr/>
        </p:nvPicPr>
        <p:blipFill>
          <a:blip r:embed="rId8" cstate="screen"/>
          <a:srcRect/>
          <a:stretch>
            <a:fillRect/>
          </a:stretch>
        </p:blipFill>
        <p:spPr bwMode="auto">
          <a:xfrm>
            <a:off x="3276600" y="0"/>
            <a:ext cx="3352800" cy="3124200"/>
          </a:xfrm>
          <a:prstGeom prst="rect">
            <a:avLst/>
          </a:prstGeom>
          <a:noFill/>
        </p:spPr>
      </p:pic>
      <p:pic>
        <p:nvPicPr>
          <p:cNvPr id="1359880" name="Picture 8" descr="0861luhum7-03a"/>
          <p:cNvPicPr>
            <a:picLocks noChangeAspect="1" noChangeArrowheads="1"/>
          </p:cNvPicPr>
          <p:nvPr/>
        </p:nvPicPr>
        <p:blipFill>
          <a:blip r:embed="rId9" cstate="screen"/>
          <a:srcRect/>
          <a:stretch>
            <a:fillRect/>
          </a:stretch>
        </p:blipFill>
        <p:spPr bwMode="auto">
          <a:xfrm>
            <a:off x="6019800" y="4349750"/>
            <a:ext cx="3124200" cy="2584450"/>
          </a:xfrm>
          <a:prstGeom prst="rect">
            <a:avLst/>
          </a:prstGeom>
          <a:noFill/>
        </p:spPr>
      </p:pic>
      <p:pic>
        <p:nvPicPr>
          <p:cNvPr id="1359881" name="Picture 9" descr="0811wehuMx04Web"/>
          <p:cNvPicPr>
            <a:picLocks noChangeAspect="1" noChangeArrowheads="1"/>
          </p:cNvPicPr>
          <p:nvPr/>
        </p:nvPicPr>
        <p:blipFill>
          <a:blip r:embed="rId10" cstate="screen"/>
          <a:srcRect/>
          <a:stretch>
            <a:fillRect/>
          </a:stretch>
        </p:blipFill>
        <p:spPr bwMode="auto">
          <a:xfrm>
            <a:off x="5791200" y="2438400"/>
            <a:ext cx="1905000" cy="2133600"/>
          </a:xfrm>
          <a:prstGeom prst="rect">
            <a:avLst/>
          </a:prstGeom>
          <a:noFill/>
        </p:spPr>
      </p:pic>
      <p:sp>
        <p:nvSpPr>
          <p:cNvPr id="10" name="TextBox 9"/>
          <p:cNvSpPr txBox="1"/>
          <p:nvPr/>
        </p:nvSpPr>
        <p:spPr>
          <a:xfrm>
            <a:off x="381000" y="533400"/>
            <a:ext cx="8305800" cy="5262980"/>
          </a:xfrm>
          <a:prstGeom prst="rect">
            <a:avLst/>
          </a:prstGeom>
          <a:solidFill>
            <a:schemeClr val="bg1">
              <a:alpha val="82000"/>
            </a:schemeClr>
          </a:solidFill>
        </p:spPr>
        <p:txBody>
          <a:bodyPr wrap="square" rtlCol="0">
            <a:spAutoFit/>
          </a:bodyPr>
          <a:lstStyle/>
          <a:p>
            <a:pPr algn="ctr"/>
            <a:r>
              <a:rPr lang="en-US" sz="2800" dirty="0" smtClean="0"/>
              <a:t>Why Hummingbirds?</a:t>
            </a:r>
          </a:p>
          <a:p>
            <a:pPr algn="ctr"/>
            <a:endParaRPr lang="en-US" sz="2800" dirty="0" smtClean="0"/>
          </a:p>
          <a:p>
            <a:pPr algn="ctr"/>
            <a:r>
              <a:rPr lang="en-US" sz="2800" dirty="0" smtClean="0"/>
              <a:t>They operate at the limits of endothermic physiology.  Daily energy requirements are very high.</a:t>
            </a:r>
          </a:p>
          <a:p>
            <a:pPr algn="ctr"/>
            <a:endParaRPr lang="en-US" sz="2800" dirty="0" smtClean="0"/>
          </a:p>
          <a:p>
            <a:pPr algn="ctr"/>
            <a:r>
              <a:rPr lang="en-US" sz="2800" dirty="0" smtClean="0"/>
              <a:t>Climatic changes that reduce energy resources make it more difficult for hummingbirds to meet daily energy demands and drive shifts in their distribution.</a:t>
            </a:r>
          </a:p>
          <a:p>
            <a:pPr algn="ctr"/>
            <a:endParaRPr lang="en-US" sz="2800" dirty="0" smtClean="0"/>
          </a:p>
          <a:p>
            <a:pPr algn="ctr"/>
            <a:r>
              <a:rPr lang="en-US" sz="2800" dirty="0" smtClean="0"/>
              <a:t>Most diversity in the Andes.  </a:t>
            </a:r>
          </a:p>
          <a:p>
            <a:pPr algn="ctr"/>
            <a:r>
              <a:rPr lang="en-US" sz="2800" dirty="0" smtClean="0"/>
              <a:t>North America </a:t>
            </a:r>
            <a:r>
              <a:rPr lang="en-US" sz="2800" dirty="0" smtClean="0"/>
              <a:t>has 57 species (40% endemic) </a:t>
            </a:r>
          </a:p>
          <a:p>
            <a:pPr algn="ctr"/>
            <a:endParaRPr lang="en-US" sz="2800" dirty="0"/>
          </a:p>
        </p:txBody>
      </p:sp>
    </p:spTree>
    <p:extLst>
      <p:ext uri="{BB962C8B-B14F-4D97-AF65-F5344CB8AC3E}">
        <p14:creationId xmlns:mc="http://schemas.openxmlformats.org/markup-compatibility/2006" xmlns:mv="urn:schemas-microsoft-com:mac:vml" xmlns="" xmlns:p14="http://schemas.microsoft.com/office/powerpoint/2010/main" val="31854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t="11222" b="9916"/>
          <a:stretch/>
        </p:blipFill>
        <p:spPr>
          <a:xfrm>
            <a:off x="152399" y="753640"/>
            <a:ext cx="2514601" cy="2566328"/>
          </a:xfrm>
          <a:prstGeom prst="rect">
            <a:avLst/>
          </a:prstGeom>
        </p:spPr>
      </p:pic>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t="12011" r="3883" b="9538"/>
          <a:stretch/>
        </p:blipFill>
        <p:spPr>
          <a:xfrm>
            <a:off x="3149776" y="762000"/>
            <a:ext cx="2450924" cy="2588854"/>
          </a:xfrm>
          <a:prstGeom prst="rect">
            <a:avLst/>
          </a:prstGeom>
        </p:spPr>
      </p:pic>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t="12088" b="10357"/>
          <a:stretch/>
        </p:blipFill>
        <p:spPr>
          <a:xfrm>
            <a:off x="6247452" y="796181"/>
            <a:ext cx="2514601" cy="2523787"/>
          </a:xfrm>
          <a:prstGeom prst="rect">
            <a:avLst/>
          </a:prstGeom>
        </p:spPr>
      </p:pic>
      <p:pic>
        <p:nvPicPr>
          <p:cNvPr id="12" name="Picture 11"/>
          <p:cNvPicPr>
            <a:picLocks noChangeAspect="1"/>
          </p:cNvPicPr>
          <p:nvPr/>
        </p:nvPicPr>
        <p:blipFill rotWithShape="1">
          <a:blip r:embed="rId5" cstate="print">
            <a:extLst>
              <a:ext uri="{28A0092B-C50C-407E-A947-70E740481C1C}">
                <a14:useLocalDpi xmlns="" xmlns:a14="http://schemas.microsoft.com/office/drawing/2010/main" val="0"/>
              </a:ext>
            </a:extLst>
          </a:blip>
          <a:srcRect t="8692" b="9164"/>
          <a:stretch/>
        </p:blipFill>
        <p:spPr>
          <a:xfrm>
            <a:off x="3299538" y="4086541"/>
            <a:ext cx="2578567" cy="2741119"/>
          </a:xfrm>
          <a:prstGeom prst="rect">
            <a:avLst/>
          </a:prstGeom>
        </p:spPr>
      </p:pic>
      <p:pic>
        <p:nvPicPr>
          <p:cNvPr id="13" name="Picture 12"/>
          <p:cNvPicPr>
            <a:picLocks noChangeAspect="1"/>
          </p:cNvPicPr>
          <p:nvPr/>
        </p:nvPicPr>
        <p:blipFill rotWithShape="1">
          <a:blip r:embed="rId6" cstate="print">
            <a:extLst>
              <a:ext uri="{28A0092B-C50C-407E-A947-70E740481C1C}">
                <a14:useLocalDpi xmlns="" xmlns:a14="http://schemas.microsoft.com/office/drawing/2010/main" val="0"/>
              </a:ext>
            </a:extLst>
          </a:blip>
          <a:srcRect t="13805" b="9383"/>
          <a:stretch/>
        </p:blipFill>
        <p:spPr>
          <a:xfrm>
            <a:off x="6177046" y="4105641"/>
            <a:ext cx="2738351" cy="2722019"/>
          </a:xfrm>
          <a:prstGeom prst="rect">
            <a:avLst/>
          </a:prstGeom>
        </p:spPr>
      </p:pic>
      <p:sp>
        <p:nvSpPr>
          <p:cNvPr id="14" name="TextBox 13"/>
          <p:cNvSpPr txBox="1"/>
          <p:nvPr/>
        </p:nvSpPr>
        <p:spPr>
          <a:xfrm>
            <a:off x="3846661" y="3365937"/>
            <a:ext cx="1863011" cy="461665"/>
          </a:xfrm>
          <a:prstGeom prst="rect">
            <a:avLst/>
          </a:prstGeom>
          <a:noFill/>
        </p:spPr>
        <p:txBody>
          <a:bodyPr wrap="none" rtlCol="0">
            <a:spAutoFit/>
          </a:bodyPr>
          <a:lstStyle/>
          <a:p>
            <a:r>
              <a:rPr lang="en-US" sz="2400" b="1" dirty="0" smtClean="0">
                <a:solidFill>
                  <a:schemeClr val="accent4"/>
                </a:solidFill>
              </a:rPr>
              <a:t>Disappearing</a:t>
            </a:r>
            <a:endParaRPr lang="en-US" sz="2400" b="1" dirty="0">
              <a:solidFill>
                <a:schemeClr val="accent4"/>
              </a:solidFill>
            </a:endParaRPr>
          </a:p>
        </p:txBody>
      </p:sp>
      <p:sp>
        <p:nvSpPr>
          <p:cNvPr id="17" name="TextBox 16"/>
          <p:cNvSpPr txBox="1"/>
          <p:nvPr/>
        </p:nvSpPr>
        <p:spPr>
          <a:xfrm>
            <a:off x="4219779" y="-43576"/>
            <a:ext cx="924677" cy="461665"/>
          </a:xfrm>
          <a:prstGeom prst="rect">
            <a:avLst/>
          </a:prstGeom>
          <a:noFill/>
        </p:spPr>
        <p:txBody>
          <a:bodyPr wrap="none" rtlCol="0">
            <a:spAutoFit/>
          </a:bodyPr>
          <a:lstStyle/>
          <a:p>
            <a:r>
              <a:rPr lang="en-US" sz="2400" b="1" dirty="0" smtClean="0">
                <a:solidFill>
                  <a:schemeClr val="accent4"/>
                </a:solidFill>
              </a:rPr>
              <a:t>Novel</a:t>
            </a:r>
            <a:endParaRPr lang="en-US" sz="2000" b="1" dirty="0">
              <a:solidFill>
                <a:schemeClr val="accent4"/>
              </a:solidFill>
            </a:endParaRPr>
          </a:p>
        </p:txBody>
      </p:sp>
      <p:sp>
        <p:nvSpPr>
          <p:cNvPr id="18" name="TextBox 17"/>
          <p:cNvSpPr txBox="1"/>
          <p:nvPr/>
        </p:nvSpPr>
        <p:spPr>
          <a:xfrm>
            <a:off x="685800" y="457200"/>
            <a:ext cx="1319464" cy="400110"/>
          </a:xfrm>
          <a:prstGeom prst="rect">
            <a:avLst/>
          </a:prstGeom>
          <a:noFill/>
        </p:spPr>
        <p:txBody>
          <a:bodyPr wrap="none" rtlCol="0">
            <a:spAutoFit/>
          </a:bodyPr>
          <a:lstStyle/>
          <a:p>
            <a:r>
              <a:rPr lang="en-US" sz="2000" b="1" i="1" dirty="0" smtClean="0"/>
              <a:t>Taxonomic</a:t>
            </a:r>
            <a:endParaRPr lang="en-US" b="1" i="1" dirty="0"/>
          </a:p>
        </p:txBody>
      </p:sp>
      <p:sp>
        <p:nvSpPr>
          <p:cNvPr id="19" name="TextBox 18"/>
          <p:cNvSpPr txBox="1"/>
          <p:nvPr/>
        </p:nvSpPr>
        <p:spPr>
          <a:xfrm>
            <a:off x="3865464" y="418089"/>
            <a:ext cx="1546257" cy="400110"/>
          </a:xfrm>
          <a:prstGeom prst="rect">
            <a:avLst/>
          </a:prstGeom>
          <a:noFill/>
        </p:spPr>
        <p:txBody>
          <a:bodyPr wrap="none" rtlCol="0">
            <a:spAutoFit/>
          </a:bodyPr>
          <a:lstStyle/>
          <a:p>
            <a:r>
              <a:rPr lang="en-US" sz="2000" b="1" i="1" dirty="0" smtClean="0"/>
              <a:t>Phylogenetic</a:t>
            </a:r>
            <a:endParaRPr lang="en-US" b="1" i="1" dirty="0"/>
          </a:p>
        </p:txBody>
      </p:sp>
      <p:sp>
        <p:nvSpPr>
          <p:cNvPr id="20" name="TextBox 19"/>
          <p:cNvSpPr txBox="1"/>
          <p:nvPr/>
        </p:nvSpPr>
        <p:spPr>
          <a:xfrm>
            <a:off x="7207476" y="392668"/>
            <a:ext cx="677493" cy="400110"/>
          </a:xfrm>
          <a:prstGeom prst="rect">
            <a:avLst/>
          </a:prstGeom>
          <a:noFill/>
        </p:spPr>
        <p:txBody>
          <a:bodyPr wrap="none" rtlCol="0">
            <a:spAutoFit/>
          </a:bodyPr>
          <a:lstStyle/>
          <a:p>
            <a:r>
              <a:rPr lang="en-US" sz="2000" b="1" i="1" dirty="0" smtClean="0"/>
              <a:t>Trait</a:t>
            </a:r>
            <a:endParaRPr lang="en-US" b="1" i="1" dirty="0"/>
          </a:p>
        </p:txBody>
      </p:sp>
      <p:pic>
        <p:nvPicPr>
          <p:cNvPr id="22" name="Picture 21"/>
          <p:cNvPicPr>
            <a:picLocks noChangeAspect="1"/>
          </p:cNvPicPr>
          <p:nvPr/>
        </p:nvPicPr>
        <p:blipFill rotWithShape="1">
          <a:blip r:embed="rId7" cstate="print">
            <a:extLst>
              <a:ext uri="{28A0092B-C50C-407E-A947-70E740481C1C}">
                <a14:useLocalDpi xmlns="" xmlns:a14="http://schemas.microsoft.com/office/drawing/2010/main" val="0"/>
              </a:ext>
            </a:extLst>
          </a:blip>
          <a:srcRect l="35210" t="29986" r="35314" b="53593"/>
          <a:stretch/>
        </p:blipFill>
        <p:spPr>
          <a:xfrm>
            <a:off x="725" y="3242739"/>
            <a:ext cx="1344807" cy="969543"/>
          </a:xfrm>
          <a:prstGeom prst="rect">
            <a:avLst/>
          </a:prstGeom>
        </p:spPr>
      </p:pic>
      <p:pic>
        <p:nvPicPr>
          <p:cNvPr id="11" name="Picture 10"/>
          <p:cNvPicPr>
            <a:picLocks noChangeAspect="1"/>
          </p:cNvPicPr>
          <p:nvPr/>
        </p:nvPicPr>
        <p:blipFill rotWithShape="1">
          <a:blip r:embed="rId8" cstate="print">
            <a:extLst>
              <a:ext uri="{28A0092B-C50C-407E-A947-70E740481C1C}">
                <a14:useLocalDpi xmlns="" xmlns:a14="http://schemas.microsoft.com/office/drawing/2010/main" val="0"/>
              </a:ext>
            </a:extLst>
          </a:blip>
          <a:srcRect t="12707" b="10656"/>
          <a:stretch/>
        </p:blipFill>
        <p:spPr>
          <a:xfrm>
            <a:off x="152397" y="4182594"/>
            <a:ext cx="2667001" cy="2645066"/>
          </a:xfrm>
          <a:prstGeom prst="rect">
            <a:avLst/>
          </a:prstGeom>
        </p:spPr>
      </p:pic>
      <p:cxnSp>
        <p:nvCxnSpPr>
          <p:cNvPr id="24" name="Straight Arrow Connector 23"/>
          <p:cNvCxnSpPr/>
          <p:nvPr/>
        </p:nvCxnSpPr>
        <p:spPr>
          <a:xfrm flipH="1">
            <a:off x="1219200" y="3607302"/>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9301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Combining remote-sensing and climate data with first-principles of physiology to model biological responses to climate change</a:t>
            </a:r>
          </a:p>
          <a:p>
            <a:r>
              <a:rPr lang="en-US" dirty="0" smtClean="0"/>
              <a:t>Evaluating the consequences of climate change across different diversity dimensions </a:t>
            </a:r>
          </a:p>
          <a:p>
            <a:r>
              <a:rPr lang="en-US" dirty="0" smtClean="0"/>
              <a:t>Network analyses</a:t>
            </a:r>
          </a:p>
          <a:p>
            <a:r>
              <a:rPr lang="en-US" dirty="0" smtClean="0"/>
              <a:t>Population monitoring</a:t>
            </a:r>
          </a:p>
          <a:p>
            <a:r>
              <a:rPr lang="en-US" dirty="0" smtClean="0"/>
              <a:t>Physiological measurements </a:t>
            </a:r>
          </a:p>
          <a:p>
            <a:pPr lvl="0"/>
            <a:endParaRPr lang="en-US" dirty="0" smtClean="0"/>
          </a:p>
          <a:p>
            <a:endParaRPr lang="en-US" dirty="0" smtClean="0"/>
          </a:p>
          <a:p>
            <a:endParaRPr lang="en-US" dirty="0"/>
          </a:p>
        </p:txBody>
      </p:sp>
      <p:sp>
        <p:nvSpPr>
          <p:cNvPr id="4" name="Title 1"/>
          <p:cNvSpPr txBox="1">
            <a:spLocks/>
          </p:cNvSpPr>
          <p:nvPr/>
        </p:nvSpPr>
        <p:spPr>
          <a:xfrm>
            <a:off x="762000" y="45720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447800" y="6327775"/>
            <a:ext cx="640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p:spPr>
        <p:txBody>
          <a:bodyPr>
            <a:normAutofit fontScale="90000"/>
          </a:bodyPr>
          <a:lstStyle/>
          <a:p>
            <a:r>
              <a:rPr lang="en-US" sz="3200" dirty="0" smtClean="0"/>
              <a:t>Objective 2: Hummingbird networks in Ecuador (also to be developed in NA)</a:t>
            </a:r>
            <a:endParaRPr lang="en-US" sz="3200" dirty="0"/>
          </a:p>
        </p:txBody>
      </p:sp>
      <p:pic>
        <p:nvPicPr>
          <p:cNvPr id="17" name="Picture 16" descr="Mazan (10).JPG"/>
          <p:cNvPicPr>
            <a:picLocks noChangeAspect="1"/>
          </p:cNvPicPr>
          <p:nvPr/>
        </p:nvPicPr>
        <p:blipFill>
          <a:blip r:embed="rId3" cstate="print"/>
          <a:stretch>
            <a:fillRect/>
          </a:stretch>
        </p:blipFill>
        <p:spPr>
          <a:xfrm>
            <a:off x="6172200" y="0"/>
            <a:ext cx="2590800" cy="2200164"/>
          </a:xfrm>
          <a:prstGeom prst="rect">
            <a:avLst/>
          </a:prstGeom>
        </p:spPr>
      </p:pic>
      <p:pic>
        <p:nvPicPr>
          <p:cNvPr id="19" name="Picture 18" descr="IMG_0661.JPG"/>
          <p:cNvPicPr>
            <a:picLocks noChangeAspect="1"/>
          </p:cNvPicPr>
          <p:nvPr/>
        </p:nvPicPr>
        <p:blipFill>
          <a:blip r:embed="rId4" cstate="print"/>
          <a:stretch>
            <a:fillRect/>
          </a:stretch>
        </p:blipFill>
        <p:spPr>
          <a:xfrm>
            <a:off x="6172200" y="2209800"/>
            <a:ext cx="2590800" cy="2147637"/>
          </a:xfrm>
          <a:prstGeom prst="rect">
            <a:avLst/>
          </a:prstGeom>
        </p:spPr>
      </p:pic>
      <p:pic>
        <p:nvPicPr>
          <p:cNvPr id="20" name="Picture 19" descr="IMG_4669.JPG"/>
          <p:cNvPicPr>
            <a:picLocks noChangeAspect="1"/>
          </p:cNvPicPr>
          <p:nvPr/>
        </p:nvPicPr>
        <p:blipFill>
          <a:blip r:embed="rId5" cstate="print"/>
          <a:stretch>
            <a:fillRect/>
          </a:stretch>
        </p:blipFill>
        <p:spPr>
          <a:xfrm>
            <a:off x="6172200" y="4343400"/>
            <a:ext cx="2590800" cy="2175711"/>
          </a:xfrm>
          <a:prstGeom prst="rect">
            <a:avLst/>
          </a:prstGeom>
        </p:spPr>
      </p:pic>
      <p:sp>
        <p:nvSpPr>
          <p:cNvPr id="21" name="Rectangle 20"/>
          <p:cNvSpPr/>
          <p:nvPr/>
        </p:nvSpPr>
        <p:spPr>
          <a:xfrm>
            <a:off x="6172200" y="136358"/>
            <a:ext cx="2590800" cy="2073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22098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72200" y="43434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5486400" y="1295400"/>
            <a:ext cx="76200" cy="441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3223483" y="3005806"/>
            <a:ext cx="3523567" cy="523220"/>
          </a:xfrm>
          <a:prstGeom prst="rect">
            <a:avLst/>
          </a:prstGeom>
          <a:noFill/>
        </p:spPr>
        <p:txBody>
          <a:bodyPr wrap="square" rtlCol="0">
            <a:spAutoFit/>
          </a:bodyPr>
          <a:lstStyle/>
          <a:p>
            <a:r>
              <a:rPr lang="en-US" sz="2800" dirty="0" smtClean="0"/>
              <a:t>Disturbance gradient</a:t>
            </a:r>
            <a:endParaRPr lang="en-US" sz="2800" dirty="0"/>
          </a:p>
        </p:txBody>
      </p:sp>
      <p:pic>
        <p:nvPicPr>
          <p:cNvPr id="29" name="Picture 2" descr="F:\Picture1.jpg"/>
          <p:cNvPicPr>
            <a:picLocks noChangeAspect="1" noChangeArrowheads="1"/>
          </p:cNvPicPr>
          <p:nvPr/>
        </p:nvPicPr>
        <p:blipFill>
          <a:blip r:embed="rId6" cstate="print"/>
          <a:srcRect l="2564" t="11256" r="12503" b="16416"/>
          <a:stretch>
            <a:fillRect/>
          </a:stretch>
        </p:blipFill>
        <p:spPr bwMode="auto">
          <a:xfrm>
            <a:off x="609600" y="2590800"/>
            <a:ext cx="3505200" cy="2059453"/>
          </a:xfrm>
          <a:prstGeom prst="rect">
            <a:avLst/>
          </a:prstGeom>
          <a:noFill/>
        </p:spPr>
      </p:pic>
      <p:sp>
        <p:nvSpPr>
          <p:cNvPr id="30" name="TextBox 29"/>
          <p:cNvSpPr txBox="1"/>
          <p:nvPr/>
        </p:nvSpPr>
        <p:spPr>
          <a:xfrm>
            <a:off x="6353108" y="1752600"/>
            <a:ext cx="2360070" cy="400110"/>
          </a:xfrm>
          <a:prstGeom prst="rect">
            <a:avLst/>
          </a:prstGeom>
          <a:noFill/>
        </p:spPr>
        <p:txBody>
          <a:bodyPr wrap="none" rtlCol="0">
            <a:spAutoFit/>
          </a:bodyPr>
          <a:lstStyle/>
          <a:p>
            <a:r>
              <a:rPr lang="en-US" sz="2000" dirty="0" smtClean="0">
                <a:solidFill>
                  <a:schemeClr val="bg1"/>
                </a:solidFill>
              </a:rPr>
              <a:t>“Old” second growth</a:t>
            </a:r>
            <a:endParaRPr lang="en-US" sz="2000" dirty="0">
              <a:solidFill>
                <a:schemeClr val="bg1"/>
              </a:solidFill>
            </a:endParaRPr>
          </a:p>
        </p:txBody>
      </p:sp>
      <p:sp>
        <p:nvSpPr>
          <p:cNvPr id="31" name="TextBox 30"/>
          <p:cNvSpPr txBox="1"/>
          <p:nvPr/>
        </p:nvSpPr>
        <p:spPr>
          <a:xfrm>
            <a:off x="6324600" y="3810000"/>
            <a:ext cx="2506007" cy="400110"/>
          </a:xfrm>
          <a:prstGeom prst="rect">
            <a:avLst/>
          </a:prstGeom>
          <a:noFill/>
        </p:spPr>
        <p:txBody>
          <a:bodyPr wrap="none" rtlCol="0">
            <a:spAutoFit/>
          </a:bodyPr>
          <a:lstStyle/>
          <a:p>
            <a:r>
              <a:rPr lang="en-US" sz="2000" dirty="0" smtClean="0">
                <a:solidFill>
                  <a:schemeClr val="bg1"/>
                </a:solidFill>
              </a:rPr>
              <a:t>Shrubs without cattle</a:t>
            </a:r>
            <a:endParaRPr lang="en-US" sz="2000" dirty="0">
              <a:solidFill>
                <a:schemeClr val="bg1"/>
              </a:solidFill>
            </a:endParaRPr>
          </a:p>
        </p:txBody>
      </p:sp>
      <p:sp>
        <p:nvSpPr>
          <p:cNvPr id="32" name="TextBox 31"/>
          <p:cNvSpPr txBox="1"/>
          <p:nvPr/>
        </p:nvSpPr>
        <p:spPr>
          <a:xfrm>
            <a:off x="6172200" y="6019800"/>
            <a:ext cx="2060372" cy="400110"/>
          </a:xfrm>
          <a:prstGeom prst="rect">
            <a:avLst/>
          </a:prstGeom>
          <a:noFill/>
        </p:spPr>
        <p:txBody>
          <a:bodyPr wrap="none" rtlCol="0">
            <a:spAutoFit/>
          </a:bodyPr>
          <a:lstStyle/>
          <a:p>
            <a:r>
              <a:rPr lang="en-US" sz="2000" dirty="0" smtClean="0">
                <a:solidFill>
                  <a:schemeClr val="bg1"/>
                </a:solidFill>
              </a:rPr>
              <a:t>Shrubs with cattle</a:t>
            </a:r>
            <a:endParaRPr lang="en-US" sz="2000" dirty="0">
              <a:solidFill>
                <a:schemeClr val="bg1"/>
              </a:solidFill>
            </a:endParaRPr>
          </a:p>
        </p:txBody>
      </p:sp>
      <p:sp>
        <p:nvSpPr>
          <p:cNvPr id="33" name="TextBox 32"/>
          <p:cNvSpPr txBox="1"/>
          <p:nvPr/>
        </p:nvSpPr>
        <p:spPr>
          <a:xfrm>
            <a:off x="228600" y="4919008"/>
            <a:ext cx="4953000" cy="1938992"/>
          </a:xfrm>
          <a:prstGeom prst="rect">
            <a:avLst/>
          </a:prstGeom>
          <a:noFill/>
        </p:spPr>
        <p:txBody>
          <a:bodyPr wrap="square" rtlCol="0">
            <a:spAutoFit/>
          </a:bodyPr>
          <a:lstStyle/>
          <a:p>
            <a:r>
              <a:rPr lang="en-US" sz="2400" b="1" dirty="0" smtClean="0"/>
              <a:t>Data collection for networks:</a:t>
            </a:r>
          </a:p>
          <a:p>
            <a:pPr marL="342900" indent="-342900"/>
            <a:r>
              <a:rPr lang="en-US" sz="2400" dirty="0" smtClean="0"/>
              <a:t>Thirty 10x5 meter plots</a:t>
            </a:r>
          </a:p>
          <a:p>
            <a:pPr marL="342900" indent="-342900"/>
            <a:r>
              <a:rPr lang="en-US" sz="2400" dirty="0" smtClean="0"/>
              <a:t>All flowers identified</a:t>
            </a:r>
          </a:p>
          <a:p>
            <a:pPr marL="342900" indent="-342900"/>
            <a:r>
              <a:rPr lang="en-US" sz="2400" dirty="0" smtClean="0"/>
              <a:t>Each plot observed for 30 minutes</a:t>
            </a:r>
          </a:p>
          <a:p>
            <a:pPr marL="342900" indent="-342900"/>
            <a:endParaRPr lang="en-US" sz="2400" dirty="0" smtClean="0"/>
          </a:p>
        </p:txBody>
      </p:sp>
      <p:sp>
        <p:nvSpPr>
          <p:cNvPr id="34" name="Rectangle 33"/>
          <p:cNvSpPr/>
          <p:nvPr/>
        </p:nvSpPr>
        <p:spPr>
          <a:xfrm>
            <a:off x="304800" y="1143000"/>
            <a:ext cx="4572000" cy="1200329"/>
          </a:xfrm>
          <a:prstGeom prst="rect">
            <a:avLst/>
          </a:prstGeom>
        </p:spPr>
        <p:txBody>
          <a:bodyPr>
            <a:spAutoFit/>
          </a:bodyPr>
          <a:lstStyle/>
          <a:p>
            <a:r>
              <a:rPr lang="en-US" sz="2400" dirty="0" smtClean="0">
                <a:ln w="12700">
                  <a:noFill/>
                  <a:prstDash val="solid"/>
                </a:ln>
                <a:latin typeface="Calibri" pitchFamily="34" charset="0"/>
              </a:rPr>
              <a:t>PREDICTION: Disturbance of natural habitats promotes generalization over specialization</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8839200" cy="1143000"/>
          </a:xfrm>
        </p:spPr>
        <p:txBody>
          <a:bodyPr>
            <a:normAutofit/>
          </a:bodyPr>
          <a:lstStyle/>
          <a:p>
            <a:r>
              <a:rPr lang="en-US" sz="3200" dirty="0" smtClean="0"/>
              <a:t>Objective 2: Hummingbird networks in Ecuador</a:t>
            </a:r>
            <a:endParaRPr lang="en-US" sz="3200" dirty="0"/>
          </a:p>
        </p:txBody>
      </p:sp>
      <p:graphicFrame>
        <p:nvGraphicFramePr>
          <p:cNvPr id="5" name="Table 4"/>
          <p:cNvGraphicFramePr>
            <a:graphicFrameLocks noGrp="1"/>
          </p:cNvGraphicFramePr>
          <p:nvPr/>
        </p:nvGraphicFramePr>
        <p:xfrm>
          <a:off x="228600" y="838200"/>
          <a:ext cx="8458201" cy="2187480"/>
        </p:xfrm>
        <a:graphic>
          <a:graphicData uri="http://schemas.openxmlformats.org/drawingml/2006/table">
            <a:tbl>
              <a:tblPr firstRow="1" bandRow="1">
                <a:tableStyleId>{5C22544A-7EE6-4342-B048-85BDC9FD1C3A}</a:tableStyleId>
              </a:tblPr>
              <a:tblGrid>
                <a:gridCol w="2267582"/>
                <a:gridCol w="2764756"/>
                <a:gridCol w="2440441"/>
                <a:gridCol w="985422"/>
              </a:tblGrid>
              <a:tr h="815880">
                <a:tc>
                  <a:txBody>
                    <a:bodyPr/>
                    <a:lstStyle/>
                    <a:p>
                      <a:pPr algn="ctr"/>
                      <a:r>
                        <a:rPr lang="en-US" sz="2400" dirty="0" smtClean="0"/>
                        <a:t>Habitat</a:t>
                      </a:r>
                      <a:endParaRPr lang="en-US" sz="2400" dirty="0"/>
                    </a:p>
                  </a:txBody>
                  <a:tcPr anchor="ctr">
                    <a:solidFill>
                      <a:srgbClr val="00157E"/>
                    </a:solidFill>
                  </a:tcPr>
                </a:tc>
                <a:tc>
                  <a:txBody>
                    <a:bodyPr/>
                    <a:lstStyle/>
                    <a:p>
                      <a:pPr algn="ctr"/>
                      <a:r>
                        <a:rPr lang="en-US" sz="2400" dirty="0" smtClean="0"/>
                        <a:t>Total Interactions</a:t>
                      </a:r>
                      <a:endParaRPr lang="en-US" sz="2400" dirty="0"/>
                    </a:p>
                  </a:txBody>
                  <a:tcPr anchor="ctr">
                    <a:solidFill>
                      <a:srgbClr val="00157E"/>
                    </a:solidFill>
                  </a:tcPr>
                </a:tc>
                <a:tc>
                  <a:txBody>
                    <a:bodyPr/>
                    <a:lstStyle/>
                    <a:p>
                      <a:pPr algn="ctr"/>
                      <a:r>
                        <a:rPr lang="en-US" sz="2400" dirty="0" smtClean="0"/>
                        <a:t>Hummingbirds</a:t>
                      </a:r>
                      <a:endParaRPr lang="en-US" sz="2400" dirty="0"/>
                    </a:p>
                  </a:txBody>
                  <a:tcPr anchor="ctr">
                    <a:solidFill>
                      <a:srgbClr val="00157E"/>
                    </a:solidFill>
                  </a:tcPr>
                </a:tc>
                <a:tc>
                  <a:txBody>
                    <a:bodyPr/>
                    <a:lstStyle/>
                    <a:p>
                      <a:pPr algn="ctr"/>
                      <a:r>
                        <a:rPr lang="en-US" sz="2400" dirty="0" smtClean="0"/>
                        <a:t>Plants</a:t>
                      </a:r>
                      <a:endParaRPr lang="en-US" sz="2400" dirty="0"/>
                    </a:p>
                  </a:txBody>
                  <a:tcPr anchor="ctr">
                    <a:solidFill>
                      <a:srgbClr val="00157E"/>
                    </a:solidFill>
                  </a:tcPr>
                </a:tc>
              </a:tr>
              <a:tr h="275883">
                <a:tc>
                  <a:txBody>
                    <a:bodyPr/>
                    <a:lstStyle/>
                    <a:p>
                      <a:pPr algn="ctr"/>
                      <a:r>
                        <a:rPr lang="en-US" sz="2400" dirty="0" smtClean="0"/>
                        <a:t>Second</a:t>
                      </a:r>
                      <a:r>
                        <a:rPr lang="en-US" sz="2400" baseline="0" dirty="0" smtClean="0"/>
                        <a:t> growth</a:t>
                      </a:r>
                      <a:endParaRPr lang="en-US" sz="2400" dirty="0"/>
                    </a:p>
                  </a:txBody>
                  <a:tcPr anchor="ctr"/>
                </a:tc>
                <a:tc>
                  <a:txBody>
                    <a:bodyPr/>
                    <a:lstStyle/>
                    <a:p>
                      <a:pPr algn="ctr"/>
                      <a:r>
                        <a:rPr lang="en-US" sz="2400" dirty="0" smtClean="0"/>
                        <a:t>442</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19</a:t>
                      </a:r>
                      <a:endParaRPr lang="en-US" sz="2400" dirty="0"/>
                    </a:p>
                  </a:txBody>
                  <a:tcPr anchor="ctr"/>
                </a:tc>
              </a:tr>
              <a:tr h="405345">
                <a:tc>
                  <a:txBody>
                    <a:bodyPr/>
                    <a:lstStyle/>
                    <a:p>
                      <a:pPr algn="ctr"/>
                      <a:r>
                        <a:rPr lang="en-US" sz="2400" dirty="0" smtClean="0"/>
                        <a:t>Shrub no grazing</a:t>
                      </a:r>
                      <a:endParaRPr lang="en-US" sz="2400" dirty="0"/>
                    </a:p>
                  </a:txBody>
                  <a:tcPr anchor="ctr"/>
                </a:tc>
                <a:tc>
                  <a:txBody>
                    <a:bodyPr/>
                    <a:lstStyle/>
                    <a:p>
                      <a:pPr algn="ctr"/>
                      <a:r>
                        <a:rPr lang="en-US" sz="2400" dirty="0" smtClean="0"/>
                        <a:t>1412</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16</a:t>
                      </a:r>
                      <a:endParaRPr lang="en-US" sz="2400" dirty="0"/>
                    </a:p>
                  </a:txBody>
                  <a:tcPr anchor="ctr"/>
                </a:tc>
              </a:tr>
              <a:tr h="275883">
                <a:tc>
                  <a:txBody>
                    <a:bodyPr/>
                    <a:lstStyle/>
                    <a:p>
                      <a:pPr algn="ctr"/>
                      <a:r>
                        <a:rPr lang="en-US" sz="2400" dirty="0" smtClean="0"/>
                        <a:t>Shrub</a:t>
                      </a:r>
                      <a:r>
                        <a:rPr lang="en-US" sz="2400" baseline="0" dirty="0" smtClean="0"/>
                        <a:t> grazing</a:t>
                      </a:r>
                      <a:endParaRPr lang="en-US" sz="2400" dirty="0"/>
                    </a:p>
                  </a:txBody>
                  <a:tcPr anchor="ctr"/>
                </a:tc>
                <a:tc>
                  <a:txBody>
                    <a:bodyPr/>
                    <a:lstStyle/>
                    <a:p>
                      <a:pPr algn="ctr"/>
                      <a:r>
                        <a:rPr lang="en-US" sz="2400" dirty="0" smtClean="0"/>
                        <a:t>884</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17</a:t>
                      </a:r>
                      <a:endParaRPr lang="en-US" sz="2400" dirty="0"/>
                    </a:p>
                  </a:txBody>
                  <a:tcPr anchor="ctr"/>
                </a:tc>
              </a:tr>
            </a:tbl>
          </a:graphicData>
        </a:graphic>
      </p:graphicFrame>
      <p:sp>
        <p:nvSpPr>
          <p:cNvPr id="6" name="TextBox 5"/>
          <p:cNvSpPr txBox="1"/>
          <p:nvPr/>
        </p:nvSpPr>
        <p:spPr>
          <a:xfrm>
            <a:off x="685800" y="2971800"/>
            <a:ext cx="5629426" cy="369332"/>
          </a:xfrm>
          <a:prstGeom prst="rect">
            <a:avLst/>
          </a:prstGeom>
          <a:noFill/>
        </p:spPr>
        <p:txBody>
          <a:bodyPr wrap="none" rtlCol="0">
            <a:spAutoFit/>
          </a:bodyPr>
          <a:lstStyle/>
          <a:p>
            <a:r>
              <a:rPr lang="en-US" dirty="0" smtClean="0"/>
              <a:t>Data from </a:t>
            </a:r>
            <a:r>
              <a:rPr lang="en-US" dirty="0" smtClean="0">
                <a:ln w="12700">
                  <a:noFill/>
                  <a:prstDash val="solid"/>
                </a:ln>
                <a:latin typeface="Calibri" pitchFamily="34" charset="0"/>
              </a:rPr>
              <a:t>February and August 2011.  Collection on-going</a:t>
            </a:r>
            <a:endParaRPr lang="en-US" dirty="0"/>
          </a:p>
        </p:txBody>
      </p:sp>
      <p:pic>
        <p:nvPicPr>
          <p:cNvPr id="7" name="Picture 2"/>
          <p:cNvPicPr>
            <a:picLocks noChangeAspect="1" noChangeArrowheads="1"/>
          </p:cNvPicPr>
          <p:nvPr/>
        </p:nvPicPr>
        <p:blipFill>
          <a:blip r:embed="rId2" cstate="print"/>
          <a:srcRect l="4762" t="10723" r="7619" b="7371"/>
          <a:stretch>
            <a:fillRect/>
          </a:stretch>
        </p:blipFill>
        <p:spPr bwMode="auto">
          <a:xfrm>
            <a:off x="4598241" y="3657600"/>
            <a:ext cx="4240959" cy="3200400"/>
          </a:xfrm>
          <a:prstGeom prst="rect">
            <a:avLst/>
          </a:prstGeom>
          <a:noFill/>
          <a:ln>
            <a:solidFill>
              <a:schemeClr val="tx1"/>
            </a:solidFill>
          </a:ln>
        </p:spPr>
      </p:pic>
      <p:sp>
        <p:nvSpPr>
          <p:cNvPr id="8" name="TextBox 7"/>
          <p:cNvSpPr txBox="1"/>
          <p:nvPr/>
        </p:nvSpPr>
        <p:spPr>
          <a:xfrm>
            <a:off x="5741242" y="4267200"/>
            <a:ext cx="2438168" cy="400110"/>
          </a:xfrm>
          <a:prstGeom prst="rect">
            <a:avLst/>
          </a:prstGeom>
          <a:solidFill>
            <a:schemeClr val="bg1"/>
          </a:solidFill>
        </p:spPr>
        <p:txBody>
          <a:bodyPr wrap="none" rtlCol="0">
            <a:spAutoFit/>
          </a:bodyPr>
          <a:lstStyle/>
          <a:p>
            <a:r>
              <a:rPr lang="en-US" sz="2000" dirty="0" smtClean="0"/>
              <a:t>Hummingbird species</a:t>
            </a:r>
            <a:endParaRPr lang="en-US" sz="2000" dirty="0"/>
          </a:p>
        </p:txBody>
      </p:sp>
      <p:sp>
        <p:nvSpPr>
          <p:cNvPr id="10" name="TextBox 9"/>
          <p:cNvSpPr txBox="1"/>
          <p:nvPr/>
        </p:nvSpPr>
        <p:spPr>
          <a:xfrm>
            <a:off x="5741242" y="6457890"/>
            <a:ext cx="1596143" cy="400110"/>
          </a:xfrm>
          <a:prstGeom prst="rect">
            <a:avLst/>
          </a:prstGeom>
          <a:solidFill>
            <a:schemeClr val="bg1"/>
          </a:solidFill>
        </p:spPr>
        <p:txBody>
          <a:bodyPr wrap="none" rtlCol="0">
            <a:spAutoFit/>
          </a:bodyPr>
          <a:lstStyle/>
          <a:p>
            <a:r>
              <a:rPr lang="en-US" sz="2000" dirty="0" smtClean="0"/>
              <a:t>Plant  species</a:t>
            </a:r>
            <a:endParaRPr lang="en-US" sz="2000" dirty="0"/>
          </a:p>
        </p:txBody>
      </p:sp>
      <p:sp>
        <p:nvSpPr>
          <p:cNvPr id="11" name="Rectangle 10"/>
          <p:cNvSpPr/>
          <p:nvPr/>
        </p:nvSpPr>
        <p:spPr>
          <a:xfrm>
            <a:off x="381000" y="3811012"/>
            <a:ext cx="3810000" cy="3046988"/>
          </a:xfrm>
          <a:prstGeom prst="rect">
            <a:avLst/>
          </a:prstGeom>
        </p:spPr>
        <p:txBody>
          <a:bodyPr wrap="square">
            <a:spAutoFit/>
          </a:bodyPr>
          <a:lstStyle/>
          <a:p>
            <a:r>
              <a:rPr lang="en-US" sz="2400" b="1" dirty="0" smtClean="0">
                <a:latin typeface="Calibri" pitchFamily="34" charset="0"/>
              </a:rPr>
              <a:t>Interaction networks of hummingbirds and plants</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The lines between the two levels represent interactions and the thickness depends on the frequency of a given interaction.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28600"/>
            <a:ext cx="5943600" cy="1143000"/>
          </a:xfrm>
        </p:spPr>
        <p:txBody>
          <a:bodyPr>
            <a:normAutofit fontScale="90000"/>
          </a:bodyPr>
          <a:lstStyle/>
          <a:p>
            <a:r>
              <a:rPr lang="en-US" sz="3200" dirty="0" smtClean="0"/>
              <a:t>Objective 2: Hummingbird networks in Ecuador</a:t>
            </a:r>
            <a:br>
              <a:rPr lang="en-US" sz="3200" dirty="0" smtClean="0"/>
            </a:br>
            <a:endParaRPr lang="en-US" sz="3200" dirty="0"/>
          </a:p>
        </p:txBody>
      </p:sp>
      <p:pic>
        <p:nvPicPr>
          <p:cNvPr id="14" name="Picture 3"/>
          <p:cNvPicPr>
            <a:picLocks noChangeAspect="1" noChangeArrowheads="1"/>
          </p:cNvPicPr>
          <p:nvPr/>
        </p:nvPicPr>
        <p:blipFill>
          <a:blip r:embed="rId3" cstate="print"/>
          <a:srcRect l="4124" t="11442" r="7216" b="9464"/>
          <a:stretch>
            <a:fillRect/>
          </a:stretch>
        </p:blipFill>
        <p:spPr bwMode="auto">
          <a:xfrm>
            <a:off x="6096000" y="2057401"/>
            <a:ext cx="2537617" cy="1890110"/>
          </a:xfrm>
          <a:prstGeom prst="rect">
            <a:avLst/>
          </a:prstGeom>
          <a:noFill/>
          <a:ln w="9525">
            <a:solidFill>
              <a:schemeClr val="tx1"/>
            </a:solidFill>
            <a:miter lim="800000"/>
            <a:headEnd/>
            <a:tailEnd/>
          </a:ln>
          <a:effectLst/>
        </p:spPr>
      </p:pic>
      <p:pic>
        <p:nvPicPr>
          <p:cNvPr id="15" name="Picture 4"/>
          <p:cNvPicPr>
            <a:picLocks noChangeAspect="1" noChangeArrowheads="1"/>
          </p:cNvPicPr>
          <p:nvPr/>
        </p:nvPicPr>
        <p:blipFill>
          <a:blip r:embed="rId4" cstate="print"/>
          <a:srcRect l="5941" t="12836" r="4950" b="9334"/>
          <a:stretch>
            <a:fillRect/>
          </a:stretch>
        </p:blipFill>
        <p:spPr bwMode="auto">
          <a:xfrm>
            <a:off x="6130313" y="4191000"/>
            <a:ext cx="2556487" cy="2098365"/>
          </a:xfrm>
          <a:prstGeom prst="rect">
            <a:avLst/>
          </a:prstGeom>
          <a:noFill/>
          <a:ln w="9525">
            <a:solidFill>
              <a:schemeClr val="tx1"/>
            </a:solidFill>
            <a:miter lim="800000"/>
            <a:headEnd/>
            <a:tailEnd/>
          </a:ln>
          <a:effectLst/>
        </p:spPr>
      </p:pic>
      <p:pic>
        <p:nvPicPr>
          <p:cNvPr id="16" name="Picture 2"/>
          <p:cNvPicPr>
            <a:picLocks noChangeAspect="1" noChangeArrowheads="1"/>
          </p:cNvPicPr>
          <p:nvPr/>
        </p:nvPicPr>
        <p:blipFill>
          <a:blip r:embed="rId5" cstate="print"/>
          <a:srcRect l="4762" t="10723" r="7619" b="7371"/>
          <a:stretch>
            <a:fillRect/>
          </a:stretch>
        </p:blipFill>
        <p:spPr bwMode="auto">
          <a:xfrm>
            <a:off x="6096000" y="1"/>
            <a:ext cx="2504649" cy="1890110"/>
          </a:xfrm>
          <a:prstGeom prst="rect">
            <a:avLst/>
          </a:prstGeom>
          <a:noFill/>
          <a:ln>
            <a:solidFill>
              <a:schemeClr val="tx1"/>
            </a:solidFill>
          </a:ln>
        </p:spPr>
      </p:pic>
      <p:pic>
        <p:nvPicPr>
          <p:cNvPr id="17" name="Picture 16" descr="h2.jpeg"/>
          <p:cNvPicPr>
            <a:picLocks noChangeAspect="1"/>
          </p:cNvPicPr>
          <p:nvPr/>
        </p:nvPicPr>
        <p:blipFill>
          <a:blip r:embed="rId6" cstate="print"/>
          <a:srcRect t="9278" b="6186"/>
          <a:stretch>
            <a:fillRect/>
          </a:stretch>
        </p:blipFill>
        <p:spPr>
          <a:xfrm>
            <a:off x="685800" y="990600"/>
            <a:ext cx="4343400" cy="4790515"/>
          </a:xfrm>
          <a:prstGeom prst="rect">
            <a:avLst/>
          </a:prstGeom>
          <a:noFill/>
          <a:ln>
            <a:noFill/>
          </a:ln>
        </p:spPr>
      </p:pic>
      <p:sp>
        <p:nvSpPr>
          <p:cNvPr id="18" name="TextBox 17"/>
          <p:cNvSpPr txBox="1"/>
          <p:nvPr/>
        </p:nvSpPr>
        <p:spPr>
          <a:xfrm>
            <a:off x="6248400" y="1581090"/>
            <a:ext cx="2360070" cy="400110"/>
          </a:xfrm>
          <a:prstGeom prst="rect">
            <a:avLst/>
          </a:prstGeom>
          <a:noFill/>
        </p:spPr>
        <p:txBody>
          <a:bodyPr wrap="none" rtlCol="0">
            <a:spAutoFit/>
          </a:bodyPr>
          <a:lstStyle/>
          <a:p>
            <a:r>
              <a:rPr lang="en-US" sz="2000" dirty="0" smtClean="0"/>
              <a:t>“Old” second growth</a:t>
            </a:r>
            <a:endParaRPr lang="en-US" sz="2000" dirty="0"/>
          </a:p>
        </p:txBody>
      </p:sp>
      <p:sp>
        <p:nvSpPr>
          <p:cNvPr id="19" name="TextBox 18"/>
          <p:cNvSpPr txBox="1"/>
          <p:nvPr/>
        </p:nvSpPr>
        <p:spPr>
          <a:xfrm>
            <a:off x="6324600" y="3638490"/>
            <a:ext cx="2506007" cy="400110"/>
          </a:xfrm>
          <a:prstGeom prst="rect">
            <a:avLst/>
          </a:prstGeom>
          <a:noFill/>
        </p:spPr>
        <p:txBody>
          <a:bodyPr wrap="none" rtlCol="0">
            <a:spAutoFit/>
          </a:bodyPr>
          <a:lstStyle/>
          <a:p>
            <a:r>
              <a:rPr lang="en-US" sz="2000" dirty="0" smtClean="0"/>
              <a:t>Shrubs without cattle</a:t>
            </a:r>
            <a:endParaRPr lang="en-US" sz="2000" dirty="0"/>
          </a:p>
        </p:txBody>
      </p:sp>
      <p:sp>
        <p:nvSpPr>
          <p:cNvPr id="20" name="TextBox 19"/>
          <p:cNvSpPr txBox="1"/>
          <p:nvPr/>
        </p:nvSpPr>
        <p:spPr>
          <a:xfrm>
            <a:off x="6172200" y="5924490"/>
            <a:ext cx="2060372" cy="400110"/>
          </a:xfrm>
          <a:prstGeom prst="rect">
            <a:avLst/>
          </a:prstGeom>
          <a:noFill/>
        </p:spPr>
        <p:txBody>
          <a:bodyPr wrap="none" rtlCol="0">
            <a:spAutoFit/>
          </a:bodyPr>
          <a:lstStyle/>
          <a:p>
            <a:r>
              <a:rPr lang="en-US" sz="2000" dirty="0" smtClean="0"/>
              <a:t>Shrubs with cattle</a:t>
            </a:r>
            <a:endParaRPr lang="en-US" sz="2000" dirty="0"/>
          </a:p>
        </p:txBody>
      </p:sp>
      <p:sp>
        <p:nvSpPr>
          <p:cNvPr id="21" name="Rectangle 20"/>
          <p:cNvSpPr/>
          <p:nvPr/>
        </p:nvSpPr>
        <p:spPr>
          <a:xfrm>
            <a:off x="0" y="6396335"/>
            <a:ext cx="7770653" cy="523220"/>
          </a:xfrm>
          <a:prstGeom prst="rect">
            <a:avLst/>
          </a:prstGeom>
        </p:spPr>
        <p:txBody>
          <a:bodyPr wrap="none">
            <a:spAutoFit/>
          </a:bodyPr>
          <a:lstStyle/>
          <a:p>
            <a:r>
              <a:rPr lang="en-US" sz="2800" b="1" dirty="0" smtClean="0">
                <a:ln w="12700">
                  <a:noFill/>
                  <a:prstDash val="solid"/>
                </a:ln>
                <a:latin typeface="Calibri" pitchFamily="34" charset="0"/>
              </a:rPr>
              <a:t>As predicted cattle grazing decreases specialization</a:t>
            </a:r>
            <a:endParaRPr lang="en-US" sz="2800" b="1" dirty="0"/>
          </a:p>
        </p:txBody>
      </p:sp>
      <p:sp>
        <p:nvSpPr>
          <p:cNvPr id="22" name="TextBox 21"/>
          <p:cNvSpPr txBox="1"/>
          <p:nvPr/>
        </p:nvSpPr>
        <p:spPr>
          <a:xfrm rot="16200000">
            <a:off x="-86705" y="2970501"/>
            <a:ext cx="1609543" cy="400110"/>
          </a:xfrm>
          <a:prstGeom prst="rect">
            <a:avLst/>
          </a:prstGeom>
          <a:solidFill>
            <a:schemeClr val="bg1"/>
          </a:solidFill>
        </p:spPr>
        <p:txBody>
          <a:bodyPr wrap="none" rtlCol="0">
            <a:spAutoFit/>
          </a:bodyPr>
          <a:lstStyle/>
          <a:p>
            <a:r>
              <a:rPr lang="en-US" sz="2000" dirty="0" smtClean="0"/>
              <a:t>Specialization</a:t>
            </a:r>
            <a:endParaRPr lang="en-US" sz="2000" dirty="0"/>
          </a:p>
        </p:txBody>
      </p:sp>
      <p:sp>
        <p:nvSpPr>
          <p:cNvPr id="23" name="TextBox 22"/>
          <p:cNvSpPr txBox="1"/>
          <p:nvPr/>
        </p:nvSpPr>
        <p:spPr>
          <a:xfrm>
            <a:off x="1447800" y="5410200"/>
            <a:ext cx="970330" cy="707886"/>
          </a:xfrm>
          <a:prstGeom prst="rect">
            <a:avLst/>
          </a:prstGeom>
          <a:solidFill>
            <a:schemeClr val="bg1"/>
          </a:solidFill>
        </p:spPr>
        <p:txBody>
          <a:bodyPr wrap="none" rtlCol="0">
            <a:spAutoFit/>
          </a:bodyPr>
          <a:lstStyle/>
          <a:p>
            <a:r>
              <a:rPr lang="en-US" sz="2000" dirty="0" smtClean="0"/>
              <a:t>Second</a:t>
            </a:r>
          </a:p>
          <a:p>
            <a:r>
              <a:rPr lang="en-US" sz="2000" dirty="0" smtClean="0"/>
              <a:t>Growth</a:t>
            </a:r>
            <a:endParaRPr lang="en-US" sz="2000" dirty="0"/>
          </a:p>
        </p:txBody>
      </p:sp>
      <p:sp>
        <p:nvSpPr>
          <p:cNvPr id="24" name="TextBox 23"/>
          <p:cNvSpPr txBox="1"/>
          <p:nvPr/>
        </p:nvSpPr>
        <p:spPr>
          <a:xfrm>
            <a:off x="3657600" y="5410200"/>
            <a:ext cx="1439689" cy="400110"/>
          </a:xfrm>
          <a:prstGeom prst="rect">
            <a:avLst/>
          </a:prstGeom>
          <a:solidFill>
            <a:schemeClr val="bg1"/>
          </a:solidFill>
        </p:spPr>
        <p:txBody>
          <a:bodyPr wrap="none" rtlCol="0">
            <a:spAutoFit/>
          </a:bodyPr>
          <a:lstStyle/>
          <a:p>
            <a:r>
              <a:rPr lang="en-US" sz="2000" dirty="0" smtClean="0"/>
              <a:t>Shrub cattle</a:t>
            </a:r>
            <a:endParaRPr lang="en-US" sz="2000" dirty="0"/>
          </a:p>
        </p:txBody>
      </p:sp>
      <p:sp>
        <p:nvSpPr>
          <p:cNvPr id="25" name="TextBox 24"/>
          <p:cNvSpPr txBox="1"/>
          <p:nvPr/>
        </p:nvSpPr>
        <p:spPr>
          <a:xfrm>
            <a:off x="2631987" y="5410200"/>
            <a:ext cx="797013" cy="400110"/>
          </a:xfrm>
          <a:prstGeom prst="rect">
            <a:avLst/>
          </a:prstGeom>
          <a:solidFill>
            <a:schemeClr val="bg1"/>
          </a:solidFill>
        </p:spPr>
        <p:txBody>
          <a:bodyPr wrap="none" rtlCol="0">
            <a:spAutoFit/>
          </a:bodyPr>
          <a:lstStyle/>
          <a:p>
            <a:r>
              <a:rPr lang="en-US" sz="2000" dirty="0" smtClean="0"/>
              <a:t>Shrub</a:t>
            </a:r>
            <a:endParaRPr lang="en-US" sz="2000" dirty="0"/>
          </a:p>
        </p:txBody>
      </p:sp>
      <p:sp>
        <p:nvSpPr>
          <p:cNvPr id="26" name="Rectangle 25"/>
          <p:cNvSpPr/>
          <p:nvPr/>
        </p:nvSpPr>
        <p:spPr>
          <a:xfrm>
            <a:off x="3505200" y="1219200"/>
            <a:ext cx="2286000" cy="12003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n w="12700">
                  <a:noFill/>
                  <a:prstDash val="solid"/>
                </a:ln>
                <a:latin typeface="Calibri" pitchFamily="34" charset="0"/>
              </a:rPr>
              <a:t>Degree of specialization of the network</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Combining remote-sensing and climate data with first-principles of physiology to model biological responses to climate change</a:t>
            </a:r>
          </a:p>
          <a:p>
            <a:r>
              <a:rPr lang="en-US" dirty="0" smtClean="0"/>
              <a:t>Evaluating the consequences of climate change across different diversity dimensions </a:t>
            </a:r>
          </a:p>
          <a:p>
            <a:r>
              <a:rPr lang="en-US" dirty="0" smtClean="0"/>
              <a:t>Network analyses</a:t>
            </a:r>
          </a:p>
          <a:p>
            <a:r>
              <a:rPr lang="en-US" dirty="0" smtClean="0"/>
              <a:t>Population monitoring</a:t>
            </a:r>
          </a:p>
          <a:p>
            <a:r>
              <a:rPr lang="en-US" dirty="0" smtClean="0"/>
              <a:t>Physiological measurements </a:t>
            </a:r>
          </a:p>
          <a:p>
            <a:pPr lvl="0"/>
            <a:endParaRPr lang="en-US" dirty="0" smtClean="0"/>
          </a:p>
          <a:p>
            <a:endParaRPr lang="en-US" dirty="0" smtClean="0"/>
          </a:p>
          <a:p>
            <a:endParaRPr lang="en-US" dirty="0"/>
          </a:p>
        </p:txBody>
      </p:sp>
      <p:sp>
        <p:nvSpPr>
          <p:cNvPr id="4" name="Title 1"/>
          <p:cNvSpPr txBox="1">
            <a:spLocks/>
          </p:cNvSpPr>
          <p:nvPr/>
        </p:nvSpPr>
        <p:spPr>
          <a:xfrm>
            <a:off x="762000" y="45720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1447800" y="6327775"/>
            <a:ext cx="640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put Ecuador here</a:t>
            </a:r>
            <a:endParaRPr lang="en-US" dirty="0"/>
          </a:p>
        </p:txBody>
      </p:sp>
      <p:sp>
        <p:nvSpPr>
          <p:cNvPr id="3" name="Content Placeholder 2"/>
          <p:cNvSpPr>
            <a:spLocks noGrp="1"/>
          </p:cNvSpPr>
          <p:nvPr>
            <p:ph idx="1"/>
          </p:nvPr>
        </p:nvSpPr>
        <p:spPr/>
        <p:txBody>
          <a:bodyPr/>
          <a:lstStyle/>
          <a:p>
            <a:r>
              <a:rPr lang="en-US" dirty="0" smtClean="0"/>
              <a:t>I GOT TO HERE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r>
              <a:rPr lang="en-US" sz="3200" dirty="0" smtClean="0"/>
              <a:t>Objective 1:  Time series analyses – hummingbirds and environment</a:t>
            </a:r>
            <a:endParaRPr lang="en-US" sz="3200" dirty="0"/>
          </a:p>
        </p:txBody>
      </p:sp>
      <p:pic>
        <p:nvPicPr>
          <p:cNvPr id="2050" name="Picture 2"/>
          <p:cNvPicPr>
            <a:picLocks noChangeAspect="1" noChangeArrowheads="1"/>
          </p:cNvPicPr>
          <p:nvPr/>
        </p:nvPicPr>
        <p:blipFill>
          <a:blip r:embed="rId3" cstate="print"/>
          <a:srcRect l="2751" t="1875" r="2785"/>
          <a:stretch>
            <a:fillRect/>
          </a:stretch>
        </p:blipFill>
        <p:spPr bwMode="auto">
          <a:xfrm>
            <a:off x="152400" y="1524952"/>
            <a:ext cx="8751269" cy="4418648"/>
          </a:xfrm>
          <a:prstGeom prst="rect">
            <a:avLst/>
          </a:prstGeom>
          <a:noFill/>
          <a:ln w="9525">
            <a:noFill/>
            <a:miter lim="800000"/>
            <a:headEnd/>
            <a:tailEnd/>
          </a:ln>
        </p:spPr>
      </p:pic>
      <p:sp>
        <p:nvSpPr>
          <p:cNvPr id="5" name="TextBox 4"/>
          <p:cNvSpPr txBox="1"/>
          <p:nvPr/>
        </p:nvSpPr>
        <p:spPr>
          <a:xfrm>
            <a:off x="304800" y="5950803"/>
            <a:ext cx="8153400" cy="830997"/>
          </a:xfrm>
          <a:prstGeom prst="rect">
            <a:avLst/>
          </a:prstGeom>
          <a:noFill/>
        </p:spPr>
        <p:txBody>
          <a:bodyPr wrap="square" rtlCol="0">
            <a:spAutoFit/>
          </a:bodyPr>
          <a:lstStyle/>
          <a:p>
            <a:pPr algn="ctr"/>
            <a:r>
              <a:rPr lang="en-US" sz="2400" dirty="0" smtClean="0">
                <a:solidFill>
                  <a:schemeClr val="tx2"/>
                </a:solidFill>
              </a:rPr>
              <a:t>Seasonal hummingbird abundance patterns correspond to vegetation activity</a:t>
            </a:r>
            <a:endParaRPr lang="en-US" sz="2400" dirty="0">
              <a:solidFill>
                <a:schemeClr val="tx2"/>
              </a:solidFill>
            </a:endParaRPr>
          </a:p>
        </p:txBody>
      </p:sp>
      <p:pic>
        <p:nvPicPr>
          <p:cNvPr id="2052" name="Picture 4" descr="http://fishandgame.idaho.gov/ifwis/ibt/userfiles/image/photos/800/black-chinned-hummingbird--michael-woodruff.jpg"/>
          <p:cNvPicPr>
            <a:picLocks noChangeAspect="1" noChangeArrowheads="1"/>
          </p:cNvPicPr>
          <p:nvPr/>
        </p:nvPicPr>
        <p:blipFill>
          <a:blip r:embed="rId4" cstate="print"/>
          <a:srcRect l="10000"/>
          <a:stretch>
            <a:fillRect/>
          </a:stretch>
        </p:blipFill>
        <p:spPr bwMode="auto">
          <a:xfrm>
            <a:off x="7391400" y="1"/>
            <a:ext cx="1752600" cy="195463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247775"/>
            <a:ext cx="553998" cy="2794932"/>
          </a:xfrm>
          <a:prstGeom prst="rect">
            <a:avLst/>
          </a:prstGeom>
          <a:noFill/>
        </p:spPr>
        <p:txBody>
          <a:bodyPr vert="vert270" wrap="none">
            <a:spAutoFit/>
          </a:bodyPr>
          <a:lstStyle/>
          <a:p>
            <a:pPr>
              <a:defRPr/>
            </a:pPr>
            <a:r>
              <a:rPr lang="en-US" sz="2400" dirty="0">
                <a:solidFill>
                  <a:prstClr val="black"/>
                </a:solidFill>
              </a:rPr>
              <a:t>Estimated abundance</a:t>
            </a:r>
          </a:p>
        </p:txBody>
      </p:sp>
      <p:graphicFrame>
        <p:nvGraphicFramePr>
          <p:cNvPr id="7" name="Chart 6"/>
          <p:cNvGraphicFramePr/>
          <p:nvPr/>
        </p:nvGraphicFramePr>
        <p:xfrm>
          <a:off x="1066800" y="942975"/>
          <a:ext cx="7620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Title 1"/>
          <p:cNvSpPr>
            <a:spLocks noGrp="1"/>
          </p:cNvSpPr>
          <p:nvPr>
            <p:ph type="title"/>
          </p:nvPr>
        </p:nvSpPr>
        <p:spPr>
          <a:xfrm>
            <a:off x="457200" y="76200"/>
            <a:ext cx="8229600" cy="1143000"/>
          </a:xfrm>
          <a:solidFill>
            <a:schemeClr val="bg1"/>
          </a:solidFill>
        </p:spPr>
        <p:txBody>
          <a:bodyPr>
            <a:normAutofit fontScale="90000"/>
          </a:bodyPr>
          <a:lstStyle/>
          <a:p>
            <a:r>
              <a:rPr lang="en-US" sz="3600" dirty="0" smtClean="0"/>
              <a:t>Abundance of southbound migrant </a:t>
            </a:r>
            <a:br>
              <a:rPr lang="en-US" sz="3600" dirty="0" smtClean="0"/>
            </a:br>
            <a:r>
              <a:rPr lang="en-US" sz="3600" dirty="0" smtClean="0"/>
              <a:t>Hatch Year Birds</a:t>
            </a:r>
          </a:p>
        </p:txBody>
      </p:sp>
      <p:sp>
        <p:nvSpPr>
          <p:cNvPr id="8" name="TextBox 7"/>
          <p:cNvSpPr txBox="1"/>
          <p:nvPr/>
        </p:nvSpPr>
        <p:spPr>
          <a:xfrm>
            <a:off x="3429000" y="4343400"/>
            <a:ext cx="1526605" cy="369332"/>
          </a:xfrm>
          <a:prstGeom prst="rect">
            <a:avLst/>
          </a:prstGeom>
          <a:noFill/>
        </p:spPr>
        <p:txBody>
          <a:bodyPr wrap="none" rtlCol="0">
            <a:spAutoFit/>
          </a:bodyPr>
          <a:lstStyle/>
          <a:p>
            <a:r>
              <a:rPr lang="en-US" dirty="0" smtClean="0"/>
              <a:t>(Harsh winter)</a:t>
            </a:r>
            <a:endParaRPr lang="en-US" dirty="0"/>
          </a:p>
        </p:txBody>
      </p:sp>
    </p:spTree>
    <p:extLst>
      <p:ext uri="{BB962C8B-B14F-4D97-AF65-F5344CB8AC3E}">
        <p14:creationId xmlns:mc="http://schemas.openxmlformats.org/markup-compatibility/2006" xmlns:mv="urn:schemas-microsoft-com:mac:vml" xmlns="" xmlns:p14="http://schemas.microsoft.com/office/powerpoint/2010/main" val="2175560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b="1" dirty="0" smtClean="0"/>
              <a:t>Distribution changes of </a:t>
            </a:r>
            <a:r>
              <a:rPr lang="en-US" b="1" dirty="0"/>
              <a:t>Broad-tailed Hummingbirds </a:t>
            </a:r>
            <a:r>
              <a:rPr lang="en-US" b="1"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943600"/>
          </a:xfrm>
        </p:spPr>
        <p:txBody>
          <a:bodyPr>
            <a:noAutofit/>
          </a:bodyPr>
          <a:lstStyle/>
          <a:p>
            <a:pPr>
              <a:buNone/>
            </a:pPr>
            <a:r>
              <a:rPr lang="en-US" sz="2200" b="1" dirty="0" smtClean="0"/>
              <a:t>Objective 1:  Time series analyses – hummingbird and environment</a:t>
            </a:r>
          </a:p>
          <a:p>
            <a:r>
              <a:rPr lang="en-US" sz="2200" dirty="0" smtClean="0"/>
              <a:t>Collation and preparation of hummingbird data</a:t>
            </a:r>
          </a:p>
          <a:p>
            <a:r>
              <a:rPr lang="en-US" sz="2200" dirty="0" smtClean="0"/>
              <a:t>Collation and preparation of environmental data </a:t>
            </a:r>
          </a:p>
          <a:p>
            <a:r>
              <a:rPr lang="en-US" sz="2200" dirty="0" smtClean="0"/>
              <a:t>Analyses of hummingbird environment relationships and survival</a:t>
            </a:r>
          </a:p>
          <a:p>
            <a:r>
              <a:rPr lang="en-US" sz="2200" b="1" dirty="0" smtClean="0">
                <a:solidFill>
                  <a:srgbClr val="FF0000"/>
                </a:solidFill>
              </a:rPr>
              <a:t>Combining remote-sensing and climate data with first-principles of physiology to model biological responses to climate </a:t>
            </a:r>
            <a:r>
              <a:rPr lang="en-US" sz="2200" b="1" dirty="0" smtClean="0">
                <a:solidFill>
                  <a:srgbClr val="FF0000"/>
                </a:solidFill>
              </a:rPr>
              <a:t>change</a:t>
            </a:r>
          </a:p>
          <a:p>
            <a:pPr>
              <a:buNone/>
            </a:pPr>
            <a:endParaRPr lang="en-US" sz="2200" dirty="0" smtClean="0"/>
          </a:p>
          <a:p>
            <a:pPr>
              <a:buNone/>
            </a:pPr>
            <a:r>
              <a:rPr lang="en-US" sz="2200" b="1" dirty="0" smtClean="0"/>
              <a:t>Objective 2: Evaluate biological mechanisms behind observed environment hummingbird relationships</a:t>
            </a:r>
          </a:p>
          <a:p>
            <a:r>
              <a:rPr lang="en-US" sz="2200" dirty="0" smtClean="0"/>
              <a:t>Hummingbird-plant network quantification</a:t>
            </a:r>
            <a:endParaRPr lang="en-US" sz="2200" dirty="0" smtClean="0"/>
          </a:p>
          <a:p>
            <a:r>
              <a:rPr lang="en-US" sz="2200" dirty="0" smtClean="0"/>
              <a:t>Physiological data collection</a:t>
            </a:r>
          </a:p>
          <a:p>
            <a:r>
              <a:rPr lang="en-US" sz="2200" dirty="0" smtClean="0"/>
              <a:t>Nectar resource – mapping and measuring</a:t>
            </a:r>
          </a:p>
          <a:p>
            <a:endParaRPr lang="en-US" sz="2200" dirty="0" smtClean="0"/>
          </a:p>
          <a:p>
            <a:pPr>
              <a:buNone/>
            </a:pPr>
            <a:r>
              <a:rPr lang="en-US" sz="2200" b="1" dirty="0" smtClean="0"/>
              <a:t>Objective 3: Data integration with modeling to predict future persistence of hummingbirds</a:t>
            </a:r>
          </a:p>
          <a:p>
            <a:r>
              <a:rPr lang="en-US" sz="2200" dirty="0" smtClean="0"/>
              <a:t>Statistical modeling</a:t>
            </a:r>
          </a:p>
          <a:p>
            <a:pPr>
              <a:buNone/>
            </a:pPr>
            <a:endParaRPr lang="en-US" sz="2200" dirty="0"/>
          </a:p>
        </p:txBody>
      </p:sp>
      <p:sp>
        <p:nvSpPr>
          <p:cNvPr id="4" name="TextBox 3"/>
          <p:cNvSpPr txBox="1"/>
          <p:nvPr/>
        </p:nvSpPr>
        <p:spPr>
          <a:xfrm>
            <a:off x="1698946" y="-15240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228600" y="3276600"/>
            <a:ext cx="8670372" cy="1143000"/>
          </a:xfrm>
        </p:spPr>
        <p:txBody>
          <a:bodyPr>
            <a:normAutofit/>
          </a:bodyPr>
          <a:lstStyle/>
          <a:p>
            <a:pPr eaLnBrk="1" hangingPunct="1"/>
            <a:r>
              <a:rPr lang="en-US" sz="3200" dirty="0" smtClean="0">
                <a:solidFill>
                  <a:srgbClr val="7030A0"/>
                </a:solidFill>
              </a:rPr>
              <a:t>PERCENTAGE OF INDIVIDUALS IN MOLT STAGES</a:t>
            </a:r>
          </a:p>
        </p:txBody>
      </p:sp>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4800" y="1143000"/>
            <a:ext cx="3331488" cy="228600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l="28142" t="12979" r="4285" b="9729"/>
          <a:stretch/>
        </p:blipFill>
        <p:spPr bwMode="auto">
          <a:xfrm>
            <a:off x="5859423" y="4358640"/>
            <a:ext cx="2903577" cy="219456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val="1867586660"/>
              </p:ext>
            </p:extLst>
          </p:nvPr>
        </p:nvGraphicFramePr>
        <p:xfrm>
          <a:off x="304800" y="4114800"/>
          <a:ext cx="5448631" cy="2593848"/>
        </p:xfrm>
        <a:graphic>
          <a:graphicData uri="http://schemas.openxmlformats.org/drawingml/2006/table">
            <a:tbl>
              <a:tblPr firstRow="1" firstCol="1" bandRow="1"/>
              <a:tblGrid>
                <a:gridCol w="990599"/>
                <a:gridCol w="990600"/>
                <a:gridCol w="1733716"/>
                <a:gridCol w="1733716"/>
              </a:tblGrid>
              <a:tr h="0">
                <a:tc>
                  <a:txBody>
                    <a:bodyPr/>
                    <a:lstStyle/>
                    <a:p>
                      <a:pPr marL="0" marR="0">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SITES</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Fresh</a:t>
                      </a:r>
                      <a:r>
                        <a:rPr lang="en-US" sz="2000" baseline="0" dirty="0" smtClean="0">
                          <a:solidFill>
                            <a:srgbClr val="7030A0"/>
                          </a:solidFill>
                          <a:effectLst/>
                          <a:latin typeface="Times New Roman" pitchFamily="18" charset="0"/>
                          <a:ea typeface="Calibri"/>
                          <a:cs typeface="Times New Roman" pitchFamily="18" charset="0"/>
                        </a:rPr>
                        <a:t> plumage/ End of wing molt</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Worn plumage/  beginning wing molt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2003-10</a:t>
                      </a:r>
                    </a:p>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9 </a:t>
                      </a:r>
                    </a:p>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93%</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7%</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67%</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33%</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68828" y="95071"/>
            <a:ext cx="8898972" cy="1077218"/>
          </a:xfrm>
          <a:prstGeom prst="rect">
            <a:avLst/>
          </a:prstGeom>
          <a:noFill/>
        </p:spPr>
        <p:txBody>
          <a:bodyPr wrap="square" rtlCol="0">
            <a:spAutoFit/>
          </a:bodyPr>
          <a:lstStyle/>
          <a:p>
            <a:pPr algn="ctr"/>
            <a:r>
              <a:rPr lang="en-US" sz="3200" dirty="0" smtClean="0">
                <a:solidFill>
                  <a:srgbClr val="7030A0"/>
                </a:solidFill>
              </a:rPr>
              <a:t>COMPARISON OF NUMBER OF BROAD-TAILED AT    se ARIZONA MONITORING SITES IN SPRING</a:t>
            </a:r>
            <a:endParaRPr lang="en-US" sz="3200" dirty="0">
              <a:solidFill>
                <a:srgbClr val="7030A0"/>
              </a:solidFill>
            </a:endParaRPr>
          </a:p>
        </p:txBody>
      </p:sp>
      <p:graphicFrame>
        <p:nvGraphicFramePr>
          <p:cNvPr id="8" name="Table 7"/>
          <p:cNvGraphicFramePr>
            <a:graphicFrameLocks noGrp="1"/>
          </p:cNvGraphicFramePr>
          <p:nvPr>
            <p:extLst>
              <p:ext uri="{D42A27DB-BD31-4B8C-83A1-F6EECF244321}">
                <p14:modId xmlns:mc="http://schemas.openxmlformats.org/markup-compatibility/2006" xmlns:mv="urn:schemas-microsoft-com:mac:vml" xmlns="" xmlns:p14="http://schemas.microsoft.com/office/powerpoint/2010/main" val="3400303590"/>
              </p:ext>
            </p:extLst>
          </p:nvPr>
        </p:nvGraphicFramePr>
        <p:xfrm>
          <a:off x="4167645" y="1371600"/>
          <a:ext cx="4724400" cy="1892808"/>
        </p:xfrm>
        <a:graphic>
          <a:graphicData uri="http://schemas.openxmlformats.org/drawingml/2006/table">
            <a:tbl>
              <a:tblPr firstRow="1" firstCol="1" bandRow="1"/>
              <a:tblGrid>
                <a:gridCol w="1107183"/>
                <a:gridCol w="1107183"/>
                <a:gridCol w="836678"/>
                <a:gridCol w="836678"/>
                <a:gridCol w="836678"/>
              </a:tblGrid>
              <a:tr h="0">
                <a:tc>
                  <a:txBody>
                    <a:bodyPr/>
                    <a:lstStyle/>
                    <a:p>
                      <a:pPr marL="0" marR="0">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SITES</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MAR</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APR</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7030A0"/>
                          </a:solidFill>
                          <a:effectLst/>
                          <a:latin typeface="Times New Roman" pitchFamily="18" charset="0"/>
                          <a:ea typeface="Calibri"/>
                          <a:cs typeface="Times New Roman" pitchFamily="18"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2003-10</a:t>
                      </a:r>
                    </a:p>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9 </a:t>
                      </a:r>
                    </a:p>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26</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66</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305</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269</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mc="http://schemas.openxmlformats.org/markup-compatibility/2006" xmlns:mv="urn:schemas-microsoft-com:mac:vml" xmlns="" xmlns:p14="http://schemas.microsoft.com/office/powerpoint/2010/main" val="3120873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b="1"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p:spPr>
        <p:txBody>
          <a:bodyPr>
            <a:normAutofit fontScale="90000"/>
          </a:bodyPr>
          <a:lstStyle/>
          <a:p>
            <a:r>
              <a:rPr lang="en-US" sz="3200" dirty="0" smtClean="0"/>
              <a:t>Objective 2: Hummingbird networks in Ecuador (also to be developed in NA)</a:t>
            </a:r>
            <a:endParaRPr lang="en-US" sz="3200" dirty="0"/>
          </a:p>
        </p:txBody>
      </p:sp>
      <p:pic>
        <p:nvPicPr>
          <p:cNvPr id="17" name="Picture 16" descr="Mazan (10).JPG"/>
          <p:cNvPicPr>
            <a:picLocks noChangeAspect="1"/>
          </p:cNvPicPr>
          <p:nvPr/>
        </p:nvPicPr>
        <p:blipFill>
          <a:blip r:embed="rId3" cstate="print"/>
          <a:stretch>
            <a:fillRect/>
          </a:stretch>
        </p:blipFill>
        <p:spPr>
          <a:xfrm>
            <a:off x="6172200" y="0"/>
            <a:ext cx="2590800" cy="2200164"/>
          </a:xfrm>
          <a:prstGeom prst="rect">
            <a:avLst/>
          </a:prstGeom>
        </p:spPr>
      </p:pic>
      <p:pic>
        <p:nvPicPr>
          <p:cNvPr id="19" name="Picture 18" descr="IMG_0661.JPG"/>
          <p:cNvPicPr>
            <a:picLocks noChangeAspect="1"/>
          </p:cNvPicPr>
          <p:nvPr/>
        </p:nvPicPr>
        <p:blipFill>
          <a:blip r:embed="rId4" cstate="print"/>
          <a:stretch>
            <a:fillRect/>
          </a:stretch>
        </p:blipFill>
        <p:spPr>
          <a:xfrm>
            <a:off x="6172200" y="2209800"/>
            <a:ext cx="2590800" cy="2147637"/>
          </a:xfrm>
          <a:prstGeom prst="rect">
            <a:avLst/>
          </a:prstGeom>
        </p:spPr>
      </p:pic>
      <p:pic>
        <p:nvPicPr>
          <p:cNvPr id="20" name="Picture 19" descr="IMG_4669.JPG"/>
          <p:cNvPicPr>
            <a:picLocks noChangeAspect="1"/>
          </p:cNvPicPr>
          <p:nvPr/>
        </p:nvPicPr>
        <p:blipFill>
          <a:blip r:embed="rId5" cstate="print"/>
          <a:stretch>
            <a:fillRect/>
          </a:stretch>
        </p:blipFill>
        <p:spPr>
          <a:xfrm>
            <a:off x="6172200" y="4343400"/>
            <a:ext cx="2590800" cy="2175711"/>
          </a:xfrm>
          <a:prstGeom prst="rect">
            <a:avLst/>
          </a:prstGeom>
        </p:spPr>
      </p:pic>
      <p:sp>
        <p:nvSpPr>
          <p:cNvPr id="21" name="Rectangle 20"/>
          <p:cNvSpPr/>
          <p:nvPr/>
        </p:nvSpPr>
        <p:spPr>
          <a:xfrm>
            <a:off x="6172200" y="136358"/>
            <a:ext cx="2590800" cy="2073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22098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72200" y="43434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5486400" y="1295400"/>
            <a:ext cx="76200" cy="441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3223483" y="3005806"/>
            <a:ext cx="3523567" cy="523220"/>
          </a:xfrm>
          <a:prstGeom prst="rect">
            <a:avLst/>
          </a:prstGeom>
          <a:noFill/>
        </p:spPr>
        <p:txBody>
          <a:bodyPr wrap="square" rtlCol="0">
            <a:spAutoFit/>
          </a:bodyPr>
          <a:lstStyle/>
          <a:p>
            <a:r>
              <a:rPr lang="en-US" sz="2800" dirty="0" smtClean="0"/>
              <a:t>Disturbance gradient</a:t>
            </a:r>
            <a:endParaRPr lang="en-US" sz="2800" dirty="0"/>
          </a:p>
        </p:txBody>
      </p:sp>
      <p:pic>
        <p:nvPicPr>
          <p:cNvPr id="29" name="Picture 2" descr="F:\Picture1.jpg"/>
          <p:cNvPicPr>
            <a:picLocks noChangeAspect="1" noChangeArrowheads="1"/>
          </p:cNvPicPr>
          <p:nvPr/>
        </p:nvPicPr>
        <p:blipFill>
          <a:blip r:embed="rId6" cstate="print"/>
          <a:srcRect l="2564" t="11256" r="12503" b="16416"/>
          <a:stretch>
            <a:fillRect/>
          </a:stretch>
        </p:blipFill>
        <p:spPr bwMode="auto">
          <a:xfrm>
            <a:off x="609600" y="2590800"/>
            <a:ext cx="3505200" cy="2059453"/>
          </a:xfrm>
          <a:prstGeom prst="rect">
            <a:avLst/>
          </a:prstGeom>
          <a:noFill/>
        </p:spPr>
      </p:pic>
      <p:sp>
        <p:nvSpPr>
          <p:cNvPr id="30" name="TextBox 29"/>
          <p:cNvSpPr txBox="1"/>
          <p:nvPr/>
        </p:nvSpPr>
        <p:spPr>
          <a:xfrm>
            <a:off x="6353108" y="1752600"/>
            <a:ext cx="2360070" cy="400110"/>
          </a:xfrm>
          <a:prstGeom prst="rect">
            <a:avLst/>
          </a:prstGeom>
          <a:noFill/>
        </p:spPr>
        <p:txBody>
          <a:bodyPr wrap="none" rtlCol="0">
            <a:spAutoFit/>
          </a:bodyPr>
          <a:lstStyle/>
          <a:p>
            <a:r>
              <a:rPr lang="en-US" sz="2000" dirty="0" smtClean="0">
                <a:solidFill>
                  <a:schemeClr val="bg1"/>
                </a:solidFill>
              </a:rPr>
              <a:t>“Old” second growth</a:t>
            </a:r>
            <a:endParaRPr lang="en-US" sz="2000" dirty="0">
              <a:solidFill>
                <a:schemeClr val="bg1"/>
              </a:solidFill>
            </a:endParaRPr>
          </a:p>
        </p:txBody>
      </p:sp>
      <p:sp>
        <p:nvSpPr>
          <p:cNvPr id="31" name="TextBox 30"/>
          <p:cNvSpPr txBox="1"/>
          <p:nvPr/>
        </p:nvSpPr>
        <p:spPr>
          <a:xfrm>
            <a:off x="6324600" y="3810000"/>
            <a:ext cx="2506007" cy="400110"/>
          </a:xfrm>
          <a:prstGeom prst="rect">
            <a:avLst/>
          </a:prstGeom>
          <a:noFill/>
        </p:spPr>
        <p:txBody>
          <a:bodyPr wrap="none" rtlCol="0">
            <a:spAutoFit/>
          </a:bodyPr>
          <a:lstStyle/>
          <a:p>
            <a:r>
              <a:rPr lang="en-US" sz="2000" dirty="0" smtClean="0">
                <a:solidFill>
                  <a:schemeClr val="bg1"/>
                </a:solidFill>
              </a:rPr>
              <a:t>Shrubs without cattle</a:t>
            </a:r>
            <a:endParaRPr lang="en-US" sz="2000" dirty="0">
              <a:solidFill>
                <a:schemeClr val="bg1"/>
              </a:solidFill>
            </a:endParaRPr>
          </a:p>
        </p:txBody>
      </p:sp>
      <p:sp>
        <p:nvSpPr>
          <p:cNvPr id="32" name="TextBox 31"/>
          <p:cNvSpPr txBox="1"/>
          <p:nvPr/>
        </p:nvSpPr>
        <p:spPr>
          <a:xfrm>
            <a:off x="6172200" y="6019800"/>
            <a:ext cx="2060372" cy="400110"/>
          </a:xfrm>
          <a:prstGeom prst="rect">
            <a:avLst/>
          </a:prstGeom>
          <a:noFill/>
        </p:spPr>
        <p:txBody>
          <a:bodyPr wrap="none" rtlCol="0">
            <a:spAutoFit/>
          </a:bodyPr>
          <a:lstStyle/>
          <a:p>
            <a:r>
              <a:rPr lang="en-US" sz="2000" dirty="0" smtClean="0">
                <a:solidFill>
                  <a:schemeClr val="bg1"/>
                </a:solidFill>
              </a:rPr>
              <a:t>Shrubs with cattle</a:t>
            </a:r>
            <a:endParaRPr lang="en-US" sz="2000" dirty="0">
              <a:solidFill>
                <a:schemeClr val="bg1"/>
              </a:solidFill>
            </a:endParaRPr>
          </a:p>
        </p:txBody>
      </p:sp>
      <p:sp>
        <p:nvSpPr>
          <p:cNvPr id="33" name="TextBox 32"/>
          <p:cNvSpPr txBox="1"/>
          <p:nvPr/>
        </p:nvSpPr>
        <p:spPr>
          <a:xfrm>
            <a:off x="228600" y="4919008"/>
            <a:ext cx="4953000" cy="1938992"/>
          </a:xfrm>
          <a:prstGeom prst="rect">
            <a:avLst/>
          </a:prstGeom>
          <a:noFill/>
        </p:spPr>
        <p:txBody>
          <a:bodyPr wrap="square" rtlCol="0">
            <a:spAutoFit/>
          </a:bodyPr>
          <a:lstStyle/>
          <a:p>
            <a:r>
              <a:rPr lang="en-US" sz="2400" b="1" dirty="0" smtClean="0"/>
              <a:t>Data collection for networks:</a:t>
            </a:r>
          </a:p>
          <a:p>
            <a:pPr marL="342900" indent="-342900"/>
            <a:r>
              <a:rPr lang="en-US" sz="2400" dirty="0" smtClean="0"/>
              <a:t>Thirty 10x5 meter plots</a:t>
            </a:r>
          </a:p>
          <a:p>
            <a:pPr marL="342900" indent="-342900"/>
            <a:r>
              <a:rPr lang="en-US" sz="2400" dirty="0" smtClean="0"/>
              <a:t>All flowers identified</a:t>
            </a:r>
          </a:p>
          <a:p>
            <a:pPr marL="342900" indent="-342900"/>
            <a:r>
              <a:rPr lang="en-US" sz="2400" dirty="0" smtClean="0"/>
              <a:t>Each plot observed for 30 minutes</a:t>
            </a:r>
          </a:p>
          <a:p>
            <a:pPr marL="342900" indent="-342900"/>
            <a:endParaRPr lang="en-US" sz="2400" dirty="0" smtClean="0"/>
          </a:p>
        </p:txBody>
      </p:sp>
      <p:sp>
        <p:nvSpPr>
          <p:cNvPr id="34" name="Rectangle 33"/>
          <p:cNvSpPr/>
          <p:nvPr/>
        </p:nvSpPr>
        <p:spPr>
          <a:xfrm>
            <a:off x="304800" y="1143000"/>
            <a:ext cx="4572000" cy="1200329"/>
          </a:xfrm>
          <a:prstGeom prst="rect">
            <a:avLst/>
          </a:prstGeom>
        </p:spPr>
        <p:txBody>
          <a:bodyPr>
            <a:spAutoFit/>
          </a:bodyPr>
          <a:lstStyle/>
          <a:p>
            <a:r>
              <a:rPr lang="en-US" sz="2400" dirty="0" smtClean="0">
                <a:ln w="12700">
                  <a:noFill/>
                  <a:prstDash val="solid"/>
                </a:ln>
                <a:latin typeface="Calibri" pitchFamily="34" charset="0"/>
              </a:rPr>
              <a:t>PREDICTION: Disturbance of natural habitats promotes generalization over specialization</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8839200" cy="1143000"/>
          </a:xfrm>
        </p:spPr>
        <p:txBody>
          <a:bodyPr>
            <a:normAutofit/>
          </a:bodyPr>
          <a:lstStyle/>
          <a:p>
            <a:r>
              <a:rPr lang="en-US" sz="3200" dirty="0" smtClean="0"/>
              <a:t>Objective 2: Hummingbird networks in Ecuador</a:t>
            </a:r>
            <a:endParaRPr lang="en-US" sz="3200" dirty="0"/>
          </a:p>
        </p:txBody>
      </p:sp>
      <p:graphicFrame>
        <p:nvGraphicFramePr>
          <p:cNvPr id="5" name="Table 4"/>
          <p:cNvGraphicFramePr>
            <a:graphicFrameLocks noGrp="1"/>
          </p:cNvGraphicFramePr>
          <p:nvPr/>
        </p:nvGraphicFramePr>
        <p:xfrm>
          <a:off x="228600" y="838200"/>
          <a:ext cx="8458201" cy="2187480"/>
        </p:xfrm>
        <a:graphic>
          <a:graphicData uri="http://schemas.openxmlformats.org/drawingml/2006/table">
            <a:tbl>
              <a:tblPr firstRow="1" bandRow="1">
                <a:tableStyleId>{5C22544A-7EE6-4342-B048-85BDC9FD1C3A}</a:tableStyleId>
              </a:tblPr>
              <a:tblGrid>
                <a:gridCol w="2267582"/>
                <a:gridCol w="2764756"/>
                <a:gridCol w="2440441"/>
                <a:gridCol w="985422"/>
              </a:tblGrid>
              <a:tr h="815880">
                <a:tc>
                  <a:txBody>
                    <a:bodyPr/>
                    <a:lstStyle/>
                    <a:p>
                      <a:pPr algn="ctr"/>
                      <a:r>
                        <a:rPr lang="en-US" sz="2400" dirty="0" smtClean="0"/>
                        <a:t>Habitat</a:t>
                      </a:r>
                      <a:endParaRPr lang="en-US" sz="2400" dirty="0"/>
                    </a:p>
                  </a:txBody>
                  <a:tcPr anchor="ctr">
                    <a:solidFill>
                      <a:srgbClr val="00157E"/>
                    </a:solidFill>
                  </a:tcPr>
                </a:tc>
                <a:tc>
                  <a:txBody>
                    <a:bodyPr/>
                    <a:lstStyle/>
                    <a:p>
                      <a:pPr algn="ctr"/>
                      <a:r>
                        <a:rPr lang="en-US" sz="2400" dirty="0" smtClean="0"/>
                        <a:t>Total Interactions</a:t>
                      </a:r>
                      <a:endParaRPr lang="en-US" sz="2400" dirty="0"/>
                    </a:p>
                  </a:txBody>
                  <a:tcPr anchor="ctr">
                    <a:solidFill>
                      <a:srgbClr val="00157E"/>
                    </a:solidFill>
                  </a:tcPr>
                </a:tc>
                <a:tc>
                  <a:txBody>
                    <a:bodyPr/>
                    <a:lstStyle/>
                    <a:p>
                      <a:pPr algn="ctr"/>
                      <a:r>
                        <a:rPr lang="en-US" sz="2400" dirty="0" smtClean="0"/>
                        <a:t>Hummingbirds</a:t>
                      </a:r>
                      <a:endParaRPr lang="en-US" sz="2400" dirty="0"/>
                    </a:p>
                  </a:txBody>
                  <a:tcPr anchor="ctr">
                    <a:solidFill>
                      <a:srgbClr val="00157E"/>
                    </a:solidFill>
                  </a:tcPr>
                </a:tc>
                <a:tc>
                  <a:txBody>
                    <a:bodyPr/>
                    <a:lstStyle/>
                    <a:p>
                      <a:pPr algn="ctr"/>
                      <a:r>
                        <a:rPr lang="en-US" sz="2400" dirty="0" smtClean="0"/>
                        <a:t>Plants</a:t>
                      </a:r>
                      <a:endParaRPr lang="en-US" sz="2400" dirty="0"/>
                    </a:p>
                  </a:txBody>
                  <a:tcPr anchor="ctr">
                    <a:solidFill>
                      <a:srgbClr val="00157E"/>
                    </a:solidFill>
                  </a:tcPr>
                </a:tc>
              </a:tr>
              <a:tr h="275883">
                <a:tc>
                  <a:txBody>
                    <a:bodyPr/>
                    <a:lstStyle/>
                    <a:p>
                      <a:pPr algn="ctr"/>
                      <a:r>
                        <a:rPr lang="en-US" sz="2400" dirty="0" smtClean="0"/>
                        <a:t>Second</a:t>
                      </a:r>
                      <a:r>
                        <a:rPr lang="en-US" sz="2400" baseline="0" dirty="0" smtClean="0"/>
                        <a:t> growth</a:t>
                      </a:r>
                      <a:endParaRPr lang="en-US" sz="2400" dirty="0"/>
                    </a:p>
                  </a:txBody>
                  <a:tcPr anchor="ctr"/>
                </a:tc>
                <a:tc>
                  <a:txBody>
                    <a:bodyPr/>
                    <a:lstStyle/>
                    <a:p>
                      <a:pPr algn="ctr"/>
                      <a:r>
                        <a:rPr lang="en-US" sz="2400" dirty="0" smtClean="0"/>
                        <a:t>442</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19</a:t>
                      </a:r>
                      <a:endParaRPr lang="en-US" sz="2400" dirty="0"/>
                    </a:p>
                  </a:txBody>
                  <a:tcPr anchor="ctr"/>
                </a:tc>
              </a:tr>
              <a:tr h="405345">
                <a:tc>
                  <a:txBody>
                    <a:bodyPr/>
                    <a:lstStyle/>
                    <a:p>
                      <a:pPr algn="ctr"/>
                      <a:r>
                        <a:rPr lang="en-US" sz="2400" dirty="0" smtClean="0"/>
                        <a:t>Shrub no grazing</a:t>
                      </a:r>
                      <a:endParaRPr lang="en-US" sz="2400" dirty="0"/>
                    </a:p>
                  </a:txBody>
                  <a:tcPr anchor="ctr"/>
                </a:tc>
                <a:tc>
                  <a:txBody>
                    <a:bodyPr/>
                    <a:lstStyle/>
                    <a:p>
                      <a:pPr algn="ctr"/>
                      <a:r>
                        <a:rPr lang="en-US" sz="2400" dirty="0" smtClean="0"/>
                        <a:t>1412</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16</a:t>
                      </a:r>
                      <a:endParaRPr lang="en-US" sz="2400" dirty="0"/>
                    </a:p>
                  </a:txBody>
                  <a:tcPr anchor="ctr"/>
                </a:tc>
              </a:tr>
              <a:tr h="275883">
                <a:tc>
                  <a:txBody>
                    <a:bodyPr/>
                    <a:lstStyle/>
                    <a:p>
                      <a:pPr algn="ctr"/>
                      <a:r>
                        <a:rPr lang="en-US" sz="2400" dirty="0" smtClean="0"/>
                        <a:t>Shrub</a:t>
                      </a:r>
                      <a:r>
                        <a:rPr lang="en-US" sz="2400" baseline="0" dirty="0" smtClean="0"/>
                        <a:t> grazing</a:t>
                      </a:r>
                      <a:endParaRPr lang="en-US" sz="2400" dirty="0"/>
                    </a:p>
                  </a:txBody>
                  <a:tcPr anchor="ctr"/>
                </a:tc>
                <a:tc>
                  <a:txBody>
                    <a:bodyPr/>
                    <a:lstStyle/>
                    <a:p>
                      <a:pPr algn="ctr"/>
                      <a:r>
                        <a:rPr lang="en-US" sz="2400" dirty="0" smtClean="0"/>
                        <a:t>884</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17</a:t>
                      </a:r>
                      <a:endParaRPr lang="en-US" sz="2400" dirty="0"/>
                    </a:p>
                  </a:txBody>
                  <a:tcPr anchor="ctr"/>
                </a:tc>
              </a:tr>
            </a:tbl>
          </a:graphicData>
        </a:graphic>
      </p:graphicFrame>
      <p:sp>
        <p:nvSpPr>
          <p:cNvPr id="6" name="TextBox 5"/>
          <p:cNvSpPr txBox="1"/>
          <p:nvPr/>
        </p:nvSpPr>
        <p:spPr>
          <a:xfrm>
            <a:off x="685800" y="2971800"/>
            <a:ext cx="5629426" cy="369332"/>
          </a:xfrm>
          <a:prstGeom prst="rect">
            <a:avLst/>
          </a:prstGeom>
          <a:noFill/>
        </p:spPr>
        <p:txBody>
          <a:bodyPr wrap="none" rtlCol="0">
            <a:spAutoFit/>
          </a:bodyPr>
          <a:lstStyle/>
          <a:p>
            <a:r>
              <a:rPr lang="en-US" dirty="0" smtClean="0"/>
              <a:t>Data from </a:t>
            </a:r>
            <a:r>
              <a:rPr lang="en-US" dirty="0" smtClean="0">
                <a:ln w="12700">
                  <a:noFill/>
                  <a:prstDash val="solid"/>
                </a:ln>
                <a:latin typeface="Calibri" pitchFamily="34" charset="0"/>
              </a:rPr>
              <a:t>February and August 2011.  Collection on-going</a:t>
            </a:r>
            <a:endParaRPr lang="en-US" dirty="0"/>
          </a:p>
        </p:txBody>
      </p:sp>
      <p:pic>
        <p:nvPicPr>
          <p:cNvPr id="7" name="Picture 2"/>
          <p:cNvPicPr>
            <a:picLocks noChangeAspect="1" noChangeArrowheads="1"/>
          </p:cNvPicPr>
          <p:nvPr/>
        </p:nvPicPr>
        <p:blipFill>
          <a:blip r:embed="rId2" cstate="print"/>
          <a:srcRect l="4762" t="10723" r="7619" b="7371"/>
          <a:stretch>
            <a:fillRect/>
          </a:stretch>
        </p:blipFill>
        <p:spPr bwMode="auto">
          <a:xfrm>
            <a:off x="4598241" y="3657600"/>
            <a:ext cx="4240959" cy="3200400"/>
          </a:xfrm>
          <a:prstGeom prst="rect">
            <a:avLst/>
          </a:prstGeom>
          <a:noFill/>
          <a:ln>
            <a:solidFill>
              <a:schemeClr val="tx1"/>
            </a:solidFill>
          </a:ln>
        </p:spPr>
      </p:pic>
      <p:sp>
        <p:nvSpPr>
          <p:cNvPr id="8" name="TextBox 7"/>
          <p:cNvSpPr txBox="1"/>
          <p:nvPr/>
        </p:nvSpPr>
        <p:spPr>
          <a:xfrm>
            <a:off x="5741242" y="4267200"/>
            <a:ext cx="2438168" cy="400110"/>
          </a:xfrm>
          <a:prstGeom prst="rect">
            <a:avLst/>
          </a:prstGeom>
          <a:solidFill>
            <a:schemeClr val="bg1"/>
          </a:solidFill>
        </p:spPr>
        <p:txBody>
          <a:bodyPr wrap="none" rtlCol="0">
            <a:spAutoFit/>
          </a:bodyPr>
          <a:lstStyle/>
          <a:p>
            <a:r>
              <a:rPr lang="en-US" sz="2000" dirty="0" smtClean="0"/>
              <a:t>Hummingbird species</a:t>
            </a:r>
            <a:endParaRPr lang="en-US" sz="2000" dirty="0"/>
          </a:p>
        </p:txBody>
      </p:sp>
      <p:sp>
        <p:nvSpPr>
          <p:cNvPr id="10" name="TextBox 9"/>
          <p:cNvSpPr txBox="1"/>
          <p:nvPr/>
        </p:nvSpPr>
        <p:spPr>
          <a:xfrm>
            <a:off x="5741242" y="6457890"/>
            <a:ext cx="1596143" cy="400110"/>
          </a:xfrm>
          <a:prstGeom prst="rect">
            <a:avLst/>
          </a:prstGeom>
          <a:solidFill>
            <a:schemeClr val="bg1"/>
          </a:solidFill>
        </p:spPr>
        <p:txBody>
          <a:bodyPr wrap="none" rtlCol="0">
            <a:spAutoFit/>
          </a:bodyPr>
          <a:lstStyle/>
          <a:p>
            <a:r>
              <a:rPr lang="en-US" sz="2000" dirty="0" smtClean="0"/>
              <a:t>Plant  species</a:t>
            </a:r>
            <a:endParaRPr lang="en-US" sz="2000" dirty="0"/>
          </a:p>
        </p:txBody>
      </p:sp>
      <p:sp>
        <p:nvSpPr>
          <p:cNvPr id="11" name="Rectangle 10"/>
          <p:cNvSpPr/>
          <p:nvPr/>
        </p:nvSpPr>
        <p:spPr>
          <a:xfrm>
            <a:off x="381000" y="3811012"/>
            <a:ext cx="3810000" cy="3046988"/>
          </a:xfrm>
          <a:prstGeom prst="rect">
            <a:avLst/>
          </a:prstGeom>
        </p:spPr>
        <p:txBody>
          <a:bodyPr wrap="square">
            <a:spAutoFit/>
          </a:bodyPr>
          <a:lstStyle/>
          <a:p>
            <a:r>
              <a:rPr lang="en-US" sz="2400" b="1" dirty="0" smtClean="0">
                <a:latin typeface="Calibri" pitchFamily="34" charset="0"/>
              </a:rPr>
              <a:t>Interaction networks of hummingbirds and plants</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The lines between the two levels represent interactions and the thickness depends on the frequency of a given interaction.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28600"/>
            <a:ext cx="5943600" cy="1143000"/>
          </a:xfrm>
        </p:spPr>
        <p:txBody>
          <a:bodyPr>
            <a:normAutofit fontScale="90000"/>
          </a:bodyPr>
          <a:lstStyle/>
          <a:p>
            <a:r>
              <a:rPr lang="en-US" sz="3200" dirty="0" smtClean="0"/>
              <a:t>Objective 2: Hummingbird networks in Ecuador</a:t>
            </a:r>
            <a:br>
              <a:rPr lang="en-US" sz="3200" dirty="0" smtClean="0"/>
            </a:br>
            <a:endParaRPr lang="en-US" sz="3200" dirty="0"/>
          </a:p>
        </p:txBody>
      </p:sp>
      <p:pic>
        <p:nvPicPr>
          <p:cNvPr id="14" name="Picture 3"/>
          <p:cNvPicPr>
            <a:picLocks noChangeAspect="1" noChangeArrowheads="1"/>
          </p:cNvPicPr>
          <p:nvPr/>
        </p:nvPicPr>
        <p:blipFill>
          <a:blip r:embed="rId3" cstate="print"/>
          <a:srcRect l="4124" t="11442" r="7216" b="9464"/>
          <a:stretch>
            <a:fillRect/>
          </a:stretch>
        </p:blipFill>
        <p:spPr bwMode="auto">
          <a:xfrm>
            <a:off x="6096000" y="2057401"/>
            <a:ext cx="2537617" cy="1890110"/>
          </a:xfrm>
          <a:prstGeom prst="rect">
            <a:avLst/>
          </a:prstGeom>
          <a:noFill/>
          <a:ln w="9525">
            <a:solidFill>
              <a:schemeClr val="tx1"/>
            </a:solidFill>
            <a:miter lim="800000"/>
            <a:headEnd/>
            <a:tailEnd/>
          </a:ln>
          <a:effectLst/>
        </p:spPr>
      </p:pic>
      <p:pic>
        <p:nvPicPr>
          <p:cNvPr id="15" name="Picture 4"/>
          <p:cNvPicPr>
            <a:picLocks noChangeAspect="1" noChangeArrowheads="1"/>
          </p:cNvPicPr>
          <p:nvPr/>
        </p:nvPicPr>
        <p:blipFill>
          <a:blip r:embed="rId4" cstate="print"/>
          <a:srcRect l="5941" t="12836" r="4950" b="9334"/>
          <a:stretch>
            <a:fillRect/>
          </a:stretch>
        </p:blipFill>
        <p:spPr bwMode="auto">
          <a:xfrm>
            <a:off x="6130313" y="4191000"/>
            <a:ext cx="2556487" cy="2098365"/>
          </a:xfrm>
          <a:prstGeom prst="rect">
            <a:avLst/>
          </a:prstGeom>
          <a:noFill/>
          <a:ln w="9525">
            <a:solidFill>
              <a:schemeClr val="tx1"/>
            </a:solidFill>
            <a:miter lim="800000"/>
            <a:headEnd/>
            <a:tailEnd/>
          </a:ln>
          <a:effectLst/>
        </p:spPr>
      </p:pic>
      <p:pic>
        <p:nvPicPr>
          <p:cNvPr id="16" name="Picture 2"/>
          <p:cNvPicPr>
            <a:picLocks noChangeAspect="1" noChangeArrowheads="1"/>
          </p:cNvPicPr>
          <p:nvPr/>
        </p:nvPicPr>
        <p:blipFill>
          <a:blip r:embed="rId5" cstate="print"/>
          <a:srcRect l="4762" t="10723" r="7619" b="7371"/>
          <a:stretch>
            <a:fillRect/>
          </a:stretch>
        </p:blipFill>
        <p:spPr bwMode="auto">
          <a:xfrm>
            <a:off x="6096000" y="1"/>
            <a:ext cx="2504649" cy="1890110"/>
          </a:xfrm>
          <a:prstGeom prst="rect">
            <a:avLst/>
          </a:prstGeom>
          <a:noFill/>
          <a:ln>
            <a:solidFill>
              <a:schemeClr val="tx1"/>
            </a:solidFill>
          </a:ln>
        </p:spPr>
      </p:pic>
      <p:pic>
        <p:nvPicPr>
          <p:cNvPr id="17" name="Picture 16" descr="h2.jpeg"/>
          <p:cNvPicPr>
            <a:picLocks noChangeAspect="1"/>
          </p:cNvPicPr>
          <p:nvPr/>
        </p:nvPicPr>
        <p:blipFill>
          <a:blip r:embed="rId6" cstate="print"/>
          <a:srcRect t="9278" b="6186"/>
          <a:stretch>
            <a:fillRect/>
          </a:stretch>
        </p:blipFill>
        <p:spPr>
          <a:xfrm>
            <a:off x="685800" y="990600"/>
            <a:ext cx="4343400" cy="4790515"/>
          </a:xfrm>
          <a:prstGeom prst="rect">
            <a:avLst/>
          </a:prstGeom>
          <a:noFill/>
          <a:ln>
            <a:noFill/>
          </a:ln>
        </p:spPr>
      </p:pic>
      <p:sp>
        <p:nvSpPr>
          <p:cNvPr id="18" name="TextBox 17"/>
          <p:cNvSpPr txBox="1"/>
          <p:nvPr/>
        </p:nvSpPr>
        <p:spPr>
          <a:xfrm>
            <a:off x="6248400" y="1581090"/>
            <a:ext cx="2360070" cy="400110"/>
          </a:xfrm>
          <a:prstGeom prst="rect">
            <a:avLst/>
          </a:prstGeom>
          <a:noFill/>
        </p:spPr>
        <p:txBody>
          <a:bodyPr wrap="none" rtlCol="0">
            <a:spAutoFit/>
          </a:bodyPr>
          <a:lstStyle/>
          <a:p>
            <a:r>
              <a:rPr lang="en-US" sz="2000" dirty="0" smtClean="0"/>
              <a:t>“Old” second growth</a:t>
            </a:r>
            <a:endParaRPr lang="en-US" sz="2000" dirty="0"/>
          </a:p>
        </p:txBody>
      </p:sp>
      <p:sp>
        <p:nvSpPr>
          <p:cNvPr id="19" name="TextBox 18"/>
          <p:cNvSpPr txBox="1"/>
          <p:nvPr/>
        </p:nvSpPr>
        <p:spPr>
          <a:xfrm>
            <a:off x="6324600" y="3638490"/>
            <a:ext cx="2506007" cy="400110"/>
          </a:xfrm>
          <a:prstGeom prst="rect">
            <a:avLst/>
          </a:prstGeom>
          <a:noFill/>
        </p:spPr>
        <p:txBody>
          <a:bodyPr wrap="none" rtlCol="0">
            <a:spAutoFit/>
          </a:bodyPr>
          <a:lstStyle/>
          <a:p>
            <a:r>
              <a:rPr lang="en-US" sz="2000" dirty="0" smtClean="0"/>
              <a:t>Shrubs without cattle</a:t>
            </a:r>
            <a:endParaRPr lang="en-US" sz="2000" dirty="0"/>
          </a:p>
        </p:txBody>
      </p:sp>
      <p:sp>
        <p:nvSpPr>
          <p:cNvPr id="20" name="TextBox 19"/>
          <p:cNvSpPr txBox="1"/>
          <p:nvPr/>
        </p:nvSpPr>
        <p:spPr>
          <a:xfrm>
            <a:off x="6172200" y="5924490"/>
            <a:ext cx="2060372" cy="400110"/>
          </a:xfrm>
          <a:prstGeom prst="rect">
            <a:avLst/>
          </a:prstGeom>
          <a:noFill/>
        </p:spPr>
        <p:txBody>
          <a:bodyPr wrap="none" rtlCol="0">
            <a:spAutoFit/>
          </a:bodyPr>
          <a:lstStyle/>
          <a:p>
            <a:r>
              <a:rPr lang="en-US" sz="2000" dirty="0" smtClean="0"/>
              <a:t>Shrubs with cattle</a:t>
            </a:r>
            <a:endParaRPr lang="en-US" sz="2000" dirty="0"/>
          </a:p>
        </p:txBody>
      </p:sp>
      <p:sp>
        <p:nvSpPr>
          <p:cNvPr id="21" name="Rectangle 20"/>
          <p:cNvSpPr/>
          <p:nvPr/>
        </p:nvSpPr>
        <p:spPr>
          <a:xfrm>
            <a:off x="0" y="6396335"/>
            <a:ext cx="7770653" cy="523220"/>
          </a:xfrm>
          <a:prstGeom prst="rect">
            <a:avLst/>
          </a:prstGeom>
        </p:spPr>
        <p:txBody>
          <a:bodyPr wrap="none">
            <a:spAutoFit/>
          </a:bodyPr>
          <a:lstStyle/>
          <a:p>
            <a:r>
              <a:rPr lang="en-US" sz="2800" b="1" dirty="0" smtClean="0">
                <a:ln w="12700">
                  <a:noFill/>
                  <a:prstDash val="solid"/>
                </a:ln>
                <a:latin typeface="Calibri" pitchFamily="34" charset="0"/>
              </a:rPr>
              <a:t>As predicted cattle grazing decreases specialization</a:t>
            </a:r>
            <a:endParaRPr lang="en-US" sz="2800" b="1" dirty="0"/>
          </a:p>
        </p:txBody>
      </p:sp>
      <p:sp>
        <p:nvSpPr>
          <p:cNvPr id="22" name="TextBox 21"/>
          <p:cNvSpPr txBox="1"/>
          <p:nvPr/>
        </p:nvSpPr>
        <p:spPr>
          <a:xfrm rot="16200000">
            <a:off x="-86705" y="2970501"/>
            <a:ext cx="1609543" cy="400110"/>
          </a:xfrm>
          <a:prstGeom prst="rect">
            <a:avLst/>
          </a:prstGeom>
          <a:solidFill>
            <a:schemeClr val="bg1"/>
          </a:solidFill>
        </p:spPr>
        <p:txBody>
          <a:bodyPr wrap="none" rtlCol="0">
            <a:spAutoFit/>
          </a:bodyPr>
          <a:lstStyle/>
          <a:p>
            <a:r>
              <a:rPr lang="en-US" sz="2000" dirty="0" smtClean="0"/>
              <a:t>Specialization</a:t>
            </a:r>
            <a:endParaRPr lang="en-US" sz="2000" dirty="0"/>
          </a:p>
        </p:txBody>
      </p:sp>
      <p:sp>
        <p:nvSpPr>
          <p:cNvPr id="23" name="TextBox 22"/>
          <p:cNvSpPr txBox="1"/>
          <p:nvPr/>
        </p:nvSpPr>
        <p:spPr>
          <a:xfrm>
            <a:off x="1447800" y="5410200"/>
            <a:ext cx="970330" cy="707886"/>
          </a:xfrm>
          <a:prstGeom prst="rect">
            <a:avLst/>
          </a:prstGeom>
          <a:solidFill>
            <a:schemeClr val="bg1"/>
          </a:solidFill>
        </p:spPr>
        <p:txBody>
          <a:bodyPr wrap="none" rtlCol="0">
            <a:spAutoFit/>
          </a:bodyPr>
          <a:lstStyle/>
          <a:p>
            <a:r>
              <a:rPr lang="en-US" sz="2000" dirty="0" smtClean="0"/>
              <a:t>Second</a:t>
            </a:r>
          </a:p>
          <a:p>
            <a:r>
              <a:rPr lang="en-US" sz="2000" dirty="0" smtClean="0"/>
              <a:t>Growth</a:t>
            </a:r>
            <a:endParaRPr lang="en-US" sz="2000" dirty="0"/>
          </a:p>
        </p:txBody>
      </p:sp>
      <p:sp>
        <p:nvSpPr>
          <p:cNvPr id="24" name="TextBox 23"/>
          <p:cNvSpPr txBox="1"/>
          <p:nvPr/>
        </p:nvSpPr>
        <p:spPr>
          <a:xfrm>
            <a:off x="3657600" y="5410200"/>
            <a:ext cx="1439689" cy="400110"/>
          </a:xfrm>
          <a:prstGeom prst="rect">
            <a:avLst/>
          </a:prstGeom>
          <a:solidFill>
            <a:schemeClr val="bg1"/>
          </a:solidFill>
        </p:spPr>
        <p:txBody>
          <a:bodyPr wrap="none" rtlCol="0">
            <a:spAutoFit/>
          </a:bodyPr>
          <a:lstStyle/>
          <a:p>
            <a:r>
              <a:rPr lang="en-US" sz="2000" dirty="0" smtClean="0"/>
              <a:t>Shrub cattle</a:t>
            </a:r>
            <a:endParaRPr lang="en-US" sz="2000" dirty="0"/>
          </a:p>
        </p:txBody>
      </p:sp>
      <p:sp>
        <p:nvSpPr>
          <p:cNvPr id="25" name="TextBox 24"/>
          <p:cNvSpPr txBox="1"/>
          <p:nvPr/>
        </p:nvSpPr>
        <p:spPr>
          <a:xfrm>
            <a:off x="2631987" y="5410200"/>
            <a:ext cx="797013" cy="400110"/>
          </a:xfrm>
          <a:prstGeom prst="rect">
            <a:avLst/>
          </a:prstGeom>
          <a:solidFill>
            <a:schemeClr val="bg1"/>
          </a:solidFill>
        </p:spPr>
        <p:txBody>
          <a:bodyPr wrap="none" rtlCol="0">
            <a:spAutoFit/>
          </a:bodyPr>
          <a:lstStyle/>
          <a:p>
            <a:r>
              <a:rPr lang="en-US" sz="2000" dirty="0" smtClean="0"/>
              <a:t>Shrub</a:t>
            </a:r>
            <a:endParaRPr lang="en-US" sz="2000" dirty="0"/>
          </a:p>
        </p:txBody>
      </p:sp>
      <p:sp>
        <p:nvSpPr>
          <p:cNvPr id="26" name="Rectangle 25"/>
          <p:cNvSpPr/>
          <p:nvPr/>
        </p:nvSpPr>
        <p:spPr>
          <a:xfrm>
            <a:off x="3505200" y="1219200"/>
            <a:ext cx="2286000" cy="12003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n w="12700">
                  <a:noFill/>
                  <a:prstDash val="solid"/>
                </a:ln>
                <a:latin typeface="Calibri" pitchFamily="34" charset="0"/>
              </a:rPr>
              <a:t>Degree of specialization of the network</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normAutofit/>
          </a:bodyPr>
          <a:lstStyle/>
          <a:p>
            <a:r>
              <a:rPr lang="en-US" sz="2400" b="1" dirty="0" smtClean="0"/>
              <a:t>Next steps:</a:t>
            </a:r>
          </a:p>
          <a:p>
            <a:pPr>
              <a:buNone/>
            </a:pPr>
            <a:r>
              <a:rPr lang="en-US" sz="2400" dirty="0" smtClean="0"/>
              <a:t>	Calculate hummingbird survival using Mark-recapture (as with NA data) based on 8 yrs of mist-net data</a:t>
            </a:r>
          </a:p>
          <a:p>
            <a:pPr>
              <a:buNone/>
            </a:pPr>
            <a:r>
              <a:rPr lang="en-US" sz="2400" dirty="0" smtClean="0"/>
              <a:t>	Evaluate relationship between survival &amp; RS data</a:t>
            </a:r>
          </a:p>
          <a:p>
            <a:pPr>
              <a:buNone/>
            </a:pPr>
            <a:r>
              <a:rPr lang="en-US" sz="2400" dirty="0" smtClean="0"/>
              <a:t>	Evaluate relationship between flower resources, RS &amp; hummingbird behavior (specialization etc.) from hummingbird – plant network</a:t>
            </a:r>
            <a:endParaRPr lang="en-US" sz="2400" dirty="0"/>
          </a:p>
        </p:txBody>
      </p:sp>
      <p:sp>
        <p:nvSpPr>
          <p:cNvPr id="6" name="Title 1"/>
          <p:cNvSpPr>
            <a:spLocks noGrp="1"/>
          </p:cNvSpPr>
          <p:nvPr>
            <p:ph type="title"/>
          </p:nvPr>
        </p:nvSpPr>
        <p:spPr>
          <a:xfrm>
            <a:off x="533400" y="304800"/>
            <a:ext cx="7162800" cy="1143000"/>
          </a:xfrm>
        </p:spPr>
        <p:txBody>
          <a:bodyPr>
            <a:noAutofit/>
          </a:bodyPr>
          <a:lstStyle/>
          <a:p>
            <a:r>
              <a:rPr lang="en-US" sz="3600" dirty="0" smtClean="0"/>
              <a:t>Objective 2: Hummingbird networks in Ecuador</a:t>
            </a:r>
            <a:br>
              <a:rPr lang="en-US" sz="3600" dirty="0" smtClean="0"/>
            </a:br>
            <a:endParaRPr lang="en-US" sz="3600" dirty="0"/>
          </a:p>
        </p:txBody>
      </p:sp>
      <p:pic>
        <p:nvPicPr>
          <p:cNvPr id="1026" name="Picture 2" descr="C:\Documents and Settings\Catherine\My Documents\webpage\Pictures\Boris.jpg"/>
          <p:cNvPicPr>
            <a:picLocks noChangeAspect="1" noChangeArrowheads="1"/>
          </p:cNvPicPr>
          <p:nvPr/>
        </p:nvPicPr>
        <p:blipFill>
          <a:blip r:embed="rId2" cstate="print"/>
          <a:srcRect/>
          <a:stretch>
            <a:fillRect/>
          </a:stretch>
        </p:blipFill>
        <p:spPr bwMode="auto">
          <a:xfrm>
            <a:off x="5029200" y="4248150"/>
            <a:ext cx="2971800" cy="2228850"/>
          </a:xfrm>
          <a:prstGeom prst="rect">
            <a:avLst/>
          </a:prstGeom>
          <a:noFill/>
        </p:spPr>
      </p:pic>
      <p:sp>
        <p:nvSpPr>
          <p:cNvPr id="8" name="TextBox 7"/>
          <p:cNvSpPr txBox="1"/>
          <p:nvPr/>
        </p:nvSpPr>
        <p:spPr>
          <a:xfrm>
            <a:off x="4953000" y="6488668"/>
            <a:ext cx="3962175" cy="369332"/>
          </a:xfrm>
          <a:prstGeom prst="rect">
            <a:avLst/>
          </a:prstGeom>
          <a:noFill/>
        </p:spPr>
        <p:txBody>
          <a:bodyPr wrap="none" rtlCol="0">
            <a:spAutoFit/>
          </a:bodyPr>
          <a:lstStyle/>
          <a:p>
            <a:r>
              <a:rPr lang="en-US" dirty="0" smtClean="0"/>
              <a:t>Work done by Boris </a:t>
            </a:r>
            <a:r>
              <a:rPr lang="en-US" dirty="0" err="1" smtClean="0"/>
              <a:t>Tinoco</a:t>
            </a:r>
            <a:r>
              <a:rPr lang="en-US" dirty="0" smtClean="0"/>
              <a:t>, PhD student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b="1"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85788" y="258763"/>
            <a:ext cx="3986212" cy="579437"/>
          </a:xfrm>
          <a:prstGeom prst="rect">
            <a:avLst/>
          </a:prstGeom>
          <a:noFill/>
          <a:ln w="9525">
            <a:noFill/>
            <a:miter lim="800000"/>
            <a:headEnd/>
            <a:tailEnd/>
          </a:ln>
          <a:effectLst/>
        </p:spPr>
        <p:txBody>
          <a:bodyPr>
            <a:spAutoFit/>
          </a:bodyPr>
          <a:lstStyle/>
          <a:p>
            <a:r>
              <a:rPr lang="es-ES_tradnl" sz="3200" b="1" dirty="0" smtClean="0">
                <a:latin typeface="Arial" pitchFamily="34" charset="0"/>
              </a:rPr>
              <a:t>Physiology</a:t>
            </a:r>
            <a:endParaRPr lang="es-ES_tradnl" sz="3200" b="1" dirty="0">
              <a:latin typeface="Arial" pitchFamily="34" charset="0"/>
            </a:endParaRPr>
          </a:p>
        </p:txBody>
      </p:sp>
      <p:grpSp>
        <p:nvGrpSpPr>
          <p:cNvPr id="2" name="Group 3"/>
          <p:cNvGrpSpPr>
            <a:grpSpLocks/>
          </p:cNvGrpSpPr>
          <p:nvPr/>
        </p:nvGrpSpPr>
        <p:grpSpPr bwMode="auto">
          <a:xfrm>
            <a:off x="4846638" y="152400"/>
            <a:ext cx="4068762" cy="914400"/>
            <a:chOff x="3053" y="96"/>
            <a:chExt cx="2563" cy="576"/>
          </a:xfrm>
        </p:grpSpPr>
        <p:pic>
          <p:nvPicPr>
            <p:cNvPr id="52228" name="Picture 4" descr="&#10;basleu.jpg                                                     0007E98E Manandoun                      C16ECE63:"/>
            <p:cNvPicPr>
              <a:picLocks noChangeAspect="1" noChangeArrowheads="1"/>
            </p:cNvPicPr>
            <p:nvPr/>
          </p:nvPicPr>
          <p:blipFill>
            <a:blip r:embed="rId2" cstate="print"/>
            <a:srcRect/>
            <a:stretch>
              <a:fillRect/>
            </a:stretch>
          </p:blipFill>
          <p:spPr bwMode="auto">
            <a:xfrm>
              <a:off x="5069" y="96"/>
              <a:ext cx="547" cy="432"/>
            </a:xfrm>
            <a:prstGeom prst="rect">
              <a:avLst/>
            </a:prstGeom>
            <a:noFill/>
          </p:spPr>
        </p:pic>
        <p:pic>
          <p:nvPicPr>
            <p:cNvPr id="52229" name="Picture 5" descr="Hummingbird iStock_0#2D25E0.jpg                                0007E98E Manandoun                      C16ECE63:"/>
            <p:cNvPicPr>
              <a:picLocks noChangeAspect="1" noChangeArrowheads="1"/>
            </p:cNvPicPr>
            <p:nvPr/>
          </p:nvPicPr>
          <p:blipFill>
            <a:blip r:embed="rId3" cstate="print"/>
            <a:srcRect/>
            <a:stretch>
              <a:fillRect/>
            </a:stretch>
          </p:blipFill>
          <p:spPr bwMode="auto">
            <a:xfrm>
              <a:off x="3053" y="96"/>
              <a:ext cx="768" cy="532"/>
            </a:xfrm>
            <a:prstGeom prst="rect">
              <a:avLst/>
            </a:prstGeom>
            <a:noFill/>
          </p:spPr>
        </p:pic>
        <p:sp>
          <p:nvSpPr>
            <p:cNvPr id="52230" name="Rectangle 6"/>
            <p:cNvSpPr>
              <a:spLocks noChangeArrowheads="1"/>
            </p:cNvSpPr>
            <p:nvPr/>
          </p:nvSpPr>
          <p:spPr bwMode="auto">
            <a:xfrm>
              <a:off x="3053" y="528"/>
              <a:ext cx="960" cy="144"/>
            </a:xfrm>
            <a:prstGeom prst="rect">
              <a:avLst/>
            </a:prstGeom>
            <a:solidFill>
              <a:srgbClr val="003366"/>
            </a:solidFill>
            <a:ln w="9525">
              <a:noFill/>
              <a:miter lim="800000"/>
              <a:headEnd/>
              <a:tailEnd/>
            </a:ln>
            <a:effectLst/>
          </p:spPr>
          <p:txBody>
            <a:bodyPr wrap="none" anchor="ctr"/>
            <a:lstStyle/>
            <a:p>
              <a:endParaRPr lang="en-US"/>
            </a:p>
          </p:txBody>
        </p:sp>
        <p:pic>
          <p:nvPicPr>
            <p:cNvPr id="52231" name="Picture 7" descr="Hummingbird_828.jpg                                            0007E98E Manandoun                      C16ECE63:"/>
            <p:cNvPicPr>
              <a:picLocks noChangeAspect="1" noChangeArrowheads="1"/>
            </p:cNvPicPr>
            <p:nvPr/>
          </p:nvPicPr>
          <p:blipFill>
            <a:blip r:embed="rId4" cstate="print"/>
            <a:srcRect/>
            <a:stretch>
              <a:fillRect/>
            </a:stretch>
          </p:blipFill>
          <p:spPr bwMode="auto">
            <a:xfrm>
              <a:off x="3773" y="96"/>
              <a:ext cx="638" cy="432"/>
            </a:xfrm>
            <a:prstGeom prst="rect">
              <a:avLst/>
            </a:prstGeom>
            <a:noFill/>
          </p:spPr>
        </p:pic>
        <p:pic>
          <p:nvPicPr>
            <p:cNvPr id="52232" name="Picture 8" descr="hummingbird.jpg                                                0007E98E Manandoun                      C16ECE63:"/>
            <p:cNvPicPr>
              <a:picLocks noChangeAspect="1" noChangeArrowheads="1"/>
            </p:cNvPicPr>
            <p:nvPr/>
          </p:nvPicPr>
          <p:blipFill>
            <a:blip r:embed="rId5" cstate="print"/>
            <a:srcRect/>
            <a:stretch>
              <a:fillRect/>
            </a:stretch>
          </p:blipFill>
          <p:spPr bwMode="auto">
            <a:xfrm>
              <a:off x="4397" y="96"/>
              <a:ext cx="672" cy="432"/>
            </a:xfrm>
            <a:prstGeom prst="rect">
              <a:avLst/>
            </a:prstGeom>
            <a:noFill/>
          </p:spPr>
        </p:pic>
      </p:grpSp>
      <p:sp>
        <p:nvSpPr>
          <p:cNvPr id="52233" name="Line 9"/>
          <p:cNvSpPr>
            <a:spLocks noChangeShapeType="1"/>
          </p:cNvSpPr>
          <p:nvPr/>
        </p:nvSpPr>
        <p:spPr bwMode="auto">
          <a:xfrm>
            <a:off x="0" y="990600"/>
            <a:ext cx="9144000" cy="0"/>
          </a:xfrm>
          <a:prstGeom prst="line">
            <a:avLst/>
          </a:prstGeom>
          <a:noFill/>
          <a:ln w="38100">
            <a:solidFill>
              <a:srgbClr val="6699CC"/>
            </a:solidFill>
            <a:round/>
            <a:headEnd/>
            <a:tailEnd/>
          </a:ln>
          <a:effectLst/>
        </p:spPr>
        <p:txBody>
          <a:bodyPr wrap="none" anchor="ctr"/>
          <a:lstStyle/>
          <a:p>
            <a:endParaRPr lang="en-US"/>
          </a:p>
        </p:txBody>
      </p:sp>
      <p:sp>
        <p:nvSpPr>
          <p:cNvPr id="52235" name="Text Box 11"/>
          <p:cNvSpPr txBox="1">
            <a:spLocks noChangeArrowheads="1"/>
          </p:cNvSpPr>
          <p:nvPr/>
        </p:nvSpPr>
        <p:spPr bwMode="auto">
          <a:xfrm>
            <a:off x="685800" y="1447800"/>
            <a:ext cx="5118100" cy="457200"/>
          </a:xfrm>
          <a:prstGeom prst="rect">
            <a:avLst/>
          </a:prstGeom>
          <a:noFill/>
          <a:ln w="9525">
            <a:noFill/>
            <a:miter lim="800000"/>
            <a:headEnd/>
            <a:tailEnd/>
          </a:ln>
          <a:effectLst/>
        </p:spPr>
        <p:txBody>
          <a:bodyPr wrap="none">
            <a:spAutoFit/>
          </a:bodyPr>
          <a:lstStyle/>
          <a:p>
            <a:pPr algn="ctr"/>
            <a:r>
              <a:rPr lang="es-ES_tradnl" dirty="0">
                <a:solidFill>
                  <a:schemeClr val="bg1"/>
                </a:solidFill>
                <a:latin typeface="Arial" pitchFamily="34" charset="0"/>
              </a:rPr>
              <a:t>Colibríes: fisiología, comportamiento</a:t>
            </a:r>
          </a:p>
        </p:txBody>
      </p:sp>
      <p:pic>
        <p:nvPicPr>
          <p:cNvPr id="52237" name="Picture 13" descr="Broad-billed Humming#2D2C0A.jpg                                002D2B5D Manandoun                      C16ECE63:"/>
          <p:cNvPicPr>
            <a:picLocks noChangeAspect="1" noChangeArrowheads="1"/>
          </p:cNvPicPr>
          <p:nvPr/>
        </p:nvPicPr>
        <p:blipFill>
          <a:blip r:embed="rId6" cstate="print"/>
          <a:srcRect/>
          <a:stretch>
            <a:fillRect/>
          </a:stretch>
        </p:blipFill>
        <p:spPr bwMode="auto">
          <a:xfrm rot="16200000">
            <a:off x="5474011" y="2298389"/>
            <a:ext cx="3039269" cy="2709691"/>
          </a:xfrm>
          <a:prstGeom prst="rect">
            <a:avLst/>
          </a:prstGeom>
          <a:noFill/>
        </p:spPr>
      </p:pic>
      <p:sp>
        <p:nvSpPr>
          <p:cNvPr id="52238" name="Text Box 14"/>
          <p:cNvSpPr txBox="1">
            <a:spLocks noChangeArrowheads="1"/>
          </p:cNvSpPr>
          <p:nvPr/>
        </p:nvSpPr>
        <p:spPr bwMode="auto">
          <a:xfrm>
            <a:off x="1443477" y="5141913"/>
            <a:ext cx="3204723" cy="1477328"/>
          </a:xfrm>
          <a:prstGeom prst="rect">
            <a:avLst/>
          </a:prstGeom>
          <a:noFill/>
          <a:ln w="9525">
            <a:noFill/>
            <a:miter lim="800000"/>
            <a:headEnd/>
            <a:tailEnd/>
          </a:ln>
          <a:effectLst/>
        </p:spPr>
        <p:txBody>
          <a:bodyPr wrap="none">
            <a:spAutoFit/>
          </a:bodyPr>
          <a:lstStyle/>
          <a:p>
            <a:pPr>
              <a:buFontTx/>
              <a:buChar char="•"/>
            </a:pPr>
            <a:r>
              <a:rPr lang="es-ES_tradnl" sz="2400" dirty="0" err="1" smtClean="0">
                <a:latin typeface="Arial" pitchFamily="34" charset="0"/>
              </a:rPr>
              <a:t>High</a:t>
            </a:r>
            <a:r>
              <a:rPr lang="es-ES_tradnl" sz="2400" dirty="0" smtClean="0">
                <a:latin typeface="Arial" pitchFamily="34" charset="0"/>
              </a:rPr>
              <a:t> </a:t>
            </a:r>
            <a:r>
              <a:rPr lang="es-ES_tradnl" sz="2400" dirty="0" err="1" smtClean="0">
                <a:latin typeface="Arial" pitchFamily="34" charset="0"/>
              </a:rPr>
              <a:t>metabolic</a:t>
            </a:r>
            <a:r>
              <a:rPr lang="es-ES_tradnl" sz="2400" dirty="0" smtClean="0">
                <a:latin typeface="Arial" pitchFamily="34" charset="0"/>
              </a:rPr>
              <a:t> </a:t>
            </a:r>
            <a:r>
              <a:rPr lang="es-ES_tradnl" sz="2400" dirty="0" err="1" smtClean="0">
                <a:latin typeface="Arial" pitchFamily="34" charset="0"/>
              </a:rPr>
              <a:t>rate</a:t>
            </a:r>
            <a:endParaRPr lang="es-ES_tradnl" sz="2400" dirty="0" smtClean="0">
              <a:latin typeface="Arial" pitchFamily="34" charset="0"/>
            </a:endParaRPr>
          </a:p>
          <a:p>
            <a:pPr>
              <a:buFontTx/>
              <a:buChar char="•"/>
            </a:pPr>
            <a:r>
              <a:rPr lang="es-ES_tradnl" sz="2400" dirty="0" err="1" smtClean="0">
                <a:latin typeface="Arial" pitchFamily="34" charset="0"/>
              </a:rPr>
              <a:t>High</a:t>
            </a:r>
            <a:r>
              <a:rPr lang="es-ES_tradnl" sz="2400" dirty="0" smtClean="0">
                <a:latin typeface="Arial" pitchFamily="34" charset="0"/>
              </a:rPr>
              <a:t> </a:t>
            </a:r>
            <a:r>
              <a:rPr lang="es-ES_tradnl" sz="2400" dirty="0" err="1" smtClean="0">
                <a:latin typeface="Arial" pitchFamily="34" charset="0"/>
              </a:rPr>
              <a:t>energetic</a:t>
            </a:r>
            <a:r>
              <a:rPr lang="es-ES_tradnl" sz="2400" dirty="0" smtClean="0">
                <a:latin typeface="Arial" pitchFamily="34" charset="0"/>
              </a:rPr>
              <a:t> </a:t>
            </a:r>
            <a:r>
              <a:rPr lang="es-ES_tradnl" sz="2400" dirty="0" err="1" smtClean="0">
                <a:latin typeface="Arial" pitchFamily="34" charset="0"/>
              </a:rPr>
              <a:t>needs</a:t>
            </a:r>
            <a:endParaRPr lang="es-ES_tradnl" sz="2400" dirty="0">
              <a:latin typeface="Arial" pitchFamily="34" charset="0"/>
            </a:endParaRPr>
          </a:p>
          <a:p>
            <a:pPr>
              <a:buFontTx/>
              <a:buChar char="•"/>
            </a:pPr>
            <a:r>
              <a:rPr lang="es-ES_tradnl" sz="2400" dirty="0" smtClean="0">
                <a:latin typeface="Arial" pitchFamily="34" charset="0"/>
              </a:rPr>
              <a:t>Use of torpor</a:t>
            </a:r>
            <a:endParaRPr lang="es-ES_tradnl" sz="2400" dirty="0">
              <a:latin typeface="Arial" pitchFamily="34" charset="0"/>
            </a:endParaRPr>
          </a:p>
          <a:p>
            <a:pPr>
              <a:buFontTx/>
              <a:buChar char="•"/>
            </a:pPr>
            <a:endParaRPr lang="es-ES_tradnl" sz="1800" dirty="0">
              <a:solidFill>
                <a:srgbClr val="6699CC"/>
              </a:solidFill>
              <a:latin typeface="Arial" pitchFamily="34" charset="0"/>
            </a:endParaRPr>
          </a:p>
        </p:txBody>
      </p:sp>
      <p:sp>
        <p:nvSpPr>
          <p:cNvPr id="52239" name="Text Box 15"/>
          <p:cNvSpPr txBox="1">
            <a:spLocks noChangeArrowheads="1"/>
          </p:cNvSpPr>
          <p:nvPr/>
        </p:nvSpPr>
        <p:spPr bwMode="auto">
          <a:xfrm>
            <a:off x="5606996" y="5133975"/>
            <a:ext cx="2927404" cy="1477328"/>
          </a:xfrm>
          <a:prstGeom prst="rect">
            <a:avLst/>
          </a:prstGeom>
          <a:noFill/>
          <a:ln w="9525">
            <a:noFill/>
            <a:miter lim="800000"/>
            <a:headEnd/>
            <a:tailEnd/>
          </a:ln>
          <a:effectLst/>
        </p:spPr>
        <p:txBody>
          <a:bodyPr wrap="none">
            <a:spAutoFit/>
          </a:bodyPr>
          <a:lstStyle/>
          <a:p>
            <a:pPr>
              <a:buFontTx/>
              <a:buChar char="•"/>
            </a:pPr>
            <a:r>
              <a:rPr lang="es-ES_tradnl" sz="2400" dirty="0" err="1" smtClean="0">
                <a:latin typeface="Arial" pitchFamily="34" charset="0"/>
              </a:rPr>
              <a:t>Nectarivores</a:t>
            </a:r>
            <a:endParaRPr lang="es-ES_tradnl" sz="2400" dirty="0">
              <a:latin typeface="Arial" pitchFamily="34" charset="0"/>
            </a:endParaRPr>
          </a:p>
          <a:p>
            <a:pPr>
              <a:buFontTx/>
              <a:buChar char="•"/>
            </a:pPr>
            <a:r>
              <a:rPr lang="es-ES_tradnl" sz="2400" dirty="0" err="1" smtClean="0">
                <a:latin typeface="Arial" pitchFamily="34" charset="0"/>
              </a:rPr>
              <a:t>Activity</a:t>
            </a:r>
            <a:r>
              <a:rPr lang="es-ES_tradnl" sz="2400" dirty="0" smtClean="0">
                <a:latin typeface="Arial" pitchFamily="34" charset="0"/>
              </a:rPr>
              <a:t> </a:t>
            </a:r>
            <a:r>
              <a:rPr lang="es-ES_tradnl" sz="2400" dirty="0" err="1" smtClean="0">
                <a:latin typeface="Arial" pitchFamily="34" charset="0"/>
              </a:rPr>
              <a:t>patterns</a:t>
            </a:r>
            <a:endParaRPr lang="es-ES_tradnl" sz="2400" dirty="0" smtClean="0">
              <a:latin typeface="Arial" pitchFamily="34" charset="0"/>
            </a:endParaRPr>
          </a:p>
          <a:p>
            <a:pPr>
              <a:buFontTx/>
              <a:buChar char="•"/>
            </a:pPr>
            <a:r>
              <a:rPr lang="es-ES_tradnl" sz="2400" dirty="0" err="1" smtClean="0">
                <a:latin typeface="Arial" pitchFamily="34" charset="0"/>
              </a:rPr>
              <a:t>Movement</a:t>
            </a:r>
            <a:r>
              <a:rPr lang="es-ES_tradnl" sz="2400" dirty="0" smtClean="0">
                <a:latin typeface="Arial" pitchFamily="34" charset="0"/>
              </a:rPr>
              <a:t> </a:t>
            </a:r>
            <a:r>
              <a:rPr lang="es-ES_tradnl" sz="2400" dirty="0" err="1" smtClean="0">
                <a:latin typeface="Arial" pitchFamily="34" charset="0"/>
              </a:rPr>
              <a:t>patterns</a:t>
            </a:r>
            <a:endParaRPr lang="es-ES_tradnl" sz="2400" dirty="0" smtClean="0">
              <a:latin typeface="Arial" pitchFamily="34" charset="0"/>
            </a:endParaRPr>
          </a:p>
          <a:p>
            <a:pPr>
              <a:buFontTx/>
              <a:buChar char="•"/>
            </a:pPr>
            <a:endParaRPr lang="es-ES_tradnl" sz="1800" dirty="0">
              <a:solidFill>
                <a:srgbClr val="6699CC"/>
              </a:solidFill>
              <a:latin typeface="Arial" pitchFamily="34" charset="0"/>
            </a:endParaRPr>
          </a:p>
        </p:txBody>
      </p:sp>
      <p:pic>
        <p:nvPicPr>
          <p:cNvPr id="3" name="Picture 2" descr="CH05Hovering.jpg"/>
          <p:cNvPicPr>
            <a:picLocks noChangeAspect="1"/>
          </p:cNvPicPr>
          <p:nvPr/>
        </p:nvPicPr>
        <p:blipFill rotWithShape="1">
          <a:blip r:embed="rId7" cstate="print">
            <a:extLst>
              <a:ext uri="{28A0092B-C50C-407E-A947-70E740481C1C}">
                <a14:useLocalDpi xmlns:mc="http://schemas.openxmlformats.org/markup-compatibility/2006" xmlns:mv="urn:schemas-microsoft-com:mac:vml" xmlns="" xmlns:a14="http://schemas.microsoft.com/office/drawing/2010/main" val="0"/>
              </a:ext>
            </a:extLst>
          </a:blip>
          <a:srcRect l="33172" t="15076" r="25146" b="15734"/>
          <a:stretch/>
        </p:blipFill>
        <p:spPr>
          <a:xfrm>
            <a:off x="698078" y="2133600"/>
            <a:ext cx="2556849" cy="3048000"/>
          </a:xfrm>
          <a:prstGeom prst="rect">
            <a:avLst/>
          </a:prstGeom>
        </p:spPr>
      </p:pic>
      <p:pic>
        <p:nvPicPr>
          <p:cNvPr id="16" name="Picture 12" descr="torpor"/>
          <p:cNvPicPr>
            <a:picLocks noChangeAspect="1" noChangeArrowheads="1"/>
          </p:cNvPicPr>
          <p:nvPr/>
        </p:nvPicPr>
        <p:blipFill>
          <a:blip r:embed="rId8"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200400" y="2133600"/>
            <a:ext cx="2057400" cy="3057602"/>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
        <p:nvSpPr>
          <p:cNvPr id="17" name="Rectangle 11"/>
          <p:cNvSpPr>
            <a:spLocks noChangeArrowheads="1"/>
          </p:cNvSpPr>
          <p:nvPr/>
        </p:nvSpPr>
        <p:spPr bwMode="auto">
          <a:xfrm>
            <a:off x="4191000" y="4876800"/>
            <a:ext cx="1066800" cy="26161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Lst>
        </p:spPr>
        <p:txBody>
          <a:bodyPr wrap="square">
            <a:spAutoFit/>
          </a:bodyPr>
          <a:lstStyle/>
          <a:p>
            <a:r>
              <a:rPr lang="en-US" sz="1100" dirty="0">
                <a:solidFill>
                  <a:srgbClr val="FFFF00"/>
                </a:solidFill>
                <a:latin typeface="Times" charset="0"/>
              </a:rPr>
              <a:t>© R. A. Tyrell</a:t>
            </a:r>
            <a:endParaRPr lang="en-US" sz="1600" dirty="0"/>
          </a:p>
        </p:txBody>
      </p:sp>
    </p:spTree>
    <p:extLst>
      <p:ext uri="{BB962C8B-B14F-4D97-AF65-F5344CB8AC3E}">
        <p14:creationId xmlns:mc="http://schemas.openxmlformats.org/markup-compatibility/2006" xmlns:mv="urn:schemas-microsoft-com:mac:vml" xmlns="" xmlns:p14="http://schemas.microsoft.com/office/powerpoint/2010/main" val="1429245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4525963"/>
          </a:xfrm>
        </p:spPr>
        <p:txBody>
          <a:bodyPr>
            <a:noAutofit/>
          </a:bodyPr>
          <a:lstStyle/>
          <a:p>
            <a:r>
              <a:rPr lang="en-US" sz="2400" dirty="0" smtClean="0"/>
              <a:t>Measure field metabolic rate of 6 hummingbird species at 5 locations using doubly-labeled water (DLW).  The 5 locations provide both thermal and </a:t>
            </a:r>
            <a:r>
              <a:rPr lang="en-US" sz="2400" dirty="0" err="1" smtClean="0"/>
              <a:t>elevational</a:t>
            </a:r>
            <a:r>
              <a:rPr lang="en-US" sz="2400" dirty="0" smtClean="0"/>
              <a:t> variation.  The 6 species provide maximum size and </a:t>
            </a:r>
            <a:r>
              <a:rPr lang="en-US" sz="2400" dirty="0" err="1" smtClean="0"/>
              <a:t>phylogeneitc</a:t>
            </a:r>
            <a:r>
              <a:rPr lang="en-US" sz="2400" dirty="0" smtClean="0"/>
              <a:t> variation for North American hummingbirds</a:t>
            </a:r>
            <a:r>
              <a:rPr lang="en-US" sz="2400" dirty="0"/>
              <a:t>. </a:t>
            </a:r>
            <a:endParaRPr lang="en-US" sz="2400" dirty="0" smtClean="0"/>
          </a:p>
          <a:p>
            <a:pPr marL="0" indent="0">
              <a:buNone/>
            </a:pPr>
            <a:endParaRPr lang="en-US" sz="2400" dirty="0" smtClean="0"/>
          </a:p>
          <a:p>
            <a:endParaRPr lang="en-US" sz="2400" dirty="0"/>
          </a:p>
        </p:txBody>
      </p:sp>
      <p:sp>
        <p:nvSpPr>
          <p:cNvPr id="4" name="Title 1"/>
          <p:cNvSpPr>
            <a:spLocks noGrp="1"/>
          </p:cNvSpPr>
          <p:nvPr>
            <p:ph type="title"/>
          </p:nvPr>
        </p:nvSpPr>
        <p:spPr>
          <a:xfrm>
            <a:off x="0" y="274638"/>
            <a:ext cx="8686800" cy="1143000"/>
          </a:xfrm>
        </p:spPr>
        <p:txBody>
          <a:bodyPr>
            <a:normAutofit/>
          </a:bodyPr>
          <a:lstStyle/>
          <a:p>
            <a:r>
              <a:rPr lang="en-US" sz="3200" dirty="0" smtClean="0"/>
              <a:t>Objective 2: Plans for physiological data collection</a:t>
            </a:r>
            <a:br>
              <a:rPr lang="en-US" sz="3200" dirty="0" smtClean="0"/>
            </a:br>
            <a:endParaRPr lang="en-US" sz="3200" dirty="0"/>
          </a:p>
        </p:txBody>
      </p:sp>
      <p:pic>
        <p:nvPicPr>
          <p:cNvPr id="2" name="Picture 1"/>
          <p:cNvPicPr>
            <a:picLocks noChangeAspect="1"/>
          </p:cNvPicPr>
          <p:nvPr/>
        </p:nvPicPr>
        <p:blipFill>
          <a:blip r:embed="rId3" cstate="print"/>
          <a:stretch>
            <a:fillRect/>
          </a:stretch>
        </p:blipFill>
        <p:spPr>
          <a:xfrm>
            <a:off x="609600" y="3124200"/>
            <a:ext cx="3790102" cy="2590800"/>
          </a:xfrm>
          <a:prstGeom prst="rect">
            <a:avLst/>
          </a:prstGeom>
        </p:spPr>
      </p:pic>
      <p:pic>
        <p:nvPicPr>
          <p:cNvPr id="5" name="Picture 7" descr="BLUH2"/>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r="20132"/>
          <a:stretch>
            <a:fillRect/>
          </a:stretch>
        </p:blipFill>
        <p:spPr bwMode="auto">
          <a:xfrm>
            <a:off x="5029200" y="2667000"/>
            <a:ext cx="1828800" cy="1617663"/>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pic>
        <p:nvPicPr>
          <p:cNvPr id="6" name="Picture 9" descr="BCHU1"/>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7086600" y="5257800"/>
            <a:ext cx="1828800" cy="942975"/>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cxnSp>
        <p:nvCxnSpPr>
          <p:cNvPr id="8" name="Straight Arrow Connector 7"/>
          <p:cNvCxnSpPr/>
          <p:nvPr/>
        </p:nvCxnSpPr>
        <p:spPr>
          <a:xfrm>
            <a:off x="6934200" y="4419600"/>
            <a:ext cx="990600" cy="685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6800" y="4419600"/>
            <a:ext cx="2133600" cy="307777"/>
          </a:xfrm>
          <a:prstGeom prst="rect">
            <a:avLst/>
          </a:prstGeom>
          <a:noFill/>
        </p:spPr>
        <p:txBody>
          <a:bodyPr wrap="square" rtlCol="0">
            <a:spAutoFit/>
          </a:bodyPr>
          <a:lstStyle/>
          <a:p>
            <a:r>
              <a:rPr lang="en-US" sz="1400" i="1" dirty="0" err="1" smtClean="0"/>
              <a:t>Lampornis</a:t>
            </a:r>
            <a:r>
              <a:rPr lang="en-US" sz="1400" i="1" dirty="0" smtClean="0"/>
              <a:t> </a:t>
            </a:r>
            <a:r>
              <a:rPr lang="en-US" sz="1400" i="1" dirty="0" err="1" smtClean="0"/>
              <a:t>clemenciae</a:t>
            </a:r>
            <a:r>
              <a:rPr lang="en-US" sz="1400" dirty="0" smtClean="0"/>
              <a:t>; 8 g</a:t>
            </a:r>
            <a:endParaRPr lang="en-US" sz="1400" dirty="0"/>
          </a:p>
        </p:txBody>
      </p:sp>
      <p:sp>
        <p:nvSpPr>
          <p:cNvPr id="10" name="TextBox 9"/>
          <p:cNvSpPr txBox="1"/>
          <p:nvPr/>
        </p:nvSpPr>
        <p:spPr>
          <a:xfrm>
            <a:off x="6972968" y="6324600"/>
            <a:ext cx="2133600" cy="307777"/>
          </a:xfrm>
          <a:prstGeom prst="rect">
            <a:avLst/>
          </a:prstGeom>
          <a:noFill/>
        </p:spPr>
        <p:txBody>
          <a:bodyPr wrap="square" rtlCol="0">
            <a:spAutoFit/>
          </a:bodyPr>
          <a:lstStyle/>
          <a:p>
            <a:r>
              <a:rPr lang="en-US" sz="1400" i="1" dirty="0" err="1" smtClean="0"/>
              <a:t>Archilochus</a:t>
            </a:r>
            <a:r>
              <a:rPr lang="en-US" sz="1400" i="1" dirty="0" smtClean="0"/>
              <a:t> </a:t>
            </a:r>
            <a:r>
              <a:rPr lang="en-US" sz="1400" i="1" dirty="0" err="1" smtClean="0"/>
              <a:t>alexandri</a:t>
            </a:r>
            <a:r>
              <a:rPr lang="en-US" sz="1400" dirty="0" smtClean="0"/>
              <a:t>; </a:t>
            </a:r>
            <a:r>
              <a:rPr lang="en-US" sz="1400" dirty="0"/>
              <a:t>3</a:t>
            </a:r>
            <a:r>
              <a:rPr lang="en-US" sz="1400" dirty="0" smtClean="0"/>
              <a:t> g</a:t>
            </a:r>
            <a:endParaRPr lang="en-US" sz="1400" dirty="0"/>
          </a:p>
        </p:txBody>
      </p:sp>
      <p:sp>
        <p:nvSpPr>
          <p:cNvPr id="11" name="TextBox 10"/>
          <p:cNvSpPr txBox="1"/>
          <p:nvPr/>
        </p:nvSpPr>
        <p:spPr>
          <a:xfrm>
            <a:off x="685800" y="5943600"/>
            <a:ext cx="3733800" cy="461665"/>
          </a:xfrm>
          <a:prstGeom prst="rect">
            <a:avLst/>
          </a:prstGeom>
          <a:noFill/>
        </p:spPr>
        <p:txBody>
          <a:bodyPr wrap="square" rtlCol="0">
            <a:spAutoFit/>
          </a:bodyPr>
          <a:lstStyle/>
          <a:p>
            <a:pPr algn="ctr"/>
            <a:r>
              <a:rPr lang="en-US" sz="2400" b="1" dirty="0" smtClean="0">
                <a:solidFill>
                  <a:srgbClr val="FF0000"/>
                </a:solidFill>
              </a:rPr>
              <a:t>DLW Theory</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Make measurements of standard operative temperature (</a:t>
            </a:r>
            <a:r>
              <a:rPr lang="en-US" sz="2400" dirty="0" err="1" smtClean="0"/>
              <a:t>T</a:t>
            </a:r>
            <a:r>
              <a:rPr lang="en-US" sz="2400" baseline="-25000" dirty="0" err="1" smtClean="0"/>
              <a:t>es</a:t>
            </a:r>
            <a:r>
              <a:rPr lang="en-US" sz="2400" dirty="0" smtClean="0"/>
              <a:t>), a measure of thermal conditions where ambient temperature (T</a:t>
            </a:r>
            <a:r>
              <a:rPr lang="en-US" sz="2400" baseline="-25000" dirty="0" smtClean="0"/>
              <a:t>a</a:t>
            </a:r>
            <a:r>
              <a:rPr lang="en-US" sz="2400" dirty="0" smtClean="0"/>
              <a:t>) is integrated with environmental radiation and wind speed </a:t>
            </a:r>
            <a:r>
              <a:rPr lang="en-US" sz="2400" dirty="0"/>
              <a:t>to predict radiant load on an </a:t>
            </a:r>
            <a:r>
              <a:rPr lang="en-US" sz="2400" dirty="0" smtClean="0"/>
              <a:t>organism.  Measurements will be made over a range of thermal conditions and used to model the impact of thermal conditions on daily energy costs. </a:t>
            </a:r>
          </a:p>
          <a:p>
            <a:pPr marL="0" indent="0">
              <a:buFont typeface="Arial" pitchFamily="34" charset="0"/>
              <a:buNone/>
            </a:pPr>
            <a:endParaRPr lang="en-US" sz="2400" dirty="0" smtClean="0"/>
          </a:p>
          <a:p>
            <a:endParaRPr lang="en-US" sz="2400" dirty="0"/>
          </a:p>
        </p:txBody>
      </p:sp>
      <p:pic>
        <p:nvPicPr>
          <p:cNvPr id="4" name="Picture 2" descr="magpie"/>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l="11075" t="7643" r="14638" b="5541"/>
          <a:stretch/>
        </p:blipFill>
        <p:spPr>
          <a:xfrm>
            <a:off x="990600" y="3276600"/>
            <a:ext cx="2514600" cy="3526008"/>
          </a:xfrm>
          <a:prstGeom prst="rect">
            <a:avLst/>
          </a:prstGeom>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blurRad="63500" dist="38099" dir="2700000" algn="ctr" rotWithShape="0">
                    <a:srgbClr val="808080">
                      <a:alpha val="74998"/>
                    </a:srgbClr>
                  </a:outerShdw>
                </a:effectLst>
              </a14:hiddenEffects>
            </a:ext>
          </a:extLst>
        </p:spPr>
      </p:pic>
      <p:pic>
        <p:nvPicPr>
          <p:cNvPr id="5" name="Picture 2" descr="WCSP"/>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886200" y="3352800"/>
            <a:ext cx="3810000" cy="3317344"/>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Tree>
    <p:extLst>
      <p:ext uri="{BB962C8B-B14F-4D97-AF65-F5344CB8AC3E}">
        <p14:creationId xmlns:mc="http://schemas.openxmlformats.org/markup-compatibility/2006" xmlns:mv="urn:schemas-microsoft-com:mac:vml" xmlns="" xmlns:p14="http://schemas.microsoft.com/office/powerpoint/2010/main" val="119597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52399" y="57329"/>
            <a:ext cx="8746573" cy="1466671"/>
          </a:xfrm>
        </p:spPr>
        <p:txBody>
          <a:bodyPr>
            <a:normAutofit/>
          </a:bodyPr>
          <a:lstStyle/>
          <a:p>
            <a:pPr eaLnBrk="1" hangingPunct="1"/>
            <a:r>
              <a:rPr lang="en-US" dirty="0" smtClean="0"/>
              <a:t>SPRING MIGRATION in SE AZ, 2011 </a:t>
            </a:r>
            <a:br>
              <a:rPr lang="en-US" dirty="0" smtClean="0"/>
            </a:br>
            <a:endParaRPr lang="en-US" sz="3100" dirty="0" smtClean="0"/>
          </a:p>
        </p:txBody>
      </p:sp>
      <p:sp>
        <p:nvSpPr>
          <p:cNvPr id="46086" name="Text Box 6"/>
          <p:cNvSpPr txBox="1">
            <a:spLocks noChangeArrowheads="1"/>
          </p:cNvSpPr>
          <p:nvPr/>
        </p:nvSpPr>
        <p:spPr bwMode="auto">
          <a:xfrm>
            <a:off x="4267200" y="1219200"/>
            <a:ext cx="4631773" cy="1938992"/>
          </a:xfrm>
          <a:prstGeom prst="rect">
            <a:avLst/>
          </a:prstGeom>
          <a:noFill/>
          <a:ln w="9525">
            <a:noFill/>
            <a:miter lim="800000"/>
            <a:headEnd/>
            <a:tailEnd/>
          </a:ln>
        </p:spPr>
        <p:txBody>
          <a:bodyPr wrap="square">
            <a:spAutoFit/>
          </a:bodyPr>
          <a:lstStyle/>
          <a:p>
            <a:pPr marL="457200" indent="-457200" eaLnBrk="0" hangingPunct="0">
              <a:buFont typeface="Arial" pitchFamily="34" charset="0"/>
              <a:buChar char="•"/>
            </a:pPr>
            <a:r>
              <a:rPr lang="en-US" sz="2400" dirty="0" smtClean="0"/>
              <a:t>February- record Freeze extending into Mexico </a:t>
            </a:r>
          </a:p>
          <a:p>
            <a:pPr marL="457200" indent="-457200" eaLnBrk="0" hangingPunct="0">
              <a:buFont typeface="Arial" pitchFamily="34" charset="0"/>
              <a:buChar char="•"/>
            </a:pPr>
            <a:r>
              <a:rPr lang="en-US" sz="2400" dirty="0" smtClean="0"/>
              <a:t>Reports from researchers in Mexico of  cold decreasing floral resources  </a:t>
            </a:r>
            <a:endParaRPr lang="en-US" sz="2400" dirty="0"/>
          </a:p>
        </p:txBody>
      </p:sp>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a:stretch>
            <a:fillRect/>
          </a:stretch>
        </p:blipFill>
        <p:spPr bwMode="auto">
          <a:xfrm>
            <a:off x="304800" y="1143000"/>
            <a:ext cx="3331488" cy="228600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l="28142" t="12979" r="4285" b="9729"/>
          <a:stretch/>
        </p:blipFill>
        <p:spPr bwMode="auto">
          <a:xfrm>
            <a:off x="5940829" y="4648200"/>
            <a:ext cx="2419649" cy="1828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
        <p:nvSpPr>
          <p:cNvPr id="6" name="TextBox 5"/>
          <p:cNvSpPr txBox="1"/>
          <p:nvPr/>
        </p:nvSpPr>
        <p:spPr>
          <a:xfrm>
            <a:off x="304800" y="3581400"/>
            <a:ext cx="8594173" cy="954107"/>
          </a:xfrm>
          <a:prstGeom prst="rect">
            <a:avLst/>
          </a:prstGeom>
          <a:noFill/>
        </p:spPr>
        <p:txBody>
          <a:bodyPr wrap="square" rtlCol="0">
            <a:spAutoFit/>
          </a:bodyPr>
          <a:lstStyle/>
          <a:p>
            <a:pPr algn="ctr"/>
            <a:r>
              <a:rPr lang="en-US" sz="2800" dirty="0">
                <a:solidFill>
                  <a:srgbClr val="FF0000"/>
                </a:solidFill>
              </a:rPr>
              <a:t>Potential response by Broad-tailed Hummingbirds to extreme climate event on wintering grounds</a:t>
            </a:r>
          </a:p>
        </p:txBody>
      </p:sp>
      <p:sp>
        <p:nvSpPr>
          <p:cNvPr id="8" name="Text Box 6"/>
          <p:cNvSpPr txBox="1">
            <a:spLocks noChangeArrowheads="1"/>
          </p:cNvSpPr>
          <p:nvPr/>
        </p:nvSpPr>
        <p:spPr bwMode="auto">
          <a:xfrm>
            <a:off x="533400" y="4876800"/>
            <a:ext cx="4631773" cy="1569660"/>
          </a:xfrm>
          <a:prstGeom prst="rect">
            <a:avLst/>
          </a:prstGeom>
          <a:noFill/>
          <a:ln w="9525">
            <a:noFill/>
            <a:miter lim="800000"/>
            <a:headEnd/>
            <a:tailEnd/>
          </a:ln>
        </p:spPr>
        <p:txBody>
          <a:bodyPr wrap="square">
            <a:spAutoFit/>
          </a:bodyPr>
          <a:lstStyle/>
          <a:p>
            <a:pPr marL="457200" indent="-457200" eaLnBrk="0" hangingPunct="0">
              <a:buFont typeface="Arial" pitchFamily="34" charset="0"/>
              <a:buChar char="•"/>
            </a:pPr>
            <a:r>
              <a:rPr lang="en-US" sz="2400" dirty="0" smtClean="0">
                <a:latin typeface="+mj-lt"/>
              </a:rPr>
              <a:t>Increased use of low and mid- elevation sites</a:t>
            </a:r>
          </a:p>
          <a:p>
            <a:pPr marL="457200" indent="-457200" eaLnBrk="0" hangingPunct="0">
              <a:buFont typeface="Arial" pitchFamily="34" charset="0"/>
              <a:buChar char="•"/>
            </a:pPr>
            <a:r>
              <a:rPr lang="en-US" sz="2400" dirty="0" smtClean="0">
                <a:latin typeface="+mj-lt"/>
              </a:rPr>
              <a:t>More have not completed their winter molt</a:t>
            </a:r>
          </a:p>
        </p:txBody>
      </p:sp>
    </p:spTree>
    <p:extLst>
      <p:ext uri="{BB962C8B-B14F-4D97-AF65-F5344CB8AC3E}">
        <p14:creationId xmlns:mc="http://schemas.openxmlformats.org/markup-compatibility/2006" xmlns:mv="urn:schemas-microsoft-com:mac:vml" xmlns="" xmlns:p14="http://schemas.microsoft.com/office/powerpoint/2010/main" val="35483882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2-04-19 at 9.32.25 PM.pn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val="0"/>
              </a:ext>
            </a:extLst>
          </a:blip>
          <a:stretch>
            <a:fillRect/>
          </a:stretch>
        </p:blipFill>
        <p:spPr>
          <a:xfrm>
            <a:off x="0" y="2162996"/>
            <a:ext cx="6400800" cy="4695003"/>
          </a:xfrm>
          <a:prstGeom prst="rect">
            <a:avLst/>
          </a:prstGeom>
        </p:spPr>
      </p:pic>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Measure basal/resting metabolism in broad-tail, broad-billed, and violet-crowed hummingbirds.  Measurements on broad-tailed hummingbirds will be part of a cold-tolerance analysis.  </a:t>
            </a:r>
          </a:p>
          <a:p>
            <a:pPr marL="0" indent="0">
              <a:buFont typeface="Arial" pitchFamily="34" charset="0"/>
              <a:buNone/>
            </a:pPr>
            <a:endParaRPr lang="en-US" sz="2400" dirty="0" smtClean="0"/>
          </a:p>
          <a:p>
            <a:endParaRPr lang="en-US" sz="2400" dirty="0"/>
          </a:p>
        </p:txBody>
      </p:sp>
      <p:sp>
        <p:nvSpPr>
          <p:cNvPr id="5" name="TextBox 4"/>
          <p:cNvSpPr txBox="1"/>
          <p:nvPr/>
        </p:nvSpPr>
        <p:spPr>
          <a:xfrm>
            <a:off x="3886200" y="3962400"/>
            <a:ext cx="1905000" cy="338554"/>
          </a:xfrm>
          <a:prstGeom prst="rect">
            <a:avLst/>
          </a:prstGeom>
          <a:noFill/>
        </p:spPr>
        <p:txBody>
          <a:bodyPr wrap="square" rtlCol="0">
            <a:spAutoFit/>
          </a:bodyPr>
          <a:lstStyle/>
          <a:p>
            <a:r>
              <a:rPr lang="en-US" sz="1600" dirty="0" err="1" smtClean="0">
                <a:solidFill>
                  <a:srgbClr val="FF0000"/>
                </a:solidFill>
              </a:rPr>
              <a:t>Normothermy</a:t>
            </a:r>
            <a:endParaRPr lang="en-US" sz="1600" dirty="0">
              <a:solidFill>
                <a:srgbClr val="FF0000"/>
              </a:solidFill>
            </a:endParaRPr>
          </a:p>
        </p:txBody>
      </p:sp>
      <p:sp>
        <p:nvSpPr>
          <p:cNvPr id="6" name="TextBox 5"/>
          <p:cNvSpPr txBox="1"/>
          <p:nvPr/>
        </p:nvSpPr>
        <p:spPr>
          <a:xfrm>
            <a:off x="1219200" y="5638800"/>
            <a:ext cx="914400" cy="338554"/>
          </a:xfrm>
          <a:prstGeom prst="rect">
            <a:avLst/>
          </a:prstGeom>
          <a:noFill/>
        </p:spPr>
        <p:txBody>
          <a:bodyPr wrap="square" rtlCol="0">
            <a:spAutoFit/>
          </a:bodyPr>
          <a:lstStyle/>
          <a:p>
            <a:r>
              <a:rPr lang="en-US" sz="1600" dirty="0" smtClean="0">
                <a:solidFill>
                  <a:srgbClr val="FF0000"/>
                </a:solidFill>
              </a:rPr>
              <a:t>Torpor</a:t>
            </a:r>
            <a:endParaRPr lang="en-US" sz="1600" dirty="0">
              <a:solidFill>
                <a:srgbClr val="FF0000"/>
              </a:solidFill>
            </a:endParaRPr>
          </a:p>
        </p:txBody>
      </p:sp>
      <p:cxnSp>
        <p:nvCxnSpPr>
          <p:cNvPr id="8" name="Straight Arrow Connector 7"/>
          <p:cNvCxnSpPr/>
          <p:nvPr/>
        </p:nvCxnSpPr>
        <p:spPr>
          <a:xfrm flipH="1">
            <a:off x="3733800" y="4343400"/>
            <a:ext cx="457200" cy="4572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981200" y="5867400"/>
            <a:ext cx="1143000" cy="381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2" name="Picture 8" descr="MAHU1"/>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l="20308" r="7692"/>
          <a:stretch>
            <a:fillRect/>
          </a:stretch>
        </p:blipFill>
        <p:spPr bwMode="auto">
          <a:xfrm>
            <a:off x="6248400" y="2362200"/>
            <a:ext cx="2673280" cy="2438400"/>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Tree>
    <p:extLst>
      <p:ext uri="{BB962C8B-B14F-4D97-AF65-F5344CB8AC3E}">
        <p14:creationId xmlns:mc="http://schemas.openxmlformats.org/markup-compatibility/2006" xmlns:mv="urn:schemas-microsoft-com:mac:vml" xmlns="" xmlns:p14="http://schemas.microsoft.com/office/powerpoint/2010/main" val="1347344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Measurement of the rate of heat dissipation using infrared thermography.  These data will be used to assess the effects of thermal load and to better understand body-temperature regulation in hummingbirds. </a:t>
            </a:r>
          </a:p>
          <a:p>
            <a:endParaRPr lang="en-US" sz="2400" dirty="0" smtClean="0"/>
          </a:p>
          <a:p>
            <a:pPr marL="0" indent="0">
              <a:buFont typeface="Arial" pitchFamily="34" charset="0"/>
              <a:buNone/>
            </a:pPr>
            <a:endParaRPr lang="en-US" sz="2400" dirty="0" smtClean="0"/>
          </a:p>
          <a:p>
            <a:endParaRPr lang="en-US" sz="2400" dirty="0"/>
          </a:p>
        </p:txBody>
      </p:sp>
      <p:pic>
        <p:nvPicPr>
          <p:cNvPr id="4" name="Picture 3" descr="CH05Hovering.jpg"/>
          <p:cNvPicPr>
            <a:picLocks noChangeAspect="1"/>
          </p:cNvPicPr>
          <p:nvPr/>
        </p:nvPicPr>
        <p:blipFill rotWithShape="1">
          <a:blip r:embed="rId3" cstate="print">
            <a:extLst>
              <a:ext uri="{28A0092B-C50C-407E-A947-70E740481C1C}">
                <a14:useLocalDpi xmlns:mc="http://schemas.openxmlformats.org/markup-compatibility/2006" xmlns:mv="urn:schemas-microsoft-com:mac:vml" xmlns="" xmlns:a14="http://schemas.microsoft.com/office/drawing/2010/main" val="0"/>
              </a:ext>
            </a:extLst>
          </a:blip>
          <a:srcRect l="15060" t="19179" r="25291" b="26873"/>
          <a:stretch/>
        </p:blipFill>
        <p:spPr>
          <a:xfrm>
            <a:off x="457200" y="3200400"/>
            <a:ext cx="3581400" cy="2326154"/>
          </a:xfrm>
          <a:prstGeom prst="rect">
            <a:avLst/>
          </a:prstGeom>
        </p:spPr>
      </p:pic>
      <p:pic>
        <p:nvPicPr>
          <p:cNvPr id="5" name="Picture 4" descr="CH0512MPS.jpg"/>
          <p:cNvPicPr>
            <a:picLocks noChangeAspect="1"/>
          </p:cNvPicPr>
          <p:nvPr/>
        </p:nvPicPr>
        <p:blipFill rotWithShape="1">
          <a:blip r:embed="rId4" cstate="print">
            <a:extLst>
              <a:ext uri="{28A0092B-C50C-407E-A947-70E740481C1C}">
                <a14:useLocalDpi xmlns:mc="http://schemas.openxmlformats.org/markup-compatibility/2006" xmlns:mv="urn:schemas-microsoft-com:mac:vml" xmlns="" xmlns:a14="http://schemas.microsoft.com/office/drawing/2010/main" val="0"/>
              </a:ext>
            </a:extLst>
          </a:blip>
          <a:srcRect l="1" r="37595" b="45399"/>
          <a:stretch/>
        </p:blipFill>
        <p:spPr>
          <a:xfrm>
            <a:off x="4648200" y="3200400"/>
            <a:ext cx="3765884" cy="2366289"/>
          </a:xfrm>
          <a:prstGeom prst="rect">
            <a:avLst/>
          </a:prstGeom>
        </p:spPr>
      </p:pic>
      <p:sp>
        <p:nvSpPr>
          <p:cNvPr id="6" name="TextBox 5"/>
          <p:cNvSpPr txBox="1"/>
          <p:nvPr/>
        </p:nvSpPr>
        <p:spPr>
          <a:xfrm>
            <a:off x="609600" y="5791200"/>
            <a:ext cx="3352800" cy="461665"/>
          </a:xfrm>
          <a:prstGeom prst="rect">
            <a:avLst/>
          </a:prstGeom>
          <a:noFill/>
        </p:spPr>
        <p:txBody>
          <a:bodyPr wrap="square" rtlCol="0">
            <a:spAutoFit/>
          </a:bodyPr>
          <a:lstStyle/>
          <a:p>
            <a:pPr algn="ctr"/>
            <a:r>
              <a:rPr lang="en-US" sz="2400" b="1" dirty="0" smtClean="0">
                <a:solidFill>
                  <a:srgbClr val="FF0000"/>
                </a:solidFill>
              </a:rPr>
              <a:t>Hovering</a:t>
            </a:r>
            <a:endParaRPr lang="en-US" b="1" dirty="0">
              <a:solidFill>
                <a:srgbClr val="FF0000"/>
              </a:solidFill>
            </a:endParaRPr>
          </a:p>
        </p:txBody>
      </p:sp>
      <p:sp>
        <p:nvSpPr>
          <p:cNvPr id="7" name="TextBox 6"/>
          <p:cNvSpPr txBox="1"/>
          <p:nvPr/>
        </p:nvSpPr>
        <p:spPr>
          <a:xfrm>
            <a:off x="4800600" y="5867400"/>
            <a:ext cx="3352800" cy="461665"/>
          </a:xfrm>
          <a:prstGeom prst="rect">
            <a:avLst/>
          </a:prstGeom>
          <a:noFill/>
        </p:spPr>
        <p:txBody>
          <a:bodyPr wrap="square" rtlCol="0">
            <a:spAutoFit/>
          </a:bodyPr>
          <a:lstStyle/>
          <a:p>
            <a:pPr algn="ctr"/>
            <a:r>
              <a:rPr lang="en-US" sz="2400" b="1" dirty="0" smtClean="0">
                <a:solidFill>
                  <a:srgbClr val="FF0000"/>
                </a:solidFill>
              </a:rPr>
              <a:t>Forward Flight</a:t>
            </a:r>
            <a:endParaRPr lang="en-US" b="1" dirty="0">
              <a:solidFill>
                <a:srgbClr val="FF0000"/>
              </a:solidFill>
            </a:endParaRPr>
          </a:p>
        </p:txBody>
      </p:sp>
    </p:spTree>
    <p:extLst>
      <p:ext uri="{BB962C8B-B14F-4D97-AF65-F5344CB8AC3E}">
        <p14:creationId xmlns:mc="http://schemas.openxmlformats.org/markup-compatibility/2006" xmlns:mv="urn:schemas-microsoft-com:mac:vml" xmlns="" xmlns:p14="http://schemas.microsoft.com/office/powerpoint/2010/main" val="728606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field season and next year</a:t>
            </a:r>
            <a:br>
              <a:rPr lang="en-US" dirty="0" smtClean="0"/>
            </a:br>
            <a:endParaRPr lang="en-US" dirty="0"/>
          </a:p>
        </p:txBody>
      </p:sp>
      <p:sp>
        <p:nvSpPr>
          <p:cNvPr id="3" name="Content Placeholder 2"/>
          <p:cNvSpPr>
            <a:spLocks noGrp="1"/>
          </p:cNvSpPr>
          <p:nvPr>
            <p:ph idx="1"/>
          </p:nvPr>
        </p:nvSpPr>
        <p:spPr>
          <a:xfrm>
            <a:off x="228600" y="1112837"/>
            <a:ext cx="8458200" cy="4525963"/>
          </a:xfrm>
        </p:spPr>
        <p:txBody>
          <a:bodyPr>
            <a:noAutofit/>
          </a:bodyPr>
          <a:lstStyle/>
          <a:p>
            <a:r>
              <a:rPr lang="en-US" sz="2400" dirty="0" smtClean="0"/>
              <a:t>Measure energetic requirements and rate of heat dissipation at field sites in Arizona.</a:t>
            </a:r>
          </a:p>
          <a:p>
            <a:r>
              <a:rPr lang="en-US" sz="2400" dirty="0" smtClean="0"/>
              <a:t>Determine cold </a:t>
            </a:r>
            <a:r>
              <a:rPr lang="en-US" sz="2400" dirty="0"/>
              <a:t>temperature tolerance </a:t>
            </a:r>
            <a:r>
              <a:rPr lang="en-US" sz="2400" dirty="0" smtClean="0"/>
              <a:t>of Broad-</a:t>
            </a:r>
            <a:r>
              <a:rPr lang="en-US" sz="2400" dirty="0" err="1" smtClean="0"/>
              <a:t>taileds</a:t>
            </a:r>
            <a:r>
              <a:rPr lang="en-US" sz="2400" dirty="0" smtClean="0"/>
              <a:t> to better understand empirical changes in distribution during </a:t>
            </a:r>
            <a:r>
              <a:rPr lang="en-US" sz="2400" dirty="0"/>
              <a:t>winter and summer conditions from laboratory measurements</a:t>
            </a:r>
            <a:r>
              <a:rPr lang="en-US" sz="2400" dirty="0" smtClean="0"/>
              <a:t> </a:t>
            </a:r>
          </a:p>
          <a:p>
            <a:r>
              <a:rPr lang="en-US" sz="2400" dirty="0" smtClean="0"/>
              <a:t>Analyses of demographic </a:t>
            </a:r>
            <a:r>
              <a:rPr lang="en-US" sz="2400" dirty="0"/>
              <a:t>data and </a:t>
            </a:r>
            <a:r>
              <a:rPr lang="en-US" sz="2400" dirty="0" smtClean="0"/>
              <a:t>remote-sensing in South Western North American hummingbirds</a:t>
            </a:r>
          </a:p>
          <a:p>
            <a:r>
              <a:rPr lang="en-US" sz="2400" dirty="0" smtClean="0"/>
              <a:t>Analyses of how migration timing is </a:t>
            </a:r>
            <a:r>
              <a:rPr lang="en-US" sz="2400" dirty="0"/>
              <a:t>influenced (predicted) by environmental </a:t>
            </a:r>
            <a:r>
              <a:rPr lang="en-US" sz="2400" dirty="0" smtClean="0"/>
              <a:t>factors</a:t>
            </a:r>
          </a:p>
          <a:p>
            <a:r>
              <a:rPr lang="en-US" sz="2400" dirty="0" smtClean="0"/>
              <a:t>Determine survival </a:t>
            </a:r>
            <a:r>
              <a:rPr lang="en-US" sz="2400" dirty="0"/>
              <a:t>rates as a function of </a:t>
            </a:r>
            <a:r>
              <a:rPr lang="en-US" sz="2400" dirty="0" smtClean="0"/>
              <a:t>variation in environment (RS data) habitat type and elevation in Ecuadorian hummingbirds </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229600" cy="4525963"/>
          </a:xfrm>
        </p:spPr>
        <p:txBody>
          <a:bodyPr>
            <a:noAutofit/>
          </a:bodyPr>
          <a:lstStyle/>
          <a:p>
            <a:pPr>
              <a:buNone/>
            </a:pPr>
            <a:r>
              <a:rPr lang="en-US" sz="2400" b="1" dirty="0" smtClean="0"/>
              <a:t>Ambitious plans for publications..</a:t>
            </a:r>
          </a:p>
          <a:p>
            <a:pPr>
              <a:buNone/>
            </a:pPr>
            <a:r>
              <a:rPr lang="en-US" sz="2000" dirty="0" smtClean="0"/>
              <a:t> </a:t>
            </a:r>
          </a:p>
          <a:p>
            <a:pPr marL="457200" indent="-457200">
              <a:buAutoNum type="arabicPeriod"/>
            </a:pPr>
            <a:r>
              <a:rPr lang="en-US" sz="2200" dirty="0" smtClean="0"/>
              <a:t>Variation in survival rates as a function of habitat type/vegetation structure/elevation (Arizona) – in prep.</a:t>
            </a:r>
          </a:p>
          <a:p>
            <a:pPr marL="457200" indent="-457200">
              <a:buAutoNum type="arabicPeriod" startAt="2"/>
            </a:pPr>
            <a:r>
              <a:rPr lang="en-US" sz="2200" dirty="0" smtClean="0"/>
              <a:t>Breading season conditions influence intra- and inter-annual survival rates – in prep</a:t>
            </a:r>
          </a:p>
          <a:p>
            <a:pPr marL="457200" indent="-457200">
              <a:buAutoNum type="arabicPeriod" startAt="2"/>
            </a:pPr>
            <a:r>
              <a:rPr lang="en-US" sz="2200" dirty="0" smtClean="0"/>
              <a:t>Migration timing influenced (predicted) by environmental factors – in prep</a:t>
            </a:r>
          </a:p>
          <a:p>
            <a:pPr marL="457200" indent="-457200">
              <a:buAutoNum type="arabicPeriod" startAt="2"/>
            </a:pPr>
            <a:r>
              <a:rPr lang="en-US" sz="2200" dirty="0" smtClean="0"/>
              <a:t>Extreme events influence hummingbird molt, survival, physiological responses and movement behavior: A case study of the Broad-tailed hummingbird – Manuscript complete</a:t>
            </a:r>
          </a:p>
          <a:p>
            <a:pPr marL="457200" indent="-457200">
              <a:buAutoNum type="arabicPeriod" startAt="2"/>
            </a:pPr>
            <a:r>
              <a:rPr lang="en-US" sz="2200" dirty="0" smtClean="0"/>
              <a:t>Variation in survival rates as a function of habitat type/vegetation structure/elevation Ecuador  - Manuscript complete</a:t>
            </a:r>
          </a:p>
          <a:p>
            <a:pPr marL="457200" indent="-457200">
              <a:buAutoNum type="arabicPeriod" startAt="6"/>
            </a:pPr>
            <a:r>
              <a:rPr lang="en-US" sz="2200" dirty="0" smtClean="0"/>
              <a:t>Changes in plant-animal networks across a disturbance gradient in Ecuador – in prep</a:t>
            </a:r>
          </a:p>
          <a:p>
            <a:pPr marL="457200" indent="-457200">
              <a:buAutoNum type="arabicPeriod" startAt="6"/>
            </a:pPr>
            <a:r>
              <a:rPr lang="en-US" sz="2200" dirty="0" smtClean="0"/>
              <a:t>Don - preliminary physiology methods – presenting the idea of feeders to the group in more detail</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tlhrangemap"/>
          <p:cNvPicPr>
            <a:picLocks noChangeAspect="1" noChangeArrowheads="1"/>
          </p:cNvPicPr>
          <p:nvPr/>
        </p:nvPicPr>
        <p:blipFill>
          <a:blip r:embed="rId3" cstate="print"/>
          <a:srcRect/>
          <a:stretch>
            <a:fillRect/>
          </a:stretch>
        </p:blipFill>
        <p:spPr bwMode="auto">
          <a:xfrm>
            <a:off x="152400" y="152401"/>
            <a:ext cx="4343400" cy="4371494"/>
          </a:xfrm>
          <a:prstGeom prst="rect">
            <a:avLst/>
          </a:prstGeom>
          <a:noFill/>
          <a:ln w="9525">
            <a:noFill/>
            <a:miter lim="800000"/>
            <a:headEnd/>
            <a:tailEnd/>
          </a:ln>
        </p:spPr>
      </p:pic>
      <p:sp>
        <p:nvSpPr>
          <p:cNvPr id="48135" name="Text Box 7"/>
          <p:cNvSpPr txBox="1">
            <a:spLocks noChangeArrowheads="1"/>
          </p:cNvSpPr>
          <p:nvPr/>
        </p:nvSpPr>
        <p:spPr bwMode="auto">
          <a:xfrm>
            <a:off x="4648200" y="4267200"/>
            <a:ext cx="4114800" cy="2246769"/>
          </a:xfrm>
          <a:prstGeom prst="rect">
            <a:avLst/>
          </a:prstGeom>
          <a:noFill/>
          <a:ln w="9525">
            <a:noFill/>
            <a:miter lim="800000"/>
            <a:headEnd/>
            <a:tailEnd/>
          </a:ln>
        </p:spPr>
        <p:txBody>
          <a:bodyPr wrap="square">
            <a:spAutoFit/>
          </a:bodyPr>
          <a:lstStyle/>
          <a:p>
            <a:pPr lvl="1" eaLnBrk="0" hangingPunct="0"/>
            <a:r>
              <a:rPr lang="en-US" sz="2800" dirty="0" smtClean="0"/>
              <a:t>Latitudinal migratory species that occurs at high elevations on both breeding and wintering grounds</a:t>
            </a:r>
            <a:endParaRPr lang="en-US" sz="2800" dirty="0">
              <a:solidFill>
                <a:prstClr val="black"/>
              </a:solidFill>
            </a:endParaRPr>
          </a:p>
        </p:txBody>
      </p:sp>
      <p:pic>
        <p:nvPicPr>
          <p:cNvPr id="48136" name="Picture 8"/>
          <p:cNvPicPr>
            <a:picLocks noChangeAspect="1" noChangeArrowheads="1"/>
          </p:cNvPicPr>
          <p:nvPr/>
        </p:nvPicPr>
        <p:blipFill>
          <a:blip r:embed="rId4" cstate="print"/>
          <a:srcRect/>
          <a:stretch>
            <a:fillRect/>
          </a:stretch>
        </p:blipFill>
        <p:spPr bwMode="auto">
          <a:xfrm>
            <a:off x="5406189" y="838200"/>
            <a:ext cx="2936875" cy="3276600"/>
          </a:xfrm>
          <a:prstGeom prst="rect">
            <a:avLst/>
          </a:prstGeom>
          <a:noFill/>
          <a:ln w="9525">
            <a:noFill/>
            <a:miter lim="800000"/>
            <a:headEnd/>
            <a:tailEnd/>
          </a:ln>
        </p:spPr>
      </p:pic>
      <p:pic>
        <p:nvPicPr>
          <p:cNvPr id="10" name="Picture 9"/>
          <p:cNvPicPr>
            <a:picLocks noChangeAspect="1"/>
          </p:cNvPicPr>
          <p:nvPr/>
        </p:nvPicPr>
        <p:blipFill rotWithShape="1">
          <a:blip r:embed="rId5" cstate="print">
            <a:extLst>
              <a:ext uri="{28A0092B-C50C-407E-A947-70E740481C1C}">
                <a14:useLocalDpi xmlns:mc="http://schemas.openxmlformats.org/markup-compatibility/2006" xmlns:mv="urn:schemas-microsoft-com:mac:vml" xmlns="" xmlns:a14="http://schemas.microsoft.com/office/drawing/2010/main" val="0"/>
              </a:ext>
            </a:extLst>
          </a:blip>
          <a:srcRect l="7877" t="25051" r="20455" b="16565"/>
          <a:stretch/>
        </p:blipFill>
        <p:spPr>
          <a:xfrm>
            <a:off x="1066800" y="4783684"/>
            <a:ext cx="2971800" cy="1815753"/>
          </a:xfrm>
          <a:prstGeom prst="rect">
            <a:avLst/>
          </a:prstGeom>
        </p:spPr>
      </p:pic>
      <p:sp>
        <p:nvSpPr>
          <p:cNvPr id="48134" name="Text Box 6"/>
          <p:cNvSpPr txBox="1">
            <a:spLocks noChangeArrowheads="1"/>
          </p:cNvSpPr>
          <p:nvPr/>
        </p:nvSpPr>
        <p:spPr bwMode="auto">
          <a:xfrm>
            <a:off x="4343400" y="172760"/>
            <a:ext cx="4800600" cy="1046440"/>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0000"/>
                </a:solidFill>
              </a:rPr>
              <a:t>Broad-tailed </a:t>
            </a:r>
            <a:r>
              <a:rPr lang="en-US" sz="3200" dirty="0" smtClean="0">
                <a:solidFill>
                  <a:srgbClr val="000000"/>
                </a:solidFill>
              </a:rPr>
              <a:t>Hummingbird</a:t>
            </a:r>
          </a:p>
          <a:p>
            <a:pPr algn="ctr" eaLnBrk="0" hangingPunct="0">
              <a:spcBef>
                <a:spcPct val="50000"/>
              </a:spcBef>
            </a:pPr>
            <a:r>
              <a:rPr lang="en-US" sz="2000" dirty="0" smtClean="0">
                <a:solidFill>
                  <a:schemeClr val="bg1"/>
                </a:solidFill>
              </a:rPr>
              <a:t>(medium sized – 3 grams)</a:t>
            </a:r>
            <a:endParaRPr lang="en-US" sz="2000" dirty="0">
              <a:solidFill>
                <a:schemeClr val="bg1"/>
              </a:solidFill>
            </a:endParaRPr>
          </a:p>
        </p:txBody>
      </p:sp>
    </p:spTree>
    <p:extLst>
      <p:ext uri="{BB962C8B-B14F-4D97-AF65-F5344CB8AC3E}">
        <p14:creationId xmlns:mc="http://schemas.openxmlformats.org/markup-compatibility/2006" xmlns:mv="urn:schemas-microsoft-com:mac:vml" xmlns="" xmlns:p14="http://schemas.microsoft.com/office/powerpoint/2010/main" val="29572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tlhrangemap"/>
          <p:cNvPicPr>
            <a:picLocks noChangeAspect="1" noChangeArrowheads="1"/>
          </p:cNvPicPr>
          <p:nvPr/>
        </p:nvPicPr>
        <p:blipFill>
          <a:blip r:embed="rId2" cstate="print"/>
          <a:srcRect/>
          <a:stretch>
            <a:fillRect/>
          </a:stretch>
        </p:blipFill>
        <p:spPr bwMode="auto">
          <a:xfrm>
            <a:off x="4343400" y="2057400"/>
            <a:ext cx="4488454" cy="4517486"/>
          </a:xfrm>
          <a:prstGeom prst="rect">
            <a:avLst/>
          </a:prstGeom>
          <a:noFill/>
          <a:ln w="9525">
            <a:noFill/>
            <a:miter lim="800000"/>
            <a:headEnd/>
            <a:tailEnd/>
          </a:ln>
        </p:spPr>
      </p:pic>
      <p:sp>
        <p:nvSpPr>
          <p:cNvPr id="4" name="TextBox 3"/>
          <p:cNvSpPr txBox="1"/>
          <p:nvPr/>
        </p:nvSpPr>
        <p:spPr>
          <a:xfrm>
            <a:off x="304800" y="228600"/>
            <a:ext cx="8305800" cy="1815882"/>
          </a:xfrm>
          <a:prstGeom prst="rect">
            <a:avLst/>
          </a:prstGeom>
          <a:noFill/>
        </p:spPr>
        <p:txBody>
          <a:bodyPr wrap="square" rtlCol="0">
            <a:spAutoFit/>
          </a:bodyPr>
          <a:lstStyle/>
          <a:p>
            <a:r>
              <a:rPr lang="en-US" sz="2800" dirty="0" smtClean="0"/>
              <a:t>Can we predict both physiological </a:t>
            </a:r>
            <a:r>
              <a:rPr lang="en-US" sz="2800" dirty="0" smtClean="0"/>
              <a:t>and </a:t>
            </a:r>
            <a:r>
              <a:rPr lang="en-US" sz="2800" dirty="0" smtClean="0"/>
              <a:t>behavioral </a:t>
            </a:r>
            <a:r>
              <a:rPr lang="en-US" sz="2800" dirty="0" smtClean="0"/>
              <a:t>attributes of </a:t>
            </a:r>
            <a:r>
              <a:rPr lang="en-US" sz="2800" dirty="0" smtClean="0"/>
              <a:t>broad-tailed hummingbirds as </a:t>
            </a:r>
            <a:r>
              <a:rPr lang="en-US" sz="2800" dirty="0" smtClean="0"/>
              <a:t>they migrate to North </a:t>
            </a:r>
            <a:r>
              <a:rPr lang="en-US" sz="2800" dirty="0" smtClean="0"/>
              <a:t>America based on </a:t>
            </a:r>
            <a:r>
              <a:rPr lang="en-US" sz="2800" dirty="0" smtClean="0"/>
              <a:t>environmental conditions on their wintering </a:t>
            </a:r>
            <a:r>
              <a:rPr lang="en-US" sz="2800" dirty="0" smtClean="0"/>
              <a:t>grounds</a:t>
            </a:r>
            <a:r>
              <a:rPr lang="en-US" sz="2800" dirty="0" smtClean="0"/>
              <a:t>?</a:t>
            </a:r>
            <a:endParaRPr lang="en-US" sz="2800" dirty="0"/>
          </a:p>
        </p:txBody>
      </p:sp>
      <p:sp>
        <p:nvSpPr>
          <p:cNvPr id="5" name="Right Arrow 4"/>
          <p:cNvSpPr/>
          <p:nvPr/>
        </p:nvSpPr>
        <p:spPr>
          <a:xfrm>
            <a:off x="3566886" y="5410200"/>
            <a:ext cx="1981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505200" y="4448628"/>
            <a:ext cx="1752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9600" y="2937808"/>
            <a:ext cx="29718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Monitoring stations in southern Arizona provide information on hummingbirds as they migrate north</a:t>
            </a:r>
            <a:endParaRPr lang="en-US" sz="2400" dirty="0"/>
          </a:p>
        </p:txBody>
      </p:sp>
      <p:sp>
        <p:nvSpPr>
          <p:cNvPr id="8" name="TextBox 7"/>
          <p:cNvSpPr txBox="1"/>
          <p:nvPr/>
        </p:nvSpPr>
        <p:spPr>
          <a:xfrm>
            <a:off x="620484" y="5181600"/>
            <a:ext cx="29718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GBIF data provide information of where the birds are on their wintering grounds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152400"/>
            <a:ext cx="6736282" cy="6400800"/>
          </a:xfrm>
          <a:prstGeom prst="rect">
            <a:avLst/>
          </a:prstGeom>
          <a:noFill/>
          <a:ln w="9525">
            <a:noFill/>
            <a:miter lim="800000"/>
            <a:headEnd/>
            <a:tailEnd/>
          </a:ln>
          <a:effectLst/>
        </p:spPr>
      </p:pic>
      <p:sp>
        <p:nvSpPr>
          <p:cNvPr id="4" name="TextBox 3"/>
          <p:cNvSpPr txBox="1"/>
          <p:nvPr/>
        </p:nvSpPr>
        <p:spPr>
          <a:xfrm>
            <a:off x="5867401" y="1676400"/>
            <a:ext cx="3048000" cy="4524315"/>
          </a:xfrm>
          <a:prstGeom prst="rect">
            <a:avLst/>
          </a:prstGeom>
          <a:noFill/>
        </p:spPr>
        <p:txBody>
          <a:bodyPr wrap="square" rtlCol="0">
            <a:spAutoFit/>
          </a:bodyPr>
          <a:lstStyle/>
          <a:p>
            <a:r>
              <a:rPr lang="en-US" sz="2400" b="1" dirty="0" smtClean="0"/>
              <a:t>General hypotheses:</a:t>
            </a:r>
          </a:p>
          <a:p>
            <a:endParaRPr lang="en-US" sz="2400" dirty="0" smtClean="0"/>
          </a:p>
          <a:p>
            <a:r>
              <a:rPr lang="en-US" sz="2400" dirty="0" smtClean="0"/>
              <a:t>As annual physiological demand (D) we will see a negative biological response</a:t>
            </a:r>
          </a:p>
          <a:p>
            <a:endParaRPr lang="en-US" sz="2400" dirty="0" smtClean="0"/>
          </a:p>
          <a:p>
            <a:r>
              <a:rPr lang="en-US" sz="2400" dirty="0" smtClean="0"/>
              <a:t>As annual resource availability increases (R), we will see a positive biological response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407718" y="152400"/>
            <a:ext cx="6736282" cy="6400800"/>
          </a:xfrm>
          <a:prstGeom prst="rect">
            <a:avLst/>
          </a:prstGeom>
          <a:noFill/>
          <a:ln w="9525">
            <a:noFill/>
            <a:miter lim="800000"/>
            <a:headEnd/>
            <a:tailEnd/>
          </a:ln>
          <a:effectLst/>
        </p:spPr>
      </p:pic>
      <p:sp>
        <p:nvSpPr>
          <p:cNvPr id="3" name="Rectangle 2"/>
          <p:cNvSpPr/>
          <p:nvPr/>
        </p:nvSpPr>
        <p:spPr>
          <a:xfrm>
            <a:off x="2331518" y="152400"/>
            <a:ext cx="3505200" cy="2971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p:nvPr/>
        </p:nvPicPr>
        <p:blipFill>
          <a:blip r:embed="rId4" cstate="print"/>
          <a:srcRect/>
          <a:stretch>
            <a:fillRect/>
          </a:stretch>
        </p:blipFill>
        <p:spPr bwMode="auto">
          <a:xfrm>
            <a:off x="0" y="1066800"/>
            <a:ext cx="2209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TotalTime>
  <Words>4368</Words>
  <Application>Microsoft Office PowerPoint</Application>
  <PresentationFormat>On-screen Show (4:3)</PresentationFormat>
  <Paragraphs>488</Paragraphs>
  <Slides>53</Slides>
  <Notes>30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Combining Remote Sensing and Biological Data to Predict the Consequences of Climate Change on Hummingbird Diversity </vt:lpstr>
      <vt:lpstr>Slide 2</vt:lpstr>
      <vt:lpstr>Slide 3</vt:lpstr>
      <vt:lpstr>Slide 4</vt:lpstr>
      <vt:lpstr>SPRING MIGRATION in SE AZ, 2011  </vt:lpstr>
      <vt:lpstr>Slide 6</vt:lpstr>
      <vt:lpstr>Slide 7</vt:lpstr>
      <vt:lpstr>Slide 8</vt:lpstr>
      <vt:lpstr>Slide 9</vt:lpstr>
      <vt:lpstr>Calculate Operative Temperature (Te) Te = Ta + (Rabs – σεTa4) / (ρCp / (4σεTa3 + ra)) </vt:lpstr>
      <vt:lpstr>Slide 11</vt:lpstr>
      <vt:lpstr>Slide 12</vt:lpstr>
      <vt:lpstr>Slide 13</vt:lpstr>
      <vt:lpstr>Slide 14</vt:lpstr>
      <vt:lpstr>Slide 15</vt:lpstr>
      <vt:lpstr>Slide 16</vt:lpstr>
      <vt:lpstr>Slide 17</vt:lpstr>
      <vt:lpstr>Slide 18</vt:lpstr>
      <vt:lpstr>Slide 19</vt:lpstr>
      <vt:lpstr>Slide 20</vt:lpstr>
      <vt:lpstr>Next steps (on-going)</vt:lpstr>
      <vt:lpstr>Slide 22</vt:lpstr>
      <vt:lpstr>Slide 23</vt:lpstr>
      <vt:lpstr>Slide 24</vt:lpstr>
      <vt:lpstr>Slide 25</vt:lpstr>
      <vt:lpstr>Slide 26</vt:lpstr>
      <vt:lpstr>Slide 27</vt:lpstr>
      <vt:lpstr>Slide 28</vt:lpstr>
      <vt:lpstr>Slide 29</vt:lpstr>
      <vt:lpstr>Slide 30</vt:lpstr>
      <vt:lpstr>Outline</vt:lpstr>
      <vt:lpstr>Objective 2: Hummingbird networks in Ecuador (also to be developed in NA)</vt:lpstr>
      <vt:lpstr>Objective 2: Hummingbird networks in Ecuador</vt:lpstr>
      <vt:lpstr>Objective 2: Hummingbird networks in Ecuador </vt:lpstr>
      <vt:lpstr>Outline</vt:lpstr>
      <vt:lpstr>Could put Ecuador here</vt:lpstr>
      <vt:lpstr>Objective 1:  Time series analyses – hummingbirds and environment</vt:lpstr>
      <vt:lpstr>Abundance of southbound migrant  Hatch Year Birds</vt:lpstr>
      <vt:lpstr>Slide 39</vt:lpstr>
      <vt:lpstr>PERCENTAGE OF INDIVIDUALS IN MOLT STAGES</vt:lpstr>
      <vt:lpstr>Slide 41</vt:lpstr>
      <vt:lpstr>Objective 2: Hummingbird networks in Ecuador (also to be developed in NA)</vt:lpstr>
      <vt:lpstr>Objective 2: Hummingbird networks in Ecuador</vt:lpstr>
      <vt:lpstr>Objective 2: Hummingbird networks in Ecuador </vt:lpstr>
      <vt:lpstr>Objective 2: Hummingbird networks in Ecuador </vt:lpstr>
      <vt:lpstr>Slide 46</vt:lpstr>
      <vt:lpstr>Slide 47</vt:lpstr>
      <vt:lpstr>Objective 2: Plans for physiological data collection </vt:lpstr>
      <vt:lpstr>Slide 49</vt:lpstr>
      <vt:lpstr>Slide 50</vt:lpstr>
      <vt:lpstr>Slide 51</vt:lpstr>
      <vt:lpstr>Goals for field season and next year </vt:lpstr>
      <vt:lpstr>Slide 53</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Remote Sensing and Biological Data to Predict the Consequences of Climate Change on Hummingbird Diversity</dc:title>
  <dc:creator>Susan</dc:creator>
  <cp:lastModifiedBy>Catherine</cp:lastModifiedBy>
  <cp:revision>50</cp:revision>
  <dcterms:created xsi:type="dcterms:W3CDTF">2012-04-26T02:27:04Z</dcterms:created>
  <dcterms:modified xsi:type="dcterms:W3CDTF">2013-04-25T15:58:21Z</dcterms:modified>
</cp:coreProperties>
</file>