
<file path=[Content_Types].xml><?xml version="1.0" encoding="utf-8"?>
<Types xmlns="http://schemas.openxmlformats.org/package/2006/content-types">
  <Override PartName="/ppt/slideLayouts/slideLayout105.xml" ContentType="application/vnd.openxmlformats-officedocument.presentationml.slideLayout+xml"/>
  <Override PartName="/ppt/slideLayouts/slideLayout67.xml" ContentType="application/vnd.openxmlformats-officedocument.presentationml.slideLayout+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18.xml" ContentType="application/vnd.openxmlformats-officedocument.presentationml.slide+xml"/>
  <Override PartName="/ppt/slideLayouts/slideLayout77.xml" ContentType="application/vnd.openxmlformats-officedocument.presentationml.slideLayout+xml"/>
  <Override PartName="/ppt/slideLayouts/slideLayout115.xml" ContentType="application/vnd.openxmlformats-officedocument.presentationml.slideLayout+xml"/>
  <Override PartName="/ppt/slideLayouts/slideLayout87.xml" ContentType="application/vnd.openxmlformats-officedocument.presentationml.slideLayout+xml"/>
  <Override PartName="/ppt/slideLayouts/slideLayout134.xml" ContentType="application/vnd.openxmlformats-officedocument.presentationml.slideLayout+xml"/>
  <Override PartName="/ppt/slides/slide9.xml" ContentType="application/vnd.openxmlformats-officedocument.presentationml.slide+xml"/>
  <Override PartName="/ppt/slideLayouts/slideLayout96.xml" ContentType="application/vnd.openxmlformats-officedocument.presentationml.slideLayout+xml"/>
  <Override PartName="/ppt/slideMasters/slideMaster7.xml" ContentType="application/vnd.openxmlformats-officedocument.presentationml.slideMaster+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theme/theme1.xml" ContentType="application/vnd.openxmlformats-officedocument.theme+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Default Extension="jpeg" ContentType="image/jpeg"/>
  <Override PartName="/ppt/slideLayouts/slideLayout100.xml" ContentType="application/vnd.openxmlformats-officedocument.presentationml.slideLayout+xml"/>
  <Override PartName="/ppt/slideLayouts/slideLayout63.xml" ContentType="application/vnd.openxmlformats-officedocument.presentationml.slideLayout+xml"/>
  <Override PartName="/ppt/notesSlides/notesSlide11.xml" ContentType="application/vnd.openxmlformats-officedocument.presentationml.notesSlide+xml"/>
  <Override PartName="/ppt/slides/slide13.xml" ContentType="application/vnd.openxmlformats-officedocument.presentationml.slide+xml"/>
  <Override PartName="/ppt/slideLayouts/slideLayout72.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49.xml" ContentType="application/vnd.openxmlformats-officedocument.presentationml.slideLayout+xml"/>
  <Override PartName="/ppt/slideLayouts/slideLayout82.xml" ContentType="application/vnd.openxmlformats-officedocument.presentationml.slideLayout+xml"/>
  <Override PartName="/ppt/slideMasters/slideMaster13.xml" ContentType="application/vnd.openxmlformats-officedocument.presentationml.slideMaster+xml"/>
  <Override PartName="/ppt/slides/slide4.xml" ContentType="application/vnd.openxmlformats-officedocument.presentationml.slide+xml"/>
  <Override PartName="/ppt/slideLayouts/slideLayout59.xml" ContentType="application/vnd.openxmlformats-officedocument.presentationml.slideLayout+xml"/>
  <Override PartName="/ppt/slideLayouts/slideLayout5.xml" ContentType="application/vnd.openxmlformats-officedocument.presentationml.slideLayout+xml"/>
  <Override PartName="/ppt/slideLayouts/slideLayout91.xml" ContentType="application/vnd.openxmlformats-officedocument.presentationml.slideLayout+xml"/>
  <Override PartName="/ppt/slideMasters/slideMaster2.xml" ContentType="application/vnd.openxmlformats-officedocument.presentationml.slideMaster+xml"/>
  <Override PartName="/ppt/slideLayouts/slideLayout68.xml" ContentType="application/vnd.openxmlformats-officedocument.presentationml.slideLayout+xml"/>
  <Override PartName="/ppt/slideLayouts/slideLayout106.xml" ContentType="application/vnd.openxmlformats-officedocument.presentationml.slideLayout+xml"/>
  <Override PartName="/ppt/notesSlides/notesSlide17.xml" ContentType="application/vnd.openxmlformats-officedocument.presentationml.notesSlide+xml"/>
  <Override PartName="/ppt/slides/slide19.xml" ContentType="application/vnd.openxmlformats-officedocument.presentationml.slide+xml"/>
  <Override PartName="/ppt/slideLayouts/slideLayout78.xml" ContentType="application/vnd.openxmlformats-officedocument.presentationml.slideLayout+xml"/>
  <Override PartName="/ppt/slideLayouts/slideLayout116.xml" ContentType="application/vnd.openxmlformats-officedocument.presentationml.slideLayout+xml"/>
  <Override PartName="/ppt/slideLayouts/slideLayout10.xml" ContentType="application/vnd.openxmlformats-officedocument.presentationml.slideLayout+xml"/>
  <Override PartName="/ppt/slideLayouts/slideLayout125.xml" ContentType="application/vnd.openxmlformats-officedocument.presentationml.slideLayout+xml"/>
  <Override PartName="/ppt/slideLayouts/slideLayout88.xml" ContentType="application/vnd.openxmlformats-officedocument.presentationml.slideLayout+xml"/>
  <Override PartName="/ppt/slideLayouts/slideLayout135.xml" ContentType="application/vnd.openxmlformats-officedocument.presentationml.slideLayout+xml"/>
  <Override PartName="/ppt/slideLayouts/slideLayout97.xml" ContentType="application/vnd.openxmlformats-officedocument.presentationml.slideLayout+xml"/>
  <Override PartName="/ppt/slideMasters/slideMaster8.xml" ContentType="application/vnd.openxmlformats-officedocument.presentationml.slideMaster+xml"/>
  <Override PartName="/ppt/slideLayouts/slideLayout16.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notesSlides/notesSlide3.xml" ContentType="application/vnd.openxmlformats-officedocument.presentationml.notesSlide+xml"/>
  <Default Extension="emf" ContentType="image/x-emf"/>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64.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slideLayouts/slideLayout73.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Default Extension="bin" ContentType="application/vnd.openxmlformats-officedocument.presentationml.printerSettings"/>
  <Override PartName="/ppt/slideLayouts/slideLayout83.xml" ContentType="application/vnd.openxmlformats-officedocument.presentationml.slideLayout+xml"/>
  <Default Extension="xml" ContentType="application/xml"/>
  <Override PartName="/ppt/slides/slide5.xml" ContentType="application/vnd.openxmlformats-officedocument.presentationml.slide+xml"/>
  <Override PartName="/ppt/slideLayouts/slideLayout92.xml" ContentType="application/vnd.openxmlformats-officedocument.presentationml.slideLayout+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tableStyles.xml" ContentType="application/vnd.openxmlformats-officedocument.presentationml.tableStyles+xml"/>
  <Override PartName="/ppt/slideLayouts/slideLayout69.xml" ContentType="application/vnd.openxmlformats-officedocument.presentationml.slideLayout+xml"/>
  <Override PartName="/ppt/slideLayouts/slideLayout107.xml" ContentType="application/vnd.openxmlformats-officedocument.presentationml.slideLayout+xml"/>
  <Override PartName="/ppt/slideLayouts/slideLayout130.xml" ContentType="application/vnd.openxmlformats-officedocument.presentationml.slideLayout+xml"/>
  <Override PartName="/ppt/slideLayouts/slideLayout140.xml" ContentType="application/vnd.openxmlformats-officedocument.presentationml.slideLayout+xml"/>
  <Override PartName="/ppt/slideLayouts/slideLayout117.xml" ContentType="application/vnd.openxmlformats-officedocument.presentationml.slideLayout+xml"/>
  <Override PartName="/ppt/slideLayouts/slideLayout79.xml" ContentType="application/vnd.openxmlformats-officedocument.presentationml.slideLayout+xml"/>
  <Override PartName="/ppt/notesSlides/notesSlide18.xml" ContentType="application/vnd.openxmlformats-officedocument.presentationml.notesSlide+xml"/>
  <Override PartName="/ppt/slideLayouts/slideLayout11.xml" ContentType="application/vnd.openxmlformats-officedocument.presentationml.slideLayout+xml"/>
  <Override PartName="/ppt/slideLayouts/slideLayout126.xml" ContentType="application/vnd.openxmlformats-officedocument.presentationml.slideLayout+xml"/>
  <Override PartName="/ppt/slideLayouts/slideLayout20.xml" ContentType="application/vnd.openxmlformats-officedocument.presentationml.slideLayout+xml"/>
  <Override PartName="/docProps/app.xml" ContentType="application/vnd.openxmlformats-officedocument.extended-properties+xml"/>
  <Override PartName="/ppt/slideLayouts/slideLayout136.xml" ContentType="application/vnd.openxmlformats-officedocument.presentationml.slideLayout+xml"/>
  <Override PartName="/ppt/slideLayouts/slideLayout98.xml" ContentType="application/vnd.openxmlformats-officedocument.presentationml.slideLayout+xml"/>
  <Override PartName="/ppt/slideLayouts/slideLayout30.xml" ContentType="application/vnd.openxmlformats-officedocument.presentationml.slideLayout+xml"/>
  <Override PartName="/ppt/slideMasters/slideMaster9.xml" ContentType="application/vnd.openxmlformats-officedocument.presentationml.slideMaster+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notesSlides/notesSlide4.xml" ContentType="application/vnd.openxmlformats-officedocument.presentationml.notesSlid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55.xml" ContentType="application/vnd.openxmlformats-officedocument.presentationml.slideLayout+xml"/>
  <Override PartName="/ppt/slideLayouts/slideLayout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slideLayouts/slideLayout74.xml" ContentType="application/vnd.openxmlformats-officedocument.presentationml.slideLayout+xml"/>
  <Override PartName="/ppt/slideLayouts/slideLayout112.xml" ContentType="application/vnd.openxmlformats-officedocument.presentationml.slideLayout+xml"/>
  <Override PartName="/ppt/theme/theme14.xml" ContentType="application/vnd.openxmlformats-officedocument.theme+xml"/>
  <Override PartName="/ppt/slideLayouts/slideLayout122.xml" ContentType="application/vnd.openxmlformats-officedocument.presentationml.slideLayout+xml"/>
  <Override PartName="/ppt/slideLayouts/slideLayout84.xml" ContentType="application/vnd.openxmlformats-officedocument.presentationml.slideLayout+xml"/>
  <Override PartName="/ppt/slideLayouts/slideLayout131.xml" ContentType="application/vnd.openxmlformats-officedocument.presentationml.slideLayout+xml"/>
  <Override PartName="/ppt/slideLayouts/slideLayout93.xml" ContentType="application/vnd.openxmlformats-officedocument.presentationml.slideLayout+xml"/>
  <Override PartName="/ppt/slides/slide6.xml" ContentType="application/vnd.openxmlformats-officedocument.presentationml.slide+xml"/>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Layouts/slideLayout108.xml" ContentType="application/vnd.openxmlformats-officedocument.presentationml.slideLayout+xml"/>
  <Override PartName="/ppt/slideLayouts/slideLayout141.xml" ContentType="application/vnd.openxmlformats-officedocument.presentationml.slideLayout+xml"/>
  <Default Extension="png" ContentType="image/png"/>
  <Override PartName="/ppt/notesSlides/notesSlide19.xml" ContentType="application/vnd.openxmlformats-officedocument.presentationml.notesSlide+xml"/>
  <Override PartName="/ppt/slideLayouts/slideLayout118.xml" ContentType="application/vnd.openxmlformats-officedocument.presentationml.slideLayout+xml"/>
  <Override PartName="/ppt/slideLayouts/slideLayout12.xml" ContentType="application/vnd.openxmlformats-officedocument.presentationml.slideLayout+xml"/>
  <Override PartName="/ppt/slideLayouts/slideLayout127.xml" ContentType="application/vnd.openxmlformats-officedocument.presentationml.slideLayout+xml"/>
  <Override PartName="/ppt/slideLayouts/slideLayout89.xml" ContentType="application/vnd.openxmlformats-officedocument.presentationml.slideLayout+xml"/>
  <Override PartName="/ppt/slideLayouts/slideLayout21.xml" ContentType="application/vnd.openxmlformats-officedocument.presentationml.slideLayout+xml"/>
  <Override PartName="/ppt/slideLayouts/slideLayout137.xml" ContentType="application/vnd.openxmlformats-officedocument.presentationml.slideLayout+xml"/>
  <Override PartName="/ppt/slideLayouts/slideLayout99.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27.xml" ContentType="application/vnd.openxmlformats-officedocument.presentationml.slideLayout+xml"/>
  <Override PartName="/ppt/notesSlides/notesSlide5.xml" ContentType="application/vnd.openxmlformats-officedocument.presentationml.notesSlide+xml"/>
  <Override PartName="/ppt/slides/slide10.xml" ContentType="application/vnd.openxmlformats-officedocument.presentationml.slide+xml"/>
  <Override PartName="/ppt/slideLayouts/slideLayout37.xml" ContentType="application/vnd.openxmlformats-officedocument.presentationml.slideLayout+xml"/>
  <Override PartName="/ppt/slides/slide20.xml" ContentType="application/vnd.openxmlformats-officedocument.presentationml.slide+xml"/>
  <Override PartName="/ppt/slideLayouts/slideLayout46.xml" ContentType="application/vnd.openxmlformats-officedocument.presentationml.slideLayout+xml"/>
  <Override PartName="/ppt/slideMasters/slideMaster10.xml" ContentType="application/vnd.openxmlformats-officedocument.presentationml.slideMaster+xml"/>
  <Override PartName="/ppt/slides/slide1.xml" ContentType="application/vnd.openxmlformats-officedocument.presentationml.slide+xml"/>
  <Override PartName="/ppt/slideLayouts/slideLayout56.xml" ContentType="application/vnd.openxmlformats-officedocument.presentationml.slideLayout+xml"/>
  <Override PartName="/ppt/slideLayouts/slideLayout2.xml" ContentType="application/vnd.openxmlformats-officedocument.presentationml.slideLayout+xml"/>
  <Override PartName="/ppt/slideLayouts/slideLayout103.xml" ContentType="application/vnd.openxmlformats-officedocument.presentationml.slideLayout+xml"/>
  <Override PartName="/ppt/slideLayouts/slideLayout65.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slideLayouts/slideLayout75.xml" ContentType="application/vnd.openxmlformats-officedocument.presentationml.slideLayout+xml"/>
  <Override PartName="/ppt/viewProps.xml" ContentType="application/vnd.openxmlformats-officedocument.presentationml.viewProps+xml"/>
  <Override PartName="/ppt/slideLayouts/slideLayout113.xml" ContentType="application/vnd.openxmlformats-officedocument.presentationml.slideLayout+xml"/>
  <Default Extension="rels" ContentType="application/vnd.openxmlformats-package.relationships+xml"/>
  <Override PartName="/ppt/slideLayouts/slideLayout123.xml" ContentType="application/vnd.openxmlformats-officedocument.presentationml.slideLayout+xml"/>
  <Override PartName="/ppt/slideLayouts/slideLayout85.xml" ContentType="application/vnd.openxmlformats-officedocument.presentationml.slideLayout+xml"/>
  <Override PartName="/ppt/slideLayouts/slideLayout132.xml" ContentType="application/vnd.openxmlformats-officedocument.presentationml.slideLayout+xml"/>
  <Override PartName="/ppt/slides/slide7.xml" ContentType="application/vnd.openxmlformats-officedocument.presentationml.slide+xml"/>
  <Override PartName="/ppt/slideLayouts/slideLayout94.xml" ContentType="application/vnd.openxmlformats-officedocument.presentationml.slideLayout+xml"/>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Layouts/slideLayout109.xml" ContentType="application/vnd.openxmlformats-officedocument.presentationml.slideLayout+xml"/>
  <Override PartName="/ppt/slideLayouts/slideLayout142.xml" ContentType="application/vnd.openxmlformats-officedocument.presentationml.slideLayout+xml"/>
  <Override PartName="/ppt/slideLayouts/slideLayout119.xml" ContentType="application/vnd.openxmlformats-officedocument.presentationml.slideLayout+xml"/>
  <Override PartName="/ppt/slideLayouts/slideLayout13.xml" ContentType="application/vnd.openxmlformats-officedocument.presentationml.slideLayout+xml"/>
  <Override PartName="/ppt/slideLayouts/slideLayout128.xml" ContentType="application/vnd.openxmlformats-officedocument.presentationml.slideLayout+xml"/>
  <Override PartName="/ppt/presProps.xml" ContentType="application/vnd.openxmlformats-officedocument.presentationml.presProps+xml"/>
  <Override PartName="/ppt/slideLayouts/slideLayout22.xml" ContentType="application/vnd.openxmlformats-officedocument.presentationml.slideLayout+xml"/>
  <Override PartName="/ppt/slideLayouts/slideLayout138.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tiff" ContentType="image/tiff"/>
  <Override PartName="/ppt/slideLayouts/slideLayout51.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61.xml" ContentType="application/vnd.openxmlformats-officedocument.presentationml.slideLayout+xml"/>
  <Override PartName="/ppt/notesSlides/notesSlide6.xml" ContentType="application/vnd.openxmlformats-officedocument.presentationml.notesSlide+xml"/>
  <Override PartName="/ppt/slides/slide11.xml" ContentType="application/vnd.openxmlformats-officedocument.presentationml.slide+xml"/>
  <Override PartName="/ppt/slideLayouts/slideLayout70.xml" ContentType="application/vnd.openxmlformats-officedocument.presentationml.slideLayout+xml"/>
  <Override PartName="/ppt/slideLayouts/slideLayout38.xml" ContentType="application/vnd.openxmlformats-officedocument.presentationml.slideLayout+xml"/>
  <Override PartName="/ppt/theme/theme10.xml" ContentType="application/vnd.openxmlformats-officedocument.theme+xml"/>
  <Override PartName="/ppt/notesSlides/notesSlide10.xml" ContentType="application/vnd.openxmlformats-officedocument.presentationml.notesSlide+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Masters/slideMaster11.xml" ContentType="application/vnd.openxmlformats-officedocument.presentationml.slideMaster+xml"/>
  <Override PartName="/ppt/slides/slide2.xml" ContentType="application/vnd.openxmlformats-officedocument.presentationml.slide+xml"/>
  <Override PartName="/ppt/slideLayouts/slideLayout57.xml" ContentType="application/vnd.openxmlformats-officedocument.presentationml.slideLayout+xml"/>
  <Override PartName="/ppt/slideLayouts/slideLayout3.xml" ContentType="application/vnd.openxmlformats-officedocument.presentationml.slideLayout+xml"/>
  <Override PartName="/ppt/slideLayouts/slideLayout104.xml" ContentType="application/vnd.openxmlformats-officedocument.presentationml.slideLayout+xml"/>
  <Override PartName="/ppt/slideLayouts/slideLayout66.xml" ContentType="application/vnd.openxmlformats-officedocument.presentationml.slideLayout+xml"/>
  <Override PartName="/ppt/notesSlides/notesSlide15.xml" ContentType="application/vnd.openxmlformats-officedocument.presentationml.notesSlide+xml"/>
  <Override PartName="/ppt/slides/slide17.xml" ContentType="application/vnd.openxmlformats-officedocument.presentationml.slide+xml"/>
  <Override PartName="/ppt/slideLayouts/slideLayout76.xml" ContentType="application/vnd.openxmlformats-officedocument.presentationml.slideLayout+xml"/>
  <Override PartName="/ppt/slideLayouts/slideLayout114.xml" ContentType="application/vnd.openxmlformats-officedocument.presentationml.slideLayout+xml"/>
  <Override PartName="/ppt/slideLayouts/slideLayout124.xml" ContentType="application/vnd.openxmlformats-officedocument.presentationml.slideLayout+xml"/>
  <Override PartName="/ppt/slideLayouts/slideLayout86.xml" ContentType="application/vnd.openxmlformats-officedocument.presentationml.slideLayout+xml"/>
  <Override PartName="/ppt/slideLayouts/slideLayout133.xml" ContentType="application/vnd.openxmlformats-officedocument.presentationml.slideLayout+xml"/>
  <Override PartName="/ppt/slides/slide8.xml" ContentType="application/vnd.openxmlformats-officedocument.presentationml.slide+xml"/>
  <Override PartName="/ppt/slideLayouts/slideLayout95.xml" ContentType="application/vnd.openxmlformats-officedocument.presentationml.slideLayout+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Layouts/slideLayout143.xml" ContentType="application/vnd.openxmlformats-officedocument.presentationml.slideLayout+xml"/>
  <Override PartName="/ppt/slideLayouts/slideLayout14.xml" ContentType="application/vnd.openxmlformats-officedocument.presentationml.slideLayout+xml"/>
  <Override PartName="/ppt/slideLayouts/slideLayout129.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slideLayouts/slideLayout139.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notesSlides/notesSlide7.xml" ContentType="application/vnd.openxmlformats-officedocument.presentationml.notesSlide+xml"/>
  <Override PartName="/ppt/slides/slide12.xml" ContentType="application/vnd.openxmlformats-officedocument.presentationml.slide+xml"/>
  <Override PartName="/ppt/slideLayouts/slideLayout71.xml" ContentType="application/vnd.openxmlformats-officedocument.presentationml.slideLayout+xml"/>
  <Override PartName="/ppt/slideLayouts/slideLayout39.xml" ContentType="application/vnd.openxmlformats-officedocument.presentationml.slideLayout+xml"/>
  <Override PartName="/ppt/theme/theme11.xml" ContentType="application/vnd.openxmlformats-officedocument.theme+xml"/>
  <Override PartName="/ppt/slideLayouts/slideLayout48.xml" ContentType="application/vnd.openxmlformats-officedocument.presentationml.slideLayout+xml"/>
  <Override PartName="/ppt/slideLayouts/slideLayout81.xml" ContentType="application/vnd.openxmlformats-officedocument.presentationml.slideLayout+xml"/>
  <Override PartName="/ppt/slideMasters/slideMaster12.xml" ContentType="application/vnd.openxmlformats-officedocument.presentationml.slideMaster+xml"/>
  <Override PartName="/ppt/slides/slide3.xml" ContentType="application/vnd.openxmlformats-officedocument.presentationml.slide+xml"/>
  <Override PartName="/ppt/slideLayouts/slideLayout90.xml" ContentType="application/vnd.openxmlformats-officedocument.presentationml.slideLayout+xml"/>
  <Override PartName="/ppt/slideLayouts/slideLayout58.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51" r:id="rId1"/>
    <p:sldMasterId id="2147483653" r:id="rId2"/>
    <p:sldMasterId id="2147483654" r:id="rId3"/>
    <p:sldMasterId id="2147483655" r:id="rId4"/>
    <p:sldMasterId id="2147483656" r:id="rId5"/>
    <p:sldMasterId id="2147483657" r:id="rId6"/>
    <p:sldMasterId id="2147483658" r:id="rId7"/>
    <p:sldMasterId id="2147483659" r:id="rId8"/>
    <p:sldMasterId id="2147483660" r:id="rId9"/>
    <p:sldMasterId id="2147483661" r:id="rId10"/>
    <p:sldMasterId id="2147483662" r:id="rId11"/>
    <p:sldMasterId id="2147483663" r:id="rId12"/>
    <p:sldMasterId id="2147483664" r:id="rId13"/>
  </p:sldMasterIdLst>
  <p:notesMasterIdLst>
    <p:notesMasterId r:id="rId34"/>
  </p:notesMasterIdLst>
  <p:sldIdLst>
    <p:sldId id="383" r:id="rId14"/>
    <p:sldId id="385" r:id="rId15"/>
    <p:sldId id="378" r:id="rId16"/>
    <p:sldId id="377" r:id="rId17"/>
    <p:sldId id="379" r:id="rId18"/>
    <p:sldId id="371" r:id="rId19"/>
    <p:sldId id="393" r:id="rId20"/>
    <p:sldId id="372" r:id="rId21"/>
    <p:sldId id="373" r:id="rId22"/>
    <p:sldId id="375" r:id="rId23"/>
    <p:sldId id="376" r:id="rId24"/>
    <p:sldId id="392" r:id="rId25"/>
    <p:sldId id="386" r:id="rId26"/>
    <p:sldId id="387" r:id="rId27"/>
    <p:sldId id="389" r:id="rId28"/>
    <p:sldId id="380" r:id="rId29"/>
    <p:sldId id="381" r:id="rId30"/>
    <p:sldId id="391" r:id="rId31"/>
    <p:sldId id="390" r:id="rId32"/>
    <p:sldId id="339" r:id="rId33"/>
  </p:sldIdLst>
  <p:sldSz cx="13004800" cy="9753600"/>
  <p:notesSz cx="6858000" cy="9144000"/>
  <p:defaultTextStyle>
    <a:defPPr>
      <a:defRPr lang="en-US"/>
    </a:defPPr>
    <a:lvl1pPr algn="ctr" rtl="0" fontAlgn="base">
      <a:spcBef>
        <a:spcPct val="0"/>
      </a:spcBef>
      <a:spcAft>
        <a:spcPct val="0"/>
      </a:spcAft>
      <a:defRPr sz="4200" kern="1200">
        <a:solidFill>
          <a:srgbClr val="FFFFFF"/>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FFFFFF"/>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FFFFFF"/>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FFFFFF"/>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FFFFFF"/>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FFFFFF"/>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FFFFFF"/>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FFFFFF"/>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FFFFFF"/>
        </a:solidFill>
        <a:latin typeface="Gill Sans" charset="0"/>
        <a:ea typeface="ヒラギノ角ゴ ProN W3" charset="-128"/>
        <a:cs typeface="ヒラギノ角ゴ ProN W3" charset="-128"/>
        <a:sym typeface="Gill Sans"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CC"/>
    <a:srgbClr val="7F3F5F"/>
    <a:srgbClr val="505A6A"/>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00" autoAdjust="0"/>
    <p:restoredTop sz="79397" autoAdjust="0"/>
  </p:normalViewPr>
  <p:slideViewPr>
    <p:cSldViewPr>
      <p:cViewPr varScale="1">
        <p:scale>
          <a:sx n="86" d="100"/>
          <a:sy n="86" d="100"/>
        </p:scale>
        <p:origin x="-1952" y="-104"/>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1944"/>
    </p:cViewPr>
  </p:sorterViewPr>
  <p:notesViewPr>
    <p:cSldViewPr>
      <p:cViewPr varScale="1">
        <p:scale>
          <a:sx n="85" d="100"/>
          <a:sy n="85" d="100"/>
        </p:scale>
        <p:origin x="-1758"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0.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9922"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2048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4577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ＭＳ Ｐゴシック" charset="-128"/>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6648552"/>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-Wanted to identify</a:t>
            </a:r>
            <a:r>
              <a:rPr lang="en-US" baseline="0" dirty="0" smtClean="0"/>
              <a:t> drivers of this pole-ward expansion, started with temperature data</a:t>
            </a:r>
          </a:p>
          <a:p>
            <a:r>
              <a:rPr lang="en-US" baseline="0" dirty="0" smtClean="0"/>
              <a:t>-For this preliminary analysis used station data – currently analyzing satellite based gridded climate data</a:t>
            </a:r>
          </a:p>
          <a:p>
            <a:r>
              <a:rPr lang="en-US" baseline="0" dirty="0" smtClean="0"/>
              <a:t>-Top two figures show changes in the mean winter and mean annual temperature.  Both increasing</a:t>
            </a:r>
          </a:p>
          <a:p>
            <a:r>
              <a:rPr lang="en-US" baseline="0" dirty="0" smtClean="0"/>
              <a:t>-Bottom figure shows the reduction in the number of days below -4 degrees C.  This threshold was chosen because it is thought to represent the frost tolerance of mangroves.</a:t>
            </a:r>
          </a:p>
          <a:p>
            <a:r>
              <a:rPr lang="en-US" baseline="0" dirty="0" smtClean="0"/>
              <a:t>-Southern areas almost never reach this threshold.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107418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strong relationship between the change in mangrove cover and the reduction in the # of days below freezing</a:t>
            </a:r>
          </a:p>
          <a:p>
            <a:r>
              <a:rPr lang="en-US" baseline="0" dirty="0" smtClean="0"/>
              <a:t>-decrease in number of extreme cold events -&gt; </a:t>
            </a:r>
            <a:r>
              <a:rPr lang="en-US" baseline="0" dirty="0" err="1" smtClean="0"/>
              <a:t>poleward</a:t>
            </a:r>
            <a:r>
              <a:rPr lang="en-US" baseline="0" dirty="0" smtClean="0"/>
              <a:t> expansion of mangroves in Florida</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5422398"/>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-examining the impact</a:t>
            </a:r>
            <a:r>
              <a:rPr lang="en-US" baseline="0" dirty="0" smtClean="0"/>
              <a:t> of extreme cold events more directly both with this dataset and with experimental investigations</a:t>
            </a:r>
          </a:p>
          <a:p>
            <a:r>
              <a:rPr lang="en-US" baseline="0" dirty="0" smtClean="0"/>
              <a:t>-another interesting pattern: large decrease in cover around 1989-1990</a:t>
            </a:r>
          </a:p>
          <a:p>
            <a:r>
              <a:rPr lang="en-US" baseline="0" dirty="0" smtClean="0"/>
              <a:t>-</a:t>
            </a:r>
            <a:r>
              <a:rPr lang="en-US" sz="1200" kern="1200" dirty="0" smtClean="0">
                <a:solidFill>
                  <a:schemeClr val="tx1"/>
                </a:solidFill>
                <a:effectLst/>
                <a:latin typeface="Gill Sans" pitchFamily="1" charset="0"/>
                <a:ea typeface="ＭＳ Ｐゴシック" pitchFamily="1" charset="-128"/>
                <a:cs typeface="ＭＳ Ｐゴシック" charset="-128"/>
              </a:rPr>
              <a:t>currently looking into how mangroves responded to and recovered from this major disturbance event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9245602"/>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summer started experimental investigations of frost tolerance</a:t>
            </a:r>
          </a:p>
          <a:p>
            <a:r>
              <a:rPr lang="en-US" dirty="0" smtClean="0"/>
              <a:t>-3 mangrove species in FL</a:t>
            </a:r>
          </a:p>
          <a:p>
            <a:r>
              <a:rPr lang="en-US" dirty="0" smtClean="0"/>
              <a:t>-</a:t>
            </a:r>
            <a:r>
              <a:rPr lang="en-US" sz="1200" kern="1200" dirty="0" smtClean="0">
                <a:solidFill>
                  <a:schemeClr val="tx1"/>
                </a:solidFill>
                <a:effectLst/>
                <a:latin typeface="Gill Sans" pitchFamily="1" charset="0"/>
                <a:ea typeface="ＭＳ Ｐゴシック" pitchFamily="1" charset="-128"/>
                <a:cs typeface="ＭＳ Ｐゴシック" charset="-128"/>
              </a:rPr>
              <a:t>We collected samples from adult trees of each species spanning a 200km gradient of the Florida's eastern shore </a:t>
            </a:r>
          </a:p>
          <a:p>
            <a:r>
              <a:rPr lang="en-US" sz="1200" kern="1200" dirty="0" smtClean="0">
                <a:solidFill>
                  <a:schemeClr val="tx1"/>
                </a:solidFill>
                <a:effectLst/>
                <a:latin typeface="Gill Sans" pitchFamily="1" charset="0"/>
                <a:ea typeface="ＭＳ Ｐゴシック" pitchFamily="1" charset="-128"/>
              </a:rPr>
              <a:t>-</a:t>
            </a:r>
            <a:r>
              <a:rPr lang="en-US" sz="1200" kern="1200" dirty="0" smtClean="0">
                <a:solidFill>
                  <a:schemeClr val="tx1"/>
                </a:solidFill>
                <a:effectLst/>
                <a:latin typeface="Gill Sans" pitchFamily="1" charset="0"/>
                <a:ea typeface="ＭＳ Ｐゴシック" pitchFamily="1" charset="-128"/>
                <a:cs typeface="ＭＳ Ｐゴシック" charset="-128"/>
              </a:rPr>
              <a:t>collected paired branches that were fully exposed to sunlight and separated the branches into the control and the freeze treatment</a:t>
            </a:r>
          </a:p>
          <a:p>
            <a:r>
              <a:rPr lang="en-US" sz="1200" kern="1200" dirty="0" smtClean="0">
                <a:solidFill>
                  <a:schemeClr val="tx1"/>
                </a:solidFill>
                <a:effectLst/>
                <a:latin typeface="Gill Sans" pitchFamily="1" charset="0"/>
                <a:ea typeface="ＭＳ Ｐゴシック" pitchFamily="1" charset="-128"/>
              </a:rPr>
              <a:t>-</a:t>
            </a:r>
            <a:r>
              <a:rPr lang="en-US" sz="1200" kern="1200" dirty="0" smtClean="0">
                <a:solidFill>
                  <a:schemeClr val="tx1"/>
                </a:solidFill>
                <a:effectLst/>
                <a:latin typeface="Gill Sans" pitchFamily="1" charset="0"/>
                <a:ea typeface="ＭＳ Ｐゴシック" pitchFamily="1" charset="-128"/>
                <a:cs typeface="ＭＳ Ｐゴシック" charset="-128"/>
              </a:rPr>
              <a:t>These were returned to the lab where we measured initial leaf fluorescence.</a:t>
            </a: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1131749"/>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a:t>
            </a:r>
            <a:r>
              <a:rPr lang="en-US" baseline="0" dirty="0" smtClean="0"/>
              <a:t> branches sat on counter, freeze branches placed in freezer for 4 hours at 28 F</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506515"/>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Gill Sans" pitchFamily="1" charset="0"/>
                <a:ea typeface="ＭＳ Ｐゴシック" pitchFamily="1" charset="-128"/>
                <a:cs typeface="ＭＳ Ｐゴシック" charset="-128"/>
              </a:rPr>
              <a:t>-removed the freeze branches</a:t>
            </a:r>
            <a:r>
              <a:rPr lang="en-US" sz="1200" kern="1200" baseline="0" dirty="0" smtClean="0">
                <a:solidFill>
                  <a:schemeClr val="tx1"/>
                </a:solidFill>
                <a:effectLst/>
                <a:latin typeface="Gill Sans" pitchFamily="1" charset="0"/>
                <a:ea typeface="ＭＳ Ｐゴシック" pitchFamily="1" charset="-128"/>
                <a:cs typeface="ＭＳ Ｐゴシック" charset="-128"/>
              </a:rPr>
              <a:t> </a:t>
            </a:r>
            <a:r>
              <a:rPr lang="en-US" sz="1200" kern="1200" dirty="0" smtClean="0">
                <a:solidFill>
                  <a:schemeClr val="tx1"/>
                </a:solidFill>
                <a:effectLst/>
                <a:latin typeface="Gill Sans" pitchFamily="1" charset="0"/>
                <a:ea typeface="ＭＳ Ｐゴシック" pitchFamily="1" charset="-128"/>
                <a:cs typeface="ＭＳ Ｐゴシック" charset="-128"/>
              </a:rPr>
              <a:t>and then </a:t>
            </a:r>
            <a:r>
              <a:rPr lang="en-US" sz="1200" kern="1200" dirty="0" err="1" smtClean="0">
                <a:solidFill>
                  <a:schemeClr val="tx1"/>
                </a:solidFill>
                <a:effectLst/>
                <a:latin typeface="Gill Sans" pitchFamily="1" charset="0"/>
                <a:ea typeface="ＭＳ Ｐゴシック" pitchFamily="1" charset="-128"/>
                <a:cs typeface="ＭＳ Ｐゴシック" charset="-128"/>
              </a:rPr>
              <a:t>remeasured</a:t>
            </a:r>
            <a:r>
              <a:rPr lang="en-US" sz="1200" kern="1200" dirty="0" smtClean="0">
                <a:solidFill>
                  <a:schemeClr val="tx1"/>
                </a:solidFill>
                <a:effectLst/>
                <a:latin typeface="Gill Sans" pitchFamily="1" charset="0"/>
                <a:ea typeface="ＭＳ Ｐゴシック" pitchFamily="1" charset="-128"/>
                <a:cs typeface="ＭＳ Ｐゴシック" charset="-128"/>
              </a:rPr>
              <a:t> leaf fluorescence. Th</a:t>
            </a:r>
            <a:r>
              <a:rPr lang="en-US" sz="1200" kern="1200" baseline="0" dirty="0" smtClean="0">
                <a:solidFill>
                  <a:schemeClr val="tx1"/>
                </a:solidFill>
                <a:effectLst/>
                <a:latin typeface="Gill Sans" pitchFamily="1" charset="0"/>
                <a:ea typeface="ＭＳ Ｐゴシック" pitchFamily="1" charset="-128"/>
                <a:cs typeface="ＭＳ Ｐゴシック" charset="-128"/>
              </a:rPr>
              <a:t>e change in fluorescence</a:t>
            </a:r>
            <a:r>
              <a:rPr lang="en-US" sz="1200" kern="1200" dirty="0" smtClean="0">
                <a:solidFill>
                  <a:schemeClr val="tx1"/>
                </a:solidFill>
                <a:effectLst/>
                <a:latin typeface="Gill Sans" pitchFamily="1" charset="0"/>
                <a:ea typeface="ＭＳ Ｐゴシック" pitchFamily="1" charset="-128"/>
                <a:cs typeface="ＭＳ Ｐゴシック" charset="-128"/>
              </a:rPr>
              <a:t> assesses leaf damage.  </a:t>
            </a:r>
          </a:p>
          <a:p>
            <a:r>
              <a:rPr lang="en-US" sz="1200" kern="1200" dirty="0" smtClean="0">
                <a:solidFill>
                  <a:schemeClr val="tx1"/>
                </a:solidFill>
                <a:effectLst/>
                <a:latin typeface="Gill Sans" pitchFamily="1" charset="0"/>
                <a:ea typeface="ＭＳ Ｐゴシック" pitchFamily="1" charset="-128"/>
                <a:cs typeface="ＭＳ Ｐゴシック" charset="-128"/>
              </a:rPr>
              <a:t>-This is the mini-PAM just as the leaf is being hit with light.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226181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sz="1200" kern="1200" dirty="0" smtClean="0">
                <a:solidFill>
                  <a:schemeClr val="tx1"/>
                </a:solidFill>
                <a:effectLst/>
                <a:latin typeface="Gill Sans" pitchFamily="1" charset="0"/>
                <a:ea typeface="ＭＳ Ｐゴシック" pitchFamily="1" charset="-128"/>
                <a:cs typeface="ＭＳ Ｐゴシック" charset="-128"/>
              </a:rPr>
              <a:t>We do see significant variability among species</a:t>
            </a:r>
          </a:p>
          <a:p>
            <a:r>
              <a:rPr lang="en-US" sz="1200" kern="1200" dirty="0" smtClean="0">
                <a:solidFill>
                  <a:schemeClr val="tx1"/>
                </a:solidFill>
                <a:effectLst/>
                <a:latin typeface="Gill Sans" pitchFamily="1" charset="0"/>
                <a:ea typeface="ＭＳ Ｐゴシック" pitchFamily="1" charset="-128"/>
              </a:rPr>
              <a:t>-</a:t>
            </a:r>
            <a:r>
              <a:rPr lang="en-US" sz="1200" kern="1200" dirty="0" smtClean="0">
                <a:solidFill>
                  <a:schemeClr val="tx1"/>
                </a:solidFill>
                <a:effectLst/>
                <a:latin typeface="Gill Sans" pitchFamily="1" charset="0"/>
                <a:ea typeface="ＭＳ Ｐゴシック" pitchFamily="1" charset="-128"/>
                <a:cs typeface="ＭＳ Ｐゴシック" charset="-128"/>
              </a:rPr>
              <a:t>pattern matches the pattern of latitudinal distribution among the three species</a:t>
            </a:r>
          </a:p>
          <a:p>
            <a:r>
              <a:rPr lang="en-US" sz="1200" kern="1200" dirty="0" smtClean="0">
                <a:solidFill>
                  <a:schemeClr val="tx1"/>
                </a:solidFill>
                <a:effectLst/>
                <a:latin typeface="Gill Sans" pitchFamily="1" charset="0"/>
                <a:ea typeface="ＭＳ Ｐゴシック" pitchFamily="1" charset="-128"/>
              </a:rPr>
              <a:t>-</a:t>
            </a:r>
            <a:r>
              <a:rPr lang="en-US" sz="1200" kern="1200" dirty="0" smtClean="0">
                <a:solidFill>
                  <a:schemeClr val="tx1"/>
                </a:solidFill>
                <a:effectLst/>
                <a:latin typeface="Gill Sans" pitchFamily="1" charset="0"/>
                <a:ea typeface="ＭＳ Ｐゴシック" pitchFamily="1" charset="-128"/>
                <a:cs typeface="ＭＳ Ｐゴシック" charset="-128"/>
              </a:rPr>
              <a:t>However we did not find a latitudinal pattern in frost tolerance.   Within species, mangroves from the north did not appear to be more adapted to frost.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881B9C-53C1-4E4E-9CA3-7AF85BB0A34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-identify functional traits that may confer frost tolerance</a:t>
            </a:r>
          </a:p>
          <a:p>
            <a:r>
              <a:rPr lang="en-US" dirty="0" smtClean="0"/>
              <a:t>-</a:t>
            </a:r>
            <a:r>
              <a:rPr lang="en-US" dirty="0" smtClean="0"/>
              <a:t>mangroves may trap</a:t>
            </a:r>
            <a:r>
              <a:rPr lang="en-US" baseline="0" dirty="0" smtClean="0"/>
              <a:t> long-wave radiation -&gt; micro-climate effects</a:t>
            </a:r>
            <a:r>
              <a:rPr lang="en-US" baseline="0" dirty="0"/>
              <a:t> </a:t>
            </a:r>
            <a:r>
              <a:rPr lang="en-US" baseline="0" dirty="0" smtClean="0"/>
              <a:t>-&gt; higher minimum temps overnight -&gt; aid </a:t>
            </a:r>
            <a:r>
              <a:rPr lang="en-US" baseline="0" dirty="0" err="1" smtClean="0"/>
              <a:t>poleward</a:t>
            </a:r>
            <a:r>
              <a:rPr lang="en-US" baseline="0" dirty="0" smtClean="0"/>
              <a:t> spread</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881B9C-53C1-4E4E-9CA3-7AF85BB0A34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Gill Sans" pitchFamily="1" charset="0"/>
                <a:ea typeface="ＭＳ Ｐゴシック" pitchFamily="1" charset="-128"/>
                <a:cs typeface="ＭＳ Ｐゴシック" charset="-128"/>
              </a:rPr>
              <a:t>We are currently working on integrating our satellite data with these experimental results in order to model the response of mangroves to climate change</a:t>
            </a:r>
          </a:p>
          <a:p>
            <a:r>
              <a:rPr lang="en-US" sz="1200" kern="1200" dirty="0" smtClean="0">
                <a:solidFill>
                  <a:schemeClr val="tx1"/>
                </a:solidFill>
                <a:effectLst/>
                <a:latin typeface="Gill Sans" pitchFamily="1" charset="0"/>
                <a:ea typeface="ＭＳ Ｐゴシック" pitchFamily="1" charset="-128"/>
                <a:cs typeface="ＭＳ Ｐゴシック" charset="-128"/>
              </a:rPr>
              <a:t>-temporal resolution valuable</a:t>
            </a:r>
          </a:p>
          <a:p>
            <a:r>
              <a:rPr lang="en-US" sz="1200" kern="1200" dirty="0" smtClean="0">
                <a:solidFill>
                  <a:schemeClr val="tx1"/>
                </a:solidFill>
                <a:effectLst/>
                <a:latin typeface="Gill Sans" pitchFamily="1" charset="0"/>
                <a:ea typeface="ＭＳ Ｐゴシック" pitchFamily="1" charset="-128"/>
              </a:rPr>
              <a:t>-limitation of many species distribution models is they are parameterized with static data.  Don’t capture the dynamics of the range shifts.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05835"/>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Gill Sans" pitchFamily="1" charset="0"/>
                <a:ea typeface="ＭＳ Ｐゴシック" pitchFamily="1" charset="-128"/>
                <a:cs typeface="ＭＳ Ｐゴシック" charset="-128"/>
              </a:rPr>
              <a:t>-how this transition changes community structure and ecosystem functions such as nutrient cycling, decomposition, C storage, etc.  </a:t>
            </a:r>
          </a:p>
          <a:p>
            <a:r>
              <a:rPr lang="en-US" sz="1200" kern="1200" dirty="0" smtClean="0">
                <a:solidFill>
                  <a:schemeClr val="tx1"/>
                </a:solidFill>
                <a:effectLst/>
                <a:latin typeface="Gill Sans" pitchFamily="1" charset="0"/>
                <a:ea typeface="ＭＳ Ｐゴシック" pitchFamily="1" charset="-128"/>
                <a:cs typeface="ＭＳ Ｐゴシック" charset="-128"/>
              </a:rPr>
              <a:t>-last summer we started conducting a large amount of field sampling in sites that range from pure mangrove to pure salt-marsh.  </a:t>
            </a:r>
          </a:p>
          <a:p>
            <a:r>
              <a:rPr lang="en-US" sz="1200" kern="1200" dirty="0" smtClean="0">
                <a:solidFill>
                  <a:schemeClr val="tx1"/>
                </a:solidFill>
                <a:effectLst/>
                <a:latin typeface="Gill Sans" pitchFamily="1" charset="0"/>
                <a:ea typeface="ＭＳ Ｐゴシック" pitchFamily="1" charset="-128"/>
                <a:cs typeface="ＭＳ Ｐゴシック" charset="-128"/>
              </a:rPr>
              <a:t>-We are sampling community structure in both marine and terrestrial food webs, C &amp; N flows using stable isotope analysis, nutrient concentrations, and decomposition rates.</a:t>
            </a:r>
            <a:endParaRPr lang="en-US" sz="1200" kern="1200" dirty="0">
              <a:solidFill>
                <a:schemeClr val="tx1"/>
              </a:solidFill>
              <a:effectLst/>
              <a:latin typeface="Gill Sans" pitchFamily="1" charset="0"/>
              <a:ea typeface="ＭＳ Ｐゴシック" pitchFamily="1" charset="-128"/>
              <a:cs typeface="ＭＳ Ｐゴシック" charset="-128"/>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848231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2978521"/>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mangrove x </a:t>
            </a:r>
            <a:r>
              <a:rPr lang="en-US" dirty="0" err="1" smtClean="0"/>
              <a:t>saltmarsh</a:t>
            </a:r>
            <a:r>
              <a:rPr lang="en-US" dirty="0" smtClean="0"/>
              <a:t> </a:t>
            </a:r>
            <a:r>
              <a:rPr lang="en-US" dirty="0" err="1" smtClean="0"/>
              <a:t>ecotone</a:t>
            </a:r>
            <a:r>
              <a:rPr lang="en-US" dirty="0" smtClean="0"/>
              <a:t> along the Atlantic coast of Florida currently occurs between St Augustine and Cocoa Beach. </a:t>
            </a:r>
          </a:p>
          <a:p>
            <a:pPr>
              <a:spcBef>
                <a:spcPct val="0"/>
              </a:spcBef>
            </a:pPr>
            <a:endParaRPr lang="en-US" dirty="0" smtClean="0"/>
          </a:p>
          <a:p>
            <a:pPr>
              <a:spcBef>
                <a:spcPct val="0"/>
              </a:spcBef>
            </a:pPr>
            <a:r>
              <a:rPr lang="en-US" dirty="0" smtClean="0"/>
              <a:t>In this ~~2 deg latitude, mangroves and </a:t>
            </a:r>
            <a:r>
              <a:rPr lang="en-US" dirty="0" err="1" smtClean="0"/>
              <a:t>saltmarsh</a:t>
            </a:r>
            <a:r>
              <a:rPr lang="en-US" dirty="0" smtClean="0"/>
              <a:t> species co-occur. </a:t>
            </a:r>
          </a:p>
          <a:p>
            <a:pPr>
              <a:spcBef>
                <a:spcPct val="0"/>
              </a:spcBef>
            </a:pPr>
            <a:endParaRPr lang="en-US" dirty="0" smtClean="0"/>
          </a:p>
          <a:p>
            <a:pPr>
              <a:spcBef>
                <a:spcPct val="0"/>
              </a:spcBef>
            </a:pPr>
            <a:r>
              <a:rPr lang="en-US" dirty="0" smtClean="0"/>
              <a:t>To the south of Cocoa Beach, mangrove forests dominate. </a:t>
            </a:r>
            <a:r>
              <a:rPr lang="en-US" dirty="0" err="1" smtClean="0"/>
              <a:t>Saltmarsh</a:t>
            </a:r>
            <a:r>
              <a:rPr lang="en-US" dirty="0" smtClean="0"/>
              <a:t> species still occur in small isolated pockets, but extensive </a:t>
            </a:r>
            <a:r>
              <a:rPr lang="en-US" dirty="0" err="1" smtClean="0"/>
              <a:t>saltmarsh</a:t>
            </a:r>
            <a:r>
              <a:rPr lang="en-US" dirty="0" smtClean="0"/>
              <a:t> does not occur. </a:t>
            </a:r>
          </a:p>
          <a:p>
            <a:pPr>
              <a:spcBef>
                <a:spcPct val="0"/>
              </a:spcBef>
            </a:pPr>
            <a:endParaRPr lang="en-US" dirty="0" smtClean="0"/>
          </a:p>
          <a:p>
            <a:pPr>
              <a:spcBef>
                <a:spcPct val="0"/>
              </a:spcBef>
            </a:pPr>
            <a:r>
              <a:rPr lang="en-US" dirty="0" smtClean="0"/>
              <a:t>North of the </a:t>
            </a:r>
            <a:r>
              <a:rPr lang="en-US" dirty="0" err="1" smtClean="0"/>
              <a:t>ecotone</a:t>
            </a:r>
            <a:r>
              <a:rPr lang="en-US" dirty="0" smtClean="0"/>
              <a:t>, coastal wetlands are dominated by </a:t>
            </a:r>
            <a:r>
              <a:rPr lang="en-US" dirty="0" err="1" smtClean="0"/>
              <a:t>saltmarshes</a:t>
            </a:r>
            <a:r>
              <a:rPr lang="en-US" dirty="0" smtClean="0"/>
              <a:t>. </a:t>
            </a:r>
          </a:p>
        </p:txBody>
      </p:sp>
      <p:sp>
        <p:nvSpPr>
          <p:cNvPr id="75779"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6CD61DCC-0F01-4A8D-8781-D46F63324C10}" type="slidenum">
              <a:rPr lang="en-US"/>
              <a:pPr fontAlgn="base">
                <a:spcBef>
                  <a:spcPct val="0"/>
                </a:spcBef>
                <a:spcAft>
                  <a:spcPct val="0"/>
                </a:spcAft>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a:t>
            </a:r>
            <a:r>
              <a:rPr lang="en-US" dirty="0" smtClean="0">
                <a:latin typeface="Maiandra GD" pitchFamily="34" charset="0"/>
                <a:cs typeface="Arial" charset="0"/>
                <a:sym typeface="Symbol" pitchFamily="18" charset="2"/>
              </a:rPr>
              <a:t>Merritt Island National Wildlife Refuge is in the current mangrove/salt marsh </a:t>
            </a:r>
            <a:r>
              <a:rPr lang="en-US" dirty="0" err="1" smtClean="0">
                <a:latin typeface="Maiandra GD" pitchFamily="34" charset="0"/>
                <a:cs typeface="Arial" charset="0"/>
                <a:sym typeface="Symbol" pitchFamily="18" charset="2"/>
              </a:rPr>
              <a:t>ecotone</a:t>
            </a:r>
            <a:r>
              <a:rPr lang="en-US" dirty="0" smtClean="0">
                <a:latin typeface="Maiandra GD" pitchFamily="34" charset="0"/>
                <a:cs typeface="Arial" charset="0"/>
                <a:sym typeface="Symbol" pitchFamily="18" charset="2"/>
              </a:rPr>
              <a:t>.</a:t>
            </a:r>
          </a:p>
          <a:p>
            <a:pPr>
              <a:spcBef>
                <a:spcPct val="0"/>
              </a:spcBef>
            </a:pPr>
            <a:endParaRPr lang="en-US" dirty="0" smtClean="0">
              <a:latin typeface="Maiandra GD" pitchFamily="34" charset="0"/>
              <a:cs typeface="Arial" charset="0"/>
              <a:sym typeface="Symbol" pitchFamily="18" charset="2"/>
            </a:endParaRPr>
          </a:p>
          <a:p>
            <a:pPr>
              <a:spcBef>
                <a:spcPct val="0"/>
              </a:spcBef>
            </a:pPr>
            <a:r>
              <a:rPr lang="en-US" dirty="0" smtClean="0">
                <a:latin typeface="Maiandra GD" pitchFamily="34" charset="0"/>
                <a:cs typeface="Arial" charset="0"/>
                <a:sym typeface="Symbol" pitchFamily="18" charset="2"/>
              </a:rPr>
              <a:t>Here is one of the signs along Black Point Drive through the Refuge. The sign describes this area as a salt marsh and says that the plant species that occur here are salt tolerant grasses. </a:t>
            </a:r>
          </a:p>
          <a:p>
            <a:pPr>
              <a:spcBef>
                <a:spcPct val="0"/>
              </a:spcBef>
            </a:pPr>
            <a:endParaRPr lang="en-US" dirty="0" smtClean="0">
              <a:latin typeface="Maiandra GD" pitchFamily="34" charset="0"/>
              <a:cs typeface="Arial" charset="0"/>
              <a:sym typeface="Symbol" pitchFamily="18" charset="2"/>
            </a:endParaRPr>
          </a:p>
          <a:p>
            <a:pPr>
              <a:spcBef>
                <a:spcPct val="0"/>
              </a:spcBef>
            </a:pPr>
            <a:r>
              <a:rPr lang="en-US" dirty="0" smtClean="0">
                <a:latin typeface="Maiandra GD" pitchFamily="34" charset="0"/>
                <a:cs typeface="Arial" charset="0"/>
                <a:sym typeface="Symbol" pitchFamily="18" charset="2"/>
              </a:rPr>
              <a:t>This system is still a coastal wetland, but it has changed since the sign was put out.</a:t>
            </a:r>
          </a:p>
          <a:p>
            <a:pPr>
              <a:spcBef>
                <a:spcPct val="0"/>
              </a:spcBef>
            </a:pPr>
            <a:endParaRPr lang="en-US" dirty="0" smtClean="0">
              <a:latin typeface="Maiandra GD" pitchFamily="34" charset="0"/>
              <a:cs typeface="Arial" charset="0"/>
              <a:sym typeface="Symbol" pitchFamily="18" charset="2"/>
            </a:endParaRPr>
          </a:p>
          <a:p>
            <a:pPr>
              <a:spcBef>
                <a:spcPct val="0"/>
              </a:spcBef>
            </a:pPr>
            <a:r>
              <a:rPr lang="en-US" dirty="0" smtClean="0">
                <a:latin typeface="Maiandra GD" pitchFamily="34" charset="0"/>
                <a:cs typeface="Arial" charset="0"/>
                <a:sym typeface="Symbol" pitchFamily="18" charset="2"/>
              </a:rPr>
              <a:t>A close look shows that mangroves have invaded since the sign was set up… here mainly </a:t>
            </a:r>
            <a:r>
              <a:rPr lang="en-US" i="1" dirty="0" err="1" smtClean="0">
                <a:latin typeface="Maiandra GD" pitchFamily="34" charset="0"/>
                <a:cs typeface="Arial" charset="0"/>
                <a:sym typeface="Symbol" pitchFamily="18" charset="2"/>
              </a:rPr>
              <a:t>Avicennia</a:t>
            </a:r>
            <a:r>
              <a:rPr lang="en-US" dirty="0" smtClean="0">
                <a:latin typeface="Maiandra GD" pitchFamily="34" charset="0"/>
                <a:cs typeface="Arial" charset="0"/>
                <a:sym typeface="Symbol" pitchFamily="18" charset="2"/>
              </a:rPr>
              <a:t> has become established in this wetland. There is now as much mangrove as there is salt marsh.</a:t>
            </a:r>
          </a:p>
          <a:p>
            <a:pPr>
              <a:spcBef>
                <a:spcPct val="0"/>
              </a:spcBef>
            </a:pPr>
            <a:endParaRPr lang="en-US" dirty="0" smtClean="0">
              <a:latin typeface="Maiandra GD" pitchFamily="34" charset="0"/>
              <a:cs typeface="Arial" charset="0"/>
              <a:sym typeface="Symbol" pitchFamily="18" charset="2"/>
            </a:endParaRPr>
          </a:p>
          <a:p>
            <a:pPr>
              <a:spcBef>
                <a:spcPct val="0"/>
              </a:spcBef>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a:t>
            </a:r>
            <a:r>
              <a:rPr lang="en-US" smtClean="0">
                <a:latin typeface="Maiandra GD" pitchFamily="34" charset="0"/>
                <a:cs typeface="Arial" charset="0"/>
                <a:sym typeface="Symbol" pitchFamily="18" charset="2"/>
              </a:rPr>
              <a:t>Merritt Island National Wildlife Refuge is in the current mangrove/salt marsh ecotone.</a:t>
            </a:r>
          </a:p>
          <a:p>
            <a:pPr>
              <a:spcBef>
                <a:spcPct val="0"/>
              </a:spcBef>
            </a:pPr>
            <a:endParaRPr lang="en-US" smtClean="0">
              <a:latin typeface="Maiandra GD" pitchFamily="34" charset="0"/>
              <a:cs typeface="Arial" charset="0"/>
              <a:sym typeface="Symbol" pitchFamily="18" charset="2"/>
            </a:endParaRPr>
          </a:p>
          <a:p>
            <a:pPr>
              <a:spcBef>
                <a:spcPct val="0"/>
              </a:spcBef>
            </a:pPr>
            <a:r>
              <a:rPr lang="en-US" smtClean="0">
                <a:latin typeface="Maiandra GD" pitchFamily="34" charset="0"/>
                <a:cs typeface="Arial" charset="0"/>
                <a:sym typeface="Symbol" pitchFamily="18" charset="2"/>
              </a:rPr>
              <a:t>Here is one of the signs along Black Point Drive through the Refuge. The sign describes this area as a salt marsh and says that the plant species that occur here are salt tolerant grasses. </a:t>
            </a:r>
          </a:p>
          <a:p>
            <a:pPr>
              <a:spcBef>
                <a:spcPct val="0"/>
              </a:spcBef>
            </a:pPr>
            <a:endParaRPr lang="en-US" smtClean="0">
              <a:latin typeface="Maiandra GD" pitchFamily="34" charset="0"/>
              <a:cs typeface="Arial" charset="0"/>
              <a:sym typeface="Symbol" pitchFamily="18" charset="2"/>
            </a:endParaRPr>
          </a:p>
          <a:p>
            <a:pPr>
              <a:spcBef>
                <a:spcPct val="0"/>
              </a:spcBef>
            </a:pPr>
            <a:r>
              <a:rPr lang="en-US" smtClean="0">
                <a:latin typeface="Maiandra GD" pitchFamily="34" charset="0"/>
                <a:cs typeface="Arial" charset="0"/>
                <a:sym typeface="Symbol" pitchFamily="18" charset="2"/>
              </a:rPr>
              <a:t>This system is still a coastal wetland, but it has changed since the sign was put out.</a:t>
            </a:r>
          </a:p>
          <a:p>
            <a:pPr>
              <a:spcBef>
                <a:spcPct val="0"/>
              </a:spcBef>
            </a:pPr>
            <a:endParaRPr lang="en-US" smtClean="0">
              <a:latin typeface="Maiandra GD" pitchFamily="34" charset="0"/>
              <a:cs typeface="Arial" charset="0"/>
              <a:sym typeface="Symbol" pitchFamily="18" charset="2"/>
            </a:endParaRPr>
          </a:p>
          <a:p>
            <a:pPr>
              <a:spcBef>
                <a:spcPct val="0"/>
              </a:spcBef>
            </a:pPr>
            <a:r>
              <a:rPr lang="en-US" smtClean="0">
                <a:latin typeface="Maiandra GD" pitchFamily="34" charset="0"/>
                <a:cs typeface="Arial" charset="0"/>
                <a:sym typeface="Symbol" pitchFamily="18" charset="2"/>
              </a:rPr>
              <a:t>A close look shows that mangroves have invaded since the sign was set up… here mainly </a:t>
            </a:r>
            <a:r>
              <a:rPr lang="en-US" i="1" smtClean="0">
                <a:latin typeface="Maiandra GD" pitchFamily="34" charset="0"/>
                <a:cs typeface="Arial" charset="0"/>
                <a:sym typeface="Symbol" pitchFamily="18" charset="2"/>
              </a:rPr>
              <a:t>Avicennia</a:t>
            </a:r>
            <a:r>
              <a:rPr lang="en-US" smtClean="0">
                <a:latin typeface="Maiandra GD" pitchFamily="34" charset="0"/>
                <a:cs typeface="Arial" charset="0"/>
                <a:sym typeface="Symbol" pitchFamily="18" charset="2"/>
              </a:rPr>
              <a:t> has become established in this wetland. There is now as much mangrove as there is salt marsh.</a:t>
            </a:r>
          </a:p>
          <a:p>
            <a:pPr>
              <a:spcBef>
                <a:spcPct val="0"/>
              </a:spcBef>
            </a:pPr>
            <a:endParaRPr lang="en-US" smtClean="0">
              <a:latin typeface="Maiandra GD" pitchFamily="34" charset="0"/>
              <a:cs typeface="Arial" charset="0"/>
              <a:sym typeface="Symbol" pitchFamily="18" charset="2"/>
            </a:endParaRPr>
          </a:p>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Combining</a:t>
            </a:r>
            <a:r>
              <a:rPr lang="en-US" baseline="0" dirty="0" smtClean="0"/>
              <a:t> local </a:t>
            </a:r>
            <a:r>
              <a:rPr lang="en-US" baseline="0" dirty="0" err="1" smtClean="0"/>
              <a:t>obs</a:t>
            </a:r>
            <a:r>
              <a:rPr lang="en-US" baseline="0" dirty="0" smtClean="0"/>
              <a:t>/experiments with aerial and satellite imagery</a:t>
            </a:r>
          </a:p>
          <a:p>
            <a:pPr marL="171450" indent="-171450">
              <a:buFontTx/>
              <a:buChar char="-"/>
            </a:pPr>
            <a:r>
              <a:rPr lang="en-US" baseline="0" dirty="0" smtClean="0"/>
              <a:t>Preliminary results from new tool</a:t>
            </a:r>
          </a:p>
          <a:p>
            <a:pPr marL="171450" indent="-171450">
              <a:buFontTx/>
              <a:buChar char="-"/>
            </a:pPr>
            <a:r>
              <a:rPr lang="en-US" baseline="0" dirty="0" smtClean="0"/>
              <a:t>Spalding </a:t>
            </a:r>
            <a:r>
              <a:rPr lang="en-US" baseline="0" dirty="0" err="1" smtClean="0"/>
              <a:t>etl</a:t>
            </a:r>
            <a:r>
              <a:rPr lang="en-US" baseline="0" dirty="0" smtClean="0"/>
              <a:t> al.</a:t>
            </a:r>
          </a:p>
          <a:p>
            <a:pPr marL="171450" indent="-171450">
              <a:buFontTx/>
              <a:buChar char="-"/>
            </a:pPr>
            <a:r>
              <a:rPr lang="en-US" baseline="0" dirty="0" smtClean="0"/>
              <a:t>We aren’t making thematic mangrove cover maps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1218767"/>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spectral</a:t>
            </a:r>
            <a:r>
              <a:rPr lang="en-US" baseline="0" dirty="0" smtClean="0"/>
              <a:t> mixture analysis</a:t>
            </a:r>
          </a:p>
          <a:p>
            <a:r>
              <a:rPr lang="en-US" baseline="0" dirty="0" smtClean="0"/>
              <a:t>-each year from 1985-2011</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0341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hand fig: study area</a:t>
            </a:r>
          </a:p>
          <a:p>
            <a:r>
              <a:rPr lang="en-US" dirty="0" smtClean="0"/>
              <a:t>-right hand</a:t>
            </a:r>
            <a:r>
              <a:rPr lang="en-US" baseline="0" dirty="0" smtClean="0"/>
              <a:t> fig: time series of mangrove cover grouped into 0.25 degree bins.  For this figure each latitudinal bin was normalized, so blues represent years with low cover and oranges and reds are years with high cover.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0188047"/>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Figures show long-term change in mangrove cover as a function of latitude</a:t>
            </a:r>
          </a:p>
          <a:p>
            <a:r>
              <a:rPr lang="en-US" dirty="0" smtClean="0"/>
              <a:t>- How</a:t>
            </a:r>
            <a:r>
              <a:rPr lang="en-US" baseline="0" dirty="0" smtClean="0"/>
              <a:t> we calculated long-term change</a:t>
            </a:r>
            <a:endParaRPr lang="en-US" dirty="0" smtClean="0"/>
          </a:p>
          <a:p>
            <a:r>
              <a:rPr lang="en-US" dirty="0" smtClean="0"/>
              <a:t>Left: long-term</a:t>
            </a:r>
            <a:r>
              <a:rPr lang="en-US" baseline="0" dirty="0" smtClean="0"/>
              <a:t> change displayed as color on a map of Florida.  </a:t>
            </a:r>
            <a:r>
              <a:rPr lang="en-US" baseline="0" dirty="0" err="1" smtClean="0"/>
              <a:t>Ecotone</a:t>
            </a:r>
            <a:r>
              <a:rPr lang="en-US" baseline="0" dirty="0" smtClean="0"/>
              <a:t> shows large increases</a:t>
            </a:r>
          </a:p>
          <a:p>
            <a:r>
              <a:rPr lang="en-US" baseline="0" dirty="0" smtClean="0"/>
              <a:t>Right: figure shows a plot of the strong quadratic relationship between latitude and change in mangrove cover.  Again, this increases are really occurring at the northern parts of the range.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3566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1.jpe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1.jpe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270000" y="1638300"/>
            <a:ext cx="10464800" cy="33020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37891" name="Rectangle 2"/>
          <p:cNvSpPr>
            <a:spLocks noGrp="1" noChangeArrowheads="1"/>
          </p:cNvSpPr>
          <p:nvPr>
            <p:ph type="body" idx="1"/>
          </p:nvPr>
        </p:nvSpPr>
        <p:spPr bwMode="auto">
          <a:xfrm>
            <a:off x="1270000" y="5029200"/>
            <a:ext cx="10464800" cy="11303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pitchFamily="1" charset="0"/>
        </a:defRPr>
      </a:lvl6pPr>
      <a:lvl7pPr marL="914400" algn="ctr" rtl="0" fontAlgn="base">
        <a:spcBef>
          <a:spcPct val="0"/>
        </a:spcBef>
        <a:spcAft>
          <a:spcPct val="0"/>
        </a:spcAft>
        <a:defRPr sz="3600">
          <a:solidFill>
            <a:schemeClr val="tx1"/>
          </a:solidFill>
          <a:latin typeface="+mn-lt"/>
          <a:ea typeface="+mn-ea"/>
          <a:cs typeface="+mn-cs"/>
          <a:sym typeface="Gill Sans" pitchFamily="1" charset="0"/>
        </a:defRPr>
      </a:lvl7pPr>
      <a:lvl8pPr marL="1371600" algn="ctr" rtl="0" fontAlgn="base">
        <a:spcBef>
          <a:spcPct val="0"/>
        </a:spcBef>
        <a:spcAft>
          <a:spcPct val="0"/>
        </a:spcAft>
        <a:defRPr sz="3600">
          <a:solidFill>
            <a:schemeClr val="tx1"/>
          </a:solidFill>
          <a:latin typeface="+mn-lt"/>
          <a:ea typeface="+mn-ea"/>
          <a:cs typeface="+mn-cs"/>
          <a:sym typeface="Gill Sans" pitchFamily="1" charset="0"/>
        </a:defRPr>
      </a:lvl8pPr>
      <a:lvl9pPr marL="1828800" algn="ctr" rtl="0" fontAlgn="base">
        <a:spcBef>
          <a:spcPct val="0"/>
        </a:spcBef>
        <a:spcAft>
          <a:spcPct val="0"/>
        </a:spcAft>
        <a:defRPr sz="3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0770"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60771"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34528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9100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43672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73059"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34528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9100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43672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5346"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85347" name="Rectangle 2"/>
          <p:cNvSpPr>
            <a:spLocks noGrp="1" noChangeArrowheads="1"/>
          </p:cNvSpPr>
          <p:nvPr>
            <p:ph type="body" idx="1"/>
          </p:nvPr>
        </p:nvSpPr>
        <p:spPr bwMode="auto">
          <a:xfrm>
            <a:off x="7772400" y="2768600"/>
            <a:ext cx="3962400" cy="5715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34528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9100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43672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97635"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pitchFamily="1" charset="0"/>
        </a:defRPr>
      </a:lvl6pPr>
      <a:lvl7pPr marL="914400" algn="ctr" rtl="0" fontAlgn="base">
        <a:spcBef>
          <a:spcPct val="0"/>
        </a:spcBef>
        <a:spcAft>
          <a:spcPct val="0"/>
        </a:spcAft>
        <a:defRPr sz="3600">
          <a:solidFill>
            <a:schemeClr val="tx1"/>
          </a:solidFill>
          <a:latin typeface="+mn-lt"/>
          <a:ea typeface="+mn-ea"/>
          <a:cs typeface="+mn-cs"/>
          <a:sym typeface="Gill Sans" pitchFamily="1" charset="0"/>
        </a:defRPr>
      </a:lvl7pPr>
      <a:lvl8pPr marL="1371600" algn="ctr" rtl="0" fontAlgn="base">
        <a:spcBef>
          <a:spcPct val="0"/>
        </a:spcBef>
        <a:spcAft>
          <a:spcPct val="0"/>
        </a:spcAft>
        <a:defRPr sz="3600">
          <a:solidFill>
            <a:schemeClr val="tx1"/>
          </a:solidFill>
          <a:latin typeface="+mn-lt"/>
          <a:ea typeface="+mn-ea"/>
          <a:cs typeface="+mn-cs"/>
          <a:sym typeface="Gill Sans" pitchFamily="1" charset="0"/>
        </a:defRPr>
      </a:lvl8pPr>
      <a:lvl9pPr marL="1828800" algn="ctr" rtl="0" fontAlgn="base">
        <a:spcBef>
          <a:spcPct val="0"/>
        </a:spcBef>
        <a:spcAft>
          <a:spcPct val="0"/>
        </a:spcAft>
        <a:defRPr sz="3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635000" y="1524000"/>
            <a:ext cx="5867400" cy="33020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74755" name="Rectangle 2"/>
          <p:cNvSpPr>
            <a:spLocks noGrp="1" noChangeArrowheads="1"/>
          </p:cNvSpPr>
          <p:nvPr>
            <p:ph type="body" idx="1"/>
          </p:nvPr>
        </p:nvSpPr>
        <p:spPr bwMode="auto">
          <a:xfrm>
            <a:off x="635000" y="4902200"/>
            <a:ext cx="5867400" cy="33020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pitchFamily="1" charset="0"/>
        </a:defRPr>
      </a:lvl6pPr>
      <a:lvl7pPr marL="914400" algn="ctr" rtl="0" fontAlgn="base">
        <a:spcBef>
          <a:spcPct val="0"/>
        </a:spcBef>
        <a:spcAft>
          <a:spcPct val="0"/>
        </a:spcAft>
        <a:defRPr sz="3400">
          <a:solidFill>
            <a:schemeClr val="tx1"/>
          </a:solidFill>
          <a:latin typeface="+mn-lt"/>
          <a:ea typeface="+mn-ea"/>
          <a:cs typeface="+mn-cs"/>
          <a:sym typeface="Gill Sans" pitchFamily="1" charset="0"/>
        </a:defRPr>
      </a:lvl7pPr>
      <a:lvl8pPr marL="1371600" algn="ctr" rtl="0" fontAlgn="base">
        <a:spcBef>
          <a:spcPct val="0"/>
        </a:spcBef>
        <a:spcAft>
          <a:spcPct val="0"/>
        </a:spcAft>
        <a:defRPr sz="3400">
          <a:solidFill>
            <a:schemeClr val="tx1"/>
          </a:solidFill>
          <a:latin typeface="+mn-lt"/>
          <a:ea typeface="+mn-ea"/>
          <a:cs typeface="+mn-cs"/>
          <a:sym typeface="Gill Sans" pitchFamily="1" charset="0"/>
        </a:defRPr>
      </a:lvl8pPr>
      <a:lvl9pPr marL="1828800" algn="ctr" rtl="0" fontAlgn="base">
        <a:spcBef>
          <a:spcPct val="0"/>
        </a:spcBef>
        <a:spcAft>
          <a:spcPct val="0"/>
        </a:spcAft>
        <a:defRPr sz="3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35000" y="1524000"/>
            <a:ext cx="5867400" cy="33020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87043" name="Rectangle 2"/>
          <p:cNvSpPr>
            <a:spLocks noGrp="1" noChangeArrowheads="1"/>
          </p:cNvSpPr>
          <p:nvPr>
            <p:ph type="body" idx="1"/>
          </p:nvPr>
        </p:nvSpPr>
        <p:spPr bwMode="auto">
          <a:xfrm>
            <a:off x="635000" y="4902200"/>
            <a:ext cx="5867400" cy="33020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pitchFamily="1" charset="0"/>
        </a:defRPr>
      </a:lvl6pPr>
      <a:lvl7pPr marL="914400" algn="ctr" rtl="0" fontAlgn="base">
        <a:spcBef>
          <a:spcPct val="0"/>
        </a:spcBef>
        <a:spcAft>
          <a:spcPct val="0"/>
        </a:spcAft>
        <a:defRPr sz="3400">
          <a:solidFill>
            <a:schemeClr val="tx1"/>
          </a:solidFill>
          <a:latin typeface="+mn-lt"/>
          <a:ea typeface="+mn-ea"/>
          <a:cs typeface="+mn-cs"/>
          <a:sym typeface="Gill Sans" pitchFamily="1" charset="0"/>
        </a:defRPr>
      </a:lvl7pPr>
      <a:lvl8pPr marL="1371600" algn="ctr" rtl="0" fontAlgn="base">
        <a:spcBef>
          <a:spcPct val="0"/>
        </a:spcBef>
        <a:spcAft>
          <a:spcPct val="0"/>
        </a:spcAft>
        <a:defRPr sz="3400">
          <a:solidFill>
            <a:schemeClr val="tx1"/>
          </a:solidFill>
          <a:latin typeface="+mn-lt"/>
          <a:ea typeface="+mn-ea"/>
          <a:cs typeface="+mn-cs"/>
          <a:sym typeface="Gill Sans" pitchFamily="1" charset="0"/>
        </a:defRPr>
      </a:lvl8pPr>
      <a:lvl9pPr marL="1828800" algn="ctr" rtl="0" fontAlgn="base">
        <a:spcBef>
          <a:spcPct val="0"/>
        </a:spcBef>
        <a:spcAft>
          <a:spcPct val="0"/>
        </a:spcAft>
        <a:defRPr sz="3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81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4038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95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81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4038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95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6195"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34528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9100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43672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C5BEFF"/>
            </a:gs>
            <a:gs pos="100000">
              <a:srgbClr val="070657"/>
            </a:gs>
          </a:gsLst>
          <a:lin ang="5400000" scaled="1"/>
        </a:gra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8483" name="Rectangle 2"/>
          <p:cNvSpPr>
            <a:spLocks noGrp="1" noChangeArrowheads="1"/>
          </p:cNvSpPr>
          <p:nvPr>
            <p:ph type="body" idx="1"/>
          </p:nvPr>
        </p:nvSpPr>
        <p:spPr bwMode="auto">
          <a:xfrm>
            <a:off x="7772400" y="2768600"/>
            <a:ext cx="3962400" cy="5715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34528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9100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43672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png"/><Relationship Id="rId8" Type="http://schemas.openxmlformats.org/officeDocument/2006/relationships/image" Target="../media/image3.tiff"/><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9" name="Picture 5" descr="C:\kyle\Dropbox\Kyle\presentations\2013_NASA\images\IMG_0821.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750" y="-1"/>
            <a:ext cx="13036550" cy="977741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TextBox 3"/>
          <p:cNvSpPr txBox="1"/>
          <p:nvPr/>
        </p:nvSpPr>
        <p:spPr>
          <a:xfrm>
            <a:off x="431800" y="291405"/>
            <a:ext cx="12115800" cy="1569660"/>
          </a:xfrm>
          <a:prstGeom prst="rect">
            <a:avLst/>
          </a:prstGeom>
          <a:noFill/>
        </p:spPr>
        <p:txBody>
          <a:bodyPr wrap="square" rtlCol="0">
            <a:spAutoFit/>
          </a:bodyPr>
          <a:lstStyle/>
          <a:p>
            <a:r>
              <a:rPr lang="en-US" sz="4800" b="1" dirty="0" smtClean="0">
                <a:solidFill>
                  <a:schemeClr val="tx1"/>
                </a:solidFill>
                <a:effectLst>
                  <a:outerShdw blurRad="38100" dist="38100" dir="2700000" algn="tl">
                    <a:srgbClr val="000000">
                      <a:alpha val="43137"/>
                    </a:srgbClr>
                  </a:outerShdw>
                </a:effectLst>
              </a:rPr>
              <a:t>Sensitivity of Coastal Zone Ecosystems to Climate Change</a:t>
            </a:r>
            <a:endParaRPr lang="en-US" sz="4800" b="1" dirty="0">
              <a:solidFill>
                <a:schemeClr val="tx1"/>
              </a:solidFill>
              <a:effectLst>
                <a:outerShdw blurRad="38100" dist="38100" dir="2700000" algn="tl">
                  <a:srgbClr val="000000">
                    <a:alpha val="43137"/>
                  </a:srgbClr>
                </a:outerShdw>
              </a:effectLst>
            </a:endParaRPr>
          </a:p>
        </p:txBody>
      </p:sp>
      <p:pic>
        <p:nvPicPr>
          <p:cNvPr id="9" name="Picture 3" descr="C:\Users\parkerj\AppData\Local\Temp\1\390000f3xcro0.tif"/>
          <p:cNvPicPr>
            <a:picLocks noChangeAspect="1" noChangeArrowheads="1"/>
          </p:cNvPicPr>
          <p:nvPr/>
        </p:nvPicPr>
        <p:blipFill>
          <a:blip r:embed="rId4" cstate="print">
            <a:clrChange>
              <a:clrFrom>
                <a:srgbClr val="1A1915"/>
              </a:clrFrom>
              <a:clrTo>
                <a:srgbClr val="1A1915">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1750" y="8767901"/>
            <a:ext cx="4393046" cy="1009511"/>
          </a:xfrm>
          <a:prstGeom prst="rect">
            <a:avLst/>
          </a:prstGeom>
          <a:noFill/>
        </p:spPr>
      </p:pic>
      <p:pic>
        <p:nvPicPr>
          <p:cNvPr id="10" name="Picture 4"/>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8636000" y="8915400"/>
            <a:ext cx="4208319" cy="685800"/>
          </a:xfrm>
          <a:prstGeom prst="rect">
            <a:avLst/>
          </a:prstGeom>
          <a:noFill/>
          <a:ln w="9525">
            <a:noFill/>
            <a:miter lim="800000"/>
            <a:headEnd/>
            <a:tailEnd/>
          </a:ln>
        </p:spPr>
      </p:pic>
      <p:sp>
        <p:nvSpPr>
          <p:cNvPr id="5" name="TextBox 4"/>
          <p:cNvSpPr txBox="1"/>
          <p:nvPr/>
        </p:nvSpPr>
        <p:spPr>
          <a:xfrm>
            <a:off x="431800" y="6781800"/>
            <a:ext cx="12115800" cy="1077218"/>
          </a:xfrm>
          <a:prstGeom prst="rect">
            <a:avLst/>
          </a:prstGeom>
          <a:noFill/>
        </p:spPr>
        <p:txBody>
          <a:bodyPr wrap="square" rtlCol="0">
            <a:spAutoFit/>
          </a:bodyPr>
          <a:lstStyle/>
          <a:p>
            <a:r>
              <a:rPr lang="en-US" sz="3200" dirty="0" smtClean="0"/>
              <a:t>Candy Feller, </a:t>
            </a:r>
            <a:r>
              <a:rPr lang="en-US" sz="3200" u="sng" dirty="0" smtClean="0"/>
              <a:t>Kyle Cavanaugh</a:t>
            </a:r>
            <a:r>
              <a:rPr lang="en-US" sz="3200" dirty="0" smtClean="0"/>
              <a:t>, Jim </a:t>
            </a:r>
            <a:r>
              <a:rPr lang="en-US" sz="3200" dirty="0" err="1" smtClean="0"/>
              <a:t>Kellner</a:t>
            </a:r>
            <a:r>
              <a:rPr lang="en-US" sz="3200" dirty="0" smtClean="0"/>
              <a:t>, John Parker, Susan Cook-Patton,  Rick Osman, Dan </a:t>
            </a:r>
            <a:r>
              <a:rPr lang="en-US" sz="3200" dirty="0" err="1" smtClean="0"/>
              <a:t>Gruner</a:t>
            </a:r>
            <a:r>
              <a:rPr lang="en-US" sz="3200" dirty="0" smtClean="0"/>
              <a:t>, Wilfrid Rodriguez</a:t>
            </a:r>
            <a:endParaRPr lang="en-US" sz="3200" dirty="0"/>
          </a:p>
        </p:txBody>
      </p:sp>
      <p:pic>
        <p:nvPicPr>
          <p:cNvPr id="12" name="Picture 2"/>
          <p:cNvPicPr>
            <a:picLocks noChangeAspect="1" noChangeArrowheads="1"/>
          </p:cNvPicPr>
          <p:nvPr/>
        </p:nvPicPr>
        <p:blipFill>
          <a:blip r:embed="rId6" cstate="print"/>
          <a:srcRect/>
          <a:stretch>
            <a:fillRect/>
          </a:stretch>
        </p:blipFill>
        <p:spPr bwMode="auto">
          <a:xfrm>
            <a:off x="5875936" y="8767804"/>
            <a:ext cx="1227528" cy="1009607"/>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607808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bwMode="auto">
          <a:xfrm>
            <a:off x="0" y="1600200"/>
            <a:ext cx="13004800" cy="82296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pic>
        <p:nvPicPr>
          <p:cNvPr id="4101" name="Picture 5" descr="C:\kyle\Dropbox\Kyle\presentations\2013_NASA\images\nws_station_map_numdaysfreeze.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98078" y="6172200"/>
            <a:ext cx="4389880" cy="3657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100" name="Picture 4" descr="C:\kyle\Dropbox\Kyle\presentations\2013_NASA\images\nws_station_map_mean_annual_temp.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03622" y="2181540"/>
            <a:ext cx="4389881" cy="3657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099" name="Picture 3" descr="C:\kyle\Dropbox\Kyle\presentations\2013_NASA\images\nws_station_map_mean_winter_temp.png"/>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36320" y="2181540"/>
            <a:ext cx="4389880" cy="3657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Box 9"/>
          <p:cNvSpPr txBox="1"/>
          <p:nvPr/>
        </p:nvSpPr>
        <p:spPr>
          <a:xfrm>
            <a:off x="2580113" y="1642999"/>
            <a:ext cx="3077468" cy="839202"/>
          </a:xfrm>
          <a:prstGeom prst="rect">
            <a:avLst/>
          </a:prstGeom>
          <a:noFill/>
        </p:spPr>
        <p:txBody>
          <a:bodyPr wrap="square" lIns="130046" tIns="65023" rIns="130046" bIns="65023" rtlCol="0">
            <a:spAutoFit/>
          </a:bodyPr>
          <a:lstStyle/>
          <a:p>
            <a:pPr algn="ctr"/>
            <a:r>
              <a:rPr lang="en-US" sz="2300" dirty="0">
                <a:solidFill>
                  <a:schemeClr val="bg1"/>
                </a:solidFill>
                <a:latin typeface="Times New Roman"/>
                <a:cs typeface="Times New Roman"/>
              </a:rPr>
              <a:t>Δ </a:t>
            </a:r>
            <a:r>
              <a:rPr lang="en-US" sz="2300" dirty="0" smtClean="0">
                <a:solidFill>
                  <a:schemeClr val="bg1"/>
                </a:solidFill>
                <a:latin typeface="Times New Roman"/>
                <a:cs typeface="Times New Roman"/>
              </a:rPr>
              <a:t>winter mean temp </a:t>
            </a:r>
          </a:p>
          <a:p>
            <a:pPr algn="ctr"/>
            <a:r>
              <a:rPr lang="en-US" sz="2300" dirty="0" smtClean="0">
                <a:solidFill>
                  <a:schemeClr val="bg1"/>
                </a:solidFill>
                <a:latin typeface="Times New Roman"/>
                <a:cs typeface="Times New Roman"/>
              </a:rPr>
              <a:t>1985-2011</a:t>
            </a:r>
            <a:endParaRPr lang="en-US" sz="2300" dirty="0">
              <a:solidFill>
                <a:schemeClr val="bg1"/>
              </a:solidFill>
              <a:latin typeface="Times New Roman"/>
              <a:cs typeface="Times New Roman"/>
            </a:endParaRPr>
          </a:p>
        </p:txBody>
      </p:sp>
      <p:sp>
        <p:nvSpPr>
          <p:cNvPr id="11" name="TextBox 10"/>
          <p:cNvSpPr txBox="1"/>
          <p:nvPr/>
        </p:nvSpPr>
        <p:spPr>
          <a:xfrm>
            <a:off x="7251313" y="1600200"/>
            <a:ext cx="2673292" cy="839202"/>
          </a:xfrm>
          <a:prstGeom prst="rect">
            <a:avLst/>
          </a:prstGeom>
          <a:noFill/>
        </p:spPr>
        <p:txBody>
          <a:bodyPr wrap="none" lIns="130046" tIns="65023" rIns="130046" bIns="65023" rtlCol="0">
            <a:spAutoFit/>
          </a:bodyPr>
          <a:lstStyle/>
          <a:p>
            <a:pPr algn="ctr"/>
            <a:r>
              <a:rPr lang="en-US" sz="2300" dirty="0" err="1">
                <a:solidFill>
                  <a:schemeClr val="bg1"/>
                </a:solidFill>
                <a:latin typeface="Times New Roman"/>
                <a:cs typeface="Times New Roman"/>
              </a:rPr>
              <a:t>Δ</a:t>
            </a:r>
            <a:r>
              <a:rPr lang="en-US" sz="2300" dirty="0">
                <a:solidFill>
                  <a:schemeClr val="bg1"/>
                </a:solidFill>
                <a:latin typeface="Times New Roman"/>
                <a:cs typeface="Times New Roman"/>
              </a:rPr>
              <a:t> annual mean temp</a:t>
            </a:r>
          </a:p>
          <a:p>
            <a:pPr algn="ctr"/>
            <a:r>
              <a:rPr lang="en-US" sz="2300" dirty="0" smtClean="0">
                <a:solidFill>
                  <a:schemeClr val="bg1"/>
                </a:solidFill>
                <a:latin typeface="Times New Roman"/>
                <a:cs typeface="Times New Roman"/>
              </a:rPr>
              <a:t>1985-2011</a:t>
            </a:r>
            <a:endParaRPr lang="en-US" sz="2300" dirty="0">
              <a:solidFill>
                <a:schemeClr val="bg1"/>
              </a:solidFill>
              <a:latin typeface="Times New Roman"/>
              <a:cs typeface="Times New Roman"/>
            </a:endParaRPr>
          </a:p>
        </p:txBody>
      </p:sp>
      <p:sp>
        <p:nvSpPr>
          <p:cNvPr id="13" name="TextBox 12"/>
          <p:cNvSpPr txBox="1"/>
          <p:nvPr/>
        </p:nvSpPr>
        <p:spPr>
          <a:xfrm>
            <a:off x="4118847" y="5678730"/>
            <a:ext cx="4270139" cy="839202"/>
          </a:xfrm>
          <a:prstGeom prst="rect">
            <a:avLst/>
          </a:prstGeom>
          <a:noFill/>
        </p:spPr>
        <p:txBody>
          <a:bodyPr wrap="none" lIns="130046" tIns="65023" rIns="130046" bIns="65023" rtlCol="0">
            <a:spAutoFit/>
          </a:bodyPr>
          <a:lstStyle/>
          <a:p>
            <a:pPr algn="ctr"/>
            <a:r>
              <a:rPr lang="en-US" sz="2300" dirty="0">
                <a:solidFill>
                  <a:schemeClr val="bg1"/>
                </a:solidFill>
                <a:latin typeface="Times New Roman"/>
                <a:cs typeface="Times New Roman"/>
              </a:rPr>
              <a:t>reduction in  # days below -4 °C</a:t>
            </a:r>
          </a:p>
          <a:p>
            <a:pPr algn="ctr"/>
            <a:r>
              <a:rPr lang="en-US" sz="2300" dirty="0" smtClean="0">
                <a:solidFill>
                  <a:schemeClr val="bg1"/>
                </a:solidFill>
                <a:latin typeface="Times New Roman"/>
                <a:cs typeface="Times New Roman"/>
              </a:rPr>
              <a:t>1985-2011</a:t>
            </a:r>
            <a:endParaRPr lang="en-US" sz="2300" dirty="0">
              <a:solidFill>
                <a:schemeClr val="bg1"/>
              </a:solidFill>
              <a:latin typeface="Times New Roman"/>
              <a:cs typeface="Times New Roman"/>
            </a:endParaRPr>
          </a:p>
        </p:txBody>
      </p:sp>
      <p:sp>
        <p:nvSpPr>
          <p:cNvPr id="15" name="TextBox 14"/>
          <p:cNvSpPr txBox="1"/>
          <p:nvPr/>
        </p:nvSpPr>
        <p:spPr>
          <a:xfrm rot="5400000">
            <a:off x="7746107" y="7638035"/>
            <a:ext cx="1578698" cy="562203"/>
          </a:xfrm>
          <a:prstGeom prst="rect">
            <a:avLst/>
          </a:prstGeom>
          <a:noFill/>
        </p:spPr>
        <p:txBody>
          <a:bodyPr wrap="none" lIns="130046" tIns="65023" rIns="130046" bIns="65023" rtlCol="0">
            <a:spAutoFit/>
          </a:bodyPr>
          <a:lstStyle/>
          <a:p>
            <a:r>
              <a:rPr lang="en-US" sz="2800" dirty="0">
                <a:solidFill>
                  <a:schemeClr val="bg1"/>
                </a:solidFill>
                <a:latin typeface="Times New Roman"/>
                <a:cs typeface="Times New Roman"/>
              </a:rPr>
              <a:t># of days</a:t>
            </a:r>
          </a:p>
        </p:txBody>
      </p:sp>
      <p:sp>
        <p:nvSpPr>
          <p:cNvPr id="23" name="TextBox 22"/>
          <p:cNvSpPr txBox="1"/>
          <p:nvPr/>
        </p:nvSpPr>
        <p:spPr>
          <a:xfrm>
            <a:off x="1264684" y="210503"/>
            <a:ext cx="10892208" cy="1181862"/>
          </a:xfrm>
          <a:prstGeom prst="rect">
            <a:avLst/>
          </a:prstGeom>
          <a:noFill/>
        </p:spPr>
        <p:txBody>
          <a:bodyPr wrap="square" lIns="130046" tIns="65023" rIns="130046" bIns="65023" rtlCol="0">
            <a:spAutoFit/>
          </a:bodyPr>
          <a:lstStyle/>
          <a:p>
            <a:pPr algn="l"/>
            <a:r>
              <a:rPr lang="en-US" sz="3400" dirty="0"/>
              <a:t>NWS station data provides detailed daily temperature </a:t>
            </a:r>
            <a:r>
              <a:rPr lang="en-US" sz="3400" dirty="0" smtClean="0"/>
              <a:t>data </a:t>
            </a:r>
            <a:r>
              <a:rPr lang="en-US" sz="3400" dirty="0"/>
              <a:t>for 8 sites in our study area</a:t>
            </a:r>
          </a:p>
        </p:txBody>
      </p:sp>
      <p:sp>
        <p:nvSpPr>
          <p:cNvPr id="14" name="TextBox 13"/>
          <p:cNvSpPr txBox="1"/>
          <p:nvPr/>
        </p:nvSpPr>
        <p:spPr>
          <a:xfrm rot="5400000">
            <a:off x="5791022" y="3425775"/>
            <a:ext cx="860553" cy="562203"/>
          </a:xfrm>
          <a:prstGeom prst="rect">
            <a:avLst/>
          </a:prstGeom>
          <a:noFill/>
        </p:spPr>
        <p:txBody>
          <a:bodyPr wrap="none" lIns="130046" tIns="65023" rIns="130046" bIns="65023" rtlCol="0">
            <a:spAutoFit/>
          </a:bodyPr>
          <a:lstStyle/>
          <a:p>
            <a:r>
              <a:rPr lang="en-US" sz="2800" dirty="0">
                <a:solidFill>
                  <a:schemeClr val="bg1"/>
                </a:solidFill>
                <a:latin typeface="Times New Roman"/>
                <a:cs typeface="Times New Roman"/>
              </a:rPr>
              <a:t>°C</a:t>
            </a:r>
          </a:p>
        </p:txBody>
      </p:sp>
      <p:sp>
        <p:nvSpPr>
          <p:cNvPr id="16" name="TextBox 15"/>
          <p:cNvSpPr txBox="1"/>
          <p:nvPr/>
        </p:nvSpPr>
        <p:spPr>
          <a:xfrm rot="5400000">
            <a:off x="10439221" y="3425775"/>
            <a:ext cx="860553" cy="562203"/>
          </a:xfrm>
          <a:prstGeom prst="rect">
            <a:avLst/>
          </a:prstGeom>
          <a:noFill/>
        </p:spPr>
        <p:txBody>
          <a:bodyPr wrap="none" lIns="130046" tIns="65023" rIns="130046" bIns="65023" rtlCol="0">
            <a:spAutoFit/>
          </a:bodyPr>
          <a:lstStyle/>
          <a:p>
            <a:r>
              <a:rPr lang="en-US" sz="2800" dirty="0">
                <a:solidFill>
                  <a:schemeClr val="bg1"/>
                </a:solidFill>
                <a:latin typeface="Times New Roman"/>
                <a:cs typeface="Times New Roman"/>
              </a:rPr>
              <a:t>°C</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604253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ectangle 13"/>
          <p:cNvSpPr/>
          <p:nvPr/>
        </p:nvSpPr>
        <p:spPr bwMode="auto">
          <a:xfrm>
            <a:off x="0" y="1600200"/>
            <a:ext cx="13004800" cy="82296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chemeClr val="bg1"/>
              </a:solidFill>
              <a:effectLst/>
              <a:latin typeface="Gill Sans" pitchFamily="1" charset="0"/>
              <a:ea typeface="ヒラギノ角ゴ ProN W3" pitchFamily="1" charset="-128"/>
              <a:cs typeface="ヒラギノ角ゴ ProN W3" pitchFamily="1" charset="-128"/>
              <a:sym typeface="Gill Sans" pitchFamily="1" charset="0"/>
            </a:endParaRPr>
          </a:p>
        </p:txBody>
      </p:sp>
      <p:pic>
        <p:nvPicPr>
          <p:cNvPr id="24" name="Picture 23" descr="sma_change_nws_mean_winter_temp_change.png"/>
          <p:cNvPicPr>
            <a:picLocks noChangeAspect="1"/>
          </p:cNvPicPr>
          <p:nvPr/>
        </p:nvPicPr>
        <p:blipFill>
          <a:blip r:embed="rId3"/>
          <a:stretch>
            <a:fillRect/>
          </a:stretch>
        </p:blipFill>
        <p:spPr>
          <a:xfrm>
            <a:off x="2516018" y="1757551"/>
            <a:ext cx="4063296" cy="3251200"/>
          </a:xfrm>
          <a:prstGeom prst="rect">
            <a:avLst/>
          </a:prstGeom>
        </p:spPr>
      </p:pic>
      <p:pic>
        <p:nvPicPr>
          <p:cNvPr id="23" name="Picture 22" descr="sma_change_nws_mean_annual_temp_change.png"/>
          <p:cNvPicPr>
            <a:picLocks noChangeAspect="1"/>
          </p:cNvPicPr>
          <p:nvPr/>
        </p:nvPicPr>
        <p:blipFill>
          <a:blip r:embed="rId4"/>
          <a:stretch>
            <a:fillRect/>
          </a:stretch>
        </p:blipFill>
        <p:spPr>
          <a:xfrm>
            <a:off x="7359785" y="1757551"/>
            <a:ext cx="4063296" cy="3251200"/>
          </a:xfrm>
          <a:prstGeom prst="rect">
            <a:avLst/>
          </a:prstGeom>
        </p:spPr>
      </p:pic>
      <p:pic>
        <p:nvPicPr>
          <p:cNvPr id="21" name="Picture 20" descr="sma_change_nws_num_freeze_change.png"/>
          <p:cNvPicPr>
            <a:picLocks noChangeAspect="1"/>
          </p:cNvPicPr>
          <p:nvPr/>
        </p:nvPicPr>
        <p:blipFill>
          <a:blip r:embed="rId5"/>
          <a:stretch>
            <a:fillRect/>
          </a:stretch>
        </p:blipFill>
        <p:spPr>
          <a:xfrm>
            <a:off x="4807692" y="5715000"/>
            <a:ext cx="4285508" cy="3429000"/>
          </a:xfrm>
          <a:prstGeom prst="rect">
            <a:avLst/>
          </a:prstGeom>
        </p:spPr>
      </p:pic>
      <p:sp>
        <p:nvSpPr>
          <p:cNvPr id="8" name="TextBox 7"/>
          <p:cNvSpPr txBox="1"/>
          <p:nvPr/>
        </p:nvSpPr>
        <p:spPr>
          <a:xfrm>
            <a:off x="2561185" y="4875798"/>
            <a:ext cx="4073070" cy="831681"/>
          </a:xfrm>
          <a:prstGeom prst="rect">
            <a:avLst/>
          </a:prstGeom>
          <a:noFill/>
        </p:spPr>
        <p:txBody>
          <a:bodyPr wrap="square" lIns="130046" tIns="65023" rIns="130046" bIns="65023" rtlCol="0">
            <a:spAutoFit/>
          </a:bodyPr>
          <a:lstStyle/>
          <a:p>
            <a:pPr algn="ctr"/>
            <a:r>
              <a:rPr lang="en-US" sz="2300" dirty="0" err="1">
                <a:solidFill>
                  <a:schemeClr val="bg1"/>
                </a:solidFill>
                <a:latin typeface="Times New Roman"/>
                <a:cs typeface="Times New Roman"/>
              </a:rPr>
              <a:t>Δ</a:t>
            </a:r>
            <a:r>
              <a:rPr lang="en-US" sz="2300" dirty="0">
                <a:solidFill>
                  <a:schemeClr val="bg1"/>
                </a:solidFill>
                <a:latin typeface="Times New Roman"/>
                <a:cs typeface="Times New Roman"/>
              </a:rPr>
              <a:t> winter monthly min. temp </a:t>
            </a:r>
            <a:r>
              <a:rPr lang="en-US" sz="2300" dirty="0" smtClean="0">
                <a:solidFill>
                  <a:schemeClr val="bg1"/>
                </a:solidFill>
                <a:latin typeface="Times New Roman"/>
                <a:cs typeface="Times New Roman"/>
              </a:rPr>
              <a:t>1985-2011</a:t>
            </a:r>
            <a:endParaRPr lang="en-US" sz="2300" dirty="0">
              <a:solidFill>
                <a:schemeClr val="bg1"/>
              </a:solidFill>
              <a:latin typeface="Times New Roman"/>
              <a:cs typeface="Times New Roman"/>
            </a:endParaRPr>
          </a:p>
        </p:txBody>
      </p:sp>
      <p:sp>
        <p:nvSpPr>
          <p:cNvPr id="9" name="TextBox 8"/>
          <p:cNvSpPr txBox="1"/>
          <p:nvPr/>
        </p:nvSpPr>
        <p:spPr>
          <a:xfrm>
            <a:off x="8054787" y="4875798"/>
            <a:ext cx="2673292" cy="839202"/>
          </a:xfrm>
          <a:prstGeom prst="rect">
            <a:avLst/>
          </a:prstGeom>
          <a:noFill/>
        </p:spPr>
        <p:txBody>
          <a:bodyPr wrap="none" lIns="130046" tIns="65023" rIns="130046" bIns="65023" rtlCol="0">
            <a:spAutoFit/>
          </a:bodyPr>
          <a:lstStyle/>
          <a:p>
            <a:pPr algn="ctr"/>
            <a:r>
              <a:rPr lang="en-US" sz="2300" dirty="0" err="1">
                <a:solidFill>
                  <a:schemeClr val="bg1"/>
                </a:solidFill>
                <a:latin typeface="Times New Roman"/>
                <a:cs typeface="Times New Roman"/>
              </a:rPr>
              <a:t>Δ</a:t>
            </a:r>
            <a:r>
              <a:rPr lang="en-US" sz="2300" dirty="0">
                <a:solidFill>
                  <a:schemeClr val="bg1"/>
                </a:solidFill>
                <a:latin typeface="Times New Roman"/>
                <a:cs typeface="Times New Roman"/>
              </a:rPr>
              <a:t> annual mean temp</a:t>
            </a:r>
          </a:p>
          <a:p>
            <a:pPr algn="ctr"/>
            <a:r>
              <a:rPr lang="en-US" sz="2300" dirty="0" smtClean="0">
                <a:solidFill>
                  <a:schemeClr val="bg1"/>
                </a:solidFill>
                <a:latin typeface="Times New Roman"/>
                <a:cs typeface="Times New Roman"/>
              </a:rPr>
              <a:t>1985-2011</a:t>
            </a:r>
            <a:endParaRPr lang="en-US" sz="2300" dirty="0">
              <a:solidFill>
                <a:schemeClr val="bg1"/>
              </a:solidFill>
              <a:latin typeface="Times New Roman"/>
              <a:cs typeface="Times New Roman"/>
            </a:endParaRPr>
          </a:p>
        </p:txBody>
      </p:sp>
      <p:sp>
        <p:nvSpPr>
          <p:cNvPr id="11" name="TextBox 10"/>
          <p:cNvSpPr txBox="1"/>
          <p:nvPr/>
        </p:nvSpPr>
        <p:spPr>
          <a:xfrm>
            <a:off x="5457742" y="8989515"/>
            <a:ext cx="2952214" cy="839202"/>
          </a:xfrm>
          <a:prstGeom prst="rect">
            <a:avLst/>
          </a:prstGeom>
          <a:noFill/>
        </p:spPr>
        <p:txBody>
          <a:bodyPr wrap="none" lIns="130046" tIns="65023" rIns="130046" bIns="65023" rtlCol="0">
            <a:spAutoFit/>
          </a:bodyPr>
          <a:lstStyle/>
          <a:p>
            <a:pPr algn="ctr"/>
            <a:r>
              <a:rPr lang="en-US" sz="2300" dirty="0" err="1">
                <a:solidFill>
                  <a:schemeClr val="bg1"/>
                </a:solidFill>
                <a:latin typeface="Times New Roman"/>
                <a:cs typeface="Times New Roman"/>
              </a:rPr>
              <a:t>Δ</a:t>
            </a:r>
            <a:r>
              <a:rPr lang="en-US" sz="2300" dirty="0">
                <a:solidFill>
                  <a:schemeClr val="bg1"/>
                </a:solidFill>
                <a:latin typeface="Times New Roman"/>
                <a:cs typeface="Times New Roman"/>
              </a:rPr>
              <a:t> # days below -4 °C</a:t>
            </a:r>
          </a:p>
          <a:p>
            <a:pPr algn="ctr"/>
            <a:r>
              <a:rPr lang="en-US" sz="2300" dirty="0" smtClean="0">
                <a:solidFill>
                  <a:schemeClr val="bg1"/>
                </a:solidFill>
                <a:latin typeface="Times New Roman"/>
                <a:cs typeface="Times New Roman"/>
              </a:rPr>
              <a:t>1985-2011</a:t>
            </a:r>
            <a:endParaRPr lang="en-US" sz="2300" dirty="0">
              <a:solidFill>
                <a:schemeClr val="bg1"/>
              </a:solidFill>
              <a:latin typeface="Times New Roman"/>
              <a:cs typeface="Times New Roman"/>
            </a:endParaRPr>
          </a:p>
        </p:txBody>
      </p:sp>
      <p:sp>
        <p:nvSpPr>
          <p:cNvPr id="17" name="TextBox 16"/>
          <p:cNvSpPr txBox="1"/>
          <p:nvPr/>
        </p:nvSpPr>
        <p:spPr>
          <a:xfrm>
            <a:off x="5610679" y="7819035"/>
            <a:ext cx="1236496" cy="744135"/>
          </a:xfrm>
          <a:prstGeom prst="rect">
            <a:avLst/>
          </a:prstGeom>
          <a:noFill/>
        </p:spPr>
        <p:txBody>
          <a:bodyPr wrap="none" lIns="130046" tIns="65023" rIns="130046" bIns="65023" rtlCol="0">
            <a:spAutoFit/>
          </a:bodyPr>
          <a:lstStyle/>
          <a:p>
            <a:r>
              <a:rPr lang="en-US" sz="2000" dirty="0">
                <a:solidFill>
                  <a:schemeClr val="bg1"/>
                </a:solidFill>
                <a:latin typeface="Times New Roman"/>
                <a:cs typeface="Times New Roman"/>
              </a:rPr>
              <a:t>r</a:t>
            </a:r>
            <a:r>
              <a:rPr lang="en-US" sz="2000" baseline="30000" dirty="0">
                <a:solidFill>
                  <a:schemeClr val="bg1"/>
                </a:solidFill>
                <a:latin typeface="Times New Roman"/>
                <a:cs typeface="Times New Roman"/>
              </a:rPr>
              <a:t>2</a:t>
            </a:r>
            <a:r>
              <a:rPr lang="en-US" sz="2000" dirty="0">
                <a:solidFill>
                  <a:schemeClr val="bg1"/>
                </a:solidFill>
                <a:latin typeface="Times New Roman"/>
                <a:cs typeface="Times New Roman"/>
              </a:rPr>
              <a:t> = 0.73</a:t>
            </a:r>
          </a:p>
          <a:p>
            <a:r>
              <a:rPr lang="en-US" sz="2000" dirty="0" err="1">
                <a:solidFill>
                  <a:schemeClr val="bg1"/>
                </a:solidFill>
                <a:latin typeface="Times New Roman"/>
                <a:cs typeface="Times New Roman"/>
              </a:rPr>
              <a:t>p</a:t>
            </a:r>
            <a:r>
              <a:rPr lang="en-US" sz="2000" dirty="0">
                <a:solidFill>
                  <a:schemeClr val="bg1"/>
                </a:solidFill>
                <a:latin typeface="Times New Roman"/>
                <a:cs typeface="Times New Roman"/>
              </a:rPr>
              <a:t> = 0.003</a:t>
            </a:r>
          </a:p>
        </p:txBody>
      </p:sp>
      <p:sp>
        <p:nvSpPr>
          <p:cNvPr id="18" name="TextBox 17"/>
          <p:cNvSpPr txBox="1"/>
          <p:nvPr/>
        </p:nvSpPr>
        <p:spPr>
          <a:xfrm rot="16200000">
            <a:off x="409596" y="3100335"/>
            <a:ext cx="4073070" cy="485259"/>
          </a:xfrm>
          <a:prstGeom prst="rect">
            <a:avLst/>
          </a:prstGeom>
          <a:noFill/>
        </p:spPr>
        <p:txBody>
          <a:bodyPr wrap="square" lIns="130046" tIns="65023" rIns="130046" bIns="65023" rtlCol="0">
            <a:spAutoFit/>
          </a:bodyPr>
          <a:lstStyle/>
          <a:p>
            <a:pPr algn="ctr"/>
            <a:r>
              <a:rPr lang="en-US" sz="2300" dirty="0">
                <a:solidFill>
                  <a:schemeClr val="bg1"/>
                </a:solidFill>
                <a:latin typeface="Times New Roman"/>
                <a:cs typeface="Times New Roman"/>
              </a:rPr>
              <a:t>Δ mangrove area (%)</a:t>
            </a:r>
          </a:p>
        </p:txBody>
      </p:sp>
      <p:sp>
        <p:nvSpPr>
          <p:cNvPr id="20" name="TextBox 19"/>
          <p:cNvSpPr txBox="1"/>
          <p:nvPr/>
        </p:nvSpPr>
        <p:spPr>
          <a:xfrm>
            <a:off x="1264684" y="210503"/>
            <a:ext cx="10892208" cy="1181862"/>
          </a:xfrm>
          <a:prstGeom prst="rect">
            <a:avLst/>
          </a:prstGeom>
          <a:noFill/>
        </p:spPr>
        <p:txBody>
          <a:bodyPr wrap="square" lIns="130046" tIns="65023" rIns="130046" bIns="65023" rtlCol="0">
            <a:spAutoFit/>
          </a:bodyPr>
          <a:lstStyle/>
          <a:p>
            <a:pPr algn="l"/>
            <a:r>
              <a:rPr lang="en-US" sz="3400" dirty="0"/>
              <a:t>Strong relationship between change in mangrove cover and the change in the # </a:t>
            </a:r>
            <a:r>
              <a:rPr lang="en-US" sz="3400" dirty="0" smtClean="0"/>
              <a:t>days </a:t>
            </a:r>
            <a:r>
              <a:rPr lang="en-US" sz="3400" dirty="0"/>
              <a:t>below </a:t>
            </a:r>
            <a:r>
              <a:rPr lang="en-US" sz="3400" dirty="0">
                <a:cs typeface="Times New Roman"/>
              </a:rPr>
              <a:t>-4 °C</a:t>
            </a:r>
            <a:r>
              <a:rPr lang="en-US" sz="3400" dirty="0"/>
              <a:t> each year</a:t>
            </a:r>
            <a:endParaRPr lang="en-US" sz="3400" dirty="0">
              <a:cs typeface="Times New Roman"/>
            </a:endParaRPr>
          </a:p>
        </p:txBody>
      </p:sp>
      <p:sp>
        <p:nvSpPr>
          <p:cNvPr id="15" name="TextBox 14"/>
          <p:cNvSpPr txBox="1"/>
          <p:nvPr/>
        </p:nvSpPr>
        <p:spPr>
          <a:xfrm rot="16200000">
            <a:off x="2651095" y="7093435"/>
            <a:ext cx="4073070" cy="485259"/>
          </a:xfrm>
          <a:prstGeom prst="rect">
            <a:avLst/>
          </a:prstGeom>
          <a:noFill/>
        </p:spPr>
        <p:txBody>
          <a:bodyPr wrap="square" lIns="130046" tIns="65023" rIns="130046" bIns="65023" rtlCol="0">
            <a:spAutoFit/>
          </a:bodyPr>
          <a:lstStyle/>
          <a:p>
            <a:pPr algn="ctr"/>
            <a:r>
              <a:rPr lang="en-US" sz="2300" dirty="0">
                <a:solidFill>
                  <a:schemeClr val="bg1"/>
                </a:solidFill>
                <a:latin typeface="Times New Roman"/>
                <a:cs typeface="Times New Roman"/>
              </a:rPr>
              <a:t>Δ mangrove area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467352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C:\kyle\Dropbox\Kyle\papers\FL_mangrove_climate_change\images\FL_lat_sma_ts.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16869" y="304800"/>
            <a:ext cx="4342631" cy="506577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26" descr="study_map.png"/>
          <p:cNvPicPr>
            <a:picLocks noChangeAspect="1"/>
          </p:cNvPicPr>
          <p:nvPr/>
        </p:nvPicPr>
        <p:blipFill>
          <a:blip r:embed="rId4"/>
          <a:stretch>
            <a:fillRect/>
          </a:stretch>
        </p:blipFill>
        <p:spPr>
          <a:xfrm>
            <a:off x="2650790" y="1517227"/>
            <a:ext cx="3900989" cy="3251200"/>
          </a:xfrm>
          <a:prstGeom prst="rect">
            <a:avLst/>
          </a:prstGeom>
        </p:spPr>
      </p:pic>
      <p:sp>
        <p:nvSpPr>
          <p:cNvPr id="24" name="TextBox 23"/>
          <p:cNvSpPr txBox="1"/>
          <p:nvPr/>
        </p:nvSpPr>
        <p:spPr>
          <a:xfrm>
            <a:off x="2614748" y="325546"/>
            <a:ext cx="4116252" cy="916146"/>
          </a:xfrm>
          <a:prstGeom prst="rect">
            <a:avLst/>
          </a:prstGeom>
          <a:noFill/>
        </p:spPr>
        <p:txBody>
          <a:bodyPr wrap="none" lIns="130046" tIns="65023" rIns="130046" bIns="65023" rtlCol="0">
            <a:spAutoFit/>
          </a:bodyPr>
          <a:lstStyle/>
          <a:p>
            <a:r>
              <a:rPr lang="en-US" sz="5100" dirty="0"/>
              <a:t>1989 Freeze </a:t>
            </a:r>
          </a:p>
        </p:txBody>
      </p:sp>
      <p:sp>
        <p:nvSpPr>
          <p:cNvPr id="25" name="Oval 24"/>
          <p:cNvSpPr/>
          <p:nvPr/>
        </p:nvSpPr>
        <p:spPr>
          <a:xfrm>
            <a:off x="8574823" y="2034079"/>
            <a:ext cx="975577" cy="1242521"/>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38" name="TextBox 37"/>
          <p:cNvSpPr txBox="1"/>
          <p:nvPr/>
        </p:nvSpPr>
        <p:spPr>
          <a:xfrm>
            <a:off x="1120377" y="5454949"/>
            <a:ext cx="1288554" cy="685314"/>
          </a:xfrm>
          <a:prstGeom prst="rect">
            <a:avLst/>
          </a:prstGeom>
          <a:noFill/>
        </p:spPr>
        <p:txBody>
          <a:bodyPr wrap="none" lIns="130046" tIns="65023" rIns="130046" bIns="65023" rtlCol="0">
            <a:spAutoFit/>
          </a:bodyPr>
          <a:lstStyle/>
          <a:p>
            <a:r>
              <a:rPr lang="en-US" sz="3600" dirty="0" smtClean="0"/>
              <a:t>1988</a:t>
            </a:r>
            <a:endParaRPr lang="en-US" sz="3600" dirty="0"/>
          </a:p>
        </p:txBody>
      </p:sp>
      <p:sp>
        <p:nvSpPr>
          <p:cNvPr id="39" name="TextBox 38"/>
          <p:cNvSpPr txBox="1"/>
          <p:nvPr/>
        </p:nvSpPr>
        <p:spPr>
          <a:xfrm>
            <a:off x="4352613" y="5469575"/>
            <a:ext cx="1288554" cy="685314"/>
          </a:xfrm>
          <a:prstGeom prst="rect">
            <a:avLst/>
          </a:prstGeom>
          <a:noFill/>
        </p:spPr>
        <p:txBody>
          <a:bodyPr wrap="none" lIns="130046" tIns="65023" rIns="130046" bIns="65023" rtlCol="0">
            <a:spAutoFit/>
          </a:bodyPr>
          <a:lstStyle/>
          <a:p>
            <a:r>
              <a:rPr lang="en-US" sz="3600" dirty="0" smtClean="0"/>
              <a:t>1991</a:t>
            </a:r>
          </a:p>
        </p:txBody>
      </p:sp>
      <p:sp>
        <p:nvSpPr>
          <p:cNvPr id="40" name="TextBox 39"/>
          <p:cNvSpPr txBox="1"/>
          <p:nvPr/>
        </p:nvSpPr>
        <p:spPr>
          <a:xfrm>
            <a:off x="7490897" y="5469575"/>
            <a:ext cx="1288554" cy="685314"/>
          </a:xfrm>
          <a:prstGeom prst="rect">
            <a:avLst/>
          </a:prstGeom>
          <a:noFill/>
        </p:spPr>
        <p:txBody>
          <a:bodyPr wrap="none" lIns="130046" tIns="65023" rIns="130046" bIns="65023" rtlCol="0">
            <a:spAutoFit/>
          </a:bodyPr>
          <a:lstStyle/>
          <a:p>
            <a:r>
              <a:rPr lang="en-US" sz="3600" dirty="0" smtClean="0"/>
              <a:t>1993</a:t>
            </a:r>
          </a:p>
        </p:txBody>
      </p:sp>
      <p:sp>
        <p:nvSpPr>
          <p:cNvPr id="41" name="TextBox 40"/>
          <p:cNvSpPr txBox="1"/>
          <p:nvPr/>
        </p:nvSpPr>
        <p:spPr>
          <a:xfrm>
            <a:off x="10708473" y="5507668"/>
            <a:ext cx="1288554" cy="685314"/>
          </a:xfrm>
          <a:prstGeom prst="rect">
            <a:avLst/>
          </a:prstGeom>
          <a:noFill/>
        </p:spPr>
        <p:txBody>
          <a:bodyPr wrap="none" lIns="130046" tIns="65023" rIns="130046" bIns="65023" rtlCol="0">
            <a:spAutoFit/>
          </a:bodyPr>
          <a:lstStyle/>
          <a:p>
            <a:r>
              <a:rPr lang="en-US" sz="3600" dirty="0" smtClean="0"/>
              <a:t>1997</a:t>
            </a:r>
          </a:p>
        </p:txBody>
      </p:sp>
      <p:pic>
        <p:nvPicPr>
          <p:cNvPr id="2062" name="Picture 14" descr="C:\kyle\Dropbox\Kyle\mangrove_spatial_data\mangrove_landsat\FL\latitudinal_change_analysis\frost_example1_1988.png"/>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867" y="6068907"/>
            <a:ext cx="2750162" cy="351084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63" name="Picture 15" descr="C:\kyle\Dropbox\Kyle\mangrove_spatial_data\mangrove_landsat\FL\latitudinal_change_analysis\frost_example1_1991.png"/>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0715" y="6068907"/>
            <a:ext cx="2750515" cy="35112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64" name="Picture 16" descr="C:\kyle\Dropbox\Kyle\mangrove_spatial_data\mangrove_landsat\FL\latitudinal_change_analysis\frost_example1_1993.png"/>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59916" y="6032782"/>
            <a:ext cx="2750515" cy="35112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65" name="Picture 17" descr="C:\kyle\Dropbox\Kyle\mangrove_spatial_data\mangrove_landsat\FL\latitudinal_change_analysis\frost_example1_1997.png"/>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869119" y="6068907"/>
            <a:ext cx="2750515" cy="351129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6" name="Rectangle 25"/>
          <p:cNvSpPr/>
          <p:nvPr/>
        </p:nvSpPr>
        <p:spPr>
          <a:xfrm>
            <a:off x="5284489" y="3147521"/>
            <a:ext cx="175947" cy="16881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sp>
        <p:nvSpPr>
          <p:cNvPr id="20" name="TextBox 19"/>
          <p:cNvSpPr txBox="1"/>
          <p:nvPr/>
        </p:nvSpPr>
        <p:spPr>
          <a:xfrm rot="5400000">
            <a:off x="9808000" y="2470605"/>
            <a:ext cx="4085794" cy="562203"/>
          </a:xfrm>
          <a:prstGeom prst="rect">
            <a:avLst/>
          </a:prstGeom>
          <a:noFill/>
        </p:spPr>
        <p:txBody>
          <a:bodyPr wrap="none" lIns="130046" tIns="65023" rIns="130046" bIns="65023" rtlCol="0">
            <a:spAutoFit/>
          </a:bodyPr>
          <a:lstStyle/>
          <a:p>
            <a:r>
              <a:rPr lang="en-US" sz="2800" dirty="0">
                <a:solidFill>
                  <a:schemeClr val="bg1"/>
                </a:solidFill>
                <a:latin typeface="Times New Roman"/>
                <a:cs typeface="Times New Roman"/>
              </a:rPr>
              <a:t>n</a:t>
            </a:r>
            <a:r>
              <a:rPr lang="en-US" sz="2800" dirty="0" smtClean="0">
                <a:solidFill>
                  <a:schemeClr val="bg1"/>
                </a:solidFill>
                <a:latin typeface="Times New Roman"/>
                <a:cs typeface="Times New Roman"/>
              </a:rPr>
              <a:t>ormalized mangrove area</a:t>
            </a:r>
            <a:endParaRPr lang="en-US" sz="2800" dirty="0">
              <a:solidFill>
                <a:schemeClr val="bg1"/>
              </a:solidFill>
              <a:latin typeface="Times New Roman"/>
              <a:cs typeface="Times New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093607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4479.JPG"/>
          <p:cNvPicPr>
            <a:picLocks noChangeAspect="1"/>
          </p:cNvPicPr>
          <p:nvPr/>
        </p:nvPicPr>
        <p:blipFill rotWithShape="1">
          <a:blip r:embed="rId3"/>
          <a:srcRect l="31628" r="11667" b="2353"/>
          <a:stretch/>
        </p:blipFill>
        <p:spPr>
          <a:xfrm rot="5400000">
            <a:off x="1467723" y="-1467721"/>
            <a:ext cx="10069354" cy="13004799"/>
          </a:xfrm>
          <a:prstGeom prst="rect">
            <a:avLst/>
          </a:prstGeom>
        </p:spPr>
      </p:pic>
      <p:sp>
        <p:nvSpPr>
          <p:cNvPr id="5" name="TextBox 4"/>
          <p:cNvSpPr txBox="1"/>
          <p:nvPr/>
        </p:nvSpPr>
        <p:spPr>
          <a:xfrm>
            <a:off x="0" y="592186"/>
            <a:ext cx="13027025" cy="769441"/>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rPr>
              <a:t>Experimental investigations of frost tolerance</a:t>
            </a:r>
            <a:endParaRPr lang="en-US" sz="4400" b="1" dirty="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6219" t="3235" r="10657" b="11860"/>
          <a:stretch/>
        </p:blipFill>
        <p:spPr bwMode="auto">
          <a:xfrm>
            <a:off x="6758154" y="4800600"/>
            <a:ext cx="6268872" cy="526875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Content Placeholder 2"/>
          <p:cNvSpPr txBox="1">
            <a:spLocks/>
          </p:cNvSpPr>
          <p:nvPr/>
        </p:nvSpPr>
        <p:spPr>
          <a:xfrm>
            <a:off x="455612" y="2024777"/>
            <a:ext cx="12115800" cy="6019801"/>
          </a:xfrm>
          <a:prstGeom prst="rect">
            <a:avLst/>
          </a:prstGeom>
        </p:spPr>
        <p:txBody>
          <a:bodyPr>
            <a:noAutofit/>
          </a:bodyPr>
          <a:lst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pitchFamily="1" charset="0"/>
              </a:defRPr>
            </a:lvl6pPr>
            <a:lvl7pPr marL="914400" algn="ctr" rtl="0" fontAlgn="base">
              <a:spcBef>
                <a:spcPct val="0"/>
              </a:spcBef>
              <a:spcAft>
                <a:spcPct val="0"/>
              </a:spcAft>
              <a:defRPr sz="3600">
                <a:solidFill>
                  <a:schemeClr val="tx1"/>
                </a:solidFill>
                <a:latin typeface="+mn-lt"/>
                <a:ea typeface="+mn-ea"/>
                <a:cs typeface="+mn-cs"/>
                <a:sym typeface="Gill Sans" pitchFamily="1" charset="0"/>
              </a:defRPr>
            </a:lvl7pPr>
            <a:lvl8pPr marL="1371600" algn="ctr" rtl="0" fontAlgn="base">
              <a:spcBef>
                <a:spcPct val="0"/>
              </a:spcBef>
              <a:spcAft>
                <a:spcPct val="0"/>
              </a:spcAft>
              <a:defRPr sz="3600">
                <a:solidFill>
                  <a:schemeClr val="tx1"/>
                </a:solidFill>
                <a:latin typeface="+mn-lt"/>
                <a:ea typeface="+mn-ea"/>
                <a:cs typeface="+mn-cs"/>
                <a:sym typeface="Gill Sans" pitchFamily="1" charset="0"/>
              </a:defRPr>
            </a:lvl8pPr>
            <a:lvl9pPr marL="1828800" algn="ctr" rtl="0" fontAlgn="base">
              <a:spcBef>
                <a:spcPct val="0"/>
              </a:spcBef>
              <a:spcAft>
                <a:spcPct val="0"/>
              </a:spcAft>
              <a:defRPr sz="3600">
                <a:solidFill>
                  <a:schemeClr val="tx1"/>
                </a:solidFill>
                <a:latin typeface="+mn-lt"/>
                <a:ea typeface="+mn-ea"/>
                <a:cs typeface="+mn-cs"/>
                <a:sym typeface="Gill Sans" pitchFamily="1" charset="0"/>
              </a:defRPr>
            </a:lvl9pPr>
          </a:lstStyle>
          <a:p>
            <a:pPr algn="l"/>
            <a:r>
              <a:rPr lang="en-US" sz="4000" dirty="0" smtClean="0">
                <a:effectLst>
                  <a:outerShdw blurRad="38100" dist="38100" dir="2700000" algn="tl">
                    <a:srgbClr val="000000">
                      <a:alpha val="43137"/>
                    </a:srgbClr>
                  </a:outerShdw>
                </a:effectLst>
              </a:rPr>
              <a:t>Do mangrove species differ in their frost tolerance?</a:t>
            </a:r>
          </a:p>
          <a:p>
            <a:pPr algn="l"/>
            <a:endParaRPr lang="en-US" sz="4000" dirty="0" smtClean="0">
              <a:effectLst>
                <a:outerShdw blurRad="38100" dist="38100" dir="2700000" algn="tl">
                  <a:srgbClr val="000000">
                    <a:alpha val="43137"/>
                  </a:srgbClr>
                </a:outerShdw>
              </a:effectLst>
            </a:endParaRPr>
          </a:p>
          <a:p>
            <a:pPr algn="l"/>
            <a:r>
              <a:rPr lang="en-US" sz="4000" dirty="0" smtClean="0">
                <a:effectLst>
                  <a:outerShdw blurRad="38100" dist="38100" dir="2700000" algn="tl">
                    <a:srgbClr val="000000">
                      <a:alpha val="43137"/>
                    </a:srgbClr>
                  </a:outerShdw>
                </a:effectLst>
              </a:rPr>
              <a:t>Are the trees in the north more frost tolerant than the trees in the south?</a:t>
            </a:r>
          </a:p>
          <a:p>
            <a:pPr algn="l"/>
            <a:r>
              <a:rPr lang="en-US" sz="4000" dirty="0" smtClean="0">
                <a:effectLst>
                  <a:outerShdw blurRad="38100" dist="38100" dir="2700000" algn="tl">
                    <a:srgbClr val="000000">
                      <a:alpha val="43137"/>
                    </a:srgbClr>
                  </a:outerShdw>
                </a:effectLst>
              </a:rPr>
              <a:t>	</a:t>
            </a:r>
          </a:p>
          <a:p>
            <a:pPr algn="l"/>
            <a:r>
              <a:rPr lang="en-US" sz="4000" dirty="0" smtClean="0">
                <a:effectLst>
                  <a:outerShdw blurRad="38100" dist="38100" dir="2700000" algn="tl">
                    <a:srgbClr val="000000">
                      <a:alpha val="43137"/>
                    </a:srgbClr>
                  </a:outerShdw>
                </a:effectLst>
              </a:rPr>
              <a:t>Is frost tolerance passed to offspring?</a:t>
            </a:r>
            <a:endParaRPr lang="en-US" sz="4000" dirty="0">
              <a:effectLst>
                <a:outerShdw blurRad="38100" dist="38100" dir="2700000" algn="tl">
                  <a:srgbClr val="000000">
                    <a:alpha val="43137"/>
                  </a:srgbClr>
                </a:outerShdw>
              </a:effectLst>
            </a:endParaRPr>
          </a:p>
        </p:txBody>
      </p:sp>
      <p:sp>
        <p:nvSpPr>
          <p:cNvPr id="11" name="Oval 10"/>
          <p:cNvSpPr/>
          <p:nvPr/>
        </p:nvSpPr>
        <p:spPr bwMode="auto">
          <a:xfrm>
            <a:off x="10617200" y="8763000"/>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2" name="Oval 11"/>
          <p:cNvSpPr/>
          <p:nvPr/>
        </p:nvSpPr>
        <p:spPr bwMode="auto">
          <a:xfrm>
            <a:off x="10464800" y="8305800"/>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3" name="Oval 12"/>
          <p:cNvSpPr/>
          <p:nvPr/>
        </p:nvSpPr>
        <p:spPr bwMode="auto">
          <a:xfrm>
            <a:off x="10205720" y="7513320"/>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4" name="Oval 13"/>
          <p:cNvSpPr/>
          <p:nvPr/>
        </p:nvSpPr>
        <p:spPr bwMode="auto">
          <a:xfrm>
            <a:off x="10236200" y="7620000"/>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5" name="Oval 14"/>
          <p:cNvSpPr/>
          <p:nvPr/>
        </p:nvSpPr>
        <p:spPr bwMode="auto">
          <a:xfrm>
            <a:off x="10263909" y="7744691"/>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6" name="Oval 15"/>
          <p:cNvSpPr/>
          <p:nvPr/>
        </p:nvSpPr>
        <p:spPr bwMode="auto">
          <a:xfrm>
            <a:off x="10153073" y="6913418"/>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7" name="Oval 16"/>
          <p:cNvSpPr/>
          <p:nvPr/>
        </p:nvSpPr>
        <p:spPr bwMode="auto">
          <a:xfrm>
            <a:off x="9910618" y="6345382"/>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8" name="Oval 17"/>
          <p:cNvSpPr/>
          <p:nvPr/>
        </p:nvSpPr>
        <p:spPr bwMode="auto">
          <a:xfrm>
            <a:off x="10007600" y="6598920"/>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9" name="Oval 18"/>
          <p:cNvSpPr/>
          <p:nvPr/>
        </p:nvSpPr>
        <p:spPr bwMode="auto">
          <a:xfrm>
            <a:off x="9730509" y="5989320"/>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20" name="Oval 19"/>
          <p:cNvSpPr/>
          <p:nvPr/>
        </p:nvSpPr>
        <p:spPr bwMode="auto">
          <a:xfrm>
            <a:off x="9702800" y="5874328"/>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21" name="Oval 20"/>
          <p:cNvSpPr/>
          <p:nvPr/>
        </p:nvSpPr>
        <p:spPr bwMode="auto">
          <a:xfrm>
            <a:off x="9550400" y="5486400"/>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22" name="Oval 21"/>
          <p:cNvSpPr/>
          <p:nvPr/>
        </p:nvSpPr>
        <p:spPr bwMode="auto">
          <a:xfrm>
            <a:off x="9446491" y="5202382"/>
            <a:ext cx="182880" cy="182880"/>
          </a:xfrm>
          <a:prstGeom prst="ellipse">
            <a:avLst/>
          </a:prstGeom>
          <a:solidFill>
            <a:srgbClr val="C000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313970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MG_4485.JPG"/>
          <p:cNvPicPr>
            <a:picLocks noChangeAspect="1"/>
          </p:cNvPicPr>
          <p:nvPr/>
        </p:nvPicPr>
        <p:blipFill>
          <a:blip r:embed="rId3"/>
          <a:stretch>
            <a:fillRect/>
          </a:stretch>
        </p:blipFill>
        <p:spPr>
          <a:xfrm>
            <a:off x="0" y="-1"/>
            <a:ext cx="13004800" cy="9753601"/>
          </a:xfrm>
          <a:prstGeom prst="rect">
            <a:avLst/>
          </a:prstGeom>
        </p:spPr>
      </p:pic>
      <p:sp>
        <p:nvSpPr>
          <p:cNvPr id="4" name="TextBox 3"/>
          <p:cNvSpPr txBox="1"/>
          <p:nvPr/>
        </p:nvSpPr>
        <p:spPr>
          <a:xfrm>
            <a:off x="883203" y="345440"/>
            <a:ext cx="11238394" cy="3393748"/>
          </a:xfrm>
          <a:prstGeom prst="rect">
            <a:avLst/>
          </a:prstGeom>
          <a:noFill/>
        </p:spPr>
        <p:txBody>
          <a:bodyPr wrap="none" lIns="130046" tIns="65023" rIns="130046" bIns="65023" rtlCol="0">
            <a:spAutoFit/>
          </a:bodyPr>
          <a:lstStyle/>
          <a:p>
            <a:r>
              <a:rPr lang="en-US" sz="6300" b="1" dirty="0">
                <a:effectLst>
                  <a:outerShdw blurRad="38100" dist="38100" dir="2700000" algn="tl">
                    <a:srgbClr val="000000">
                      <a:alpha val="43137"/>
                    </a:srgbClr>
                  </a:outerShdw>
                </a:effectLst>
              </a:rPr>
              <a:t>Frost treatment: 4 </a:t>
            </a:r>
            <a:r>
              <a:rPr lang="en-US" sz="6300" b="1" dirty="0" err="1">
                <a:effectLst>
                  <a:outerShdw blurRad="38100" dist="38100" dir="2700000" algn="tl">
                    <a:srgbClr val="000000">
                      <a:alpha val="43137"/>
                    </a:srgbClr>
                  </a:outerShdw>
                </a:effectLst>
              </a:rPr>
              <a:t>hrs</a:t>
            </a:r>
            <a:r>
              <a:rPr lang="en-US" sz="6300" b="1" dirty="0">
                <a:effectLst>
                  <a:outerShdw blurRad="38100" dist="38100" dir="2700000" algn="tl">
                    <a:srgbClr val="000000">
                      <a:alpha val="43137"/>
                    </a:srgbClr>
                  </a:outerShdw>
                </a:effectLst>
              </a:rPr>
              <a:t> @ 28F</a:t>
            </a:r>
          </a:p>
          <a:p>
            <a:r>
              <a:rPr lang="en-US" sz="4600" b="1" dirty="0" smtClean="0">
                <a:effectLst>
                  <a:outerShdw blurRad="38100" dist="38100" dir="2700000" algn="tl">
                    <a:srgbClr val="000000">
                      <a:alpha val="43137"/>
                    </a:srgbClr>
                  </a:outerShdw>
                </a:effectLst>
              </a:rPr>
              <a:t>-Northern part of range: </a:t>
            </a:r>
            <a:r>
              <a:rPr lang="en-US" sz="4600" b="1" dirty="0">
                <a:effectLst>
                  <a:outerShdw blurRad="38100" dist="38100" dir="2700000" algn="tl">
                    <a:srgbClr val="000000">
                      <a:alpha val="43137"/>
                    </a:srgbClr>
                  </a:outerShdw>
                </a:effectLst>
              </a:rPr>
              <a:t>5 frosts/year</a:t>
            </a:r>
          </a:p>
          <a:p>
            <a:r>
              <a:rPr lang="en-US" sz="4600" b="1" dirty="0">
                <a:effectLst>
                  <a:outerShdw blurRad="38100" dist="38100" dir="2700000" algn="tl">
                    <a:srgbClr val="000000">
                      <a:alpha val="43137"/>
                    </a:srgbClr>
                  </a:outerShdw>
                </a:effectLst>
              </a:rPr>
              <a:t>-Miami: frosts are rare</a:t>
            </a:r>
            <a:endParaRPr lang="en-US" sz="6300" b="1" dirty="0">
              <a:effectLst>
                <a:outerShdw blurRad="38100" dist="38100" dir="2700000" algn="tl">
                  <a:srgbClr val="000000">
                    <a:alpha val="43137"/>
                  </a:srgbClr>
                </a:outerShdw>
              </a:effectLst>
            </a:endParaRPr>
          </a:p>
          <a:p>
            <a:endParaRPr lang="en-US" sz="57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842888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3004800" cy="9753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365262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bwMode="auto">
          <a:xfrm>
            <a:off x="1320800" y="2819400"/>
            <a:ext cx="11684000" cy="69342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pic>
        <p:nvPicPr>
          <p:cNvPr id="3" name="Picture 2" descr="Mangrove Trait Base.pdf"/>
          <p:cNvPicPr>
            <a:picLocks noChangeAspect="1"/>
          </p:cNvPicPr>
          <p:nvPr/>
        </p:nvPicPr>
        <p:blipFill>
          <a:blip r:embed="rId3"/>
          <a:stretch>
            <a:fillRect/>
          </a:stretch>
        </p:blipFill>
        <p:spPr>
          <a:xfrm>
            <a:off x="1083733" y="3142827"/>
            <a:ext cx="11776569" cy="6520462"/>
          </a:xfrm>
          <a:prstGeom prst="rect">
            <a:avLst/>
          </a:prstGeom>
        </p:spPr>
      </p:pic>
      <p:sp>
        <p:nvSpPr>
          <p:cNvPr id="5" name="TextBox 4"/>
          <p:cNvSpPr txBox="1"/>
          <p:nvPr/>
        </p:nvSpPr>
        <p:spPr>
          <a:xfrm rot="16200000">
            <a:off x="-2782711" y="5826651"/>
            <a:ext cx="7152640" cy="562203"/>
          </a:xfrm>
          <a:prstGeom prst="rect">
            <a:avLst/>
          </a:prstGeom>
          <a:noFill/>
        </p:spPr>
        <p:txBody>
          <a:bodyPr wrap="square" lIns="130046" tIns="65023" rIns="130046" bIns="65023" rtlCol="0">
            <a:spAutoFit/>
          </a:bodyPr>
          <a:lstStyle/>
          <a:p>
            <a:r>
              <a:rPr lang="en-US" sz="2800" dirty="0" smtClean="0"/>
              <a:t>Less cold tolerant ,</a:t>
            </a:r>
            <a:r>
              <a:rPr lang="en-US" sz="2800" dirty="0" err="1" smtClean="0">
                <a:sym typeface="Wingdings"/>
              </a:rPr>
              <a:t></a:t>
            </a:r>
            <a:r>
              <a:rPr lang="en-US" sz="2800" dirty="0" smtClean="0">
                <a:sym typeface="Wingdings"/>
              </a:rPr>
              <a:t> </a:t>
            </a:r>
            <a:r>
              <a:rPr lang="en-US" sz="2800" dirty="0" err="1" smtClean="0">
                <a:sym typeface="Wingdings"/>
              </a:rPr>
              <a:t></a:t>
            </a:r>
            <a:r>
              <a:rPr lang="en-US" sz="2800" dirty="0" smtClean="0">
                <a:sym typeface="Wingdings"/>
              </a:rPr>
              <a:t> More cold tolerant</a:t>
            </a:r>
            <a:endParaRPr lang="en-US" sz="2800" dirty="0"/>
          </a:p>
        </p:txBody>
      </p:sp>
      <p:grpSp>
        <p:nvGrpSpPr>
          <p:cNvPr id="4" name="Group 3"/>
          <p:cNvGrpSpPr/>
          <p:nvPr/>
        </p:nvGrpSpPr>
        <p:grpSpPr>
          <a:xfrm>
            <a:off x="7694506" y="0"/>
            <a:ext cx="5286736" cy="4443307"/>
            <a:chOff x="0" y="0"/>
            <a:chExt cx="9127436" cy="685800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6219" t="3235" r="10657" b="11860"/>
            <a:stretch/>
          </p:blipFill>
          <p:spPr bwMode="auto">
            <a:xfrm>
              <a:off x="0" y="0"/>
              <a:ext cx="9127436" cy="685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cxnSp>
          <p:nvCxnSpPr>
            <p:cNvPr id="7" name="Straight Connector 6"/>
            <p:cNvCxnSpPr/>
            <p:nvPr/>
          </p:nvCxnSpPr>
          <p:spPr>
            <a:xfrm flipV="1">
              <a:off x="24010" y="0"/>
              <a:ext cx="5638800" cy="91440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52400" y="609600"/>
              <a:ext cx="5638800" cy="91440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81000" y="1066800"/>
              <a:ext cx="5638800" cy="914400"/>
            </a:xfrm>
            <a:prstGeom prst="line">
              <a:avLst/>
            </a:prstGeom>
            <a:ln w="76200">
              <a:solidFill>
                <a:schemeClr val="tx1">
                  <a:lumMod val="95000"/>
                </a:schemeClr>
              </a:solidFill>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1264684" y="152400"/>
            <a:ext cx="6228316" cy="2224197"/>
          </a:xfrm>
          <a:prstGeom prst="rect">
            <a:avLst/>
          </a:prstGeom>
          <a:noFill/>
        </p:spPr>
        <p:txBody>
          <a:bodyPr wrap="square" lIns="130046" tIns="65023" rIns="130046" bIns="65023" rtlCol="0">
            <a:spAutoFit/>
          </a:bodyPr>
          <a:lstStyle/>
          <a:p>
            <a:pPr algn="l"/>
            <a:r>
              <a:rPr lang="en-US" sz="3400" dirty="0" smtClean="0"/>
              <a:t>Black mangroves are more frost tolerant, but trees in the north do not appear to be any more or less tolerant </a:t>
            </a:r>
            <a:endParaRPr lang="en-US" sz="3400" dirty="0">
              <a:cs typeface="Times New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356391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descr="V:\TerrestrialEcology\Florida June 2011\DSC_5980.JPG"/>
          <p:cNvPicPr>
            <a:picLocks noChangeAspect="1" noChangeArrowheads="1"/>
          </p:cNvPicPr>
          <p:nvPr/>
        </p:nvPicPr>
        <p:blipFill>
          <a:blip r:embed="rId3" cstate="print">
            <a:lum bright="-1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35589" b="35401"/>
          <a:stretch>
            <a:fillRect/>
          </a:stretch>
        </p:blipFill>
        <p:spPr bwMode="auto">
          <a:xfrm>
            <a:off x="1" y="0"/>
            <a:ext cx="13004801" cy="9753600"/>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 name="Freeform 3"/>
          <p:cNvSpPr/>
          <p:nvPr/>
        </p:nvSpPr>
        <p:spPr>
          <a:xfrm>
            <a:off x="246279" y="5578698"/>
            <a:ext cx="11575024" cy="2604609"/>
          </a:xfrm>
          <a:custGeom>
            <a:avLst/>
            <a:gdLst>
              <a:gd name="connsiteX0" fmla="*/ 0 w 8138689"/>
              <a:gd name="connsiteY0" fmla="*/ 1523466 h 1831366"/>
              <a:gd name="connsiteX1" fmla="*/ 1115943 w 8138689"/>
              <a:gd name="connsiteY1" fmla="*/ 1254053 h 1831366"/>
              <a:gd name="connsiteX2" fmla="*/ 2039482 w 8138689"/>
              <a:gd name="connsiteY2" fmla="*/ 291865 h 1831366"/>
              <a:gd name="connsiteX3" fmla="*/ 5464273 w 8138689"/>
              <a:gd name="connsiteY3" fmla="*/ 214889 h 1831366"/>
              <a:gd name="connsiteX4" fmla="*/ 6657178 w 8138689"/>
              <a:gd name="connsiteY4" fmla="*/ 1581197 h 1831366"/>
              <a:gd name="connsiteX5" fmla="*/ 8138689 w 8138689"/>
              <a:gd name="connsiteY5" fmla="*/ 1715904 h 183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8689" h="1831366">
                <a:moveTo>
                  <a:pt x="0" y="1523466"/>
                </a:moveTo>
                <a:cubicBezTo>
                  <a:pt x="388014" y="1491393"/>
                  <a:pt x="776029" y="1459320"/>
                  <a:pt x="1115943" y="1254053"/>
                </a:cubicBezTo>
                <a:cubicBezTo>
                  <a:pt x="1455857" y="1048786"/>
                  <a:pt x="1314760" y="465059"/>
                  <a:pt x="2039482" y="291865"/>
                </a:cubicBezTo>
                <a:cubicBezTo>
                  <a:pt x="2764204" y="118671"/>
                  <a:pt x="4694657" y="0"/>
                  <a:pt x="5464273" y="214889"/>
                </a:cubicBezTo>
                <a:cubicBezTo>
                  <a:pt x="6233889" y="429778"/>
                  <a:pt x="6211442" y="1331028"/>
                  <a:pt x="6657178" y="1581197"/>
                </a:cubicBezTo>
                <a:cubicBezTo>
                  <a:pt x="7102914" y="1831366"/>
                  <a:pt x="8138689" y="1715904"/>
                  <a:pt x="8138689" y="1715904"/>
                </a:cubicBezTo>
              </a:path>
            </a:pathLst>
          </a:custGeom>
          <a:ln w="889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130046" tIns="65023" rIns="130046" bIns="65023" rtlCol="0" anchor="ctr"/>
          <a:lstStyle/>
          <a:p>
            <a:pPr algn="ctr"/>
            <a:endParaRPr lang="en-US"/>
          </a:p>
        </p:txBody>
      </p:sp>
      <p:sp>
        <p:nvSpPr>
          <p:cNvPr id="5" name="TextBox 4"/>
          <p:cNvSpPr txBox="1"/>
          <p:nvPr/>
        </p:nvSpPr>
        <p:spPr>
          <a:xfrm>
            <a:off x="4677775" y="6502400"/>
            <a:ext cx="2864498" cy="746869"/>
          </a:xfrm>
          <a:prstGeom prst="rect">
            <a:avLst/>
          </a:prstGeom>
          <a:noFill/>
        </p:spPr>
        <p:txBody>
          <a:bodyPr wrap="none" lIns="130046" tIns="65023" rIns="130046" bIns="65023" rtlCol="0">
            <a:spAutoFit/>
          </a:bodyPr>
          <a:lstStyle/>
          <a:p>
            <a:r>
              <a:rPr lang="en-US" sz="4000" dirty="0">
                <a:solidFill>
                  <a:schemeClr val="tx1"/>
                </a:solidFill>
              </a:rPr>
              <a:t>WARMER?</a:t>
            </a:r>
          </a:p>
        </p:txBody>
      </p:sp>
      <p:sp>
        <p:nvSpPr>
          <p:cNvPr id="6" name="TextBox 5"/>
          <p:cNvSpPr txBox="1"/>
          <p:nvPr/>
        </p:nvSpPr>
        <p:spPr>
          <a:xfrm>
            <a:off x="9925075" y="8561493"/>
            <a:ext cx="2684770" cy="746869"/>
          </a:xfrm>
          <a:prstGeom prst="rect">
            <a:avLst/>
          </a:prstGeom>
          <a:noFill/>
        </p:spPr>
        <p:txBody>
          <a:bodyPr wrap="none" lIns="130046" tIns="65023" rIns="130046" bIns="65023" rtlCol="0">
            <a:spAutoFit/>
          </a:bodyPr>
          <a:lstStyle/>
          <a:p>
            <a:r>
              <a:rPr lang="en-US" sz="4000" dirty="0">
                <a:solidFill>
                  <a:schemeClr val="tx1"/>
                </a:solidFill>
              </a:rPr>
              <a:t>COLDER?</a:t>
            </a:r>
          </a:p>
        </p:txBody>
      </p:sp>
      <p:sp>
        <p:nvSpPr>
          <p:cNvPr id="7" name="Rectangle 6"/>
          <p:cNvSpPr/>
          <p:nvPr/>
        </p:nvSpPr>
        <p:spPr>
          <a:xfrm>
            <a:off x="650240" y="433493"/>
            <a:ext cx="9814560" cy="3639969"/>
          </a:xfrm>
          <a:prstGeom prst="rect">
            <a:avLst/>
          </a:prstGeom>
          <a:solidFill>
            <a:schemeClr val="bg1"/>
          </a:solidFill>
        </p:spPr>
        <p:txBody>
          <a:bodyPr wrap="square" lIns="130046" tIns="65023" rIns="130046" bIns="65023">
            <a:spAutoFit/>
          </a:bodyPr>
          <a:lstStyle/>
          <a:p>
            <a:pPr>
              <a:spcBef>
                <a:spcPts val="0"/>
              </a:spcBef>
              <a:spcAft>
                <a:spcPts val="2400"/>
              </a:spcAft>
            </a:pPr>
            <a:r>
              <a:rPr lang="en-US" sz="2800" b="1" u="sng" dirty="0"/>
              <a:t>FUTURE PLANS</a:t>
            </a:r>
            <a:endParaRPr lang="en-US" sz="2800" b="1" dirty="0"/>
          </a:p>
          <a:p>
            <a:pPr algn="l">
              <a:spcBef>
                <a:spcPts val="0"/>
              </a:spcBef>
              <a:spcAft>
                <a:spcPts val="2400"/>
              </a:spcAft>
            </a:pPr>
            <a:r>
              <a:rPr lang="en-US" sz="2800" b="1" dirty="0" smtClean="0"/>
              <a:t>-frost tolerance mechanisms (e.g. </a:t>
            </a:r>
            <a:r>
              <a:rPr lang="en-US" sz="2800" b="1" dirty="0" err="1" smtClean="0"/>
              <a:t>osmolyte</a:t>
            </a:r>
            <a:r>
              <a:rPr lang="en-US" sz="2800" b="1" dirty="0" smtClean="0"/>
              <a:t> concentrations)</a:t>
            </a:r>
          </a:p>
          <a:p>
            <a:pPr algn="l">
              <a:spcBef>
                <a:spcPts val="0"/>
              </a:spcBef>
              <a:spcAft>
                <a:spcPts val="2400"/>
              </a:spcAft>
            </a:pPr>
            <a:r>
              <a:rPr lang="en-US" sz="2800" b="1" dirty="0" smtClean="0"/>
              <a:t>-freeze </a:t>
            </a:r>
            <a:r>
              <a:rPr lang="en-US" sz="2800" b="1" dirty="0"/>
              <a:t>tolerance in Belize/Panama as ‘out group</a:t>
            </a:r>
            <a:r>
              <a:rPr lang="en-US" sz="2800" b="1" dirty="0" smtClean="0"/>
              <a:t>’?</a:t>
            </a:r>
            <a:endParaRPr lang="en-US" sz="2800" b="1" dirty="0"/>
          </a:p>
          <a:p>
            <a:pPr algn="l">
              <a:spcAft>
                <a:spcPts val="2400"/>
              </a:spcAft>
            </a:pPr>
            <a:r>
              <a:rPr lang="en-US" sz="2800" b="1" dirty="0"/>
              <a:t>-positive feedbacks of thermal windows (hobo monitoring/reciprocal transplants, GTM</a:t>
            </a:r>
            <a:r>
              <a:rPr lang="en-US" sz="2800" b="1" dirty="0" smtClean="0"/>
              <a:t>)</a:t>
            </a:r>
            <a:endParaRPr lang="en-US" sz="28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186425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8058" t="-268" r="19565" b="11860"/>
          <a:stretch/>
        </p:blipFill>
        <p:spPr bwMode="auto">
          <a:xfrm>
            <a:off x="508000" y="3183730"/>
            <a:ext cx="6032500" cy="618887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23" name="Rectangle 122"/>
          <p:cNvSpPr/>
          <p:nvPr/>
        </p:nvSpPr>
        <p:spPr bwMode="auto">
          <a:xfrm>
            <a:off x="3235326" y="3219452"/>
            <a:ext cx="226435" cy="233361"/>
          </a:xfrm>
          <a:prstGeom prst="rect">
            <a:avLst/>
          </a:prstGeom>
          <a:solidFill>
            <a:srgbClr val="FF0000">
              <a:alpha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01" name="Rectangle 100"/>
          <p:cNvSpPr/>
          <p:nvPr/>
        </p:nvSpPr>
        <p:spPr bwMode="auto">
          <a:xfrm>
            <a:off x="4472709" y="7305502"/>
            <a:ext cx="505691" cy="2048048"/>
          </a:xfrm>
          <a:prstGeom prst="rect">
            <a:avLst/>
          </a:prstGeom>
          <a:solidFill>
            <a:srgbClr val="00B050">
              <a:alpha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87" name="TextBox 86"/>
          <p:cNvSpPr txBox="1"/>
          <p:nvPr/>
        </p:nvSpPr>
        <p:spPr>
          <a:xfrm>
            <a:off x="939800" y="210503"/>
            <a:ext cx="10892208" cy="1177756"/>
          </a:xfrm>
          <a:prstGeom prst="rect">
            <a:avLst/>
          </a:prstGeom>
          <a:noFill/>
        </p:spPr>
        <p:txBody>
          <a:bodyPr wrap="square" lIns="130046" tIns="65023" rIns="130046" bIns="65023" rtlCol="0">
            <a:spAutoFit/>
          </a:bodyPr>
          <a:lstStyle/>
          <a:p>
            <a:pPr algn="l"/>
            <a:r>
              <a:rPr lang="en-US" sz="3400" dirty="0" smtClean="0"/>
              <a:t>Modeling response of mangroves to climate change on landscape scales</a:t>
            </a:r>
            <a:endParaRPr lang="en-US" sz="3400" dirty="0">
              <a:cs typeface="Times New Roman"/>
            </a:endParaRPr>
          </a:p>
        </p:txBody>
      </p:sp>
      <p:sp>
        <p:nvSpPr>
          <p:cNvPr id="103" name="Rectangle 102"/>
          <p:cNvSpPr/>
          <p:nvPr/>
        </p:nvSpPr>
        <p:spPr bwMode="auto">
          <a:xfrm>
            <a:off x="4213627" y="7305502"/>
            <a:ext cx="259082" cy="276398"/>
          </a:xfrm>
          <a:prstGeom prst="rect">
            <a:avLst/>
          </a:prstGeom>
          <a:solidFill>
            <a:srgbClr val="00B050">
              <a:alpha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04" name="Rectangle 103"/>
          <p:cNvSpPr/>
          <p:nvPr/>
        </p:nvSpPr>
        <p:spPr bwMode="auto">
          <a:xfrm>
            <a:off x="3958358" y="6848475"/>
            <a:ext cx="769101" cy="457027"/>
          </a:xfrm>
          <a:prstGeom prst="rect">
            <a:avLst/>
          </a:prstGeom>
          <a:solidFill>
            <a:srgbClr val="FFFF00">
              <a:alpha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05" name="Rectangle 104"/>
          <p:cNvSpPr/>
          <p:nvPr/>
        </p:nvSpPr>
        <p:spPr bwMode="auto">
          <a:xfrm>
            <a:off x="3952991" y="5143500"/>
            <a:ext cx="514004" cy="1695277"/>
          </a:xfrm>
          <a:prstGeom prst="rect">
            <a:avLst/>
          </a:prstGeom>
          <a:solidFill>
            <a:srgbClr val="FFFF00">
              <a:alpha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06" name="Rectangle 105"/>
          <p:cNvSpPr/>
          <p:nvPr/>
        </p:nvSpPr>
        <p:spPr bwMode="auto">
          <a:xfrm>
            <a:off x="3457690" y="4362451"/>
            <a:ext cx="514004" cy="1781088"/>
          </a:xfrm>
          <a:prstGeom prst="rect">
            <a:avLst/>
          </a:prstGeom>
          <a:solidFill>
            <a:srgbClr val="FFFF00">
              <a:alpha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07" name="Rectangle 106"/>
          <p:cNvSpPr/>
          <p:nvPr/>
        </p:nvSpPr>
        <p:spPr bwMode="auto">
          <a:xfrm>
            <a:off x="3216276" y="3671886"/>
            <a:ext cx="228600" cy="1471613"/>
          </a:xfrm>
          <a:prstGeom prst="rect">
            <a:avLst/>
          </a:prstGeom>
          <a:solidFill>
            <a:srgbClr val="FFFF00">
              <a:alpha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08" name="Rectangle 107"/>
          <p:cNvSpPr/>
          <p:nvPr/>
        </p:nvSpPr>
        <p:spPr bwMode="auto">
          <a:xfrm>
            <a:off x="3225800" y="3438526"/>
            <a:ext cx="226435" cy="233361"/>
          </a:xfrm>
          <a:prstGeom prst="rect">
            <a:avLst/>
          </a:prstGeom>
          <a:solidFill>
            <a:srgbClr val="FF0000">
              <a:alpha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09" name="Rectangle 108"/>
          <p:cNvSpPr/>
          <p:nvPr/>
        </p:nvSpPr>
        <p:spPr bwMode="auto">
          <a:xfrm>
            <a:off x="3472885" y="3676648"/>
            <a:ext cx="228600" cy="671515"/>
          </a:xfrm>
          <a:prstGeom prst="rect">
            <a:avLst/>
          </a:prstGeom>
          <a:solidFill>
            <a:srgbClr val="FFFF00">
              <a:alpha val="4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cxnSp>
        <p:nvCxnSpPr>
          <p:cNvPr id="12" name="Straight Connector 11"/>
          <p:cNvCxnSpPr/>
          <p:nvPr/>
        </p:nvCxnSpPr>
        <p:spPr bwMode="auto">
          <a:xfrm flipV="1">
            <a:off x="4978400" y="7315200"/>
            <a:ext cx="0" cy="20574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V="1">
            <a:off x="4722091" y="6848475"/>
            <a:ext cx="5368" cy="2524125"/>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grpSp>
        <p:nvGrpSpPr>
          <p:cNvPr id="39" name="Group 38"/>
          <p:cNvGrpSpPr/>
          <p:nvPr/>
        </p:nvGrpSpPr>
        <p:grpSpPr>
          <a:xfrm>
            <a:off x="4472709" y="5124450"/>
            <a:ext cx="0" cy="4242816"/>
            <a:chOff x="4445000" y="5143500"/>
            <a:chExt cx="0" cy="4229100"/>
          </a:xfrm>
        </p:grpSpPr>
        <p:cxnSp>
          <p:nvCxnSpPr>
            <p:cNvPr id="15" name="Straight Connector 14"/>
            <p:cNvCxnSpPr/>
            <p:nvPr/>
          </p:nvCxnSpPr>
          <p:spPr bwMode="auto">
            <a:xfrm flipV="1">
              <a:off x="4445000" y="7391400"/>
              <a:ext cx="0" cy="19812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V="1">
              <a:off x="4445000" y="5143500"/>
              <a:ext cx="0" cy="23241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grpSp>
      <p:cxnSp>
        <p:nvCxnSpPr>
          <p:cNvPr id="17" name="Straight Connector 16"/>
          <p:cNvCxnSpPr/>
          <p:nvPr/>
        </p:nvCxnSpPr>
        <p:spPr bwMode="auto">
          <a:xfrm flipV="1">
            <a:off x="4216400" y="5143500"/>
            <a:ext cx="0" cy="24384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grpSp>
        <p:nvGrpSpPr>
          <p:cNvPr id="40" name="Group 39"/>
          <p:cNvGrpSpPr/>
          <p:nvPr/>
        </p:nvGrpSpPr>
        <p:grpSpPr>
          <a:xfrm>
            <a:off x="3958358" y="4343400"/>
            <a:ext cx="45719" cy="2971800"/>
            <a:chOff x="3911600" y="4343400"/>
            <a:chExt cx="0" cy="3124200"/>
          </a:xfrm>
        </p:grpSpPr>
        <p:cxnSp>
          <p:nvCxnSpPr>
            <p:cNvPr id="18" name="Straight Connector 17"/>
            <p:cNvCxnSpPr/>
            <p:nvPr/>
          </p:nvCxnSpPr>
          <p:spPr bwMode="auto">
            <a:xfrm flipV="1">
              <a:off x="3911600" y="5410200"/>
              <a:ext cx="0" cy="20574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3911600" y="4343400"/>
              <a:ext cx="0" cy="20574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grpSp>
      <p:cxnSp>
        <p:nvCxnSpPr>
          <p:cNvPr id="20" name="Straight Connector 19"/>
          <p:cNvCxnSpPr/>
          <p:nvPr/>
        </p:nvCxnSpPr>
        <p:spPr bwMode="auto">
          <a:xfrm flipV="1">
            <a:off x="3702050" y="3657600"/>
            <a:ext cx="0" cy="25146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flipV="1">
            <a:off x="3454400" y="4114800"/>
            <a:ext cx="0" cy="20574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V="1">
            <a:off x="3454400" y="3429000"/>
            <a:ext cx="0" cy="20574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3225800" y="3429000"/>
            <a:ext cx="0" cy="171450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H="1">
            <a:off x="3967017" y="7305502"/>
            <a:ext cx="1039092"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H="1">
            <a:off x="4197350" y="7581900"/>
            <a:ext cx="777240"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4472709" y="7839075"/>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flipH="1">
            <a:off x="4466994" y="8115300"/>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flipH="1">
            <a:off x="4464050" y="8382000"/>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flipH="1">
            <a:off x="4464050" y="8639175"/>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H="1">
            <a:off x="4476519" y="8896350"/>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flipH="1">
            <a:off x="4476519" y="9144000"/>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flipH="1">
            <a:off x="4476519" y="9353550"/>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H="1">
            <a:off x="3444875" y="6153150"/>
            <a:ext cx="1039092"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flipH="1">
            <a:off x="3206750" y="5143500"/>
            <a:ext cx="1280160"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flipH="1">
            <a:off x="3444875" y="5377211"/>
            <a:ext cx="1039092"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flipH="1">
            <a:off x="3454400" y="5629275"/>
            <a:ext cx="1039092"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flipH="1">
            <a:off x="3454400" y="5895975"/>
            <a:ext cx="1039092"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flipH="1">
            <a:off x="3939307" y="6381750"/>
            <a:ext cx="548640"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flipH="1">
            <a:off x="3940175" y="6610350"/>
            <a:ext cx="548640"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flipH="1">
            <a:off x="3944938" y="6848475"/>
            <a:ext cx="804672"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flipH="1">
            <a:off x="3940175" y="7086600"/>
            <a:ext cx="787284"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flipH="1">
            <a:off x="3225800" y="4895850"/>
            <a:ext cx="73862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flipH="1">
            <a:off x="3225800" y="4610100"/>
            <a:ext cx="73862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flipH="1">
            <a:off x="3225800" y="4362450"/>
            <a:ext cx="73862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flipH="1">
            <a:off x="3206750" y="4133850"/>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flipH="1">
            <a:off x="3216275" y="3905250"/>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flipH="1">
            <a:off x="3218656" y="3671887"/>
            <a:ext cx="501881"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flipH="1">
            <a:off x="3235326" y="3444875"/>
            <a:ext cx="222364"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sp>
        <p:nvSpPr>
          <p:cNvPr id="110" name="Rectangle 109"/>
          <p:cNvSpPr/>
          <p:nvPr/>
        </p:nvSpPr>
        <p:spPr bwMode="auto">
          <a:xfrm>
            <a:off x="7564808" y="6123927"/>
            <a:ext cx="3657600" cy="1188720"/>
          </a:xfrm>
          <a:prstGeom prst="rect">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dirty="0" smtClean="0">
                <a:latin typeface="Gill Sans" pitchFamily="1" charset="0"/>
                <a:ea typeface="ヒラギノ角ゴ ProN W3" pitchFamily="1" charset="-128"/>
                <a:cs typeface="ヒラギノ角ゴ ProN W3" pitchFamily="1" charset="-128"/>
                <a:sym typeface="Gill Sans" pitchFamily="1" charset="0"/>
              </a:rPr>
              <a:t>∆ i</a:t>
            </a:r>
            <a:r>
              <a:rPr kumimoji="0" lang="en-US" sz="3200" b="0" i="0" u="none" strike="noStrike" cap="none" normalizeH="0" baseline="0" dirty="0" smtClean="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rPr>
              <a:t>n mangrove cover</a:t>
            </a:r>
            <a:endParaRPr kumimoji="0" lang="en-US" sz="3200" b="0" i="0" u="none" strike="noStrike" cap="none" normalizeH="0" baseline="0" dirty="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11" name="Oval 110"/>
          <p:cNvSpPr/>
          <p:nvPr/>
        </p:nvSpPr>
        <p:spPr bwMode="auto">
          <a:xfrm>
            <a:off x="5527040" y="3352800"/>
            <a:ext cx="3108960" cy="1618488"/>
          </a:xfrm>
          <a:prstGeom prst="ellipse">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rPr>
              <a:t>Mangrove species composition</a:t>
            </a:r>
            <a:endParaRPr kumimoji="0" lang="en-US" sz="2400" b="0" i="0" u="none" strike="noStrike" cap="none" normalizeH="0" baseline="0" dirty="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12" name="Oval 111"/>
          <p:cNvSpPr/>
          <p:nvPr/>
        </p:nvSpPr>
        <p:spPr bwMode="auto">
          <a:xfrm>
            <a:off x="5527040" y="1204540"/>
            <a:ext cx="3108960" cy="1618488"/>
          </a:xfrm>
          <a:prstGeom prst="ellipse">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rPr>
              <a:t>Climate</a:t>
            </a:r>
          </a:p>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latin typeface="Gill Sans" pitchFamily="1" charset="0"/>
                <a:ea typeface="ヒラギノ角ゴ ProN W3" pitchFamily="1" charset="-128"/>
                <a:cs typeface="ヒラギノ角ゴ ProN W3" pitchFamily="1" charset="-128"/>
                <a:sym typeface="Gill Sans" pitchFamily="1" charset="0"/>
              </a:rPr>
              <a:t>(air temp, SST, sea level, etc.)</a:t>
            </a:r>
            <a:endParaRPr kumimoji="0" lang="en-US" sz="2400" b="0" i="0" u="none" strike="noStrike" cap="none" normalizeH="0" baseline="0" dirty="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13" name="Oval 112"/>
          <p:cNvSpPr/>
          <p:nvPr/>
        </p:nvSpPr>
        <p:spPr bwMode="auto">
          <a:xfrm>
            <a:off x="9842064" y="3408103"/>
            <a:ext cx="3108960" cy="1616870"/>
          </a:xfrm>
          <a:prstGeom prst="ellipse">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rPr>
              <a:t>Escape fr</a:t>
            </a:r>
            <a:r>
              <a:rPr lang="en-US" sz="2400" dirty="0" smtClean="0">
                <a:latin typeface="Gill Sans" pitchFamily="1" charset="0"/>
                <a:ea typeface="ヒラギノ角ゴ ProN W3" pitchFamily="1" charset="-128"/>
                <a:cs typeface="ヒラギノ角ゴ ProN W3" pitchFamily="1" charset="-128"/>
                <a:sym typeface="Gill Sans" pitchFamily="1" charset="0"/>
              </a:rPr>
              <a:t>om natural enemies</a:t>
            </a:r>
            <a:endParaRPr kumimoji="0" lang="en-US" sz="2400" b="0" i="0" u="none" strike="noStrike" cap="none" normalizeH="0" baseline="0" dirty="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15" name="Rectangle 114"/>
          <p:cNvSpPr/>
          <p:nvPr/>
        </p:nvSpPr>
        <p:spPr bwMode="auto">
          <a:xfrm>
            <a:off x="7600268" y="8179626"/>
            <a:ext cx="3657600" cy="1188720"/>
          </a:xfrm>
          <a:prstGeom prst="rect">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dirty="0" smtClean="0">
                <a:latin typeface="Gill Sans" pitchFamily="1" charset="0"/>
                <a:ea typeface="ヒラギノ角ゴ ProN W3" pitchFamily="1" charset="-128"/>
                <a:cs typeface="ヒラギノ角ゴ ProN W3" pitchFamily="1" charset="-128"/>
                <a:sym typeface="Gill Sans" pitchFamily="1" charset="0"/>
              </a:rPr>
              <a:t>∆ i</a:t>
            </a:r>
            <a:r>
              <a:rPr kumimoji="0" lang="en-US" sz="3200" b="0" i="0" u="none" strike="noStrike" cap="none" normalizeH="0" baseline="0" dirty="0" smtClean="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rPr>
              <a:t>n ecosystem processes</a:t>
            </a:r>
            <a:endParaRPr kumimoji="0" lang="en-US" sz="3200" b="0" i="0" u="none" strike="noStrike" cap="none" normalizeH="0" baseline="0" dirty="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cxnSp>
        <p:nvCxnSpPr>
          <p:cNvPr id="121" name="Straight Connector 120"/>
          <p:cNvCxnSpPr/>
          <p:nvPr/>
        </p:nvCxnSpPr>
        <p:spPr bwMode="auto">
          <a:xfrm rot="5400000" flipH="1">
            <a:off x="3341053" y="3327344"/>
            <a:ext cx="222364"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flipH="1">
            <a:off x="3212017" y="3219452"/>
            <a:ext cx="256032"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rot="5400000" flipH="1">
            <a:off x="3114040" y="3322581"/>
            <a:ext cx="222364" cy="0"/>
          </a:xfrm>
          <a:prstGeom prst="line">
            <a:avLst/>
          </a:prstGeom>
          <a:gradFill rotWithShape="0">
            <a:gsLst>
              <a:gs pos="0">
                <a:srgbClr val="074EB3">
                  <a:alpha val="84999"/>
                </a:srgbClr>
              </a:gs>
              <a:gs pos="100000">
                <a:srgbClr val="0B3280">
                  <a:alpha val="84999"/>
                </a:srgbClr>
              </a:gs>
            </a:gsLst>
            <a:lin ang="5400000" scaled="1"/>
          </a:gradFill>
          <a:ln w="38100" cap="flat" cmpd="sng" algn="ctr">
            <a:solidFill>
              <a:schemeClr val="tx1"/>
            </a:solidFill>
            <a:prstDash val="solid"/>
            <a:round/>
            <a:headEnd type="none" w="med" len="med"/>
            <a:tailEnd type="none" w="med" len="med"/>
          </a:ln>
          <a:effectLst/>
        </p:spPr>
      </p:cxnSp>
      <p:sp>
        <p:nvSpPr>
          <p:cNvPr id="125" name="Bent Arrow 124"/>
          <p:cNvSpPr/>
          <p:nvPr/>
        </p:nvSpPr>
        <p:spPr bwMode="auto">
          <a:xfrm rot="5400000">
            <a:off x="8107233" y="4708067"/>
            <a:ext cx="1908039" cy="704098"/>
          </a:xfrm>
          <a:prstGeom prst="bentArrow">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26" name="Bent Arrow 125"/>
          <p:cNvSpPr/>
          <p:nvPr/>
        </p:nvSpPr>
        <p:spPr bwMode="auto">
          <a:xfrm rot="5400000">
            <a:off x="7055878" y="3676406"/>
            <a:ext cx="4006821" cy="668638"/>
          </a:xfrm>
          <a:prstGeom prst="bentArrow">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31" name="Bent Arrow 130"/>
          <p:cNvSpPr/>
          <p:nvPr/>
        </p:nvSpPr>
        <p:spPr bwMode="auto">
          <a:xfrm rot="16200000" flipH="1">
            <a:off x="8472931" y="4689014"/>
            <a:ext cx="1908039" cy="704098"/>
          </a:xfrm>
          <a:prstGeom prst="bentArrow">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32" name="Bent Arrow 131"/>
          <p:cNvSpPr/>
          <p:nvPr/>
        </p:nvSpPr>
        <p:spPr bwMode="auto">
          <a:xfrm rot="16200000" flipH="1">
            <a:off x="7409738" y="3682070"/>
            <a:ext cx="4006822" cy="668638"/>
          </a:xfrm>
          <a:prstGeom prst="bentArrow">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14" name="Oval 113"/>
          <p:cNvSpPr/>
          <p:nvPr/>
        </p:nvSpPr>
        <p:spPr bwMode="auto">
          <a:xfrm>
            <a:off x="9842064" y="1204541"/>
            <a:ext cx="3108960" cy="1616870"/>
          </a:xfrm>
          <a:prstGeom prst="ellipse">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rPr>
              <a:t>Land</a:t>
            </a:r>
            <a:r>
              <a:rPr lang="en-US" sz="2400" dirty="0" smtClean="0">
                <a:latin typeface="Gill Sans" pitchFamily="1" charset="0"/>
                <a:ea typeface="ヒラギノ角ゴ ProN W3" pitchFamily="1" charset="-128"/>
                <a:cs typeface="ヒラギノ角ゴ ProN W3" pitchFamily="1" charset="-128"/>
                <a:sym typeface="Gill Sans" pitchFamily="1" charset="0"/>
              </a:rPr>
              <a:t>-use</a:t>
            </a:r>
            <a:endParaRPr kumimoji="0" lang="en-US" sz="2400" b="0" i="0" u="none" strike="noStrike" cap="none" normalizeH="0" baseline="0" dirty="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33" name="TextBox 132"/>
          <p:cNvSpPr txBox="1"/>
          <p:nvPr/>
        </p:nvSpPr>
        <p:spPr>
          <a:xfrm>
            <a:off x="9387494" y="5191780"/>
            <a:ext cx="2706189" cy="523220"/>
          </a:xfrm>
          <a:prstGeom prst="rect">
            <a:avLst/>
          </a:prstGeom>
          <a:noFill/>
        </p:spPr>
        <p:txBody>
          <a:bodyPr wrap="none" rtlCol="0">
            <a:spAutoFit/>
          </a:bodyPr>
          <a:lstStyle/>
          <a:p>
            <a:r>
              <a:rPr lang="en-US" sz="2800" dirty="0"/>
              <a:t>t</a:t>
            </a:r>
            <a:r>
              <a:rPr lang="en-US" sz="2800" dirty="0" smtClean="0"/>
              <a:t>ipping points??</a:t>
            </a:r>
            <a:endParaRPr lang="en-US" sz="2800" dirty="0"/>
          </a:p>
        </p:txBody>
      </p:sp>
      <p:sp>
        <p:nvSpPr>
          <p:cNvPr id="134" name="Down Arrow 133"/>
          <p:cNvSpPr/>
          <p:nvPr/>
        </p:nvSpPr>
        <p:spPr bwMode="auto">
          <a:xfrm>
            <a:off x="9076816" y="7391400"/>
            <a:ext cx="334320" cy="659212"/>
          </a:xfrm>
          <a:prstGeom prst="downArrow">
            <a:avLst/>
          </a:pr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773946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68400" y="1645735"/>
            <a:ext cx="5638800" cy="601393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3" name="Picture 2" descr="C:\Documents and Settings\janiakd\Desktop\New Folder\DSC_5230.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283" y="5791198"/>
            <a:ext cx="3734951" cy="32183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3" descr="C:\Documents and Settings\janiakd\Desktop\New Folder\DSC_5252.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83326" y="6400799"/>
            <a:ext cx="3563775" cy="31874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9030" t="21986" r="12058" b="21226"/>
          <a:stretch/>
        </p:blipFill>
        <p:spPr bwMode="auto">
          <a:xfrm rot="10800000" flipV="1">
            <a:off x="8547101" y="6396959"/>
            <a:ext cx="2616199" cy="31912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9" name="TextBox 8"/>
          <p:cNvSpPr txBox="1"/>
          <p:nvPr/>
        </p:nvSpPr>
        <p:spPr>
          <a:xfrm>
            <a:off x="939800" y="210503"/>
            <a:ext cx="10892208" cy="1177756"/>
          </a:xfrm>
          <a:prstGeom prst="rect">
            <a:avLst/>
          </a:prstGeom>
          <a:noFill/>
        </p:spPr>
        <p:txBody>
          <a:bodyPr wrap="square" lIns="130046" tIns="65023" rIns="130046" bIns="65023" rtlCol="0">
            <a:spAutoFit/>
          </a:bodyPr>
          <a:lstStyle/>
          <a:p>
            <a:pPr algn="l"/>
            <a:r>
              <a:rPr lang="en-US" sz="3400" dirty="0" smtClean="0"/>
              <a:t>How do ecosystem processes and community structure vary between salt marshes and mangrove forests?</a:t>
            </a:r>
            <a:endParaRPr lang="en-US" sz="3400" dirty="0">
              <a:cs typeface="Times New Roman"/>
            </a:endParaRPr>
          </a:p>
        </p:txBody>
      </p:sp>
      <p:sp>
        <p:nvSpPr>
          <p:cNvPr id="2" name="TextBox 1"/>
          <p:cNvSpPr txBox="1"/>
          <p:nvPr/>
        </p:nvSpPr>
        <p:spPr>
          <a:xfrm>
            <a:off x="7035800" y="1752600"/>
            <a:ext cx="5715000" cy="4031873"/>
          </a:xfrm>
          <a:prstGeom prst="rect">
            <a:avLst/>
          </a:prstGeom>
          <a:noFill/>
        </p:spPr>
        <p:txBody>
          <a:bodyPr wrap="square" rtlCol="0">
            <a:spAutoFit/>
          </a:bodyPr>
          <a:lstStyle/>
          <a:p>
            <a:pPr marL="571500" indent="-571500" algn="l">
              <a:spcAft>
                <a:spcPts val="1200"/>
              </a:spcAft>
              <a:buFont typeface="Arial" pitchFamily="34" charset="0"/>
              <a:buChar char="•"/>
            </a:pPr>
            <a:r>
              <a:rPr lang="en-US" sz="2400" dirty="0" smtClean="0"/>
              <a:t>Sampling of food web structure in terrestrial and marine communities </a:t>
            </a:r>
          </a:p>
          <a:p>
            <a:pPr marL="571500" indent="-571500" algn="l">
              <a:spcAft>
                <a:spcPts val="1200"/>
              </a:spcAft>
              <a:buFont typeface="Arial" pitchFamily="34" charset="0"/>
              <a:buChar char="•"/>
            </a:pPr>
            <a:r>
              <a:rPr lang="en-US" sz="2400" dirty="0" smtClean="0"/>
              <a:t>Field sampling of structural complexity</a:t>
            </a:r>
          </a:p>
          <a:p>
            <a:pPr marL="571500" indent="-571500" algn="l">
              <a:spcAft>
                <a:spcPts val="1200"/>
              </a:spcAft>
              <a:buFont typeface="Arial" pitchFamily="34" charset="0"/>
              <a:buChar char="•"/>
            </a:pPr>
            <a:r>
              <a:rPr lang="en-US" sz="2400" dirty="0" smtClean="0"/>
              <a:t>C &amp; N flows from stable isotope analysis</a:t>
            </a:r>
          </a:p>
          <a:p>
            <a:pPr marL="571500" indent="-571500" algn="l">
              <a:spcAft>
                <a:spcPts val="1200"/>
              </a:spcAft>
              <a:buFont typeface="Arial" pitchFamily="34" charset="0"/>
              <a:buChar char="•"/>
            </a:pPr>
            <a:r>
              <a:rPr lang="en-US" sz="2400" dirty="0" smtClean="0"/>
              <a:t>Observations of decomposition rates</a:t>
            </a:r>
          </a:p>
          <a:p>
            <a:pPr marL="571500" indent="-571500" algn="l">
              <a:spcAft>
                <a:spcPts val="1200"/>
              </a:spcAft>
              <a:buFont typeface="Arial" pitchFamily="34" charset="0"/>
              <a:buChar char="•"/>
            </a:pPr>
            <a:r>
              <a:rPr lang="en-US" sz="2400" dirty="0" smtClean="0"/>
              <a:t>Nutrient sampling of soils, sediments, and seawater</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044565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0" y="0"/>
            <a:ext cx="13004800" cy="9681351"/>
          </a:xfrm>
          <a:prstGeom prst="rect">
            <a:avLst/>
          </a:prstGeom>
        </p:spPr>
      </p:pic>
      <p:sp>
        <p:nvSpPr>
          <p:cNvPr id="3" name="Rectangle 2"/>
          <p:cNvSpPr/>
          <p:nvPr/>
        </p:nvSpPr>
        <p:spPr>
          <a:xfrm>
            <a:off x="433493" y="46750"/>
            <a:ext cx="9428480" cy="1547088"/>
          </a:xfrm>
          <a:prstGeom prst="rect">
            <a:avLst/>
          </a:prstGeom>
        </p:spPr>
        <p:txBody>
          <a:bodyPr wrap="square" lIns="130046" tIns="65023" rIns="130046" bIns="65023">
            <a:spAutoFit/>
          </a:bodyPr>
          <a:lstStyle/>
          <a:p>
            <a:r>
              <a:rPr lang="en-US" sz="4600" b="1" dirty="0">
                <a:solidFill>
                  <a:schemeClr val="bg1"/>
                </a:solidFill>
              </a:rPr>
              <a:t>Mangrove die-back from freezing temps</a:t>
            </a:r>
          </a:p>
        </p:txBody>
      </p:sp>
      <p:cxnSp>
        <p:nvCxnSpPr>
          <p:cNvPr id="5" name="Straight Arrow Connector 4"/>
          <p:cNvCxnSpPr/>
          <p:nvPr/>
        </p:nvCxnSpPr>
        <p:spPr>
          <a:xfrm>
            <a:off x="6118167" y="1477460"/>
            <a:ext cx="1733973" cy="541867"/>
          </a:xfrm>
          <a:prstGeom prst="straightConnector1">
            <a:avLst/>
          </a:prstGeom>
          <a:ln w="41275">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817687" y="1477460"/>
            <a:ext cx="1300480" cy="975360"/>
          </a:xfrm>
          <a:prstGeom prst="straightConnector1">
            <a:avLst/>
          </a:prstGeom>
          <a:ln w="41275">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473481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2" descr="generalist herbivo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6197600" y="2956304"/>
            <a:ext cx="3387725" cy="1996696"/>
          </a:xfrm>
          <a:prstGeom prst="rect">
            <a:avLst/>
          </a:prstGeom>
          <a:ln w="19050">
            <a:solidFill>
              <a:schemeClr val="tx1"/>
            </a:solidFill>
          </a:ln>
          <a:effectLst>
            <a:outerShdw blurRad="292100" dist="139700" dir="2700000" algn="tl" rotWithShape="0">
              <a:srgbClr val="333333">
                <a:alpha val="65000"/>
              </a:srgbClr>
            </a:outerShdw>
          </a:effectLst>
        </p:spPr>
      </p:pic>
      <p:sp>
        <p:nvSpPr>
          <p:cNvPr id="337929" name="Rectangle 8"/>
          <p:cNvSpPr>
            <a:spLocks/>
          </p:cNvSpPr>
          <p:nvPr/>
        </p:nvSpPr>
        <p:spPr bwMode="auto">
          <a:xfrm>
            <a:off x="9528175" y="4089400"/>
            <a:ext cx="3359150" cy="977900"/>
          </a:xfrm>
          <a:prstGeom prst="rect">
            <a:avLst/>
          </a:prstGeom>
          <a:noFill/>
          <a:ln w="12700">
            <a:noFill/>
            <a:miter lim="800000"/>
            <a:headEnd/>
            <a:tailEnd/>
          </a:ln>
        </p:spPr>
        <p:txBody>
          <a:bodyPr wrap="none" lIns="0" tIns="0" rIns="0" bIns="0" anchor="ctr">
            <a:prstTxWarp prst="textNoShape">
              <a:avLst/>
            </a:prstTxWarp>
            <a:spAutoFit/>
          </a:bodyPr>
          <a:lstStyle/>
          <a:p>
            <a:r>
              <a:rPr lang="en-US" sz="6000">
                <a:solidFill>
                  <a:schemeClr val="tx1"/>
                </a:solidFill>
              </a:rPr>
              <a:t>Thank you</a:t>
            </a:r>
          </a:p>
        </p:txBody>
      </p:sp>
      <p:pic>
        <p:nvPicPr>
          <p:cNvPr id="10" name="Picture 4" descr="V:\TerrestrialEcology\Florida June 2011\DSC_5980.JPG"/>
          <p:cNvPicPr>
            <a:picLocks noChangeAspect="1" noChangeArrowheads="1"/>
          </p:cNvPicPr>
          <p:nvPr/>
        </p:nvPicPr>
        <p:blipFill rotWithShape="1">
          <a:blip r:embed="rId3" cstate="print">
            <a:lum bright="-1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8803" t="5944" r="16120" b="24247"/>
          <a:stretch/>
        </p:blipFill>
        <p:spPr bwMode="auto">
          <a:xfrm>
            <a:off x="0" y="4899481"/>
            <a:ext cx="6708224" cy="485411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6" descr="mangrove yellow warbler 2"/>
          <p:cNvPicPr>
            <a:picLocks noChangeAspect="1" noChangeArrowheads="1"/>
          </p:cNvPicPr>
          <p:nvPr/>
        </p:nvPicPr>
        <p:blipFill>
          <a:blip r:embed="rId4" cstate="print">
            <a:lum contrast="2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6654801" y="1"/>
            <a:ext cx="2667000" cy="2971548"/>
          </a:xfrm>
          <a:prstGeom prst="rect">
            <a:avLst/>
          </a:prstGeom>
          <a:ln w="19050">
            <a:noFill/>
          </a:ln>
          <a:effectLst>
            <a:outerShdw blurRad="292100" dist="139700" dir="2700000" algn="tl" rotWithShape="0">
              <a:srgbClr val="333333">
                <a:alpha val="65000"/>
              </a:srgbClr>
            </a:outerShdw>
          </a:effectLst>
        </p:spPr>
      </p:pic>
      <p:pic>
        <p:nvPicPr>
          <p:cNvPr id="12" name="Picture 4" descr="Braganca-mangrove"/>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14831"/>
          <a:stretch/>
        </p:blipFill>
        <p:spPr bwMode="auto">
          <a:xfrm>
            <a:off x="9321800" y="0"/>
            <a:ext cx="3691181" cy="4992963"/>
          </a:xfrm>
          <a:prstGeom prst="rect">
            <a:avLst/>
          </a:prstGeom>
          <a:ln>
            <a:noFill/>
          </a:ln>
          <a:effectLst>
            <a:outerShdw blurRad="292100" dist="139700" dir="2700000" algn="tl" rotWithShape="0">
              <a:srgbClr val="333333">
                <a:alpha val="65000"/>
              </a:srgbClr>
            </a:outerShdw>
          </a:effectLst>
        </p:spPr>
      </p:pic>
      <p:pic>
        <p:nvPicPr>
          <p:cNvPr id="13" name="Picture 12" descr="P1000037.JPG"/>
          <p:cNvPicPr>
            <a:picLocks noChangeAspect="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11708" t="12514" b="813"/>
          <a:stretch/>
        </p:blipFill>
        <p:spPr>
          <a:xfrm>
            <a:off x="-19269" y="0"/>
            <a:ext cx="6674069" cy="4953000"/>
          </a:xfrm>
          <a:prstGeom prst="rect">
            <a:avLst/>
          </a:prstGeom>
        </p:spPr>
      </p:pic>
      <p:pic>
        <p:nvPicPr>
          <p:cNvPr id="15" name="Picture 2"/>
          <p:cNvPicPr>
            <a:picLocks noChangeAspect="1" noChangeArrowheads="1"/>
          </p:cNvPicPr>
          <p:nvPr/>
        </p:nvPicPr>
        <p:blipFill>
          <a:blip r:embed="rId7" cstate="print"/>
          <a:srcRect/>
          <a:stretch>
            <a:fillRect/>
          </a:stretch>
        </p:blipFill>
        <p:spPr bwMode="auto">
          <a:xfrm>
            <a:off x="6654800" y="4953000"/>
            <a:ext cx="6350000" cy="4800600"/>
          </a:xfrm>
          <a:prstGeom prst="rect">
            <a:avLst/>
          </a:prstGeom>
          <a:noFill/>
          <a:ln w="9525">
            <a:noFill/>
            <a:miter lim="800000"/>
            <a:headEnd/>
            <a:tailEnd/>
          </a:ln>
        </p:spPr>
      </p:pic>
      <p:sp>
        <p:nvSpPr>
          <p:cNvPr id="2" name="TextBox 1"/>
          <p:cNvSpPr txBox="1"/>
          <p:nvPr/>
        </p:nvSpPr>
        <p:spPr>
          <a:xfrm>
            <a:off x="538538" y="381000"/>
            <a:ext cx="2848857" cy="738664"/>
          </a:xfrm>
          <a:prstGeom prst="rect">
            <a:avLst/>
          </a:prstGeom>
          <a:noFill/>
        </p:spPr>
        <p:txBody>
          <a:bodyPr wrap="none" rtlCol="0">
            <a:spAutoFit/>
          </a:bodyPr>
          <a:lstStyle/>
          <a:p>
            <a:r>
              <a:rPr lang="en-US" dirty="0" smtClean="0"/>
              <a:t>Thank you!</a:t>
            </a:r>
            <a:endParaRPr lang="en-US" dirty="0"/>
          </a:p>
        </p:txBody>
      </p:sp>
      <p:sp>
        <p:nvSpPr>
          <p:cNvPr id="14" name="TextBox 13"/>
          <p:cNvSpPr txBox="1"/>
          <p:nvPr/>
        </p:nvSpPr>
        <p:spPr>
          <a:xfrm>
            <a:off x="226618" y="1952685"/>
            <a:ext cx="6428182" cy="4524315"/>
          </a:xfrm>
          <a:prstGeom prst="rect">
            <a:avLst/>
          </a:prstGeom>
          <a:noFill/>
        </p:spPr>
        <p:txBody>
          <a:bodyPr wrap="square" rtlCol="0">
            <a:spAutoFit/>
          </a:bodyPr>
          <a:lstStyle/>
          <a:p>
            <a:pPr algn="l">
              <a:spcAft>
                <a:spcPts val="1200"/>
              </a:spcAft>
            </a:pPr>
            <a:r>
              <a:rPr lang="en-US" u="sng" dirty="0" smtClean="0"/>
              <a:t>Acknowledgements</a:t>
            </a:r>
          </a:p>
          <a:p>
            <a:pPr algn="l">
              <a:spcAft>
                <a:spcPts val="1200"/>
              </a:spcAft>
            </a:pPr>
            <a:r>
              <a:rPr lang="en-US" sz="2800" dirty="0" smtClean="0"/>
              <a:t>NASA Biodiversity and Ecosystem Forecasting Program</a:t>
            </a:r>
            <a:endParaRPr lang="en-US" sz="2800" dirty="0"/>
          </a:p>
          <a:p>
            <a:pPr algn="l">
              <a:spcAft>
                <a:spcPts val="1200"/>
              </a:spcAft>
            </a:pPr>
            <a:r>
              <a:rPr lang="en-US" sz="2800" dirty="0" smtClean="0"/>
              <a:t>NASA DEVELOP Program</a:t>
            </a:r>
          </a:p>
          <a:p>
            <a:pPr algn="l">
              <a:spcAft>
                <a:spcPts val="1200"/>
              </a:spcAft>
            </a:pPr>
            <a:r>
              <a:rPr lang="en-US" sz="2800" dirty="0" smtClean="0"/>
              <a:t>UMD and Smithsonian field scientists</a:t>
            </a:r>
          </a:p>
          <a:p>
            <a:pPr algn="l">
              <a:spcAft>
                <a:spcPts val="1200"/>
              </a:spcAft>
            </a:pPr>
            <a:r>
              <a:rPr lang="en-US" sz="2800" dirty="0" err="1" smtClean="0"/>
              <a:t>Guana</a:t>
            </a:r>
            <a:r>
              <a:rPr lang="en-US" sz="2800" dirty="0" smtClean="0"/>
              <a:t> </a:t>
            </a:r>
            <a:r>
              <a:rPr lang="en-US" sz="2800" dirty="0" err="1" smtClean="0"/>
              <a:t>Tolomato</a:t>
            </a:r>
            <a:r>
              <a:rPr lang="en-US" sz="2800" dirty="0" smtClean="0"/>
              <a:t> Matanzas National Estuarine Research Reserve </a:t>
            </a:r>
          </a:p>
          <a:p>
            <a:pPr algn="l"/>
            <a:endParaRPr lang="en-US" sz="2800" dirty="0"/>
          </a:p>
        </p:txBody>
      </p:sp>
      <p:pic>
        <p:nvPicPr>
          <p:cNvPr id="17" name="Picture 3" descr="C:\Users\parkerj\AppData\Local\Temp\1\390000f3xcro0.tif"/>
          <p:cNvPicPr>
            <a:picLocks noChangeAspect="1" noChangeArrowheads="1"/>
          </p:cNvPicPr>
          <p:nvPr/>
        </p:nvPicPr>
        <p:blipFill>
          <a:blip r:embed="rId8" cstate="print">
            <a:clrChange>
              <a:clrFrom>
                <a:srgbClr val="1A1915"/>
              </a:clrFrom>
              <a:clrTo>
                <a:srgbClr val="1A1915">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1750" y="8767901"/>
            <a:ext cx="4393046" cy="1009511"/>
          </a:xfrm>
          <a:prstGeom prst="rect">
            <a:avLst/>
          </a:prstGeom>
          <a:noFill/>
        </p:spPr>
      </p:pic>
      <p:pic>
        <p:nvPicPr>
          <p:cNvPr id="19" name="Picture 4"/>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8636000" y="8915400"/>
            <a:ext cx="4208319" cy="685800"/>
          </a:xfrm>
          <a:prstGeom prst="rect">
            <a:avLst/>
          </a:prstGeom>
          <a:noFill/>
          <a:ln w="9525">
            <a:noFill/>
            <a:miter lim="800000"/>
            <a:headEnd/>
            <a:tailEnd/>
          </a:ln>
        </p:spPr>
      </p:pic>
      <p:pic>
        <p:nvPicPr>
          <p:cNvPr id="20" name="Picture 2"/>
          <p:cNvPicPr>
            <a:picLocks noChangeAspect="1" noChangeArrowheads="1"/>
          </p:cNvPicPr>
          <p:nvPr/>
        </p:nvPicPr>
        <p:blipFill>
          <a:blip r:embed="rId10" cstate="print"/>
          <a:srcRect/>
          <a:stretch>
            <a:fillRect/>
          </a:stretch>
        </p:blipFill>
        <p:spPr bwMode="auto">
          <a:xfrm>
            <a:off x="6045200" y="8767804"/>
            <a:ext cx="1227528" cy="100960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4753" name="Group 10"/>
          <p:cNvGrpSpPr>
            <a:grpSpLocks/>
          </p:cNvGrpSpPr>
          <p:nvPr/>
        </p:nvGrpSpPr>
        <p:grpSpPr bwMode="auto">
          <a:xfrm>
            <a:off x="36125" y="74508"/>
            <a:ext cx="7042010" cy="9575235"/>
            <a:chOff x="24718" y="52252"/>
            <a:chExt cx="4952158" cy="6732791"/>
          </a:xfrm>
        </p:grpSpPr>
        <p:pic>
          <p:nvPicPr>
            <p:cNvPr id="7" name="Picture 6" descr="Florida-peninsula2.jp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24718" y="52252"/>
              <a:ext cx="4952158" cy="6732791"/>
            </a:xfrm>
            <a:prstGeom prst="rect">
              <a:avLst/>
            </a:prstGeom>
            <a:ln w="19050">
              <a:solidFill>
                <a:schemeClr val="tx1"/>
              </a:solidFill>
            </a:ln>
            <a:effectLst>
              <a:outerShdw blurRad="292100" dist="139700" dir="2700000" algn="tl" rotWithShape="0">
                <a:srgbClr val="333333">
                  <a:alpha val="65000"/>
                </a:srgbClr>
              </a:outerShdw>
            </a:effectLst>
          </p:spPr>
        </p:pic>
        <p:sp>
          <p:nvSpPr>
            <p:cNvPr id="6" name="Right Brace 5"/>
            <p:cNvSpPr/>
            <p:nvPr/>
          </p:nvSpPr>
          <p:spPr>
            <a:xfrm rot="20344978">
              <a:off x="3776976" y="1657644"/>
              <a:ext cx="757352" cy="1881997"/>
            </a:xfrm>
            <a:prstGeom prst="rightBrace">
              <a:avLst>
                <a:gd name="adj1" fmla="val 21132"/>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en-US"/>
            </a:p>
          </p:txBody>
        </p:sp>
      </p:grpSp>
      <p:pic>
        <p:nvPicPr>
          <p:cNvPr id="9" name="Picture 8" descr="FL-saltmarsh.jp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7281334" y="56446"/>
            <a:ext cx="5759590" cy="1916853"/>
          </a:xfrm>
          <a:prstGeom prst="rect">
            <a:avLst/>
          </a:prstGeom>
          <a:ln w="19050">
            <a:solidFill>
              <a:schemeClr val="tx1"/>
            </a:solidFill>
          </a:ln>
          <a:effectLst>
            <a:outerShdw blurRad="292100" dist="139700" dir="2700000" algn="tl" rotWithShape="0">
              <a:srgbClr val="333333">
                <a:alpha val="65000"/>
              </a:srgbClr>
            </a:outerShdw>
          </a:effectLst>
        </p:spPr>
      </p:pic>
      <p:pic>
        <p:nvPicPr>
          <p:cNvPr id="13" name="Picture 12" descr="mangrove-saltmarsh-ecotone2.jp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7274561" y="2129086"/>
            <a:ext cx="5766364" cy="2467750"/>
          </a:xfrm>
          <a:prstGeom prst="rect">
            <a:avLst/>
          </a:prstGeom>
          <a:ln w="19050">
            <a:solidFill>
              <a:srgbClr val="292929"/>
            </a:solidFill>
          </a:ln>
          <a:effectLst>
            <a:outerShdw blurRad="292100" dist="139700" dir="2700000" algn="tl" rotWithShape="0">
              <a:srgbClr val="333333">
                <a:alpha val="65000"/>
              </a:srgbClr>
            </a:outerShdw>
          </a:effectLst>
        </p:spPr>
      </p:pic>
      <p:pic>
        <p:nvPicPr>
          <p:cNvPr id="74756" name="Picture 13" descr="pure-mangrove.jpg"/>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7265530" y="4795520"/>
            <a:ext cx="5739271" cy="4840676"/>
          </a:xfrm>
          <a:prstGeom prst="rect">
            <a:avLst/>
          </a:prstGeom>
          <a:noFill/>
          <a:ln w="19050">
            <a:solidFill>
              <a:schemeClr val="tx1"/>
            </a:solidFill>
            <a:miter lim="800000"/>
            <a:headEnd/>
            <a:tailEnd/>
          </a:ln>
        </p:spPr>
      </p:pic>
      <p:sp>
        <p:nvSpPr>
          <p:cNvPr id="15" name="TextBox 14"/>
          <p:cNvSpPr txBox="1"/>
          <p:nvPr/>
        </p:nvSpPr>
        <p:spPr>
          <a:xfrm>
            <a:off x="5679715" y="2600960"/>
            <a:ext cx="6777237" cy="685314"/>
          </a:xfrm>
          <a:prstGeom prst="rect">
            <a:avLst/>
          </a:prstGeom>
          <a:noFill/>
        </p:spPr>
        <p:txBody>
          <a:bodyPr wrap="none" lIns="130046" tIns="65023" rIns="130046" bIns="65023">
            <a:spAutoFit/>
          </a:bodyPr>
          <a:lstStyle/>
          <a:p>
            <a:pPr fontAlgn="auto">
              <a:spcBef>
                <a:spcPts val="0"/>
              </a:spcBef>
              <a:spcAft>
                <a:spcPts val="0"/>
              </a:spcAft>
              <a:defRPr/>
            </a:pPr>
            <a:r>
              <a:rPr lang="en-US" sz="3600" b="1" dirty="0">
                <a:ln>
                  <a:solidFill>
                    <a:schemeClr val="bg1"/>
                  </a:solidFill>
                </a:ln>
                <a:solidFill>
                  <a:schemeClr val="tx1"/>
                </a:solidFill>
                <a:effectLst/>
                <a:latin typeface="+mn-lt"/>
              </a:rPr>
              <a:t>Mangrove-</a:t>
            </a:r>
            <a:r>
              <a:rPr lang="en-US" sz="3600" b="1" dirty="0" err="1">
                <a:ln>
                  <a:solidFill>
                    <a:schemeClr val="bg1"/>
                  </a:solidFill>
                </a:ln>
                <a:solidFill>
                  <a:schemeClr val="tx1"/>
                </a:solidFill>
                <a:effectLst/>
                <a:latin typeface="+mn-lt"/>
              </a:rPr>
              <a:t>Saltmarsh</a:t>
            </a:r>
            <a:r>
              <a:rPr lang="en-US" sz="3600" b="1" dirty="0">
                <a:ln>
                  <a:solidFill>
                    <a:schemeClr val="bg1"/>
                  </a:solidFill>
                </a:ln>
                <a:solidFill>
                  <a:schemeClr val="tx1"/>
                </a:solidFill>
                <a:effectLst/>
                <a:latin typeface="+mn-lt"/>
              </a:rPr>
              <a:t> Ecotone</a:t>
            </a:r>
          </a:p>
        </p:txBody>
      </p:sp>
      <p:sp>
        <p:nvSpPr>
          <p:cNvPr id="16" name="TextBox 15"/>
          <p:cNvSpPr txBox="1"/>
          <p:nvPr/>
        </p:nvSpPr>
        <p:spPr>
          <a:xfrm>
            <a:off x="5254048" y="219186"/>
            <a:ext cx="3648174" cy="685314"/>
          </a:xfrm>
          <a:prstGeom prst="rect">
            <a:avLst/>
          </a:prstGeom>
          <a:noFill/>
        </p:spPr>
        <p:txBody>
          <a:bodyPr wrap="none" lIns="130046" tIns="65023" rIns="130046" bIns="65023">
            <a:spAutoFit/>
          </a:bodyPr>
          <a:lstStyle/>
          <a:p>
            <a:pPr fontAlgn="auto">
              <a:spcBef>
                <a:spcPts val="0"/>
              </a:spcBef>
              <a:spcAft>
                <a:spcPts val="0"/>
              </a:spcAft>
              <a:defRPr/>
            </a:pPr>
            <a:r>
              <a:rPr lang="en-US" sz="3600" b="1" dirty="0">
                <a:ln>
                  <a:solidFill>
                    <a:schemeClr val="bg1"/>
                  </a:solidFill>
                </a:ln>
                <a:solidFill>
                  <a:schemeClr val="tx1"/>
                </a:solidFill>
                <a:effectLst/>
                <a:latin typeface="+mn-lt"/>
              </a:rPr>
              <a:t>Pure </a:t>
            </a:r>
            <a:r>
              <a:rPr lang="en-US" sz="3600" b="1" dirty="0" err="1">
                <a:ln>
                  <a:solidFill>
                    <a:schemeClr val="bg1"/>
                  </a:solidFill>
                </a:ln>
                <a:solidFill>
                  <a:schemeClr val="tx1"/>
                </a:solidFill>
                <a:effectLst/>
                <a:latin typeface="+mn-lt"/>
              </a:rPr>
              <a:t>Saltmarsh</a:t>
            </a:r>
            <a:endParaRPr lang="en-US" sz="3600" b="1" dirty="0">
              <a:ln>
                <a:solidFill>
                  <a:schemeClr val="bg1"/>
                </a:solidFill>
              </a:ln>
              <a:solidFill>
                <a:schemeClr val="tx1"/>
              </a:solidFill>
              <a:effectLst/>
              <a:latin typeface="+mn-lt"/>
            </a:endParaRPr>
          </a:p>
        </p:txBody>
      </p:sp>
      <p:sp>
        <p:nvSpPr>
          <p:cNvPr id="17" name="TextBox 16"/>
          <p:cNvSpPr txBox="1"/>
          <p:nvPr/>
        </p:nvSpPr>
        <p:spPr>
          <a:xfrm>
            <a:off x="6438603" y="5127414"/>
            <a:ext cx="3596878" cy="685314"/>
          </a:xfrm>
          <a:prstGeom prst="rect">
            <a:avLst/>
          </a:prstGeom>
          <a:noFill/>
        </p:spPr>
        <p:txBody>
          <a:bodyPr wrap="none" lIns="130046" tIns="65023" rIns="130046" bIns="65023">
            <a:spAutoFit/>
          </a:bodyPr>
          <a:lstStyle/>
          <a:p>
            <a:pPr fontAlgn="auto">
              <a:spcBef>
                <a:spcPts val="0"/>
              </a:spcBef>
              <a:spcAft>
                <a:spcPts val="0"/>
              </a:spcAft>
              <a:defRPr/>
            </a:pPr>
            <a:r>
              <a:rPr lang="en-US" sz="3600" b="1" dirty="0">
                <a:ln>
                  <a:solidFill>
                    <a:schemeClr val="bg1"/>
                  </a:solidFill>
                </a:ln>
                <a:solidFill>
                  <a:schemeClr val="tx1"/>
                </a:solidFill>
                <a:effectLst/>
                <a:latin typeface="+mn-lt"/>
              </a:rPr>
              <a:t>Pure Mangrove</a:t>
            </a:r>
          </a:p>
        </p:txBody>
      </p:sp>
      <p:sp>
        <p:nvSpPr>
          <p:cNvPr id="2" name="Oval 1"/>
          <p:cNvSpPr/>
          <p:nvPr/>
        </p:nvSpPr>
        <p:spPr bwMode="auto">
          <a:xfrm>
            <a:off x="4445000" y="2148840"/>
            <a:ext cx="137160" cy="137160"/>
          </a:xfrm>
          <a:prstGeom prst="ellipse">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2" name="Oval 11"/>
          <p:cNvSpPr/>
          <p:nvPr/>
        </p:nvSpPr>
        <p:spPr bwMode="auto">
          <a:xfrm>
            <a:off x="5435600" y="4732585"/>
            <a:ext cx="137160" cy="137160"/>
          </a:xfrm>
          <a:prstGeom prst="ellipse">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3" name="TextBox 2"/>
          <p:cNvSpPr txBox="1"/>
          <p:nvPr/>
        </p:nvSpPr>
        <p:spPr>
          <a:xfrm>
            <a:off x="2844800" y="1840170"/>
            <a:ext cx="1694951" cy="400110"/>
          </a:xfrm>
          <a:prstGeom prst="rect">
            <a:avLst/>
          </a:prstGeom>
          <a:noFill/>
        </p:spPr>
        <p:txBody>
          <a:bodyPr wrap="none" rtlCol="0">
            <a:spAutoFit/>
          </a:bodyPr>
          <a:lstStyle/>
          <a:p>
            <a:r>
              <a:rPr lang="en-US" sz="2000" dirty="0" smtClean="0"/>
              <a:t>St. Augustine</a:t>
            </a:r>
            <a:endParaRPr lang="en-US" sz="2000" dirty="0"/>
          </a:p>
        </p:txBody>
      </p:sp>
      <p:sp>
        <p:nvSpPr>
          <p:cNvPr id="14" name="TextBox 13"/>
          <p:cNvSpPr txBox="1"/>
          <p:nvPr/>
        </p:nvSpPr>
        <p:spPr>
          <a:xfrm>
            <a:off x="3893328" y="4834027"/>
            <a:ext cx="1725152" cy="363736"/>
          </a:xfrm>
          <a:prstGeom prst="rect">
            <a:avLst/>
          </a:prstGeom>
          <a:noFill/>
        </p:spPr>
        <p:txBody>
          <a:bodyPr wrap="none" rtlCol="0">
            <a:spAutoFit/>
          </a:bodyPr>
          <a:lstStyle/>
          <a:p>
            <a:r>
              <a:rPr lang="en-US" sz="2000" dirty="0" smtClean="0"/>
              <a:t>Cocoa Beach</a:t>
            </a:r>
            <a:endParaRPr lang="en-US"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878107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3524" name="Picture 4" descr="salt-marsh-at-MINWR"/>
          <p:cNvPicPr>
            <a:picLocks noChangeAspect="1" noChangeArrowheads="1"/>
          </p:cNvPicPr>
          <p:nvPr/>
        </p:nvPicPr>
        <p:blipFill>
          <a:blip r:embed="rId3" cstate="print">
            <a:lum bright="12000" contrast="6000"/>
          </a:blip>
          <a:srcRect/>
          <a:stretch>
            <a:fillRect/>
          </a:stretch>
        </p:blipFill>
        <p:spPr bwMode="auto">
          <a:xfrm>
            <a:off x="406400" y="304801"/>
            <a:ext cx="12192000" cy="9144000"/>
          </a:xfrm>
          <a:prstGeom prst="rect">
            <a:avLst/>
          </a:prstGeom>
          <a:ln>
            <a:solidFill>
              <a:schemeClr val="tx1"/>
            </a:solidFill>
          </a:ln>
          <a:effectLst>
            <a:outerShdw blurRad="292100" dist="139700" dir="2700000" algn="tl" rotWithShape="0">
              <a:srgbClr val="333333">
                <a:alpha val="65000"/>
              </a:srgbClr>
            </a:outerShdw>
          </a:effectLst>
        </p:spPr>
      </p:pic>
      <p:sp>
        <p:nvSpPr>
          <p:cNvPr id="78850" name="Text Box 5"/>
          <p:cNvSpPr txBox="1">
            <a:spLocks noChangeArrowheads="1"/>
          </p:cNvSpPr>
          <p:nvPr/>
        </p:nvSpPr>
        <p:spPr bwMode="auto">
          <a:xfrm>
            <a:off x="279803" y="361244"/>
            <a:ext cx="10365782" cy="654536"/>
          </a:xfrm>
          <a:prstGeom prst="rect">
            <a:avLst/>
          </a:prstGeom>
          <a:noFill/>
          <a:ln w="9525">
            <a:noFill/>
            <a:miter lim="800000"/>
            <a:headEnd/>
            <a:tailEnd/>
          </a:ln>
        </p:spPr>
        <p:txBody>
          <a:bodyPr wrap="none" lIns="130046" tIns="65023" rIns="130046" bIns="65023">
            <a:spAutoFit/>
          </a:bodyPr>
          <a:lstStyle/>
          <a:p>
            <a:r>
              <a:rPr lang="en-US" sz="3400">
                <a:latin typeface="Maiandra GD" pitchFamily="34" charset="0"/>
              </a:rPr>
              <a:t>…28</a:t>
            </a:r>
            <a:r>
              <a:rPr lang="en-US" sz="3400">
                <a:latin typeface="Maiandra GD" pitchFamily="34" charset="0"/>
                <a:cs typeface="Arial" charset="0"/>
              </a:rPr>
              <a:t>°40</a:t>
            </a:r>
            <a:r>
              <a:rPr lang="en-US" sz="3400">
                <a:latin typeface="Maiandra GD" pitchFamily="34" charset="0"/>
                <a:cs typeface="Arial" charset="0"/>
                <a:sym typeface="Symbol" pitchFamily="18" charset="2"/>
              </a:rPr>
              <a:t> N, Merritt Island National Wildlife Refuge</a:t>
            </a:r>
          </a:p>
        </p:txBody>
      </p:sp>
      <p:sp>
        <p:nvSpPr>
          <p:cNvPr id="2" name="Oval 1"/>
          <p:cNvSpPr/>
          <p:nvPr/>
        </p:nvSpPr>
        <p:spPr bwMode="auto">
          <a:xfrm>
            <a:off x="5466829" y="1295400"/>
            <a:ext cx="3048000" cy="1447800"/>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535825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3524" name="Picture 4" descr="salt-marsh-at-MINWR"/>
          <p:cNvPicPr>
            <a:picLocks noChangeAspect="1" noChangeArrowheads="1"/>
          </p:cNvPicPr>
          <p:nvPr/>
        </p:nvPicPr>
        <p:blipFill>
          <a:blip r:embed="rId3" cstate="print">
            <a:lum bright="12000" contrast="6000"/>
          </a:blip>
          <a:srcRect/>
          <a:stretch>
            <a:fillRect/>
          </a:stretch>
        </p:blipFill>
        <p:spPr bwMode="auto">
          <a:xfrm>
            <a:off x="406400" y="304801"/>
            <a:ext cx="12192000" cy="9144000"/>
          </a:xfrm>
          <a:prstGeom prst="rect">
            <a:avLst/>
          </a:prstGeom>
          <a:ln>
            <a:solidFill>
              <a:schemeClr val="tx1"/>
            </a:solidFill>
          </a:ln>
          <a:effectLst>
            <a:outerShdw blurRad="292100" dist="139700" dir="2700000" algn="tl" rotWithShape="0">
              <a:srgbClr val="333333">
                <a:alpha val="65000"/>
              </a:srgbClr>
            </a:outerShdw>
          </a:effectLst>
        </p:spPr>
      </p:pic>
      <p:sp>
        <p:nvSpPr>
          <p:cNvPr id="78850" name="Text Box 5"/>
          <p:cNvSpPr txBox="1">
            <a:spLocks noChangeArrowheads="1"/>
          </p:cNvSpPr>
          <p:nvPr/>
        </p:nvSpPr>
        <p:spPr bwMode="auto">
          <a:xfrm>
            <a:off x="279803" y="361244"/>
            <a:ext cx="10365782" cy="654536"/>
          </a:xfrm>
          <a:prstGeom prst="rect">
            <a:avLst/>
          </a:prstGeom>
          <a:noFill/>
          <a:ln w="9525">
            <a:noFill/>
            <a:miter lim="800000"/>
            <a:headEnd/>
            <a:tailEnd/>
          </a:ln>
        </p:spPr>
        <p:txBody>
          <a:bodyPr wrap="none" lIns="130046" tIns="65023" rIns="130046" bIns="65023">
            <a:spAutoFit/>
          </a:bodyPr>
          <a:lstStyle/>
          <a:p>
            <a:r>
              <a:rPr lang="en-US" sz="3400">
                <a:latin typeface="Maiandra GD" pitchFamily="34" charset="0"/>
              </a:rPr>
              <a:t>…28</a:t>
            </a:r>
            <a:r>
              <a:rPr lang="en-US" sz="3400">
                <a:latin typeface="Maiandra GD" pitchFamily="34" charset="0"/>
                <a:cs typeface="Arial" charset="0"/>
              </a:rPr>
              <a:t>°40</a:t>
            </a:r>
            <a:r>
              <a:rPr lang="en-US" sz="3400">
                <a:latin typeface="Maiandra GD" pitchFamily="34" charset="0"/>
                <a:cs typeface="Arial" charset="0"/>
                <a:sym typeface="Symbol" pitchFamily="18" charset="2"/>
              </a:rPr>
              <a:t> N, Merritt Island National Wildlife Refuge</a:t>
            </a:r>
          </a:p>
        </p:txBody>
      </p:sp>
      <p:pic>
        <p:nvPicPr>
          <p:cNvPr id="6" name="Picture 5" descr="Merritt-Island-mangrove-expansion.jpg"/>
          <p:cNvPicPr>
            <a:picLocks noChangeAspect="1"/>
          </p:cNvPicPr>
          <p:nvPr/>
        </p:nvPicPr>
        <p:blipFill>
          <a:blip r:embed="rId4" cstate="print"/>
          <a:stretch>
            <a:fillRect/>
          </a:stretch>
        </p:blipFill>
        <p:spPr>
          <a:xfrm>
            <a:off x="1216329" y="1125790"/>
            <a:ext cx="10746165" cy="7880521"/>
          </a:xfrm>
          <a:prstGeom prst="ellipse">
            <a:avLst/>
          </a:prstGeom>
          <a:ln w="12700" cap="rnd">
            <a:solidFill>
              <a:srgbClr val="333333"/>
            </a:solidFill>
          </a:ln>
          <a:effectLst>
            <a:glow rad="139700">
              <a:schemeClr val="tx1">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019671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bwMode="auto">
          <a:xfrm>
            <a:off x="5847054" y="593553"/>
            <a:ext cx="6959600" cy="8855247"/>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grpSp>
        <p:nvGrpSpPr>
          <p:cNvPr id="9" name="Group 8"/>
          <p:cNvGrpSpPr>
            <a:grpSpLocks noChangeAspect="1"/>
          </p:cNvGrpSpPr>
          <p:nvPr/>
        </p:nvGrpSpPr>
        <p:grpSpPr>
          <a:xfrm>
            <a:off x="5664200" y="300593"/>
            <a:ext cx="7339386" cy="9103360"/>
            <a:chOff x="3742134" y="30370"/>
            <a:chExt cx="5373857" cy="6665429"/>
          </a:xfrm>
        </p:grpSpPr>
        <p:grpSp>
          <p:nvGrpSpPr>
            <p:cNvPr id="7" name="Group 6"/>
            <p:cNvGrpSpPr>
              <a:grpSpLocks noChangeAspect="1"/>
            </p:cNvGrpSpPr>
            <p:nvPr/>
          </p:nvGrpSpPr>
          <p:grpSpPr>
            <a:xfrm rot="194541">
              <a:off x="3742134" y="30370"/>
              <a:ext cx="5373857" cy="6665429"/>
              <a:chOff x="2686928" y="-576777"/>
              <a:chExt cx="6555544" cy="8131127"/>
            </a:xfrm>
          </p:grpSpPr>
          <p:pic>
            <p:nvPicPr>
              <p:cNvPr id="3081" name="Picture 9" descr="C:\kyle\Dropbox\Kyle\presentations\2013_mangrove_allhands_04172013\FL_coastline.png"/>
              <p:cNvPicPr>
                <a:picLocks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1447795">
                <a:off x="2686928" y="-576777"/>
                <a:ext cx="6555544" cy="813112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078" name="Picture 6" descr="C:\kyle\Dropbox\Kyle\presentations\2013_mangrove_allhands_04172013\FL_mosaic.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14513" y="460534"/>
                <a:ext cx="2998787" cy="58943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8" name="Rectangle 7"/>
            <p:cNvSpPr/>
            <p:nvPr/>
          </p:nvSpPr>
          <p:spPr>
            <a:xfrm>
              <a:off x="6386858" y="3263705"/>
              <a:ext cx="323430" cy="100229"/>
            </a:xfrm>
            <a:prstGeom prst="rect">
              <a:avLst/>
            </a:prstGeom>
            <a:solidFill>
              <a:schemeClr val="tx1">
                <a:lumMod val="75000"/>
              </a:schemeClr>
            </a:solidFill>
            <a:ln>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35000" y="2641318"/>
            <a:ext cx="4626135" cy="6232986"/>
          </a:xfrm>
          <a:prstGeom prst="rect">
            <a:avLst/>
          </a:prstGeom>
          <a:noFill/>
        </p:spPr>
        <p:txBody>
          <a:bodyPr wrap="square" lIns="130046" tIns="65023" rIns="130046" bIns="65023" rtlCol="0">
            <a:spAutoFit/>
          </a:bodyPr>
          <a:lstStyle/>
          <a:p>
            <a:pPr marL="406394" indent="-406394" algn="l">
              <a:spcAft>
                <a:spcPts val="853"/>
              </a:spcAft>
              <a:buFont typeface="Arial" pitchFamily="34" charset="0"/>
              <a:buChar char="•"/>
            </a:pPr>
            <a:r>
              <a:rPr lang="en-US" sz="3400" dirty="0"/>
              <a:t>4 Landsat scenes to cover area from Biscayne Bay to Jacksonville</a:t>
            </a:r>
          </a:p>
          <a:p>
            <a:pPr marL="406394" indent="-406394" algn="l">
              <a:spcAft>
                <a:spcPts val="853"/>
              </a:spcAft>
              <a:buFont typeface="Arial" pitchFamily="34" charset="0"/>
              <a:buChar char="•"/>
            </a:pPr>
            <a:r>
              <a:rPr lang="en-US" sz="3400" dirty="0"/>
              <a:t>30 m resolution</a:t>
            </a:r>
          </a:p>
          <a:p>
            <a:pPr marL="406394" indent="-406394" algn="l">
              <a:spcAft>
                <a:spcPts val="853"/>
              </a:spcAft>
              <a:buFont typeface="Arial" pitchFamily="34" charset="0"/>
              <a:buChar char="•"/>
            </a:pPr>
            <a:r>
              <a:rPr lang="en-US" sz="3400" dirty="0"/>
              <a:t>for each scene: 1 cloud free image per year from 1984-2011</a:t>
            </a:r>
          </a:p>
          <a:p>
            <a:pPr marL="406394" indent="-406394" algn="l">
              <a:spcAft>
                <a:spcPts val="853"/>
              </a:spcAft>
              <a:buFont typeface="Arial" pitchFamily="34" charset="0"/>
              <a:buChar char="•"/>
            </a:pPr>
            <a:r>
              <a:rPr lang="en-US" sz="3400" dirty="0"/>
              <a:t>images selected between April-July</a:t>
            </a:r>
          </a:p>
        </p:txBody>
      </p:sp>
      <p:sp>
        <p:nvSpPr>
          <p:cNvPr id="13" name="TextBox 12"/>
          <p:cNvSpPr txBox="1"/>
          <p:nvPr/>
        </p:nvSpPr>
        <p:spPr>
          <a:xfrm>
            <a:off x="648983" y="1249295"/>
            <a:ext cx="4661273" cy="839202"/>
          </a:xfrm>
          <a:prstGeom prst="rect">
            <a:avLst/>
          </a:prstGeom>
          <a:noFill/>
        </p:spPr>
        <p:txBody>
          <a:bodyPr wrap="none" lIns="130046" tIns="65023" rIns="130046" bIns="65023" rtlCol="0">
            <a:spAutoFit/>
          </a:bodyPr>
          <a:lstStyle/>
          <a:p>
            <a:r>
              <a:rPr lang="en-US" sz="4600" dirty="0"/>
              <a:t>Landsat Imagery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70030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C:\kyle\Dropbox\Kyle\mangrove_spatial_data\mangrove_landsat\FL\latitudinal_change_analysis\image_mangrove_vectors.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400" y="3903594"/>
            <a:ext cx="5029200" cy="5173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extBox 4"/>
          <p:cNvSpPr txBox="1"/>
          <p:nvPr/>
        </p:nvSpPr>
        <p:spPr>
          <a:xfrm>
            <a:off x="3694302" y="4038600"/>
            <a:ext cx="2286243" cy="1892826"/>
          </a:xfrm>
          <a:prstGeom prst="rect">
            <a:avLst/>
          </a:prstGeom>
          <a:noFill/>
        </p:spPr>
        <p:txBody>
          <a:bodyPr wrap="square" rtlCol="0">
            <a:spAutoFit/>
          </a:bodyPr>
          <a:lstStyle/>
          <a:p>
            <a:pPr>
              <a:spcAft>
                <a:spcPts val="600"/>
              </a:spcAft>
            </a:pPr>
            <a:r>
              <a:rPr lang="en-US" sz="2800" dirty="0" smtClean="0"/>
              <a:t>Mangrove </a:t>
            </a:r>
            <a:r>
              <a:rPr lang="en-US" sz="2800" dirty="0" err="1" smtClean="0"/>
              <a:t>shapefile</a:t>
            </a:r>
            <a:endParaRPr lang="en-US" sz="2800" dirty="0" smtClean="0"/>
          </a:p>
          <a:p>
            <a:pPr>
              <a:spcAft>
                <a:spcPts val="600"/>
              </a:spcAft>
            </a:pPr>
            <a:r>
              <a:rPr lang="en-US" sz="2800" dirty="0" smtClean="0"/>
              <a:t>(Spalding et al. 2010)</a:t>
            </a:r>
            <a:endParaRPr lang="en-US" sz="2800" dirty="0"/>
          </a:p>
        </p:txBody>
      </p:sp>
      <p:cxnSp>
        <p:nvCxnSpPr>
          <p:cNvPr id="6" name="Straight Arrow Connector 5"/>
          <p:cNvCxnSpPr/>
          <p:nvPr/>
        </p:nvCxnSpPr>
        <p:spPr>
          <a:xfrm flipH="1">
            <a:off x="3302003" y="4515653"/>
            <a:ext cx="767709" cy="81834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4177" y="3212812"/>
            <a:ext cx="4692311" cy="584775"/>
          </a:xfrm>
          <a:prstGeom prst="rect">
            <a:avLst/>
          </a:prstGeom>
          <a:noFill/>
        </p:spPr>
        <p:txBody>
          <a:bodyPr wrap="none" rtlCol="0">
            <a:spAutoFit/>
          </a:bodyPr>
          <a:lstStyle/>
          <a:p>
            <a:r>
              <a:rPr lang="en-US" sz="3200" dirty="0" smtClean="0"/>
              <a:t>Mangrove fraction image</a:t>
            </a:r>
            <a:endParaRPr lang="en-US" sz="3200" dirty="0"/>
          </a:p>
        </p:txBody>
      </p:sp>
      <p:sp>
        <p:nvSpPr>
          <p:cNvPr id="10" name="TextBox 9"/>
          <p:cNvSpPr txBox="1"/>
          <p:nvPr/>
        </p:nvSpPr>
        <p:spPr>
          <a:xfrm>
            <a:off x="939800" y="457200"/>
            <a:ext cx="10892208" cy="1700976"/>
          </a:xfrm>
          <a:prstGeom prst="rect">
            <a:avLst/>
          </a:prstGeom>
          <a:noFill/>
        </p:spPr>
        <p:txBody>
          <a:bodyPr wrap="square" lIns="130046" tIns="65023" rIns="130046" bIns="65023" rtlCol="0">
            <a:spAutoFit/>
          </a:bodyPr>
          <a:lstStyle/>
          <a:p>
            <a:pPr algn="l"/>
            <a:r>
              <a:rPr lang="en-US" sz="3400" dirty="0" smtClean="0"/>
              <a:t>We extracted mangrove areas from published mangrove maps (Spalding et al. 2010) and calculated the fraction of each pixel covered by mangrove</a:t>
            </a:r>
            <a:endParaRPr lang="en-US" sz="3400" dirty="0"/>
          </a:p>
        </p:txBody>
      </p:sp>
      <p:pic>
        <p:nvPicPr>
          <p:cNvPr id="5122" name="Picture 2" descr="C:\kyle\Dropbox\Kyle\presentations\2013_NASA\images\mangrove_sma_image.png"/>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859" r="729"/>
          <a:stretch/>
        </p:blipFill>
        <p:spPr bwMode="auto">
          <a:xfrm>
            <a:off x="7382139" y="3862125"/>
            <a:ext cx="5096390" cy="517550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 name="TextBox 12"/>
          <p:cNvSpPr txBox="1"/>
          <p:nvPr/>
        </p:nvSpPr>
        <p:spPr>
          <a:xfrm>
            <a:off x="1354195" y="3212812"/>
            <a:ext cx="3895618" cy="584775"/>
          </a:xfrm>
          <a:prstGeom prst="rect">
            <a:avLst/>
          </a:prstGeom>
          <a:noFill/>
        </p:spPr>
        <p:txBody>
          <a:bodyPr wrap="none" rtlCol="0">
            <a:spAutoFit/>
          </a:bodyPr>
          <a:lstStyle/>
          <a:p>
            <a:r>
              <a:rPr lang="en-US" sz="3200" dirty="0" smtClean="0"/>
              <a:t>Landsat 5,4,3 image</a:t>
            </a:r>
            <a:endParaRPr lang="en-US" sz="3200" dirty="0"/>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429" t="20760" r="5902" b="27777"/>
          <a:stretch>
            <a:fillRect/>
          </a:stretch>
        </p:blipFill>
        <p:spPr bwMode="auto">
          <a:xfrm>
            <a:off x="7645400" y="8077200"/>
            <a:ext cx="1871656" cy="28251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pic>
      <p:cxnSp>
        <p:nvCxnSpPr>
          <p:cNvPr id="16" name="Straight Connector 15"/>
          <p:cNvCxnSpPr/>
          <p:nvPr/>
        </p:nvCxnSpPr>
        <p:spPr bwMode="auto">
          <a:xfrm>
            <a:off x="8164945" y="8237794"/>
            <a:ext cx="0" cy="274320"/>
          </a:xfrm>
          <a:prstGeom prst="line">
            <a:avLst/>
          </a:prstGeom>
          <a:gradFill rotWithShape="0">
            <a:gsLst>
              <a:gs pos="0">
                <a:srgbClr val="074EB3">
                  <a:alpha val="84999"/>
                </a:srgbClr>
              </a:gs>
              <a:gs pos="100000">
                <a:srgbClr val="0B3280">
                  <a:alpha val="84999"/>
                </a:srgbClr>
              </a:gs>
            </a:gsLst>
            <a:lin ang="5400000" scaled="1"/>
          </a:gradFill>
          <a:ln w="5715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9120909" y="8237794"/>
            <a:ext cx="0" cy="274320"/>
          </a:xfrm>
          <a:prstGeom prst="line">
            <a:avLst/>
          </a:prstGeom>
          <a:gradFill rotWithShape="0">
            <a:gsLst>
              <a:gs pos="0">
                <a:srgbClr val="074EB3">
                  <a:alpha val="84999"/>
                </a:srgbClr>
              </a:gs>
              <a:gs pos="100000">
                <a:srgbClr val="0B3280">
                  <a:alpha val="84999"/>
                </a:srgbClr>
              </a:gs>
            </a:gsLst>
            <a:lin ang="5400000" scaled="1"/>
          </a:gradFill>
          <a:ln w="57150" cap="flat" cmpd="sng" algn="ctr">
            <a:solidFill>
              <a:schemeClr val="tx1"/>
            </a:solidFill>
            <a:prstDash val="solid"/>
            <a:round/>
            <a:headEnd type="none" w="med" len="med"/>
            <a:tailEnd type="none" w="med" len="med"/>
          </a:ln>
          <a:effectLst/>
        </p:spPr>
      </p:cxnSp>
      <p:sp>
        <p:nvSpPr>
          <p:cNvPr id="18" name="TextBox 17"/>
          <p:cNvSpPr txBox="1"/>
          <p:nvPr/>
        </p:nvSpPr>
        <p:spPr>
          <a:xfrm>
            <a:off x="7721600" y="8453735"/>
            <a:ext cx="784189" cy="461665"/>
          </a:xfrm>
          <a:prstGeom prst="rect">
            <a:avLst/>
          </a:prstGeom>
          <a:noFill/>
        </p:spPr>
        <p:txBody>
          <a:bodyPr wrap="none" rtlCol="0">
            <a:spAutoFit/>
          </a:bodyPr>
          <a:lstStyle/>
          <a:p>
            <a:r>
              <a:rPr lang="en-US" sz="2400" dirty="0" smtClean="0"/>
              <a:t>0.25</a:t>
            </a:r>
            <a:endParaRPr lang="en-US" sz="2400" dirty="0"/>
          </a:p>
        </p:txBody>
      </p:sp>
      <p:sp>
        <p:nvSpPr>
          <p:cNvPr id="21" name="TextBox 20"/>
          <p:cNvSpPr txBox="1"/>
          <p:nvPr/>
        </p:nvSpPr>
        <p:spPr>
          <a:xfrm>
            <a:off x="8728814" y="8458200"/>
            <a:ext cx="784189" cy="461665"/>
          </a:xfrm>
          <a:prstGeom prst="rect">
            <a:avLst/>
          </a:prstGeom>
          <a:noFill/>
        </p:spPr>
        <p:txBody>
          <a:bodyPr wrap="none" rtlCol="0">
            <a:spAutoFit/>
          </a:bodyPr>
          <a:lstStyle/>
          <a:p>
            <a:r>
              <a:rPr lang="en-US" sz="2400" dirty="0" smtClean="0"/>
              <a:t>0.75</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75400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C:\kyle\Dropbox\Kyle\papers\FL_mangrove_climate_change\images\FL_lat_sma_ts.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55432" y="1875361"/>
            <a:ext cx="6004433" cy="700430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13" name="Group 12"/>
          <p:cNvGrpSpPr>
            <a:grpSpLocks noChangeAspect="1"/>
          </p:cNvGrpSpPr>
          <p:nvPr/>
        </p:nvGrpSpPr>
        <p:grpSpPr>
          <a:xfrm>
            <a:off x="660979" y="2782915"/>
            <a:ext cx="5276362" cy="5276972"/>
            <a:chOff x="1111397" y="1837559"/>
            <a:chExt cx="2742883" cy="2286000"/>
          </a:xfrm>
        </p:grpSpPr>
        <p:pic>
          <p:nvPicPr>
            <p:cNvPr id="8" name="Picture 7" descr="study_map.png"/>
            <p:cNvPicPr>
              <a:picLocks noChangeAspect="1"/>
            </p:cNvPicPr>
            <p:nvPr/>
          </p:nvPicPr>
          <p:blipFill>
            <a:blip r:embed="rId4"/>
            <a:stretch>
              <a:fillRect/>
            </a:stretch>
          </p:blipFill>
          <p:spPr>
            <a:xfrm>
              <a:off x="1111397" y="1837559"/>
              <a:ext cx="2742883" cy="2286000"/>
            </a:xfrm>
            <a:prstGeom prst="rect">
              <a:avLst/>
            </a:prstGeom>
          </p:spPr>
        </p:pic>
        <p:sp>
          <p:nvSpPr>
            <p:cNvPr id="9" name="Rectangle 8"/>
            <p:cNvSpPr/>
            <p:nvPr/>
          </p:nvSpPr>
          <p:spPr>
            <a:xfrm rot="8520000">
              <a:off x="2629703" y="2375804"/>
              <a:ext cx="480413" cy="11714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p:cNvSpPr/>
            <p:nvPr/>
          </p:nvSpPr>
          <p:spPr>
            <a:xfrm>
              <a:off x="1536994" y="3505200"/>
              <a:ext cx="140208" cy="131064"/>
            </a:xfrm>
            <a:prstGeom prst="rect">
              <a:avLst/>
            </a:prstGeom>
            <a:solidFill>
              <a:srgbClr val="08F805"/>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12987" y="3494300"/>
              <a:ext cx="1448613" cy="293325"/>
            </a:xfrm>
            <a:prstGeom prst="rect">
              <a:avLst/>
            </a:prstGeom>
            <a:noFill/>
          </p:spPr>
          <p:txBody>
            <a:bodyPr wrap="square" rtlCol="0">
              <a:spAutoFit/>
            </a:bodyPr>
            <a:lstStyle/>
            <a:p>
              <a:r>
                <a:rPr lang="en-US" sz="2000" dirty="0" smtClean="0">
                  <a:solidFill>
                    <a:schemeClr val="bg1"/>
                  </a:solidFill>
                  <a:latin typeface="Times New Roman"/>
                  <a:cs typeface="Times New Roman"/>
                </a:rPr>
                <a:t>mangrove</a:t>
              </a:r>
            </a:p>
            <a:p>
              <a:r>
                <a:rPr lang="en-US" sz="1800" dirty="0" smtClean="0">
                  <a:solidFill>
                    <a:schemeClr val="bg1"/>
                  </a:solidFill>
                  <a:latin typeface="Times New Roman"/>
                  <a:cs typeface="Times New Roman"/>
                </a:rPr>
                <a:t> (from Spalding et. al. 2010)</a:t>
              </a:r>
              <a:endParaRPr lang="en-US" sz="1800" dirty="0">
                <a:solidFill>
                  <a:schemeClr val="bg1"/>
                </a:solidFill>
                <a:latin typeface="Times New Roman"/>
                <a:cs typeface="Times New Roman"/>
              </a:endParaRPr>
            </a:p>
          </p:txBody>
        </p:sp>
      </p:grpSp>
      <p:sp>
        <p:nvSpPr>
          <p:cNvPr id="12" name="TextBox 11"/>
          <p:cNvSpPr txBox="1"/>
          <p:nvPr/>
        </p:nvSpPr>
        <p:spPr>
          <a:xfrm rot="5400000">
            <a:off x="10227005" y="4863295"/>
            <a:ext cx="4085794" cy="562203"/>
          </a:xfrm>
          <a:prstGeom prst="rect">
            <a:avLst/>
          </a:prstGeom>
          <a:noFill/>
        </p:spPr>
        <p:txBody>
          <a:bodyPr wrap="none" lIns="130046" tIns="65023" rIns="130046" bIns="65023" rtlCol="0">
            <a:spAutoFit/>
          </a:bodyPr>
          <a:lstStyle/>
          <a:p>
            <a:r>
              <a:rPr lang="en-US" sz="2800" dirty="0">
                <a:solidFill>
                  <a:sysClr val="windowText" lastClr="000000"/>
                </a:solidFill>
                <a:latin typeface="Times New Roman"/>
                <a:cs typeface="Times New Roman"/>
              </a:rPr>
              <a:t>n</a:t>
            </a:r>
            <a:r>
              <a:rPr lang="en-US" sz="2800" dirty="0" smtClean="0">
                <a:solidFill>
                  <a:sysClr val="windowText" lastClr="000000"/>
                </a:solidFill>
                <a:latin typeface="Times New Roman"/>
                <a:cs typeface="Times New Roman"/>
              </a:rPr>
              <a:t>ormalized mangrove area</a:t>
            </a:r>
            <a:endParaRPr lang="en-US" sz="2800" dirty="0">
              <a:solidFill>
                <a:sysClr val="windowText" lastClr="000000"/>
              </a:solidFill>
              <a:latin typeface="Times New Roman"/>
              <a:cs typeface="Times New Roman"/>
            </a:endParaRPr>
          </a:p>
        </p:txBody>
      </p:sp>
      <p:sp>
        <p:nvSpPr>
          <p:cNvPr id="14" name="TextBox 13"/>
          <p:cNvSpPr txBox="1"/>
          <p:nvPr/>
        </p:nvSpPr>
        <p:spPr>
          <a:xfrm>
            <a:off x="8970299" y="8353197"/>
            <a:ext cx="923967" cy="562203"/>
          </a:xfrm>
          <a:prstGeom prst="rect">
            <a:avLst/>
          </a:prstGeom>
          <a:noFill/>
        </p:spPr>
        <p:txBody>
          <a:bodyPr wrap="none" lIns="130046" tIns="65023" rIns="130046" bIns="65023" rtlCol="0">
            <a:spAutoFit/>
          </a:bodyPr>
          <a:lstStyle/>
          <a:p>
            <a:r>
              <a:rPr lang="en-US" sz="2800" dirty="0" smtClean="0">
                <a:solidFill>
                  <a:sysClr val="windowText" lastClr="000000"/>
                </a:solidFill>
                <a:latin typeface="Times New Roman"/>
                <a:cs typeface="Times New Roman"/>
              </a:rPr>
              <a:t>Year</a:t>
            </a:r>
            <a:endParaRPr lang="en-US" sz="2800" dirty="0">
              <a:solidFill>
                <a:sysClr val="windowText" lastClr="000000"/>
              </a:solidFill>
              <a:latin typeface="Times New Roman"/>
              <a:cs typeface="Times New Roman"/>
            </a:endParaRPr>
          </a:p>
        </p:txBody>
      </p:sp>
      <p:sp>
        <p:nvSpPr>
          <p:cNvPr id="17" name="TextBox 16"/>
          <p:cNvSpPr txBox="1"/>
          <p:nvPr/>
        </p:nvSpPr>
        <p:spPr>
          <a:xfrm>
            <a:off x="939800" y="457200"/>
            <a:ext cx="10892208" cy="1177756"/>
          </a:xfrm>
          <a:prstGeom prst="rect">
            <a:avLst/>
          </a:prstGeom>
          <a:noFill/>
        </p:spPr>
        <p:txBody>
          <a:bodyPr wrap="square" lIns="130046" tIns="65023" rIns="130046" bIns="65023" rtlCol="0">
            <a:spAutoFit/>
          </a:bodyPr>
          <a:lstStyle/>
          <a:p>
            <a:pPr algn="l"/>
            <a:r>
              <a:rPr lang="en-US" sz="3400" dirty="0"/>
              <a:t>Time series of mangrove cover </a:t>
            </a:r>
            <a:r>
              <a:rPr lang="en-US" sz="3400" dirty="0" smtClean="0"/>
              <a:t>from 1984-2011 separated into 0.25°latitudinal bins </a:t>
            </a:r>
            <a:endParaRPr lang="en-US" sz="3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31478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Rectangle 18"/>
          <p:cNvSpPr/>
          <p:nvPr/>
        </p:nvSpPr>
        <p:spPr bwMode="auto">
          <a:xfrm>
            <a:off x="6819641" y="2895600"/>
            <a:ext cx="5931159" cy="4953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pic>
        <p:nvPicPr>
          <p:cNvPr id="3075" name="Picture 3" descr="C:\kyle\Dropbox\Kyle\papers\FL_mangrove_climate_change\images\lat_meansmachange_polynomial.pn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46061" y="3084512"/>
            <a:ext cx="5142608" cy="41148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Rectangle 2"/>
          <p:cNvSpPr/>
          <p:nvPr/>
        </p:nvSpPr>
        <p:spPr bwMode="auto">
          <a:xfrm>
            <a:off x="254000" y="2895600"/>
            <a:ext cx="6260841" cy="4953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1" name="TextBox 10"/>
          <p:cNvSpPr txBox="1"/>
          <p:nvPr/>
        </p:nvSpPr>
        <p:spPr>
          <a:xfrm>
            <a:off x="9388930" y="7162800"/>
            <a:ext cx="1456870" cy="562203"/>
          </a:xfrm>
          <a:prstGeom prst="rect">
            <a:avLst/>
          </a:prstGeom>
          <a:noFill/>
        </p:spPr>
        <p:txBody>
          <a:bodyPr wrap="none" lIns="130046" tIns="65023" rIns="130046" bIns="65023" rtlCol="0">
            <a:spAutoFit/>
          </a:bodyPr>
          <a:lstStyle/>
          <a:p>
            <a:r>
              <a:rPr lang="en-US" sz="2800" dirty="0" smtClean="0">
                <a:solidFill>
                  <a:schemeClr val="bg1"/>
                </a:solidFill>
                <a:latin typeface="Times New Roman"/>
                <a:cs typeface="Times New Roman"/>
              </a:rPr>
              <a:t>Latitude</a:t>
            </a:r>
            <a:endParaRPr lang="en-US" sz="2800" dirty="0">
              <a:solidFill>
                <a:schemeClr val="bg1"/>
              </a:solidFill>
              <a:latin typeface="Times New Roman"/>
              <a:cs typeface="Times New Roman"/>
            </a:endParaRPr>
          </a:p>
        </p:txBody>
      </p:sp>
      <p:sp>
        <p:nvSpPr>
          <p:cNvPr id="12" name="TextBox 11"/>
          <p:cNvSpPr txBox="1"/>
          <p:nvPr/>
        </p:nvSpPr>
        <p:spPr>
          <a:xfrm rot="16200000">
            <a:off x="5659100" y="4623252"/>
            <a:ext cx="3314173" cy="993090"/>
          </a:xfrm>
          <a:prstGeom prst="rect">
            <a:avLst/>
          </a:prstGeom>
          <a:noFill/>
        </p:spPr>
        <p:txBody>
          <a:bodyPr wrap="none" lIns="130046" tIns="65023" rIns="130046" bIns="65023" rtlCol="0">
            <a:spAutoFit/>
          </a:bodyPr>
          <a:lstStyle/>
          <a:p>
            <a:r>
              <a:rPr lang="en-US" sz="2800" dirty="0" smtClean="0">
                <a:solidFill>
                  <a:schemeClr val="bg1"/>
                </a:solidFill>
                <a:latin typeface="Times New Roman"/>
                <a:cs typeface="Times New Roman"/>
              </a:rPr>
              <a:t>Δ mangrove area (%)</a:t>
            </a:r>
          </a:p>
          <a:p>
            <a:r>
              <a:rPr lang="en-US" sz="2800" dirty="0" smtClean="0">
                <a:solidFill>
                  <a:schemeClr val="bg1"/>
                </a:solidFill>
                <a:latin typeface="Times New Roman"/>
                <a:cs typeface="Times New Roman"/>
              </a:rPr>
              <a:t>1985-2011</a:t>
            </a:r>
            <a:endParaRPr lang="en-US" sz="2800" dirty="0">
              <a:solidFill>
                <a:schemeClr val="bg1"/>
              </a:solidFill>
              <a:latin typeface="Times New Roman"/>
              <a:cs typeface="Times New Roman"/>
            </a:endParaRPr>
          </a:p>
        </p:txBody>
      </p:sp>
      <p:sp>
        <p:nvSpPr>
          <p:cNvPr id="2" name="TextBox 1"/>
          <p:cNvSpPr txBox="1"/>
          <p:nvPr/>
        </p:nvSpPr>
        <p:spPr>
          <a:xfrm>
            <a:off x="1068737" y="689787"/>
            <a:ext cx="10892208" cy="1181862"/>
          </a:xfrm>
          <a:prstGeom prst="rect">
            <a:avLst/>
          </a:prstGeom>
          <a:noFill/>
        </p:spPr>
        <p:txBody>
          <a:bodyPr wrap="square" lIns="130046" tIns="65023" rIns="130046" bIns="65023" rtlCol="0">
            <a:spAutoFit/>
          </a:bodyPr>
          <a:lstStyle/>
          <a:p>
            <a:pPr algn="l"/>
            <a:r>
              <a:rPr lang="en-US" sz="3400" dirty="0"/>
              <a:t>There is a strong relationship between latitude and the magnitude of increase in mangrove cover</a:t>
            </a:r>
          </a:p>
        </p:txBody>
      </p:sp>
      <p:pic>
        <p:nvPicPr>
          <p:cNvPr id="3074" name="Picture 2" descr="C:\kyle\Dropbox\Kyle\presentations\2013_NASA\images\meanareachange_map_circles.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5438" y="3084512"/>
            <a:ext cx="5491162" cy="457517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 name="TextBox 12"/>
          <p:cNvSpPr txBox="1"/>
          <p:nvPr/>
        </p:nvSpPr>
        <p:spPr>
          <a:xfrm rot="5400000">
            <a:off x="4358751" y="4915243"/>
            <a:ext cx="3236207" cy="954107"/>
          </a:xfrm>
          <a:prstGeom prst="rect">
            <a:avLst/>
          </a:prstGeom>
          <a:noFill/>
        </p:spPr>
        <p:txBody>
          <a:bodyPr wrap="none" rtlCol="0">
            <a:spAutoFit/>
          </a:bodyPr>
          <a:lstStyle/>
          <a:p>
            <a:r>
              <a:rPr lang="en-US" sz="2800" dirty="0" smtClean="0">
                <a:solidFill>
                  <a:schemeClr val="bg1"/>
                </a:solidFill>
                <a:latin typeface="Times New Roman"/>
                <a:cs typeface="Times New Roman"/>
              </a:rPr>
              <a:t>Δ mangrove area (%)</a:t>
            </a:r>
          </a:p>
          <a:p>
            <a:r>
              <a:rPr lang="en-US" sz="2800" dirty="0" smtClean="0">
                <a:solidFill>
                  <a:schemeClr val="bg1"/>
                </a:solidFill>
                <a:latin typeface="Times New Roman"/>
                <a:cs typeface="Times New Roman"/>
              </a:rPr>
              <a:t>1985-2011</a:t>
            </a:r>
            <a:endParaRPr lang="en-US" sz="2800" dirty="0">
              <a:solidFill>
                <a:schemeClr val="bg1"/>
              </a:solidFill>
              <a:latin typeface="Times New Roman"/>
              <a:cs typeface="Times New Roman"/>
            </a:endParaRPr>
          </a:p>
        </p:txBody>
      </p:sp>
      <p:sp>
        <p:nvSpPr>
          <p:cNvPr id="6" name="TextBox 5"/>
          <p:cNvSpPr txBox="1"/>
          <p:nvPr/>
        </p:nvSpPr>
        <p:spPr>
          <a:xfrm>
            <a:off x="8712200" y="3733800"/>
            <a:ext cx="1236496" cy="744135"/>
          </a:xfrm>
          <a:prstGeom prst="rect">
            <a:avLst/>
          </a:prstGeom>
          <a:noFill/>
        </p:spPr>
        <p:txBody>
          <a:bodyPr wrap="none" lIns="130046" tIns="65023" rIns="130046" bIns="65023" rtlCol="0">
            <a:spAutoFit/>
          </a:bodyPr>
          <a:lstStyle/>
          <a:p>
            <a:r>
              <a:rPr lang="en-US" sz="2000" dirty="0">
                <a:solidFill>
                  <a:schemeClr val="bg1"/>
                </a:solidFill>
                <a:latin typeface="Times New Roman"/>
                <a:cs typeface="Times New Roman"/>
              </a:rPr>
              <a:t>r</a:t>
            </a:r>
            <a:r>
              <a:rPr lang="en-US" sz="2000" baseline="30000" dirty="0">
                <a:solidFill>
                  <a:schemeClr val="bg1"/>
                </a:solidFill>
                <a:latin typeface="Times New Roman"/>
                <a:cs typeface="Times New Roman"/>
              </a:rPr>
              <a:t>2</a:t>
            </a:r>
            <a:r>
              <a:rPr lang="en-US" sz="2000" dirty="0">
                <a:solidFill>
                  <a:schemeClr val="bg1"/>
                </a:solidFill>
                <a:latin typeface="Times New Roman"/>
                <a:cs typeface="Times New Roman"/>
              </a:rPr>
              <a:t> = </a:t>
            </a:r>
            <a:r>
              <a:rPr lang="en-US" sz="2000" dirty="0" smtClean="0">
                <a:solidFill>
                  <a:schemeClr val="bg1"/>
                </a:solidFill>
                <a:latin typeface="Times New Roman"/>
                <a:cs typeface="Times New Roman"/>
              </a:rPr>
              <a:t>0.78</a:t>
            </a:r>
            <a:endParaRPr lang="en-US" sz="2000" dirty="0">
              <a:solidFill>
                <a:schemeClr val="bg1"/>
              </a:solidFill>
              <a:latin typeface="Times New Roman"/>
              <a:cs typeface="Times New Roman"/>
            </a:endParaRPr>
          </a:p>
          <a:p>
            <a:r>
              <a:rPr lang="en-US" sz="2000" dirty="0" err="1">
                <a:solidFill>
                  <a:schemeClr val="bg1"/>
                </a:solidFill>
                <a:latin typeface="Times New Roman"/>
                <a:cs typeface="Times New Roman"/>
              </a:rPr>
              <a:t>p</a:t>
            </a:r>
            <a:r>
              <a:rPr lang="en-US" sz="2000" dirty="0">
                <a:solidFill>
                  <a:schemeClr val="bg1"/>
                </a:solidFill>
                <a:latin typeface="Times New Roman"/>
                <a:cs typeface="Times New Roman"/>
              </a:rPr>
              <a:t> &lt; 0.001</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071198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Bullets &amp; Photo">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Title &amp; Bullets - Lef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Title &amp; Bullets - Righ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hoto - Horizont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Vertic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Vertic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2 Colum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9477</TotalTime>
  <Pages>0</Pages>
  <Words>1574</Words>
  <Characters>0</Characters>
  <Application>Microsoft Macintosh PowerPoint</Application>
  <PresentationFormat>Custom</PresentationFormat>
  <Lines>0</Lines>
  <Paragraphs>165</Paragraphs>
  <Slides>20</Slides>
  <Notes>19</Notes>
  <HiddenSlides>0</HiddenSlides>
  <MMClips>0</MMClips>
  <ScaleCrop>false</ScaleCrop>
  <HeadingPairs>
    <vt:vector size="4" baseType="variant">
      <vt:variant>
        <vt:lpstr>Design Template</vt:lpstr>
      </vt:variant>
      <vt:variant>
        <vt:i4>13</vt:i4>
      </vt:variant>
      <vt:variant>
        <vt:lpstr>Slide Titles</vt:lpstr>
      </vt:variant>
      <vt:variant>
        <vt:i4>20</vt:i4>
      </vt:variant>
    </vt:vector>
  </HeadingPairs>
  <TitlesOfParts>
    <vt:vector size="33" baseType="lpstr">
      <vt:lpstr>Title &amp; Subtitle</vt:lpstr>
      <vt:lpstr>Photo - Horizontal Reflection</vt:lpstr>
      <vt:lpstr>Photo - Vertical</vt:lpstr>
      <vt:lpstr>Photo - Vertical Reflection</vt:lpstr>
      <vt:lpstr>Title - Top</vt:lpstr>
      <vt:lpstr>Blank</vt:lpstr>
      <vt:lpstr>Bullets</vt:lpstr>
      <vt:lpstr>Title &amp; Bullets - 2 Column</vt:lpstr>
      <vt:lpstr>Title &amp; Bullets - Right</vt:lpstr>
      <vt:lpstr>Title, Bullets &amp; Photo</vt:lpstr>
      <vt:lpstr>1_Title &amp; Bullets - Left</vt:lpstr>
      <vt:lpstr>1_Title &amp; Bullets - Right</vt:lpstr>
      <vt:lpstr>Title &amp; Bullets</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of Southern California Giant Kelp Forests</dc:title>
  <dc:creator>Cavanaugh, Kyle</dc:creator>
  <cp:lastModifiedBy>Kyle Cavanaugh</cp:lastModifiedBy>
  <cp:revision>172</cp:revision>
  <dcterms:created xsi:type="dcterms:W3CDTF">2013-04-25T02:34:53Z</dcterms:created>
  <dcterms:modified xsi:type="dcterms:W3CDTF">2013-04-25T02:50:08Z</dcterms:modified>
</cp:coreProperties>
</file>