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9"/>
  </p:notesMasterIdLst>
  <p:sldIdLst>
    <p:sldId id="1308" r:id="rId2"/>
    <p:sldId id="1694" r:id="rId3"/>
    <p:sldId id="1537" r:id="rId4"/>
    <p:sldId id="1504" r:id="rId5"/>
    <p:sldId id="1427" r:id="rId6"/>
    <p:sldId id="988" r:id="rId7"/>
    <p:sldId id="1449" r:id="rId8"/>
    <p:sldId id="1650" r:id="rId9"/>
    <p:sldId id="1657" r:id="rId10"/>
    <p:sldId id="1658" r:id="rId11"/>
    <p:sldId id="1659" r:id="rId12"/>
    <p:sldId id="1702" r:id="rId13"/>
    <p:sldId id="1700" r:id="rId14"/>
    <p:sldId id="1670" r:id="rId15"/>
    <p:sldId id="1675" r:id="rId16"/>
    <p:sldId id="1676" r:id="rId17"/>
    <p:sldId id="1565" r:id="rId18"/>
    <p:sldId id="1685" r:id="rId19"/>
    <p:sldId id="1687" r:id="rId20"/>
    <p:sldId id="1688" r:id="rId21"/>
    <p:sldId id="1690" r:id="rId22"/>
    <p:sldId id="1692" r:id="rId23"/>
    <p:sldId id="1695" r:id="rId24"/>
    <p:sldId id="1000" r:id="rId25"/>
    <p:sldId id="1696" r:id="rId26"/>
    <p:sldId id="1534" r:id="rId27"/>
    <p:sldId id="1609" r:id="rId28"/>
  </p:sldIdLst>
  <p:sldSz cx="9144000" cy="6858000" type="screen4x3"/>
  <p:notesSz cx="7315200" cy="96012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adamw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34" autoAdjust="0"/>
    <p:restoredTop sz="96209" autoAdjust="0"/>
  </p:normalViewPr>
  <p:slideViewPr>
    <p:cSldViewPr snapToGrid="0">
      <p:cViewPr>
        <p:scale>
          <a:sx n="120" d="100"/>
          <a:sy n="12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2856" y="-96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defTabSz="966496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defTabSz="966496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D16A382-2340-48B6-A1D3-22BAE6853224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defTabSz="966496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defTabSz="966496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801229-5D99-4098-9951-F7E88E891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4B708-389A-43BA-98AF-CFCBA3603A5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AC89-E59C-584F-93F0-14B0CA5F503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74262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</a:t>
            </a:r>
            <a:r>
              <a:rPr lang="en-US" baseline="0" dirty="0" smtClean="0"/>
              <a:t>C5 and C6  cloud frequency for Venezuela tile h11v08. Note the northwestern corner is 80-90% cloudy in C5, but only ~40% in C6 due to changes in the identification of low-vegetation areas (and associated processing path).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AC89-E59C-584F-93F0-14B0CA5F503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6643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4B708-389A-43BA-98AF-CFCBA3603A5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64849" fontAlgn="base">
              <a:spcBef>
                <a:spcPct val="0"/>
              </a:spcBef>
              <a:spcAft>
                <a:spcPct val="0"/>
              </a:spcAft>
            </a:pPr>
            <a:fld id="{7B6691BC-D7EA-49F3-A2D8-FDFDD10ECA34}" type="slidenum">
              <a:rPr lang="en-US"/>
              <a:pPr defTabSz="964849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91429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The “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Wallacean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shortfall”, i.e. the geographic bias and coarseness of our species distribution knowledge is a (the?) major impediment for biodiversity science and our understanding of global change impacts on biodiversity </a:t>
            </a:r>
          </a:p>
          <a:p>
            <a:pPr marL="0" indent="0" defTabSz="91429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Narrowing the knowledge gap: </a:t>
            </a:r>
          </a:p>
          <a:p>
            <a:pPr marL="514350" indent="-514350" defTabSz="91429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Data mobilization </a:t>
            </a:r>
            <a:r>
              <a:rPr lang="en-US" sz="1050" dirty="0" smtClean="0">
                <a:latin typeface="Arial" pitchFamily="34" charset="0"/>
                <a:cs typeface="Arial" pitchFamily="34" charset="0"/>
              </a:rPr>
              <a:t>(Museums, NGOs, GBIF)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514350" indent="-514350" defTabSz="91429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Focused sampling</a:t>
            </a:r>
          </a:p>
          <a:p>
            <a:pPr marL="514350" indent="-514350" defTabSz="91429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Model-based data integration</a:t>
            </a:r>
          </a:p>
          <a:p>
            <a:pPr marL="514350" indent="-514350" defTabSz="91429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‘Crowd-sourcing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01229-5D99-4098-9951-F7E88E891C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41611" indent="-241611" defTabSz="966440" eaLnBrk="0" hangingPunct="0">
              <a:spcBef>
                <a:spcPct val="0"/>
              </a:spcBef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 online workbench and knowledgebase which dynamically documents, integrates, validates, advances, analyses all of the disparate sources of global biodiversity distribution knowledge. </a:t>
            </a:r>
          </a:p>
          <a:p>
            <a:pPr marL="241611" indent="-241611" defTabSz="966440" eaLnBrk="0" hangingPunct="0">
              <a:spcBef>
                <a:spcPct val="0"/>
              </a:spcBef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Tools to annotate and edit maps in order to enhance map quality.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 marL="241611" indent="-241611" defTabSz="966440" eaLnBrk="0" hangingPunct="0">
              <a:spcBef>
                <a:spcPct val="0"/>
              </a:spcBef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Modeled, uncertainty-assessed, high-resolution geographic range maps for tens of thousands of terrestrial and aquatic plant and animal species. 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 marL="241611" indent="-241611" defTabSz="966440" eaLnBrk="0" hangingPunct="0">
              <a:spcBef>
                <a:spcPct val="0"/>
              </a:spcBef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Tools and products:</a:t>
            </a:r>
          </a:p>
          <a:p>
            <a:pPr marL="723153" lvl="1" indent="-241611" defTabSz="966440" eaLnBrk="0" hangingPunct="0"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Aquatic and terrestrial global biodiversity layers</a:t>
            </a:r>
          </a:p>
          <a:p>
            <a:pPr marL="723153" lvl="1" indent="-241611" defTabSz="966440" eaLnBrk="0" hangingPunct="0"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Species lists for user-defined locations, </a:t>
            </a:r>
          </a:p>
          <a:p>
            <a:pPr marL="723153" lvl="1" indent="-241611" defTabSz="966440" eaLnBrk="0" hangingPunct="0"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Dynamically-updated threat and conservation assessments</a:t>
            </a:r>
          </a:p>
          <a:p>
            <a:pPr marL="723153" lvl="1" indent="-241611" defTabSz="966440" eaLnBrk="0" hangingPunct="0"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Mobile device-based species lists for naturalists. </a:t>
            </a:r>
          </a:p>
          <a:p>
            <a:pPr marL="241611" indent="-241611" defTabSz="966440" eaLnBrk="0" hangingPunct="0">
              <a:buFontTx/>
              <a:buChar char="•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establish an infrastructure that encourages and supports community </a:t>
            </a:r>
            <a:r>
              <a:rPr lang="en-US" sz="21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inolvement</a:t>
            </a: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biodiversity surveys and species range assessments.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01229-5D99-4098-9951-F7E88E891C3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25BF-8CDC-44E2-A3B6-54C2BCC38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399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of mean 2000-2012 Cloud</a:t>
            </a:r>
            <a:r>
              <a:rPr lang="en-US" baseline="0" dirty="0" smtClean="0"/>
              <a:t> Frequency (%) from Collection 6 MOD35 for tile h11v08 in February.  Colors range from dark grey (rarely cloudy) to dark blue (usually cloudy).  Note spatial detail.  Red box is area shown in following slides.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AC89-E59C-584F-93F0-14B0CA5F50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6056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to before, but cropped</a:t>
            </a:r>
            <a:r>
              <a:rPr lang="en-US" baseline="0" dirty="0" smtClean="0"/>
              <a:t> to northern </a:t>
            </a:r>
            <a:r>
              <a:rPr lang="en-US" baseline="0" dirty="0" err="1" smtClean="0"/>
              <a:t>andes</a:t>
            </a:r>
            <a:r>
              <a:rPr lang="en-US" baseline="0" dirty="0" smtClean="0"/>
              <a:t> and draped over elevation.  Note that MOD35 is able to capture orographic clouds on the eastern (but not western slopes).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AC89-E59C-584F-93F0-14B0CA5F503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0529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want</a:t>
            </a:r>
            <a:r>
              <a:rPr lang="en-US" baseline="0" dirty="0" smtClean="0"/>
              <a:t> to spend too much time here, but we’ve done model comparison using various spatial models and those in blue and red (which use MODIS cloud data) consistently improve the predictive accuracy.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CAC89-E59C-584F-93F0-14B0CA5F503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8029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861D-93A5-4C42-A1DE-BF2886663757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8C459-0671-4EC0-BF9D-B3307B868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46C17-D16C-4C80-973E-56588BEC5A99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7FD4B-3CFA-41B9-B7AF-2AB8EB75D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E819-F8AC-4637-8F8C-D5AD09C503A4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7D8BC-4982-42DE-99D2-346A239EA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193C-24C5-4ABD-BEAE-DAC6DBEA172B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98F7C-8926-46F8-A75A-C8EE4026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C8420-E5DC-4029-B2B0-660C5AEE0E78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FA2AA-E262-42BE-BB15-704FDFB74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2416-D74C-4F48-972C-4FAFAD4B7F98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27EB5-9544-4760-8F59-67C80DF9E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EC4B-A3AE-47B1-9928-4B14DC7B6EB1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933F1-85E6-4C65-86D4-73C51527A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0C75-EDB1-4ADD-95C2-82992055E8FC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B0C6-B8FD-4E96-B86E-96D90E33F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70883-DCB6-4ECB-A002-282497652796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6DFE-1B7B-4353-9512-004E6185A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C8924-008B-4C0B-9F27-3D5AA89D0B36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84BA4-60A9-4C15-8456-65FB22060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DF96-9ADD-451E-81D5-1F4CEEB6CC02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32AD0-4E4C-48BC-B3E2-C17BC5B2F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BC32D4-73E3-4728-AE19-5919A6D1D7E0}" type="datetimeFigureOut">
              <a:rPr lang="en-US"/>
              <a:pPr>
                <a:defRPr/>
              </a:pPr>
              <a:t>4/25/13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defTabSz="91429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A8C70C-3A45-413F-A182-809F35912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26.jpeg"/><Relationship Id="rId13" Type="http://schemas.openxmlformats.org/officeDocument/2006/relationships/image" Target="../media/image8.jpeg"/><Relationship Id="rId1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10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8" descr="Bild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343" y="2002950"/>
            <a:ext cx="1735137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Bild333"/>
          <p:cNvPicPr>
            <a:picLocks noChangeAspect="1" noChangeArrowheads="1"/>
          </p:cNvPicPr>
          <p:nvPr/>
        </p:nvPicPr>
        <p:blipFill>
          <a:blip r:embed="rId4" cstate="print"/>
          <a:srcRect l="11000" b="3149"/>
          <a:stretch>
            <a:fillRect/>
          </a:stretch>
        </p:blipFill>
        <p:spPr bwMode="auto">
          <a:xfrm>
            <a:off x="5391511" y="4703942"/>
            <a:ext cx="28702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globcover_poster_V2_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6114" y="3297126"/>
            <a:ext cx="3114136" cy="172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1339" y="2139593"/>
            <a:ext cx="26336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 l="14732" t="10537" b="14495"/>
          <a:stretch>
            <a:fillRect/>
          </a:stretch>
        </p:blipFill>
        <p:spPr bwMode="auto">
          <a:xfrm>
            <a:off x="1017919" y="4800241"/>
            <a:ext cx="2409110" cy="169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77092" y="317502"/>
            <a:ext cx="7554991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Integrating global species distributions, remote sensing and climate data to model change in species distributions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errors</a:t>
            </a:r>
          </a:p>
          <a:p>
            <a:r>
              <a:rPr lang="en-US" dirty="0"/>
              <a:t>Among-product </a:t>
            </a:r>
            <a:r>
              <a:rPr lang="en-US" dirty="0" smtClean="0"/>
              <a:t>disagreements</a:t>
            </a:r>
            <a:endParaRPr lang="en-US" dirty="0"/>
          </a:p>
          <a:p>
            <a:r>
              <a:rPr lang="en-US" dirty="0" smtClean="0"/>
              <a:t>Categorical data – False absences of minor land cover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4648200"/>
            <a:ext cx="1752600" cy="1600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4648200"/>
            <a:ext cx="11430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191000" y="5257800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8800" y="4648200"/>
            <a:ext cx="17526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2200" y="5776586"/>
            <a:ext cx="1143000" cy="4718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60874"/>
            <a:ext cx="8229600" cy="1143000"/>
          </a:xfrm>
        </p:spPr>
        <p:txBody>
          <a:bodyPr/>
          <a:lstStyle/>
          <a:p>
            <a:r>
              <a:rPr lang="en-US" sz="4000" dirty="0" smtClean="0"/>
              <a:t>Limitations of Existing Products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028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49" y="648349"/>
            <a:ext cx="8229600" cy="1143000"/>
          </a:xfrm>
        </p:spPr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518" y="1897659"/>
            <a:ext cx="8382000" cy="36125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Generate </a:t>
            </a:r>
            <a:r>
              <a:rPr lang="en-US" dirty="0"/>
              <a:t>a </a:t>
            </a:r>
            <a:r>
              <a:rPr lang="en-US" b="1" dirty="0" smtClean="0"/>
              <a:t>harmonized </a:t>
            </a:r>
            <a:r>
              <a:rPr lang="en-US" dirty="0" smtClean="0"/>
              <a:t>set </a:t>
            </a:r>
            <a:r>
              <a:rPr lang="en-US" dirty="0"/>
              <a:t>of 1-km resolution land cover product that provides </a:t>
            </a:r>
            <a:r>
              <a:rPr lang="en-US" b="1" dirty="0"/>
              <a:t>scale-integrated</a:t>
            </a:r>
            <a:r>
              <a:rPr lang="en-US" dirty="0"/>
              <a:t> and </a:t>
            </a:r>
            <a:r>
              <a:rPr lang="en-US" b="1" dirty="0"/>
              <a:t>accuracy-weighted</a:t>
            </a:r>
            <a:r>
              <a:rPr lang="en-US" dirty="0"/>
              <a:t> consensus land cover information on a </a:t>
            </a:r>
            <a:r>
              <a:rPr lang="en-US" b="1" dirty="0"/>
              <a:t>continuous </a:t>
            </a:r>
            <a:r>
              <a:rPr lang="en-US" b="1" dirty="0" smtClean="0"/>
              <a:t>scale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Example use in biodiversity modeling: </a:t>
            </a:r>
            <a:r>
              <a:rPr lang="en-US" b="1" dirty="0" smtClean="0"/>
              <a:t>Minimize false absences </a:t>
            </a:r>
            <a:r>
              <a:rPr lang="en-US" dirty="0" smtClean="0"/>
              <a:t>and </a:t>
            </a:r>
            <a:r>
              <a:rPr lang="en-US" b="1" dirty="0" smtClean="0"/>
              <a:t>improve accuracy </a:t>
            </a:r>
            <a:r>
              <a:rPr lang="en-US" dirty="0" smtClean="0"/>
              <a:t>of species distribution models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706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214833" y="684957"/>
            <a:ext cx="4790266" cy="61730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706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6365" t="1575" r="5641" b="51728"/>
          <a:stretch>
            <a:fillRect/>
          </a:stretch>
        </p:blipFill>
        <p:spPr>
          <a:xfrm>
            <a:off x="135172" y="1979872"/>
            <a:ext cx="4397071" cy="329979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5542" t="48366" r="5668" b="5163"/>
          <a:stretch>
            <a:fillRect/>
          </a:stretch>
        </p:blipFill>
        <p:spPr>
          <a:xfrm>
            <a:off x="4635613" y="2011677"/>
            <a:ext cx="4436828" cy="3283889"/>
          </a:xfrm>
          <a:prstGeom prst="rect">
            <a:avLst/>
          </a:prstGeom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2150829" y="1311964"/>
            <a:ext cx="4655488" cy="7020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1km Land Cover Prevalence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33" y="671389"/>
            <a:ext cx="8229600" cy="1066800"/>
          </a:xfrm>
        </p:spPr>
        <p:txBody>
          <a:bodyPr/>
          <a:lstStyle/>
          <a:p>
            <a:r>
              <a:rPr lang="en-US" sz="3600" dirty="0" smtClean="0"/>
              <a:t>Improvements to model accuracy</a:t>
            </a:r>
            <a:endParaRPr lang="en-US" sz="36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90824"/>
            <a:ext cx="8229600" cy="41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6"/>
          <p:cNvGrpSpPr/>
          <p:nvPr/>
        </p:nvGrpSpPr>
        <p:grpSpPr>
          <a:xfrm>
            <a:off x="5220" y="3147405"/>
            <a:ext cx="604380" cy="1447800"/>
            <a:chOff x="990601" y="3810000"/>
            <a:chExt cx="604380" cy="1447800"/>
          </a:xfrm>
        </p:grpSpPr>
        <p:sp>
          <p:nvSpPr>
            <p:cNvPr id="8" name="Up Arrow 7"/>
            <p:cNvSpPr/>
            <p:nvPr/>
          </p:nvSpPr>
          <p:spPr>
            <a:xfrm>
              <a:off x="1366381" y="3810000"/>
              <a:ext cx="228600" cy="14478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767943" y="4419600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Better</a:t>
              </a:r>
              <a:endParaRPr lang="en-US" dirty="0"/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5125"/>
            <a:ext cx="830408" cy="5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65125"/>
            <a:ext cx="762000" cy="57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http://upload.wikimedia.org/wikipedia/commons/thumb/6/6b/Oreoscoptes_montanus_Sandy_Hook_NJ.jpg/330px-Oreoscoptes_montanus_Sandy_Hook_N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15000" t="17317" b="3725"/>
          <a:stretch/>
        </p:blipFill>
        <p:spPr bwMode="auto">
          <a:xfrm>
            <a:off x="5992042" y="1765125"/>
            <a:ext cx="789758" cy="553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upload.wikimedia.org/wikipedia/commons/thumb/c/cf/UplandSandpiperOntarioCropped.jpg/330px-UplandSandpiperOntarioCropp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b="38697"/>
          <a:stretch/>
        </p:blipFill>
        <p:spPr bwMode="auto">
          <a:xfrm>
            <a:off x="889506" y="3583220"/>
            <a:ext cx="779102" cy="540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upload.wikimedia.org/wikipedia/commons/thumb/8/8c/Podilymbus-podiceps-001.jpg/330px-Podilymbus-podiceps-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992042" y="3580866"/>
            <a:ext cx="723900" cy="542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ttps://encrypted-tbn0.gstatic.com/images?q=tbn:ANd9GcQKtwekpBpRQ1EfazaN1KruixZV8PCDYTrZ84Yk7ZNJ5OrrrGaYA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9792"/>
            <a:ext cx="786973" cy="563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57300" y="24616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00300" y="24616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76800" y="24616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2200" y="24616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15200" y="24616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57300" y="42142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00300" y="42142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33800" y="4208263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8700" y="4208263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72200" y="4214205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15200" y="4208263"/>
            <a:ext cx="266700" cy="101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33800" y="2461605"/>
            <a:ext cx="266700" cy="5084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267023" y="6440557"/>
            <a:ext cx="4872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Tuanmu &amp; Jetz (Global Ecology &amp; Biogeography, in review)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754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935896"/>
            <a:ext cx="5486400" cy="2410929"/>
          </a:xfrm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Climate-aided interpolation</a:t>
            </a:r>
          </a:p>
          <a:p>
            <a:pPr marL="230188" indent="0"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Monthly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climatologies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2000-2011) from MODIS and station means</a:t>
            </a:r>
          </a:p>
          <a:p>
            <a:pPr marL="230188" indent="0"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Interpolate daily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anomalies (including pre 2000)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49" y="1173480"/>
            <a:ext cx="27511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573156" y="2070280"/>
            <a:ext cx="525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Goal: Develop daily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1km surfaces of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tmax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tmin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ppt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MODIS and climate station data (1970-2011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324601" y="2870421"/>
            <a:ext cx="998550" cy="2311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47005" y="2878372"/>
            <a:ext cx="882595" cy="2303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 cstate="print"/>
          <a:srcRect r="16058"/>
          <a:stretch>
            <a:fillRect/>
          </a:stretch>
        </p:blipFill>
        <p:spPr bwMode="auto">
          <a:xfrm>
            <a:off x="6324600" y="5181600"/>
            <a:ext cx="19050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409492" y="664252"/>
            <a:ext cx="8229600" cy="792162"/>
          </a:xfrm>
        </p:spPr>
        <p:txBody>
          <a:bodyPr/>
          <a:lstStyle/>
          <a:p>
            <a:r>
              <a:rPr lang="en-US" sz="3600" dirty="0" smtClean="0"/>
              <a:t>Satellite-Station Data Fusion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025224" y="759667"/>
            <a:ext cx="3621819" cy="563562"/>
          </a:xfrm>
        </p:spPr>
        <p:txBody>
          <a:bodyPr/>
          <a:lstStyle/>
          <a:p>
            <a:r>
              <a:rPr lang="en-US" sz="2400" u="sng" dirty="0" smtClean="0"/>
              <a:t>Satellite Weather Products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9077" y="4351282"/>
            <a:ext cx="39472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Precipitation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MODIS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Cloud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Product (MOD06)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944217"/>
            <a:ext cx="45386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5041127" y="1768475"/>
            <a:ext cx="395523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Temperature:</a:t>
            </a:r>
          </a:p>
          <a:p>
            <a:r>
              <a:rPr lang="en-US" sz="2400" dirty="0"/>
              <a:t>MODIS LST (MOD11A1)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  <p:pic>
        <p:nvPicPr>
          <p:cNvPr id="10" name="Content Placeholder 3" descr="MarchC5vC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50562" t="2449" r="1989" b="4496"/>
          <a:stretch/>
        </p:blipFill>
        <p:spPr>
          <a:xfrm>
            <a:off x="532736" y="3869105"/>
            <a:ext cx="3745065" cy="2996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1897" t="5904" r="3494"/>
          <a:stretch/>
        </p:blipFill>
        <p:spPr>
          <a:xfrm>
            <a:off x="1129085" y="1352531"/>
            <a:ext cx="6433268" cy="4874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1865" y="791817"/>
            <a:ext cx="663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CLIMATE INTERPOLATION WORKFLOW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85016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All the steps are implemented in Open Source GIS combining </a:t>
            </a:r>
            <a:br>
              <a:rPr lang="en-US" sz="1200" dirty="0" smtClean="0"/>
            </a:br>
            <a:r>
              <a:rPr lang="en-US" sz="1200" dirty="0" smtClean="0"/>
              <a:t>Linux Shell script, </a:t>
            </a:r>
            <a:r>
              <a:rPr lang="en-US" sz="1200" dirty="0" err="1" smtClean="0"/>
              <a:t>PostGres</a:t>
            </a:r>
            <a:r>
              <a:rPr lang="en-US" sz="1200" dirty="0" smtClean="0"/>
              <a:t>, R, Python, GRASS and GDAL.</a:t>
            </a:r>
            <a:endParaRPr lang="en-US" sz="1200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627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8229" t="3414" r="7314"/>
          <a:stretch/>
        </p:blipFill>
        <p:spPr>
          <a:xfrm>
            <a:off x="993913" y="848826"/>
            <a:ext cx="7267492" cy="415096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65112804"/>
              </p:ext>
            </p:extLst>
          </p:nvPr>
        </p:nvGraphicFramePr>
        <p:xfrm>
          <a:off x="5677231" y="5001369"/>
          <a:ext cx="3347498" cy="1737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8227"/>
                <a:gridCol w="2769271"/>
              </a:tblGrid>
              <a:tr h="24025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f(elev)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caii_mod2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f(LST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f(elev, </a:t>
                      </a:r>
                      <a:r>
                        <a:rPr lang="en-US" sz="900" u="none" strike="noStrike" dirty="0">
                          <a:effectLst/>
                        </a:rPr>
                        <a:t>LST)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f(lat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f(lon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f(elev)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f(lat</a:t>
                      </a:r>
                      <a:r>
                        <a:rPr lang="en-US" sz="900" u="none" strike="noStrike" dirty="0">
                          <a:effectLst/>
                        </a:rPr>
                        <a:t>, lon, </a:t>
                      </a:r>
                      <a:r>
                        <a:rPr lang="en-US" sz="900" u="none" strike="noStrike" dirty="0" smtClean="0">
                          <a:effectLst/>
                        </a:rPr>
                        <a:t>elev)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f(lat</a:t>
                      </a:r>
                      <a:r>
                        <a:rPr lang="en-US" sz="900" u="none" strike="noStrike" dirty="0">
                          <a:effectLst/>
                        </a:rPr>
                        <a:t>, lon) + </a:t>
                      </a:r>
                      <a:r>
                        <a:rPr lang="en-US" sz="900" u="none" strike="noStrike" dirty="0" smtClean="0">
                          <a:effectLst/>
                        </a:rPr>
                        <a:t>f(elev) </a:t>
                      </a:r>
                      <a:r>
                        <a:rPr lang="en-US" sz="900" u="none" strike="noStrike" dirty="0">
                          <a:effectLst/>
                        </a:rPr>
                        <a:t>+ </a:t>
                      </a:r>
                      <a:r>
                        <a:rPr lang="en-US" sz="900" u="none" strike="noStrike" dirty="0" smtClean="0">
                          <a:effectLst/>
                        </a:rPr>
                        <a:t>f(N_w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smtClean="0">
                          <a:effectLst/>
                        </a:rPr>
                        <a:t>E_w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f(LST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f(lat</a:t>
                      </a:r>
                      <a:r>
                        <a:rPr lang="en-US" sz="900" u="none" strike="noStrike" dirty="0">
                          <a:effectLst/>
                        </a:rPr>
                        <a:t>, lon) + </a:t>
                      </a:r>
                      <a:r>
                        <a:rPr lang="en-US" sz="900" u="none" strike="noStrike" dirty="0" smtClean="0">
                          <a:effectLst/>
                        </a:rPr>
                        <a:t>f(elev) </a:t>
                      </a:r>
                      <a:r>
                        <a:rPr lang="en-US" sz="900" u="none" strike="noStrike" dirty="0">
                          <a:effectLst/>
                        </a:rPr>
                        <a:t>+ </a:t>
                      </a:r>
                      <a:r>
                        <a:rPr lang="en-US" sz="900" u="none" strike="noStrike" dirty="0" smtClean="0">
                          <a:effectLst/>
                        </a:rPr>
                        <a:t>f(N_w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smtClean="0">
                          <a:effectLst/>
                        </a:rPr>
                        <a:t>E_w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f(LST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f(LC1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f(lat</a:t>
                      </a:r>
                      <a:r>
                        <a:rPr lang="en-US" sz="900" u="none" strike="noStrike" dirty="0">
                          <a:effectLst/>
                        </a:rPr>
                        <a:t>, lon) + </a:t>
                      </a:r>
                      <a:r>
                        <a:rPr lang="en-US" sz="900" u="none" strike="noStrike" dirty="0" smtClean="0">
                          <a:effectLst/>
                        </a:rPr>
                        <a:t>f(elev) </a:t>
                      </a:r>
                      <a:r>
                        <a:rPr lang="en-US" sz="900" u="none" strike="noStrike" dirty="0">
                          <a:effectLst/>
                        </a:rPr>
                        <a:t>+ </a:t>
                      </a:r>
                      <a:r>
                        <a:rPr lang="en-US" sz="900" u="none" strike="noStrike" dirty="0" smtClean="0">
                          <a:effectLst/>
                        </a:rPr>
                        <a:t>f(N_w</a:t>
                      </a:r>
                      <a:r>
                        <a:rPr lang="en-US" sz="900" u="none" strike="noStrike" dirty="0">
                          <a:effectLst/>
                        </a:rPr>
                        <a:t>, </a:t>
                      </a:r>
                      <a:r>
                        <a:rPr lang="en-US" sz="900" u="none" strike="noStrike" dirty="0" smtClean="0">
                          <a:effectLst/>
                        </a:rPr>
                        <a:t>E_w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f(LST</a:t>
                      </a:r>
                      <a:r>
                        <a:rPr lang="en-US" sz="900" u="none" strike="noStrike" dirty="0">
                          <a:effectLst/>
                        </a:rPr>
                        <a:t>) + </a:t>
                      </a:r>
                      <a:r>
                        <a:rPr lang="en-US" sz="900" u="none" strike="noStrike" dirty="0" smtClean="0">
                          <a:effectLst/>
                        </a:rPr>
                        <a:t>f(LC3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cai_mod9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TMax~ f(x)+f(y)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634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cai_kr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CAI_kr: y_var ~ tmax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0160" y="5470496"/>
            <a:ext cx="3766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Max. temperature, 1 Sep. 2010</a:t>
            </a:r>
          </a:p>
          <a:p>
            <a:r>
              <a:rPr lang="en-US" sz="2000" dirty="0" smtClean="0"/>
              <a:t>Climate aided interpolation</a:t>
            </a:r>
          </a:p>
          <a:p>
            <a:r>
              <a:rPr lang="en-US" sz="2000" dirty="0" smtClean="0"/>
              <a:t>Comparison of models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6973294" y="2576223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(deg Celsius) </a:t>
            </a:r>
            <a:endParaRPr lang="en-US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548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_dat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130329" y="1216551"/>
            <a:ext cx="4795665" cy="5204129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966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77092" y="317502"/>
            <a:ext cx="7554991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Integrating global species distributions, remote sensing and climate data to model change in species distributions</a:t>
            </a:r>
            <a:endParaRPr lang="en-US" sz="2800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20282" y="1847852"/>
            <a:ext cx="58998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Walter Jetz (Yale U), Rob Guralnick (CU Boulder, Brian McGill (U Maine), Rama Nemani (NASA Ames), Forrest Melton (NASA Ames)</a:t>
            </a:r>
            <a:endParaRPr lang="en-US" sz="20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320282" y="3002113"/>
            <a:ext cx="645000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Dr. Mao-Ning Tuanmu (Yale U, </a:t>
            </a:r>
            <a:r>
              <a:rPr lang="en-US" sz="1600" dirty="0" smtClean="0"/>
              <a:t>NASA-funded</a:t>
            </a:r>
            <a:r>
              <a:rPr lang="en-US" sz="2000" dirty="0" smtClean="0"/>
              <a:t>), Dr. Adam Wilson (Yale U, </a:t>
            </a:r>
            <a:r>
              <a:rPr lang="en-US" sz="1600" dirty="0" smtClean="0"/>
              <a:t>YCEI-funded</a:t>
            </a:r>
            <a:r>
              <a:rPr lang="en-US" sz="2000" dirty="0" smtClean="0"/>
              <a:t>), Dr. Benoit Parmentier (NCEAS, </a:t>
            </a:r>
            <a:r>
              <a:rPr lang="en-US" sz="1600" dirty="0" err="1" smtClean="0"/>
              <a:t>iPlant</a:t>
            </a:r>
            <a:r>
              <a:rPr lang="en-US" sz="1600" dirty="0" smtClean="0"/>
              <a:t>-funded</a:t>
            </a:r>
            <a:r>
              <a:rPr lang="en-US" sz="2000" dirty="0" smtClean="0"/>
              <a:t>), Natalie Robinson (CU Boulder, </a:t>
            </a:r>
            <a:r>
              <a:rPr lang="en-US" sz="1600" dirty="0" smtClean="0"/>
              <a:t>NASA-funded</a:t>
            </a:r>
            <a:r>
              <a:rPr lang="en-US" sz="2000" dirty="0" smtClean="0"/>
              <a:t>), George Cooper (U Maine, </a:t>
            </a:r>
            <a:r>
              <a:rPr lang="en-US" sz="1600" dirty="0" smtClean="0"/>
              <a:t>NASA-funded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20282" y="4569853"/>
            <a:ext cx="63783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Dr. Jim Regetz (NCEAS), Dr. Mark Schildhauer (NCEAS), Martha Narro (</a:t>
            </a:r>
            <a:r>
              <a:rPr lang="en-US" sz="2000" dirty="0" err="1" smtClean="0"/>
              <a:t>iPlant</a:t>
            </a:r>
            <a:r>
              <a:rPr lang="en-US" sz="2000" dirty="0" smtClean="0"/>
              <a:t>), Dave Thau (Google), Jeremy Malczyk (Yale U)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476" y="3108958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Postdocs</a:t>
            </a:r>
            <a:r>
              <a:rPr lang="en-US" u="sng" dirty="0" smtClean="0"/>
              <a:t>, </a:t>
            </a:r>
          </a:p>
          <a:p>
            <a:r>
              <a:rPr lang="en-US" u="sng" dirty="0" smtClean="0"/>
              <a:t>Students: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5" y="195734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PIs: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5" y="478801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Others: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2" descr="http://cdn.techpp.com/wp-content/uploads/2010/12/google-earth-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542" y="5852155"/>
            <a:ext cx="1398803" cy="822963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759" y="5868063"/>
            <a:ext cx="95214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https://encrypted-tbn3.gstatic.com/images?q=tbn:ANd9GcQtAS7TlWEIo1C8t_8fgD2SfDHX9Y4U1ZmAzFB9IG7Y4QHoxMGDWA"/>
          <p:cNvPicPr>
            <a:picLocks noChangeAspect="1" noChangeArrowheads="1"/>
          </p:cNvPicPr>
          <p:nvPr/>
        </p:nvPicPr>
        <p:blipFill>
          <a:blip r:embed="rId5" cstate="print"/>
          <a:srcRect l="7984" t="13198" r="13496" b="13581"/>
          <a:stretch>
            <a:fillRect/>
          </a:stretch>
        </p:blipFill>
        <p:spPr bwMode="auto">
          <a:xfrm>
            <a:off x="3403158" y="6082748"/>
            <a:ext cx="1526650" cy="49298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935402" y="5891913"/>
            <a:ext cx="93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+mn-lt"/>
              </a:rPr>
              <a:t>YCEI</a:t>
            </a:r>
            <a:endParaRPr lang="en-US" sz="32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t="25652"/>
          <a:stretch>
            <a:fillRect/>
          </a:stretch>
        </p:blipFill>
        <p:spPr bwMode="auto">
          <a:xfrm>
            <a:off x="6393834" y="5942945"/>
            <a:ext cx="1605179" cy="5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 cstate="print"/>
          <a:srcRect r="33438"/>
          <a:stretch>
            <a:fillRect/>
          </a:stretch>
        </p:blipFill>
        <p:spPr bwMode="auto">
          <a:xfrm>
            <a:off x="214685" y="6043287"/>
            <a:ext cx="2170133" cy="53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_Feb_MOD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1159974"/>
            <a:ext cx="8172482" cy="5705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25" y="565944"/>
            <a:ext cx="8229600" cy="8160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MOD35 Cloud </a:t>
            </a:r>
            <a:r>
              <a:rPr lang="en-US" sz="2400" dirty="0"/>
              <a:t>Frequency (%</a:t>
            </a:r>
            <a:r>
              <a:rPr lang="en-US" sz="2400" dirty="0" smtClean="0"/>
              <a:t>) in February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7487" y="2532982"/>
            <a:ext cx="425878" cy="3506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6007745"/>
            <a:ext cx="227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Venezuela</a:t>
            </a:r>
          </a:p>
          <a:p>
            <a:pPr algn="ctr"/>
            <a:r>
              <a:rPr lang="en-US" dirty="0" smtClean="0"/>
              <a:t>(MODIS tile h11v08)</a:t>
            </a:r>
            <a:endParaRPr 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810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1159974"/>
            <a:ext cx="8172481" cy="5705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42" y="510282"/>
            <a:ext cx="8229600" cy="816015"/>
          </a:xfrm>
        </p:spPr>
        <p:txBody>
          <a:bodyPr>
            <a:normAutofit/>
          </a:bodyPr>
          <a:lstStyle/>
          <a:p>
            <a:r>
              <a:rPr lang="en-US" sz="2400" dirty="0"/>
              <a:t>MOD35 Cloud Frequency (%) in February</a:t>
            </a:r>
          </a:p>
        </p:txBody>
      </p:sp>
      <p:pic>
        <p:nvPicPr>
          <p:cNvPr id="5" name="Picture 4" descr="ge_Feb_MOD3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5291684"/>
            <a:ext cx="2244046" cy="1566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9817" y="5374459"/>
            <a:ext cx="84898" cy="962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081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930"/>
            <a:ext cx="8229600" cy="77459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Cloud </a:t>
            </a:r>
            <a:r>
              <a:rPr lang="en-US" sz="3200" dirty="0">
                <a:solidFill>
                  <a:schemeClr val="bg1"/>
                </a:solidFill>
              </a:rPr>
              <a:t>d</a:t>
            </a:r>
            <a:r>
              <a:rPr lang="en-US" sz="3200" dirty="0" smtClean="0">
                <a:solidFill>
                  <a:schemeClr val="bg1"/>
                </a:solidFill>
              </a:rPr>
              <a:t>ata improves interpolation accuracy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OD06_models.pd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6187" r="-9153"/>
          <a:stretch/>
        </p:blipFill>
        <p:spPr>
          <a:xfrm>
            <a:off x="98270" y="676469"/>
            <a:ext cx="9395415" cy="6181531"/>
          </a:xfr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384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85" y="688105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Comparison of </a:t>
            </a:r>
            <a:r>
              <a:rPr lang="en-US" sz="2800" dirty="0" err="1" smtClean="0">
                <a:solidFill>
                  <a:srgbClr val="000000"/>
                </a:solidFill>
              </a:rPr>
              <a:t>WorldClim</a:t>
            </a:r>
            <a:r>
              <a:rPr lang="en-US" sz="2800" dirty="0" smtClean="0">
                <a:solidFill>
                  <a:srgbClr val="000000"/>
                </a:solidFill>
              </a:rPr>
              <a:t> and MOD35-informed mean monthly interpolation (February)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13589" b="12154"/>
          <a:stretch/>
        </p:blipFill>
        <p:spPr>
          <a:xfrm>
            <a:off x="147662" y="2038017"/>
            <a:ext cx="8983366" cy="3470535"/>
          </a:xfrm>
        </p:spPr>
      </p:pic>
      <p:sp>
        <p:nvSpPr>
          <p:cNvPr id="5" name="TextBox 4"/>
          <p:cNvSpPr txBox="1"/>
          <p:nvPr/>
        </p:nvSpPr>
        <p:spPr>
          <a:xfrm>
            <a:off x="2229706" y="1905107"/>
            <a:ext cx="15095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</a:rPr>
              <a:t>Worldclim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1525" y="1909827"/>
            <a:ext cx="24519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MOD35-Informed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624" y="5877758"/>
            <a:ext cx="83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Mean monthly precipitation (mm) from </a:t>
            </a:r>
            <a:r>
              <a:rPr lang="en-US" dirty="0" err="1" smtClean="0">
                <a:solidFill>
                  <a:srgbClr val="000000"/>
                </a:solidFill>
              </a:rPr>
              <a:t>WorldClim</a:t>
            </a:r>
            <a:r>
              <a:rPr lang="en-US" dirty="0" smtClean="0">
                <a:solidFill>
                  <a:srgbClr val="000000"/>
                </a:solidFill>
              </a:rPr>
              <a:t> [</a:t>
            </a:r>
            <a:r>
              <a:rPr lang="en-US" dirty="0" err="1" smtClean="0">
                <a:solidFill>
                  <a:srgbClr val="000000"/>
                </a:solidFill>
              </a:rPr>
              <a:t>lppt~s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y,x</a:t>
            </a:r>
            <a:r>
              <a:rPr lang="en-US" dirty="0" smtClean="0">
                <a:solidFill>
                  <a:srgbClr val="000000"/>
                </a:solidFill>
              </a:rPr>
              <a:t>)+s(</a:t>
            </a:r>
            <a:r>
              <a:rPr lang="en-US" dirty="0" err="1" smtClean="0">
                <a:solidFill>
                  <a:srgbClr val="000000"/>
                </a:solidFill>
              </a:rPr>
              <a:t>dem</a:t>
            </a:r>
            <a:r>
              <a:rPr lang="en-US" dirty="0" smtClean="0">
                <a:solidFill>
                  <a:srgbClr val="000000"/>
                </a:solidFill>
              </a:rPr>
              <a:t>)] and MOD35-informed interpolation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lppt~s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y,x</a:t>
            </a:r>
            <a:r>
              <a:rPr lang="en-US" dirty="0">
                <a:solidFill>
                  <a:srgbClr val="000000"/>
                </a:solidFill>
              </a:rPr>
              <a:t>)+s(</a:t>
            </a:r>
            <a:r>
              <a:rPr lang="en-US" dirty="0" err="1">
                <a:solidFill>
                  <a:srgbClr val="000000"/>
                </a:solidFill>
              </a:rPr>
              <a:t>dem</a:t>
            </a:r>
            <a:r>
              <a:rPr lang="en-US" dirty="0">
                <a:solidFill>
                  <a:srgbClr val="000000"/>
                </a:solidFill>
              </a:rPr>
              <a:t>)+cld+cot+cer20 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7460" y="1580961"/>
            <a:ext cx="6854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mm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6453" y="4601980"/>
            <a:ext cx="419724" cy="4122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32486" y="4017363"/>
            <a:ext cx="409730" cy="4122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68322" y="3605133"/>
            <a:ext cx="409730" cy="8244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50372" y="4539522"/>
            <a:ext cx="409730" cy="4222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56022" y="47706"/>
            <a:ext cx="507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3. Global temp. &amp; prec. layers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173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1673" y="5419063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lackadder ITC" pitchFamily="82" charset="0"/>
              </a:rPr>
              <a:t>Thanks!</a:t>
            </a:r>
            <a:endParaRPr lang="en-US" sz="3200" dirty="0">
              <a:latin typeface="Blackadder ITC" pitchFamily="82" charset="0"/>
            </a:endParaRPr>
          </a:p>
        </p:txBody>
      </p:sp>
      <p:pic>
        <p:nvPicPr>
          <p:cNvPr id="198657" name="Picture 1" descr="C:\Temp\CostaRica_Dec11\IMG_5788.JPG"/>
          <p:cNvPicPr>
            <a:picLocks noChangeAspect="1" noChangeArrowheads="1"/>
          </p:cNvPicPr>
          <p:nvPr/>
        </p:nvPicPr>
        <p:blipFill>
          <a:blip r:embed="rId2" cstate="print"/>
          <a:srcRect l="3940" t="14303" r="31834" b="10175"/>
          <a:stretch>
            <a:fillRect/>
          </a:stretch>
        </p:blipFill>
        <p:spPr bwMode="auto">
          <a:xfrm>
            <a:off x="2328306" y="1419367"/>
            <a:ext cx="4524234" cy="354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50"/>
            <a:ext cx="8229600" cy="72960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Landcover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</a:rPr>
              <a:t>Bias</a:t>
            </a:r>
            <a:r>
              <a:rPr lang="en-US" sz="3200" dirty="0" smtClean="0">
                <a:solidFill>
                  <a:schemeClr val="bg1"/>
                </a:solidFill>
              </a:rPr>
              <a:t> in Collection 5 (MOD35) </a:t>
            </a:r>
            <a:r>
              <a:rPr lang="en-US" sz="3200" dirty="0">
                <a:solidFill>
                  <a:schemeClr val="bg1"/>
                </a:solidFill>
              </a:rPr>
              <a:t>C</a:t>
            </a:r>
            <a:r>
              <a:rPr lang="en-US" sz="3200" dirty="0" smtClean="0">
                <a:solidFill>
                  <a:schemeClr val="bg1"/>
                </a:solidFill>
              </a:rPr>
              <a:t>loud Data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rchC5vC6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303" t="1247" r="1989" b="4496"/>
          <a:stretch/>
        </p:blipFill>
        <p:spPr>
          <a:xfrm>
            <a:off x="20271" y="903520"/>
            <a:ext cx="8572822" cy="4265973"/>
          </a:xfrm>
        </p:spPr>
      </p:pic>
      <p:sp>
        <p:nvSpPr>
          <p:cNvPr id="5" name="TextBox 4"/>
          <p:cNvSpPr txBox="1"/>
          <p:nvPr/>
        </p:nvSpPr>
        <p:spPr>
          <a:xfrm>
            <a:off x="1407833" y="760272"/>
            <a:ext cx="20670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MOD35 Collection 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7107" y="774078"/>
            <a:ext cx="20670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MOD35 Collection 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3462" y="5042322"/>
            <a:ext cx="3941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Cloud Frequency (%) in March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6688" y="4607693"/>
            <a:ext cx="3561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66688" y="3047005"/>
            <a:ext cx="5277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366688" y="1525901"/>
            <a:ext cx="767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366688" y="733149"/>
            <a:ext cx="8033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66688" y="2269021"/>
            <a:ext cx="767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66688" y="3849197"/>
            <a:ext cx="767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626698"/>
            <a:ext cx="8302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current</a:t>
            </a:r>
            <a:r>
              <a:rPr lang="en-US" dirty="0" smtClean="0">
                <a:solidFill>
                  <a:srgbClr val="000000"/>
                </a:solidFill>
              </a:rPr>
              <a:t> (C5) MODIS Cloud mask has more frequent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“cloudy” days over non-forest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updated (C6) mask less biased by land cover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72520" y="1166691"/>
            <a:ext cx="3794926" cy="2111858"/>
          </a:xfrm>
          <a:custGeom>
            <a:avLst/>
            <a:gdLst>
              <a:gd name="connsiteX0" fmla="*/ 0 w 3794926"/>
              <a:gd name="connsiteY0" fmla="*/ 487352 h 2111858"/>
              <a:gd name="connsiteX1" fmla="*/ 44299 w 3794926"/>
              <a:gd name="connsiteY1" fmla="*/ 2111858 h 2111858"/>
              <a:gd name="connsiteX2" fmla="*/ 959806 w 3794926"/>
              <a:gd name="connsiteY2" fmla="*/ 1919871 h 2111858"/>
              <a:gd name="connsiteX3" fmla="*/ 1491391 w 3794926"/>
              <a:gd name="connsiteY3" fmla="*/ 945167 h 2111858"/>
              <a:gd name="connsiteX4" fmla="*/ 2082041 w 3794926"/>
              <a:gd name="connsiteY4" fmla="*/ 827021 h 2111858"/>
              <a:gd name="connsiteX5" fmla="*/ 2259236 w 3794926"/>
              <a:gd name="connsiteY5" fmla="*/ 827021 h 2111858"/>
              <a:gd name="connsiteX6" fmla="*/ 3322406 w 3794926"/>
              <a:gd name="connsiteY6" fmla="*/ 487352 h 2111858"/>
              <a:gd name="connsiteX7" fmla="*/ 3794926 w 3794926"/>
              <a:gd name="connsiteY7" fmla="*/ 354437 h 2111858"/>
              <a:gd name="connsiteX8" fmla="*/ 3676796 w 3794926"/>
              <a:gd name="connsiteY8" fmla="*/ 162450 h 2111858"/>
              <a:gd name="connsiteX9" fmla="*/ 3278107 w 3794926"/>
              <a:gd name="connsiteY9" fmla="*/ 0 h 2111858"/>
              <a:gd name="connsiteX10" fmla="*/ 1653820 w 3794926"/>
              <a:gd name="connsiteY10" fmla="*/ 59073 h 2111858"/>
              <a:gd name="connsiteX11" fmla="*/ 1033637 w 3794926"/>
              <a:gd name="connsiteY11" fmla="*/ 162450 h 2111858"/>
              <a:gd name="connsiteX12" fmla="*/ 679247 w 3794926"/>
              <a:gd name="connsiteY12" fmla="*/ 14768 h 2111858"/>
              <a:gd name="connsiteX13" fmla="*/ 0 w 3794926"/>
              <a:gd name="connsiteY13" fmla="*/ 487352 h 211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94926" h="2111858">
                <a:moveTo>
                  <a:pt x="0" y="487352"/>
                </a:moveTo>
                <a:lnTo>
                  <a:pt x="44299" y="2111858"/>
                </a:lnTo>
                <a:lnTo>
                  <a:pt x="959806" y="1919871"/>
                </a:lnTo>
                <a:lnTo>
                  <a:pt x="1491391" y="945167"/>
                </a:lnTo>
                <a:lnTo>
                  <a:pt x="2082041" y="827021"/>
                </a:lnTo>
                <a:lnTo>
                  <a:pt x="2259236" y="827021"/>
                </a:lnTo>
                <a:lnTo>
                  <a:pt x="3322406" y="487352"/>
                </a:lnTo>
                <a:lnTo>
                  <a:pt x="3794926" y="354437"/>
                </a:lnTo>
                <a:lnTo>
                  <a:pt x="3676796" y="162450"/>
                </a:lnTo>
                <a:lnTo>
                  <a:pt x="3278107" y="0"/>
                </a:lnTo>
                <a:lnTo>
                  <a:pt x="1653820" y="59073"/>
                </a:lnTo>
                <a:lnTo>
                  <a:pt x="1033637" y="162450"/>
                </a:lnTo>
                <a:lnTo>
                  <a:pt x="679247" y="14768"/>
                </a:lnTo>
                <a:lnTo>
                  <a:pt x="0" y="487352"/>
                </a:lnTo>
                <a:close/>
              </a:path>
            </a:pathLst>
          </a:custGeom>
          <a:noFill/>
          <a:ln w="38100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9272753">
            <a:off x="414048" y="1818289"/>
            <a:ext cx="2088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Non-Forest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337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C:\Users\Walter\AppData\Local\Microsoft\Windows\Temporary Internet Files\Content.Outlook\3F8SAMFW\avn_2841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68" y="2240559"/>
            <a:ext cx="2030506" cy="2627713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92" y="3335647"/>
            <a:ext cx="826823" cy="98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ight Arrow 21"/>
          <p:cNvSpPr/>
          <p:nvPr/>
        </p:nvSpPr>
        <p:spPr>
          <a:xfrm>
            <a:off x="2814762" y="3341511"/>
            <a:ext cx="250185" cy="3001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9352" y="4870992"/>
            <a:ext cx="1561758" cy="59093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pPr algn="ctr"/>
            <a:r>
              <a:rPr lang="en-US" sz="1200" u="sng" dirty="0" err="1" smtClean="0"/>
              <a:t>Hartlaub’s</a:t>
            </a:r>
            <a:r>
              <a:rPr lang="en-US" sz="1200" u="sng" dirty="0" smtClean="0"/>
              <a:t> </a:t>
            </a:r>
            <a:r>
              <a:rPr lang="en-US" sz="1200" u="sng" dirty="0" err="1" smtClean="0"/>
              <a:t>Turaco</a:t>
            </a:r>
            <a:r>
              <a:rPr lang="en-US" sz="1200" dirty="0" smtClean="0"/>
              <a:t>: forest specialist, &gt;1500m elevation</a:t>
            </a:r>
            <a:endParaRPr lang="en-US" sz="12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2380890" y="2494525"/>
            <a:ext cx="837460" cy="59093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pPr algn="ctr"/>
            <a:r>
              <a:rPr lang="en-US" sz="1200" dirty="0" smtClean="0"/>
              <a:t>MODIS </a:t>
            </a:r>
            <a:r>
              <a:rPr lang="en-US" sz="1200" dirty="0" err="1" smtClean="0"/>
              <a:t>Landcover</a:t>
            </a:r>
            <a:r>
              <a:rPr lang="en-US" sz="1200" dirty="0" smtClean="0"/>
              <a:t> 2001-2012</a:t>
            </a:r>
            <a:endParaRPr lang="en-US" sz="1200" baseline="30000" dirty="0"/>
          </a:p>
        </p:txBody>
      </p:sp>
      <p:pic>
        <p:nvPicPr>
          <p:cNvPr id="146" name="Picture 3" descr="C:\Users\Walter\AppData\Local\Microsoft\Windows\Temporary Internet Files\Content.Outlook\3F8SAMFW\avn_2841c.jpg"/>
          <p:cNvPicPr>
            <a:picLocks noChangeAspect="1" noChangeArrowheads="1"/>
          </p:cNvPicPr>
          <p:nvPr/>
        </p:nvPicPr>
        <p:blipFill>
          <a:blip r:embed="rId4" cstate="print"/>
          <a:srcRect l="27025" r="-1643" b="40176"/>
          <a:stretch>
            <a:fillRect/>
          </a:stretch>
        </p:blipFill>
        <p:spPr bwMode="auto">
          <a:xfrm>
            <a:off x="3406942" y="1678343"/>
            <a:ext cx="3709850" cy="3849172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07034" y="1854679"/>
            <a:ext cx="1337094" cy="40626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r>
              <a:rPr lang="en-US" sz="1200" dirty="0" smtClean="0"/>
              <a:t>Expert range size: 180,000km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3264446" y="5296124"/>
            <a:ext cx="1216852" cy="453122"/>
            <a:chOff x="3454227" y="4390350"/>
            <a:chExt cx="1216852" cy="453122"/>
          </a:xfrm>
        </p:grpSpPr>
        <p:sp>
          <p:nvSpPr>
            <p:cNvPr id="147" name="Rectangle 146"/>
            <p:cNvSpPr/>
            <p:nvPr/>
          </p:nvSpPr>
          <p:spPr>
            <a:xfrm>
              <a:off x="3454227" y="4406805"/>
              <a:ext cx="1121134" cy="420095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 w="63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499773" y="4450610"/>
              <a:ext cx="158149" cy="1517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499773" y="4637486"/>
              <a:ext cx="158149" cy="1517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622394" y="4581862"/>
              <a:ext cx="10486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Suitable 2012</a:t>
              </a:r>
              <a:endParaRPr lang="en-US" sz="1050" dirty="0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22394" y="4390350"/>
              <a:ext cx="9909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smtClean="0"/>
                <a:t>Expert range</a:t>
              </a:r>
            </a:p>
          </p:txBody>
        </p:sp>
      </p:grpSp>
      <p:sp>
        <p:nvSpPr>
          <p:cNvPr id="19" name="Text Box 466"/>
          <p:cNvSpPr txBox="1">
            <a:spLocks noChangeArrowheads="1"/>
          </p:cNvSpPr>
          <p:nvPr/>
        </p:nvSpPr>
        <p:spPr bwMode="auto">
          <a:xfrm>
            <a:off x="2648315" y="507834"/>
            <a:ext cx="3372923" cy="52321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9" tIns="45715" rIns="91429" bIns="45715">
            <a:spAutoFit/>
          </a:bodyPr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/>
              <a:t>Range Refinement</a:t>
            </a:r>
            <a:endParaRPr lang="en-US" sz="28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3825" y="4214343"/>
            <a:ext cx="1711203" cy="148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5683" y="5393004"/>
            <a:ext cx="1694800" cy="146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7052089" y="5700214"/>
            <a:ext cx="295890" cy="3077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52089" y="4593178"/>
            <a:ext cx="295890" cy="307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064369" y="1682152"/>
            <a:ext cx="1906437" cy="948905"/>
            <a:chOff x="6064369" y="1682152"/>
            <a:chExt cx="1906437" cy="948905"/>
          </a:xfrm>
        </p:grpSpPr>
        <p:sp>
          <p:nvSpPr>
            <p:cNvPr id="30" name="Rectangle 29"/>
            <p:cNvSpPr/>
            <p:nvPr/>
          </p:nvSpPr>
          <p:spPr>
            <a:xfrm>
              <a:off x="6064369" y="1682152"/>
              <a:ext cx="1906437" cy="9489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228266" y="1897813"/>
              <a:ext cx="129396" cy="1293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28269" y="2262983"/>
              <a:ext cx="129396" cy="12939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00796" y="1777046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180,000km</a:t>
              </a:r>
              <a:r>
                <a:rPr lang="en-US" baseline="30000" dirty="0" smtClean="0"/>
                <a:t>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84413" y="2148781"/>
              <a:ext cx="1410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 23,000km</a:t>
              </a:r>
              <a:r>
                <a:rPr lang="en-US" baseline="30000" dirty="0" smtClean="0"/>
                <a:t>2</a:t>
              </a:r>
            </a:p>
          </p:txBody>
        </p:sp>
      </p:grpSp>
      <p:pic>
        <p:nvPicPr>
          <p:cNvPr id="36" name="Picture 2" descr="http://cdn.techpp.com/wp-content/uploads/2010/12/google-earth-eng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7605" y="258793"/>
            <a:ext cx="1803482" cy="1061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2973787" y="2195329"/>
            <a:ext cx="2154804" cy="1364629"/>
            <a:chOff x="3932664" y="3226970"/>
            <a:chExt cx="2254663" cy="1127330"/>
          </a:xfrm>
          <a:solidFill>
            <a:schemeClr val="bg1">
              <a:lumMod val="65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Global 1km environmental layers </a:t>
              </a:r>
              <a:endParaRPr lang="en-US" sz="2400" b="1" i="1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9372" y="2417200"/>
            <a:ext cx="1984646" cy="1069608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17" name="Rounded Rectangle 16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Global spatial biodiversity data</a:t>
              </a:r>
              <a:endParaRPr lang="en-US" sz="2000" b="1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29522" y="2473810"/>
            <a:ext cx="1252808" cy="763008"/>
            <a:chOff x="3932665" y="3226970"/>
            <a:chExt cx="2254663" cy="1127330"/>
          </a:xfrm>
          <a:solidFill>
            <a:schemeClr val="accent2">
              <a:lumMod val="75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Models</a:t>
              </a:r>
              <a:endParaRPr lang="en-US" sz="2400" b="1" i="1" dirty="0"/>
            </a:p>
          </p:txBody>
        </p:sp>
      </p:grpSp>
      <p:grpSp>
        <p:nvGrpSpPr>
          <p:cNvPr id="16" name="Group 7"/>
          <p:cNvGrpSpPr/>
          <p:nvPr/>
        </p:nvGrpSpPr>
        <p:grpSpPr>
          <a:xfrm>
            <a:off x="238221" y="1413470"/>
            <a:ext cx="1228318" cy="785862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19" name="Rounded Rectangle 18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Quality Control</a:t>
              </a:r>
              <a:endParaRPr lang="en-US" sz="2000" b="1" i="1" dirty="0"/>
            </a:p>
          </p:txBody>
        </p:sp>
      </p:grpSp>
      <p:grpSp>
        <p:nvGrpSpPr>
          <p:cNvPr id="21" name="Group 7"/>
          <p:cNvGrpSpPr/>
          <p:nvPr/>
        </p:nvGrpSpPr>
        <p:grpSpPr>
          <a:xfrm>
            <a:off x="1545733" y="1434833"/>
            <a:ext cx="1138360" cy="781038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23" name="Rounded Rectangle 22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Map of Life</a:t>
              </a:r>
              <a:endParaRPr lang="en-US" sz="2000" b="1" i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02554" y="1244804"/>
            <a:ext cx="1735187" cy="948854"/>
            <a:chOff x="3932665" y="3226970"/>
            <a:chExt cx="2254663" cy="1127330"/>
          </a:xfrm>
          <a:solidFill>
            <a:schemeClr val="bg2">
              <a:lumMod val="75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Predictions</a:t>
              </a:r>
              <a:endParaRPr lang="en-US" sz="2400" b="1" i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5620" y="3087969"/>
            <a:ext cx="1735187" cy="948854"/>
            <a:chOff x="3932665" y="3226970"/>
            <a:chExt cx="2254663" cy="1127330"/>
          </a:xfrm>
          <a:solidFill>
            <a:schemeClr val="bg2">
              <a:lumMod val="75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Inference</a:t>
              </a:r>
              <a:endParaRPr lang="en-US" sz="2400" b="1" i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414838" y="1844704"/>
            <a:ext cx="159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Hierarchical Bayesian models</a:t>
            </a:r>
            <a:endParaRPr lang="en-US" sz="1400" dirty="0"/>
          </a:p>
        </p:txBody>
      </p:sp>
      <p:sp>
        <p:nvSpPr>
          <p:cNvPr id="36" name="Up-Down Arrow 35"/>
          <p:cNvSpPr/>
          <p:nvPr/>
        </p:nvSpPr>
        <p:spPr>
          <a:xfrm>
            <a:off x="7980273" y="2289658"/>
            <a:ext cx="381000" cy="750748"/>
          </a:xfrm>
          <a:prstGeom prst="up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8" name="Group 7"/>
          <p:cNvGrpSpPr/>
          <p:nvPr/>
        </p:nvGrpSpPr>
        <p:grpSpPr>
          <a:xfrm>
            <a:off x="233449" y="4357316"/>
            <a:ext cx="3137904" cy="1938210"/>
            <a:chOff x="3932664" y="3226970"/>
            <a:chExt cx="2254663" cy="1127330"/>
          </a:xfrm>
          <a:solidFill>
            <a:schemeClr val="bg1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u="sng" dirty="0" smtClean="0">
                  <a:solidFill>
                    <a:schemeClr val="tx1"/>
                  </a:solidFill>
                </a:rPr>
                <a:t>Environment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Topography: </a:t>
              </a:r>
              <a:r>
                <a:rPr lang="en-US" dirty="0" smtClean="0">
                  <a:solidFill>
                    <a:srgbClr val="0070C0"/>
                  </a:solidFill>
                </a:rPr>
                <a:t>90m global DEM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Land cover type: </a:t>
              </a:r>
              <a:r>
                <a:rPr lang="en-US" dirty="0" smtClean="0">
                  <a:solidFill>
                    <a:srgbClr val="0070C0"/>
                  </a:solidFill>
                </a:rPr>
                <a:t>Consensus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Habitat Heterogeneity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Net primary productivity</a:t>
              </a:r>
            </a:p>
          </p:txBody>
        </p:sp>
      </p:grpSp>
      <p:grpSp>
        <p:nvGrpSpPr>
          <p:cNvPr id="41" name="Group 7"/>
          <p:cNvGrpSpPr/>
          <p:nvPr/>
        </p:nvGrpSpPr>
        <p:grpSpPr>
          <a:xfrm>
            <a:off x="3515165" y="4391586"/>
            <a:ext cx="2710706" cy="1929753"/>
            <a:chOff x="3932664" y="3226970"/>
            <a:chExt cx="2254663" cy="1127330"/>
          </a:xfrm>
          <a:solidFill>
            <a:schemeClr val="bg1">
              <a:lumMod val="75000"/>
            </a:schemeClr>
          </a:solidFill>
        </p:grpSpPr>
        <p:sp>
          <p:nvSpPr>
            <p:cNvPr id="42" name="Rounded Rectangle 41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u="sng" dirty="0" smtClean="0">
                  <a:solidFill>
                    <a:schemeClr val="tx1"/>
                  </a:solidFill>
                </a:rPr>
                <a:t>Climate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Temperature: </a:t>
              </a:r>
              <a:r>
                <a:rPr lang="en-US" dirty="0" smtClean="0">
                  <a:solidFill>
                    <a:srgbClr val="0070C0"/>
                  </a:solidFill>
                </a:rPr>
                <a:t>in progress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Cloud cover: </a:t>
              </a:r>
              <a:r>
                <a:rPr lang="en-US" dirty="0" smtClean="0">
                  <a:solidFill>
                    <a:srgbClr val="0070C0"/>
                  </a:solidFill>
                </a:rPr>
                <a:t>close!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Precipitation: </a:t>
              </a:r>
              <a:r>
                <a:rPr lang="en-US" dirty="0" smtClean="0">
                  <a:solidFill>
                    <a:srgbClr val="0070C0"/>
                  </a:solidFill>
                </a:rPr>
                <a:t>in progress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Bioclimatic variables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Extreme events</a:t>
              </a:r>
            </a:p>
          </p:txBody>
        </p:sp>
      </p:grpSp>
      <p:sp>
        <p:nvSpPr>
          <p:cNvPr id="44" name="Right Arrow 43"/>
          <p:cNvSpPr/>
          <p:nvPr/>
        </p:nvSpPr>
        <p:spPr>
          <a:xfrm>
            <a:off x="6956119" y="2703758"/>
            <a:ext cx="453542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488812" y="2720988"/>
            <a:ext cx="397511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5209483" y="2730265"/>
            <a:ext cx="397511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052807" y="4293705"/>
            <a:ext cx="209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Change in: </a:t>
            </a:r>
          </a:p>
          <a:p>
            <a:r>
              <a:rPr lang="en-US" sz="1600" dirty="0" smtClean="0"/>
              <a:t>Species niches</a:t>
            </a:r>
          </a:p>
          <a:p>
            <a:r>
              <a:rPr lang="en-US" sz="1600" dirty="0" smtClean="0"/>
              <a:t>Species distributions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5202" y="516039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1972-92 vs.</a:t>
            </a:r>
          </a:p>
          <a:p>
            <a:r>
              <a:rPr lang="en-US" dirty="0" smtClean="0"/>
              <a:t>1992-12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16677311">
            <a:off x="3267959" y="3797321"/>
            <a:ext cx="474600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7" descr="Z:\user\Carsten\Datensätze\Yale Project\Graphics Poster Presentation Hamburg\Amphibians\r-map - no of gbif records - amph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63388"/>
            <a:ext cx="4335879" cy="2108967"/>
          </a:xfrm>
          <a:prstGeom prst="rect">
            <a:avLst/>
          </a:prstGeom>
          <a:noFill/>
        </p:spPr>
      </p:pic>
      <p:pic>
        <p:nvPicPr>
          <p:cNvPr id="15" name="Picture 28" descr="Z:\user\Carsten\Datensätze\Yale Project\Graphics Poster Presentation Hamburg\Amphibians\r-map - gbif species richness - amph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683154"/>
            <a:ext cx="4575002" cy="2225276"/>
          </a:xfrm>
          <a:prstGeom prst="rect">
            <a:avLst/>
          </a:prstGeom>
          <a:noFill/>
        </p:spPr>
      </p:pic>
      <p:pic>
        <p:nvPicPr>
          <p:cNvPr id="16" name="Picture 29" descr="Z:\user\Carsten\Datensätze\Yale Project\Graphics Poster Presentation Hamburg\Amphibians\r-map - erm species richness - amph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892469"/>
            <a:ext cx="4335879" cy="1974496"/>
          </a:xfrm>
          <a:prstGeom prst="rect">
            <a:avLst/>
          </a:prstGeom>
          <a:noFill/>
        </p:spPr>
      </p:pic>
      <p:pic>
        <p:nvPicPr>
          <p:cNvPr id="17" name="Picture 31" descr="Z:\user\Carsten\Datensätze\Yale Project\Graphics Poster Presentation Hamburg\Mammals\r-map - no of gbif records - mamm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08121" y="654423"/>
            <a:ext cx="4335879" cy="2108967"/>
          </a:xfrm>
          <a:prstGeom prst="rect">
            <a:avLst/>
          </a:prstGeom>
          <a:noFill/>
        </p:spPr>
      </p:pic>
      <p:pic>
        <p:nvPicPr>
          <p:cNvPr id="18" name="Picture 32" descr="Z:\user\Carsten\Datensätze\Yale Project\Graphics Poster Presentation Hamburg\Mammals\r-map - gbif species richness - mamm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08121" y="2728953"/>
            <a:ext cx="4335879" cy="2108967"/>
          </a:xfrm>
          <a:prstGeom prst="rect">
            <a:avLst/>
          </a:prstGeom>
          <a:noFill/>
        </p:spPr>
      </p:pic>
      <p:pic>
        <p:nvPicPr>
          <p:cNvPr id="19" name="Picture 33" descr="Z:\user\Carsten\Datensätze\Yale Project\Graphics Poster Presentation Hamburg\Mammals\r-map - erm species richness - mamm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08121" y="4858287"/>
            <a:ext cx="4335879" cy="2008678"/>
          </a:xfrm>
          <a:prstGeom prst="rect">
            <a:avLst/>
          </a:prstGeom>
          <a:noFill/>
        </p:spPr>
      </p:pic>
      <p:sp>
        <p:nvSpPr>
          <p:cNvPr id="20" name="Textfeld 216"/>
          <p:cNvSpPr txBox="1"/>
          <p:nvPr/>
        </p:nvSpPr>
        <p:spPr>
          <a:xfrm>
            <a:off x="1057835" y="179293"/>
            <a:ext cx="192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Amphibians</a:t>
            </a:r>
            <a:endParaRPr lang="de-DE" sz="1800" b="1" dirty="0"/>
          </a:p>
        </p:txBody>
      </p:sp>
      <p:sp>
        <p:nvSpPr>
          <p:cNvPr id="21" name="Textfeld 217"/>
          <p:cNvSpPr txBox="1"/>
          <p:nvPr/>
        </p:nvSpPr>
        <p:spPr>
          <a:xfrm>
            <a:off x="6432288" y="180432"/>
            <a:ext cx="192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smtClean="0"/>
              <a:t>Mammals</a:t>
            </a:r>
            <a:endParaRPr lang="de-DE" sz="1800" b="1" dirty="0"/>
          </a:p>
        </p:txBody>
      </p:sp>
      <p:sp>
        <p:nvSpPr>
          <p:cNvPr id="24" name="Textfeld 223"/>
          <p:cNvSpPr txBox="1"/>
          <p:nvPr/>
        </p:nvSpPr>
        <p:spPr>
          <a:xfrm>
            <a:off x="3338793" y="2385276"/>
            <a:ext cx="278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GBIF species richness</a:t>
            </a:r>
            <a:endParaRPr lang="de-DE" sz="2000" dirty="0"/>
          </a:p>
        </p:txBody>
      </p:sp>
      <p:sp>
        <p:nvSpPr>
          <p:cNvPr id="26" name="Textfeld 281"/>
          <p:cNvSpPr txBox="1"/>
          <p:nvPr/>
        </p:nvSpPr>
        <p:spPr>
          <a:xfrm>
            <a:off x="3484139" y="341589"/>
            <a:ext cx="249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GBIF record count</a:t>
            </a:r>
            <a:endParaRPr lang="de-DE" sz="2000" dirty="0"/>
          </a:p>
        </p:txBody>
      </p:sp>
      <p:sp>
        <p:nvSpPr>
          <p:cNvPr id="28" name="Textfeld 283"/>
          <p:cNvSpPr txBox="1"/>
          <p:nvPr/>
        </p:nvSpPr>
        <p:spPr>
          <a:xfrm>
            <a:off x="3213723" y="4570349"/>
            <a:ext cx="303424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Expert species richness</a:t>
            </a:r>
            <a:endParaRPr lang="de-DE" sz="2000" dirty="0"/>
          </a:p>
        </p:txBody>
      </p:sp>
      <p:pic>
        <p:nvPicPr>
          <p:cNvPr id="29" name="Picture 73" descr="Z:\user\Carsten\Datensätze\Yale Project\Graphics Poster Presentation Hamburg\Proportion across scales\r-legend - ERM richness - mamm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953885" y="3166789"/>
            <a:ext cx="1354962" cy="147402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159925" y="6334780"/>
            <a:ext cx="198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Meyer, Guralnick, Kreft &amp; Jetz in prep.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66"/>
          <p:cNvSpPr txBox="1">
            <a:spLocks noChangeArrowheads="1"/>
          </p:cNvSpPr>
          <p:nvPr/>
        </p:nvSpPr>
        <p:spPr bwMode="auto">
          <a:xfrm>
            <a:off x="2582359" y="214535"/>
            <a:ext cx="3983762" cy="5232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29" tIns="45715" rIns="91429" bIns="45715">
            <a:spAutoFit/>
          </a:bodyPr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+mn-cs"/>
              </a:rPr>
              <a:t>Spatial biodiversity data</a:t>
            </a:r>
            <a:endParaRPr lang="en-US" sz="2800" dirty="0">
              <a:cs typeface="+mn-cs"/>
            </a:endParaRPr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5851518" y="6273235"/>
            <a:ext cx="3354999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Hurlbert and </a:t>
            </a:r>
            <a:r>
              <a:rPr lang="en-US" sz="1600" dirty="0" smtClean="0">
                <a:latin typeface="Calibri" pitchFamily="34" charset="0"/>
              </a:rPr>
              <a:t>Jetz (PNAS 2007)</a:t>
            </a:r>
          </a:p>
          <a:p>
            <a:r>
              <a:rPr lang="en-US" sz="1600" dirty="0" smtClean="0">
                <a:latin typeface="Calibri" pitchFamily="34" charset="0"/>
              </a:rPr>
              <a:t>Jetz et al. (Conservation Biology 2008)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6807" y="923025"/>
            <a:ext cx="8083273" cy="4934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05909" y="914400"/>
            <a:ext cx="2303253" cy="4977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8563" y="1802920"/>
            <a:ext cx="4431799" cy="42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7831" y="2468116"/>
            <a:ext cx="1664629" cy="87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Woidl\MoL\BioSync_Meeting1\Photos\SANY0007.JPG"/>
          <p:cNvPicPr>
            <a:picLocks noChangeAspect="1" noChangeArrowheads="1"/>
          </p:cNvPicPr>
          <p:nvPr/>
        </p:nvPicPr>
        <p:blipFill>
          <a:blip r:embed="rId5" cstate="print"/>
          <a:srcRect l="6129" t="11613" r="12903" b="10108"/>
          <a:stretch>
            <a:fillRect/>
          </a:stretch>
        </p:blipFill>
        <p:spPr bwMode="auto">
          <a:xfrm>
            <a:off x="120770" y="3864633"/>
            <a:ext cx="1998675" cy="14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 r="33438"/>
          <a:stretch>
            <a:fillRect/>
          </a:stretch>
        </p:blipFill>
        <p:spPr bwMode="auto">
          <a:xfrm rot="19808241">
            <a:off x="5066809" y="5416223"/>
            <a:ext cx="2708994" cy="6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 l="83162" t="66830" r="5141" b="24168"/>
          <a:stretch>
            <a:fillRect/>
          </a:stretch>
        </p:blipFill>
        <p:spPr bwMode="auto">
          <a:xfrm rot="20964320">
            <a:off x="238201" y="1404087"/>
            <a:ext cx="1503333" cy="75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836" y="2377294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36383">
            <a:off x="7267886" y="5956050"/>
            <a:ext cx="1533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466"/>
          <p:cNvSpPr txBox="1">
            <a:spLocks noChangeArrowheads="1"/>
          </p:cNvSpPr>
          <p:nvPr/>
        </p:nvSpPr>
        <p:spPr bwMode="auto">
          <a:xfrm>
            <a:off x="1095559" y="214535"/>
            <a:ext cx="7297947" cy="8925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2800" b="1" dirty="0" smtClean="0"/>
              <a:t>Map of Life </a:t>
            </a:r>
            <a:r>
              <a:rPr lang="en-US" sz="2400" b="1" dirty="0" smtClean="0"/>
              <a:t>-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An infrastructure for integrating and analyzing global species distribution knowledge</a:t>
            </a:r>
            <a:endParaRPr lang="en-US" sz="2800" dirty="0"/>
          </a:p>
        </p:txBody>
      </p:sp>
      <p:pic>
        <p:nvPicPr>
          <p:cNvPr id="5232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8822" y="5426014"/>
            <a:ext cx="1602264" cy="120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326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2943" y="4008048"/>
            <a:ext cx="1151508" cy="99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75586" y="3439208"/>
            <a:ext cx="1408442" cy="2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422628" y="6607846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Jetz et al. 2012, TREE</a:t>
            </a:r>
            <a:endParaRPr lang="en-US" sz="1100" dirty="0"/>
          </a:p>
        </p:txBody>
      </p:sp>
      <p:pic>
        <p:nvPicPr>
          <p:cNvPr id="216067" name="Picture 3" descr="https://encrypted-tbn3.gstatic.com/images?q=tbn:ANd9GcQtAS7TlWEIo1C8t_8fgD2SfDHX9Y4U1ZmAzFB9IG7Y4QHoxMGDW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7517" y="1328467"/>
            <a:ext cx="1944265" cy="67327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17654" y="1147313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70C0"/>
                </a:solidFill>
              </a:rPr>
              <a:t>mappinglife.org</a:t>
            </a:r>
            <a:endParaRPr lang="en-US" sz="2400" u="sng" dirty="0">
              <a:solidFill>
                <a:srgbClr val="0070C0"/>
              </a:solidFill>
            </a:endParaRPr>
          </a:p>
        </p:txBody>
      </p:sp>
      <p:pic>
        <p:nvPicPr>
          <p:cNvPr id="216069" name="Picture 5" descr="http://www.naturalcapitalproject.org/images/GeoBo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01960" y="6157455"/>
            <a:ext cx="2259821" cy="700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325" y="0"/>
            <a:ext cx="5288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Jetz et al. 2012, TREE</a:t>
            </a:r>
            <a:endParaRPr lang="en-US" sz="1100" dirty="0"/>
          </a:p>
        </p:txBody>
      </p:sp>
      <p:sp>
        <p:nvSpPr>
          <p:cNvPr id="5" name="Text Box 466"/>
          <p:cNvSpPr txBox="1">
            <a:spLocks noChangeArrowheads="1"/>
          </p:cNvSpPr>
          <p:nvPr/>
        </p:nvSpPr>
        <p:spPr bwMode="auto">
          <a:xfrm>
            <a:off x="478874" y="289768"/>
            <a:ext cx="2065918" cy="46165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2400" b="1" dirty="0" smtClean="0"/>
              <a:t>Map of Life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86409" y="1252643"/>
            <a:ext cx="29401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 online workbench and knowledgebase to dynamically document, integrate, validate, advance, analyze the disparate sources of global biodiversity distribution knowledge</a:t>
            </a:r>
          </a:p>
          <a:p>
            <a:pPr marL="228600" lvl="0" indent="-228600" defTabSz="914400" eaLnBrk="0" hangingPunct="0">
              <a:spcAft>
                <a:spcPts val="60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Tools and products:</a:t>
            </a:r>
          </a:p>
          <a:p>
            <a:pPr marL="395288" lvl="1" indent="-225425" defTabSz="9144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Aquatic and terrestrial global biodiversity layers</a:t>
            </a:r>
          </a:p>
          <a:p>
            <a:pPr marL="395288" lvl="1" indent="-225425" defTabSz="9144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Species lists for user-defined regions, on mobile devices</a:t>
            </a:r>
          </a:p>
          <a:p>
            <a:pPr marL="395288" lvl="1" indent="-225425" defTabSz="9144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Dynamically-updated threat assessments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322" y="1775792"/>
            <a:ext cx="844647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76200" y="2309192"/>
            <a:ext cx="896112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" y="1547192"/>
            <a:ext cx="22860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4800" y="4747592"/>
            <a:ext cx="2286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" y="1101660"/>
            <a:ext cx="259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ASTER GDEM V2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43339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SRTM V4</a:t>
            </a:r>
            <a:endParaRPr lang="en-US" dirty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884460" y="166428"/>
            <a:ext cx="514449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1. Full global-extent 90m DEM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534601" y="5192203"/>
            <a:ext cx="682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Blended, void-filled, multi-scale smoothed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95237" y="5805778"/>
            <a:ext cx="766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global derivation of terrain variables and distribution modeling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90413" y="640079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Robinson et al (MS)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874"/>
            <a:ext cx="8229600" cy="1143000"/>
          </a:xfrm>
        </p:spPr>
        <p:txBody>
          <a:bodyPr/>
          <a:lstStyle/>
          <a:p>
            <a:r>
              <a:rPr lang="en-US" sz="4000" dirty="0" smtClean="0"/>
              <a:t>Limitations of Existing Products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errors</a:t>
            </a:r>
          </a:p>
          <a:p>
            <a:r>
              <a:rPr lang="en-US" dirty="0"/>
              <a:t>Among-product </a:t>
            </a:r>
            <a:r>
              <a:rPr lang="en-US" dirty="0" smtClean="0"/>
              <a:t>disagreements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4757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1" y="6172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IGBP </a:t>
            </a:r>
            <a:r>
              <a:rPr lang="en-US" dirty="0" err="1" smtClean="0"/>
              <a:t>DISCover</a:t>
            </a:r>
            <a:r>
              <a:rPr lang="en-US" dirty="0" smtClean="0"/>
              <a:t>, U of Maryland, GLC2000 and MODIS; </a:t>
            </a:r>
            <a:r>
              <a:rPr lang="en-US" dirty="0" err="1" smtClean="0"/>
              <a:t>Herold</a:t>
            </a:r>
            <a:r>
              <a:rPr lang="en-US" dirty="0" smtClean="0"/>
              <a:t> et al. 2008</a:t>
            </a:r>
            <a:endParaRPr lang="en-US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757239" y="166426"/>
            <a:ext cx="557386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2. Global consensus land cover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600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47483</TotalTime>
  <Words>1455</Words>
  <Application>Microsoft Macintosh PowerPoint</Application>
  <PresentationFormat>On-screen Show (4:3)</PresentationFormat>
  <Paragraphs>186</Paragraphs>
  <Slides>27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Limitations of Existing Products</vt:lpstr>
      <vt:lpstr>Limitations of Existing Products</vt:lpstr>
      <vt:lpstr>Goal</vt:lpstr>
      <vt:lpstr>Slide 12</vt:lpstr>
      <vt:lpstr>Slide 13</vt:lpstr>
      <vt:lpstr>Improvements to model accuracy</vt:lpstr>
      <vt:lpstr>Satellite-Station Data Fusion</vt:lpstr>
      <vt:lpstr>Satellite Weather Products</vt:lpstr>
      <vt:lpstr>Slide 17</vt:lpstr>
      <vt:lpstr>Slide 18</vt:lpstr>
      <vt:lpstr>Slide 19</vt:lpstr>
      <vt:lpstr>MOD35 Cloud Frequency (%) in February</vt:lpstr>
      <vt:lpstr>MOD35 Cloud Frequency (%) in February</vt:lpstr>
      <vt:lpstr>Cloud data improves interpolation accuracy</vt:lpstr>
      <vt:lpstr>Comparison of WorldClim and MOD35-informed mean monthly interpolation (February)</vt:lpstr>
      <vt:lpstr>Slide 24</vt:lpstr>
      <vt:lpstr>Landcover Bias in Collection 5 (MOD35) Cloud Data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the knowledgebase of species distributions</dc:title>
  <dc:creator>Walter Jetz</dc:creator>
  <cp:lastModifiedBy>Meeting</cp:lastModifiedBy>
  <cp:revision>393</cp:revision>
  <dcterms:created xsi:type="dcterms:W3CDTF">2013-04-25T12:57:22Z</dcterms:created>
  <dcterms:modified xsi:type="dcterms:W3CDTF">2013-04-25T12:58:47Z</dcterms:modified>
</cp:coreProperties>
</file>