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425" r:id="rId2"/>
    <p:sldId id="502" r:id="rId3"/>
    <p:sldId id="461" r:id="rId4"/>
    <p:sldId id="509" r:id="rId5"/>
    <p:sldId id="485" r:id="rId6"/>
    <p:sldId id="487" r:id="rId7"/>
    <p:sldId id="503" r:id="rId8"/>
    <p:sldId id="491" r:id="rId9"/>
    <p:sldId id="495" r:id="rId10"/>
    <p:sldId id="499" r:id="rId11"/>
    <p:sldId id="510" r:id="rId12"/>
    <p:sldId id="505" r:id="rId13"/>
    <p:sldId id="496" r:id="rId14"/>
    <p:sldId id="500" r:id="rId15"/>
    <p:sldId id="508" r:id="rId16"/>
    <p:sldId id="450" r:id="rId17"/>
    <p:sldId id="504" r:id="rId18"/>
  </p:sldIdLst>
  <p:sldSz cx="9144000" cy="6858000" type="screen4x3"/>
  <p:notesSz cx="9296400" cy="7010400"/>
  <p:defaultTextStyle>
    <a:defPPr>
      <a:defRPr lang="en-US"/>
    </a:defPPr>
    <a:lvl1pPr algn="ctr" rtl="0" fontAlgn="base">
      <a:spcBef>
        <a:spcPct val="0"/>
      </a:spcBef>
      <a:spcAft>
        <a:spcPct val="0"/>
      </a:spcAft>
      <a:buClr>
        <a:srgbClr val="000000"/>
      </a:buClr>
      <a:defRPr sz="1400" kern="1200">
        <a:solidFill>
          <a:srgbClr val="000000"/>
        </a:solidFill>
        <a:latin typeface="Tahoma" pitchFamily="34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rgbClr val="000000"/>
      </a:buClr>
      <a:defRPr sz="1400" kern="1200">
        <a:solidFill>
          <a:srgbClr val="000000"/>
        </a:solidFill>
        <a:latin typeface="Tahoma" pitchFamily="34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rgbClr val="000000"/>
      </a:buClr>
      <a:defRPr sz="1400" kern="1200">
        <a:solidFill>
          <a:srgbClr val="000000"/>
        </a:solidFill>
        <a:latin typeface="Tahoma" pitchFamily="34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rgbClr val="000000"/>
      </a:buClr>
      <a:defRPr sz="1400" kern="1200">
        <a:solidFill>
          <a:srgbClr val="000000"/>
        </a:solidFill>
        <a:latin typeface="Tahoma" pitchFamily="34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rgbClr val="000000"/>
      </a:buClr>
      <a:defRPr sz="1400" kern="1200">
        <a:solidFill>
          <a:srgbClr val="000000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0000"/>
    <a:srgbClr val="010169"/>
    <a:srgbClr val="006600"/>
    <a:srgbClr val="66FF33"/>
    <a:srgbClr val="FFFFCC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45" autoAdjust="0"/>
  </p:normalViewPr>
  <p:slideViewPr>
    <p:cSldViewPr>
      <p:cViewPr>
        <p:scale>
          <a:sx n="99" d="100"/>
          <a:sy n="99" d="100"/>
        </p:scale>
        <p:origin x="-17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26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748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 defTabSz="913525" eaLnBrk="0" hangingPunct="0"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115" y="1"/>
            <a:ext cx="4028748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3525" eaLnBrk="0" hangingPunct="0"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446"/>
            <a:ext cx="4028748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 defTabSz="913525" eaLnBrk="0" hangingPunct="0"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115" y="6657446"/>
            <a:ext cx="4028748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3525" eaLnBrk="0" hangingPunct="0">
              <a:buClrTx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F93187E-182F-4CF6-8FB2-1F76AF11C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7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748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 defTabSz="913525" eaLnBrk="0" hangingPunct="0"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15" y="1"/>
            <a:ext cx="4028748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3525" eaLnBrk="0" hangingPunct="0"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948" y="3330245"/>
            <a:ext cx="7436505" cy="31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446"/>
            <a:ext cx="4028748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 defTabSz="913525" eaLnBrk="0" hangingPunct="0"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15" y="6657446"/>
            <a:ext cx="4028748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3525" eaLnBrk="0" hangingPunct="0">
              <a:buClrTx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274F3AE-23D4-475A-A300-1BE795D3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14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ED8B5-0331-6148-8315-D6683C12740A}" type="slidenum">
              <a:rPr lang="en-US"/>
              <a:pPr/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E1B2A-7D2A-0B43-BFF4-D3EA2EBBBA96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45" y="3331331"/>
            <a:ext cx="7434295" cy="3152826"/>
          </a:xfrm>
          <a:noFill/>
          <a:ln/>
        </p:spPr>
        <p:txBody>
          <a:bodyPr/>
          <a:lstStyle/>
          <a:p>
            <a:endParaRPr lang="en-US" dirty="0"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FDD57-F016-F44F-B497-B1F2A8C3EC98}" type="slidenum">
              <a:rPr lang="en-US"/>
              <a:pPr/>
              <a:t>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6AA23-29B1-8941-B234-E23EA658880C}" type="slidenum">
              <a:rPr lang="en-US"/>
              <a:pPr/>
              <a:t>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+mn-ea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B26C2-64CD-8944-B01D-D79ACCE9E9C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+mn-ea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B26C2-64CD-8944-B01D-D79ACCE9E9C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FDD57-F016-F44F-B497-B1F2A8C3EC98}" type="slidenum">
              <a:rPr lang="en-US"/>
              <a:pPr/>
              <a:t>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+mn-ea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B26C2-64CD-8944-B01D-D79ACCE9E9C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+mn-ea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B26C2-64CD-8944-B01D-D79ACCE9E9C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EF963-B14D-B449-83B3-8C23C5851666}" type="slidenum">
              <a:rPr lang="en-US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4813" y="517525"/>
            <a:ext cx="3506787" cy="26289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buClrTx/>
              <a:defRPr smtClean="0"/>
            </a:lvl1pPr>
          </a:lstStyle>
          <a:p>
            <a:pPr>
              <a:defRPr/>
            </a:pPr>
            <a:fld id="{143B0573-CD68-4674-9106-6C5D96841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B050B-C33C-48FD-9BB1-4AA0A2EA3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0227-45D6-4E63-AA4F-410F49BA1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84F9-410E-4645-B683-E25872965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50292-5ECA-4290-B6C2-CCD623308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0310-DFC7-478D-B7A8-CC5922E7E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107C-3626-482E-B5FB-F2F0F5E57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7F55-231A-4DF8-8071-40A541756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1813-1C46-4D71-A6A3-C4C8AAB7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93B6-D1A8-46A8-A28D-C9B3FDF9B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A075A-1771-467E-8FA1-3102659DC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1CE9-A9A1-4082-9C70-9A2EA7B3B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571FC-C240-473B-BFAE-2D4058ABD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1FF7-196A-49F1-AE96-A30729D2D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A7627DA8-C27B-4542-B31B-CFBF4E974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Tahom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Tahom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Tahom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Tahom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itchFamily="34" charset="0"/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itchFamily="34" charset="0"/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v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v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v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v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v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jpg"/><Relationship Id="rId5" Type="http://schemas.openxmlformats.org/officeDocument/2006/relationships/image" Target="../media/image10.jpeg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045" y="685800"/>
            <a:ext cx="8850630" cy="2819400"/>
          </a:xfrm>
          <a:noFill/>
        </p:spPr>
        <p:txBody>
          <a:bodyPr/>
          <a:lstStyle/>
          <a:p>
            <a:pPr eaLnBrk="1" hangingPunct="1"/>
            <a:r>
              <a:rPr lang="en-US" sz="3600" dirty="0"/>
              <a:t>Synergistic Analyses of Data from Active and Passive Sensors to Assess Relationships between Spatial Heterogeneity of Tropical Forest Structure and Biodiversity Dynamics</a:t>
            </a:r>
            <a:r>
              <a:rPr lang="en-US" sz="3600" dirty="0"/>
              <a:t> </a:t>
            </a:r>
            <a:endParaRPr lang="en-US" sz="3600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6200" y="3938826"/>
            <a:ext cx="899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</a:pPr>
            <a:r>
              <a:rPr lang="en-US" sz="2000" dirty="0"/>
              <a:t>Jordan </a:t>
            </a:r>
            <a:r>
              <a:rPr lang="en-US" sz="2000" dirty="0" smtClean="0"/>
              <a:t>Muss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 err="1" smtClean="0"/>
              <a:t>Naikoa</a:t>
            </a:r>
            <a:r>
              <a:rPr lang="en-US" sz="2000" dirty="0" smtClean="0"/>
              <a:t> Aguilar-Amuchastegui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Geoffrey Henebry</a:t>
            </a:r>
            <a:r>
              <a:rPr lang="en-US" sz="2000" baseline="30000" dirty="0" smtClean="0"/>
              <a:t>1</a:t>
            </a:r>
            <a:endParaRPr lang="en-US" sz="2000" baseline="30000" dirty="0"/>
          </a:p>
          <a:p>
            <a:pPr eaLnBrk="0" hangingPunct="0">
              <a:spcBef>
                <a:spcPct val="50000"/>
              </a:spcBef>
              <a:buClrTx/>
            </a:pPr>
            <a:r>
              <a:rPr lang="en-US" sz="2000" baseline="30000" dirty="0" smtClean="0"/>
              <a:t>1</a:t>
            </a:r>
            <a:r>
              <a:rPr lang="en-US" sz="2000" dirty="0" smtClean="0"/>
              <a:t>South Dakota State University &amp; 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World Wildlife Fund, US</a:t>
            </a:r>
            <a:endParaRPr lang="en-US" sz="2000" dirty="0"/>
          </a:p>
        </p:txBody>
      </p:sp>
      <p:pic>
        <p:nvPicPr>
          <p:cNvPr id="4" name="Picture 3" descr="gisce_logo_text_c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81600"/>
            <a:ext cx="12001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DSU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5181600"/>
            <a:ext cx="778776" cy="1600200"/>
          </a:xfrm>
          <a:prstGeom prst="rect">
            <a:avLst/>
          </a:prstGeom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4381" y="5181600"/>
            <a:ext cx="192341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WWF_45mm_ta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73" y="5181600"/>
            <a:ext cx="120842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066800"/>
          </a:xfrm>
        </p:spPr>
        <p:txBody>
          <a:bodyPr/>
          <a:lstStyle/>
          <a:p>
            <a:r>
              <a:rPr lang="en-US" sz="3200" dirty="0" smtClean="0"/>
              <a:t>Slicing Using the Radius of Gyration</a:t>
            </a:r>
            <a:endParaRPr lang="en-US" sz="3200" dirty="0"/>
          </a:p>
        </p:txBody>
      </p:sp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76200" y="2057204"/>
            <a:ext cx="3279648" cy="33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124" tIns="49062" rIns="98124" bIns="49062">
            <a:spAutoFit/>
          </a:bodyPr>
          <a:lstStyle/>
          <a:p>
            <a:pPr marL="0" lvl="1" algn="l">
              <a:spcAft>
                <a:spcPts val="1932"/>
              </a:spcAft>
              <a:defRPr/>
            </a:pPr>
            <a:r>
              <a:rPr lang="en-US" sz="1800" dirty="0" smtClean="0"/>
              <a:t>Multi-pass recursive slicing:</a:t>
            </a:r>
          </a:p>
          <a:p>
            <a:pPr marL="514350" lvl="1" indent="-230188" algn="l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800" dirty="0" smtClean="0"/>
              <a:t>Minimize </a:t>
            </a:r>
            <a:r>
              <a:rPr lang="en-US" sz="1800" i="1" dirty="0" smtClean="0"/>
              <a:t>RG </a:t>
            </a:r>
            <a:r>
              <a:rPr lang="en-US" sz="1800" dirty="0" smtClean="0"/>
              <a:t>differences between slices</a:t>
            </a:r>
            <a:endParaRPr lang="en-US" sz="1800" dirty="0"/>
          </a:p>
          <a:p>
            <a:pPr marL="514350" lvl="1" indent="-230188" algn="l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800" dirty="0" smtClean="0"/>
              <a:t>Slice wave at height where minimum difference occurs</a:t>
            </a:r>
          </a:p>
          <a:p>
            <a:pPr marL="514350" lvl="1" indent="-230188" algn="l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800" dirty="0" smtClean="0"/>
              <a:t>Repeat for upper &amp;lower portions until wave can’t </a:t>
            </a:r>
            <a:r>
              <a:rPr lang="en-US" sz="1800" dirty="0"/>
              <a:t>be sliced any </a:t>
            </a:r>
            <a:r>
              <a:rPr lang="en-US" sz="1800" dirty="0" smtClean="0"/>
              <a:t>further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429000" y="1142999"/>
            <a:ext cx="5865010" cy="5349969"/>
            <a:chOff x="20664224" y="19618573"/>
            <a:chExt cx="11610944" cy="94918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224" y="19618573"/>
              <a:ext cx="4663438" cy="417933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2327" y="19860624"/>
              <a:ext cx="4663438" cy="417933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2327" y="24931087"/>
              <a:ext cx="4663440" cy="41793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23832135" y="21240892"/>
              <a:ext cx="2413647" cy="0"/>
            </a:xfrm>
            <a:prstGeom prst="straightConnector1">
              <a:avLst/>
            </a:prstGeom>
            <a:ln w="31750">
              <a:solidFill>
                <a:srgbClr val="000000"/>
              </a:solidFill>
              <a:prstDash val="dash"/>
              <a:headEnd type="none" w="med" len="med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2" idx="0"/>
            </p:cNvCxnSpPr>
            <p:nvPr/>
          </p:nvCxnSpPr>
          <p:spPr bwMode="auto">
            <a:xfrm>
              <a:off x="28508576" y="22728016"/>
              <a:ext cx="15471" cy="2203071"/>
            </a:xfrm>
            <a:prstGeom prst="straightConnector1">
              <a:avLst/>
            </a:prstGeom>
            <a:ln w="31750">
              <a:solidFill>
                <a:srgbClr val="000000"/>
              </a:solidFill>
              <a:prstDash val="dash"/>
              <a:headEnd type="none" w="med" len="med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0377274" y="20328110"/>
                  <a:ext cx="1897894" cy="1638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7274" y="20328110"/>
                  <a:ext cx="1897894" cy="163816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 rot="5400000">
                  <a:off x="30270050" y="22159118"/>
                  <a:ext cx="2162176" cy="182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0270050" y="22159118"/>
                  <a:ext cx="2162176" cy="182791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0352357" y="24917399"/>
                  <a:ext cx="1897894" cy="1638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2357" y="24917399"/>
                  <a:ext cx="1897894" cy="16381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5400000">
                  <a:off x="30245130" y="26748407"/>
                  <a:ext cx="2162176" cy="182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0245130" y="26748407"/>
                  <a:ext cx="2162176" cy="182791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66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3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09056"/>
              </p:ext>
            </p:extLst>
          </p:nvPr>
        </p:nvGraphicFramePr>
        <p:xfrm>
          <a:off x="87313" y="2132013"/>
          <a:ext cx="9209087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6172200" imgH="2146300" progId="Word.Document.12">
                  <p:embed/>
                </p:oleObj>
              </mc:Choice>
              <mc:Fallback>
                <p:oleObj name="Document" r:id="rId3" imgW="6172200" imgH="214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13" y="2132013"/>
                        <a:ext cx="9209087" cy="320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066800"/>
          </a:xfrm>
        </p:spPr>
        <p:txBody>
          <a:bodyPr/>
          <a:lstStyle/>
          <a:p>
            <a:r>
              <a:rPr lang="en-US" sz="3200" dirty="0" smtClean="0"/>
              <a:t>Slicing </a:t>
            </a:r>
            <a:r>
              <a:rPr lang="en-US" sz="3200" dirty="0" smtClean="0"/>
              <a:t>Using the Radius of Gyration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937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" y="563801"/>
            <a:ext cx="9006940" cy="2331799"/>
            <a:chOff x="1" y="0"/>
            <a:chExt cx="9006940" cy="23317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3017621" cy="23317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088" y="0"/>
              <a:ext cx="3017621" cy="23317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320" y="0"/>
              <a:ext cx="3017621" cy="233179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6200" y="2956560"/>
            <a:ext cx="9006840" cy="2987040"/>
            <a:chOff x="1" y="0"/>
            <a:chExt cx="9006840" cy="29870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2987040" cy="29870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473" y="0"/>
              <a:ext cx="2971800" cy="29718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1" y="0"/>
              <a:ext cx="2987040" cy="2987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955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" y="76200"/>
            <a:ext cx="9025276" cy="3499338"/>
            <a:chOff x="3" y="2"/>
            <a:chExt cx="9025276" cy="3499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" y="1643"/>
              <a:ext cx="4526431" cy="34976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848" y="2"/>
              <a:ext cx="4526431" cy="349769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28475" y="3579759"/>
            <a:ext cx="7729725" cy="3232521"/>
            <a:chOff x="514370" y="2"/>
            <a:chExt cx="7729725" cy="32325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70" y="1643"/>
              <a:ext cx="3230880" cy="32308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215" y="2"/>
              <a:ext cx="3230880" cy="323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" y="688850"/>
            <a:ext cx="3016157" cy="303033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685799"/>
            <a:ext cx="3016157" cy="30331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72" y="685799"/>
            <a:ext cx="3016157" cy="30331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" y="3721608"/>
            <a:ext cx="3016157" cy="30331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3721608"/>
            <a:ext cx="3016157" cy="30331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72" y="3721608"/>
            <a:ext cx="3016157" cy="303316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0128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753" y="259002"/>
            <a:ext cx="8990293" cy="2331799"/>
            <a:chOff x="8554" y="0"/>
            <a:chExt cx="8990293" cy="2331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" y="1"/>
              <a:ext cx="3000515" cy="23317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409" y="0"/>
              <a:ext cx="2996978" cy="23317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14" y="0"/>
              <a:ext cx="3001433" cy="233179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2296" y="2590802"/>
            <a:ext cx="8985503" cy="2971798"/>
            <a:chOff x="8554" y="1"/>
            <a:chExt cx="8985503" cy="29717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" y="1"/>
              <a:ext cx="3000515" cy="23317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409" y="1375"/>
              <a:ext cx="2996978" cy="2329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458" y="76200"/>
              <a:ext cx="2895599" cy="2895599"/>
            </a:xfrm>
            <a:prstGeom prst="rect">
              <a:avLst/>
            </a:prstGeom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919527"/>
              </p:ext>
            </p:extLst>
          </p:nvPr>
        </p:nvGraphicFramePr>
        <p:xfrm>
          <a:off x="1600200" y="5257800"/>
          <a:ext cx="56388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9" imgW="5638800" imgH="1752600" progId="Word.Document.12">
                  <p:embed/>
                </p:oleObj>
              </mc:Choice>
              <mc:Fallback>
                <p:oleObj name="Document" r:id="rId9" imgW="5638800" imgH="175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0" y="5257800"/>
                        <a:ext cx="56388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4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382000" cy="1828800"/>
          </a:xfrm>
        </p:spPr>
        <p:txBody>
          <a:bodyPr/>
          <a:lstStyle/>
          <a:p>
            <a:pPr marL="984250" lvl="1" indent="-458788" eaLnBrk="1" hangingPunct="1">
              <a:lnSpc>
                <a:spcPct val="90000"/>
              </a:lnSpc>
              <a:spcAft>
                <a:spcPts val="800"/>
              </a:spcAft>
              <a:buSzPct val="120000"/>
              <a:buFont typeface="Arial"/>
              <a:buChar char="•"/>
            </a:pPr>
            <a:r>
              <a:rPr lang="en-US" sz="2400" dirty="0" smtClean="0"/>
              <a:t>Shape-based metrics can be used to </a:t>
            </a:r>
            <a:r>
              <a:rPr lang="en-US" sz="2400" dirty="0" smtClean="0"/>
              <a:t>process lidar waveforms &amp; identify waveform complexity</a:t>
            </a:r>
            <a:endParaRPr lang="en-US" sz="2400" dirty="0" smtClean="0"/>
          </a:p>
          <a:p>
            <a:pPr marL="984250" lvl="1" indent="-458788" eaLnBrk="1" hangingPunct="1">
              <a:lnSpc>
                <a:spcPct val="90000"/>
              </a:lnSpc>
              <a:spcAft>
                <a:spcPts val="600"/>
              </a:spcAft>
              <a:buSzPct val="120000"/>
              <a:buFont typeface="Arial"/>
              <a:buChar char="•"/>
            </a:pPr>
            <a:r>
              <a:rPr lang="en-US" sz="2400" dirty="0" smtClean="0"/>
              <a:t>Differences in waveform complexity appear to be related to forest management practices</a:t>
            </a:r>
            <a:endParaRPr lang="en-US" sz="2400" dirty="0" smtClean="0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55700"/>
          </a:xfrm>
          <a:noFill/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sz="3200" dirty="0" smtClean="0"/>
              <a:t>Summary:</a:t>
            </a:r>
            <a:endParaRPr lang="en-US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4279900"/>
            <a:ext cx="868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47713" lvl="1" indent="-296863" eaLnBrk="1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20000"/>
              <a:buFont typeface="Arial"/>
              <a:buChar char="•"/>
            </a:pPr>
            <a:r>
              <a:rPr lang="en-US" sz="2400" dirty="0" smtClean="0"/>
              <a:t>Lacunarity analysis of UAVSAR data for sites</a:t>
            </a:r>
          </a:p>
          <a:p>
            <a:pPr marL="747713" lvl="1" indent="-296863" eaLnBrk="1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20000"/>
              <a:buFont typeface="Arial"/>
              <a:buChar char="•"/>
            </a:pPr>
            <a:r>
              <a:rPr lang="en-US" sz="2400" dirty="0" smtClean="0"/>
              <a:t>Incorporate scale of fluctuation from passive optical data</a:t>
            </a:r>
          </a:p>
          <a:p>
            <a:pPr marL="747713" lvl="1" indent="-296863" eaLnBrk="1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ct val="120000"/>
              <a:buFont typeface="Arial"/>
              <a:buChar char="•"/>
            </a:pPr>
            <a:r>
              <a:rPr lang="en-US" sz="2400" dirty="0" smtClean="0"/>
              <a:t>Incorporate biodiversity data with spatial patterns of lidar metrics &amp; spectral indices</a:t>
            </a:r>
            <a:endParaRPr lang="en-US" sz="24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" y="3276600"/>
            <a:ext cx="8229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en-US" sz="3200" smtClean="0"/>
              <a:t>Future Directions: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Goldfinger laser"/>
          <p:cNvPicPr>
            <a:picLocks noChangeAspect="1" noChangeArrowheads="1"/>
          </p:cNvPicPr>
          <p:nvPr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166688" y="1084263"/>
            <a:ext cx="8805862" cy="551497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920496"/>
          </a:xfrm>
        </p:spPr>
        <p:txBody>
          <a:bodyPr/>
          <a:lstStyle/>
          <a:p>
            <a:pPr algn="ctr"/>
            <a:r>
              <a:rPr lang="en-US" sz="4000" b="1" dirty="0" smtClean="0"/>
              <a:t>“A solution looking for a problem.”</a:t>
            </a:r>
            <a:endParaRPr lang="en-US" sz="40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210351"/>
            <a:ext cx="8471452" cy="5388271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Thanks </a:t>
            </a:r>
            <a:r>
              <a:rPr lang="en-GB" sz="2400" dirty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to:</a:t>
            </a: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dirty="0">
              <a:solidFill>
                <a:srgbClr val="FEC309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tabLst>
                <a:tab pos="1776413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Adriana Tovar, </a:t>
            </a:r>
            <a:r>
              <a:rPr lang="en-GB" sz="2000" dirty="0" err="1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Prof.</a:t>
            </a:r>
            <a:r>
              <a:rPr lang="en-GB" sz="2000" dirty="0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 Manuel </a:t>
            </a:r>
            <a:r>
              <a:rPr lang="en-GB" sz="2000" dirty="0" err="1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Spinola</a:t>
            </a:r>
            <a:r>
              <a:rPr lang="en-GB" sz="2000" dirty="0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, Eric Salas, </a:t>
            </a:r>
            <a:r>
              <a:rPr lang="en-GB" sz="2000" dirty="0" err="1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Debolin</a:t>
            </a:r>
            <a:r>
              <a:rPr lang="en-GB" sz="2000" dirty="0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 </a:t>
            </a:r>
            <a:r>
              <a:rPr lang="en-GB" sz="2000" dirty="0" err="1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Sinha</a:t>
            </a:r>
            <a:endParaRPr lang="en-GB" sz="2000" dirty="0" smtClean="0">
              <a:solidFill>
                <a:srgbClr val="FEC309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tabLst>
                <a:tab pos="1776413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EC309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tabLst>
                <a:tab pos="1776413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FEC309"/>
                </a:solidFill>
              </a:rPr>
              <a:t>Lidar data were </a:t>
            </a:r>
            <a:r>
              <a:rPr lang="en-US" sz="2000" dirty="0">
                <a:solidFill>
                  <a:srgbClr val="FEC309"/>
                </a:solidFill>
              </a:rPr>
              <a:t>provided by the Laser Vegetation and Ice Sensor (LVIS) team in the Laser Remote Sensing Branch </a:t>
            </a:r>
            <a:r>
              <a:rPr lang="en-US" sz="2000" dirty="0" smtClean="0">
                <a:solidFill>
                  <a:srgbClr val="FEC309"/>
                </a:solidFill>
              </a:rPr>
              <a:t>at NASA Goddard Space Flight Center with support from the University </a:t>
            </a:r>
            <a:r>
              <a:rPr lang="en-US" sz="2000" dirty="0">
                <a:solidFill>
                  <a:srgbClr val="FEC309"/>
                </a:solidFill>
              </a:rPr>
              <a:t>of Maryland, College Park</a:t>
            </a:r>
            <a:r>
              <a:rPr lang="en-US" sz="2000" dirty="0" smtClean="0">
                <a:solidFill>
                  <a:srgbClr val="FEC309"/>
                </a:solidFill>
              </a:rPr>
              <a:t>.</a:t>
            </a:r>
            <a:endParaRPr lang="en-GB" sz="3200" dirty="0" smtClean="0">
              <a:solidFill>
                <a:srgbClr val="FEC309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tabLst>
                <a:tab pos="1776413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 smtClean="0">
              <a:solidFill>
                <a:srgbClr val="FEC309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Funding Source:</a:t>
            </a: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EC309"/>
                </a:solidFill>
                <a:ea typeface="Lucida Sans Unicode" pitchFamily="-112" charset="-52"/>
                <a:cs typeface="Lucida Sans Unicode" pitchFamily="-112" charset="-52"/>
              </a:rPr>
              <a:t>NASA Biodiversity program</a:t>
            </a: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chemeClr val="hlink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chemeClr val="hlink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chemeClr val="hlink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chemeClr val="hlink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chemeClr val="hlink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chemeClr val="hlink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chemeClr val="hlink"/>
              </a:solidFill>
              <a:ea typeface="Lucida Sans Unicode" pitchFamily="-112" charset="-52"/>
              <a:cs typeface="Lucida Sans Unicode" pitchFamily="-112" charset="-52"/>
            </a:endParaRPr>
          </a:p>
          <a:p>
            <a:pPr algn="l" defTabSz="457200" eaLnBrk="0" hangingPunct="0">
              <a:buClr>
                <a:srgbClr val="FFFFFF"/>
              </a:buClr>
              <a:buSzPct val="100000"/>
              <a:buFont typeface="Tahoma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000" dirty="0">
              <a:solidFill>
                <a:schemeClr val="hlink"/>
              </a:solidFill>
              <a:ea typeface="Lucida Sans Unicode" pitchFamily="-112" charset="-52"/>
              <a:cs typeface="Lucida Sans Unicode" pitchFamily="-112" charset="-52"/>
            </a:endParaRPr>
          </a:p>
        </p:txBody>
      </p:sp>
      <p:pic>
        <p:nvPicPr>
          <p:cNvPr id="14" name="Picture 13" descr="gisce_logo_text_cl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453" y="4800600"/>
            <a:ext cx="12001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DSU2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253" y="4800600"/>
            <a:ext cx="778776" cy="1600200"/>
          </a:xfrm>
          <a:prstGeom prst="rect">
            <a:avLst/>
          </a:prstGeom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8808" y="4800600"/>
            <a:ext cx="192341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WWF_45mm_ta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120842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4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Tree with h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219" y="1348048"/>
            <a:ext cx="3691017" cy="54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Ps31_2m_waves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52400" y="1348048"/>
            <a:ext cx="5448897" cy="5448897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215900"/>
            <a:ext cx="8991600" cy="1079500"/>
          </a:xfrm>
        </p:spPr>
        <p:txBody>
          <a:bodyPr/>
          <a:lstStyle/>
          <a:p>
            <a:r>
              <a:rPr lang="en-US" sz="2800" dirty="0"/>
              <a:t>Biodiversity conservation through the sustainable management of tropical </a:t>
            </a:r>
            <a:r>
              <a:rPr lang="en-US" sz="2800" dirty="0" smtClean="0"/>
              <a:t>forests: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990600" y="1514723"/>
            <a:ext cx="6172200" cy="69507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1752600" y="4114800"/>
            <a:ext cx="6324600" cy="6692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966216" y="5172323"/>
            <a:ext cx="3519078" cy="715270"/>
          </a:xfrm>
          <a:custGeom>
            <a:avLst/>
            <a:gdLst>
              <a:gd name="connsiteX0" fmla="*/ 0 w 3440430"/>
              <a:gd name="connsiteY0" fmla="*/ 0 h 674370"/>
              <a:gd name="connsiteX1" fmla="*/ 308610 w 3440430"/>
              <a:gd name="connsiteY1" fmla="*/ 0 h 674370"/>
              <a:gd name="connsiteX2" fmla="*/ 365760 w 3440430"/>
              <a:gd name="connsiteY2" fmla="*/ 57150 h 674370"/>
              <a:gd name="connsiteX3" fmla="*/ 560070 w 3440430"/>
              <a:gd name="connsiteY3" fmla="*/ 91440 h 674370"/>
              <a:gd name="connsiteX4" fmla="*/ 834390 w 3440430"/>
              <a:gd name="connsiteY4" fmla="*/ 137160 h 674370"/>
              <a:gd name="connsiteX5" fmla="*/ 1234440 w 3440430"/>
              <a:gd name="connsiteY5" fmla="*/ 182880 h 674370"/>
              <a:gd name="connsiteX6" fmla="*/ 1657350 w 3440430"/>
              <a:gd name="connsiteY6" fmla="*/ 228600 h 674370"/>
              <a:gd name="connsiteX7" fmla="*/ 2034540 w 3440430"/>
              <a:gd name="connsiteY7" fmla="*/ 262890 h 674370"/>
              <a:gd name="connsiteX8" fmla="*/ 2468880 w 3440430"/>
              <a:gd name="connsiteY8" fmla="*/ 297180 h 674370"/>
              <a:gd name="connsiteX9" fmla="*/ 2766060 w 3440430"/>
              <a:gd name="connsiteY9" fmla="*/ 331470 h 674370"/>
              <a:gd name="connsiteX10" fmla="*/ 3131820 w 3440430"/>
              <a:gd name="connsiteY10" fmla="*/ 377190 h 674370"/>
              <a:gd name="connsiteX11" fmla="*/ 3337560 w 3440430"/>
              <a:gd name="connsiteY11" fmla="*/ 422910 h 674370"/>
              <a:gd name="connsiteX12" fmla="*/ 3429000 w 3440430"/>
              <a:gd name="connsiteY12" fmla="*/ 445770 h 674370"/>
              <a:gd name="connsiteX13" fmla="*/ 3440430 w 3440430"/>
              <a:gd name="connsiteY13" fmla="*/ 480060 h 674370"/>
              <a:gd name="connsiteX14" fmla="*/ 3143250 w 3440430"/>
              <a:gd name="connsiteY14" fmla="*/ 560070 h 674370"/>
              <a:gd name="connsiteX15" fmla="*/ 2834640 w 3440430"/>
              <a:gd name="connsiteY15" fmla="*/ 594360 h 674370"/>
              <a:gd name="connsiteX16" fmla="*/ 2411730 w 3440430"/>
              <a:gd name="connsiteY16" fmla="*/ 617220 h 674370"/>
              <a:gd name="connsiteX17" fmla="*/ 1954530 w 3440430"/>
              <a:gd name="connsiteY17" fmla="*/ 640080 h 674370"/>
              <a:gd name="connsiteX18" fmla="*/ 1451610 w 3440430"/>
              <a:gd name="connsiteY18" fmla="*/ 674370 h 674370"/>
              <a:gd name="connsiteX19" fmla="*/ 1245870 w 3440430"/>
              <a:gd name="connsiteY19" fmla="*/ 662940 h 674370"/>
              <a:gd name="connsiteX20" fmla="*/ 1154430 w 3440430"/>
              <a:gd name="connsiteY20" fmla="*/ 674370 h 674370"/>
              <a:gd name="connsiteX21" fmla="*/ 22860 w 3440430"/>
              <a:gd name="connsiteY21" fmla="*/ 674370 h 674370"/>
              <a:gd name="connsiteX22" fmla="*/ 0 w 3440430"/>
              <a:gd name="connsiteY22" fmla="*/ 0 h 674370"/>
              <a:gd name="connsiteX0" fmla="*/ 0 w 3426142"/>
              <a:gd name="connsiteY0" fmla="*/ 0 h 683895"/>
              <a:gd name="connsiteX1" fmla="*/ 294322 w 3426142"/>
              <a:gd name="connsiteY1" fmla="*/ 9525 h 683895"/>
              <a:gd name="connsiteX2" fmla="*/ 351472 w 3426142"/>
              <a:gd name="connsiteY2" fmla="*/ 66675 h 683895"/>
              <a:gd name="connsiteX3" fmla="*/ 545782 w 3426142"/>
              <a:gd name="connsiteY3" fmla="*/ 100965 h 683895"/>
              <a:gd name="connsiteX4" fmla="*/ 820102 w 3426142"/>
              <a:gd name="connsiteY4" fmla="*/ 146685 h 683895"/>
              <a:gd name="connsiteX5" fmla="*/ 1220152 w 3426142"/>
              <a:gd name="connsiteY5" fmla="*/ 192405 h 683895"/>
              <a:gd name="connsiteX6" fmla="*/ 1643062 w 3426142"/>
              <a:gd name="connsiteY6" fmla="*/ 238125 h 683895"/>
              <a:gd name="connsiteX7" fmla="*/ 2020252 w 3426142"/>
              <a:gd name="connsiteY7" fmla="*/ 272415 h 683895"/>
              <a:gd name="connsiteX8" fmla="*/ 2454592 w 3426142"/>
              <a:gd name="connsiteY8" fmla="*/ 306705 h 683895"/>
              <a:gd name="connsiteX9" fmla="*/ 2751772 w 3426142"/>
              <a:gd name="connsiteY9" fmla="*/ 340995 h 683895"/>
              <a:gd name="connsiteX10" fmla="*/ 3117532 w 3426142"/>
              <a:gd name="connsiteY10" fmla="*/ 386715 h 683895"/>
              <a:gd name="connsiteX11" fmla="*/ 3323272 w 3426142"/>
              <a:gd name="connsiteY11" fmla="*/ 432435 h 683895"/>
              <a:gd name="connsiteX12" fmla="*/ 3414712 w 3426142"/>
              <a:gd name="connsiteY12" fmla="*/ 455295 h 683895"/>
              <a:gd name="connsiteX13" fmla="*/ 3426142 w 3426142"/>
              <a:gd name="connsiteY13" fmla="*/ 489585 h 683895"/>
              <a:gd name="connsiteX14" fmla="*/ 3128962 w 3426142"/>
              <a:gd name="connsiteY14" fmla="*/ 569595 h 683895"/>
              <a:gd name="connsiteX15" fmla="*/ 2820352 w 3426142"/>
              <a:gd name="connsiteY15" fmla="*/ 603885 h 683895"/>
              <a:gd name="connsiteX16" fmla="*/ 2397442 w 3426142"/>
              <a:gd name="connsiteY16" fmla="*/ 626745 h 683895"/>
              <a:gd name="connsiteX17" fmla="*/ 1940242 w 3426142"/>
              <a:gd name="connsiteY17" fmla="*/ 649605 h 683895"/>
              <a:gd name="connsiteX18" fmla="*/ 1437322 w 3426142"/>
              <a:gd name="connsiteY18" fmla="*/ 683895 h 683895"/>
              <a:gd name="connsiteX19" fmla="*/ 1231582 w 3426142"/>
              <a:gd name="connsiteY19" fmla="*/ 672465 h 683895"/>
              <a:gd name="connsiteX20" fmla="*/ 1140142 w 3426142"/>
              <a:gd name="connsiteY20" fmla="*/ 683895 h 683895"/>
              <a:gd name="connsiteX21" fmla="*/ 8572 w 3426142"/>
              <a:gd name="connsiteY21" fmla="*/ 683895 h 683895"/>
              <a:gd name="connsiteX22" fmla="*/ 0 w 3426142"/>
              <a:gd name="connsiteY22" fmla="*/ 0 h 683895"/>
              <a:gd name="connsiteX0" fmla="*/ 0 w 3422967"/>
              <a:gd name="connsiteY0" fmla="*/ 0 h 696595"/>
              <a:gd name="connsiteX1" fmla="*/ 291147 w 3422967"/>
              <a:gd name="connsiteY1" fmla="*/ 22225 h 696595"/>
              <a:gd name="connsiteX2" fmla="*/ 348297 w 3422967"/>
              <a:gd name="connsiteY2" fmla="*/ 79375 h 696595"/>
              <a:gd name="connsiteX3" fmla="*/ 542607 w 3422967"/>
              <a:gd name="connsiteY3" fmla="*/ 113665 h 696595"/>
              <a:gd name="connsiteX4" fmla="*/ 816927 w 3422967"/>
              <a:gd name="connsiteY4" fmla="*/ 159385 h 696595"/>
              <a:gd name="connsiteX5" fmla="*/ 1216977 w 3422967"/>
              <a:gd name="connsiteY5" fmla="*/ 205105 h 696595"/>
              <a:gd name="connsiteX6" fmla="*/ 1639887 w 3422967"/>
              <a:gd name="connsiteY6" fmla="*/ 250825 h 696595"/>
              <a:gd name="connsiteX7" fmla="*/ 2017077 w 3422967"/>
              <a:gd name="connsiteY7" fmla="*/ 285115 h 696595"/>
              <a:gd name="connsiteX8" fmla="*/ 2451417 w 3422967"/>
              <a:gd name="connsiteY8" fmla="*/ 319405 h 696595"/>
              <a:gd name="connsiteX9" fmla="*/ 2748597 w 3422967"/>
              <a:gd name="connsiteY9" fmla="*/ 353695 h 696595"/>
              <a:gd name="connsiteX10" fmla="*/ 3114357 w 3422967"/>
              <a:gd name="connsiteY10" fmla="*/ 399415 h 696595"/>
              <a:gd name="connsiteX11" fmla="*/ 3320097 w 3422967"/>
              <a:gd name="connsiteY11" fmla="*/ 445135 h 696595"/>
              <a:gd name="connsiteX12" fmla="*/ 3411537 w 3422967"/>
              <a:gd name="connsiteY12" fmla="*/ 467995 h 696595"/>
              <a:gd name="connsiteX13" fmla="*/ 3422967 w 3422967"/>
              <a:gd name="connsiteY13" fmla="*/ 502285 h 696595"/>
              <a:gd name="connsiteX14" fmla="*/ 3125787 w 3422967"/>
              <a:gd name="connsiteY14" fmla="*/ 582295 h 696595"/>
              <a:gd name="connsiteX15" fmla="*/ 2817177 w 3422967"/>
              <a:gd name="connsiteY15" fmla="*/ 616585 h 696595"/>
              <a:gd name="connsiteX16" fmla="*/ 2394267 w 3422967"/>
              <a:gd name="connsiteY16" fmla="*/ 639445 h 696595"/>
              <a:gd name="connsiteX17" fmla="*/ 1937067 w 3422967"/>
              <a:gd name="connsiteY17" fmla="*/ 662305 h 696595"/>
              <a:gd name="connsiteX18" fmla="*/ 1434147 w 3422967"/>
              <a:gd name="connsiteY18" fmla="*/ 696595 h 696595"/>
              <a:gd name="connsiteX19" fmla="*/ 1228407 w 3422967"/>
              <a:gd name="connsiteY19" fmla="*/ 685165 h 696595"/>
              <a:gd name="connsiteX20" fmla="*/ 1136967 w 3422967"/>
              <a:gd name="connsiteY20" fmla="*/ 696595 h 696595"/>
              <a:gd name="connsiteX21" fmla="*/ 5397 w 3422967"/>
              <a:gd name="connsiteY21" fmla="*/ 696595 h 696595"/>
              <a:gd name="connsiteX22" fmla="*/ 0 w 3422967"/>
              <a:gd name="connsiteY22" fmla="*/ 0 h 696595"/>
              <a:gd name="connsiteX0" fmla="*/ 0 w 3422967"/>
              <a:gd name="connsiteY0" fmla="*/ 0 h 696595"/>
              <a:gd name="connsiteX1" fmla="*/ 297497 w 3422967"/>
              <a:gd name="connsiteY1" fmla="*/ 12700 h 696595"/>
              <a:gd name="connsiteX2" fmla="*/ 348297 w 3422967"/>
              <a:gd name="connsiteY2" fmla="*/ 79375 h 696595"/>
              <a:gd name="connsiteX3" fmla="*/ 542607 w 3422967"/>
              <a:gd name="connsiteY3" fmla="*/ 113665 h 696595"/>
              <a:gd name="connsiteX4" fmla="*/ 816927 w 3422967"/>
              <a:gd name="connsiteY4" fmla="*/ 159385 h 696595"/>
              <a:gd name="connsiteX5" fmla="*/ 1216977 w 3422967"/>
              <a:gd name="connsiteY5" fmla="*/ 205105 h 696595"/>
              <a:gd name="connsiteX6" fmla="*/ 1639887 w 3422967"/>
              <a:gd name="connsiteY6" fmla="*/ 250825 h 696595"/>
              <a:gd name="connsiteX7" fmla="*/ 2017077 w 3422967"/>
              <a:gd name="connsiteY7" fmla="*/ 285115 h 696595"/>
              <a:gd name="connsiteX8" fmla="*/ 2451417 w 3422967"/>
              <a:gd name="connsiteY8" fmla="*/ 319405 h 696595"/>
              <a:gd name="connsiteX9" fmla="*/ 2748597 w 3422967"/>
              <a:gd name="connsiteY9" fmla="*/ 353695 h 696595"/>
              <a:gd name="connsiteX10" fmla="*/ 3114357 w 3422967"/>
              <a:gd name="connsiteY10" fmla="*/ 399415 h 696595"/>
              <a:gd name="connsiteX11" fmla="*/ 3320097 w 3422967"/>
              <a:gd name="connsiteY11" fmla="*/ 445135 h 696595"/>
              <a:gd name="connsiteX12" fmla="*/ 3411537 w 3422967"/>
              <a:gd name="connsiteY12" fmla="*/ 467995 h 696595"/>
              <a:gd name="connsiteX13" fmla="*/ 3422967 w 3422967"/>
              <a:gd name="connsiteY13" fmla="*/ 502285 h 696595"/>
              <a:gd name="connsiteX14" fmla="*/ 3125787 w 3422967"/>
              <a:gd name="connsiteY14" fmla="*/ 582295 h 696595"/>
              <a:gd name="connsiteX15" fmla="*/ 2817177 w 3422967"/>
              <a:gd name="connsiteY15" fmla="*/ 616585 h 696595"/>
              <a:gd name="connsiteX16" fmla="*/ 2394267 w 3422967"/>
              <a:gd name="connsiteY16" fmla="*/ 639445 h 696595"/>
              <a:gd name="connsiteX17" fmla="*/ 1937067 w 3422967"/>
              <a:gd name="connsiteY17" fmla="*/ 662305 h 696595"/>
              <a:gd name="connsiteX18" fmla="*/ 1434147 w 3422967"/>
              <a:gd name="connsiteY18" fmla="*/ 696595 h 696595"/>
              <a:gd name="connsiteX19" fmla="*/ 1228407 w 3422967"/>
              <a:gd name="connsiteY19" fmla="*/ 685165 h 696595"/>
              <a:gd name="connsiteX20" fmla="*/ 1136967 w 3422967"/>
              <a:gd name="connsiteY20" fmla="*/ 696595 h 696595"/>
              <a:gd name="connsiteX21" fmla="*/ 5397 w 3422967"/>
              <a:gd name="connsiteY21" fmla="*/ 696595 h 696595"/>
              <a:gd name="connsiteX22" fmla="*/ 0 w 3422967"/>
              <a:gd name="connsiteY22" fmla="*/ 0 h 696595"/>
              <a:gd name="connsiteX0" fmla="*/ 0 w 3422967"/>
              <a:gd name="connsiteY0" fmla="*/ 1058 h 697653"/>
              <a:gd name="connsiteX1" fmla="*/ 297497 w 3422967"/>
              <a:gd name="connsiteY1" fmla="*/ 13758 h 697653"/>
              <a:gd name="connsiteX2" fmla="*/ 348297 w 3422967"/>
              <a:gd name="connsiteY2" fmla="*/ 80433 h 697653"/>
              <a:gd name="connsiteX3" fmla="*/ 542607 w 3422967"/>
              <a:gd name="connsiteY3" fmla="*/ 114723 h 697653"/>
              <a:gd name="connsiteX4" fmla="*/ 816927 w 3422967"/>
              <a:gd name="connsiteY4" fmla="*/ 160443 h 697653"/>
              <a:gd name="connsiteX5" fmla="*/ 1216977 w 3422967"/>
              <a:gd name="connsiteY5" fmla="*/ 206163 h 697653"/>
              <a:gd name="connsiteX6" fmla="*/ 1639887 w 3422967"/>
              <a:gd name="connsiteY6" fmla="*/ 251883 h 697653"/>
              <a:gd name="connsiteX7" fmla="*/ 2017077 w 3422967"/>
              <a:gd name="connsiteY7" fmla="*/ 286173 h 697653"/>
              <a:gd name="connsiteX8" fmla="*/ 2451417 w 3422967"/>
              <a:gd name="connsiteY8" fmla="*/ 320463 h 697653"/>
              <a:gd name="connsiteX9" fmla="*/ 2748597 w 3422967"/>
              <a:gd name="connsiteY9" fmla="*/ 354753 h 697653"/>
              <a:gd name="connsiteX10" fmla="*/ 3114357 w 3422967"/>
              <a:gd name="connsiteY10" fmla="*/ 400473 h 697653"/>
              <a:gd name="connsiteX11" fmla="*/ 3320097 w 3422967"/>
              <a:gd name="connsiteY11" fmla="*/ 446193 h 697653"/>
              <a:gd name="connsiteX12" fmla="*/ 3411537 w 3422967"/>
              <a:gd name="connsiteY12" fmla="*/ 469053 h 697653"/>
              <a:gd name="connsiteX13" fmla="*/ 3422967 w 3422967"/>
              <a:gd name="connsiteY13" fmla="*/ 503343 h 697653"/>
              <a:gd name="connsiteX14" fmla="*/ 3125787 w 3422967"/>
              <a:gd name="connsiteY14" fmla="*/ 583353 h 697653"/>
              <a:gd name="connsiteX15" fmla="*/ 2817177 w 3422967"/>
              <a:gd name="connsiteY15" fmla="*/ 617643 h 697653"/>
              <a:gd name="connsiteX16" fmla="*/ 2394267 w 3422967"/>
              <a:gd name="connsiteY16" fmla="*/ 640503 h 697653"/>
              <a:gd name="connsiteX17" fmla="*/ 1937067 w 3422967"/>
              <a:gd name="connsiteY17" fmla="*/ 663363 h 697653"/>
              <a:gd name="connsiteX18" fmla="*/ 1434147 w 3422967"/>
              <a:gd name="connsiteY18" fmla="*/ 697653 h 697653"/>
              <a:gd name="connsiteX19" fmla="*/ 1228407 w 3422967"/>
              <a:gd name="connsiteY19" fmla="*/ 686223 h 697653"/>
              <a:gd name="connsiteX20" fmla="*/ 1136967 w 3422967"/>
              <a:gd name="connsiteY20" fmla="*/ 697653 h 697653"/>
              <a:gd name="connsiteX21" fmla="*/ 5397 w 3422967"/>
              <a:gd name="connsiteY21" fmla="*/ 697653 h 697653"/>
              <a:gd name="connsiteX22" fmla="*/ 0 w 3422967"/>
              <a:gd name="connsiteY22" fmla="*/ 1058 h 69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22967" h="697653">
                <a:moveTo>
                  <a:pt x="0" y="1058"/>
                </a:moveTo>
                <a:cubicBezTo>
                  <a:pt x="99166" y="5291"/>
                  <a:pt x="204681" y="0"/>
                  <a:pt x="297497" y="13758"/>
                </a:cubicBezTo>
                <a:lnTo>
                  <a:pt x="348297" y="80433"/>
                </a:lnTo>
                <a:lnTo>
                  <a:pt x="542607" y="114723"/>
                </a:lnTo>
                <a:lnTo>
                  <a:pt x="816927" y="160443"/>
                </a:lnTo>
                <a:lnTo>
                  <a:pt x="1216977" y="206163"/>
                </a:lnTo>
                <a:lnTo>
                  <a:pt x="1639887" y="251883"/>
                </a:lnTo>
                <a:lnTo>
                  <a:pt x="2017077" y="286173"/>
                </a:lnTo>
                <a:lnTo>
                  <a:pt x="2451417" y="320463"/>
                </a:lnTo>
                <a:lnTo>
                  <a:pt x="2748597" y="354753"/>
                </a:lnTo>
                <a:lnTo>
                  <a:pt x="3114357" y="400473"/>
                </a:lnTo>
                <a:lnTo>
                  <a:pt x="3320097" y="446193"/>
                </a:lnTo>
                <a:lnTo>
                  <a:pt x="3411537" y="469053"/>
                </a:lnTo>
                <a:lnTo>
                  <a:pt x="3422967" y="503343"/>
                </a:lnTo>
                <a:lnTo>
                  <a:pt x="3125787" y="583353"/>
                </a:lnTo>
                <a:lnTo>
                  <a:pt x="2817177" y="617643"/>
                </a:lnTo>
                <a:lnTo>
                  <a:pt x="2394267" y="640503"/>
                </a:lnTo>
                <a:lnTo>
                  <a:pt x="1937067" y="663363"/>
                </a:lnTo>
                <a:lnTo>
                  <a:pt x="1434147" y="697653"/>
                </a:lnTo>
                <a:lnTo>
                  <a:pt x="1228407" y="686223"/>
                </a:lnTo>
                <a:lnTo>
                  <a:pt x="1136967" y="697653"/>
                </a:lnTo>
                <a:lnTo>
                  <a:pt x="5397" y="697653"/>
                </a:lnTo>
                <a:lnTo>
                  <a:pt x="0" y="1058"/>
                </a:lnTo>
                <a:close/>
              </a:path>
            </a:pathLst>
          </a:cu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966176" y="2203457"/>
            <a:ext cx="4267200" cy="1877644"/>
          </a:xfrm>
          <a:custGeom>
            <a:avLst/>
            <a:gdLst>
              <a:gd name="connsiteX0" fmla="*/ 148590 w 4229100"/>
              <a:gd name="connsiteY0" fmla="*/ 0 h 1874520"/>
              <a:gd name="connsiteX1" fmla="*/ 274320 w 4229100"/>
              <a:gd name="connsiteY1" fmla="*/ 57150 h 1874520"/>
              <a:gd name="connsiteX2" fmla="*/ 365760 w 4229100"/>
              <a:gd name="connsiteY2" fmla="*/ 91440 h 1874520"/>
              <a:gd name="connsiteX3" fmla="*/ 400050 w 4229100"/>
              <a:gd name="connsiteY3" fmla="*/ 102870 h 1874520"/>
              <a:gd name="connsiteX4" fmla="*/ 502920 w 4229100"/>
              <a:gd name="connsiteY4" fmla="*/ 114300 h 1874520"/>
              <a:gd name="connsiteX5" fmla="*/ 617220 w 4229100"/>
              <a:gd name="connsiteY5" fmla="*/ 137160 h 1874520"/>
              <a:gd name="connsiteX6" fmla="*/ 742950 w 4229100"/>
              <a:gd name="connsiteY6" fmla="*/ 160020 h 1874520"/>
              <a:gd name="connsiteX7" fmla="*/ 822960 w 4229100"/>
              <a:gd name="connsiteY7" fmla="*/ 171450 h 1874520"/>
              <a:gd name="connsiteX8" fmla="*/ 914400 w 4229100"/>
              <a:gd name="connsiteY8" fmla="*/ 194310 h 1874520"/>
              <a:gd name="connsiteX9" fmla="*/ 1097280 w 4229100"/>
              <a:gd name="connsiteY9" fmla="*/ 205740 h 1874520"/>
              <a:gd name="connsiteX10" fmla="*/ 1177290 w 4229100"/>
              <a:gd name="connsiteY10" fmla="*/ 217170 h 1874520"/>
              <a:gd name="connsiteX11" fmla="*/ 1337310 w 4229100"/>
              <a:gd name="connsiteY11" fmla="*/ 251460 h 1874520"/>
              <a:gd name="connsiteX12" fmla="*/ 1543050 w 4229100"/>
              <a:gd name="connsiteY12" fmla="*/ 274320 h 1874520"/>
              <a:gd name="connsiteX13" fmla="*/ 1645920 w 4229100"/>
              <a:gd name="connsiteY13" fmla="*/ 285750 h 1874520"/>
              <a:gd name="connsiteX14" fmla="*/ 2548890 w 4229100"/>
              <a:gd name="connsiteY14" fmla="*/ 411480 h 1874520"/>
              <a:gd name="connsiteX15" fmla="*/ 3463290 w 4229100"/>
              <a:gd name="connsiteY15" fmla="*/ 537210 h 1874520"/>
              <a:gd name="connsiteX16" fmla="*/ 3771900 w 4229100"/>
              <a:gd name="connsiteY16" fmla="*/ 582930 h 1874520"/>
              <a:gd name="connsiteX17" fmla="*/ 4000500 w 4229100"/>
              <a:gd name="connsiteY17" fmla="*/ 640080 h 1874520"/>
              <a:gd name="connsiteX18" fmla="*/ 4194810 w 4229100"/>
              <a:gd name="connsiteY18" fmla="*/ 708660 h 1874520"/>
              <a:gd name="connsiteX19" fmla="*/ 4229100 w 4229100"/>
              <a:gd name="connsiteY19" fmla="*/ 765810 h 1874520"/>
              <a:gd name="connsiteX20" fmla="*/ 4229100 w 4229100"/>
              <a:gd name="connsiteY20" fmla="*/ 822960 h 1874520"/>
              <a:gd name="connsiteX21" fmla="*/ 4091940 w 4229100"/>
              <a:gd name="connsiteY21" fmla="*/ 880110 h 1874520"/>
              <a:gd name="connsiteX22" fmla="*/ 3680460 w 4229100"/>
              <a:gd name="connsiteY22" fmla="*/ 994410 h 1874520"/>
              <a:gd name="connsiteX23" fmla="*/ 3314700 w 4229100"/>
              <a:gd name="connsiteY23" fmla="*/ 1051560 h 1874520"/>
              <a:gd name="connsiteX24" fmla="*/ 2651760 w 4229100"/>
              <a:gd name="connsiteY24" fmla="*/ 1188720 h 1874520"/>
              <a:gd name="connsiteX25" fmla="*/ 2526030 w 4229100"/>
              <a:gd name="connsiteY25" fmla="*/ 1245870 h 1874520"/>
              <a:gd name="connsiteX26" fmla="*/ 2366010 w 4229100"/>
              <a:gd name="connsiteY26" fmla="*/ 1325880 h 1874520"/>
              <a:gd name="connsiteX27" fmla="*/ 2183130 w 4229100"/>
              <a:gd name="connsiteY27" fmla="*/ 1440180 h 1874520"/>
              <a:gd name="connsiteX28" fmla="*/ 2057400 w 4229100"/>
              <a:gd name="connsiteY28" fmla="*/ 1497330 h 1874520"/>
              <a:gd name="connsiteX29" fmla="*/ 1634490 w 4229100"/>
              <a:gd name="connsiteY29" fmla="*/ 1611630 h 1874520"/>
              <a:gd name="connsiteX30" fmla="*/ 914400 w 4229100"/>
              <a:gd name="connsiteY30" fmla="*/ 1748790 h 1874520"/>
              <a:gd name="connsiteX31" fmla="*/ 731520 w 4229100"/>
              <a:gd name="connsiteY31" fmla="*/ 1817370 h 1874520"/>
              <a:gd name="connsiteX32" fmla="*/ 697230 w 4229100"/>
              <a:gd name="connsiteY32" fmla="*/ 1874520 h 1874520"/>
              <a:gd name="connsiteX33" fmla="*/ 0 w 4229100"/>
              <a:gd name="connsiteY33" fmla="*/ 1863090 h 1874520"/>
              <a:gd name="connsiteX34" fmla="*/ 11430 w 4229100"/>
              <a:gd name="connsiteY34" fmla="*/ 0 h 1874520"/>
              <a:gd name="connsiteX35" fmla="*/ 148590 w 4229100"/>
              <a:gd name="connsiteY35" fmla="*/ 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29100" h="1874520">
                <a:moveTo>
                  <a:pt x="148590" y="0"/>
                </a:moveTo>
                <a:lnTo>
                  <a:pt x="274320" y="57150"/>
                </a:lnTo>
                <a:lnTo>
                  <a:pt x="365760" y="91440"/>
                </a:lnTo>
                <a:cubicBezTo>
                  <a:pt x="377083" y="95557"/>
                  <a:pt x="388166" y="100889"/>
                  <a:pt x="400050" y="102870"/>
                </a:cubicBezTo>
                <a:cubicBezTo>
                  <a:pt x="434082" y="108542"/>
                  <a:pt x="468630" y="110490"/>
                  <a:pt x="502920" y="114300"/>
                </a:cubicBezTo>
                <a:cubicBezTo>
                  <a:pt x="568642" y="136207"/>
                  <a:pt x="512149" y="119648"/>
                  <a:pt x="617220" y="137160"/>
                </a:cubicBezTo>
                <a:cubicBezTo>
                  <a:pt x="831218" y="172826"/>
                  <a:pt x="495208" y="121906"/>
                  <a:pt x="742950" y="160020"/>
                </a:cubicBezTo>
                <a:cubicBezTo>
                  <a:pt x="769577" y="164117"/>
                  <a:pt x="796542" y="166166"/>
                  <a:pt x="822960" y="171450"/>
                </a:cubicBezTo>
                <a:cubicBezTo>
                  <a:pt x="853768" y="177612"/>
                  <a:pt x="883043" y="192350"/>
                  <a:pt x="914400" y="194310"/>
                </a:cubicBezTo>
                <a:lnTo>
                  <a:pt x="1097280" y="205740"/>
                </a:lnTo>
                <a:cubicBezTo>
                  <a:pt x="1123950" y="209550"/>
                  <a:pt x="1150872" y="211886"/>
                  <a:pt x="1177290" y="217170"/>
                </a:cubicBezTo>
                <a:cubicBezTo>
                  <a:pt x="1292171" y="240146"/>
                  <a:pt x="1237033" y="238925"/>
                  <a:pt x="1337310" y="251460"/>
                </a:cubicBezTo>
                <a:cubicBezTo>
                  <a:pt x="1446380" y="265094"/>
                  <a:pt x="1442331" y="258825"/>
                  <a:pt x="1543050" y="274320"/>
                </a:cubicBezTo>
                <a:cubicBezTo>
                  <a:pt x="1636772" y="288739"/>
                  <a:pt x="1563806" y="285750"/>
                  <a:pt x="1645920" y="285750"/>
                </a:cubicBezTo>
                <a:lnTo>
                  <a:pt x="2548890" y="411480"/>
                </a:lnTo>
                <a:lnTo>
                  <a:pt x="3463290" y="537210"/>
                </a:lnTo>
                <a:lnTo>
                  <a:pt x="3771900" y="582930"/>
                </a:lnTo>
                <a:lnTo>
                  <a:pt x="4000500" y="640080"/>
                </a:lnTo>
                <a:lnTo>
                  <a:pt x="4194810" y="708660"/>
                </a:lnTo>
                <a:lnTo>
                  <a:pt x="4229100" y="765810"/>
                </a:lnTo>
                <a:lnTo>
                  <a:pt x="4229100" y="822960"/>
                </a:lnTo>
                <a:lnTo>
                  <a:pt x="4091940" y="880110"/>
                </a:lnTo>
                <a:lnTo>
                  <a:pt x="3680460" y="994410"/>
                </a:lnTo>
                <a:lnTo>
                  <a:pt x="3314700" y="1051560"/>
                </a:lnTo>
                <a:lnTo>
                  <a:pt x="2651760" y="1188720"/>
                </a:lnTo>
                <a:lnTo>
                  <a:pt x="2526030" y="1245870"/>
                </a:lnTo>
                <a:lnTo>
                  <a:pt x="2366010" y="1325880"/>
                </a:lnTo>
                <a:lnTo>
                  <a:pt x="2183130" y="1440180"/>
                </a:lnTo>
                <a:lnTo>
                  <a:pt x="2057400" y="1497330"/>
                </a:lnTo>
                <a:lnTo>
                  <a:pt x="1634490" y="1611630"/>
                </a:lnTo>
                <a:lnTo>
                  <a:pt x="914400" y="1748790"/>
                </a:lnTo>
                <a:lnTo>
                  <a:pt x="731520" y="1817370"/>
                </a:lnTo>
                <a:lnTo>
                  <a:pt x="697230" y="1874520"/>
                </a:lnTo>
                <a:lnTo>
                  <a:pt x="0" y="1863090"/>
                </a:lnTo>
                <a:lnTo>
                  <a:pt x="11430" y="0"/>
                </a:lnTo>
                <a:lnTo>
                  <a:pt x="14859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966216" y="4081101"/>
            <a:ext cx="1738147" cy="1143000"/>
          </a:xfrm>
          <a:custGeom>
            <a:avLst/>
            <a:gdLst>
              <a:gd name="connsiteX0" fmla="*/ 0 w 1657350"/>
              <a:gd name="connsiteY0" fmla="*/ 0 h 1085850"/>
              <a:gd name="connsiteX1" fmla="*/ 720090 w 1657350"/>
              <a:gd name="connsiteY1" fmla="*/ 0 h 1085850"/>
              <a:gd name="connsiteX2" fmla="*/ 765810 w 1657350"/>
              <a:gd name="connsiteY2" fmla="*/ 45720 h 1085850"/>
              <a:gd name="connsiteX3" fmla="*/ 914400 w 1657350"/>
              <a:gd name="connsiteY3" fmla="*/ 102870 h 1085850"/>
              <a:gd name="connsiteX4" fmla="*/ 1165860 w 1657350"/>
              <a:gd name="connsiteY4" fmla="*/ 194310 h 1085850"/>
              <a:gd name="connsiteX5" fmla="*/ 1463040 w 1657350"/>
              <a:gd name="connsiteY5" fmla="*/ 297180 h 1085850"/>
              <a:gd name="connsiteX6" fmla="*/ 1531620 w 1657350"/>
              <a:gd name="connsiteY6" fmla="*/ 342900 h 1085850"/>
              <a:gd name="connsiteX7" fmla="*/ 1588770 w 1657350"/>
              <a:gd name="connsiteY7" fmla="*/ 388620 h 1085850"/>
              <a:gd name="connsiteX8" fmla="*/ 1634490 w 1657350"/>
              <a:gd name="connsiteY8" fmla="*/ 434340 h 1085850"/>
              <a:gd name="connsiteX9" fmla="*/ 1657350 w 1657350"/>
              <a:gd name="connsiteY9" fmla="*/ 468630 h 1085850"/>
              <a:gd name="connsiteX10" fmla="*/ 1657350 w 1657350"/>
              <a:gd name="connsiteY10" fmla="*/ 537210 h 1085850"/>
              <a:gd name="connsiteX11" fmla="*/ 1623060 w 1657350"/>
              <a:gd name="connsiteY11" fmla="*/ 605790 h 1085850"/>
              <a:gd name="connsiteX12" fmla="*/ 1577340 w 1657350"/>
              <a:gd name="connsiteY12" fmla="*/ 651510 h 1085850"/>
              <a:gd name="connsiteX13" fmla="*/ 1508760 w 1657350"/>
              <a:gd name="connsiteY13" fmla="*/ 697230 h 1085850"/>
              <a:gd name="connsiteX14" fmla="*/ 1405890 w 1657350"/>
              <a:gd name="connsiteY14" fmla="*/ 765810 h 1085850"/>
              <a:gd name="connsiteX15" fmla="*/ 1257300 w 1657350"/>
              <a:gd name="connsiteY15" fmla="*/ 800100 h 1085850"/>
              <a:gd name="connsiteX16" fmla="*/ 1017270 w 1657350"/>
              <a:gd name="connsiteY16" fmla="*/ 868680 h 1085850"/>
              <a:gd name="connsiteX17" fmla="*/ 811530 w 1657350"/>
              <a:gd name="connsiteY17" fmla="*/ 914400 h 1085850"/>
              <a:gd name="connsiteX18" fmla="*/ 640080 w 1657350"/>
              <a:gd name="connsiteY18" fmla="*/ 960120 h 1085850"/>
              <a:gd name="connsiteX19" fmla="*/ 491490 w 1657350"/>
              <a:gd name="connsiteY19" fmla="*/ 994410 h 1085850"/>
              <a:gd name="connsiteX20" fmla="*/ 331470 w 1657350"/>
              <a:gd name="connsiteY20" fmla="*/ 1051560 h 1085850"/>
              <a:gd name="connsiteX21" fmla="*/ 297180 w 1657350"/>
              <a:gd name="connsiteY21" fmla="*/ 1062990 h 1085850"/>
              <a:gd name="connsiteX22" fmla="*/ 297180 w 1657350"/>
              <a:gd name="connsiteY22" fmla="*/ 1085850 h 1085850"/>
              <a:gd name="connsiteX23" fmla="*/ 11430 w 1657350"/>
              <a:gd name="connsiteY23" fmla="*/ 1074420 h 1085850"/>
              <a:gd name="connsiteX24" fmla="*/ 0 w 1657350"/>
              <a:gd name="connsiteY24" fmla="*/ 0 h 1085850"/>
              <a:gd name="connsiteX0" fmla="*/ 0 w 1657350"/>
              <a:gd name="connsiteY0" fmla="*/ 0 h 1085850"/>
              <a:gd name="connsiteX1" fmla="*/ 720090 w 1657350"/>
              <a:gd name="connsiteY1" fmla="*/ 0 h 1085850"/>
              <a:gd name="connsiteX2" fmla="*/ 765810 w 1657350"/>
              <a:gd name="connsiteY2" fmla="*/ 45720 h 1085850"/>
              <a:gd name="connsiteX3" fmla="*/ 914400 w 1657350"/>
              <a:gd name="connsiteY3" fmla="*/ 102870 h 1085850"/>
              <a:gd name="connsiteX4" fmla="*/ 1165860 w 1657350"/>
              <a:gd name="connsiteY4" fmla="*/ 194310 h 1085850"/>
              <a:gd name="connsiteX5" fmla="*/ 1463040 w 1657350"/>
              <a:gd name="connsiteY5" fmla="*/ 297180 h 1085850"/>
              <a:gd name="connsiteX6" fmla="*/ 1531620 w 1657350"/>
              <a:gd name="connsiteY6" fmla="*/ 342900 h 1085850"/>
              <a:gd name="connsiteX7" fmla="*/ 1588770 w 1657350"/>
              <a:gd name="connsiteY7" fmla="*/ 388620 h 1085850"/>
              <a:gd name="connsiteX8" fmla="*/ 1634490 w 1657350"/>
              <a:gd name="connsiteY8" fmla="*/ 434340 h 1085850"/>
              <a:gd name="connsiteX9" fmla="*/ 1657350 w 1657350"/>
              <a:gd name="connsiteY9" fmla="*/ 468630 h 1085850"/>
              <a:gd name="connsiteX10" fmla="*/ 1657350 w 1657350"/>
              <a:gd name="connsiteY10" fmla="*/ 537210 h 1085850"/>
              <a:gd name="connsiteX11" fmla="*/ 1623060 w 1657350"/>
              <a:gd name="connsiteY11" fmla="*/ 605790 h 1085850"/>
              <a:gd name="connsiteX12" fmla="*/ 1577340 w 1657350"/>
              <a:gd name="connsiteY12" fmla="*/ 651510 h 1085850"/>
              <a:gd name="connsiteX13" fmla="*/ 1508760 w 1657350"/>
              <a:gd name="connsiteY13" fmla="*/ 697230 h 1085850"/>
              <a:gd name="connsiteX14" fmla="*/ 1405890 w 1657350"/>
              <a:gd name="connsiteY14" fmla="*/ 765810 h 1085850"/>
              <a:gd name="connsiteX15" fmla="*/ 1257300 w 1657350"/>
              <a:gd name="connsiteY15" fmla="*/ 800100 h 1085850"/>
              <a:gd name="connsiteX16" fmla="*/ 1017270 w 1657350"/>
              <a:gd name="connsiteY16" fmla="*/ 868680 h 1085850"/>
              <a:gd name="connsiteX17" fmla="*/ 811530 w 1657350"/>
              <a:gd name="connsiteY17" fmla="*/ 914400 h 1085850"/>
              <a:gd name="connsiteX18" fmla="*/ 640080 w 1657350"/>
              <a:gd name="connsiteY18" fmla="*/ 960120 h 1085850"/>
              <a:gd name="connsiteX19" fmla="*/ 491490 w 1657350"/>
              <a:gd name="connsiteY19" fmla="*/ 994410 h 1085850"/>
              <a:gd name="connsiteX20" fmla="*/ 331470 w 1657350"/>
              <a:gd name="connsiteY20" fmla="*/ 1051560 h 1085850"/>
              <a:gd name="connsiteX21" fmla="*/ 297180 w 1657350"/>
              <a:gd name="connsiteY21" fmla="*/ 1062990 h 1085850"/>
              <a:gd name="connsiteX22" fmla="*/ 297180 w 1657350"/>
              <a:gd name="connsiteY22" fmla="*/ 1085850 h 1085850"/>
              <a:gd name="connsiteX23" fmla="*/ 6668 w 1657350"/>
              <a:gd name="connsiteY23" fmla="*/ 1074420 h 1085850"/>
              <a:gd name="connsiteX24" fmla="*/ 0 w 1657350"/>
              <a:gd name="connsiteY24" fmla="*/ 0 h 1085850"/>
              <a:gd name="connsiteX0" fmla="*/ 5080 w 1652905"/>
              <a:gd name="connsiteY0" fmla="*/ 0 h 1090612"/>
              <a:gd name="connsiteX1" fmla="*/ 715645 w 1652905"/>
              <a:gd name="connsiteY1" fmla="*/ 4762 h 1090612"/>
              <a:gd name="connsiteX2" fmla="*/ 761365 w 1652905"/>
              <a:gd name="connsiteY2" fmla="*/ 50482 h 1090612"/>
              <a:gd name="connsiteX3" fmla="*/ 909955 w 1652905"/>
              <a:gd name="connsiteY3" fmla="*/ 107632 h 1090612"/>
              <a:gd name="connsiteX4" fmla="*/ 1161415 w 1652905"/>
              <a:gd name="connsiteY4" fmla="*/ 199072 h 1090612"/>
              <a:gd name="connsiteX5" fmla="*/ 1458595 w 1652905"/>
              <a:gd name="connsiteY5" fmla="*/ 301942 h 1090612"/>
              <a:gd name="connsiteX6" fmla="*/ 1527175 w 1652905"/>
              <a:gd name="connsiteY6" fmla="*/ 347662 h 1090612"/>
              <a:gd name="connsiteX7" fmla="*/ 1584325 w 1652905"/>
              <a:gd name="connsiteY7" fmla="*/ 393382 h 1090612"/>
              <a:gd name="connsiteX8" fmla="*/ 1630045 w 1652905"/>
              <a:gd name="connsiteY8" fmla="*/ 439102 h 1090612"/>
              <a:gd name="connsiteX9" fmla="*/ 1652905 w 1652905"/>
              <a:gd name="connsiteY9" fmla="*/ 473392 h 1090612"/>
              <a:gd name="connsiteX10" fmla="*/ 1652905 w 1652905"/>
              <a:gd name="connsiteY10" fmla="*/ 541972 h 1090612"/>
              <a:gd name="connsiteX11" fmla="*/ 1618615 w 1652905"/>
              <a:gd name="connsiteY11" fmla="*/ 610552 h 1090612"/>
              <a:gd name="connsiteX12" fmla="*/ 1572895 w 1652905"/>
              <a:gd name="connsiteY12" fmla="*/ 656272 h 1090612"/>
              <a:gd name="connsiteX13" fmla="*/ 1504315 w 1652905"/>
              <a:gd name="connsiteY13" fmla="*/ 701992 h 1090612"/>
              <a:gd name="connsiteX14" fmla="*/ 1401445 w 1652905"/>
              <a:gd name="connsiteY14" fmla="*/ 770572 h 1090612"/>
              <a:gd name="connsiteX15" fmla="*/ 1252855 w 1652905"/>
              <a:gd name="connsiteY15" fmla="*/ 804862 h 1090612"/>
              <a:gd name="connsiteX16" fmla="*/ 1012825 w 1652905"/>
              <a:gd name="connsiteY16" fmla="*/ 873442 h 1090612"/>
              <a:gd name="connsiteX17" fmla="*/ 807085 w 1652905"/>
              <a:gd name="connsiteY17" fmla="*/ 919162 h 1090612"/>
              <a:gd name="connsiteX18" fmla="*/ 635635 w 1652905"/>
              <a:gd name="connsiteY18" fmla="*/ 964882 h 1090612"/>
              <a:gd name="connsiteX19" fmla="*/ 487045 w 1652905"/>
              <a:gd name="connsiteY19" fmla="*/ 999172 h 1090612"/>
              <a:gd name="connsiteX20" fmla="*/ 327025 w 1652905"/>
              <a:gd name="connsiteY20" fmla="*/ 1056322 h 1090612"/>
              <a:gd name="connsiteX21" fmla="*/ 292735 w 1652905"/>
              <a:gd name="connsiteY21" fmla="*/ 1067752 h 1090612"/>
              <a:gd name="connsiteX22" fmla="*/ 292735 w 1652905"/>
              <a:gd name="connsiteY22" fmla="*/ 1090612 h 1090612"/>
              <a:gd name="connsiteX23" fmla="*/ 2223 w 1652905"/>
              <a:gd name="connsiteY23" fmla="*/ 1079182 h 1090612"/>
              <a:gd name="connsiteX24" fmla="*/ 5080 w 1652905"/>
              <a:gd name="connsiteY24" fmla="*/ 0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52905" h="1090612">
                <a:moveTo>
                  <a:pt x="5080" y="0"/>
                </a:moveTo>
                <a:lnTo>
                  <a:pt x="715645" y="4762"/>
                </a:lnTo>
                <a:lnTo>
                  <a:pt x="761365" y="50482"/>
                </a:lnTo>
                <a:lnTo>
                  <a:pt x="909955" y="107632"/>
                </a:lnTo>
                <a:lnTo>
                  <a:pt x="1161415" y="199072"/>
                </a:lnTo>
                <a:lnTo>
                  <a:pt x="1458595" y="301942"/>
                </a:lnTo>
                <a:lnTo>
                  <a:pt x="1527175" y="347662"/>
                </a:lnTo>
                <a:lnTo>
                  <a:pt x="1584325" y="393382"/>
                </a:lnTo>
                <a:lnTo>
                  <a:pt x="1630045" y="439102"/>
                </a:lnTo>
                <a:lnTo>
                  <a:pt x="1652905" y="473392"/>
                </a:lnTo>
                <a:lnTo>
                  <a:pt x="1652905" y="541972"/>
                </a:lnTo>
                <a:lnTo>
                  <a:pt x="1618615" y="610552"/>
                </a:lnTo>
                <a:lnTo>
                  <a:pt x="1572895" y="656272"/>
                </a:lnTo>
                <a:lnTo>
                  <a:pt x="1504315" y="701992"/>
                </a:lnTo>
                <a:lnTo>
                  <a:pt x="1401445" y="770572"/>
                </a:lnTo>
                <a:lnTo>
                  <a:pt x="1252855" y="804862"/>
                </a:lnTo>
                <a:lnTo>
                  <a:pt x="1012825" y="873442"/>
                </a:lnTo>
                <a:lnTo>
                  <a:pt x="807085" y="919162"/>
                </a:lnTo>
                <a:lnTo>
                  <a:pt x="635635" y="964882"/>
                </a:lnTo>
                <a:lnTo>
                  <a:pt x="487045" y="999172"/>
                </a:lnTo>
                <a:lnTo>
                  <a:pt x="327025" y="1056322"/>
                </a:lnTo>
                <a:lnTo>
                  <a:pt x="292735" y="1067752"/>
                </a:lnTo>
                <a:lnTo>
                  <a:pt x="292735" y="1090612"/>
                </a:lnTo>
                <a:lnTo>
                  <a:pt x="2223" y="1079182"/>
                </a:lnTo>
                <a:cubicBezTo>
                  <a:pt x="0" y="721042"/>
                  <a:pt x="7303" y="358140"/>
                  <a:pt x="508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979235"/>
            <a:ext cx="8839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400"/>
              </a:spcAft>
              <a:buFont typeface="Arial"/>
              <a:buChar char="•"/>
            </a:pPr>
            <a:r>
              <a:rPr lang="en-US" sz="2400" dirty="0"/>
              <a:t>Forest structural heterogeneity as a potential indicator of sustainable forest management</a:t>
            </a:r>
          </a:p>
          <a:p>
            <a:pPr marL="285750" indent="-285750" algn="l">
              <a:spcAft>
                <a:spcPts val="1400"/>
              </a:spcAft>
              <a:buFont typeface="Arial"/>
              <a:buChar char="•"/>
            </a:pPr>
            <a:r>
              <a:rPr lang="en-US" sz="2400" dirty="0" smtClean="0"/>
              <a:t>Relationships </a:t>
            </a:r>
            <a:r>
              <a:rPr lang="en-US" sz="2400" dirty="0"/>
              <a:t>between forest management </a:t>
            </a:r>
            <a:r>
              <a:rPr lang="en-US" sz="2400" dirty="0" smtClean="0"/>
              <a:t>&amp; biodiversity indicators</a:t>
            </a:r>
          </a:p>
          <a:p>
            <a:pPr marL="285750" indent="-285750" algn="l">
              <a:spcAft>
                <a:spcPts val="800"/>
              </a:spcAft>
              <a:buFont typeface="Arial"/>
              <a:buChar char="•"/>
            </a:pPr>
            <a:r>
              <a:rPr lang="en-US" sz="2400" dirty="0" smtClean="0"/>
              <a:t>Forest </a:t>
            </a:r>
            <a:r>
              <a:rPr lang="en-US" sz="2400" dirty="0"/>
              <a:t>structural heterogeneity linked to habitat availability:</a:t>
            </a:r>
            <a:endParaRPr lang="en-US" sz="2000" dirty="0"/>
          </a:p>
          <a:p>
            <a:pPr marL="742950" lvl="1" indent="-285750" algn="l">
              <a:buFont typeface="Lucida Grande"/>
              <a:buChar char="-"/>
            </a:pPr>
            <a:r>
              <a:rPr lang="en-US" sz="2400" dirty="0"/>
              <a:t>birds </a:t>
            </a:r>
            <a:r>
              <a:rPr lang="en-US" sz="1600" dirty="0"/>
              <a:t>(</a:t>
            </a:r>
            <a:r>
              <a:rPr lang="en-US" sz="1600" i="1" dirty="0"/>
              <a:t>e.g.</a:t>
            </a:r>
            <a:r>
              <a:rPr lang="en-US" sz="1600" dirty="0"/>
              <a:t> </a:t>
            </a:r>
            <a:r>
              <a:rPr lang="en-US" sz="1600" dirty="0" err="1"/>
              <a:t>Barbaro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 2006; Goetz et al. 2007; </a:t>
            </a:r>
            <a:r>
              <a:rPr lang="en-US" sz="1600" dirty="0" err="1"/>
              <a:t>Clawges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 2008)</a:t>
            </a:r>
            <a:endParaRPr lang="en-US" sz="2000" dirty="0"/>
          </a:p>
          <a:p>
            <a:pPr marL="742950" lvl="1" indent="-285750" algn="l">
              <a:buFont typeface="Lucida Grande"/>
              <a:buChar char="-"/>
            </a:pPr>
            <a:r>
              <a:rPr lang="en-US" sz="2400" dirty="0"/>
              <a:t>mammals </a:t>
            </a:r>
            <a:r>
              <a:rPr lang="en-US" sz="1600" dirty="0"/>
              <a:t>(</a:t>
            </a:r>
            <a:r>
              <a:rPr lang="en-US" sz="1600" i="1" dirty="0"/>
              <a:t>e.g.</a:t>
            </a:r>
            <a:r>
              <a:rPr lang="en-US" sz="1600" dirty="0"/>
              <a:t> Carey &amp; Wilson 2001)</a:t>
            </a:r>
            <a:endParaRPr lang="en-US" sz="2000" dirty="0"/>
          </a:p>
          <a:p>
            <a:pPr marL="742950" lvl="1" indent="-285750" algn="l">
              <a:spcAft>
                <a:spcPts val="1400"/>
              </a:spcAft>
              <a:buFont typeface="Lucida Grande"/>
              <a:buChar char="-"/>
            </a:pPr>
            <a:r>
              <a:rPr lang="en-US" sz="2400" dirty="0"/>
              <a:t>beetles </a:t>
            </a:r>
            <a:r>
              <a:rPr lang="en-US" sz="1600" dirty="0"/>
              <a:t>(</a:t>
            </a:r>
            <a:r>
              <a:rPr lang="en-US" sz="1600" i="1" dirty="0"/>
              <a:t>e.g.</a:t>
            </a:r>
            <a:r>
              <a:rPr lang="en-US" sz="1600" dirty="0"/>
              <a:t> Aguilar-</a:t>
            </a:r>
            <a:r>
              <a:rPr lang="en-US" sz="1600" dirty="0" err="1"/>
              <a:t>Amuchastegui</a:t>
            </a:r>
            <a:r>
              <a:rPr lang="en-US" sz="1600" dirty="0"/>
              <a:t> &amp; </a:t>
            </a:r>
            <a:r>
              <a:rPr lang="en-US" sz="1600" dirty="0" err="1"/>
              <a:t>Henebry</a:t>
            </a:r>
            <a:r>
              <a:rPr lang="en-US" sz="1600" dirty="0"/>
              <a:t> 2006, 2007; </a:t>
            </a:r>
            <a:r>
              <a:rPr lang="en-US" sz="1600" dirty="0" err="1"/>
              <a:t>Barbaro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 2006</a:t>
            </a:r>
            <a:r>
              <a:rPr lang="en-US" sz="16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924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685800"/>
          </a:xfrm>
          <a:noFill/>
        </p:spPr>
        <p:txBody>
          <a:bodyPr/>
          <a:lstStyle/>
          <a:p>
            <a:pPr algn="ctr" eaLnBrk="1" hangingPunct="1">
              <a:buClr>
                <a:schemeClr val="bg1"/>
              </a:buClr>
            </a:pPr>
            <a:r>
              <a:rPr lang="en-US" sz="3200" dirty="0"/>
              <a:t>Study Area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1066800"/>
            <a:ext cx="4239490" cy="54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1865055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 smtClean="0"/>
              <a:t>9</a:t>
            </a:r>
            <a:r>
              <a:rPr lang="en-US" sz="2000" dirty="0" smtClean="0"/>
              <a:t> </a:t>
            </a:r>
            <a:r>
              <a:rPr lang="en-US" sz="2000" dirty="0" smtClean="0"/>
              <a:t>forested sites</a:t>
            </a:r>
          </a:p>
          <a:p>
            <a:pPr algn="l"/>
            <a:r>
              <a:rPr lang="en-US" sz="2000" dirty="0" smtClean="0"/>
              <a:t>3 natural reference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1 </a:t>
            </a:r>
            <a:r>
              <a:rPr lang="en-US" sz="2000" dirty="0"/>
              <a:t>natural </a:t>
            </a:r>
            <a:r>
              <a:rPr lang="en-US" sz="2000" dirty="0" smtClean="0"/>
              <a:t>&amp; intact </a:t>
            </a:r>
          </a:p>
          <a:p>
            <a:pPr algn="l">
              <a:spcAft>
                <a:spcPts val="1200"/>
              </a:spcAft>
            </a:pPr>
            <a:r>
              <a:rPr lang="en-US" sz="2000" dirty="0" smtClean="0"/>
              <a:t>   2 </a:t>
            </a:r>
            <a:r>
              <a:rPr lang="en-US" sz="2000" dirty="0"/>
              <a:t>natural </a:t>
            </a:r>
            <a:r>
              <a:rPr lang="en-US" sz="2000" dirty="0" smtClean="0"/>
              <a:t>but fragmented </a:t>
            </a:r>
          </a:p>
          <a:p>
            <a:pPr algn="l"/>
            <a:r>
              <a:rPr lang="en-US" sz="2000" dirty="0" smtClean="0"/>
              <a:t>6</a:t>
            </a:r>
            <a:r>
              <a:rPr lang="en-US" sz="2000" dirty="0" smtClean="0"/>
              <a:t> </a:t>
            </a:r>
            <a:r>
              <a:rPr lang="en-US" sz="2000" dirty="0" smtClean="0"/>
              <a:t>managed units</a:t>
            </a:r>
          </a:p>
          <a:p>
            <a:pPr algn="l"/>
            <a:r>
              <a:rPr lang="en-US" sz="2000" dirty="0" smtClean="0"/>
              <a:t>     </a:t>
            </a:r>
            <a:r>
              <a:rPr lang="en-US" sz="2000" dirty="0" smtClean="0"/>
              <a:t>5 </a:t>
            </a:r>
            <a:r>
              <a:rPr lang="en-US" sz="2000" dirty="0"/>
              <a:t>primary </a:t>
            </a:r>
            <a:endParaRPr lang="en-US" sz="2000" dirty="0" smtClean="0"/>
          </a:p>
          <a:p>
            <a:pPr algn="l">
              <a:spcAft>
                <a:spcPts val="3000"/>
              </a:spcAft>
            </a:pPr>
            <a:r>
              <a:rPr lang="en-US" sz="2000" dirty="0"/>
              <a:t> </a:t>
            </a:r>
            <a:r>
              <a:rPr lang="en-US" sz="2000" dirty="0" smtClean="0"/>
              <a:t>    1 old </a:t>
            </a:r>
            <a:r>
              <a:rPr lang="en-US" sz="2000" dirty="0" smtClean="0"/>
              <a:t>secondary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4572000" cy="60821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303515"/>
              </p:ext>
            </p:extLst>
          </p:nvPr>
        </p:nvGraphicFramePr>
        <p:xfrm>
          <a:off x="4724400" y="4724400"/>
          <a:ext cx="4419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6" imgW="5638800" imgH="2286000" progId="Word.Document.12">
                  <p:embed/>
                </p:oleObj>
              </mc:Choice>
              <mc:Fallback>
                <p:oleObj name="Document" r:id="rId6" imgW="5638800" imgH="228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400" y="4724400"/>
                        <a:ext cx="44196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53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340" y="1828800"/>
            <a:ext cx="2514600" cy="838200"/>
          </a:xfrm>
        </p:spPr>
        <p:txBody>
          <a:bodyPr/>
          <a:lstStyle/>
          <a:p>
            <a:pPr algn="ctr"/>
            <a:r>
              <a:rPr lang="en-US" sz="2400" dirty="0" smtClean="0">
                <a:latin typeface="+mn-lt"/>
              </a:rPr>
              <a:t>Quantiles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0" y="2743200"/>
            <a:ext cx="2708910" cy="2514600"/>
          </a:xfrm>
          <a:prstGeom prst="rect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13" y="2743200"/>
            <a:ext cx="2745827" cy="2514600"/>
          </a:xfrm>
          <a:prstGeom prst="rect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3309484" y="182880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dirty="0" smtClean="0">
                <a:latin typeface="+mn-lt"/>
              </a:rPr>
              <a:t>Fixed-width Slicing</a:t>
            </a:r>
            <a:endParaRPr lang="en-US" sz="2400" dirty="0">
              <a:latin typeface="+mn-lt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195940" y="2743200"/>
            <a:ext cx="2659117" cy="2514600"/>
            <a:chOff x="1808850" y="1162557"/>
            <a:chExt cx="5861608" cy="5543043"/>
          </a:xfrm>
        </p:grpSpPr>
        <p:pic>
          <p:nvPicPr>
            <p:cNvPr id="10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850" y="1162557"/>
              <a:ext cx="5861608" cy="5543043"/>
            </a:xfrm>
            <a:prstGeom prst="rect">
              <a:avLst/>
            </a:prstGeom>
            <a:noFill/>
            <a:ln w="22225">
              <a:solidFill>
                <a:srgbClr val="000000"/>
              </a:solidFill>
            </a:ln>
          </p:spPr>
        </p:pic>
        <p:sp>
          <p:nvSpPr>
            <p:cNvPr id="11" name="Freeform 10"/>
            <p:cNvSpPr/>
            <p:nvPr/>
          </p:nvSpPr>
          <p:spPr bwMode="auto">
            <a:xfrm rot="5400000">
              <a:off x="4128924" y="366876"/>
              <a:ext cx="809952" cy="4191000"/>
            </a:xfrm>
            <a:custGeom>
              <a:avLst/>
              <a:gdLst>
                <a:gd name="connsiteX0" fmla="*/ 0 w 798787"/>
                <a:gd name="connsiteY0" fmla="*/ 2123194 h 2196766"/>
                <a:gd name="connsiteX1" fmla="*/ 273269 w 798787"/>
                <a:gd name="connsiteY1" fmla="*/ 104 h 2196766"/>
                <a:gd name="connsiteX2" fmla="*/ 798787 w 798787"/>
                <a:gd name="connsiteY2" fmla="*/ 2196766 h 219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787" h="2196766">
                  <a:moveTo>
                    <a:pt x="0" y="2123194"/>
                  </a:moveTo>
                  <a:cubicBezTo>
                    <a:pt x="70069" y="1055518"/>
                    <a:pt x="140138" y="-12158"/>
                    <a:pt x="273269" y="104"/>
                  </a:cubicBezTo>
                  <a:cubicBezTo>
                    <a:pt x="406400" y="12366"/>
                    <a:pt x="602593" y="1104566"/>
                    <a:pt x="798787" y="2196766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rot="5400000">
              <a:off x="3029607" y="2266293"/>
              <a:ext cx="798786" cy="2209800"/>
            </a:xfrm>
            <a:custGeom>
              <a:avLst/>
              <a:gdLst>
                <a:gd name="connsiteX0" fmla="*/ 0 w 798787"/>
                <a:gd name="connsiteY0" fmla="*/ 2123194 h 2196766"/>
                <a:gd name="connsiteX1" fmla="*/ 273269 w 798787"/>
                <a:gd name="connsiteY1" fmla="*/ 104 h 2196766"/>
                <a:gd name="connsiteX2" fmla="*/ 798787 w 798787"/>
                <a:gd name="connsiteY2" fmla="*/ 2196766 h 219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787" h="2196766">
                  <a:moveTo>
                    <a:pt x="0" y="2123194"/>
                  </a:moveTo>
                  <a:cubicBezTo>
                    <a:pt x="70069" y="1055518"/>
                    <a:pt x="140138" y="-12158"/>
                    <a:pt x="273269" y="104"/>
                  </a:cubicBezTo>
                  <a:cubicBezTo>
                    <a:pt x="406400" y="12366"/>
                    <a:pt x="602593" y="1104566"/>
                    <a:pt x="798787" y="2196766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5400000">
              <a:off x="2297164" y="3363968"/>
              <a:ext cx="1734209" cy="1748660"/>
            </a:xfrm>
            <a:custGeom>
              <a:avLst/>
              <a:gdLst>
                <a:gd name="connsiteX0" fmla="*/ 0 w 798787"/>
                <a:gd name="connsiteY0" fmla="*/ 2123194 h 2196766"/>
                <a:gd name="connsiteX1" fmla="*/ 273269 w 798787"/>
                <a:gd name="connsiteY1" fmla="*/ 104 h 2196766"/>
                <a:gd name="connsiteX2" fmla="*/ 798787 w 798787"/>
                <a:gd name="connsiteY2" fmla="*/ 2196766 h 219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787" h="2196766">
                  <a:moveTo>
                    <a:pt x="0" y="2123194"/>
                  </a:moveTo>
                  <a:cubicBezTo>
                    <a:pt x="70069" y="1055518"/>
                    <a:pt x="140138" y="-12158"/>
                    <a:pt x="273269" y="104"/>
                  </a:cubicBezTo>
                  <a:cubicBezTo>
                    <a:pt x="406400" y="12366"/>
                    <a:pt x="602593" y="1104566"/>
                    <a:pt x="798787" y="2196766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4" name="Title 2"/>
          <p:cNvSpPr txBox="1">
            <a:spLocks/>
          </p:cNvSpPr>
          <p:nvPr/>
        </p:nvSpPr>
        <p:spPr bwMode="auto">
          <a:xfrm>
            <a:off x="6195940" y="182880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marL="0" lvl="1" algn="ctr"/>
            <a:r>
              <a:rPr lang="en-US" sz="2400" dirty="0">
                <a:latin typeface="+mn-lt"/>
              </a:rPr>
              <a:t>Gaussian </a:t>
            </a:r>
            <a:r>
              <a:rPr lang="en-US" sz="2400" dirty="0" err="1">
                <a:latin typeface="+mn-lt"/>
              </a:rPr>
              <a:t>Deconvolution</a:t>
            </a:r>
            <a:endParaRPr lang="en-US" sz="2400" dirty="0">
              <a:latin typeface="+mn-lt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0" y="139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 dirty="0" smtClean="0"/>
              <a:t>Why do we need more lidar metrics?</a:t>
            </a:r>
            <a:endParaRPr lang="en-US" sz="3200" dirty="0"/>
          </a:p>
        </p:txBody>
      </p:sp>
      <p:pic>
        <p:nvPicPr>
          <p:cNvPr id="16" name="Picture 15" descr="HOME_diverging_co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2743200"/>
            <a:ext cx="2799272" cy="2514600"/>
          </a:xfrm>
          <a:prstGeom prst="rect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031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1066800"/>
                <a:ext cx="4191000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spcAft>
                    <a:spcPts val="1200"/>
                  </a:spcAft>
                </a:pPr>
                <a:r>
                  <a:rPr lang="en-US" sz="2400" dirty="0"/>
                  <a:t>Shape-based </a:t>
                </a:r>
                <a:r>
                  <a:rPr lang="en-US" sz="2400" dirty="0" smtClean="0"/>
                  <a:t>metrics</a:t>
                </a:r>
                <a:endParaRPr lang="en-US" sz="2000" dirty="0"/>
              </a:p>
              <a:p>
                <a:pPr marL="222250" lvl="1" algn="l">
                  <a:lnSpc>
                    <a:spcPct val="90000"/>
                  </a:lnSpc>
                  <a:spcBef>
                    <a:spcPct val="2000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Centroid (</a:t>
                </a:r>
                <a:r>
                  <a:rPr lang="en-US" sz="2000" i="1" dirty="0" smtClean="0"/>
                  <a:t>C</a:t>
                </a:r>
                <a:r>
                  <a:rPr lang="en-US" sz="2000" i="1" baseline="-25000" dirty="0" smtClean="0"/>
                  <a:t>x</a:t>
                </a:r>
                <a:r>
                  <a:rPr lang="en-US" sz="2000" i="1" dirty="0" smtClean="0"/>
                  <a:t>, C</a:t>
                </a:r>
                <a:r>
                  <a:rPr lang="en-US" sz="2000" i="1" baseline="-25000" dirty="0" smtClean="0"/>
                  <a:t>y</a:t>
                </a:r>
                <a:r>
                  <a:rPr lang="en-US" sz="2000" dirty="0" smtClean="0"/>
                  <a:t>)</a:t>
                </a:r>
              </a:p>
              <a:p>
                <a:pPr marL="222250" lvl="1" algn="l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𝐶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𝑑𝐴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𝑑𝐴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800100" lvl="1" indent="-342900" algn="l">
                  <a:lnSpc>
                    <a:spcPct val="90000"/>
                  </a:lnSpc>
                  <a:spcBef>
                    <a:spcPct val="20000"/>
                  </a:spcBef>
                  <a:spcAft>
                    <a:spcPts val="800"/>
                  </a:spcAft>
                  <a:buFont typeface="Arial"/>
                  <a:buChar char="•"/>
                </a:pPr>
                <a:r>
                  <a:rPr lang="en-US" sz="2000" dirty="0" smtClean="0"/>
                  <a:t>Balance point of waveform</a:t>
                </a:r>
              </a:p>
              <a:p>
                <a:pPr marL="800100" lvl="1" indent="-342900" algn="l">
                  <a:lnSpc>
                    <a:spcPct val="90000"/>
                  </a:lnSpc>
                  <a:spcBef>
                    <a:spcPct val="20000"/>
                  </a:spcBef>
                  <a:spcAft>
                    <a:spcPts val="1200"/>
                  </a:spcAft>
                  <a:buFont typeface="Arial"/>
                  <a:buChar char="•"/>
                </a:pPr>
                <a:r>
                  <a:rPr lang="en-US" sz="2000" dirty="0" smtClean="0"/>
                  <a:t>Relates to canopy height</a:t>
                </a:r>
              </a:p>
              <a:p>
                <a:pPr marL="222250" lvl="1" algn="l">
                  <a:lnSpc>
                    <a:spcPct val="90000"/>
                  </a:lnSpc>
                  <a:spcBef>
                    <a:spcPct val="2000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Radius of Gyration (</a:t>
                </a:r>
                <a:r>
                  <a:rPr lang="en-US" sz="2000" i="1" dirty="0" smtClean="0"/>
                  <a:t>RG</a:t>
                </a:r>
                <a:r>
                  <a:rPr lang="en-US" sz="2000" dirty="0" smtClean="0"/>
                  <a:t>)</a:t>
                </a:r>
              </a:p>
              <a:p>
                <a:pPr marL="222250" lvl="1" algn="l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𝑅𝐺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 smtClean="0"/>
              </a:p>
              <a:p>
                <a:pPr marL="565150" lvl="1" indent="-342900" algn="l">
                  <a:lnSpc>
                    <a:spcPct val="90000"/>
                  </a:lnSpc>
                  <a:spcBef>
                    <a:spcPct val="20000"/>
                  </a:spcBef>
                  <a:spcAft>
                    <a:spcPts val="800"/>
                  </a:spcAft>
                  <a:buFont typeface="Arial"/>
                  <a:buChar char="•"/>
                </a:pPr>
                <a:r>
                  <a:rPr lang="en-US" sz="2000" dirty="0" smtClean="0"/>
                  <a:t>root mean square distance between the centroid and waveform edge</a:t>
                </a:r>
              </a:p>
              <a:p>
                <a:pPr marL="565150" lvl="1" indent="-342900" algn="l">
                  <a:lnSpc>
                    <a:spcPct val="90000"/>
                  </a:lnSpc>
                  <a:spcBef>
                    <a:spcPct val="20000"/>
                  </a:spcBef>
                  <a:spcAft>
                    <a:spcPts val="1200"/>
                  </a:spcAft>
                  <a:buFont typeface="Arial"/>
                  <a:buChar char="•"/>
                </a:pPr>
                <a:r>
                  <a:rPr lang="en-US" sz="2000" dirty="0" smtClean="0"/>
                  <a:t>Relates to 3D structure of canopy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066800"/>
                <a:ext cx="4191000" cy="5715000"/>
              </a:xfrm>
              <a:prstGeom prst="rect">
                <a:avLst/>
              </a:prstGeom>
              <a:blipFill rotWithShape="1">
                <a:blip r:embed="rId3"/>
                <a:stretch>
                  <a:fillRect l="-2180" t="-1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1003300"/>
          </a:xfrm>
        </p:spPr>
        <p:txBody>
          <a:bodyPr/>
          <a:lstStyle/>
          <a:p>
            <a:pPr algn="ctr"/>
            <a:r>
              <a:rPr lang="en-US" sz="3200" dirty="0" smtClean="0"/>
              <a:t>Alternative Approach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69624" y="6096000"/>
            <a:ext cx="4698176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 Muss </a:t>
            </a:r>
            <a:r>
              <a:rPr lang="en-US" sz="1400" i="1" dirty="0" smtClean="0"/>
              <a:t>et al.</a:t>
            </a:r>
            <a:r>
              <a:rPr lang="en-US" sz="1400" dirty="0" smtClean="0"/>
              <a:t> (2012) </a:t>
            </a:r>
            <a:r>
              <a:rPr lang="en-US" sz="1400" i="1" dirty="0" smtClean="0"/>
              <a:t>Geoscience &amp; Remote Sensing Letters</a:t>
            </a:r>
            <a:endParaRPr lang="en-US" sz="1400" i="1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15" y="1800224"/>
            <a:ext cx="4606880" cy="421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31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/>
          <p:cNvSpPr txBox="1">
            <a:spLocks/>
          </p:cNvSpPr>
          <p:nvPr/>
        </p:nvSpPr>
        <p:spPr>
          <a:xfrm>
            <a:off x="152400" y="0"/>
            <a:ext cx="8991600" cy="12954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44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r>
              <a:rPr lang="en-GB" sz="3200" dirty="0" smtClean="0">
                <a:ea typeface="Lucida Sans Unicode" pitchFamily="-112" charset="-52"/>
                <a:cs typeface="Lucida Sans Unicode" pitchFamily="-112" charset="-52"/>
              </a:rPr>
              <a:t>Are we missing signal?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9054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6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" y="1983859"/>
            <a:ext cx="411480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2000"/>
              </a:spcAft>
              <a:buFont typeface="Arial"/>
              <a:buChar char="•"/>
            </a:pPr>
            <a:r>
              <a:rPr lang="en-US" sz="2400" dirty="0" smtClean="0"/>
              <a:t>Bounds detection using </a:t>
            </a:r>
            <a:r>
              <a:rPr lang="en-US" sz="2400" i="1" dirty="0" smtClean="0"/>
              <a:t>C</a:t>
            </a:r>
            <a:r>
              <a:rPr lang="en-US" sz="2400" dirty="0" smtClean="0"/>
              <a:t> and normalized </a:t>
            </a:r>
            <a:r>
              <a:rPr lang="en-US" sz="2400" i="1" dirty="0" smtClean="0"/>
              <a:t>RG</a:t>
            </a:r>
            <a:endParaRPr lang="en-US" sz="20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Measuring wave complexity using </a:t>
            </a:r>
            <a:r>
              <a:rPr lang="en-US" sz="2400" i="1" dirty="0" smtClean="0"/>
              <a:t>RG</a:t>
            </a:r>
            <a:endParaRPr lang="en-US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215900"/>
            <a:ext cx="8991600" cy="1079500"/>
          </a:xfrm>
        </p:spPr>
        <p:txBody>
          <a:bodyPr/>
          <a:lstStyle/>
          <a:p>
            <a:r>
              <a:rPr lang="en-US" sz="2800" dirty="0" smtClean="0"/>
              <a:t>Recursive slicing</a:t>
            </a:r>
            <a:endParaRPr lang="en-US" sz="28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888590" y="1447800"/>
            <a:ext cx="5712610" cy="5213540"/>
            <a:chOff x="20965930" y="19860624"/>
            <a:chExt cx="11309238" cy="924979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5930" y="22401246"/>
              <a:ext cx="4663438" cy="417933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2327" y="19860624"/>
              <a:ext cx="4663440" cy="41793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2327" y="24931087"/>
              <a:ext cx="4663440" cy="41793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22" name="Straight Arrow Connector 21"/>
            <p:cNvCxnSpPr/>
            <p:nvPr/>
          </p:nvCxnSpPr>
          <p:spPr bwMode="auto">
            <a:xfrm flipV="1">
              <a:off x="22936200" y="22631400"/>
              <a:ext cx="3256126" cy="1219200"/>
            </a:xfrm>
            <a:prstGeom prst="straightConnector1">
              <a:avLst/>
            </a:prstGeom>
            <a:ln w="31750">
              <a:solidFill>
                <a:srgbClr val="000000"/>
              </a:solidFill>
              <a:prstDash val="dash"/>
              <a:headEnd type="none" w="med" len="med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2974301" y="25348578"/>
              <a:ext cx="3256126" cy="864456"/>
            </a:xfrm>
            <a:prstGeom prst="straightConnector1">
              <a:avLst/>
            </a:prstGeom>
            <a:ln w="31750">
              <a:solidFill>
                <a:srgbClr val="000000"/>
              </a:solidFill>
              <a:prstDash val="dash"/>
              <a:headEnd type="none" w="med" len="med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0377274" y="20328110"/>
                  <a:ext cx="1897894" cy="1638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7274" y="20328110"/>
                  <a:ext cx="1897894" cy="163816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5400000">
                  <a:off x="30270050" y="22159118"/>
                  <a:ext cx="2162176" cy="182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0270050" y="22159118"/>
                  <a:ext cx="2162176" cy="182791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0352357" y="24917399"/>
                  <a:ext cx="1897894" cy="1638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2357" y="24917399"/>
                  <a:ext cx="1897894" cy="16381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5400000">
                  <a:off x="30245130" y="26748407"/>
                  <a:ext cx="2162176" cy="182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0245130" y="26748407"/>
                  <a:ext cx="2162176" cy="182791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455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066800"/>
          </a:xfrm>
        </p:spPr>
        <p:txBody>
          <a:bodyPr/>
          <a:lstStyle/>
          <a:p>
            <a:r>
              <a:rPr lang="en-US" sz="3200" dirty="0" smtClean="0"/>
              <a:t>Automated Bounds Detection</a:t>
            </a:r>
            <a:endParaRPr lang="en-US" sz="3200" dirty="0"/>
          </a:p>
        </p:txBody>
      </p:sp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0" y="2057204"/>
            <a:ext cx="4419600" cy="407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124" tIns="49062" rIns="98124" bIns="49062">
            <a:spAutoFit/>
          </a:bodyPr>
          <a:lstStyle/>
          <a:p>
            <a:pPr marL="0" lvl="1" algn="l">
              <a:spcAft>
                <a:spcPts val="2532"/>
              </a:spcAft>
              <a:defRPr/>
            </a:pPr>
            <a:r>
              <a:rPr lang="en-US" sz="1800" dirty="0" smtClean="0"/>
              <a:t>Multi-pass rule-based recursive slicing:</a:t>
            </a:r>
          </a:p>
          <a:p>
            <a:pPr marL="569913" lvl="1" indent="-285750" algn="l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800" dirty="0" smtClean="0"/>
              <a:t>Slice waveform</a:t>
            </a:r>
            <a:endParaRPr lang="en-US" sz="1800" dirty="0"/>
          </a:p>
          <a:p>
            <a:pPr marL="569913" lvl="1" indent="-285750" algn="l" defTabSz="912813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800" dirty="0" smtClean="0"/>
              <a:t>Find &amp; remove slices with</a:t>
            </a:r>
            <a:br>
              <a:rPr lang="en-US" sz="1800" dirty="0" smtClean="0"/>
            </a:br>
            <a:r>
              <a:rPr lang="en-US" sz="1800" dirty="0" smtClean="0"/>
              <a:t> symmetry around </a:t>
            </a:r>
            <a:r>
              <a:rPr lang="en-US" sz="1800" i="1" dirty="0" err="1" smtClean="0"/>
              <a:t>C</a:t>
            </a:r>
            <a:r>
              <a:rPr lang="en-US" sz="1800" i="1" baseline="-25000" dirty="0" err="1" smtClean="0"/>
              <a:t>slice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:</a:t>
            </a:r>
          </a:p>
          <a:p>
            <a:pPr marL="854075" lvl="2" indent="-285750" algn="l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1800" dirty="0" smtClean="0"/>
              <a:t>N(</a:t>
            </a:r>
            <a:r>
              <a:rPr lang="en-US" sz="1800" i="1" dirty="0" err="1" smtClean="0"/>
              <a:t>Rg</a:t>
            </a:r>
            <a:r>
              <a:rPr lang="en-US" sz="1800" i="1" baseline="-25000" dirty="0" err="1" smtClean="0"/>
              <a:t>up</a:t>
            </a:r>
            <a:r>
              <a:rPr lang="en-US" sz="1800" dirty="0" smtClean="0"/>
              <a:t>) ~ </a:t>
            </a:r>
            <a:r>
              <a:rPr lang="en-US" sz="1800" dirty="0"/>
              <a:t>N(</a:t>
            </a:r>
            <a:r>
              <a:rPr lang="en-US" sz="1800" i="1" dirty="0" err="1" smtClean="0"/>
              <a:t>RG</a:t>
            </a:r>
            <a:r>
              <a:rPr lang="en-US" sz="1800" i="1" baseline="-25000" dirty="0" err="1" smtClean="0"/>
              <a:t>down</a:t>
            </a:r>
            <a:r>
              <a:rPr lang="en-US" sz="1800" dirty="0"/>
              <a:t>)</a:t>
            </a:r>
            <a:endParaRPr lang="en-US" sz="1800" i="1" baseline="-25000" dirty="0" smtClean="0"/>
          </a:p>
          <a:p>
            <a:pPr marL="569913" lvl="1" indent="-285750" algn="l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800" dirty="0" smtClean="0"/>
              <a:t>Repeat until:</a:t>
            </a:r>
          </a:p>
          <a:p>
            <a:pPr marL="858838" lvl="2" indent="-288925" algn="l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1800" dirty="0" smtClean="0"/>
              <a:t>N</a:t>
            </a:r>
            <a:r>
              <a:rPr lang="en-US" sz="1800" dirty="0"/>
              <a:t>(</a:t>
            </a:r>
            <a:r>
              <a:rPr lang="en-US" sz="1800" i="1" dirty="0" err="1"/>
              <a:t>Rg</a:t>
            </a:r>
            <a:r>
              <a:rPr lang="en-US" sz="1800" i="1" baseline="-25000" dirty="0" err="1"/>
              <a:t>up</a:t>
            </a:r>
            <a:r>
              <a:rPr lang="en-US" sz="1800" dirty="0"/>
              <a:t>) </a:t>
            </a:r>
            <a:r>
              <a:rPr lang="en-US" sz="1800" dirty="0"/>
              <a:t>≠ </a:t>
            </a:r>
            <a:r>
              <a:rPr lang="en-US" sz="1800" dirty="0" smtClean="0"/>
              <a:t>N</a:t>
            </a:r>
            <a:r>
              <a:rPr lang="en-US" sz="1800" dirty="0"/>
              <a:t>(</a:t>
            </a:r>
            <a:r>
              <a:rPr lang="en-US" sz="1800" i="1" dirty="0" err="1"/>
              <a:t>RG</a:t>
            </a:r>
            <a:r>
              <a:rPr lang="en-US" sz="1800" i="1" baseline="-25000" dirty="0" err="1"/>
              <a:t>down</a:t>
            </a:r>
            <a:r>
              <a:rPr lang="en-US" sz="1800" dirty="0" smtClean="0"/>
              <a:t>)</a:t>
            </a:r>
          </a:p>
          <a:p>
            <a:pPr marL="858838" lvl="2" indent="-288925" algn="l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1800" dirty="0" smtClean="0"/>
              <a:t>Or the slices are too small to process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581400" y="1279429"/>
            <a:ext cx="5712610" cy="5213540"/>
            <a:chOff x="20965930" y="19860624"/>
            <a:chExt cx="11309238" cy="92497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5930" y="22401246"/>
              <a:ext cx="4663438" cy="417933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2327" y="19860624"/>
              <a:ext cx="4663440" cy="41793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2327" y="24931087"/>
              <a:ext cx="4663440" cy="41793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13" name="Straight Arrow Connector 12"/>
            <p:cNvCxnSpPr/>
            <p:nvPr/>
          </p:nvCxnSpPr>
          <p:spPr bwMode="auto">
            <a:xfrm flipV="1">
              <a:off x="22936200" y="22631400"/>
              <a:ext cx="3256126" cy="1219200"/>
            </a:xfrm>
            <a:prstGeom prst="straightConnector1">
              <a:avLst/>
            </a:prstGeom>
            <a:ln w="31750">
              <a:solidFill>
                <a:srgbClr val="000000"/>
              </a:solidFill>
              <a:prstDash val="dash"/>
              <a:headEnd type="none" w="med" len="med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2974301" y="25348578"/>
              <a:ext cx="3256126" cy="864456"/>
            </a:xfrm>
            <a:prstGeom prst="straightConnector1">
              <a:avLst/>
            </a:prstGeom>
            <a:ln w="31750">
              <a:solidFill>
                <a:srgbClr val="000000"/>
              </a:solidFill>
              <a:prstDash val="dash"/>
              <a:headEnd type="none" w="med" len="med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0377274" y="20328110"/>
                  <a:ext cx="1897894" cy="1638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7274" y="20328110"/>
                  <a:ext cx="1897894" cy="163816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 rot="5400000">
                  <a:off x="30270050" y="22159118"/>
                  <a:ext cx="2162176" cy="182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0270050" y="22159118"/>
                  <a:ext cx="2162176" cy="182791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0352357" y="24917399"/>
                  <a:ext cx="1897894" cy="1638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2357" y="24917399"/>
                  <a:ext cx="1897894" cy="16381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5400000">
                  <a:off x="30245130" y="26748407"/>
                  <a:ext cx="2162176" cy="182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54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0245130" y="26748407"/>
                  <a:ext cx="2162176" cy="182791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830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3276600"/>
            <a:ext cx="3474720" cy="3474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06680"/>
            <a:ext cx="3474720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5029200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1816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Orange = Pasture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Green  = Forest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Circle = Flat site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Triangle = Sloped 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620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now">
  <a:themeElements>
    <a:clrScheme name="Snow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Snow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now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ow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ow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ow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ow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ow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ow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ow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33698</TotalTime>
  <Words>533</Words>
  <Application>Microsoft Macintosh PowerPoint</Application>
  <PresentationFormat>On-screen Show (4:3)</PresentationFormat>
  <Paragraphs>87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Snow</vt:lpstr>
      <vt:lpstr>Microsoft Word Document</vt:lpstr>
      <vt:lpstr>Synergistic Analyses of Data from Active and Passive Sensors to Assess Relationships between Spatial Heterogeneity of Tropical Forest Structure and Biodiversity Dynamics </vt:lpstr>
      <vt:lpstr>Biodiversity conservation through the sustainable management of tropical forests:</vt:lpstr>
      <vt:lpstr>Study Area</vt:lpstr>
      <vt:lpstr>Quantiles</vt:lpstr>
      <vt:lpstr>Alternative Approach</vt:lpstr>
      <vt:lpstr>PowerPoint Presentation</vt:lpstr>
      <vt:lpstr>Recursive slicing</vt:lpstr>
      <vt:lpstr>Automated Bounds Detection</vt:lpstr>
      <vt:lpstr>PowerPoint Presentation</vt:lpstr>
      <vt:lpstr>Slicing Using the Radius of Gyration</vt:lpstr>
      <vt:lpstr>Slicing Using the Radius of Gyration</vt:lpstr>
      <vt:lpstr>PowerPoint Presentation</vt:lpstr>
      <vt:lpstr>PowerPoint Presentation</vt:lpstr>
      <vt:lpstr>PowerPoint Presentation</vt:lpstr>
      <vt:lpstr>PowerPoint Presentation</vt:lpstr>
      <vt:lpstr>Summary:</vt:lpstr>
      <vt:lpstr>“A solution looking for a problem.”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Jordan Muss</cp:lastModifiedBy>
  <cp:revision>479</cp:revision>
  <dcterms:created xsi:type="dcterms:W3CDTF">1601-01-01T00:00:00Z</dcterms:created>
  <dcterms:modified xsi:type="dcterms:W3CDTF">2013-04-24T07:18:09Z</dcterms:modified>
</cp:coreProperties>
</file>