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7" r:id="rId3"/>
    <p:sldId id="344" r:id="rId4"/>
    <p:sldId id="334" r:id="rId5"/>
    <p:sldId id="336" r:id="rId6"/>
    <p:sldId id="337" r:id="rId7"/>
    <p:sldId id="338" r:id="rId8"/>
    <p:sldId id="342" r:id="rId9"/>
    <p:sldId id="343" r:id="rId10"/>
    <p:sldId id="326" r:id="rId11"/>
    <p:sldId id="327" r:id="rId12"/>
    <p:sldId id="328" r:id="rId13"/>
    <p:sldId id="331" r:id="rId14"/>
    <p:sldId id="310" r:id="rId15"/>
    <p:sldId id="278" r:id="rId16"/>
    <p:sldId id="280" r:id="rId17"/>
    <p:sldId id="281" r:id="rId18"/>
    <p:sldId id="283" r:id="rId19"/>
    <p:sldId id="284" r:id="rId20"/>
    <p:sldId id="287" r:id="rId21"/>
    <p:sldId id="311" r:id="rId22"/>
    <p:sldId id="293" r:id="rId23"/>
    <p:sldId id="312" r:id="rId24"/>
    <p:sldId id="298" r:id="rId25"/>
    <p:sldId id="301" r:id="rId26"/>
    <p:sldId id="302" r:id="rId27"/>
    <p:sldId id="346" r:id="rId28"/>
    <p:sldId id="332"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E7"/>
    <a:srgbClr val="B7B7B1"/>
    <a:srgbClr val="F8780E"/>
    <a:srgbClr val="F7620F"/>
    <a:srgbClr val="F92F0D"/>
    <a:srgbClr val="21E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0585" autoAdjust="0"/>
  </p:normalViewPr>
  <p:slideViewPr>
    <p:cSldViewPr>
      <p:cViewPr varScale="1">
        <p:scale>
          <a:sx n="76" d="100"/>
          <a:sy n="76" d="100"/>
        </p:scale>
        <p:origin x="-20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EDFA6-9F5D-4961-83CF-E09B8EF64AEC}" type="datetimeFigureOut">
              <a:rPr lang="en-US" smtClean="0"/>
              <a:pPr/>
              <a:t>4/24/13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A9D73-09DE-4208-8412-71817EA4A222}" type="slidenum">
              <a:rPr lang="en-US" smtClean="0"/>
              <a:pPr/>
              <a:t>‹#›</a:t>
            </a:fld>
            <a:endParaRPr lang="en-US"/>
          </a:p>
        </p:txBody>
      </p:sp>
    </p:spTree>
    <p:extLst>
      <p:ext uri="{BB962C8B-B14F-4D97-AF65-F5344CB8AC3E}">
        <p14:creationId xmlns:p14="http://schemas.microsoft.com/office/powerpoint/2010/main" val="264792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9A9D73-09DE-4208-8412-71817EA4A22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01AE8129-7862-47DF-83F9-17A22FA1C368}"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01AE8129-7862-47DF-83F9-17A22FA1C368}"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01AE8129-7862-47DF-83F9-17A22FA1C368}"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three colors correspond to the type of the plot. Black = shrub, red= coniferous, green = deciduous. The red dashed line is the best linear fit.</a:t>
            </a:r>
            <a:endParaRPr lang="en-US" dirty="0" smtClean="0"/>
          </a:p>
        </p:txBody>
      </p:sp>
      <p:sp>
        <p:nvSpPr>
          <p:cNvPr id="4" name="Slide Number Placeholder 3"/>
          <p:cNvSpPr>
            <a:spLocks noGrp="1"/>
          </p:cNvSpPr>
          <p:nvPr>
            <p:ph type="sldNum" sz="quarter" idx="10"/>
          </p:nvPr>
        </p:nvSpPr>
        <p:spPr/>
        <p:txBody>
          <a:bodyPr/>
          <a:lstStyle/>
          <a:p>
            <a:fld id="{289A9D73-09DE-4208-8412-71817EA4A22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mostly the first reason – slope.</a:t>
            </a:r>
            <a:endParaRPr lang="en-US" dirty="0"/>
          </a:p>
        </p:txBody>
      </p:sp>
      <p:sp>
        <p:nvSpPr>
          <p:cNvPr id="4" name="Slide Number Placeholder 3"/>
          <p:cNvSpPr>
            <a:spLocks noGrp="1"/>
          </p:cNvSpPr>
          <p:nvPr>
            <p:ph type="sldNum" sz="quarter" idx="10"/>
          </p:nvPr>
        </p:nvSpPr>
        <p:spPr/>
        <p:txBody>
          <a:bodyPr/>
          <a:lstStyle/>
          <a:p>
            <a:fld id="{289A9D73-09DE-4208-8412-71817EA4A22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LVIS data was used in conjunction with high resolution imagery (aerial photographs) to create the reference dataset. That reference dataset was combined only with Landsat data to produce the NYS maps. So no LVIS data were used in the classification, LVIS just assisted a bit to create </a:t>
            </a:r>
            <a:r>
              <a:rPr lang="en-US" sz="1200" kern="1200" dirty="0" err="1" smtClean="0">
                <a:solidFill>
                  <a:schemeClr val="tx1"/>
                </a:solidFill>
                <a:latin typeface="+mn-lt"/>
                <a:ea typeface="+mn-ea"/>
                <a:cs typeface="+mn-cs"/>
              </a:rPr>
              <a:t>groundtruth</a:t>
            </a:r>
            <a:r>
              <a:rPr lang="en-US" sz="1200" kern="1200" dirty="0" smtClean="0">
                <a:solidFill>
                  <a:schemeClr val="tx1"/>
                </a:solidFill>
                <a:latin typeface="+mn-lt"/>
                <a:ea typeface="+mn-ea"/>
                <a:cs typeface="+mn-cs"/>
              </a:rPr>
              <a:t> information to train our Landsat-based algorithms.</a:t>
            </a:r>
            <a:endParaRPr lang="en-US" dirty="0" smtClean="0"/>
          </a:p>
        </p:txBody>
      </p:sp>
      <p:sp>
        <p:nvSpPr>
          <p:cNvPr id="4" name="Slide Number Placeholder 3"/>
          <p:cNvSpPr>
            <a:spLocks noGrp="1"/>
          </p:cNvSpPr>
          <p:nvPr>
            <p:ph type="sldNum" sz="quarter" idx="10"/>
          </p:nvPr>
        </p:nvSpPr>
        <p:spPr/>
        <p:txBody>
          <a:bodyPr/>
          <a:lstStyle/>
          <a:p>
            <a:fld id="{289A9D73-09DE-4208-8412-71817EA4A22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Use Landsat scenes from both leaf-on and leaf-off as that increased accuracy, especially for the vegetation classes.</a:t>
            </a:r>
            <a:endParaRPr lang="zh-CN" altLang="en-US" dirty="0"/>
          </a:p>
        </p:txBody>
      </p:sp>
      <p:sp>
        <p:nvSpPr>
          <p:cNvPr id="4" name="灯片编号占位符 3"/>
          <p:cNvSpPr>
            <a:spLocks noGrp="1"/>
          </p:cNvSpPr>
          <p:nvPr>
            <p:ph type="sldNum" sz="quarter" idx="10"/>
          </p:nvPr>
        </p:nvSpPr>
        <p:spPr/>
        <p:txBody>
          <a:bodyPr/>
          <a:lstStyle/>
          <a:p>
            <a:fld id="{73EC7B4A-EB61-42EB-B64B-38A855BAEAA0}"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improvement over NLCD – shrub dynamics are not that high to justify the time</a:t>
            </a:r>
            <a:r>
              <a:rPr lang="en-US" baseline="0" dirty="0" smtClean="0"/>
              <a:t> difference (2006 to 2010) as a significant source of error for the NLCD. Our classifier is significantly better, especially for the shrub class that we are interested in.</a:t>
            </a:r>
            <a:endParaRPr lang="en-US" dirty="0"/>
          </a:p>
        </p:txBody>
      </p:sp>
      <p:sp>
        <p:nvSpPr>
          <p:cNvPr id="4" name="Slide Number Placeholder 3"/>
          <p:cNvSpPr>
            <a:spLocks noGrp="1"/>
          </p:cNvSpPr>
          <p:nvPr>
            <p:ph type="sldNum" sz="quarter" idx="10"/>
          </p:nvPr>
        </p:nvSpPr>
        <p:spPr/>
        <p:txBody>
          <a:bodyPr/>
          <a:lstStyle/>
          <a:p>
            <a:fld id="{289A9D73-09DE-4208-8412-71817EA4A22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E8129-7862-47DF-83F9-17A22FA1C36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5E7E93-30B8-42FE-A3C4-412095232563}"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jpeg"/><Relationship Id="rId5" Type="http://schemas.openxmlformats.org/officeDocument/2006/relationships/image" Target="../media/image37.gif"/><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52400" y="1928813"/>
            <a:ext cx="8915400" cy="738187"/>
          </a:xfrm>
          <a:prstGeom prst="rect">
            <a:avLst/>
          </a:prstGeom>
          <a:noFill/>
          <a:ln w="9525">
            <a:noFill/>
            <a:miter lim="800000"/>
            <a:headEnd/>
            <a:tailEnd/>
          </a:ln>
        </p:spPr>
        <p:txBody>
          <a:bodyPr lIns="0" tIns="0" rIns="0" bIns="0" anchor="ctr">
            <a:spAutoFit/>
          </a:bodyPr>
          <a:lstStyle/>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400" b="1" dirty="0"/>
              <a:t>PIs: </a:t>
            </a:r>
            <a:r>
              <a:rPr lang="en-US" altLang="zh-CN" sz="2400" dirty="0" err="1"/>
              <a:t>Giorgos</a:t>
            </a:r>
            <a:r>
              <a:rPr lang="en-US" altLang="zh-CN" sz="2400" dirty="0"/>
              <a:t> </a:t>
            </a:r>
            <a:r>
              <a:rPr lang="en-US" altLang="zh-CN" sz="2400" dirty="0" err="1"/>
              <a:t>Mountrakis</a:t>
            </a:r>
            <a:r>
              <a:rPr lang="en-US" altLang="zh-CN" sz="2400" dirty="0"/>
              <a:t>, Colin </a:t>
            </a:r>
            <a:r>
              <a:rPr lang="en-US" altLang="zh-CN" sz="2400" dirty="0" err="1"/>
              <a:t>Beier</a:t>
            </a:r>
            <a:r>
              <a:rPr lang="en-US" altLang="zh-CN" sz="2400" dirty="0"/>
              <a:t>, Bill Porter</a:t>
            </a:r>
            <a:r>
              <a:rPr lang="en-US" altLang="zh-CN" sz="2400" baseline="30000" dirty="0"/>
              <a:t>+</a:t>
            </a:r>
            <a:r>
              <a:rPr lang="en-US" altLang="zh-CN" sz="2400" dirty="0"/>
              <a:t>, Benjamin </a:t>
            </a:r>
            <a:r>
              <a:rPr lang="en-US" altLang="zh-CN" sz="2400" dirty="0" err="1"/>
              <a:t>Zuckerberg</a:t>
            </a:r>
            <a:r>
              <a:rPr lang="en-US" altLang="zh-CN" sz="2400" dirty="0"/>
              <a:t>^, </a:t>
            </a:r>
            <a:r>
              <a:rPr lang="en-US" altLang="zh-CN" sz="2400" dirty="0" err="1"/>
              <a:t>Lianjun</a:t>
            </a:r>
            <a:r>
              <a:rPr lang="en-US" altLang="zh-CN" sz="2400" dirty="0"/>
              <a:t> Zhang, Bryan Blair*</a:t>
            </a:r>
          </a:p>
        </p:txBody>
      </p:sp>
      <p:sp>
        <p:nvSpPr>
          <p:cNvPr id="2051" name="Rectangle 6"/>
          <p:cNvSpPr>
            <a:spLocks noChangeArrowheads="1"/>
          </p:cNvSpPr>
          <p:nvPr/>
        </p:nvSpPr>
        <p:spPr bwMode="auto">
          <a:xfrm>
            <a:off x="0" y="136525"/>
            <a:ext cx="9144000" cy="1665067"/>
          </a:xfrm>
          <a:prstGeom prst="rect">
            <a:avLst/>
          </a:prstGeom>
          <a:noFill/>
          <a:ln w="9525">
            <a:noFill/>
            <a:miter lim="800000"/>
            <a:headEnd/>
            <a:tailEnd/>
          </a:ln>
        </p:spPr>
        <p:txBody>
          <a:bodyPr lIns="140205" tIns="70102" rIns="140205" bIns="70102">
            <a:spAutoFit/>
          </a:bodyPr>
          <a:lstStyle/>
          <a:p>
            <a:pPr algn="ctr"/>
            <a:r>
              <a:rPr lang="en-US" altLang="zh-CN" sz="3300" b="1" dirty="0"/>
              <a:t>USING LIDAR TO ASSESS THE ROLES OF CLIMATE AND LAND-COVER DYNAMICS AS DRIVERS OF CHANGES IN BIODIVERSITY</a:t>
            </a:r>
            <a:endParaRPr lang="zh-CN" altLang="en-US" sz="3300" dirty="0"/>
          </a:p>
        </p:txBody>
      </p:sp>
      <p:sp>
        <p:nvSpPr>
          <p:cNvPr id="2052" name="Rectangle 7"/>
          <p:cNvSpPr>
            <a:spLocks noChangeArrowheads="1"/>
          </p:cNvSpPr>
          <p:nvPr/>
        </p:nvSpPr>
        <p:spPr bwMode="auto">
          <a:xfrm>
            <a:off x="-152400" y="3554194"/>
            <a:ext cx="9144000" cy="1292662"/>
          </a:xfrm>
          <a:prstGeom prst="rect">
            <a:avLst/>
          </a:prstGeom>
          <a:noFill/>
          <a:ln w="9525">
            <a:noFill/>
            <a:miter lim="800000"/>
            <a:headEnd/>
            <a:tailEnd/>
          </a:ln>
        </p:spPr>
        <p:txBody>
          <a:bodyPr lIns="0" tIns="0" rIns="0" bIns="0" anchor="ctr">
            <a:spAutoFit/>
          </a:bodyPr>
          <a:lstStyle/>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100" dirty="0">
                <a:solidFill>
                  <a:schemeClr val="tx1">
                    <a:lumMod val="50000"/>
                    <a:lumOff val="50000"/>
                  </a:schemeClr>
                </a:solidFill>
              </a:rPr>
              <a:t>SUNY College of Environmental Science &amp; Forestry</a:t>
            </a:r>
          </a:p>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100" baseline="30000" dirty="0">
                <a:solidFill>
                  <a:schemeClr val="tx1">
                    <a:lumMod val="50000"/>
                    <a:lumOff val="50000"/>
                  </a:schemeClr>
                </a:solidFill>
              </a:rPr>
              <a:t>+</a:t>
            </a:r>
            <a:r>
              <a:rPr lang="en-US" altLang="zh-CN" sz="2100" dirty="0">
                <a:solidFill>
                  <a:schemeClr val="tx1">
                    <a:lumMod val="50000"/>
                    <a:lumOff val="50000"/>
                  </a:schemeClr>
                </a:solidFill>
              </a:rPr>
              <a:t>Michigan State University</a:t>
            </a:r>
          </a:p>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100" dirty="0">
                <a:solidFill>
                  <a:schemeClr val="tx1">
                    <a:lumMod val="50000"/>
                    <a:lumOff val="50000"/>
                  </a:schemeClr>
                </a:solidFill>
              </a:rPr>
              <a:t>^University of </a:t>
            </a:r>
            <a:r>
              <a:rPr lang="en-US" altLang="zh-CN" sz="2100" dirty="0" smtClean="0">
                <a:solidFill>
                  <a:schemeClr val="tx1">
                    <a:lumMod val="50000"/>
                    <a:lumOff val="50000"/>
                  </a:schemeClr>
                </a:solidFill>
              </a:rPr>
              <a:t>Wisconsin at Madison</a:t>
            </a:r>
            <a:endParaRPr lang="en-US" altLang="zh-CN" sz="2100" dirty="0">
              <a:solidFill>
                <a:schemeClr val="tx1">
                  <a:lumMod val="50000"/>
                  <a:lumOff val="50000"/>
                </a:schemeClr>
              </a:solidFill>
            </a:endParaRPr>
          </a:p>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100" dirty="0">
                <a:solidFill>
                  <a:schemeClr val="tx1">
                    <a:lumMod val="50000"/>
                    <a:lumOff val="50000"/>
                  </a:schemeClr>
                </a:solidFill>
              </a:rPr>
              <a:t>*NASA Goddard Space Flight Center  </a:t>
            </a:r>
          </a:p>
        </p:txBody>
      </p:sp>
      <p:pic>
        <p:nvPicPr>
          <p:cNvPr id="2053" name="Picture 16" descr="esflogo.jpg"/>
          <p:cNvPicPr>
            <a:picLocks noChangeAspect="1"/>
          </p:cNvPicPr>
          <p:nvPr/>
        </p:nvPicPr>
        <p:blipFill>
          <a:blip r:embed="rId2" cstate="print"/>
          <a:srcRect/>
          <a:stretch>
            <a:fillRect/>
          </a:stretch>
        </p:blipFill>
        <p:spPr bwMode="auto">
          <a:xfrm>
            <a:off x="685800" y="5362575"/>
            <a:ext cx="1981200" cy="1495425"/>
          </a:xfrm>
          <a:prstGeom prst="rect">
            <a:avLst/>
          </a:prstGeom>
          <a:noFill/>
          <a:ln w="9525">
            <a:noFill/>
            <a:miter lim="800000"/>
            <a:headEnd/>
            <a:tailEnd/>
          </a:ln>
        </p:spPr>
      </p:pic>
      <p:pic>
        <p:nvPicPr>
          <p:cNvPr id="2054" name="Picture 36" descr="NASA Goddard Space Flight Center"/>
          <p:cNvPicPr>
            <a:picLocks noChangeAspect="1" noChangeArrowheads="1"/>
          </p:cNvPicPr>
          <p:nvPr/>
        </p:nvPicPr>
        <p:blipFill>
          <a:blip r:embed="rId3" cstate="print"/>
          <a:srcRect l="1373" t="1215" r="2415" b="1434"/>
          <a:stretch>
            <a:fillRect/>
          </a:stretch>
        </p:blipFill>
        <p:spPr bwMode="auto">
          <a:xfrm>
            <a:off x="6477000" y="5105400"/>
            <a:ext cx="1854200" cy="1609725"/>
          </a:xfrm>
          <a:prstGeom prst="rect">
            <a:avLst/>
          </a:prstGeom>
          <a:noFill/>
          <a:ln w="9525">
            <a:noFill/>
            <a:miter lim="800000"/>
            <a:headEnd/>
            <a:tailEnd/>
          </a:ln>
        </p:spPr>
      </p:pic>
      <p:sp>
        <p:nvSpPr>
          <p:cNvPr id="2055" name="Rectangle 4"/>
          <p:cNvSpPr>
            <a:spLocks noChangeArrowheads="1"/>
          </p:cNvSpPr>
          <p:nvPr/>
        </p:nvSpPr>
        <p:spPr bwMode="auto">
          <a:xfrm>
            <a:off x="152400" y="2830512"/>
            <a:ext cx="8915400" cy="369888"/>
          </a:xfrm>
          <a:prstGeom prst="rect">
            <a:avLst/>
          </a:prstGeom>
          <a:noFill/>
          <a:ln w="9525">
            <a:noFill/>
            <a:miter lim="800000"/>
            <a:headEnd/>
            <a:tailEnd/>
          </a:ln>
        </p:spPr>
        <p:txBody>
          <a:bodyPr lIns="0" tIns="0" rIns="0" bIns="0" anchor="ctr">
            <a:spAutoFit/>
          </a:bodyPr>
          <a:lstStyle/>
          <a:p>
            <a:pPr algn="ctr" defTabSz="1401763">
              <a:tabLst>
                <a:tab pos="0" algn="l"/>
                <a:tab pos="701675" algn="l"/>
                <a:tab pos="1401763" algn="l"/>
                <a:tab pos="2103438" algn="l"/>
                <a:tab pos="2803525" algn="l"/>
                <a:tab pos="3505200" algn="l"/>
                <a:tab pos="4206875" algn="l"/>
                <a:tab pos="4906963" algn="l"/>
                <a:tab pos="5608638" algn="l"/>
                <a:tab pos="6308725" algn="l"/>
                <a:tab pos="7010400" algn="l"/>
                <a:tab pos="7710488" algn="l"/>
                <a:tab pos="8412163" algn="l"/>
              </a:tabLst>
            </a:pPr>
            <a:r>
              <a:rPr lang="en-US" altLang="zh-CN" sz="2400" b="1" dirty="0" smtClean="0"/>
              <a:t>PhD Students: </a:t>
            </a:r>
            <a:r>
              <a:rPr lang="en-US" altLang="zh-CN" sz="2400" dirty="0" err="1"/>
              <a:t>Huiran</a:t>
            </a:r>
            <a:r>
              <a:rPr lang="en-US" altLang="zh-CN" sz="2400" dirty="0"/>
              <a:t> Jin, Wei </a:t>
            </a:r>
            <a:r>
              <a:rPr lang="en-US" altLang="zh-CN" sz="2400" dirty="0" err="1"/>
              <a:t>Zhuang</a:t>
            </a:r>
            <a:r>
              <a:rPr lang="en-US" altLang="zh-CN" sz="2400" dirty="0"/>
              <a:t>, John Wiley, </a:t>
            </a:r>
            <a:r>
              <a:rPr lang="en-US" altLang="zh-CN" sz="2400" b="1" u="sng" dirty="0"/>
              <a:t>Marta </a:t>
            </a:r>
            <a:r>
              <a:rPr lang="en-US" altLang="zh-CN" sz="2400" b="1" u="sng" dirty="0" smtClean="0"/>
              <a:t>A. Jarzyna</a:t>
            </a:r>
            <a:r>
              <a:rPr lang="en-US" altLang="zh-CN" sz="2400" b="1" u="sng" baseline="30000" dirty="0" smtClean="0"/>
              <a:t>+</a:t>
            </a:r>
            <a:endParaRPr lang="en-US" altLang="zh-CN" sz="2400" b="1" u="sng" dirty="0"/>
          </a:p>
        </p:txBody>
      </p:sp>
      <p:pic>
        <p:nvPicPr>
          <p:cNvPr id="2057" name="Picture 11"/>
          <p:cNvPicPr>
            <a:picLocks noChangeAspect="1" noChangeArrowheads="1"/>
          </p:cNvPicPr>
          <p:nvPr/>
        </p:nvPicPr>
        <p:blipFill>
          <a:blip r:embed="rId4" cstate="print"/>
          <a:srcRect l="20090" t="9842" r="56178" b="80084"/>
          <a:stretch>
            <a:fillRect/>
          </a:stretch>
        </p:blipFill>
        <p:spPr bwMode="auto">
          <a:xfrm>
            <a:off x="3276600" y="6029325"/>
            <a:ext cx="2514600" cy="649194"/>
          </a:xfrm>
          <a:prstGeom prst="rect">
            <a:avLst/>
          </a:prstGeom>
          <a:noFill/>
          <a:ln w="9525">
            <a:noFill/>
            <a:miter lim="800000"/>
            <a:headEnd/>
            <a:tailEnd/>
          </a:ln>
        </p:spPr>
      </p:pic>
      <p:pic>
        <p:nvPicPr>
          <p:cNvPr id="10" name="Picture 9" descr="MSU-Wordmark-Green.gif"/>
          <p:cNvPicPr>
            <a:picLocks noChangeAspect="1"/>
          </p:cNvPicPr>
          <p:nvPr/>
        </p:nvPicPr>
        <p:blipFill>
          <a:blip r:embed="rId5" cstate="print"/>
          <a:stretch>
            <a:fillRect/>
          </a:stretch>
        </p:blipFill>
        <p:spPr>
          <a:xfrm>
            <a:off x="3276600" y="5257800"/>
            <a:ext cx="2514600" cy="6303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Workspace.png"/>
          <p:cNvPicPr>
            <a:picLocks noChangeAspect="1" noChangeArrowheads="1"/>
          </p:cNvPicPr>
          <p:nvPr/>
        </p:nvPicPr>
        <p:blipFill>
          <a:blip r:embed="rId2" cstate="print">
            <a:lum/>
          </a:blip>
          <a:srcRect l="9375" t="27068" r="9252" b="25774"/>
          <a:stretch>
            <a:fillRect/>
          </a:stretch>
        </p:blipFill>
        <p:spPr bwMode="auto">
          <a:xfrm>
            <a:off x="-2" y="0"/>
            <a:ext cx="9144000" cy="6858000"/>
          </a:xfrm>
          <a:prstGeom prst="rect">
            <a:avLst/>
          </a:prstGeom>
          <a:noFill/>
        </p:spPr>
      </p:pic>
      <p:sp>
        <p:nvSpPr>
          <p:cNvPr id="15" name="Rectangle 14"/>
          <p:cNvSpPr/>
          <p:nvPr/>
        </p:nvSpPr>
        <p:spPr>
          <a:xfrm>
            <a:off x="0" y="0"/>
            <a:ext cx="9144000"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22564" y="1153391"/>
            <a:ext cx="3962400" cy="4525963"/>
          </a:xfrm>
        </p:spPr>
        <p:txBody>
          <a:bodyPr>
            <a:normAutofit/>
          </a:bodyPr>
          <a:lstStyle/>
          <a:p>
            <a:pPr>
              <a:spcBef>
                <a:spcPts val="1800"/>
              </a:spcBef>
              <a:buNone/>
            </a:pPr>
            <a:r>
              <a:rPr lang="en-US" sz="2400" b="1" dirty="0" smtClean="0"/>
              <a:t>Markov Chain Transition model:</a:t>
            </a:r>
          </a:p>
          <a:p>
            <a:pPr marL="0" indent="0">
              <a:spcBef>
                <a:spcPts val="1800"/>
              </a:spcBef>
            </a:pPr>
            <a:r>
              <a:rPr lang="en-US" sz="2400" dirty="0" smtClean="0"/>
              <a:t>View vegetation at individual times as discrete states (i.e., habitat types: grass, shrub, forest)</a:t>
            </a:r>
          </a:p>
          <a:p>
            <a:pPr marL="0" indent="0">
              <a:spcBef>
                <a:spcPts val="1800"/>
              </a:spcBef>
            </a:pPr>
            <a:r>
              <a:rPr lang="en-US" sz="2400" dirty="0" smtClean="0"/>
              <a:t>Model derived from matrix of transition probabilities from one state to another</a:t>
            </a:r>
          </a:p>
          <a:p>
            <a:pPr lvl="1"/>
            <a:endParaRPr lang="en-US" sz="2400" dirty="0" smtClean="0"/>
          </a:p>
          <a:p>
            <a:pPr lvl="1">
              <a:buNone/>
            </a:pPr>
            <a:endParaRPr lang="en-US" sz="2400" dirty="0"/>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l="5818" r="2909" b="4034"/>
          <a:stretch>
            <a:fillRect/>
          </a:stretch>
        </p:blipFill>
        <p:spPr bwMode="auto">
          <a:xfrm>
            <a:off x="4053228" y="1524000"/>
            <a:ext cx="5014572" cy="3802580"/>
          </a:xfrm>
          <a:prstGeom prst="rect">
            <a:avLst/>
          </a:prstGeom>
          <a:noFill/>
          <a:ln w="9525">
            <a:noFill/>
            <a:miter lim="800000"/>
            <a:headEnd/>
            <a:tailEnd/>
          </a:ln>
        </p:spPr>
      </p:pic>
      <p:sp>
        <p:nvSpPr>
          <p:cNvPr id="8" name="TextBox 7"/>
          <p:cNvSpPr txBox="1"/>
          <p:nvPr/>
        </p:nvSpPr>
        <p:spPr>
          <a:xfrm>
            <a:off x="4953000" y="5257800"/>
            <a:ext cx="4191000" cy="707886"/>
          </a:xfrm>
          <a:prstGeom prst="rect">
            <a:avLst/>
          </a:prstGeom>
          <a:noFill/>
        </p:spPr>
        <p:txBody>
          <a:bodyPr wrap="square" rtlCol="0">
            <a:spAutoFit/>
          </a:bodyPr>
          <a:lstStyle/>
          <a:p>
            <a:pPr algn="r"/>
            <a:r>
              <a:rPr lang="en-US" sz="1000" dirty="0" err="1" smtClean="0">
                <a:solidFill>
                  <a:schemeClr val="tx1">
                    <a:lumMod val="65000"/>
                    <a:lumOff val="35000"/>
                  </a:schemeClr>
                </a:solidFill>
              </a:rPr>
              <a:t>Pueyo</a:t>
            </a:r>
            <a:r>
              <a:rPr lang="en-US" sz="1000" dirty="0" smtClean="0">
                <a:solidFill>
                  <a:schemeClr val="tx1">
                    <a:lumMod val="65000"/>
                    <a:lumOff val="35000"/>
                  </a:schemeClr>
                </a:solidFill>
              </a:rPr>
              <a:t>, Y., and S. </a:t>
            </a:r>
            <a:r>
              <a:rPr lang="en-US" sz="1000" dirty="0" err="1" smtClean="0">
                <a:solidFill>
                  <a:schemeClr val="tx1">
                    <a:lumMod val="65000"/>
                    <a:lumOff val="35000"/>
                  </a:schemeClr>
                </a:solidFill>
              </a:rPr>
              <a:t>Beguer</a:t>
            </a:r>
            <a:r>
              <a:rPr lang="en-US" sz="1000" dirty="0" smtClean="0">
                <a:solidFill>
                  <a:schemeClr val="tx1">
                    <a:lumMod val="65000"/>
                    <a:lumOff val="35000"/>
                  </a:schemeClr>
                </a:solidFill>
              </a:rPr>
              <a:t>. 2007. </a:t>
            </a:r>
            <a:r>
              <a:rPr lang="en-US" sz="1000" dirty="0" err="1" smtClean="0">
                <a:solidFill>
                  <a:schemeClr val="tx1">
                    <a:lumMod val="65000"/>
                    <a:lumOff val="35000"/>
                  </a:schemeClr>
                </a:solidFill>
              </a:rPr>
              <a:t>Modelling</a:t>
            </a:r>
            <a:r>
              <a:rPr lang="en-US" sz="1000" dirty="0" smtClean="0">
                <a:solidFill>
                  <a:schemeClr val="tx1">
                    <a:lumMod val="65000"/>
                    <a:lumOff val="35000"/>
                  </a:schemeClr>
                </a:solidFill>
              </a:rPr>
              <a:t> the rate of secondary succession after farmland abandonment in a Mediterranean mountain area. Landscape and Urban Planning 83:245–254.</a:t>
            </a:r>
          </a:p>
          <a:p>
            <a:pPr algn="r"/>
            <a:endParaRPr lang="en-US" sz="1000" dirty="0">
              <a:solidFill>
                <a:schemeClr val="tx1">
                  <a:lumMod val="65000"/>
                  <a:lumOff val="35000"/>
                </a:schemeClr>
              </a:solidFill>
            </a:endParaRPr>
          </a:p>
        </p:txBody>
      </p:sp>
      <p:sp>
        <p:nvSpPr>
          <p:cNvPr id="7"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Vegetation Model</a:t>
            </a:r>
            <a:r>
              <a:rPr kumimoji="0" lang="en-US" sz="3300" b="1" i="0" u="none" strike="noStrike" kern="1200" cap="none" spc="0" normalizeH="0" noProof="0" dirty="0" smtClean="0">
                <a:ln>
                  <a:noFill/>
                </a:ln>
                <a:solidFill>
                  <a:schemeClr val="tx1"/>
                </a:solidFill>
                <a:effectLst/>
                <a:uLnTx/>
                <a:uFillTx/>
                <a:latin typeface="+mj-lt"/>
                <a:ea typeface="+mj-ea"/>
                <a:cs typeface="+mj-cs"/>
              </a:rPr>
              <a:t> – A New </a:t>
            </a:r>
            <a:r>
              <a:rPr lang="en-US" sz="3300" b="1" dirty="0" smtClean="0">
                <a:latin typeface="+mj-lt"/>
                <a:ea typeface="+mj-ea"/>
                <a:cs typeface="+mj-cs"/>
              </a:rPr>
              <a:t>A</a:t>
            </a:r>
            <a:r>
              <a:rPr kumimoji="0" lang="en-US" sz="3300" b="1" i="0" u="none" strike="noStrike" kern="1200" cap="none" spc="0" normalizeH="0" noProof="0" dirty="0" err="1" smtClean="0">
                <a:ln>
                  <a:noFill/>
                </a:ln>
                <a:solidFill>
                  <a:schemeClr val="tx1"/>
                </a:solidFill>
                <a:effectLst/>
                <a:uLnTx/>
                <a:uFillTx/>
                <a:latin typeface="+mj-lt"/>
                <a:ea typeface="+mj-ea"/>
                <a:cs typeface="+mj-cs"/>
              </a:rPr>
              <a:t>pproach</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Group 18"/>
          <p:cNvGrpSpPr/>
          <p:nvPr/>
        </p:nvGrpSpPr>
        <p:grpSpPr>
          <a:xfrm>
            <a:off x="0" y="6437745"/>
            <a:ext cx="9144000" cy="344055"/>
            <a:chOff x="0" y="6437745"/>
            <a:chExt cx="9144000" cy="344055"/>
          </a:xfrm>
        </p:grpSpPr>
        <p:sp>
          <p:nvSpPr>
            <p:cNvPr id="12" name="TextBox 11"/>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a:t>
              </a:r>
              <a:r>
                <a:rPr lang="en-US" sz="1300" dirty="0" smtClean="0"/>
                <a:t>Vegetation Model                                                              </a:t>
              </a:r>
              <a:r>
                <a:rPr lang="en-US" sz="1300" dirty="0" smtClean="0">
                  <a:solidFill>
                    <a:schemeClr val="bg1">
                      <a:lumMod val="65000"/>
                    </a:schemeClr>
                  </a:solidFill>
                </a:rPr>
                <a:t>Biodiversity Model                                                                                            </a:t>
              </a:r>
              <a:endParaRPr lang="en-US" sz="1300" dirty="0"/>
            </a:p>
          </p:txBody>
        </p:sp>
        <p:cxnSp>
          <p:nvCxnSpPr>
            <p:cNvPr id="13" name="Straight Connector 12"/>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862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Admin\Desktop\Workspace.png"/>
          <p:cNvPicPr>
            <a:picLocks noChangeAspect="1" noChangeArrowheads="1"/>
          </p:cNvPicPr>
          <p:nvPr/>
        </p:nvPicPr>
        <p:blipFill>
          <a:blip r:embed="rId2" cstate="print">
            <a:lum/>
          </a:blip>
          <a:srcRect l="9375" t="27068" r="9252" b="25774"/>
          <a:stretch>
            <a:fillRect/>
          </a:stretch>
        </p:blipFill>
        <p:spPr bwMode="auto">
          <a:xfrm>
            <a:off x="-2" y="0"/>
            <a:ext cx="9144000" cy="6858000"/>
          </a:xfrm>
          <a:prstGeom prst="rect">
            <a:avLst/>
          </a:prstGeom>
          <a:noFill/>
        </p:spPr>
      </p:pic>
      <p:sp>
        <p:nvSpPr>
          <p:cNvPr id="19" name="Rectangle 18"/>
          <p:cNvSpPr/>
          <p:nvPr/>
        </p:nvSpPr>
        <p:spPr>
          <a:xfrm>
            <a:off x="0" y="0"/>
            <a:ext cx="9144000"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26027" y="1143001"/>
            <a:ext cx="8229600" cy="1752600"/>
          </a:xfrm>
        </p:spPr>
        <p:txBody>
          <a:bodyPr>
            <a:normAutofit/>
          </a:bodyPr>
          <a:lstStyle/>
          <a:p>
            <a:pPr marL="0" indent="0"/>
            <a:r>
              <a:rPr lang="en-US" sz="2400" dirty="0" smtClean="0"/>
              <a:t>Building on the training data methods for the habitat classification already produced</a:t>
            </a:r>
          </a:p>
          <a:p>
            <a:pPr marL="0" indent="0"/>
            <a:r>
              <a:rPr lang="en-US" sz="2400" dirty="0" smtClean="0"/>
              <a:t>Use identical training locations with historical imagery and field verification to determine past states at thousands of locations</a:t>
            </a:r>
            <a:endParaRPr lang="en-US" sz="2400"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3048000"/>
            <a:ext cx="6028204" cy="3314700"/>
          </a:xfrm>
          <a:prstGeom prst="rect">
            <a:avLst/>
          </a:prstGeom>
          <a:noFill/>
          <a:ln w="9525">
            <a:noFill/>
            <a:miter lim="800000"/>
            <a:headEnd/>
            <a:tailEnd/>
          </a:ln>
        </p:spPr>
      </p:pic>
      <p:sp>
        <p:nvSpPr>
          <p:cNvPr id="9" name="TextBox 8"/>
          <p:cNvSpPr txBox="1"/>
          <p:nvPr/>
        </p:nvSpPr>
        <p:spPr>
          <a:xfrm>
            <a:off x="6324600" y="5539026"/>
            <a:ext cx="2819400" cy="861774"/>
          </a:xfrm>
          <a:prstGeom prst="rect">
            <a:avLst/>
          </a:prstGeom>
          <a:noFill/>
        </p:spPr>
        <p:txBody>
          <a:bodyPr wrap="square" rtlCol="0">
            <a:spAutoFit/>
          </a:bodyPr>
          <a:lstStyle/>
          <a:p>
            <a:r>
              <a:rPr lang="en-US" sz="1000" dirty="0" err="1" smtClean="0">
                <a:solidFill>
                  <a:schemeClr val="tx1">
                    <a:lumMod val="65000"/>
                    <a:lumOff val="35000"/>
                  </a:schemeClr>
                </a:solidFill>
              </a:rPr>
              <a:t>Pueyo</a:t>
            </a:r>
            <a:r>
              <a:rPr lang="en-US" sz="1000" dirty="0" smtClean="0">
                <a:solidFill>
                  <a:schemeClr val="tx1">
                    <a:lumMod val="65000"/>
                    <a:lumOff val="35000"/>
                  </a:schemeClr>
                </a:solidFill>
              </a:rPr>
              <a:t>, Y., and S. </a:t>
            </a:r>
            <a:r>
              <a:rPr lang="en-US" sz="1000" dirty="0" err="1" smtClean="0">
                <a:solidFill>
                  <a:schemeClr val="tx1">
                    <a:lumMod val="65000"/>
                    <a:lumOff val="35000"/>
                  </a:schemeClr>
                </a:solidFill>
              </a:rPr>
              <a:t>Beguera</a:t>
            </a:r>
            <a:r>
              <a:rPr lang="en-US" sz="1000" dirty="0" smtClean="0">
                <a:solidFill>
                  <a:schemeClr val="tx1">
                    <a:lumMod val="65000"/>
                    <a:lumOff val="35000"/>
                  </a:schemeClr>
                </a:solidFill>
              </a:rPr>
              <a:t>. 2007. </a:t>
            </a:r>
            <a:r>
              <a:rPr lang="en-US" sz="1000" dirty="0" err="1" smtClean="0">
                <a:solidFill>
                  <a:schemeClr val="tx1">
                    <a:lumMod val="65000"/>
                    <a:lumOff val="35000"/>
                  </a:schemeClr>
                </a:solidFill>
              </a:rPr>
              <a:t>Modelling</a:t>
            </a:r>
            <a:r>
              <a:rPr lang="en-US" sz="1000" dirty="0" smtClean="0">
                <a:solidFill>
                  <a:schemeClr val="tx1">
                    <a:lumMod val="65000"/>
                    <a:lumOff val="35000"/>
                  </a:schemeClr>
                </a:solidFill>
              </a:rPr>
              <a:t> the rate of secondary succession after farmland abandonment in a Mediterranean mountain area. Landscape and Urban Planning 83:245–254.</a:t>
            </a:r>
          </a:p>
          <a:p>
            <a:endParaRPr lang="en-US" sz="1000" dirty="0">
              <a:solidFill>
                <a:schemeClr val="tx1">
                  <a:lumMod val="65000"/>
                  <a:lumOff val="35000"/>
                </a:schemeClr>
              </a:solidFill>
            </a:endParaRPr>
          </a:p>
        </p:txBody>
      </p:sp>
      <p:sp>
        <p:nvSpPr>
          <p:cNvPr id="8"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Transition Probabilities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8"/>
          <p:cNvGrpSpPr/>
          <p:nvPr/>
        </p:nvGrpSpPr>
        <p:grpSpPr>
          <a:xfrm>
            <a:off x="0" y="6437745"/>
            <a:ext cx="9144000" cy="344055"/>
            <a:chOff x="0" y="6437745"/>
            <a:chExt cx="9144000" cy="344055"/>
          </a:xfrm>
        </p:grpSpPr>
        <p:sp>
          <p:nvSpPr>
            <p:cNvPr id="16" name="TextBox 15"/>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a:t>
              </a:r>
              <a:r>
                <a:rPr lang="en-US" sz="1300" dirty="0" smtClean="0"/>
                <a:t>Vegetation Model                                                              </a:t>
              </a:r>
              <a:r>
                <a:rPr lang="en-US" sz="1300" dirty="0" smtClean="0">
                  <a:solidFill>
                    <a:schemeClr val="bg1">
                      <a:lumMod val="65000"/>
                    </a:schemeClr>
                  </a:solidFill>
                </a:rPr>
                <a:t>Biodiversity Model                                                                                            </a:t>
              </a:r>
              <a:endParaRPr lang="en-US" sz="1300" dirty="0"/>
            </a:p>
          </p:txBody>
        </p:sp>
        <p:cxnSp>
          <p:nvCxnSpPr>
            <p:cNvPr id="17" name="Straight Connector 16"/>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862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Documents and Settings\Admin\Desktop\Workspace.png"/>
          <p:cNvPicPr>
            <a:picLocks noChangeAspect="1" noChangeArrowheads="1"/>
          </p:cNvPicPr>
          <p:nvPr/>
        </p:nvPicPr>
        <p:blipFill>
          <a:blip r:embed="rId2" cstate="print">
            <a:lum/>
          </a:blip>
          <a:srcRect l="9375" t="27068" r="9252" b="25774"/>
          <a:stretch>
            <a:fillRect/>
          </a:stretch>
        </p:blipFill>
        <p:spPr bwMode="auto">
          <a:xfrm>
            <a:off x="-2" y="0"/>
            <a:ext cx="9144000" cy="6858000"/>
          </a:xfrm>
          <a:prstGeom prst="rect">
            <a:avLst/>
          </a:prstGeom>
          <a:noFill/>
        </p:spPr>
      </p:pic>
      <p:sp>
        <p:nvSpPr>
          <p:cNvPr id="20" name="Rectangle 19"/>
          <p:cNvSpPr/>
          <p:nvPr/>
        </p:nvSpPr>
        <p:spPr>
          <a:xfrm>
            <a:off x="0" y="0"/>
            <a:ext cx="9144000"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Markov Model</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8"/>
          <p:cNvGrpSpPr/>
          <p:nvPr/>
        </p:nvGrpSpPr>
        <p:grpSpPr>
          <a:xfrm>
            <a:off x="0" y="6437745"/>
            <a:ext cx="9144000" cy="344055"/>
            <a:chOff x="0" y="6437745"/>
            <a:chExt cx="9144000" cy="344055"/>
          </a:xfrm>
        </p:grpSpPr>
        <p:sp>
          <p:nvSpPr>
            <p:cNvPr id="16" name="TextBox 15"/>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a:t>
              </a:r>
              <a:r>
                <a:rPr lang="en-US" sz="1300" dirty="0" smtClean="0"/>
                <a:t>Vegetation Model                                                              </a:t>
              </a:r>
              <a:r>
                <a:rPr lang="en-US" sz="1300" dirty="0" smtClean="0">
                  <a:solidFill>
                    <a:schemeClr val="bg1">
                      <a:lumMod val="65000"/>
                    </a:schemeClr>
                  </a:solidFill>
                </a:rPr>
                <a:t>Biodiversity Model                                                                                            </a:t>
              </a:r>
              <a:endParaRPr lang="en-US" sz="1300" dirty="0"/>
            </a:p>
          </p:txBody>
        </p:sp>
        <p:cxnSp>
          <p:nvCxnSpPr>
            <p:cNvPr id="17" name="Straight Connector 16"/>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862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39882" y="1143000"/>
            <a:ext cx="8475518" cy="4525963"/>
          </a:xfrm>
        </p:spPr>
        <p:txBody>
          <a:bodyPr>
            <a:noAutofit/>
          </a:bodyPr>
          <a:lstStyle/>
          <a:p>
            <a:pPr marL="0" indent="0">
              <a:spcBef>
                <a:spcPts val="1800"/>
              </a:spcBef>
            </a:pPr>
            <a:r>
              <a:rPr lang="en-US" sz="2400" dirty="0" smtClean="0"/>
              <a:t>Can provide insight into agricultural and urban/suburban land use changes and provide predictive output</a:t>
            </a:r>
          </a:p>
          <a:p>
            <a:pPr marL="0" indent="0">
              <a:spcBef>
                <a:spcPts val="1800"/>
              </a:spcBef>
            </a:pPr>
            <a:r>
              <a:rPr lang="en-US" sz="2400" dirty="0" smtClean="0"/>
              <a:t>Generally assumes stationarity of transition probabilities</a:t>
            </a:r>
          </a:p>
          <a:p>
            <a:pPr marL="0" indent="0">
              <a:spcBef>
                <a:spcPts val="1800"/>
              </a:spcBef>
            </a:pPr>
            <a:r>
              <a:rPr lang="en-US" sz="2400" dirty="0" smtClean="0"/>
              <a:t>However, logistic regression incorporating spatial variation can lead to more robust non-stationary estimates of transition probabilities (i.e., higher transition probability from field to urban near population centers)</a:t>
            </a:r>
          </a:p>
          <a:p>
            <a:pPr marL="0" indent="0">
              <a:spcBef>
                <a:spcPts val="1800"/>
              </a:spcBef>
            </a:pPr>
            <a:r>
              <a:rPr lang="en-US" sz="2400" dirty="0" smtClean="0"/>
              <a:t>Model outputs are derived from Monte Carlo simulation frequency distributions of transition frequency trials</a:t>
            </a:r>
          </a:p>
          <a:p>
            <a:endParaRPr lang="en-US" sz="2400" dirty="0" smtClean="0"/>
          </a:p>
          <a:p>
            <a:pPr lvl="1"/>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81000" y="2438400"/>
            <a:ext cx="8229600" cy="1143000"/>
          </a:xfrm>
        </p:spPr>
        <p:txBody>
          <a:bodyPr>
            <a:normAutofit/>
          </a:bodyPr>
          <a:lstStyle/>
          <a:p>
            <a:pPr algn="l"/>
            <a:r>
              <a:rPr lang="en-US" altLang="zh-CN" sz="3300" b="1" dirty="0" smtClean="0"/>
              <a:t>Biodiversity Model</a:t>
            </a:r>
            <a:br>
              <a:rPr lang="en-US" altLang="zh-CN" sz="3300" b="1" dirty="0" smtClean="0"/>
            </a:br>
            <a:r>
              <a:rPr lang="en-US" altLang="zh-CN" sz="3300" dirty="0" smtClean="0"/>
              <a:t>Community turnover</a:t>
            </a:r>
            <a:endParaRPr lang="zh-CN" altLang="en-US" sz="33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4" name="Rectangle 13"/>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p:cNvSpPr>
          <p:nvPr/>
        </p:nvSpPr>
        <p:spPr>
          <a:xfrm>
            <a:off x="533400" y="1600200"/>
            <a:ext cx="7890510" cy="2514600"/>
          </a:xfrm>
          <a:prstGeom prst="rect">
            <a:avLst/>
          </a:prstGeom>
        </p:spPr>
        <p:txBody>
          <a:bodyPr vert="horz" lIns="66584" tIns="33292" rIns="66584" bIns="33292" rtlCol="0" anchor="ctr">
            <a:noAutofit/>
          </a:bodyPr>
          <a:lstStyle/>
          <a:p>
            <a:pPr marL="0" lvl="1">
              <a:spcBef>
                <a:spcPts val="1800"/>
              </a:spcBef>
              <a:buFont typeface="Arial" pitchFamily="34" charset="0"/>
              <a:buChar char="•"/>
            </a:pPr>
            <a:r>
              <a:rPr lang="en-US" sz="2400" dirty="0" smtClean="0">
                <a:latin typeface="+mj-lt"/>
                <a:cs typeface="Andalus" pitchFamily="18" charset="-78"/>
              </a:rPr>
              <a:t>Majority of research on responses of individual species</a:t>
            </a:r>
          </a:p>
          <a:p>
            <a:pPr marL="0" lvl="1">
              <a:spcBef>
                <a:spcPts val="1800"/>
              </a:spcBef>
              <a:buFont typeface="Arial" pitchFamily="34" charset="0"/>
              <a:buChar char="•"/>
            </a:pPr>
            <a:r>
              <a:rPr lang="en-US" sz="2400" dirty="0" smtClean="0">
                <a:latin typeface="+mj-lt"/>
                <a:cs typeface="Andalus" pitchFamily="18" charset="-78"/>
              </a:rPr>
              <a:t>Aggregation of individual species responses to reflect community responses</a:t>
            </a:r>
          </a:p>
          <a:p>
            <a:pPr marL="0" lvl="1">
              <a:spcBef>
                <a:spcPts val="1800"/>
              </a:spcBef>
              <a:buFont typeface="Arial" pitchFamily="34" charset="0"/>
              <a:buChar char="•"/>
            </a:pPr>
            <a:r>
              <a:rPr lang="en-US" sz="2400" dirty="0" smtClean="0">
                <a:latin typeface="+mj-lt"/>
                <a:cs typeface="Andalus" pitchFamily="18" charset="-78"/>
              </a:rPr>
              <a:t>Important that communities are evaluated as a stand alone entity </a:t>
            </a:r>
          </a:p>
          <a:p>
            <a:pPr marL="0" lvl="1">
              <a:spcBef>
                <a:spcPts val="1800"/>
              </a:spcBef>
              <a:buFont typeface="Arial" pitchFamily="34" charset="0"/>
              <a:buChar char="•"/>
            </a:pPr>
            <a:r>
              <a:rPr lang="en-US" sz="2400" b="1" dirty="0" smtClean="0">
                <a:latin typeface="+mj-lt"/>
                <a:cs typeface="Andalus" pitchFamily="18" charset="-78"/>
              </a:rPr>
              <a:t>Turnover</a:t>
            </a:r>
            <a:r>
              <a:rPr lang="en-US" sz="2400" dirty="0" smtClean="0">
                <a:latin typeface="+mj-lt"/>
                <a:cs typeface="Andalus" pitchFamily="18" charset="-78"/>
              </a:rPr>
              <a:t> (temporal </a:t>
            </a:r>
            <a:r>
              <a:rPr lang="el-GR" sz="2400" dirty="0" smtClean="0">
                <a:latin typeface="+mj-lt"/>
                <a:cs typeface="Andalus" pitchFamily="18" charset="-78"/>
              </a:rPr>
              <a:t>β</a:t>
            </a:r>
            <a:r>
              <a:rPr lang="en-US" sz="2400" dirty="0" smtClean="0">
                <a:latin typeface="+mj-lt"/>
                <a:cs typeface="Andalus" pitchFamily="18" charset="-78"/>
              </a:rPr>
              <a:t>-diversity) - one way of looking at biodiversity dynamics</a:t>
            </a:r>
            <a:endParaRPr lang="en-US" sz="2400" dirty="0" smtClean="0">
              <a:latin typeface="+mj-lt"/>
            </a:endParaRPr>
          </a:p>
        </p:txBody>
      </p:sp>
      <p:sp>
        <p:nvSpPr>
          <p:cNvPr id="21"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Background</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18"/>
          <p:cNvGrpSpPr/>
          <p:nvPr/>
        </p:nvGrpSpPr>
        <p:grpSpPr>
          <a:xfrm>
            <a:off x="0" y="6437745"/>
            <a:ext cx="9144000" cy="344055"/>
            <a:chOff x="0" y="6437745"/>
            <a:chExt cx="9144000" cy="344055"/>
          </a:xfrm>
        </p:grpSpPr>
        <p:sp>
          <p:nvSpPr>
            <p:cNvPr id="11" name="TextBox 10"/>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12" name="Straight Connector 11"/>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40327" y="1485900"/>
            <a:ext cx="7890510" cy="2514600"/>
          </a:xfrm>
          <a:prstGeom prst="rect">
            <a:avLst/>
          </a:prstGeom>
        </p:spPr>
        <p:txBody>
          <a:bodyPr vert="horz" lIns="66584" tIns="33292" rIns="66584" bIns="33292" rtlCol="0" anchor="ctr">
            <a:noAutofit/>
          </a:bodyPr>
          <a:lstStyle/>
          <a:p>
            <a:pPr marL="0" lvl="1">
              <a:spcBef>
                <a:spcPts val="1800"/>
              </a:spcBef>
            </a:pPr>
            <a:r>
              <a:rPr lang="en-US" sz="2400" b="1" dirty="0" smtClean="0">
                <a:latin typeface="+mj-lt"/>
                <a:cs typeface="Andalus" pitchFamily="18" charset="-78"/>
              </a:rPr>
              <a:t>Goal</a:t>
            </a:r>
            <a:r>
              <a:rPr lang="en-US" sz="2400" dirty="0" smtClean="0">
                <a:latin typeface="+mj-lt"/>
                <a:cs typeface="Andalus" pitchFamily="18" charset="-78"/>
              </a:rPr>
              <a:t>: Investigate community turnover </a:t>
            </a:r>
            <a:r>
              <a:rPr lang="en-US" sz="2400" dirty="0" smtClean="0">
                <a:latin typeface="+mj-lt"/>
                <a:cs typeface="Arial"/>
              </a:rPr>
              <a:t>and its drivers.</a:t>
            </a:r>
            <a:endParaRPr lang="en-US" sz="2400" dirty="0" smtClean="0">
              <a:latin typeface="+mj-lt"/>
              <a:cs typeface="Andalus" pitchFamily="18" charset="-78"/>
            </a:endParaRPr>
          </a:p>
          <a:p>
            <a:pPr>
              <a:spcBef>
                <a:spcPts val="1200"/>
              </a:spcBef>
            </a:pPr>
            <a:r>
              <a:rPr lang="en-US" sz="2400" b="1" dirty="0" smtClean="0">
                <a:latin typeface="+mj-lt"/>
              </a:rPr>
              <a:t>Hypotheses: </a:t>
            </a:r>
          </a:p>
          <a:p>
            <a:pPr>
              <a:spcBef>
                <a:spcPts val="600"/>
              </a:spcBef>
              <a:spcAft>
                <a:spcPts val="600"/>
              </a:spcAft>
            </a:pPr>
            <a:r>
              <a:rPr lang="en-US" sz="2400" b="1" dirty="0" smtClean="0"/>
              <a:t>H1</a:t>
            </a:r>
            <a:r>
              <a:rPr lang="en-US" sz="2400" dirty="0" smtClean="0"/>
              <a:t>: High turnover is related to climate change. </a:t>
            </a:r>
          </a:p>
          <a:p>
            <a:pPr>
              <a:spcBef>
                <a:spcPts val="600"/>
              </a:spcBef>
              <a:spcAft>
                <a:spcPts val="600"/>
              </a:spcAft>
            </a:pPr>
            <a:r>
              <a:rPr lang="en-US" sz="2400" b="1" dirty="0" smtClean="0"/>
              <a:t>H2</a:t>
            </a:r>
            <a:r>
              <a:rPr lang="en-US" sz="2400" dirty="0" smtClean="0"/>
              <a:t>: Land cover interacts with climate change in shaping responses of communities to environmental change.</a:t>
            </a:r>
          </a:p>
          <a:p>
            <a:pPr>
              <a:spcBef>
                <a:spcPts val="600"/>
              </a:spcBef>
            </a:pPr>
            <a:r>
              <a:rPr lang="en-US" sz="2400" b="1" dirty="0" smtClean="0">
                <a:latin typeface="+mj-lt"/>
              </a:rPr>
              <a:t>H3</a:t>
            </a:r>
            <a:r>
              <a:rPr lang="en-US" sz="2400" dirty="0" smtClean="0">
                <a:latin typeface="+mj-lt"/>
              </a:rPr>
              <a:t>: Birds with different migratory strategies </a:t>
            </a:r>
          </a:p>
          <a:p>
            <a:pPr>
              <a:spcAft>
                <a:spcPts val="600"/>
              </a:spcAft>
            </a:pPr>
            <a:r>
              <a:rPr lang="en-US" sz="2400" dirty="0" smtClean="0">
                <a:latin typeface="+mj-lt"/>
              </a:rPr>
              <a:t>exhibit different responses.</a:t>
            </a:r>
          </a:p>
        </p:txBody>
      </p:sp>
      <p:pic>
        <p:nvPicPr>
          <p:cNvPr id="6" name="Picture 5" descr="EAME_CapeMayBirdObservatory.jpg"/>
          <p:cNvPicPr>
            <a:picLocks noChangeAspect="1"/>
          </p:cNvPicPr>
          <p:nvPr/>
        </p:nvPicPr>
        <p:blipFill>
          <a:blip r:embed="rId3" cstate="print"/>
          <a:stretch>
            <a:fillRect/>
          </a:stretch>
        </p:blipFill>
        <p:spPr>
          <a:xfrm>
            <a:off x="7086600" y="3555908"/>
            <a:ext cx="1676400" cy="2551898"/>
          </a:xfrm>
          <a:prstGeom prst="rect">
            <a:avLst/>
          </a:prstGeom>
          <a:ln>
            <a:noFill/>
          </a:ln>
          <a:effectLst>
            <a:outerShdw blurRad="292100" dist="139700" dir="2700000" algn="tl" rotWithShape="0">
              <a:srgbClr val="333333">
                <a:alpha val="65000"/>
              </a:srgbClr>
            </a:outerShdw>
          </a:effectLst>
        </p:spPr>
      </p:pic>
      <p:pic>
        <p:nvPicPr>
          <p:cNvPr id="8" name="Picture 7" descr="bobo_christophertaylor.jpg"/>
          <p:cNvPicPr>
            <a:picLocks noChangeAspect="1"/>
          </p:cNvPicPr>
          <p:nvPr/>
        </p:nvPicPr>
        <p:blipFill>
          <a:blip r:embed="rId4" cstate="print"/>
          <a:stretch>
            <a:fillRect/>
          </a:stretch>
        </p:blipFill>
        <p:spPr>
          <a:xfrm>
            <a:off x="4381500" y="4517316"/>
            <a:ext cx="2400300" cy="1600200"/>
          </a:xfrm>
          <a:prstGeom prst="rect">
            <a:avLst/>
          </a:prstGeom>
          <a:ln>
            <a:noFill/>
          </a:ln>
          <a:effectLst>
            <a:outerShdw blurRad="292100" dist="139700" dir="2700000" algn="tl" rotWithShape="0">
              <a:srgbClr val="333333">
                <a:alpha val="65000"/>
              </a:srgbClr>
            </a:outerShdw>
          </a:effectLst>
        </p:spPr>
      </p:pic>
      <p:pic>
        <p:nvPicPr>
          <p:cNvPr id="9" name="Picture 8" descr="savs_davidspeiser.jpg"/>
          <p:cNvPicPr>
            <a:picLocks noChangeAspect="1"/>
          </p:cNvPicPr>
          <p:nvPr/>
        </p:nvPicPr>
        <p:blipFill>
          <a:blip r:embed="rId5" cstate="print"/>
          <a:stretch>
            <a:fillRect/>
          </a:stretch>
        </p:blipFill>
        <p:spPr>
          <a:xfrm>
            <a:off x="609600" y="4998720"/>
            <a:ext cx="1498162" cy="1097280"/>
          </a:xfrm>
          <a:prstGeom prst="rect">
            <a:avLst/>
          </a:prstGeom>
          <a:ln>
            <a:noFill/>
          </a:ln>
          <a:effectLst>
            <a:outerShdw blurRad="292100" dist="139700" dir="2700000" algn="tl" rotWithShape="0">
              <a:srgbClr val="333333">
                <a:alpha val="65000"/>
              </a:srgbClr>
            </a:outerShdw>
          </a:effectLst>
        </p:spPr>
      </p:pic>
      <p:sp>
        <p:nvSpPr>
          <p:cNvPr id="10" name="Rectangle 19"/>
          <p:cNvSpPr>
            <a:spLocks noChangeArrowheads="1"/>
          </p:cNvSpPr>
          <p:nvPr/>
        </p:nvSpPr>
        <p:spPr bwMode="auto">
          <a:xfrm>
            <a:off x="533400" y="6124575"/>
            <a:ext cx="6324600" cy="246221"/>
          </a:xfrm>
          <a:prstGeom prst="rect">
            <a:avLst/>
          </a:prstGeom>
          <a:noFill/>
          <a:ln w="9525">
            <a:noFill/>
            <a:miter lim="800000"/>
            <a:headEnd/>
            <a:tailEnd/>
          </a:ln>
        </p:spPr>
        <p:txBody>
          <a:bodyPr wrap="square">
            <a:spAutoFit/>
          </a:bodyPr>
          <a:lstStyle/>
          <a:p>
            <a:r>
              <a:rPr lang="en-US" sz="1000" dirty="0">
                <a:solidFill>
                  <a:schemeClr val="tx1">
                    <a:lumMod val="65000"/>
                    <a:lumOff val="35000"/>
                  </a:schemeClr>
                </a:solidFill>
              </a:rPr>
              <a:t>Photos courtesy of </a:t>
            </a:r>
            <a:r>
              <a:rPr lang="en-US" sz="1000" dirty="0" smtClean="0">
                <a:solidFill>
                  <a:schemeClr val="tx1">
                    <a:lumMod val="65000"/>
                    <a:lumOff val="35000"/>
                  </a:schemeClr>
                </a:solidFill>
              </a:rPr>
              <a:t>David </a:t>
            </a:r>
            <a:r>
              <a:rPr lang="en-US" sz="1000" dirty="0" err="1" smtClean="0">
                <a:solidFill>
                  <a:schemeClr val="tx1">
                    <a:lumMod val="65000"/>
                    <a:lumOff val="35000"/>
                  </a:schemeClr>
                </a:solidFill>
              </a:rPr>
              <a:t>Speiser</a:t>
            </a:r>
            <a:r>
              <a:rPr lang="en-US" sz="1000" dirty="0" smtClean="0">
                <a:solidFill>
                  <a:schemeClr val="tx1">
                    <a:lumMod val="65000"/>
                    <a:lumOff val="35000"/>
                  </a:schemeClr>
                </a:solidFill>
              </a:rPr>
              <a:t>, Christopher Taylor, and Cape May Bird Observatory</a:t>
            </a:r>
            <a:endParaRPr lang="en-US" sz="1000" dirty="0">
              <a:solidFill>
                <a:schemeClr val="tx1">
                  <a:lumMod val="65000"/>
                  <a:lumOff val="35000"/>
                </a:schemeClr>
              </a:solidFill>
            </a:endParaRPr>
          </a:p>
        </p:txBody>
      </p:sp>
      <p:pic>
        <p:nvPicPr>
          <p:cNvPr id="13" name="Picture 12" descr="easternbluebird.jpg"/>
          <p:cNvPicPr>
            <a:picLocks noChangeAspect="1"/>
          </p:cNvPicPr>
          <p:nvPr/>
        </p:nvPicPr>
        <p:blipFill>
          <a:blip r:embed="rId6" cstate="print"/>
          <a:stretch>
            <a:fillRect/>
          </a:stretch>
        </p:blipFill>
        <p:spPr>
          <a:xfrm flipH="1">
            <a:off x="2416885" y="4832873"/>
            <a:ext cx="1641476" cy="1270000"/>
          </a:xfrm>
          <a:prstGeom prst="rect">
            <a:avLst/>
          </a:prstGeom>
          <a:effectLst>
            <a:outerShdw blurRad="292100" dist="139700" dir="2700000" algn="ctr" rotWithShape="0">
              <a:srgbClr val="000000">
                <a:alpha val="65000"/>
              </a:srgbClr>
            </a:outerShdw>
          </a:effectLst>
        </p:spPr>
      </p:pic>
      <p:sp>
        <p:nvSpPr>
          <p:cNvPr id="21"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Goals and Hypotheses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4" name="Group 18"/>
          <p:cNvGrpSpPr/>
          <p:nvPr/>
        </p:nvGrpSpPr>
        <p:grpSpPr>
          <a:xfrm>
            <a:off x="0" y="6437745"/>
            <a:ext cx="9144000" cy="344055"/>
            <a:chOff x="0" y="6437745"/>
            <a:chExt cx="9144000" cy="344055"/>
          </a:xfrm>
        </p:grpSpPr>
        <p:sp>
          <p:nvSpPr>
            <p:cNvPr id="15" name="TextBox 14"/>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0" name="Straight Connector 19"/>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1162323"/>
            <a:ext cx="8458200" cy="4770537"/>
          </a:xfrm>
          <a:prstGeom prst="rect">
            <a:avLst/>
          </a:prstGeom>
          <a:noFill/>
          <a:ln w="9525">
            <a:noFill/>
            <a:miter lim="800000"/>
            <a:headEnd/>
            <a:tailEnd/>
          </a:ln>
        </p:spPr>
        <p:txBody>
          <a:bodyPr>
            <a:spAutoFit/>
          </a:bodyPr>
          <a:lstStyle/>
          <a:p>
            <a:pPr>
              <a:spcBef>
                <a:spcPts val="1200"/>
              </a:spcBef>
              <a:buFont typeface="Arial" pitchFamily="34" charset="0"/>
              <a:buChar char="•"/>
            </a:pPr>
            <a:r>
              <a:rPr lang="en-US" sz="2400" dirty="0" smtClean="0"/>
              <a:t>Datasets: NYS Breeding Bird Atlas (1980s </a:t>
            </a:r>
          </a:p>
          <a:p>
            <a:r>
              <a:rPr lang="en-US" sz="2400" dirty="0" smtClean="0"/>
              <a:t>   and 2000s), PRISM, NLCD</a:t>
            </a:r>
          </a:p>
          <a:p>
            <a:pPr>
              <a:spcBef>
                <a:spcPts val="1200"/>
              </a:spcBef>
              <a:buFont typeface="Arial" pitchFamily="34" charset="0"/>
              <a:buChar char="•"/>
            </a:pPr>
            <a:r>
              <a:rPr lang="en-US" sz="2400" dirty="0" smtClean="0"/>
              <a:t>Response variable: </a:t>
            </a:r>
          </a:p>
          <a:p>
            <a:r>
              <a:rPr lang="en-US" sz="2400" dirty="0" smtClean="0"/>
              <a:t>   -Community turnover –  Sorensen Index </a:t>
            </a:r>
          </a:p>
          <a:p>
            <a:r>
              <a:rPr lang="en-US" sz="2400" dirty="0" smtClean="0"/>
              <a:t>   (BBA)</a:t>
            </a:r>
          </a:p>
          <a:p>
            <a:pPr>
              <a:spcBef>
                <a:spcPts val="1200"/>
              </a:spcBef>
              <a:buFont typeface="Arial" pitchFamily="34" charset="0"/>
              <a:buChar char="•"/>
            </a:pPr>
            <a:r>
              <a:rPr lang="en-US" sz="2400" dirty="0" smtClean="0"/>
              <a:t>Predictor variables: </a:t>
            </a:r>
          </a:p>
          <a:p>
            <a:r>
              <a:rPr lang="en-US" sz="2400" dirty="0" smtClean="0"/>
              <a:t>   -Trends in climatic factors (</a:t>
            </a:r>
            <a:r>
              <a:rPr lang="en-US" sz="2400" dirty="0" err="1" smtClean="0"/>
              <a:t>Tmax</a:t>
            </a:r>
            <a:r>
              <a:rPr lang="en-US" sz="2400" dirty="0" smtClean="0"/>
              <a:t>, </a:t>
            </a:r>
            <a:r>
              <a:rPr lang="en-US" sz="2400" dirty="0" err="1" smtClean="0"/>
              <a:t>Tmin</a:t>
            </a:r>
            <a:r>
              <a:rPr lang="en-US" sz="2400" dirty="0" smtClean="0"/>
              <a:t>, </a:t>
            </a:r>
            <a:r>
              <a:rPr lang="en-US" sz="2400" dirty="0" err="1" smtClean="0"/>
              <a:t>Precip</a:t>
            </a:r>
            <a:r>
              <a:rPr lang="en-US" sz="2400" dirty="0" smtClean="0"/>
              <a:t>; </a:t>
            </a:r>
          </a:p>
          <a:p>
            <a:r>
              <a:rPr lang="en-US" sz="2400" dirty="0" smtClean="0"/>
              <a:t>    PRISM)</a:t>
            </a:r>
          </a:p>
          <a:p>
            <a:r>
              <a:rPr lang="en-US" sz="2400" dirty="0" smtClean="0"/>
              <a:t>   -Habitat disturbance (% developed land; NLCD)</a:t>
            </a:r>
          </a:p>
          <a:p>
            <a:r>
              <a:rPr lang="en-US" sz="2400" dirty="0" smtClean="0"/>
              <a:t>   -Change in survey effort</a:t>
            </a:r>
          </a:p>
          <a:p>
            <a:pPr>
              <a:spcBef>
                <a:spcPts val="1200"/>
              </a:spcBef>
              <a:buFont typeface="Arial" pitchFamily="34" charset="0"/>
              <a:buChar char="•"/>
            </a:pPr>
            <a:endParaRPr lang="en-US" sz="2400" dirty="0" smtClean="0"/>
          </a:p>
        </p:txBody>
      </p:sp>
      <p:grpSp>
        <p:nvGrpSpPr>
          <p:cNvPr id="3" name="Group 13"/>
          <p:cNvGrpSpPr/>
          <p:nvPr/>
        </p:nvGrpSpPr>
        <p:grpSpPr>
          <a:xfrm>
            <a:off x="6934200" y="845126"/>
            <a:ext cx="2017543" cy="5418514"/>
            <a:chOff x="6934200" y="845126"/>
            <a:chExt cx="2017543" cy="5418514"/>
          </a:xfrm>
        </p:grpSpPr>
        <p:pic>
          <p:nvPicPr>
            <p:cNvPr id="15" name="Picture 14" descr="house_finch_glamour.jpg"/>
            <p:cNvPicPr>
              <a:picLocks noChangeAspect="1"/>
            </p:cNvPicPr>
            <p:nvPr/>
          </p:nvPicPr>
          <p:blipFill>
            <a:blip r:embed="rId2" cstate="print"/>
            <a:stretch>
              <a:fillRect/>
            </a:stretch>
          </p:blipFill>
          <p:spPr>
            <a:xfrm>
              <a:off x="6940063" y="4800600"/>
              <a:ext cx="2011680" cy="1463040"/>
            </a:xfrm>
            <a:prstGeom prst="rect">
              <a:avLst/>
            </a:prstGeom>
            <a:effectLst>
              <a:outerShdw blurRad="292100" dist="139700" dir="2700000" algn="ctr" rotWithShape="0">
                <a:srgbClr val="000000">
                  <a:alpha val="65000"/>
                </a:srgbClr>
              </a:outerShdw>
            </a:effectLst>
          </p:spPr>
        </p:pic>
        <p:pic>
          <p:nvPicPr>
            <p:cNvPr id="16" name="Picture 15" descr="bluejay.jpg"/>
            <p:cNvPicPr>
              <a:picLocks noChangeAspect="1"/>
            </p:cNvPicPr>
            <p:nvPr/>
          </p:nvPicPr>
          <p:blipFill>
            <a:blip r:embed="rId3" cstate="print"/>
            <a:stretch>
              <a:fillRect/>
            </a:stretch>
          </p:blipFill>
          <p:spPr>
            <a:xfrm flipH="1">
              <a:off x="6939357" y="3505200"/>
              <a:ext cx="2011680" cy="1397000"/>
            </a:xfrm>
            <a:prstGeom prst="rect">
              <a:avLst/>
            </a:prstGeom>
            <a:effectLst>
              <a:outerShdw blurRad="292100" dist="139700" dir="2700000" algn="ctr" rotWithShape="0">
                <a:srgbClr val="000000">
                  <a:alpha val="65000"/>
                </a:srgbClr>
              </a:outerShdw>
            </a:effectLst>
          </p:spPr>
        </p:pic>
        <p:pic>
          <p:nvPicPr>
            <p:cNvPr id="17" name="Picture 16" descr="blackcappedchicadee.jpg"/>
            <p:cNvPicPr>
              <a:picLocks noChangeAspect="1"/>
            </p:cNvPicPr>
            <p:nvPr/>
          </p:nvPicPr>
          <p:blipFill>
            <a:blip r:embed="rId4" cstate="print"/>
            <a:stretch>
              <a:fillRect/>
            </a:stretch>
          </p:blipFill>
          <p:spPr>
            <a:xfrm flipH="1">
              <a:off x="6934200" y="2133600"/>
              <a:ext cx="2011680" cy="1457739"/>
            </a:xfrm>
            <a:prstGeom prst="rect">
              <a:avLst/>
            </a:prstGeom>
            <a:effectLst>
              <a:outerShdw blurRad="292100" dist="139700" dir="2700000" algn="ctr" rotWithShape="0">
                <a:srgbClr val="000000">
                  <a:alpha val="65000"/>
                </a:srgbClr>
              </a:outerShdw>
            </a:effectLst>
          </p:spPr>
        </p:pic>
        <p:pic>
          <p:nvPicPr>
            <p:cNvPr id="18" name="Picture 17" descr="northerncardinal.jpg"/>
            <p:cNvPicPr>
              <a:picLocks noChangeAspect="1"/>
            </p:cNvPicPr>
            <p:nvPr/>
          </p:nvPicPr>
          <p:blipFill>
            <a:blip r:embed="rId5" cstate="print"/>
            <a:stretch>
              <a:fillRect/>
            </a:stretch>
          </p:blipFill>
          <p:spPr>
            <a:xfrm>
              <a:off x="6934200" y="845126"/>
              <a:ext cx="2011680" cy="1463040"/>
            </a:xfrm>
            <a:prstGeom prst="rect">
              <a:avLst/>
            </a:prstGeom>
            <a:effectLst>
              <a:outerShdw blurRad="292100" dist="139700" dir="2700000" algn="ctr" rotWithShape="0">
                <a:srgbClr val="000000">
                  <a:alpha val="65000"/>
                </a:srgbClr>
              </a:outerShdw>
            </a:effectLst>
          </p:spPr>
        </p:pic>
      </p:grpSp>
      <p:sp>
        <p:nvSpPr>
          <p:cNvPr id="30"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Methods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1" name="Group 18"/>
          <p:cNvGrpSpPr/>
          <p:nvPr/>
        </p:nvGrpSpPr>
        <p:grpSpPr>
          <a:xfrm>
            <a:off x="0" y="6437745"/>
            <a:ext cx="9144000" cy="344055"/>
            <a:chOff x="0" y="6437745"/>
            <a:chExt cx="9144000" cy="344055"/>
          </a:xfrm>
        </p:grpSpPr>
        <p:sp>
          <p:nvSpPr>
            <p:cNvPr id="24" name="TextBox 23"/>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7" name="Straight Connector 26"/>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23" name="Rectangle 22"/>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2"/>
          <p:cNvSpPr>
            <a:spLocks noChangeArrowheads="1"/>
          </p:cNvSpPr>
          <p:nvPr/>
        </p:nvSpPr>
        <p:spPr bwMode="auto">
          <a:xfrm>
            <a:off x="521369" y="1143000"/>
            <a:ext cx="8458200" cy="2821285"/>
          </a:xfrm>
          <a:prstGeom prst="rect">
            <a:avLst/>
          </a:prstGeom>
          <a:noFill/>
          <a:ln w="9525">
            <a:noFill/>
            <a:miter lim="800000"/>
            <a:headEnd/>
            <a:tailEnd/>
          </a:ln>
        </p:spPr>
        <p:txBody>
          <a:bodyPr>
            <a:spAutoFit/>
          </a:bodyPr>
          <a:lstStyle/>
          <a:p>
            <a:pPr>
              <a:spcBef>
                <a:spcPts val="1800"/>
              </a:spcBef>
              <a:spcAft>
                <a:spcPts val="600"/>
              </a:spcAft>
            </a:pPr>
            <a:r>
              <a:rPr lang="en-US" sz="2400" b="1" dirty="0" smtClean="0"/>
              <a:t>Community</a:t>
            </a:r>
            <a:r>
              <a:rPr lang="en-US" sz="2400" dirty="0" smtClean="0"/>
              <a:t> </a:t>
            </a:r>
            <a:r>
              <a:rPr lang="en-US" sz="2400" b="1" dirty="0" smtClean="0"/>
              <a:t>turnover index – Sorensen Index</a:t>
            </a:r>
            <a:r>
              <a:rPr lang="en-US" sz="2400" dirty="0" smtClean="0"/>
              <a:t>:</a:t>
            </a:r>
          </a:p>
          <a:p>
            <a:pPr algn="ctr">
              <a:spcBef>
                <a:spcPts val="600"/>
              </a:spcBef>
              <a:spcAft>
                <a:spcPts val="600"/>
              </a:spcAft>
            </a:pPr>
            <a:r>
              <a:rPr lang="en-US" sz="2400" b="1" dirty="0" smtClean="0">
                <a:cs typeface="Arial" charset="0"/>
              </a:rPr>
              <a:t>S = 2P/(E+C+P)</a:t>
            </a:r>
            <a:endParaRPr lang="en-US" sz="2400" b="1" baseline="-25000" dirty="0" smtClean="0">
              <a:cs typeface="Arial" charset="0"/>
            </a:endParaRPr>
          </a:p>
          <a:p>
            <a:pPr>
              <a:spcAft>
                <a:spcPts val="1000"/>
              </a:spcAft>
            </a:pPr>
            <a:r>
              <a:rPr lang="en-US" sz="2400" dirty="0" smtClean="0">
                <a:cs typeface="Arial" charset="0"/>
              </a:rPr>
              <a:t>where P is number of species common to both times, E is the number of species that went extinct in the block, C is the number of species that colonized the block.</a:t>
            </a:r>
          </a:p>
          <a:p>
            <a:pPr>
              <a:spcBef>
                <a:spcPts val="1200"/>
              </a:spcBef>
              <a:spcAft>
                <a:spcPts val="1000"/>
              </a:spcAft>
              <a:buFont typeface="Arial" pitchFamily="34" charset="0"/>
              <a:buChar char="•"/>
            </a:pPr>
            <a:endParaRPr lang="en-US" sz="2400" dirty="0"/>
          </a:p>
        </p:txBody>
      </p:sp>
      <p:sp>
        <p:nvSpPr>
          <p:cNvPr id="71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ight Arrow 10"/>
          <p:cNvSpPr/>
          <p:nvPr/>
        </p:nvSpPr>
        <p:spPr>
          <a:xfrm>
            <a:off x="2209800" y="3657600"/>
            <a:ext cx="1219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609600" y="3505200"/>
            <a:ext cx="1524000" cy="461665"/>
          </a:xfrm>
          <a:prstGeom prst="rect">
            <a:avLst/>
          </a:prstGeom>
          <a:noFill/>
          <a:ln w="9525">
            <a:noFill/>
            <a:miter lim="800000"/>
            <a:headEnd/>
            <a:tailEnd/>
          </a:ln>
        </p:spPr>
        <p:txBody>
          <a:bodyPr wrap="square">
            <a:spAutoFit/>
          </a:bodyPr>
          <a:lstStyle/>
          <a:p>
            <a:pPr algn="ctr">
              <a:spcBef>
                <a:spcPts val="1200"/>
              </a:spcBef>
              <a:spcAft>
                <a:spcPts val="1000"/>
              </a:spcAft>
            </a:pPr>
            <a:r>
              <a:rPr lang="en-US" sz="2400" dirty="0" smtClean="0">
                <a:cs typeface="Arial" charset="0"/>
              </a:rPr>
              <a:t>Large S</a:t>
            </a:r>
            <a:endParaRPr lang="en-US" sz="2400" dirty="0"/>
          </a:p>
        </p:txBody>
      </p:sp>
      <p:sp>
        <p:nvSpPr>
          <p:cNvPr id="13" name="Rectangle 2"/>
          <p:cNvSpPr>
            <a:spLocks noChangeArrowheads="1"/>
          </p:cNvSpPr>
          <p:nvPr/>
        </p:nvSpPr>
        <p:spPr bwMode="auto">
          <a:xfrm>
            <a:off x="3352800" y="3352800"/>
            <a:ext cx="2286000" cy="830997"/>
          </a:xfrm>
          <a:prstGeom prst="rect">
            <a:avLst/>
          </a:prstGeom>
          <a:noFill/>
          <a:ln w="9525">
            <a:noFill/>
            <a:miter lim="800000"/>
            <a:headEnd/>
            <a:tailEnd/>
          </a:ln>
        </p:spPr>
        <p:txBody>
          <a:bodyPr wrap="square">
            <a:spAutoFit/>
          </a:bodyPr>
          <a:lstStyle/>
          <a:p>
            <a:pPr algn="ctr"/>
            <a:r>
              <a:rPr lang="en-US" sz="2400" dirty="0" smtClean="0">
                <a:cs typeface="Arial" charset="0"/>
              </a:rPr>
              <a:t>High </a:t>
            </a:r>
          </a:p>
          <a:p>
            <a:pPr algn="ctr"/>
            <a:r>
              <a:rPr lang="en-US" sz="2400" dirty="0" smtClean="0">
                <a:cs typeface="Arial" charset="0"/>
              </a:rPr>
              <a:t>Similarity</a:t>
            </a:r>
            <a:endParaRPr lang="en-US" sz="2400" dirty="0"/>
          </a:p>
        </p:txBody>
      </p:sp>
      <p:sp>
        <p:nvSpPr>
          <p:cNvPr id="14" name="Rectangle 2"/>
          <p:cNvSpPr>
            <a:spLocks noChangeArrowheads="1"/>
          </p:cNvSpPr>
          <p:nvPr/>
        </p:nvSpPr>
        <p:spPr bwMode="auto">
          <a:xfrm>
            <a:off x="6400800" y="3352800"/>
            <a:ext cx="2286000" cy="830997"/>
          </a:xfrm>
          <a:prstGeom prst="rect">
            <a:avLst/>
          </a:prstGeom>
          <a:noFill/>
          <a:ln w="9525">
            <a:noFill/>
            <a:miter lim="800000"/>
            <a:headEnd/>
            <a:tailEnd/>
          </a:ln>
        </p:spPr>
        <p:txBody>
          <a:bodyPr wrap="square">
            <a:spAutoFit/>
          </a:bodyPr>
          <a:lstStyle/>
          <a:p>
            <a:pPr algn="ctr"/>
            <a:r>
              <a:rPr lang="en-US" sz="2400" dirty="0" smtClean="0">
                <a:cs typeface="Arial" charset="0"/>
              </a:rPr>
              <a:t>Low </a:t>
            </a:r>
          </a:p>
          <a:p>
            <a:pPr algn="ctr"/>
            <a:r>
              <a:rPr lang="en-US" sz="2400" dirty="0" smtClean="0">
                <a:cs typeface="Arial" charset="0"/>
              </a:rPr>
              <a:t>Turnover</a:t>
            </a:r>
            <a:endParaRPr lang="en-US" sz="2400" dirty="0"/>
          </a:p>
        </p:txBody>
      </p:sp>
      <p:sp>
        <p:nvSpPr>
          <p:cNvPr id="15" name="Right Arrow 14"/>
          <p:cNvSpPr/>
          <p:nvPr/>
        </p:nvSpPr>
        <p:spPr>
          <a:xfrm>
            <a:off x="5410200" y="3657600"/>
            <a:ext cx="1219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p:cNvSpPr>
            <a:spLocks noChangeArrowheads="1"/>
          </p:cNvSpPr>
          <p:nvPr/>
        </p:nvSpPr>
        <p:spPr bwMode="auto">
          <a:xfrm>
            <a:off x="533400" y="4191000"/>
            <a:ext cx="8458200" cy="2246769"/>
          </a:xfrm>
          <a:prstGeom prst="rect">
            <a:avLst/>
          </a:prstGeom>
          <a:noFill/>
          <a:ln w="9525">
            <a:noFill/>
            <a:miter lim="800000"/>
            <a:headEnd/>
            <a:tailEnd/>
          </a:ln>
        </p:spPr>
        <p:txBody>
          <a:bodyPr>
            <a:spAutoFit/>
          </a:bodyPr>
          <a:lstStyle/>
          <a:p>
            <a:pPr>
              <a:spcBef>
                <a:spcPts val="1200"/>
              </a:spcBef>
              <a:spcAft>
                <a:spcPts val="600"/>
              </a:spcAft>
            </a:pPr>
            <a:r>
              <a:rPr lang="en-US" sz="2400" b="1" dirty="0" smtClean="0"/>
              <a:t>Community</a:t>
            </a:r>
            <a:r>
              <a:rPr lang="en-US" sz="2400" dirty="0" smtClean="0"/>
              <a:t> </a:t>
            </a:r>
            <a:r>
              <a:rPr lang="en-US" sz="2400" b="1" dirty="0" smtClean="0"/>
              <a:t>turnover index – Sorensen Index for each migratory group</a:t>
            </a:r>
            <a:r>
              <a:rPr lang="en-US" sz="2400" dirty="0" smtClean="0"/>
              <a:t>:</a:t>
            </a:r>
            <a:endParaRPr lang="en-US" sz="2400" dirty="0"/>
          </a:p>
          <a:p>
            <a:pPr>
              <a:spcBef>
                <a:spcPts val="600"/>
              </a:spcBef>
              <a:spcAft>
                <a:spcPts val="600"/>
              </a:spcAft>
            </a:pPr>
            <a:r>
              <a:rPr lang="en-US" sz="2400" dirty="0" smtClean="0">
                <a:cs typeface="Arial" charset="0"/>
              </a:rPr>
              <a:t>Long-Distance Migrants: </a:t>
            </a:r>
            <a:r>
              <a:rPr lang="en-US" sz="2400" b="1" dirty="0" smtClean="0">
                <a:cs typeface="Arial" charset="0"/>
              </a:rPr>
              <a:t>	S</a:t>
            </a:r>
            <a:r>
              <a:rPr lang="en-US" sz="2400" b="1" baseline="-25000" dirty="0" smtClean="0">
                <a:cs typeface="Arial" charset="0"/>
              </a:rPr>
              <a:t>L</a:t>
            </a:r>
            <a:r>
              <a:rPr lang="en-US" sz="2400" b="1" dirty="0" smtClean="0">
                <a:cs typeface="Arial" charset="0"/>
              </a:rPr>
              <a:t> = 2P</a:t>
            </a:r>
            <a:r>
              <a:rPr lang="en-US" sz="2400" b="1" baseline="-25000" dirty="0" smtClean="0">
                <a:cs typeface="Arial" charset="0"/>
              </a:rPr>
              <a:t>L</a:t>
            </a:r>
            <a:r>
              <a:rPr lang="en-US" sz="2400" b="1" dirty="0" smtClean="0">
                <a:cs typeface="Arial" charset="0"/>
              </a:rPr>
              <a:t>/(E</a:t>
            </a:r>
            <a:r>
              <a:rPr lang="en-US" sz="2400" b="1" baseline="-25000" dirty="0" smtClean="0">
                <a:cs typeface="Arial" charset="0"/>
              </a:rPr>
              <a:t>L</a:t>
            </a:r>
            <a:r>
              <a:rPr lang="en-US" sz="2400" b="1" dirty="0" smtClean="0">
                <a:cs typeface="Arial" charset="0"/>
              </a:rPr>
              <a:t>+C</a:t>
            </a:r>
            <a:r>
              <a:rPr lang="en-US" sz="2400" b="1" baseline="-25000" dirty="0" smtClean="0">
                <a:cs typeface="Arial" charset="0"/>
              </a:rPr>
              <a:t>L</a:t>
            </a:r>
            <a:r>
              <a:rPr lang="en-US" sz="2400" b="1" dirty="0" smtClean="0">
                <a:cs typeface="Arial" charset="0"/>
              </a:rPr>
              <a:t>+P</a:t>
            </a:r>
            <a:r>
              <a:rPr lang="en-US" sz="2400" b="1" baseline="-25000" dirty="0" smtClean="0">
                <a:cs typeface="Arial" charset="0"/>
              </a:rPr>
              <a:t>L</a:t>
            </a:r>
            <a:r>
              <a:rPr lang="en-US" sz="2400" b="1" dirty="0" smtClean="0">
                <a:cs typeface="Arial" charset="0"/>
              </a:rPr>
              <a:t>)</a:t>
            </a:r>
          </a:p>
          <a:p>
            <a:r>
              <a:rPr lang="en-US" sz="2400" dirty="0" smtClean="0">
                <a:cs typeface="Arial" charset="0"/>
              </a:rPr>
              <a:t>Short-Distance Migrants: </a:t>
            </a:r>
            <a:r>
              <a:rPr lang="en-US" sz="2400" b="1" dirty="0" smtClean="0">
                <a:cs typeface="Arial" charset="0"/>
              </a:rPr>
              <a:t>	S</a:t>
            </a:r>
            <a:r>
              <a:rPr lang="en-US" sz="2400" b="1" baseline="-25000" dirty="0" smtClean="0">
                <a:cs typeface="Arial" charset="0"/>
              </a:rPr>
              <a:t>S</a:t>
            </a:r>
            <a:r>
              <a:rPr lang="en-US" sz="2400" b="1" dirty="0" smtClean="0">
                <a:cs typeface="Arial" charset="0"/>
              </a:rPr>
              <a:t> = 2P</a:t>
            </a:r>
            <a:r>
              <a:rPr lang="en-US" sz="2400" b="1" baseline="-25000" dirty="0" smtClean="0">
                <a:cs typeface="Arial" charset="0"/>
              </a:rPr>
              <a:t>S</a:t>
            </a:r>
            <a:r>
              <a:rPr lang="en-US" sz="2400" b="1" dirty="0" smtClean="0">
                <a:cs typeface="Arial" charset="0"/>
              </a:rPr>
              <a:t>/(E</a:t>
            </a:r>
            <a:r>
              <a:rPr lang="en-US" sz="2400" b="1" baseline="-25000" dirty="0" smtClean="0">
                <a:cs typeface="Arial" charset="0"/>
              </a:rPr>
              <a:t>S</a:t>
            </a:r>
            <a:r>
              <a:rPr lang="en-US" sz="2400" b="1" dirty="0" smtClean="0">
                <a:cs typeface="Arial" charset="0"/>
              </a:rPr>
              <a:t>+C</a:t>
            </a:r>
            <a:r>
              <a:rPr lang="en-US" sz="2400" b="1" baseline="-25000" dirty="0" smtClean="0">
                <a:cs typeface="Arial" charset="0"/>
              </a:rPr>
              <a:t>S</a:t>
            </a:r>
            <a:r>
              <a:rPr lang="en-US" sz="2400" b="1" dirty="0" smtClean="0">
                <a:cs typeface="Arial" charset="0"/>
              </a:rPr>
              <a:t>+P</a:t>
            </a:r>
            <a:r>
              <a:rPr lang="en-US" sz="2400" b="1" baseline="-25000" dirty="0" smtClean="0">
                <a:cs typeface="Arial" charset="0"/>
              </a:rPr>
              <a:t>S</a:t>
            </a:r>
            <a:r>
              <a:rPr lang="en-US" sz="2400" b="1" dirty="0" smtClean="0">
                <a:cs typeface="Arial" charset="0"/>
              </a:rPr>
              <a:t>)</a:t>
            </a:r>
          </a:p>
          <a:p>
            <a:pPr>
              <a:spcBef>
                <a:spcPts val="600"/>
              </a:spcBef>
              <a:spcAft>
                <a:spcPts val="1800"/>
              </a:spcAft>
            </a:pPr>
            <a:r>
              <a:rPr lang="en-US" sz="2400" dirty="0" smtClean="0">
                <a:cs typeface="Arial" charset="0"/>
              </a:rPr>
              <a:t>Resident Species: </a:t>
            </a:r>
            <a:r>
              <a:rPr lang="en-US" sz="2400" b="1" dirty="0" smtClean="0">
                <a:cs typeface="Arial" charset="0"/>
              </a:rPr>
              <a:t>		S</a:t>
            </a:r>
            <a:r>
              <a:rPr lang="en-US" sz="2400" b="1" baseline="-25000" dirty="0" smtClean="0">
                <a:cs typeface="Arial" charset="0"/>
              </a:rPr>
              <a:t>R</a:t>
            </a:r>
            <a:r>
              <a:rPr lang="en-US" sz="2400" b="1" dirty="0" smtClean="0">
                <a:cs typeface="Arial" charset="0"/>
              </a:rPr>
              <a:t> = 2P</a:t>
            </a:r>
            <a:r>
              <a:rPr lang="en-US" sz="2400" b="1" baseline="-25000" dirty="0" smtClean="0">
                <a:cs typeface="Arial" charset="0"/>
              </a:rPr>
              <a:t>R</a:t>
            </a:r>
            <a:r>
              <a:rPr lang="en-US" sz="2400" b="1" dirty="0" smtClean="0">
                <a:cs typeface="Arial" charset="0"/>
              </a:rPr>
              <a:t>/(E</a:t>
            </a:r>
            <a:r>
              <a:rPr lang="en-US" sz="2400" b="1" baseline="-25000" dirty="0" smtClean="0">
                <a:cs typeface="Arial" charset="0"/>
              </a:rPr>
              <a:t>R</a:t>
            </a:r>
            <a:r>
              <a:rPr lang="en-US" sz="2400" b="1" dirty="0" smtClean="0">
                <a:cs typeface="Arial" charset="0"/>
              </a:rPr>
              <a:t>+C</a:t>
            </a:r>
            <a:r>
              <a:rPr lang="en-US" sz="2400" b="1" baseline="-25000" dirty="0" smtClean="0">
                <a:cs typeface="Arial" charset="0"/>
              </a:rPr>
              <a:t>R</a:t>
            </a:r>
            <a:r>
              <a:rPr lang="en-US" sz="2400" b="1" dirty="0" smtClean="0">
                <a:cs typeface="Arial" charset="0"/>
              </a:rPr>
              <a:t>+P</a:t>
            </a:r>
            <a:r>
              <a:rPr lang="en-US" sz="2400" b="1" baseline="-25000" dirty="0" smtClean="0">
                <a:cs typeface="Arial" charset="0"/>
              </a:rPr>
              <a:t>R</a:t>
            </a:r>
            <a:r>
              <a:rPr lang="en-US" sz="2400" b="1" dirty="0" smtClean="0">
                <a:cs typeface="Arial" charset="0"/>
              </a:rPr>
              <a:t>)</a:t>
            </a:r>
            <a:endParaRPr lang="en-US" sz="2400" b="1" baseline="-25000" dirty="0">
              <a:cs typeface="Arial" charset="0"/>
            </a:endParaRPr>
          </a:p>
        </p:txBody>
      </p:sp>
      <p:sp>
        <p:nvSpPr>
          <p:cNvPr id="30" name="Title 1"/>
          <p:cNvSpPr txBox="1">
            <a:spLocks/>
          </p:cNvSpPr>
          <p:nvPr/>
        </p:nvSpPr>
        <p:spPr>
          <a:xfrm>
            <a:off x="4572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Community Turnover</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4" name="Group 18"/>
          <p:cNvGrpSpPr/>
          <p:nvPr/>
        </p:nvGrpSpPr>
        <p:grpSpPr>
          <a:xfrm>
            <a:off x="0" y="6437745"/>
            <a:ext cx="9144000" cy="344055"/>
            <a:chOff x="0" y="6437745"/>
            <a:chExt cx="9144000" cy="344055"/>
          </a:xfrm>
        </p:grpSpPr>
        <p:sp>
          <p:nvSpPr>
            <p:cNvPr id="25" name="TextBox 24"/>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6" name="Straight Connector 25"/>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o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487374" y="3425952"/>
            <a:ext cx="4047026" cy="3127248"/>
          </a:xfrm>
          <a:prstGeom prst="rect">
            <a:avLst/>
          </a:prstGeom>
          <a:effectLst>
            <a:outerShdw blurRad="292100" dist="139700" dir="2700000" algn="tl" rotWithShape="0">
              <a:prstClr val="black">
                <a:alpha val="65000"/>
              </a:prstClr>
            </a:outerShdw>
          </a:effectLst>
        </p:spPr>
      </p:pic>
      <p:pic>
        <p:nvPicPr>
          <p:cNvPr id="11" name="Picture 10" descr="Sor.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6200" y="3425952"/>
            <a:ext cx="4047026" cy="3127248"/>
          </a:xfrm>
          <a:prstGeom prst="rect">
            <a:avLst/>
          </a:prstGeom>
          <a:effectLst>
            <a:outerShdw blurRad="292100" dist="139700" dir="2700000" algn="tl" rotWithShape="0">
              <a:prstClr val="black">
                <a:alpha val="65000"/>
              </a:prstClr>
            </a:outerShdw>
          </a:effectLst>
        </p:spPr>
      </p:pic>
      <p:pic>
        <p:nvPicPr>
          <p:cNvPr id="2" name="Picture 1" descr="So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33400" y="762000"/>
            <a:ext cx="4043081" cy="3124200"/>
          </a:xfrm>
          <a:prstGeom prst="rect">
            <a:avLst/>
          </a:prstGeom>
          <a:effectLst>
            <a:outerShdw blurRad="292100" dist="139700" dir="2700000" algn="tl" rotWithShape="0">
              <a:prstClr val="black">
                <a:alpha val="65000"/>
              </a:prstClr>
            </a:outerShdw>
          </a:effectLst>
        </p:spPr>
      </p:pic>
      <p:pic>
        <p:nvPicPr>
          <p:cNvPr id="6" name="Picture 5" descr="So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096974" y="762000"/>
            <a:ext cx="4047026" cy="3127248"/>
          </a:xfrm>
          <a:prstGeom prst="rect">
            <a:avLst/>
          </a:prstGeom>
          <a:effectLst>
            <a:outerShdw blurRad="292100" dist="139700" dir="2700000" algn="tl" rotWithShape="0">
              <a:prstClr val="black">
                <a:alpha val="65000"/>
              </a:prstClr>
            </a:outerShdw>
          </a:effectLst>
        </p:spPr>
      </p:pic>
      <p:sp>
        <p:nvSpPr>
          <p:cNvPr id="7" name="Rectangle 2"/>
          <p:cNvSpPr>
            <a:spLocks noChangeArrowheads="1"/>
          </p:cNvSpPr>
          <p:nvPr/>
        </p:nvSpPr>
        <p:spPr bwMode="auto">
          <a:xfrm>
            <a:off x="533400" y="838200"/>
            <a:ext cx="3276600" cy="1123384"/>
          </a:xfrm>
          <a:prstGeom prst="rect">
            <a:avLst/>
          </a:prstGeom>
          <a:noFill/>
          <a:ln w="9525">
            <a:noFill/>
            <a:miter lim="800000"/>
            <a:headEnd/>
            <a:tailEnd/>
          </a:ln>
        </p:spPr>
        <p:txBody>
          <a:bodyPr wrap="square">
            <a:spAutoFit/>
          </a:bodyPr>
          <a:lstStyle/>
          <a:p>
            <a:r>
              <a:rPr lang="en-US" sz="2200" dirty="0" smtClean="0"/>
              <a:t>All Migratory </a:t>
            </a:r>
          </a:p>
          <a:p>
            <a:pPr>
              <a:spcAft>
                <a:spcPts val="1000"/>
              </a:spcAft>
            </a:pPr>
            <a:r>
              <a:rPr lang="en-US" sz="2200" dirty="0" smtClean="0"/>
              <a:t>Groups</a:t>
            </a:r>
            <a:endParaRPr lang="en-US" sz="2200" dirty="0"/>
          </a:p>
          <a:p>
            <a:pPr algn="ctr">
              <a:spcAft>
                <a:spcPts val="1000"/>
              </a:spcAft>
            </a:pPr>
            <a:endParaRPr lang="en-US" sz="2200" b="1" baseline="-25000" dirty="0">
              <a:cs typeface="Arial" charset="0"/>
            </a:endParaRPr>
          </a:p>
        </p:txBody>
      </p:sp>
      <p:sp>
        <p:nvSpPr>
          <p:cNvPr id="8" name="Rectangle 2"/>
          <p:cNvSpPr>
            <a:spLocks noChangeArrowheads="1"/>
          </p:cNvSpPr>
          <p:nvPr/>
        </p:nvSpPr>
        <p:spPr bwMode="auto">
          <a:xfrm>
            <a:off x="5029200" y="838200"/>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Long-Distance </a:t>
            </a:r>
          </a:p>
          <a:p>
            <a:pPr>
              <a:spcAft>
                <a:spcPts val="1000"/>
              </a:spcAft>
            </a:pPr>
            <a:r>
              <a:rPr lang="en-US" sz="2200" dirty="0" smtClean="0"/>
              <a:t>Migrants</a:t>
            </a:r>
            <a:endParaRPr lang="en-US" sz="2200" dirty="0"/>
          </a:p>
          <a:p>
            <a:pPr algn="ctr">
              <a:spcAft>
                <a:spcPts val="1000"/>
              </a:spcAft>
            </a:pPr>
            <a:endParaRPr lang="en-US" sz="2200" b="1" baseline="-25000" dirty="0">
              <a:cs typeface="Arial" charset="0"/>
            </a:endParaRPr>
          </a:p>
        </p:txBody>
      </p:sp>
      <p:sp>
        <p:nvSpPr>
          <p:cNvPr id="9" name="Rectangle 2"/>
          <p:cNvSpPr>
            <a:spLocks noChangeArrowheads="1"/>
          </p:cNvSpPr>
          <p:nvPr/>
        </p:nvSpPr>
        <p:spPr bwMode="auto">
          <a:xfrm>
            <a:off x="533400" y="3448616"/>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Short-Distance </a:t>
            </a:r>
          </a:p>
          <a:p>
            <a:pPr>
              <a:spcAft>
                <a:spcPts val="1000"/>
              </a:spcAft>
            </a:pPr>
            <a:r>
              <a:rPr lang="en-US" sz="2200" dirty="0" smtClean="0"/>
              <a:t>Migrants</a:t>
            </a:r>
            <a:endParaRPr lang="en-US" sz="2200" dirty="0"/>
          </a:p>
          <a:p>
            <a:pPr algn="ctr">
              <a:spcAft>
                <a:spcPts val="1000"/>
              </a:spcAft>
            </a:pPr>
            <a:endParaRPr lang="en-US" sz="2200" b="1" baseline="-25000" dirty="0">
              <a:cs typeface="Arial" charset="0"/>
            </a:endParaRPr>
          </a:p>
        </p:txBody>
      </p:sp>
      <p:sp>
        <p:nvSpPr>
          <p:cNvPr id="10" name="Rectangle 2"/>
          <p:cNvSpPr>
            <a:spLocks noChangeArrowheads="1"/>
          </p:cNvSpPr>
          <p:nvPr/>
        </p:nvSpPr>
        <p:spPr bwMode="auto">
          <a:xfrm>
            <a:off x="5029200" y="3448616"/>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Resident </a:t>
            </a:r>
          </a:p>
          <a:p>
            <a:pPr>
              <a:spcAft>
                <a:spcPts val="1000"/>
              </a:spcAft>
            </a:pPr>
            <a:r>
              <a:rPr lang="en-US" sz="2200" dirty="0" smtClean="0"/>
              <a:t>Species</a:t>
            </a:r>
            <a:endParaRPr lang="en-US" sz="2200" dirty="0"/>
          </a:p>
          <a:p>
            <a:pPr algn="ctr">
              <a:spcAft>
                <a:spcPts val="1000"/>
              </a:spcAft>
            </a:pPr>
            <a:endParaRPr lang="en-US" sz="2200" b="1" baseline="-25000" dirty="0">
              <a:cs typeface="Arial" charset="0"/>
            </a:endParaRPr>
          </a:p>
        </p:txBody>
      </p:sp>
      <p:pic>
        <p:nvPicPr>
          <p:cNvPr id="15" name="Picture 14" descr="Sor-legend.jpg"/>
          <p:cNvPicPr>
            <a:picLocks noChangeAspect="1"/>
          </p:cNvPicPr>
          <p:nvPr/>
        </p:nvPicPr>
        <p:blipFill>
          <a:blip r:embed="rId6" cstate="print">
            <a:clrChange>
              <a:clrFrom>
                <a:srgbClr val="FFFFFF"/>
              </a:clrFrom>
              <a:clrTo>
                <a:srgbClr val="FFFFFF">
                  <a:alpha val="0"/>
                </a:srgbClr>
              </a:clrTo>
            </a:clrChange>
          </a:blip>
          <a:srcRect l="15455" t="9412" r="63636" b="69412"/>
          <a:stretch>
            <a:fillRect/>
          </a:stretch>
        </p:blipFill>
        <p:spPr>
          <a:xfrm>
            <a:off x="3810000" y="2209801"/>
            <a:ext cx="1460454" cy="1143000"/>
          </a:xfrm>
          <a:prstGeom prst="rect">
            <a:avLst/>
          </a:prstGeom>
        </p:spPr>
      </p:pic>
      <p:sp>
        <p:nvSpPr>
          <p:cNvPr id="24" name="Title 1"/>
          <p:cNvSpPr txBox="1">
            <a:spLocks/>
          </p:cNvSpPr>
          <p:nvPr/>
        </p:nvSpPr>
        <p:spPr>
          <a:xfrm>
            <a:off x="4572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Community Turnover</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Group 18"/>
          <p:cNvGrpSpPr/>
          <p:nvPr/>
        </p:nvGrpSpPr>
        <p:grpSpPr>
          <a:xfrm>
            <a:off x="0" y="6437745"/>
            <a:ext cx="9144000" cy="344055"/>
            <a:chOff x="0" y="6437745"/>
            <a:chExt cx="9144000" cy="344055"/>
          </a:xfrm>
        </p:grpSpPr>
        <p:sp>
          <p:nvSpPr>
            <p:cNvPr id="19" name="TextBox 18"/>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0" name="Straight Connector 19"/>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orall_hist.jpeg"/>
          <p:cNvPicPr>
            <a:picLocks noChangeAspect="1"/>
          </p:cNvPicPr>
          <p:nvPr/>
        </p:nvPicPr>
        <p:blipFill>
          <a:blip r:embed="rId2" cstate="print">
            <a:clrChange>
              <a:clrFrom>
                <a:srgbClr val="FFFFFF"/>
              </a:clrFrom>
              <a:clrTo>
                <a:srgbClr val="FFFFFF">
                  <a:alpha val="0"/>
                </a:srgbClr>
              </a:clrTo>
            </a:clrChange>
          </a:blip>
          <a:srcRect t="11474" r="5726" b="2869"/>
          <a:stretch>
            <a:fillRect/>
          </a:stretch>
        </p:blipFill>
        <p:spPr>
          <a:xfrm>
            <a:off x="1981200" y="999744"/>
            <a:ext cx="3015071" cy="2734056"/>
          </a:xfrm>
          <a:prstGeom prst="rect">
            <a:avLst/>
          </a:prstGeom>
        </p:spPr>
      </p:pic>
      <p:pic>
        <p:nvPicPr>
          <p:cNvPr id="17" name="Picture 16" descr="sorlong_hist.jpeg"/>
          <p:cNvPicPr>
            <a:picLocks noChangeAspect="1"/>
          </p:cNvPicPr>
          <p:nvPr/>
        </p:nvPicPr>
        <p:blipFill>
          <a:blip r:embed="rId3" cstate="print">
            <a:clrChange>
              <a:clrFrom>
                <a:srgbClr val="FFFFFF"/>
              </a:clrFrom>
              <a:clrTo>
                <a:srgbClr val="FFFFFF">
                  <a:alpha val="0"/>
                </a:srgbClr>
              </a:clrTo>
            </a:clrChange>
          </a:blip>
          <a:srcRect t="11474" r="5726" b="2869"/>
          <a:stretch>
            <a:fillRect/>
          </a:stretch>
        </p:blipFill>
        <p:spPr>
          <a:xfrm>
            <a:off x="5943600" y="990600"/>
            <a:ext cx="3015070" cy="2734056"/>
          </a:xfrm>
          <a:prstGeom prst="rect">
            <a:avLst/>
          </a:prstGeom>
        </p:spPr>
      </p:pic>
      <p:pic>
        <p:nvPicPr>
          <p:cNvPr id="22" name="Picture 21" descr="sorres_hist.jpeg"/>
          <p:cNvPicPr>
            <a:picLocks noChangeAspect="1"/>
          </p:cNvPicPr>
          <p:nvPr/>
        </p:nvPicPr>
        <p:blipFill>
          <a:blip r:embed="rId4" cstate="print">
            <a:clrChange>
              <a:clrFrom>
                <a:srgbClr val="FFFFFF"/>
              </a:clrFrom>
              <a:clrTo>
                <a:srgbClr val="FFFFFF">
                  <a:alpha val="0"/>
                </a:srgbClr>
              </a:clrTo>
            </a:clrChange>
          </a:blip>
          <a:srcRect t="11474" r="5726" b="2869"/>
          <a:stretch>
            <a:fillRect/>
          </a:stretch>
        </p:blipFill>
        <p:spPr>
          <a:xfrm>
            <a:off x="5943600" y="3657600"/>
            <a:ext cx="3015071" cy="2734056"/>
          </a:xfrm>
          <a:prstGeom prst="rect">
            <a:avLst/>
          </a:prstGeom>
        </p:spPr>
      </p:pic>
      <p:pic>
        <p:nvPicPr>
          <p:cNvPr id="23" name="Picture 22" descr="sorsh_hist.jpeg"/>
          <p:cNvPicPr>
            <a:picLocks noChangeAspect="1"/>
          </p:cNvPicPr>
          <p:nvPr/>
        </p:nvPicPr>
        <p:blipFill>
          <a:blip r:embed="rId5" cstate="print">
            <a:clrChange>
              <a:clrFrom>
                <a:srgbClr val="FFFFFF"/>
              </a:clrFrom>
              <a:clrTo>
                <a:srgbClr val="FFFFFF">
                  <a:alpha val="0"/>
                </a:srgbClr>
              </a:clrTo>
            </a:clrChange>
          </a:blip>
          <a:srcRect t="11474" r="5726" b="2869"/>
          <a:stretch>
            <a:fillRect/>
          </a:stretch>
        </p:blipFill>
        <p:spPr>
          <a:xfrm>
            <a:off x="1981200" y="3657600"/>
            <a:ext cx="3015071" cy="2734056"/>
          </a:xfrm>
          <a:prstGeom prst="rect">
            <a:avLst/>
          </a:prstGeom>
        </p:spPr>
      </p:pic>
      <p:sp>
        <p:nvSpPr>
          <p:cNvPr id="25" name="Rectangle 2"/>
          <p:cNvSpPr>
            <a:spLocks noChangeArrowheads="1"/>
          </p:cNvSpPr>
          <p:nvPr/>
        </p:nvSpPr>
        <p:spPr bwMode="auto">
          <a:xfrm>
            <a:off x="533400" y="838200"/>
            <a:ext cx="3276600" cy="1123384"/>
          </a:xfrm>
          <a:prstGeom prst="rect">
            <a:avLst/>
          </a:prstGeom>
          <a:noFill/>
          <a:ln w="9525">
            <a:noFill/>
            <a:miter lim="800000"/>
            <a:headEnd/>
            <a:tailEnd/>
          </a:ln>
        </p:spPr>
        <p:txBody>
          <a:bodyPr wrap="square">
            <a:spAutoFit/>
          </a:bodyPr>
          <a:lstStyle/>
          <a:p>
            <a:r>
              <a:rPr lang="en-US" sz="2200" dirty="0" smtClean="0"/>
              <a:t>All Migratory </a:t>
            </a:r>
          </a:p>
          <a:p>
            <a:pPr>
              <a:spcAft>
                <a:spcPts val="1000"/>
              </a:spcAft>
            </a:pPr>
            <a:r>
              <a:rPr lang="en-US" sz="2200" dirty="0" smtClean="0"/>
              <a:t>Groups</a:t>
            </a:r>
            <a:endParaRPr lang="en-US" sz="2200" dirty="0"/>
          </a:p>
          <a:p>
            <a:pPr algn="ctr">
              <a:spcAft>
                <a:spcPts val="1000"/>
              </a:spcAft>
            </a:pPr>
            <a:endParaRPr lang="en-US" sz="2200" b="1" baseline="-25000" dirty="0">
              <a:cs typeface="Arial" charset="0"/>
            </a:endParaRPr>
          </a:p>
        </p:txBody>
      </p:sp>
      <p:sp>
        <p:nvSpPr>
          <p:cNvPr id="26" name="Rectangle 2"/>
          <p:cNvSpPr>
            <a:spLocks noChangeArrowheads="1"/>
          </p:cNvSpPr>
          <p:nvPr/>
        </p:nvSpPr>
        <p:spPr bwMode="auto">
          <a:xfrm>
            <a:off x="5029200" y="838200"/>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Long-Distance </a:t>
            </a:r>
          </a:p>
          <a:p>
            <a:pPr>
              <a:spcAft>
                <a:spcPts val="1000"/>
              </a:spcAft>
            </a:pPr>
            <a:r>
              <a:rPr lang="en-US" sz="2200" dirty="0" smtClean="0"/>
              <a:t>Migrants</a:t>
            </a:r>
            <a:endParaRPr lang="en-US" sz="2200" dirty="0"/>
          </a:p>
          <a:p>
            <a:pPr algn="ctr">
              <a:spcAft>
                <a:spcPts val="1000"/>
              </a:spcAft>
            </a:pPr>
            <a:endParaRPr lang="en-US" sz="2200" b="1" baseline="-25000" dirty="0">
              <a:cs typeface="Arial" charset="0"/>
            </a:endParaRPr>
          </a:p>
        </p:txBody>
      </p:sp>
      <p:sp>
        <p:nvSpPr>
          <p:cNvPr id="27" name="Rectangle 2"/>
          <p:cNvSpPr>
            <a:spLocks noChangeArrowheads="1"/>
          </p:cNvSpPr>
          <p:nvPr/>
        </p:nvSpPr>
        <p:spPr bwMode="auto">
          <a:xfrm>
            <a:off x="533400" y="3448616"/>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Short-Distance </a:t>
            </a:r>
          </a:p>
          <a:p>
            <a:pPr>
              <a:spcAft>
                <a:spcPts val="1000"/>
              </a:spcAft>
            </a:pPr>
            <a:r>
              <a:rPr lang="en-US" sz="2200" dirty="0" smtClean="0"/>
              <a:t>Migrants</a:t>
            </a:r>
            <a:endParaRPr lang="en-US" sz="2200" dirty="0"/>
          </a:p>
          <a:p>
            <a:pPr algn="ctr">
              <a:spcAft>
                <a:spcPts val="1000"/>
              </a:spcAft>
            </a:pPr>
            <a:endParaRPr lang="en-US" sz="2200" b="1" baseline="-25000" dirty="0">
              <a:cs typeface="Arial" charset="0"/>
            </a:endParaRPr>
          </a:p>
        </p:txBody>
      </p:sp>
      <p:sp>
        <p:nvSpPr>
          <p:cNvPr id="28" name="Rectangle 2"/>
          <p:cNvSpPr>
            <a:spLocks noChangeArrowheads="1"/>
          </p:cNvSpPr>
          <p:nvPr/>
        </p:nvSpPr>
        <p:spPr bwMode="auto">
          <a:xfrm>
            <a:off x="5029200" y="3448616"/>
            <a:ext cx="3276600" cy="1123384"/>
          </a:xfrm>
          <a:prstGeom prst="rect">
            <a:avLst/>
          </a:prstGeom>
          <a:noFill/>
          <a:ln w="9525">
            <a:noFill/>
            <a:miter lim="800000"/>
            <a:headEnd/>
            <a:tailEnd/>
          </a:ln>
        </p:spPr>
        <p:txBody>
          <a:bodyPr wrap="square">
            <a:spAutoFit/>
          </a:bodyPr>
          <a:lstStyle/>
          <a:p>
            <a:pPr>
              <a:spcBef>
                <a:spcPts val="1200"/>
              </a:spcBef>
            </a:pPr>
            <a:r>
              <a:rPr lang="en-US" sz="2200" dirty="0" smtClean="0"/>
              <a:t>Resident </a:t>
            </a:r>
          </a:p>
          <a:p>
            <a:pPr>
              <a:spcAft>
                <a:spcPts val="1000"/>
              </a:spcAft>
            </a:pPr>
            <a:r>
              <a:rPr lang="en-US" sz="2200" dirty="0" smtClean="0"/>
              <a:t>Species</a:t>
            </a:r>
            <a:endParaRPr lang="en-US" sz="2200" dirty="0"/>
          </a:p>
          <a:p>
            <a:pPr algn="ctr">
              <a:spcAft>
                <a:spcPts val="1000"/>
              </a:spcAft>
            </a:pPr>
            <a:endParaRPr lang="en-US" sz="2200" b="1" baseline="-25000" dirty="0">
              <a:cs typeface="Arial" charset="0"/>
            </a:endParaRPr>
          </a:p>
        </p:txBody>
      </p:sp>
      <p:sp>
        <p:nvSpPr>
          <p:cNvPr id="30" name="TextBox 29"/>
          <p:cNvSpPr txBox="1"/>
          <p:nvPr/>
        </p:nvSpPr>
        <p:spPr>
          <a:xfrm>
            <a:off x="2539356" y="1688068"/>
            <a:ext cx="1346844" cy="369332"/>
          </a:xfrm>
          <a:prstGeom prst="rect">
            <a:avLst/>
          </a:prstGeom>
          <a:noFill/>
        </p:spPr>
        <p:txBody>
          <a:bodyPr wrap="none" rtlCol="0">
            <a:spAutoFit/>
          </a:bodyPr>
          <a:lstStyle/>
          <a:p>
            <a:r>
              <a:rPr lang="en-US" b="1" dirty="0" smtClean="0"/>
              <a:t>mean = 1.23</a:t>
            </a:r>
            <a:endParaRPr lang="en-US" b="1" dirty="0"/>
          </a:p>
        </p:txBody>
      </p:sp>
      <p:sp>
        <p:nvSpPr>
          <p:cNvPr id="32" name="TextBox 31"/>
          <p:cNvSpPr txBox="1"/>
          <p:nvPr/>
        </p:nvSpPr>
        <p:spPr>
          <a:xfrm>
            <a:off x="2538046" y="4431268"/>
            <a:ext cx="1358064" cy="369332"/>
          </a:xfrm>
          <a:prstGeom prst="rect">
            <a:avLst/>
          </a:prstGeom>
          <a:noFill/>
        </p:spPr>
        <p:txBody>
          <a:bodyPr wrap="none" rtlCol="0">
            <a:spAutoFit/>
          </a:bodyPr>
          <a:lstStyle/>
          <a:p>
            <a:r>
              <a:rPr lang="en-US" b="1" dirty="0" smtClean="0"/>
              <a:t>mean = 1.34</a:t>
            </a:r>
            <a:endParaRPr lang="en-US" b="1" dirty="0"/>
          </a:p>
        </p:txBody>
      </p:sp>
      <p:sp>
        <p:nvSpPr>
          <p:cNvPr id="34" name="TextBox 33"/>
          <p:cNvSpPr txBox="1"/>
          <p:nvPr/>
        </p:nvSpPr>
        <p:spPr>
          <a:xfrm>
            <a:off x="6501756" y="1688068"/>
            <a:ext cx="1358064" cy="369332"/>
          </a:xfrm>
          <a:prstGeom prst="rect">
            <a:avLst/>
          </a:prstGeom>
          <a:noFill/>
        </p:spPr>
        <p:txBody>
          <a:bodyPr wrap="none" rtlCol="0">
            <a:spAutoFit/>
          </a:bodyPr>
          <a:lstStyle/>
          <a:p>
            <a:r>
              <a:rPr lang="en-US" b="1" dirty="0" smtClean="0"/>
              <a:t>mean = 1.27</a:t>
            </a:r>
            <a:endParaRPr lang="en-US" b="1" dirty="0"/>
          </a:p>
        </p:txBody>
      </p:sp>
      <p:sp>
        <p:nvSpPr>
          <p:cNvPr id="35" name="TextBox 34"/>
          <p:cNvSpPr txBox="1"/>
          <p:nvPr/>
        </p:nvSpPr>
        <p:spPr>
          <a:xfrm>
            <a:off x="6507909" y="4419600"/>
            <a:ext cx="1241045" cy="369332"/>
          </a:xfrm>
          <a:prstGeom prst="rect">
            <a:avLst/>
          </a:prstGeom>
          <a:noFill/>
        </p:spPr>
        <p:txBody>
          <a:bodyPr wrap="none" rtlCol="0">
            <a:spAutoFit/>
          </a:bodyPr>
          <a:lstStyle/>
          <a:p>
            <a:r>
              <a:rPr lang="en-US" b="1" dirty="0" smtClean="0"/>
              <a:t>mean = 1.0</a:t>
            </a:r>
            <a:endParaRPr lang="en-US" b="1" dirty="0"/>
          </a:p>
        </p:txBody>
      </p:sp>
      <p:sp>
        <p:nvSpPr>
          <p:cNvPr id="37"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Community Turnover</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9" name="Group 18"/>
          <p:cNvGrpSpPr/>
          <p:nvPr/>
        </p:nvGrpSpPr>
        <p:grpSpPr>
          <a:xfrm>
            <a:off x="0" y="6437745"/>
            <a:ext cx="9144000" cy="344055"/>
            <a:chOff x="0" y="6437745"/>
            <a:chExt cx="9144000" cy="344055"/>
          </a:xfrm>
        </p:grpSpPr>
        <p:sp>
          <p:nvSpPr>
            <p:cNvPr id="20" name="TextBox 19"/>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1" name="Straight Connector 20"/>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564583" y="1992868"/>
            <a:ext cx="1016817" cy="769441"/>
          </a:xfrm>
          <a:prstGeom prst="rect">
            <a:avLst/>
          </a:prstGeom>
          <a:noFill/>
        </p:spPr>
        <p:txBody>
          <a:bodyPr wrap="none" rtlCol="0">
            <a:spAutoFit/>
          </a:bodyPr>
          <a:lstStyle/>
          <a:p>
            <a:pPr algn="ctr"/>
            <a:r>
              <a:rPr lang="en-US" sz="2200" b="1" dirty="0" smtClean="0">
                <a:solidFill>
                  <a:srgbClr val="C00000"/>
                </a:solidFill>
              </a:rPr>
              <a:t>38% </a:t>
            </a:r>
          </a:p>
          <a:p>
            <a:pPr algn="ctr"/>
            <a:r>
              <a:rPr lang="en-US" sz="2200" b="1" dirty="0" smtClean="0">
                <a:solidFill>
                  <a:srgbClr val="C00000"/>
                </a:solidFill>
              </a:rPr>
              <a:t>change</a:t>
            </a:r>
            <a:endParaRPr lang="en-US" sz="2200" b="1" dirty="0">
              <a:solidFill>
                <a:srgbClr val="C00000"/>
              </a:solidFill>
            </a:endParaRPr>
          </a:p>
        </p:txBody>
      </p:sp>
      <p:sp>
        <p:nvSpPr>
          <p:cNvPr id="29" name="TextBox 28"/>
          <p:cNvSpPr txBox="1"/>
          <p:nvPr/>
        </p:nvSpPr>
        <p:spPr>
          <a:xfrm>
            <a:off x="6477000" y="1981200"/>
            <a:ext cx="1016817" cy="769441"/>
          </a:xfrm>
          <a:prstGeom prst="rect">
            <a:avLst/>
          </a:prstGeom>
          <a:noFill/>
        </p:spPr>
        <p:txBody>
          <a:bodyPr wrap="none" rtlCol="0">
            <a:spAutoFit/>
          </a:bodyPr>
          <a:lstStyle/>
          <a:p>
            <a:pPr algn="ctr"/>
            <a:r>
              <a:rPr lang="en-US" sz="2200" b="1" dirty="0" smtClean="0">
                <a:solidFill>
                  <a:srgbClr val="C00000"/>
                </a:solidFill>
              </a:rPr>
              <a:t>36% </a:t>
            </a:r>
          </a:p>
          <a:p>
            <a:pPr algn="ctr"/>
            <a:r>
              <a:rPr lang="en-US" sz="2200" b="1" dirty="0" smtClean="0">
                <a:solidFill>
                  <a:srgbClr val="C00000"/>
                </a:solidFill>
              </a:rPr>
              <a:t>change</a:t>
            </a:r>
            <a:endParaRPr lang="en-US" sz="2200" b="1" dirty="0">
              <a:solidFill>
                <a:srgbClr val="C00000"/>
              </a:solidFill>
            </a:endParaRPr>
          </a:p>
        </p:txBody>
      </p:sp>
      <p:sp>
        <p:nvSpPr>
          <p:cNvPr id="31" name="TextBox 30"/>
          <p:cNvSpPr txBox="1"/>
          <p:nvPr/>
        </p:nvSpPr>
        <p:spPr>
          <a:xfrm>
            <a:off x="2564583" y="4709518"/>
            <a:ext cx="1016817" cy="769441"/>
          </a:xfrm>
          <a:prstGeom prst="rect">
            <a:avLst/>
          </a:prstGeom>
          <a:noFill/>
        </p:spPr>
        <p:txBody>
          <a:bodyPr wrap="none" rtlCol="0">
            <a:spAutoFit/>
          </a:bodyPr>
          <a:lstStyle/>
          <a:p>
            <a:pPr algn="ctr"/>
            <a:r>
              <a:rPr lang="en-US" sz="2200" b="1" dirty="0" smtClean="0">
                <a:solidFill>
                  <a:srgbClr val="C00000"/>
                </a:solidFill>
              </a:rPr>
              <a:t>33% </a:t>
            </a:r>
          </a:p>
          <a:p>
            <a:pPr algn="ctr"/>
            <a:r>
              <a:rPr lang="en-US" sz="2200" b="1" dirty="0" smtClean="0">
                <a:solidFill>
                  <a:srgbClr val="C00000"/>
                </a:solidFill>
              </a:rPr>
              <a:t>change</a:t>
            </a:r>
            <a:endParaRPr lang="en-US" sz="2200" b="1" dirty="0">
              <a:solidFill>
                <a:srgbClr val="C00000"/>
              </a:solidFill>
            </a:endParaRPr>
          </a:p>
        </p:txBody>
      </p:sp>
      <p:sp>
        <p:nvSpPr>
          <p:cNvPr id="33" name="TextBox 32"/>
          <p:cNvSpPr txBox="1"/>
          <p:nvPr/>
        </p:nvSpPr>
        <p:spPr>
          <a:xfrm>
            <a:off x="6477000" y="4716959"/>
            <a:ext cx="1016817" cy="769441"/>
          </a:xfrm>
          <a:prstGeom prst="rect">
            <a:avLst/>
          </a:prstGeom>
          <a:noFill/>
        </p:spPr>
        <p:txBody>
          <a:bodyPr wrap="none" rtlCol="0">
            <a:spAutoFit/>
          </a:bodyPr>
          <a:lstStyle/>
          <a:p>
            <a:pPr algn="ctr"/>
            <a:r>
              <a:rPr lang="en-US" sz="2200" b="1" dirty="0" smtClean="0">
                <a:solidFill>
                  <a:srgbClr val="C00000"/>
                </a:solidFill>
              </a:rPr>
              <a:t>50% </a:t>
            </a:r>
          </a:p>
          <a:p>
            <a:pPr algn="ctr"/>
            <a:r>
              <a:rPr lang="en-US" sz="2200" b="1" dirty="0" smtClean="0">
                <a:solidFill>
                  <a:srgbClr val="C00000"/>
                </a:solidFill>
              </a:rPr>
              <a:t>change</a:t>
            </a:r>
            <a:endParaRPr lang="en-US" sz="2200" b="1"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Project Components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22564" y="2103437"/>
            <a:ext cx="7121236" cy="33067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Remote sensing</a:t>
            </a:r>
            <a:r>
              <a:rPr kumimoji="0" lang="en-US" sz="2400" i="0" u="none" strike="noStrike" kern="1200" cap="none" spc="0" normalizeH="0" baseline="0" noProof="0" dirty="0" smtClean="0">
                <a:ln>
                  <a:noFill/>
                </a:ln>
                <a:solidFill>
                  <a:schemeClr val="tx1"/>
                </a:solidFill>
                <a:effectLst/>
                <a:uLnTx/>
                <a:uFillTx/>
                <a:latin typeface="+mn-lt"/>
                <a:ea typeface="+mn-ea"/>
                <a:cs typeface="+mn-cs"/>
              </a:rPr>
              <a:t>: Vegetation</a:t>
            </a:r>
            <a:r>
              <a:rPr kumimoji="0" lang="en-US" sz="2400" i="0" u="none" strike="noStrike" kern="1200" cap="none" spc="0" normalizeH="0" noProof="0" dirty="0" smtClean="0">
                <a:ln>
                  <a:noFill/>
                </a:ln>
                <a:solidFill>
                  <a:schemeClr val="tx1"/>
                </a:solidFill>
                <a:effectLst/>
                <a:uLnTx/>
                <a:uFillTx/>
                <a:latin typeface="+mn-lt"/>
                <a:ea typeface="+mn-ea"/>
                <a:cs typeface="+mn-cs"/>
              </a:rPr>
              <a:t> heights extraction from </a:t>
            </a:r>
            <a:r>
              <a:rPr kumimoji="0" lang="en-US" sz="2400" i="0" u="none" strike="noStrike" kern="1200" cap="none" spc="0" normalizeH="0" baseline="0" noProof="0" dirty="0" smtClean="0">
                <a:ln>
                  <a:noFill/>
                </a:ln>
                <a:solidFill>
                  <a:schemeClr val="tx1"/>
                </a:solidFill>
                <a:effectLst/>
                <a:uLnTx/>
                <a:uFillTx/>
                <a:latin typeface="+mn-lt"/>
                <a:ea typeface="+mn-ea"/>
                <a:cs typeface="+mn-cs"/>
              </a:rPr>
              <a:t>LiDAR</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lang="en-US" sz="2400" b="1" dirty="0" smtClean="0"/>
              <a:t>Successional vegetation modeling</a:t>
            </a:r>
            <a:r>
              <a:rPr lang="en-US" sz="2400" dirty="0" smtClean="0"/>
              <a:t>: Markov chain transition model</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Biodiversity modeling</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Avian</a:t>
            </a:r>
            <a:r>
              <a:rPr kumimoji="0" lang="en-US" sz="2400" i="0" u="none" strike="noStrike" kern="1200" cap="none" spc="0" normalizeH="0" noProof="0" dirty="0" smtClean="0">
                <a:ln>
                  <a:noFill/>
                </a:ln>
                <a:solidFill>
                  <a:schemeClr val="tx1"/>
                </a:solidFill>
                <a:effectLst/>
                <a:uLnTx/>
                <a:uFillTx/>
                <a:latin typeface="+mn-lt"/>
                <a:ea typeface="+mn-ea"/>
                <a:cs typeface="+mn-cs"/>
              </a:rPr>
              <a:t> community turnover in relation to climate change and land cover change</a:t>
            </a: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sp>
        <p:nvSpPr>
          <p:cNvPr id="20" name="TextBox 19"/>
          <p:cNvSpPr txBox="1"/>
          <p:nvPr/>
        </p:nvSpPr>
        <p:spPr>
          <a:xfrm>
            <a:off x="414453" y="1143000"/>
            <a:ext cx="6705600" cy="1200329"/>
          </a:xfrm>
          <a:prstGeom prst="rect">
            <a:avLst/>
          </a:prstGeom>
          <a:noFill/>
        </p:spPr>
        <p:txBody>
          <a:bodyPr wrap="square" rtlCol="0">
            <a:spAutoFit/>
          </a:bodyPr>
          <a:lstStyle/>
          <a:p>
            <a:pPr lvl="0"/>
            <a:r>
              <a:rPr lang="en-US" sz="2400" b="1" dirty="0" smtClean="0"/>
              <a:t>GOAL:</a:t>
            </a:r>
            <a:r>
              <a:rPr lang="en-US" sz="2400" dirty="0" smtClean="0"/>
              <a:t> Assess the roles of climate and land-use change on biodiversity dynamics</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6" name="Rectangle 15"/>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ll-predvsobs.jpeg"/>
          <p:cNvPicPr>
            <a:picLocks noChangeAspect="1"/>
          </p:cNvPicPr>
          <p:nvPr/>
        </p:nvPicPr>
        <p:blipFill>
          <a:blip r:embed="rId4" cstate="print">
            <a:clrChange>
              <a:clrFrom>
                <a:srgbClr val="FFFFFF"/>
              </a:clrFrom>
              <a:clrTo>
                <a:srgbClr val="FFFFFF">
                  <a:alpha val="0"/>
                </a:srgbClr>
              </a:clrTo>
            </a:clrChange>
          </a:blip>
          <a:srcRect r="5726"/>
          <a:stretch>
            <a:fillRect/>
          </a:stretch>
        </p:blipFill>
        <p:spPr>
          <a:xfrm>
            <a:off x="4892943" y="1524000"/>
            <a:ext cx="4174857" cy="4419599"/>
          </a:xfrm>
          <a:prstGeom prst="rect">
            <a:avLst/>
          </a:prstGeom>
        </p:spPr>
      </p:pic>
      <p:sp>
        <p:nvSpPr>
          <p:cNvPr id="22" name="Rectangle 2"/>
          <p:cNvSpPr>
            <a:spLocks noChangeArrowheads="1"/>
          </p:cNvSpPr>
          <p:nvPr/>
        </p:nvSpPr>
        <p:spPr bwMode="auto">
          <a:xfrm>
            <a:off x="533400" y="1197114"/>
            <a:ext cx="8458200" cy="707886"/>
          </a:xfrm>
          <a:prstGeom prst="rect">
            <a:avLst/>
          </a:prstGeom>
          <a:noFill/>
          <a:ln w="9525">
            <a:noFill/>
            <a:miter lim="800000"/>
            <a:headEnd/>
            <a:tailEnd/>
          </a:ln>
        </p:spPr>
        <p:txBody>
          <a:bodyPr>
            <a:spAutoFit/>
          </a:bodyPr>
          <a:lstStyle/>
          <a:p>
            <a:pPr>
              <a:spcBef>
                <a:spcPts val="1200"/>
              </a:spcBef>
              <a:buFont typeface="Arial" charset="0"/>
              <a:buChar char="•"/>
            </a:pPr>
            <a:endParaRPr lang="en-US" sz="2400" dirty="0"/>
          </a:p>
          <a:p>
            <a:pPr>
              <a:spcAft>
                <a:spcPts val="1000"/>
              </a:spcAft>
            </a:pPr>
            <a:endParaRPr lang="en-US" sz="2400" baseline="-25000" dirty="0">
              <a:cs typeface="Arial" charset="0"/>
            </a:endParaRPr>
          </a:p>
        </p:txBody>
      </p:sp>
      <p:sp>
        <p:nvSpPr>
          <p:cNvPr id="30"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pPr>
            <a:r>
              <a:rPr lang="en-US" sz="2400" b="1" dirty="0" smtClean="0"/>
              <a:t>Long-Distance Migrants</a:t>
            </a:r>
            <a:endParaRPr lang="en-US" sz="2400" b="1" dirty="0"/>
          </a:p>
          <a:p>
            <a:pPr>
              <a:spcAft>
                <a:spcPts val="1000"/>
              </a:spcAft>
            </a:pPr>
            <a:endParaRPr lang="en-US" sz="2400" baseline="-25000" dirty="0">
              <a:cs typeface="Arial" charset="0"/>
            </a:endParaRPr>
          </a:p>
        </p:txBody>
      </p:sp>
      <p:sp>
        <p:nvSpPr>
          <p:cNvPr id="11" name="Rectangle 2"/>
          <p:cNvSpPr>
            <a:spLocks noChangeArrowheads="1"/>
          </p:cNvSpPr>
          <p:nvPr/>
        </p:nvSpPr>
        <p:spPr bwMode="auto">
          <a:xfrm>
            <a:off x="533400" y="1822371"/>
            <a:ext cx="8458200" cy="3293209"/>
          </a:xfrm>
          <a:prstGeom prst="rect">
            <a:avLst/>
          </a:prstGeom>
          <a:noFill/>
          <a:ln w="9525">
            <a:noFill/>
            <a:miter lim="800000"/>
            <a:headEnd/>
            <a:tailEnd/>
          </a:ln>
        </p:spPr>
        <p:txBody>
          <a:bodyPr>
            <a:spAutoFit/>
          </a:bodyPr>
          <a:lstStyle/>
          <a:p>
            <a:pPr>
              <a:spcBef>
                <a:spcPts val="1200"/>
              </a:spcBef>
            </a:pPr>
            <a:r>
              <a:rPr lang="en-US" sz="2400" u="sng" dirty="0" smtClean="0"/>
              <a:t>Best Model: </a:t>
            </a:r>
          </a:p>
          <a:p>
            <a:pPr>
              <a:spcBef>
                <a:spcPts val="600"/>
              </a:spcBef>
            </a:pPr>
            <a:r>
              <a:rPr lang="en-US" sz="2400" b="1" dirty="0" smtClean="0">
                <a:solidFill>
                  <a:srgbClr val="C00000"/>
                </a:solidFill>
              </a:rPr>
              <a:t>S</a:t>
            </a:r>
            <a:r>
              <a:rPr lang="en-US" sz="2400" b="1" baseline="-25000" dirty="0" smtClean="0">
                <a:solidFill>
                  <a:srgbClr val="C00000"/>
                </a:solidFill>
              </a:rPr>
              <a:t>L</a:t>
            </a:r>
            <a:r>
              <a:rPr lang="en-US" sz="2400" b="1" dirty="0" smtClean="0">
                <a:solidFill>
                  <a:srgbClr val="C00000"/>
                </a:solidFill>
              </a:rPr>
              <a:t> = </a:t>
            </a:r>
            <a:r>
              <a:rPr lang="el-GR" sz="2400" b="1" dirty="0" smtClean="0">
                <a:solidFill>
                  <a:srgbClr val="C00000"/>
                </a:solidFill>
              </a:rPr>
              <a:t>α</a:t>
            </a:r>
            <a:r>
              <a:rPr lang="en-US" sz="2400" b="1" dirty="0" smtClean="0">
                <a:solidFill>
                  <a:srgbClr val="C00000"/>
                </a:solidFill>
              </a:rPr>
              <a:t> + </a:t>
            </a:r>
            <a:r>
              <a:rPr lang="el-GR" sz="2400" b="1" dirty="0" smtClean="0">
                <a:solidFill>
                  <a:srgbClr val="C00000"/>
                </a:solidFill>
              </a:rPr>
              <a:t>β</a:t>
            </a:r>
            <a:r>
              <a:rPr lang="en-US" sz="2400" b="1" baseline="-25000" dirty="0" smtClean="0">
                <a:solidFill>
                  <a:srgbClr val="C00000"/>
                </a:solidFill>
              </a:rPr>
              <a:t>1</a:t>
            </a:r>
            <a:r>
              <a:rPr lang="en-US" sz="2400" b="1" dirty="0" smtClean="0">
                <a:solidFill>
                  <a:srgbClr val="C00000"/>
                </a:solidFill>
              </a:rPr>
              <a:t>·Devel + </a:t>
            </a:r>
            <a:r>
              <a:rPr lang="el-GR" sz="2400" b="1" dirty="0" smtClean="0">
                <a:solidFill>
                  <a:srgbClr val="C00000"/>
                </a:solidFill>
              </a:rPr>
              <a:t>β</a:t>
            </a:r>
            <a:r>
              <a:rPr lang="en-US" sz="2400" b="1" baseline="-25000" dirty="0" smtClean="0">
                <a:solidFill>
                  <a:srgbClr val="C00000"/>
                </a:solidFill>
              </a:rPr>
              <a:t>2</a:t>
            </a:r>
            <a:r>
              <a:rPr lang="en-US" sz="2400" b="1" dirty="0" smtClean="0">
                <a:solidFill>
                  <a:srgbClr val="C00000"/>
                </a:solidFill>
              </a:rPr>
              <a:t>·TMAX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3</a:t>
            </a:r>
            <a:r>
              <a:rPr lang="en-US" sz="2400" b="1" dirty="0" smtClean="0">
                <a:solidFill>
                  <a:srgbClr val="C00000"/>
                </a:solidFill>
              </a:rPr>
              <a:t>·TMAX·Devel + </a:t>
            </a:r>
            <a:r>
              <a:rPr lang="el-GR" sz="2400" b="1" dirty="0" smtClean="0">
                <a:solidFill>
                  <a:srgbClr val="C00000"/>
                </a:solidFill>
              </a:rPr>
              <a:t>β</a:t>
            </a:r>
            <a:r>
              <a:rPr lang="en-US" sz="2400" b="1" baseline="-25000" dirty="0" smtClean="0">
                <a:solidFill>
                  <a:srgbClr val="C00000"/>
                </a:solidFill>
              </a:rPr>
              <a:t>4</a:t>
            </a:r>
            <a:r>
              <a:rPr lang="en-US" sz="2400" b="1" dirty="0" smtClean="0">
                <a:solidFill>
                  <a:srgbClr val="C00000"/>
                </a:solidFill>
              </a:rPr>
              <a:t>·TMIN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5</a:t>
            </a:r>
            <a:r>
              <a:rPr lang="en-US" sz="2400" b="1" dirty="0" smtClean="0">
                <a:solidFill>
                  <a:srgbClr val="C00000"/>
                </a:solidFill>
              </a:rPr>
              <a:t>·TMIN·Devel + </a:t>
            </a:r>
            <a:r>
              <a:rPr lang="el-GR" sz="2400" b="1" dirty="0" smtClean="0">
                <a:solidFill>
                  <a:srgbClr val="C00000"/>
                </a:solidFill>
              </a:rPr>
              <a:t>β</a:t>
            </a:r>
            <a:r>
              <a:rPr lang="en-US" sz="2400" b="1" baseline="-25000" dirty="0" smtClean="0">
                <a:solidFill>
                  <a:srgbClr val="C00000"/>
                </a:solidFill>
              </a:rPr>
              <a:t>6</a:t>
            </a:r>
            <a:r>
              <a:rPr lang="en-US" sz="2400" b="1" dirty="0" smtClean="0">
                <a:solidFill>
                  <a:srgbClr val="C00000"/>
                </a:solidFill>
              </a:rPr>
              <a:t>·PRECIP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7</a:t>
            </a:r>
            <a:r>
              <a:rPr lang="en-US" sz="2400" b="1" dirty="0" smtClean="0">
                <a:solidFill>
                  <a:srgbClr val="C00000"/>
                </a:solidFill>
              </a:rPr>
              <a:t>·PRECIP·Devel + </a:t>
            </a:r>
            <a:r>
              <a:rPr lang="el-GR" sz="2400" b="1" dirty="0" smtClean="0">
                <a:solidFill>
                  <a:srgbClr val="C00000"/>
                </a:solidFill>
              </a:rPr>
              <a:t>β</a:t>
            </a:r>
            <a:r>
              <a:rPr lang="en-US" sz="2400" b="1" baseline="-25000" dirty="0" smtClean="0">
                <a:solidFill>
                  <a:srgbClr val="C00000"/>
                </a:solidFill>
              </a:rPr>
              <a:t>8</a:t>
            </a:r>
            <a:r>
              <a:rPr lang="en-US" sz="2400" b="1" dirty="0" smtClean="0">
                <a:solidFill>
                  <a:srgbClr val="C00000"/>
                </a:solidFill>
              </a:rPr>
              <a:t>·EFF</a:t>
            </a:r>
          </a:p>
          <a:p>
            <a:pPr>
              <a:spcBef>
                <a:spcPts val="1200"/>
              </a:spcBef>
            </a:pPr>
            <a:r>
              <a:rPr lang="el-GR" sz="2400" dirty="0" smtClean="0"/>
              <a:t>Δ</a:t>
            </a:r>
            <a:r>
              <a:rPr lang="en-US" sz="2400" dirty="0" smtClean="0"/>
              <a:t>BIC: </a:t>
            </a:r>
            <a:r>
              <a:rPr lang="en-US" sz="2400" b="1" dirty="0" smtClean="0">
                <a:solidFill>
                  <a:srgbClr val="C00000"/>
                </a:solidFill>
              </a:rPr>
              <a:t>16.645</a:t>
            </a:r>
          </a:p>
          <a:p>
            <a:pPr>
              <a:spcBef>
                <a:spcPts val="1200"/>
              </a:spcBef>
            </a:pPr>
            <a:r>
              <a:rPr lang="en-US" sz="2400" dirty="0" smtClean="0"/>
              <a:t>SE: </a:t>
            </a:r>
            <a:r>
              <a:rPr lang="en-US" sz="2400" b="1" dirty="0" smtClean="0">
                <a:solidFill>
                  <a:srgbClr val="C00000"/>
                </a:solidFill>
              </a:rPr>
              <a:t>0.235</a:t>
            </a:r>
          </a:p>
        </p:txBody>
      </p:sp>
      <p:sp>
        <p:nvSpPr>
          <p:cNvPr id="12"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Results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7" name="Group 18"/>
          <p:cNvGrpSpPr/>
          <p:nvPr/>
        </p:nvGrpSpPr>
        <p:grpSpPr>
          <a:xfrm>
            <a:off x="0" y="6437745"/>
            <a:ext cx="9144000" cy="344055"/>
            <a:chOff x="0" y="6437745"/>
            <a:chExt cx="9144000" cy="344055"/>
          </a:xfrm>
        </p:grpSpPr>
        <p:sp>
          <p:nvSpPr>
            <p:cNvPr id="18" name="TextBox 17"/>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0" name="Straight Connector 19"/>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533400" y="1197114"/>
            <a:ext cx="8458200" cy="707886"/>
          </a:xfrm>
          <a:prstGeom prst="rect">
            <a:avLst/>
          </a:prstGeom>
          <a:noFill/>
          <a:ln w="9525">
            <a:noFill/>
            <a:miter lim="800000"/>
            <a:headEnd/>
            <a:tailEnd/>
          </a:ln>
        </p:spPr>
        <p:txBody>
          <a:bodyPr>
            <a:spAutoFit/>
          </a:bodyPr>
          <a:lstStyle/>
          <a:p>
            <a:pPr>
              <a:spcBef>
                <a:spcPts val="1200"/>
              </a:spcBef>
              <a:buFont typeface="Arial" charset="0"/>
              <a:buChar char="•"/>
            </a:pPr>
            <a:endParaRPr lang="en-US" sz="2400" dirty="0"/>
          </a:p>
          <a:p>
            <a:pPr>
              <a:spcAft>
                <a:spcPts val="1000"/>
              </a:spcAft>
            </a:pPr>
            <a:endParaRPr lang="en-US" sz="2400" baseline="-25000" dirty="0">
              <a:cs typeface="Arial" charset="0"/>
            </a:endParaRPr>
          </a:p>
        </p:txBody>
      </p:sp>
      <p:sp>
        <p:nvSpPr>
          <p:cNvPr id="1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Results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pPr>
            <a:r>
              <a:rPr lang="en-US" sz="2400" b="1" dirty="0" smtClean="0"/>
              <a:t>Long-Distance Migrants</a:t>
            </a:r>
            <a:endParaRPr lang="en-US" sz="2400" b="1" dirty="0"/>
          </a:p>
          <a:p>
            <a:pPr>
              <a:spcAft>
                <a:spcPts val="1000"/>
              </a:spcAft>
            </a:pPr>
            <a:endParaRPr lang="en-US" sz="2400" baseline="-25000" dirty="0">
              <a:cs typeface="Arial" charset="0"/>
            </a:endParaRPr>
          </a:p>
        </p:txBody>
      </p:sp>
      <p:grpSp>
        <p:nvGrpSpPr>
          <p:cNvPr id="38" name="Group 37"/>
          <p:cNvGrpSpPr/>
          <p:nvPr/>
        </p:nvGrpSpPr>
        <p:grpSpPr>
          <a:xfrm>
            <a:off x="228600" y="1806505"/>
            <a:ext cx="4370917" cy="3756095"/>
            <a:chOff x="228600" y="1806505"/>
            <a:chExt cx="4370917" cy="3756095"/>
          </a:xfrm>
        </p:grpSpPr>
        <p:pic>
          <p:nvPicPr>
            <p:cNvPr id="15" name="Picture 14" descr="Coeff_Long.jpeg"/>
            <p:cNvPicPr>
              <a:picLocks noChangeAspect="1"/>
            </p:cNvPicPr>
            <p:nvPr/>
          </p:nvPicPr>
          <p:blipFill>
            <a:blip r:embed="rId3" cstate="print"/>
            <a:srcRect l="8588" t="14343" r="8588" b="14343"/>
            <a:stretch>
              <a:fillRect/>
            </a:stretch>
          </p:blipFill>
          <p:spPr>
            <a:xfrm>
              <a:off x="228600" y="1806505"/>
              <a:ext cx="4370917" cy="3756095"/>
            </a:xfrm>
            <a:prstGeom prst="rect">
              <a:avLst/>
            </a:prstGeom>
          </p:spPr>
        </p:pic>
        <p:grpSp>
          <p:nvGrpSpPr>
            <p:cNvPr id="30" name="Group 29"/>
            <p:cNvGrpSpPr/>
            <p:nvPr/>
          </p:nvGrpSpPr>
          <p:grpSpPr>
            <a:xfrm>
              <a:off x="689785" y="2982751"/>
              <a:ext cx="3844498" cy="1211614"/>
              <a:chOff x="990600" y="2982751"/>
              <a:chExt cx="3844498" cy="1211614"/>
            </a:xfrm>
          </p:grpSpPr>
          <p:sp>
            <p:nvSpPr>
              <p:cNvPr id="17" name="TextBox 16"/>
              <p:cNvSpPr txBox="1"/>
              <p:nvPr/>
            </p:nvSpPr>
            <p:spPr>
              <a:xfrm>
                <a:off x="990600" y="3230224"/>
                <a:ext cx="415498" cy="960776"/>
              </a:xfrm>
              <a:prstGeom prst="rect">
                <a:avLst/>
              </a:prstGeom>
              <a:noFill/>
            </p:spPr>
            <p:txBody>
              <a:bodyPr vert="vert270" wrap="none" rtlCol="0">
                <a:spAutoFit/>
              </a:bodyPr>
              <a:lstStyle/>
              <a:p>
                <a:r>
                  <a:rPr lang="en-US" sz="1500" b="1" dirty="0" smtClean="0"/>
                  <a:t>INTERCEPT</a:t>
                </a:r>
                <a:endParaRPr lang="en-US" sz="1500" b="1" dirty="0"/>
              </a:p>
            </p:txBody>
          </p:sp>
          <p:sp>
            <p:nvSpPr>
              <p:cNvPr id="18" name="TextBox 17"/>
              <p:cNvSpPr txBox="1"/>
              <p:nvPr/>
            </p:nvSpPr>
            <p:spPr>
              <a:xfrm>
                <a:off x="1413302" y="3612957"/>
                <a:ext cx="415498" cy="578043"/>
              </a:xfrm>
              <a:prstGeom prst="rect">
                <a:avLst/>
              </a:prstGeom>
              <a:noFill/>
            </p:spPr>
            <p:txBody>
              <a:bodyPr vert="vert270" wrap="none" rtlCol="0">
                <a:spAutoFit/>
              </a:bodyPr>
              <a:lstStyle/>
              <a:p>
                <a:r>
                  <a:rPr lang="en-US" sz="1500" b="1" dirty="0" smtClean="0"/>
                  <a:t>TMAX</a:t>
                </a:r>
                <a:endParaRPr lang="en-US" sz="1500" b="1" dirty="0"/>
              </a:p>
            </p:txBody>
          </p:sp>
          <p:sp>
            <p:nvSpPr>
              <p:cNvPr id="23" name="TextBox 22"/>
              <p:cNvSpPr txBox="1"/>
              <p:nvPr/>
            </p:nvSpPr>
            <p:spPr>
              <a:xfrm>
                <a:off x="1828800" y="3646379"/>
                <a:ext cx="415498" cy="533159"/>
              </a:xfrm>
              <a:prstGeom prst="rect">
                <a:avLst/>
              </a:prstGeom>
              <a:noFill/>
            </p:spPr>
            <p:txBody>
              <a:bodyPr vert="vert270" wrap="none" rtlCol="0">
                <a:spAutoFit/>
              </a:bodyPr>
              <a:lstStyle/>
              <a:p>
                <a:r>
                  <a:rPr lang="en-US" sz="1500" b="1" dirty="0" smtClean="0"/>
                  <a:t>TMIN</a:t>
                </a:r>
                <a:endParaRPr lang="en-US" sz="1500" b="1" dirty="0"/>
              </a:p>
            </p:txBody>
          </p:sp>
          <p:sp>
            <p:nvSpPr>
              <p:cNvPr id="24" name="TextBox 23"/>
              <p:cNvSpPr txBox="1"/>
              <p:nvPr/>
            </p:nvSpPr>
            <p:spPr>
              <a:xfrm>
                <a:off x="2286000" y="3538834"/>
                <a:ext cx="415498" cy="652166"/>
              </a:xfrm>
              <a:prstGeom prst="rect">
                <a:avLst/>
              </a:prstGeom>
              <a:noFill/>
            </p:spPr>
            <p:txBody>
              <a:bodyPr vert="vert270" wrap="none" rtlCol="0">
                <a:spAutoFit/>
              </a:bodyPr>
              <a:lstStyle/>
              <a:p>
                <a:r>
                  <a:rPr lang="en-US" sz="1500" b="1" dirty="0" smtClean="0"/>
                  <a:t>PRECIP</a:t>
                </a:r>
                <a:endParaRPr lang="en-US" sz="1500" b="1" dirty="0"/>
              </a:p>
            </p:txBody>
          </p:sp>
          <p:sp>
            <p:nvSpPr>
              <p:cNvPr id="25" name="TextBox 24"/>
              <p:cNvSpPr txBox="1"/>
              <p:nvPr/>
            </p:nvSpPr>
            <p:spPr>
              <a:xfrm>
                <a:off x="2708702" y="3592118"/>
                <a:ext cx="415498" cy="598882"/>
              </a:xfrm>
              <a:prstGeom prst="rect">
                <a:avLst/>
              </a:prstGeom>
              <a:noFill/>
            </p:spPr>
            <p:txBody>
              <a:bodyPr vert="vert270" wrap="none" rtlCol="0">
                <a:spAutoFit/>
              </a:bodyPr>
              <a:lstStyle/>
              <a:p>
                <a:r>
                  <a:rPr lang="en-US" sz="1500" b="1" dirty="0" smtClean="0"/>
                  <a:t>DEVEL</a:t>
                </a:r>
                <a:endParaRPr lang="en-US" sz="1500" b="1" dirty="0"/>
              </a:p>
            </p:txBody>
          </p:sp>
          <p:sp>
            <p:nvSpPr>
              <p:cNvPr id="26" name="TextBox 25"/>
              <p:cNvSpPr txBox="1"/>
              <p:nvPr/>
            </p:nvSpPr>
            <p:spPr>
              <a:xfrm>
                <a:off x="3089702" y="3497605"/>
                <a:ext cx="415498" cy="693395"/>
              </a:xfrm>
              <a:prstGeom prst="rect">
                <a:avLst/>
              </a:prstGeom>
              <a:noFill/>
            </p:spPr>
            <p:txBody>
              <a:bodyPr vert="vert270" wrap="none" rtlCol="0">
                <a:spAutoFit/>
              </a:bodyPr>
              <a:lstStyle/>
              <a:p>
                <a:r>
                  <a:rPr lang="en-US" sz="1500" b="1" dirty="0" smtClean="0"/>
                  <a:t>EFFORT</a:t>
                </a:r>
                <a:endParaRPr lang="en-US" sz="1500" b="1" dirty="0"/>
              </a:p>
            </p:txBody>
          </p:sp>
          <p:sp>
            <p:nvSpPr>
              <p:cNvPr id="27" name="TextBox 26"/>
              <p:cNvSpPr txBox="1"/>
              <p:nvPr/>
            </p:nvSpPr>
            <p:spPr>
              <a:xfrm>
                <a:off x="3546902" y="3051229"/>
                <a:ext cx="415498" cy="1137491"/>
              </a:xfrm>
              <a:prstGeom prst="rect">
                <a:avLst/>
              </a:prstGeom>
              <a:noFill/>
            </p:spPr>
            <p:txBody>
              <a:bodyPr vert="vert270" wrap="none" rtlCol="0">
                <a:spAutoFit/>
              </a:bodyPr>
              <a:lstStyle/>
              <a:p>
                <a:r>
                  <a:rPr lang="en-US" sz="1500" b="1" dirty="0" smtClean="0"/>
                  <a:t>TMAX:DEVEL</a:t>
                </a:r>
                <a:endParaRPr lang="en-US" sz="1500" b="1" dirty="0"/>
              </a:p>
            </p:txBody>
          </p:sp>
          <p:sp>
            <p:nvSpPr>
              <p:cNvPr id="28" name="TextBox 27"/>
              <p:cNvSpPr txBox="1"/>
              <p:nvPr/>
            </p:nvSpPr>
            <p:spPr>
              <a:xfrm>
                <a:off x="4004102" y="3098393"/>
                <a:ext cx="415498" cy="1092607"/>
              </a:xfrm>
              <a:prstGeom prst="rect">
                <a:avLst/>
              </a:prstGeom>
              <a:noFill/>
            </p:spPr>
            <p:txBody>
              <a:bodyPr vert="vert270" wrap="none" rtlCol="0">
                <a:spAutoFit/>
              </a:bodyPr>
              <a:lstStyle/>
              <a:p>
                <a:r>
                  <a:rPr lang="en-US" sz="1500" b="1" dirty="0" smtClean="0"/>
                  <a:t>TMIN:DEVEL</a:t>
                </a:r>
                <a:endParaRPr lang="en-US" sz="1500" b="1" dirty="0"/>
              </a:p>
            </p:txBody>
          </p:sp>
          <p:sp>
            <p:nvSpPr>
              <p:cNvPr id="29" name="TextBox 28"/>
              <p:cNvSpPr txBox="1"/>
              <p:nvPr/>
            </p:nvSpPr>
            <p:spPr>
              <a:xfrm>
                <a:off x="4419600" y="2982751"/>
                <a:ext cx="415498" cy="1211614"/>
              </a:xfrm>
              <a:prstGeom prst="rect">
                <a:avLst/>
              </a:prstGeom>
              <a:noFill/>
            </p:spPr>
            <p:txBody>
              <a:bodyPr vert="vert270" wrap="none" rtlCol="0">
                <a:spAutoFit/>
              </a:bodyPr>
              <a:lstStyle/>
              <a:p>
                <a:r>
                  <a:rPr lang="en-US" sz="1500" b="1" dirty="0" smtClean="0"/>
                  <a:t>PRECIP:DEVEL</a:t>
                </a:r>
                <a:endParaRPr lang="en-US" sz="1500" b="1" dirty="0"/>
              </a:p>
            </p:txBody>
          </p:sp>
        </p:grpSp>
      </p:grpSp>
      <p:grpSp>
        <p:nvGrpSpPr>
          <p:cNvPr id="37" name="Group 36"/>
          <p:cNvGrpSpPr/>
          <p:nvPr/>
        </p:nvGrpSpPr>
        <p:grpSpPr>
          <a:xfrm>
            <a:off x="724410" y="2428009"/>
            <a:ext cx="2475990" cy="1250189"/>
            <a:chOff x="724410" y="2428009"/>
            <a:chExt cx="2475990" cy="1250189"/>
          </a:xfrm>
        </p:grpSpPr>
        <p:sp>
          <p:nvSpPr>
            <p:cNvPr id="31" name="TextBox 30"/>
            <p:cNvSpPr txBox="1"/>
            <p:nvPr/>
          </p:nvSpPr>
          <p:spPr>
            <a:xfrm>
              <a:off x="724410" y="2428009"/>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32" name="TextBox 31"/>
            <p:cNvSpPr txBox="1"/>
            <p:nvPr/>
          </p:nvSpPr>
          <p:spPr>
            <a:xfrm>
              <a:off x="11469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33" name="TextBox 32"/>
            <p:cNvSpPr txBox="1"/>
            <p:nvPr/>
          </p:nvSpPr>
          <p:spPr>
            <a:xfrm>
              <a:off x="1573001"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34" name="TextBox 33"/>
            <p:cNvSpPr txBox="1"/>
            <p:nvPr/>
          </p:nvSpPr>
          <p:spPr>
            <a:xfrm>
              <a:off x="2012373" y="28194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35" name="TextBox 34"/>
            <p:cNvSpPr txBox="1"/>
            <p:nvPr/>
          </p:nvSpPr>
          <p:spPr>
            <a:xfrm>
              <a:off x="24423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36" name="TextBox 35"/>
            <p:cNvSpPr txBox="1"/>
            <p:nvPr/>
          </p:nvSpPr>
          <p:spPr>
            <a:xfrm>
              <a:off x="28233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grpSp>
      <p:sp>
        <p:nvSpPr>
          <p:cNvPr id="40" name="Rectangle 2"/>
          <p:cNvSpPr>
            <a:spLocks noChangeArrowheads="1"/>
          </p:cNvSpPr>
          <p:nvPr/>
        </p:nvSpPr>
        <p:spPr bwMode="auto">
          <a:xfrm>
            <a:off x="4724400" y="1600200"/>
            <a:ext cx="4495800" cy="1200329"/>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Tmax</a:t>
            </a:r>
            <a:r>
              <a:rPr lang="en-US" sz="2400" b="1" dirty="0" smtClean="0">
                <a:cs typeface="Arial" charset="0"/>
              </a:rPr>
              <a:t> = -0.4434: </a:t>
            </a:r>
            <a:r>
              <a:rPr lang="en-US" sz="2400" dirty="0" smtClean="0">
                <a:cs typeface="Arial" charset="0"/>
              </a:rPr>
              <a:t>Higher community turnover in locations where </a:t>
            </a:r>
            <a:r>
              <a:rPr lang="en-US" sz="2400" dirty="0" err="1" smtClean="0">
                <a:cs typeface="Arial" charset="0"/>
              </a:rPr>
              <a:t>Tmax</a:t>
            </a:r>
            <a:r>
              <a:rPr lang="en-US" sz="2400" dirty="0" smtClean="0">
                <a:cs typeface="Arial" charset="0"/>
              </a:rPr>
              <a:t> increased most</a:t>
            </a:r>
            <a:endParaRPr lang="en-US" sz="2400" b="1" dirty="0"/>
          </a:p>
        </p:txBody>
      </p:sp>
      <p:sp>
        <p:nvSpPr>
          <p:cNvPr id="42" name="Rectangle 2"/>
          <p:cNvSpPr>
            <a:spLocks noChangeArrowheads="1"/>
          </p:cNvSpPr>
          <p:nvPr/>
        </p:nvSpPr>
        <p:spPr bwMode="auto">
          <a:xfrm>
            <a:off x="4724400" y="2838271"/>
            <a:ext cx="4495800" cy="1200329"/>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Tmin</a:t>
            </a:r>
            <a:r>
              <a:rPr lang="en-US" sz="2400" b="1" dirty="0" smtClean="0">
                <a:cs typeface="Arial" charset="0"/>
              </a:rPr>
              <a:t> = -0.5130: </a:t>
            </a:r>
            <a:r>
              <a:rPr lang="en-US" sz="2400" dirty="0" smtClean="0">
                <a:cs typeface="Arial" charset="0"/>
              </a:rPr>
              <a:t>Higher community turnover in locations where </a:t>
            </a:r>
            <a:r>
              <a:rPr lang="en-US" sz="2400" dirty="0" err="1" smtClean="0">
                <a:cs typeface="Arial" charset="0"/>
              </a:rPr>
              <a:t>Tmin</a:t>
            </a:r>
            <a:r>
              <a:rPr lang="en-US" sz="2400" dirty="0" smtClean="0">
                <a:cs typeface="Arial" charset="0"/>
              </a:rPr>
              <a:t> increased most</a:t>
            </a:r>
            <a:endParaRPr lang="en-US" sz="2400" b="1" dirty="0"/>
          </a:p>
        </p:txBody>
      </p:sp>
      <p:sp>
        <p:nvSpPr>
          <p:cNvPr id="43" name="Rectangle 2"/>
          <p:cNvSpPr>
            <a:spLocks noChangeArrowheads="1"/>
          </p:cNvSpPr>
          <p:nvPr/>
        </p:nvSpPr>
        <p:spPr bwMode="auto">
          <a:xfrm>
            <a:off x="4724400" y="4057471"/>
            <a:ext cx="4495800" cy="1200329"/>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Precip</a:t>
            </a:r>
            <a:r>
              <a:rPr lang="en-US" sz="2400" b="1" dirty="0" smtClean="0">
                <a:cs typeface="Arial" charset="0"/>
              </a:rPr>
              <a:t> = 1.1573: </a:t>
            </a:r>
            <a:r>
              <a:rPr lang="en-US" sz="2400" dirty="0" smtClean="0">
                <a:cs typeface="Arial" charset="0"/>
              </a:rPr>
              <a:t>Higher community turnover in locations where </a:t>
            </a:r>
            <a:r>
              <a:rPr lang="en-US" sz="2400" dirty="0" err="1" smtClean="0">
                <a:cs typeface="Arial" charset="0"/>
              </a:rPr>
              <a:t>Precip</a:t>
            </a:r>
            <a:r>
              <a:rPr lang="en-US" sz="2400" dirty="0" smtClean="0">
                <a:cs typeface="Arial" charset="0"/>
              </a:rPr>
              <a:t> decreased most</a:t>
            </a:r>
            <a:endParaRPr lang="en-US" sz="2400" b="1" dirty="0"/>
          </a:p>
        </p:txBody>
      </p:sp>
      <p:sp>
        <p:nvSpPr>
          <p:cNvPr id="44" name="Rectangle 2"/>
          <p:cNvSpPr>
            <a:spLocks noChangeArrowheads="1"/>
          </p:cNvSpPr>
          <p:nvPr/>
        </p:nvSpPr>
        <p:spPr bwMode="auto">
          <a:xfrm>
            <a:off x="4724400" y="5329535"/>
            <a:ext cx="4495800" cy="830997"/>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Devel</a:t>
            </a:r>
            <a:r>
              <a:rPr lang="en-US" sz="2400" b="1" dirty="0" smtClean="0">
                <a:cs typeface="Arial" charset="0"/>
              </a:rPr>
              <a:t> </a:t>
            </a:r>
            <a:r>
              <a:rPr lang="en-US" sz="2400" dirty="0" smtClean="0">
                <a:cs typeface="Arial" charset="0"/>
              </a:rPr>
              <a:t>and</a:t>
            </a:r>
            <a:r>
              <a:rPr lang="en-US" sz="2400" b="1" dirty="0" smtClean="0">
                <a:cs typeface="Arial" charset="0"/>
              </a:rPr>
              <a:t> Effort: </a:t>
            </a:r>
            <a:r>
              <a:rPr lang="en-US" sz="2400" dirty="0" smtClean="0">
                <a:cs typeface="Arial" charset="0"/>
              </a:rPr>
              <a:t>Significant but very small</a:t>
            </a:r>
            <a:endParaRPr lang="en-US" sz="2400" b="1" dirty="0"/>
          </a:p>
        </p:txBody>
      </p:sp>
      <p:grpSp>
        <p:nvGrpSpPr>
          <p:cNvPr id="39" name="Group 18"/>
          <p:cNvGrpSpPr/>
          <p:nvPr/>
        </p:nvGrpSpPr>
        <p:grpSpPr>
          <a:xfrm>
            <a:off x="0" y="6437745"/>
            <a:ext cx="9144000" cy="344055"/>
            <a:chOff x="0" y="6437745"/>
            <a:chExt cx="9144000" cy="344055"/>
          </a:xfrm>
        </p:grpSpPr>
        <p:sp>
          <p:nvSpPr>
            <p:cNvPr id="41" name="TextBox 40"/>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45" name="Straight Connector 44"/>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6" name="Rectangle 15"/>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ll-predvsobs.jpeg"/>
          <p:cNvPicPr>
            <a:picLocks noChangeAspect="1"/>
          </p:cNvPicPr>
          <p:nvPr/>
        </p:nvPicPr>
        <p:blipFill>
          <a:blip r:embed="rId4" cstate="print">
            <a:clrChange>
              <a:clrFrom>
                <a:srgbClr val="FFFFFF"/>
              </a:clrFrom>
              <a:clrTo>
                <a:srgbClr val="FFFFFF">
                  <a:alpha val="0"/>
                </a:srgbClr>
              </a:clrTo>
            </a:clrChange>
          </a:blip>
          <a:srcRect r="5726"/>
          <a:stretch>
            <a:fillRect/>
          </a:stretch>
        </p:blipFill>
        <p:spPr>
          <a:xfrm>
            <a:off x="4892942" y="1524000"/>
            <a:ext cx="4171980" cy="4416552"/>
          </a:xfrm>
          <a:prstGeom prst="rect">
            <a:avLst/>
          </a:prstGeom>
        </p:spPr>
      </p:pic>
      <p:sp>
        <p:nvSpPr>
          <p:cNvPr id="22"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buFont typeface="Arial" charset="0"/>
              <a:buChar char="•"/>
            </a:pPr>
            <a:endParaRPr lang="en-US" sz="2400" dirty="0"/>
          </a:p>
          <a:p>
            <a:pPr>
              <a:spcAft>
                <a:spcPts val="1000"/>
              </a:spcAft>
            </a:pPr>
            <a:endParaRPr lang="en-US" sz="2400" baseline="-25000" dirty="0">
              <a:cs typeface="Arial" charset="0"/>
            </a:endParaRPr>
          </a:p>
        </p:txBody>
      </p:sp>
      <p:sp>
        <p:nvSpPr>
          <p:cNvPr id="30"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pPr>
            <a:r>
              <a:rPr lang="en-US" sz="2400" b="1" dirty="0" smtClean="0"/>
              <a:t>Resident Species</a:t>
            </a:r>
            <a:endParaRPr lang="en-US" sz="2400" b="1" dirty="0"/>
          </a:p>
          <a:p>
            <a:pPr>
              <a:spcAft>
                <a:spcPts val="1000"/>
              </a:spcAft>
            </a:pPr>
            <a:endParaRPr lang="en-US" sz="2400" baseline="-25000" dirty="0">
              <a:cs typeface="Arial" charset="0"/>
            </a:endParaRPr>
          </a:p>
        </p:txBody>
      </p:sp>
      <p:sp>
        <p:nvSpPr>
          <p:cNvPr id="11" name="Rectangle 2"/>
          <p:cNvSpPr>
            <a:spLocks noChangeArrowheads="1"/>
          </p:cNvSpPr>
          <p:nvPr/>
        </p:nvSpPr>
        <p:spPr bwMode="auto">
          <a:xfrm>
            <a:off x="533400" y="1822371"/>
            <a:ext cx="8458200" cy="3293209"/>
          </a:xfrm>
          <a:prstGeom prst="rect">
            <a:avLst/>
          </a:prstGeom>
          <a:noFill/>
          <a:ln w="9525">
            <a:noFill/>
            <a:miter lim="800000"/>
            <a:headEnd/>
            <a:tailEnd/>
          </a:ln>
        </p:spPr>
        <p:txBody>
          <a:bodyPr>
            <a:spAutoFit/>
          </a:bodyPr>
          <a:lstStyle/>
          <a:p>
            <a:pPr>
              <a:spcBef>
                <a:spcPts val="1200"/>
              </a:spcBef>
            </a:pPr>
            <a:r>
              <a:rPr lang="en-US" sz="2400" u="sng" dirty="0" smtClean="0"/>
              <a:t>Best Model: </a:t>
            </a:r>
          </a:p>
          <a:p>
            <a:pPr>
              <a:spcBef>
                <a:spcPts val="600"/>
              </a:spcBef>
            </a:pPr>
            <a:r>
              <a:rPr lang="en-US" sz="2400" b="1" dirty="0" smtClean="0">
                <a:solidFill>
                  <a:srgbClr val="C00000"/>
                </a:solidFill>
              </a:rPr>
              <a:t>S</a:t>
            </a:r>
            <a:r>
              <a:rPr lang="en-US" sz="2400" b="1" baseline="-25000" dirty="0" smtClean="0">
                <a:solidFill>
                  <a:srgbClr val="C00000"/>
                </a:solidFill>
              </a:rPr>
              <a:t>R</a:t>
            </a:r>
            <a:r>
              <a:rPr lang="en-US" sz="2400" b="1" dirty="0" smtClean="0">
                <a:solidFill>
                  <a:srgbClr val="C00000"/>
                </a:solidFill>
              </a:rPr>
              <a:t> = </a:t>
            </a:r>
            <a:r>
              <a:rPr lang="el-GR" sz="2400" b="1" dirty="0" smtClean="0">
                <a:solidFill>
                  <a:srgbClr val="C00000"/>
                </a:solidFill>
              </a:rPr>
              <a:t>α</a:t>
            </a:r>
            <a:r>
              <a:rPr lang="en-US" sz="2400" b="1" dirty="0" smtClean="0">
                <a:solidFill>
                  <a:srgbClr val="C00000"/>
                </a:solidFill>
              </a:rPr>
              <a:t> + </a:t>
            </a:r>
            <a:r>
              <a:rPr lang="el-GR" sz="2400" b="1" dirty="0" smtClean="0">
                <a:solidFill>
                  <a:srgbClr val="C00000"/>
                </a:solidFill>
              </a:rPr>
              <a:t>β</a:t>
            </a:r>
            <a:r>
              <a:rPr lang="en-US" sz="2400" b="1" baseline="-25000" dirty="0" smtClean="0">
                <a:solidFill>
                  <a:srgbClr val="C00000"/>
                </a:solidFill>
              </a:rPr>
              <a:t>1</a:t>
            </a:r>
            <a:r>
              <a:rPr lang="en-US" sz="2400" b="1" dirty="0" smtClean="0">
                <a:solidFill>
                  <a:srgbClr val="C00000"/>
                </a:solidFill>
              </a:rPr>
              <a:t>·Devel + </a:t>
            </a:r>
            <a:r>
              <a:rPr lang="el-GR" sz="2400" b="1" dirty="0" smtClean="0">
                <a:solidFill>
                  <a:srgbClr val="C00000"/>
                </a:solidFill>
              </a:rPr>
              <a:t>β</a:t>
            </a:r>
            <a:r>
              <a:rPr lang="en-US" sz="2400" b="1" baseline="-25000" dirty="0" smtClean="0">
                <a:solidFill>
                  <a:srgbClr val="C00000"/>
                </a:solidFill>
              </a:rPr>
              <a:t>2</a:t>
            </a:r>
            <a:r>
              <a:rPr lang="en-US" sz="2400" b="1" dirty="0" smtClean="0">
                <a:solidFill>
                  <a:srgbClr val="C00000"/>
                </a:solidFill>
              </a:rPr>
              <a:t>·TMAX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3</a:t>
            </a:r>
            <a:r>
              <a:rPr lang="en-US" sz="2400" b="1" dirty="0" smtClean="0">
                <a:solidFill>
                  <a:srgbClr val="C00000"/>
                </a:solidFill>
              </a:rPr>
              <a:t>·TMAX·Devel + </a:t>
            </a:r>
            <a:r>
              <a:rPr lang="el-GR" sz="2400" b="1" dirty="0" smtClean="0">
                <a:solidFill>
                  <a:srgbClr val="C00000"/>
                </a:solidFill>
              </a:rPr>
              <a:t>β</a:t>
            </a:r>
            <a:r>
              <a:rPr lang="en-US" sz="2400" b="1" baseline="-25000" dirty="0" smtClean="0">
                <a:solidFill>
                  <a:srgbClr val="C00000"/>
                </a:solidFill>
              </a:rPr>
              <a:t>4</a:t>
            </a:r>
            <a:r>
              <a:rPr lang="en-US" sz="2400" b="1" dirty="0" smtClean="0">
                <a:solidFill>
                  <a:srgbClr val="C00000"/>
                </a:solidFill>
              </a:rPr>
              <a:t>·TMIN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5</a:t>
            </a:r>
            <a:r>
              <a:rPr lang="en-US" sz="2400" b="1" dirty="0" smtClean="0">
                <a:solidFill>
                  <a:srgbClr val="C00000"/>
                </a:solidFill>
              </a:rPr>
              <a:t>·TMIN·Devel + </a:t>
            </a:r>
            <a:r>
              <a:rPr lang="el-GR" sz="2400" b="1" dirty="0" smtClean="0">
                <a:solidFill>
                  <a:srgbClr val="C00000"/>
                </a:solidFill>
              </a:rPr>
              <a:t>β</a:t>
            </a:r>
            <a:r>
              <a:rPr lang="en-US" sz="2400" b="1" baseline="-25000" dirty="0" smtClean="0">
                <a:solidFill>
                  <a:srgbClr val="C00000"/>
                </a:solidFill>
              </a:rPr>
              <a:t>6</a:t>
            </a:r>
            <a:r>
              <a:rPr lang="en-US" sz="2400" b="1" dirty="0" smtClean="0">
                <a:solidFill>
                  <a:srgbClr val="C00000"/>
                </a:solidFill>
              </a:rPr>
              <a:t>·PRECIP </a:t>
            </a:r>
          </a:p>
          <a:p>
            <a:pPr>
              <a:spcBef>
                <a:spcPts val="600"/>
              </a:spcBef>
            </a:pPr>
            <a:r>
              <a:rPr lang="en-US" sz="2400" b="1" dirty="0" smtClean="0">
                <a:solidFill>
                  <a:srgbClr val="C00000"/>
                </a:solidFill>
              </a:rPr>
              <a:t>+ </a:t>
            </a:r>
            <a:r>
              <a:rPr lang="el-GR" sz="2400" b="1" dirty="0" smtClean="0">
                <a:solidFill>
                  <a:srgbClr val="C00000"/>
                </a:solidFill>
              </a:rPr>
              <a:t>β</a:t>
            </a:r>
            <a:r>
              <a:rPr lang="en-US" sz="2400" b="1" baseline="-25000" dirty="0" smtClean="0">
                <a:solidFill>
                  <a:srgbClr val="C00000"/>
                </a:solidFill>
              </a:rPr>
              <a:t>7</a:t>
            </a:r>
            <a:r>
              <a:rPr lang="en-US" sz="2400" b="1" dirty="0" smtClean="0">
                <a:solidFill>
                  <a:srgbClr val="C00000"/>
                </a:solidFill>
              </a:rPr>
              <a:t>·PRECIP·Devel + </a:t>
            </a:r>
            <a:r>
              <a:rPr lang="el-GR" sz="2400" b="1" dirty="0" smtClean="0">
                <a:solidFill>
                  <a:srgbClr val="C00000"/>
                </a:solidFill>
              </a:rPr>
              <a:t>β</a:t>
            </a:r>
            <a:r>
              <a:rPr lang="en-US" sz="2400" b="1" baseline="-25000" dirty="0" smtClean="0">
                <a:solidFill>
                  <a:srgbClr val="C00000"/>
                </a:solidFill>
              </a:rPr>
              <a:t>8</a:t>
            </a:r>
            <a:r>
              <a:rPr lang="en-US" sz="2400" b="1" dirty="0" smtClean="0">
                <a:solidFill>
                  <a:srgbClr val="C00000"/>
                </a:solidFill>
              </a:rPr>
              <a:t>·EFF</a:t>
            </a:r>
          </a:p>
          <a:p>
            <a:pPr>
              <a:spcBef>
                <a:spcPts val="1200"/>
              </a:spcBef>
            </a:pPr>
            <a:r>
              <a:rPr lang="el-GR" sz="2400" dirty="0" smtClean="0"/>
              <a:t>Δ</a:t>
            </a:r>
            <a:r>
              <a:rPr lang="en-US" sz="2400" dirty="0" smtClean="0"/>
              <a:t>BIC: </a:t>
            </a:r>
            <a:r>
              <a:rPr lang="en-US" sz="2400" b="1" dirty="0" smtClean="0">
                <a:solidFill>
                  <a:srgbClr val="C00000"/>
                </a:solidFill>
              </a:rPr>
              <a:t>21.306</a:t>
            </a:r>
          </a:p>
          <a:p>
            <a:pPr>
              <a:spcBef>
                <a:spcPts val="1200"/>
              </a:spcBef>
            </a:pPr>
            <a:r>
              <a:rPr lang="en-US" sz="2400" dirty="0" smtClean="0"/>
              <a:t>SE: </a:t>
            </a:r>
            <a:r>
              <a:rPr lang="en-US" sz="2400" b="1" dirty="0" smtClean="0">
                <a:solidFill>
                  <a:srgbClr val="C00000"/>
                </a:solidFill>
              </a:rPr>
              <a:t>0.282</a:t>
            </a:r>
          </a:p>
        </p:txBody>
      </p:sp>
      <p:sp>
        <p:nvSpPr>
          <p:cNvPr id="12"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Results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7" name="Group 18"/>
          <p:cNvGrpSpPr/>
          <p:nvPr/>
        </p:nvGrpSpPr>
        <p:grpSpPr>
          <a:xfrm>
            <a:off x="0" y="6437745"/>
            <a:ext cx="9144000" cy="344055"/>
            <a:chOff x="0" y="6437745"/>
            <a:chExt cx="9144000" cy="344055"/>
          </a:xfrm>
        </p:grpSpPr>
        <p:sp>
          <p:nvSpPr>
            <p:cNvPr id="18" name="TextBox 17"/>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21" name="Straight Connector 20"/>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238990" y="1524000"/>
            <a:ext cx="4370832" cy="4350608"/>
            <a:chOff x="238990" y="1524000"/>
            <a:chExt cx="4370832" cy="4350608"/>
          </a:xfrm>
        </p:grpSpPr>
        <p:grpSp>
          <p:nvGrpSpPr>
            <p:cNvPr id="63" name="Group 62"/>
            <p:cNvGrpSpPr/>
            <p:nvPr/>
          </p:nvGrpSpPr>
          <p:grpSpPr>
            <a:xfrm>
              <a:off x="238990" y="1589809"/>
              <a:ext cx="4370832" cy="4284799"/>
              <a:chOff x="238990" y="1589809"/>
              <a:chExt cx="4370832" cy="4284799"/>
            </a:xfrm>
          </p:grpSpPr>
          <p:pic>
            <p:nvPicPr>
              <p:cNvPr id="62" name="Picture 61" descr="Coeff_Res.jpeg"/>
              <p:cNvPicPr>
                <a:picLocks noChangeAspect="1"/>
              </p:cNvPicPr>
              <p:nvPr/>
            </p:nvPicPr>
            <p:blipFill>
              <a:blip r:embed="rId3" cstate="print"/>
              <a:srcRect l="8588" t="10040" r="8588" b="8606"/>
              <a:stretch>
                <a:fillRect/>
              </a:stretch>
            </p:blipFill>
            <p:spPr>
              <a:xfrm>
                <a:off x="238990" y="1589809"/>
                <a:ext cx="4370832" cy="4284799"/>
              </a:xfrm>
              <a:prstGeom prst="rect">
                <a:avLst/>
              </a:prstGeom>
            </p:spPr>
          </p:pic>
          <p:grpSp>
            <p:nvGrpSpPr>
              <p:cNvPr id="45" name="Group 29"/>
              <p:cNvGrpSpPr/>
              <p:nvPr/>
            </p:nvGrpSpPr>
            <p:grpSpPr>
              <a:xfrm>
                <a:off x="689785" y="2982751"/>
                <a:ext cx="3844498" cy="1211614"/>
                <a:chOff x="990600" y="2982751"/>
                <a:chExt cx="3844498" cy="1211614"/>
              </a:xfrm>
            </p:grpSpPr>
            <p:sp>
              <p:nvSpPr>
                <p:cNvPr id="46" name="TextBox 45"/>
                <p:cNvSpPr txBox="1"/>
                <p:nvPr/>
              </p:nvSpPr>
              <p:spPr>
                <a:xfrm>
                  <a:off x="990600" y="3230224"/>
                  <a:ext cx="415498" cy="960776"/>
                </a:xfrm>
                <a:prstGeom prst="rect">
                  <a:avLst/>
                </a:prstGeom>
                <a:noFill/>
              </p:spPr>
              <p:txBody>
                <a:bodyPr vert="vert270" wrap="none" rtlCol="0">
                  <a:spAutoFit/>
                </a:bodyPr>
                <a:lstStyle/>
                <a:p>
                  <a:r>
                    <a:rPr lang="en-US" sz="1500" b="1" dirty="0" smtClean="0"/>
                    <a:t>INTERCEPT</a:t>
                  </a:r>
                  <a:endParaRPr lang="en-US" sz="1500" b="1" dirty="0"/>
                </a:p>
              </p:txBody>
            </p:sp>
            <p:sp>
              <p:nvSpPr>
                <p:cNvPr id="47" name="TextBox 46"/>
                <p:cNvSpPr txBox="1"/>
                <p:nvPr/>
              </p:nvSpPr>
              <p:spPr>
                <a:xfrm>
                  <a:off x="1413302" y="3612957"/>
                  <a:ext cx="415498" cy="578043"/>
                </a:xfrm>
                <a:prstGeom prst="rect">
                  <a:avLst/>
                </a:prstGeom>
                <a:noFill/>
              </p:spPr>
              <p:txBody>
                <a:bodyPr vert="vert270" wrap="none" rtlCol="0">
                  <a:spAutoFit/>
                </a:bodyPr>
                <a:lstStyle/>
                <a:p>
                  <a:r>
                    <a:rPr lang="en-US" sz="1500" b="1" dirty="0" smtClean="0"/>
                    <a:t>TMAX</a:t>
                  </a:r>
                  <a:endParaRPr lang="en-US" sz="1500" b="1" dirty="0"/>
                </a:p>
              </p:txBody>
            </p:sp>
            <p:sp>
              <p:nvSpPr>
                <p:cNvPr id="48" name="TextBox 47"/>
                <p:cNvSpPr txBox="1"/>
                <p:nvPr/>
              </p:nvSpPr>
              <p:spPr>
                <a:xfrm>
                  <a:off x="1828800" y="3646379"/>
                  <a:ext cx="415498" cy="533159"/>
                </a:xfrm>
                <a:prstGeom prst="rect">
                  <a:avLst/>
                </a:prstGeom>
                <a:noFill/>
              </p:spPr>
              <p:txBody>
                <a:bodyPr vert="vert270" wrap="none" rtlCol="0">
                  <a:spAutoFit/>
                </a:bodyPr>
                <a:lstStyle/>
                <a:p>
                  <a:r>
                    <a:rPr lang="en-US" sz="1500" b="1" dirty="0" smtClean="0"/>
                    <a:t>TMIN</a:t>
                  </a:r>
                  <a:endParaRPr lang="en-US" sz="1500" b="1" dirty="0"/>
                </a:p>
              </p:txBody>
            </p:sp>
            <p:sp>
              <p:nvSpPr>
                <p:cNvPr id="49" name="TextBox 48"/>
                <p:cNvSpPr txBox="1"/>
                <p:nvPr/>
              </p:nvSpPr>
              <p:spPr>
                <a:xfrm>
                  <a:off x="2286000" y="3538834"/>
                  <a:ext cx="415498" cy="652166"/>
                </a:xfrm>
                <a:prstGeom prst="rect">
                  <a:avLst/>
                </a:prstGeom>
                <a:noFill/>
              </p:spPr>
              <p:txBody>
                <a:bodyPr vert="vert270" wrap="none" rtlCol="0">
                  <a:spAutoFit/>
                </a:bodyPr>
                <a:lstStyle/>
                <a:p>
                  <a:r>
                    <a:rPr lang="en-US" sz="1500" b="1" dirty="0" smtClean="0"/>
                    <a:t>PRECIP</a:t>
                  </a:r>
                  <a:endParaRPr lang="en-US" sz="1500" b="1" dirty="0"/>
                </a:p>
              </p:txBody>
            </p:sp>
            <p:sp>
              <p:nvSpPr>
                <p:cNvPr id="50" name="TextBox 49"/>
                <p:cNvSpPr txBox="1"/>
                <p:nvPr/>
              </p:nvSpPr>
              <p:spPr>
                <a:xfrm>
                  <a:off x="2708702" y="3592118"/>
                  <a:ext cx="415498" cy="598882"/>
                </a:xfrm>
                <a:prstGeom prst="rect">
                  <a:avLst/>
                </a:prstGeom>
                <a:noFill/>
              </p:spPr>
              <p:txBody>
                <a:bodyPr vert="vert270" wrap="none" rtlCol="0">
                  <a:spAutoFit/>
                </a:bodyPr>
                <a:lstStyle/>
                <a:p>
                  <a:r>
                    <a:rPr lang="en-US" sz="1500" b="1" dirty="0" smtClean="0"/>
                    <a:t>DEVEL</a:t>
                  </a:r>
                  <a:endParaRPr lang="en-US" sz="1500" b="1" dirty="0"/>
                </a:p>
              </p:txBody>
            </p:sp>
            <p:sp>
              <p:nvSpPr>
                <p:cNvPr id="51" name="TextBox 50"/>
                <p:cNvSpPr txBox="1"/>
                <p:nvPr/>
              </p:nvSpPr>
              <p:spPr>
                <a:xfrm>
                  <a:off x="3089702" y="3497605"/>
                  <a:ext cx="415498" cy="693395"/>
                </a:xfrm>
                <a:prstGeom prst="rect">
                  <a:avLst/>
                </a:prstGeom>
                <a:noFill/>
              </p:spPr>
              <p:txBody>
                <a:bodyPr vert="vert270" wrap="none" rtlCol="0">
                  <a:spAutoFit/>
                </a:bodyPr>
                <a:lstStyle/>
                <a:p>
                  <a:r>
                    <a:rPr lang="en-US" sz="1500" b="1" dirty="0" smtClean="0"/>
                    <a:t>EFFORT</a:t>
                  </a:r>
                  <a:endParaRPr lang="en-US" sz="1500" b="1" dirty="0"/>
                </a:p>
              </p:txBody>
            </p:sp>
            <p:sp>
              <p:nvSpPr>
                <p:cNvPr id="52" name="TextBox 51"/>
                <p:cNvSpPr txBox="1"/>
                <p:nvPr/>
              </p:nvSpPr>
              <p:spPr>
                <a:xfrm>
                  <a:off x="3546902" y="3051229"/>
                  <a:ext cx="415498" cy="1137491"/>
                </a:xfrm>
                <a:prstGeom prst="rect">
                  <a:avLst/>
                </a:prstGeom>
                <a:noFill/>
              </p:spPr>
              <p:txBody>
                <a:bodyPr vert="vert270" wrap="none" rtlCol="0">
                  <a:spAutoFit/>
                </a:bodyPr>
                <a:lstStyle/>
                <a:p>
                  <a:r>
                    <a:rPr lang="en-US" sz="1500" b="1" dirty="0" smtClean="0"/>
                    <a:t>TMAX:DEVEL</a:t>
                  </a:r>
                  <a:endParaRPr lang="en-US" sz="1500" b="1" dirty="0"/>
                </a:p>
              </p:txBody>
            </p:sp>
            <p:sp>
              <p:nvSpPr>
                <p:cNvPr id="53" name="TextBox 52"/>
                <p:cNvSpPr txBox="1"/>
                <p:nvPr/>
              </p:nvSpPr>
              <p:spPr>
                <a:xfrm>
                  <a:off x="4004102" y="3098393"/>
                  <a:ext cx="415498" cy="1092607"/>
                </a:xfrm>
                <a:prstGeom prst="rect">
                  <a:avLst/>
                </a:prstGeom>
                <a:noFill/>
              </p:spPr>
              <p:txBody>
                <a:bodyPr vert="vert270" wrap="none" rtlCol="0">
                  <a:spAutoFit/>
                </a:bodyPr>
                <a:lstStyle/>
                <a:p>
                  <a:r>
                    <a:rPr lang="en-US" sz="1500" b="1" dirty="0" smtClean="0"/>
                    <a:t>TMIN:DEVEL</a:t>
                  </a:r>
                  <a:endParaRPr lang="en-US" sz="1500" b="1" dirty="0"/>
                </a:p>
              </p:txBody>
            </p:sp>
            <p:sp>
              <p:nvSpPr>
                <p:cNvPr id="54" name="TextBox 53"/>
                <p:cNvSpPr txBox="1"/>
                <p:nvPr/>
              </p:nvSpPr>
              <p:spPr>
                <a:xfrm>
                  <a:off x="4419600" y="2982751"/>
                  <a:ext cx="415498" cy="1211614"/>
                </a:xfrm>
                <a:prstGeom prst="rect">
                  <a:avLst/>
                </a:prstGeom>
                <a:noFill/>
              </p:spPr>
              <p:txBody>
                <a:bodyPr vert="vert270" wrap="none" rtlCol="0">
                  <a:spAutoFit/>
                </a:bodyPr>
                <a:lstStyle/>
                <a:p>
                  <a:r>
                    <a:rPr lang="en-US" sz="1500" b="1" dirty="0" smtClean="0"/>
                    <a:t>PRECIP:DEVEL</a:t>
                  </a:r>
                  <a:endParaRPr lang="en-US" sz="1500" b="1" dirty="0"/>
                </a:p>
              </p:txBody>
            </p:sp>
          </p:grpSp>
        </p:grpSp>
        <p:sp>
          <p:nvSpPr>
            <p:cNvPr id="64" name="Rectangle 63"/>
            <p:cNvSpPr/>
            <p:nvPr/>
          </p:nvSpPr>
          <p:spPr>
            <a:xfrm>
              <a:off x="2743200" y="1524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
          <p:cNvSpPr>
            <a:spLocks noChangeArrowheads="1"/>
          </p:cNvSpPr>
          <p:nvPr/>
        </p:nvSpPr>
        <p:spPr bwMode="auto">
          <a:xfrm>
            <a:off x="533400" y="1197114"/>
            <a:ext cx="8458200" cy="707886"/>
          </a:xfrm>
          <a:prstGeom prst="rect">
            <a:avLst/>
          </a:prstGeom>
          <a:noFill/>
          <a:ln w="9525">
            <a:noFill/>
            <a:miter lim="800000"/>
            <a:headEnd/>
            <a:tailEnd/>
          </a:ln>
        </p:spPr>
        <p:txBody>
          <a:bodyPr>
            <a:spAutoFit/>
          </a:bodyPr>
          <a:lstStyle/>
          <a:p>
            <a:pPr>
              <a:spcBef>
                <a:spcPts val="1200"/>
              </a:spcBef>
              <a:buFont typeface="Arial" charset="0"/>
              <a:buChar char="•"/>
            </a:pPr>
            <a:endParaRPr lang="en-US" sz="2400" dirty="0"/>
          </a:p>
          <a:p>
            <a:pPr>
              <a:spcAft>
                <a:spcPts val="1000"/>
              </a:spcAft>
            </a:pPr>
            <a:endParaRPr lang="en-US" sz="2400" baseline="-25000" dirty="0">
              <a:cs typeface="Arial" charset="0"/>
            </a:endParaRPr>
          </a:p>
        </p:txBody>
      </p:sp>
      <p:sp>
        <p:nvSpPr>
          <p:cNvPr id="1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Results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pPr>
            <a:r>
              <a:rPr lang="en-US" sz="2400" b="1" dirty="0" smtClean="0"/>
              <a:t>Resident Species</a:t>
            </a:r>
            <a:endParaRPr lang="en-US" sz="2400" b="1" dirty="0"/>
          </a:p>
          <a:p>
            <a:pPr>
              <a:spcAft>
                <a:spcPts val="1000"/>
              </a:spcAft>
            </a:pPr>
            <a:endParaRPr lang="en-US" sz="2400" baseline="-25000" dirty="0">
              <a:cs typeface="Arial" charset="0"/>
            </a:endParaRPr>
          </a:p>
        </p:txBody>
      </p:sp>
      <p:sp>
        <p:nvSpPr>
          <p:cNvPr id="40" name="Rectangle 2"/>
          <p:cNvSpPr>
            <a:spLocks noChangeArrowheads="1"/>
          </p:cNvSpPr>
          <p:nvPr/>
        </p:nvSpPr>
        <p:spPr bwMode="auto">
          <a:xfrm>
            <a:off x="4724400" y="1600200"/>
            <a:ext cx="4495800" cy="1200329"/>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Tmax</a:t>
            </a:r>
            <a:r>
              <a:rPr lang="en-US" sz="2400" b="1" dirty="0" smtClean="0">
                <a:cs typeface="Arial" charset="0"/>
              </a:rPr>
              <a:t> = -0.8002: </a:t>
            </a:r>
            <a:r>
              <a:rPr lang="en-US" sz="2400" dirty="0" smtClean="0">
                <a:cs typeface="Arial" charset="0"/>
              </a:rPr>
              <a:t>Higher community turnover in locations where </a:t>
            </a:r>
            <a:r>
              <a:rPr lang="en-US" sz="2400" dirty="0" err="1" smtClean="0">
                <a:cs typeface="Arial" charset="0"/>
              </a:rPr>
              <a:t>Tmax</a:t>
            </a:r>
            <a:r>
              <a:rPr lang="en-US" sz="2400" dirty="0" smtClean="0">
                <a:cs typeface="Arial" charset="0"/>
              </a:rPr>
              <a:t> increased most</a:t>
            </a:r>
            <a:endParaRPr lang="en-US" sz="2400" b="1" dirty="0"/>
          </a:p>
        </p:txBody>
      </p:sp>
      <p:sp>
        <p:nvSpPr>
          <p:cNvPr id="43" name="Rectangle 2"/>
          <p:cNvSpPr>
            <a:spLocks noChangeArrowheads="1"/>
          </p:cNvSpPr>
          <p:nvPr/>
        </p:nvSpPr>
        <p:spPr bwMode="auto">
          <a:xfrm>
            <a:off x="4724400" y="2819400"/>
            <a:ext cx="4495800" cy="1200329"/>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Precip</a:t>
            </a:r>
            <a:r>
              <a:rPr lang="en-US" sz="2400" b="1" dirty="0" smtClean="0">
                <a:cs typeface="Arial" charset="0"/>
              </a:rPr>
              <a:t> = 1.4542: </a:t>
            </a:r>
            <a:r>
              <a:rPr lang="en-US" sz="2400" dirty="0" smtClean="0">
                <a:cs typeface="Arial" charset="0"/>
              </a:rPr>
              <a:t>Higher community turnover in locations where </a:t>
            </a:r>
            <a:r>
              <a:rPr lang="en-US" sz="2400" dirty="0" err="1" smtClean="0">
                <a:cs typeface="Arial" charset="0"/>
              </a:rPr>
              <a:t>Precip</a:t>
            </a:r>
            <a:r>
              <a:rPr lang="en-US" sz="2400" dirty="0" smtClean="0">
                <a:cs typeface="Arial" charset="0"/>
              </a:rPr>
              <a:t> decreased most</a:t>
            </a:r>
            <a:endParaRPr lang="en-US" sz="2400" b="1" dirty="0"/>
          </a:p>
        </p:txBody>
      </p:sp>
      <p:sp>
        <p:nvSpPr>
          <p:cNvPr id="44" name="Rectangle 2"/>
          <p:cNvSpPr>
            <a:spLocks noChangeArrowheads="1"/>
          </p:cNvSpPr>
          <p:nvPr/>
        </p:nvSpPr>
        <p:spPr bwMode="auto">
          <a:xfrm>
            <a:off x="4724400" y="4091464"/>
            <a:ext cx="4495800" cy="830997"/>
          </a:xfrm>
          <a:prstGeom prst="rect">
            <a:avLst/>
          </a:prstGeom>
          <a:noFill/>
          <a:ln w="9525">
            <a:noFill/>
            <a:miter lim="800000"/>
            <a:headEnd/>
            <a:tailEnd/>
          </a:ln>
        </p:spPr>
        <p:txBody>
          <a:bodyPr wrap="square">
            <a:spAutoFit/>
          </a:bodyPr>
          <a:lstStyle/>
          <a:p>
            <a:pPr>
              <a:spcBef>
                <a:spcPts val="1200"/>
              </a:spcBef>
              <a:spcAft>
                <a:spcPts val="1000"/>
              </a:spcAft>
            </a:pPr>
            <a:r>
              <a:rPr lang="en-US" sz="2400" b="1" dirty="0" err="1" smtClean="0">
                <a:cs typeface="Arial" charset="0"/>
              </a:rPr>
              <a:t>Devel</a:t>
            </a:r>
            <a:r>
              <a:rPr lang="en-US" sz="2400" b="1" dirty="0" smtClean="0">
                <a:cs typeface="Arial" charset="0"/>
              </a:rPr>
              <a:t> </a:t>
            </a:r>
            <a:r>
              <a:rPr lang="en-US" sz="2400" dirty="0" smtClean="0">
                <a:cs typeface="Arial" charset="0"/>
              </a:rPr>
              <a:t>and</a:t>
            </a:r>
            <a:r>
              <a:rPr lang="en-US" sz="2400" b="1" dirty="0" smtClean="0">
                <a:cs typeface="Arial" charset="0"/>
              </a:rPr>
              <a:t> Effort: </a:t>
            </a:r>
            <a:r>
              <a:rPr lang="en-US" sz="2400" dirty="0" smtClean="0">
                <a:cs typeface="Arial" charset="0"/>
              </a:rPr>
              <a:t>Significant but very small</a:t>
            </a:r>
            <a:endParaRPr lang="en-US" sz="2400" dirty="0"/>
          </a:p>
        </p:txBody>
      </p:sp>
      <p:grpSp>
        <p:nvGrpSpPr>
          <p:cNvPr id="55" name="Group 54"/>
          <p:cNvGrpSpPr/>
          <p:nvPr/>
        </p:nvGrpSpPr>
        <p:grpSpPr>
          <a:xfrm>
            <a:off x="724410" y="2428009"/>
            <a:ext cx="2475990" cy="1250189"/>
            <a:chOff x="724410" y="2428009"/>
            <a:chExt cx="2475990" cy="1250189"/>
          </a:xfrm>
        </p:grpSpPr>
        <p:sp>
          <p:nvSpPr>
            <p:cNvPr id="56" name="TextBox 55"/>
            <p:cNvSpPr txBox="1"/>
            <p:nvPr/>
          </p:nvSpPr>
          <p:spPr>
            <a:xfrm>
              <a:off x="724410" y="2428009"/>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57" name="TextBox 56"/>
            <p:cNvSpPr txBox="1"/>
            <p:nvPr/>
          </p:nvSpPr>
          <p:spPr>
            <a:xfrm>
              <a:off x="11469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59" name="TextBox 58"/>
            <p:cNvSpPr txBox="1"/>
            <p:nvPr/>
          </p:nvSpPr>
          <p:spPr>
            <a:xfrm>
              <a:off x="2012373" y="28194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60" name="TextBox 59"/>
            <p:cNvSpPr txBox="1"/>
            <p:nvPr/>
          </p:nvSpPr>
          <p:spPr>
            <a:xfrm>
              <a:off x="24423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sp>
          <p:nvSpPr>
            <p:cNvPr id="61" name="TextBox 60"/>
            <p:cNvSpPr txBox="1"/>
            <p:nvPr/>
          </p:nvSpPr>
          <p:spPr>
            <a:xfrm>
              <a:off x="2823374" y="3124200"/>
              <a:ext cx="377026" cy="553998"/>
            </a:xfrm>
            <a:prstGeom prst="rect">
              <a:avLst/>
            </a:prstGeom>
            <a:noFill/>
          </p:spPr>
          <p:txBody>
            <a:bodyPr wrap="none" rtlCol="0">
              <a:spAutoFit/>
            </a:bodyPr>
            <a:lstStyle/>
            <a:p>
              <a:r>
                <a:rPr lang="en-US" sz="3000" b="1" dirty="0" smtClean="0">
                  <a:solidFill>
                    <a:srgbClr val="C00000"/>
                  </a:solidFill>
                </a:rPr>
                <a:t>*</a:t>
              </a:r>
              <a:endParaRPr lang="en-US" sz="3000" b="1" dirty="0">
                <a:solidFill>
                  <a:srgbClr val="C00000"/>
                </a:solidFill>
              </a:endParaRPr>
            </a:p>
          </p:txBody>
        </p:sp>
      </p:grpSp>
      <p:grpSp>
        <p:nvGrpSpPr>
          <p:cNvPr id="32" name="Group 18"/>
          <p:cNvGrpSpPr/>
          <p:nvPr/>
        </p:nvGrpSpPr>
        <p:grpSpPr>
          <a:xfrm>
            <a:off x="0" y="6437745"/>
            <a:ext cx="9144000" cy="344055"/>
            <a:chOff x="0" y="6437745"/>
            <a:chExt cx="9144000" cy="344055"/>
          </a:xfrm>
        </p:grpSpPr>
        <p:sp>
          <p:nvSpPr>
            <p:cNvPr id="33" name="TextBox 32"/>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34" name="Straight Connector 33"/>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tn_Blackburnian Warbler_6124-01.jpg"/>
          <p:cNvPicPr>
            <a:picLocks noChangeAspect="1"/>
          </p:cNvPicPr>
          <p:nvPr/>
        </p:nvPicPr>
        <p:blipFill>
          <a:blip r:embed="rId3" cstate="print"/>
          <a:srcRect l="9375" b="10093"/>
          <a:stretch>
            <a:fillRect/>
          </a:stretch>
        </p:blipFill>
        <p:spPr>
          <a:xfrm flipH="1">
            <a:off x="2133600" y="1881554"/>
            <a:ext cx="2209800" cy="1466074"/>
          </a:xfrm>
          <a:prstGeom prst="rect">
            <a:avLst/>
          </a:prstGeom>
        </p:spPr>
      </p:pic>
      <p:sp>
        <p:nvSpPr>
          <p:cNvPr id="26" name="Rectangle 25"/>
          <p:cNvSpPr/>
          <p:nvPr/>
        </p:nvSpPr>
        <p:spPr>
          <a:xfrm>
            <a:off x="2133600" y="1905000"/>
            <a:ext cx="2209800" cy="14478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p:cNvSpPr>
            <a:spLocks noChangeArrowheads="1"/>
          </p:cNvSpPr>
          <p:nvPr/>
        </p:nvSpPr>
        <p:spPr bwMode="auto">
          <a:xfrm>
            <a:off x="533400" y="1197114"/>
            <a:ext cx="8458200" cy="707886"/>
          </a:xfrm>
          <a:prstGeom prst="rect">
            <a:avLst/>
          </a:prstGeom>
          <a:noFill/>
          <a:ln w="9525">
            <a:noFill/>
            <a:miter lim="800000"/>
            <a:headEnd/>
            <a:tailEnd/>
          </a:ln>
        </p:spPr>
        <p:txBody>
          <a:bodyPr>
            <a:spAutoFit/>
          </a:bodyPr>
          <a:lstStyle/>
          <a:p>
            <a:pPr>
              <a:spcBef>
                <a:spcPts val="1200"/>
              </a:spcBef>
              <a:buFont typeface="Arial" charset="0"/>
              <a:buChar char="•"/>
            </a:pPr>
            <a:endParaRPr lang="en-US" sz="2400" dirty="0"/>
          </a:p>
          <a:p>
            <a:pPr>
              <a:spcAft>
                <a:spcPts val="1000"/>
              </a:spcAft>
            </a:pPr>
            <a:endParaRPr lang="en-US" sz="2400" baseline="-25000" dirty="0">
              <a:cs typeface="Arial" charset="0"/>
            </a:endParaRPr>
          </a:p>
        </p:txBody>
      </p:sp>
      <p:sp>
        <p:nvSpPr>
          <p:cNvPr id="13" name="Rectangle 2"/>
          <p:cNvSpPr>
            <a:spLocks noChangeArrowheads="1"/>
          </p:cNvSpPr>
          <p:nvPr/>
        </p:nvSpPr>
        <p:spPr bwMode="auto">
          <a:xfrm>
            <a:off x="533400" y="1143000"/>
            <a:ext cx="8458200" cy="707886"/>
          </a:xfrm>
          <a:prstGeom prst="rect">
            <a:avLst/>
          </a:prstGeom>
          <a:noFill/>
          <a:ln w="9525">
            <a:noFill/>
            <a:miter lim="800000"/>
            <a:headEnd/>
            <a:tailEnd/>
          </a:ln>
        </p:spPr>
        <p:txBody>
          <a:bodyPr>
            <a:spAutoFit/>
          </a:bodyPr>
          <a:lstStyle/>
          <a:p>
            <a:pPr>
              <a:spcBef>
                <a:spcPts val="1200"/>
              </a:spcBef>
            </a:pPr>
            <a:r>
              <a:rPr lang="en-US" sz="2400" b="1" dirty="0" smtClean="0"/>
              <a:t>Long-Distance Migrants vs Resident Species</a:t>
            </a:r>
            <a:endParaRPr lang="en-US" sz="2400" b="1" dirty="0"/>
          </a:p>
          <a:p>
            <a:pPr>
              <a:spcAft>
                <a:spcPts val="1000"/>
              </a:spcAft>
            </a:pPr>
            <a:endParaRPr lang="en-US" sz="2400" baseline="-25000" dirty="0">
              <a:cs typeface="Arial" charset="0"/>
            </a:endParaRPr>
          </a:p>
        </p:txBody>
      </p:sp>
      <p:pic>
        <p:nvPicPr>
          <p:cNvPr id="27" name="Picture 26" descr="Northern Cardinal of Christmas.jpg"/>
          <p:cNvPicPr>
            <a:picLocks noChangeAspect="1"/>
          </p:cNvPicPr>
          <p:nvPr/>
        </p:nvPicPr>
        <p:blipFill>
          <a:blip r:embed="rId4" cstate="print"/>
          <a:stretch>
            <a:fillRect/>
          </a:stretch>
        </p:blipFill>
        <p:spPr>
          <a:xfrm flipH="1">
            <a:off x="6477000" y="1905001"/>
            <a:ext cx="2209800" cy="1447800"/>
          </a:xfrm>
          <a:prstGeom prst="rect">
            <a:avLst/>
          </a:prstGeom>
        </p:spPr>
      </p:pic>
      <p:sp>
        <p:nvSpPr>
          <p:cNvPr id="28" name="Rectangle 27"/>
          <p:cNvSpPr/>
          <p:nvPr/>
        </p:nvSpPr>
        <p:spPr>
          <a:xfrm>
            <a:off x="6477000" y="1905000"/>
            <a:ext cx="2209800" cy="14478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22"/>
          <p:cNvGraphicFramePr>
            <a:graphicFrameLocks noGrp="1"/>
          </p:cNvGraphicFramePr>
          <p:nvPr/>
        </p:nvGraphicFramePr>
        <p:xfrm>
          <a:off x="457200" y="1889760"/>
          <a:ext cx="8241325" cy="333756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678789"/>
                <a:gridCol w="2187512"/>
                <a:gridCol w="2187512"/>
                <a:gridCol w="2187512"/>
              </a:tblGrid>
              <a:tr h="1463040">
                <a:tc>
                  <a:txBody>
                    <a:bodyPr/>
                    <a:lstStyle/>
                    <a:p>
                      <a:pPr algn="ctr"/>
                      <a:r>
                        <a:rPr lang="en-US" sz="2200" b="1" dirty="0" smtClean="0"/>
                        <a:t>Parameter</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sz="2200" b="1" dirty="0" smtClean="0"/>
                        <a:t>Long-Distance</a:t>
                      </a:r>
                      <a:endParaRPr lang="en-US" sz="2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sz="2200" b="1" dirty="0" smtClean="0"/>
                        <a:t>Relationship of the absolute</a:t>
                      </a:r>
                      <a:r>
                        <a:rPr lang="en-US" sz="2200" b="1" baseline="0" dirty="0" smtClean="0"/>
                        <a:t> coefficient value</a:t>
                      </a:r>
                      <a:endParaRPr lang="en-US" sz="2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sz="2200" b="1" dirty="0" smtClean="0"/>
                        <a:t>Resident</a:t>
                      </a:r>
                      <a:endParaRPr lang="en-US" sz="2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r>
              <a:tr h="291270">
                <a:tc>
                  <a:txBody>
                    <a:bodyPr/>
                    <a:lstStyle/>
                    <a:p>
                      <a:pPr algn="l"/>
                      <a:r>
                        <a:rPr lang="en-US" sz="2200" b="1" dirty="0" err="1" smtClean="0">
                          <a:solidFill>
                            <a:schemeClr val="tx1"/>
                          </a:solidFill>
                        </a:rPr>
                        <a:t>Tmax</a:t>
                      </a:r>
                      <a:endParaRPr lang="en-US" sz="22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tx1"/>
                          </a:solidFill>
                          <a:latin typeface="+mn-lt"/>
                          <a:ea typeface="+mn-ea"/>
                          <a:cs typeface="+mn-cs"/>
                        </a:rPr>
                        <a:t>-0.4434</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smtClean="0">
                          <a:solidFill>
                            <a:srgbClr val="C00000"/>
                          </a:solidFill>
                          <a:latin typeface="Broadway" pitchFamily="82" charset="0"/>
                        </a:rPr>
                        <a:t>&lt;</a:t>
                      </a:r>
                      <a:endParaRPr lang="en-US" sz="3500" b="1" dirty="0">
                        <a:solidFill>
                          <a:srgbClr val="C00000"/>
                        </a:solidFill>
                        <a:latin typeface="Broadway" pitchFamily="8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tx1"/>
                          </a:solidFill>
                          <a:latin typeface="+mn-lt"/>
                          <a:ea typeface="+mn-ea"/>
                          <a:cs typeface="+mn-cs"/>
                        </a:rPr>
                        <a:t>-0.8002</a:t>
                      </a:r>
                      <a:endParaRPr lang="en-US" sz="22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1270">
                <a:tc>
                  <a:txBody>
                    <a:bodyPr/>
                    <a:lstStyle/>
                    <a:p>
                      <a:pPr algn="l"/>
                      <a:r>
                        <a:rPr lang="en-US" sz="2200" b="1" dirty="0" err="1" smtClean="0">
                          <a:solidFill>
                            <a:schemeClr val="tx1"/>
                          </a:solidFill>
                        </a:rPr>
                        <a:t>Tmin</a:t>
                      </a:r>
                      <a:endParaRPr lang="en-US" sz="22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tx1"/>
                          </a:solidFill>
                          <a:latin typeface="+mn-lt"/>
                          <a:ea typeface="+mn-ea"/>
                          <a:cs typeface="+mn-cs"/>
                        </a:rPr>
                        <a:t>-0.5130</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smtClean="0">
                          <a:solidFill>
                            <a:srgbClr val="C00000"/>
                          </a:solidFill>
                          <a:latin typeface="Broadway" pitchFamily="82" charset="0"/>
                        </a:rPr>
                        <a:t>&gt;</a:t>
                      </a:r>
                      <a:endParaRPr lang="en-US" sz="3500" b="1" dirty="0">
                        <a:solidFill>
                          <a:srgbClr val="C00000"/>
                        </a:solidFill>
                        <a:latin typeface="Broadway" pitchFamily="8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bg1">
                              <a:lumMod val="65000"/>
                            </a:schemeClr>
                          </a:solidFill>
                          <a:latin typeface="+mn-lt"/>
                          <a:ea typeface="+mn-ea"/>
                          <a:cs typeface="+mn-cs"/>
                        </a:rPr>
                        <a:t>-0.1774</a:t>
                      </a:r>
                      <a:endParaRPr lang="en-US" sz="2200" b="0" dirty="0">
                        <a:solidFill>
                          <a:schemeClr val="bg1">
                            <a:lumMod val="6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chemeClr val="tx1"/>
                          </a:solidFill>
                        </a:rPr>
                        <a:t>Precip</a:t>
                      </a:r>
                      <a:endParaRPr lang="en-US" sz="2200" b="1" baseline="30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tx1"/>
                          </a:solidFill>
                          <a:latin typeface="+mn-lt"/>
                          <a:ea typeface="+mn-ea"/>
                          <a:cs typeface="+mn-cs"/>
                        </a:rPr>
                        <a:t>1.1573</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smtClean="0">
                          <a:solidFill>
                            <a:srgbClr val="C00000"/>
                          </a:solidFill>
                          <a:latin typeface="Broadway" pitchFamily="82" charset="0"/>
                        </a:rPr>
                        <a:t>&lt;</a:t>
                      </a:r>
                      <a:endParaRPr lang="en-US" sz="3500" b="1" dirty="0">
                        <a:solidFill>
                          <a:srgbClr val="C00000"/>
                        </a:solidFill>
                        <a:latin typeface="Broadway" pitchFamily="8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kern="1200" dirty="0" smtClean="0">
                          <a:solidFill>
                            <a:schemeClr val="tx1"/>
                          </a:solidFill>
                          <a:latin typeface="+mn-lt"/>
                          <a:ea typeface="+mn-ea"/>
                          <a:cs typeface="+mn-cs"/>
                        </a:rPr>
                        <a:t>1.4542</a:t>
                      </a:r>
                      <a:endParaRPr lang="en-US" sz="22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Results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18"/>
          <p:cNvGrpSpPr/>
          <p:nvPr/>
        </p:nvGrpSpPr>
        <p:grpSpPr>
          <a:xfrm>
            <a:off x="0" y="6437745"/>
            <a:ext cx="9144000" cy="344055"/>
            <a:chOff x="0" y="6437745"/>
            <a:chExt cx="9144000" cy="344055"/>
          </a:xfrm>
        </p:grpSpPr>
        <p:sp>
          <p:nvSpPr>
            <p:cNvPr id="17" name="TextBox 16"/>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18" name="Straight Connector 17"/>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7" name="Rectangle 16"/>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txBox="1">
            <a:spLocks/>
          </p:cNvSpPr>
          <p:nvPr/>
        </p:nvSpPr>
        <p:spPr>
          <a:xfrm>
            <a:off x="570168" y="1447800"/>
            <a:ext cx="8077200" cy="3352800"/>
          </a:xfrm>
          <a:prstGeom prst="rect">
            <a:avLst/>
          </a:prstGeom>
        </p:spPr>
        <p:txBody>
          <a:bodyPr vert="horz" lIns="66584" tIns="33292" rIns="66584" bIns="33292" rtlCol="0" anchor="ctr">
            <a:noAutofit/>
          </a:bodyPr>
          <a:lstStyle/>
          <a:p>
            <a:pPr>
              <a:spcBef>
                <a:spcPts val="1200"/>
              </a:spcBef>
            </a:pPr>
            <a:r>
              <a:rPr lang="en-US" sz="2400" b="1" dirty="0" smtClean="0"/>
              <a:t>H1</a:t>
            </a:r>
            <a:r>
              <a:rPr lang="en-US" sz="2400" dirty="0" smtClean="0"/>
              <a:t>: High community turnover is related to climate change. </a:t>
            </a:r>
          </a:p>
          <a:p>
            <a:pPr>
              <a:spcBef>
                <a:spcPts val="600"/>
              </a:spcBef>
            </a:pPr>
            <a:r>
              <a:rPr lang="en-US" sz="2400" dirty="0" smtClean="0"/>
              <a:t>Conclusion: </a:t>
            </a:r>
            <a:r>
              <a:rPr lang="en-US" sz="2400" b="1" dirty="0" smtClean="0">
                <a:solidFill>
                  <a:srgbClr val="C00000"/>
                </a:solidFill>
              </a:rPr>
              <a:t>YES</a:t>
            </a:r>
          </a:p>
          <a:p>
            <a:pPr>
              <a:spcBef>
                <a:spcPts val="1200"/>
              </a:spcBef>
            </a:pPr>
            <a:r>
              <a:rPr lang="en-US" sz="2400" b="1" dirty="0" smtClean="0"/>
              <a:t>H2</a:t>
            </a:r>
            <a:r>
              <a:rPr lang="en-US" sz="2400" dirty="0" smtClean="0"/>
              <a:t>: Land cover interacts with climate change in shaping responses of communities to environmental change.</a:t>
            </a:r>
          </a:p>
          <a:p>
            <a:pPr>
              <a:spcBef>
                <a:spcPts val="600"/>
              </a:spcBef>
            </a:pPr>
            <a:r>
              <a:rPr lang="en-US" sz="2400" dirty="0" smtClean="0"/>
              <a:t>Conclusion: </a:t>
            </a:r>
            <a:r>
              <a:rPr lang="en-US" sz="2400" b="1" dirty="0" smtClean="0">
                <a:solidFill>
                  <a:srgbClr val="C00000"/>
                </a:solidFill>
              </a:rPr>
              <a:t>NO EVIDENCE</a:t>
            </a:r>
          </a:p>
          <a:p>
            <a:pPr>
              <a:spcBef>
                <a:spcPts val="1200"/>
              </a:spcBef>
            </a:pPr>
            <a:r>
              <a:rPr lang="en-US" sz="2400" b="1" dirty="0" smtClean="0"/>
              <a:t>H3</a:t>
            </a:r>
            <a:r>
              <a:rPr lang="en-US" sz="2400" dirty="0" smtClean="0"/>
              <a:t>: Birds with different migratory strategies exhibit </a:t>
            </a:r>
          </a:p>
          <a:p>
            <a:r>
              <a:rPr lang="en-US" sz="2400" dirty="0" smtClean="0"/>
              <a:t>different responses to environmental change.</a:t>
            </a:r>
          </a:p>
          <a:p>
            <a:pPr>
              <a:spcBef>
                <a:spcPts val="600"/>
              </a:spcBef>
            </a:pPr>
            <a:r>
              <a:rPr lang="en-US" sz="2400" dirty="0" smtClean="0"/>
              <a:t>Conclusion: </a:t>
            </a:r>
            <a:r>
              <a:rPr lang="en-US" sz="2400" b="1" dirty="0" smtClean="0">
                <a:solidFill>
                  <a:srgbClr val="C00000"/>
                </a:solidFill>
              </a:rPr>
              <a:t>POSSIBLY</a:t>
            </a:r>
            <a:endParaRPr lang="en-US" sz="2400" dirty="0" smtClean="0">
              <a:solidFill>
                <a:srgbClr val="C00000"/>
              </a:solidFill>
            </a:endParaRPr>
          </a:p>
          <a:p>
            <a:pPr>
              <a:lnSpc>
                <a:spcPct val="110000"/>
              </a:lnSpc>
              <a:spcAft>
                <a:spcPts val="1000"/>
              </a:spcAft>
              <a:buFont typeface="Arial" pitchFamily="34" charset="0"/>
              <a:buChar char="•"/>
            </a:pPr>
            <a:endParaRPr lang="en-US" sz="2400" dirty="0" smtClean="0"/>
          </a:p>
        </p:txBody>
      </p:sp>
      <p:sp>
        <p:nvSpPr>
          <p:cNvPr id="10"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Preliminary Conclusions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8"/>
          <p:cNvGrpSpPr/>
          <p:nvPr/>
        </p:nvGrpSpPr>
        <p:grpSpPr>
          <a:xfrm>
            <a:off x="0" y="6437745"/>
            <a:ext cx="9144000" cy="344055"/>
            <a:chOff x="0" y="6437745"/>
            <a:chExt cx="9144000" cy="344055"/>
          </a:xfrm>
        </p:grpSpPr>
        <p:sp>
          <p:nvSpPr>
            <p:cNvPr id="18" name="TextBox 17"/>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19" name="Straight Connector 18"/>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5" name="Rectangle 14"/>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546722" y="1219200"/>
            <a:ext cx="8077200" cy="3352800"/>
          </a:xfrm>
          <a:prstGeom prst="rect">
            <a:avLst/>
          </a:prstGeom>
        </p:spPr>
        <p:txBody>
          <a:bodyPr vert="horz" lIns="66584" tIns="33292" rIns="66584" bIns="33292" rtlCol="0" anchor="ctr">
            <a:noAutofit/>
          </a:bodyPr>
          <a:lstStyle/>
          <a:p>
            <a:pPr>
              <a:spcBef>
                <a:spcPts val="1200"/>
              </a:spcBef>
            </a:pPr>
            <a:r>
              <a:rPr lang="en-US" sz="2400" b="1" dirty="0" smtClean="0"/>
              <a:t>What causes resident species to have higher turnover?</a:t>
            </a:r>
          </a:p>
          <a:p>
            <a:pPr>
              <a:spcBef>
                <a:spcPts val="1200"/>
              </a:spcBef>
            </a:pPr>
            <a:r>
              <a:rPr lang="en-US" sz="2400" b="1" dirty="0" smtClean="0"/>
              <a:t>What’s the remaining variation? </a:t>
            </a:r>
          </a:p>
          <a:p>
            <a:pPr>
              <a:spcBef>
                <a:spcPts val="1200"/>
              </a:spcBef>
              <a:buFont typeface="Arial" pitchFamily="34" charset="0"/>
              <a:buChar char="•"/>
            </a:pPr>
            <a:r>
              <a:rPr lang="en-US" sz="2400" dirty="0" smtClean="0"/>
              <a:t>Appropriate habitat fragmentation metrics</a:t>
            </a:r>
          </a:p>
          <a:p>
            <a:pPr>
              <a:spcBef>
                <a:spcPts val="1200"/>
              </a:spcBef>
              <a:buFont typeface="Arial" pitchFamily="34" charset="0"/>
              <a:buChar char="•"/>
            </a:pPr>
            <a:r>
              <a:rPr lang="en-US" sz="2400" dirty="0" smtClean="0"/>
              <a:t>Incorporate successional vegetation model</a:t>
            </a:r>
          </a:p>
          <a:p>
            <a:pPr>
              <a:spcBef>
                <a:spcPts val="1200"/>
              </a:spcBef>
              <a:buFont typeface="Arial" pitchFamily="34" charset="0"/>
              <a:buChar char="•"/>
            </a:pPr>
            <a:r>
              <a:rPr lang="en-US" sz="2400" dirty="0" smtClean="0"/>
              <a:t>Responses to climate/land-cover are often heterogeneous or non-linear within a species geographic range</a:t>
            </a:r>
          </a:p>
          <a:p>
            <a:pPr>
              <a:spcBef>
                <a:spcPts val="1200"/>
              </a:spcBef>
              <a:buFont typeface="Arial" pitchFamily="34" charset="0"/>
              <a:buChar char="•"/>
            </a:pPr>
            <a:r>
              <a:rPr lang="en-US" sz="2400" dirty="0" smtClean="0"/>
              <a:t>Spatially-varying coefficients models in Bayesian framework</a:t>
            </a:r>
          </a:p>
        </p:txBody>
      </p:sp>
      <p:sp>
        <p:nvSpPr>
          <p:cNvPr id="10"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Next </a:t>
            </a:r>
            <a:r>
              <a:rPr lang="en-US" sz="3300" b="1" dirty="0" smtClean="0">
                <a:latin typeface="+mj-lt"/>
                <a:ea typeface="+mj-ea"/>
                <a:cs typeface="+mj-cs"/>
              </a:rPr>
              <a:t>Steps for Biodiversity Modeling</a:t>
            </a:r>
            <a:endParaRPr kumimoji="0" lang="en-US" sz="3300" b="1"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16" name="Group 18"/>
          <p:cNvGrpSpPr/>
          <p:nvPr/>
        </p:nvGrpSpPr>
        <p:grpSpPr>
          <a:xfrm>
            <a:off x="0" y="6437745"/>
            <a:ext cx="9144000" cy="344055"/>
            <a:chOff x="0" y="6437745"/>
            <a:chExt cx="9144000" cy="344055"/>
          </a:xfrm>
        </p:grpSpPr>
        <p:sp>
          <p:nvSpPr>
            <p:cNvPr id="17" name="TextBox 16"/>
            <p:cNvSpPr txBox="1"/>
            <p:nvPr/>
          </p:nvSpPr>
          <p:spPr>
            <a:xfrm>
              <a:off x="152400" y="6489412"/>
              <a:ext cx="8839199" cy="292388"/>
            </a:xfrm>
            <a:prstGeom prst="rect">
              <a:avLst/>
            </a:prstGeom>
            <a:noFill/>
          </p:spPr>
          <p:txBody>
            <a:bodyPr wrap="square" rtlCol="0">
              <a:spAutoFit/>
            </a:bodyPr>
            <a:lstStyle/>
            <a:p>
              <a:r>
                <a:rPr lang="en-US" sz="1300" dirty="0" smtClean="0">
                  <a:solidFill>
                    <a:schemeClr val="bg1">
                      <a:lumMod val="65000"/>
                    </a:schemeClr>
                  </a:solidFill>
                </a:rPr>
                <a:t>         Remote Sensing                                                              Vegetation Model                                                              </a:t>
              </a:r>
              <a:r>
                <a:rPr lang="en-US" sz="1300" dirty="0" smtClean="0"/>
                <a:t>Biodiversity Model                                                                                            </a:t>
              </a:r>
              <a:endParaRPr lang="en-US" sz="1300" dirty="0"/>
            </a:p>
          </p:txBody>
        </p:sp>
        <p:cxnSp>
          <p:nvCxnSpPr>
            <p:cNvPr id="19" name="Straight Connector 18"/>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91400" y="6515100"/>
              <a:ext cx="16002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15" name="Rectangle 14"/>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546722" y="1219200"/>
            <a:ext cx="8077200" cy="3352800"/>
          </a:xfrm>
          <a:prstGeom prst="rect">
            <a:avLst/>
          </a:prstGeom>
        </p:spPr>
        <p:txBody>
          <a:bodyPr vert="horz" lIns="66584" tIns="33292" rIns="66584" bIns="33292" rtlCol="0" anchor="ctr">
            <a:noAutofit/>
          </a:bodyPr>
          <a:lstStyle/>
          <a:p>
            <a:pPr>
              <a:spcBef>
                <a:spcPts val="1200"/>
              </a:spcBef>
              <a:buFont typeface="Arial" pitchFamily="34" charset="0"/>
              <a:buChar char="•"/>
            </a:pPr>
            <a:r>
              <a:rPr lang="en-US" sz="2400" b="1" dirty="0" smtClean="0"/>
              <a:t>Remote sensing</a:t>
            </a:r>
            <a:r>
              <a:rPr lang="en-US" sz="2400" dirty="0" smtClean="0"/>
              <a:t>: </a:t>
            </a:r>
          </a:p>
          <a:p>
            <a:r>
              <a:rPr lang="en-US" sz="2400" dirty="0" smtClean="0"/>
              <a:t>   -Close to completion</a:t>
            </a:r>
          </a:p>
          <a:p>
            <a:pPr>
              <a:spcBef>
                <a:spcPts val="1200"/>
              </a:spcBef>
              <a:buFont typeface="Arial" pitchFamily="34" charset="0"/>
              <a:buChar char="•"/>
            </a:pPr>
            <a:r>
              <a:rPr lang="en-US" sz="2400" b="1" dirty="0" smtClean="0"/>
              <a:t>Successional vegetation modeling</a:t>
            </a:r>
            <a:r>
              <a:rPr lang="en-US" sz="2400" dirty="0" smtClean="0"/>
              <a:t>: </a:t>
            </a:r>
          </a:p>
          <a:p>
            <a:r>
              <a:rPr lang="en-US" sz="2400" dirty="0" smtClean="0"/>
              <a:t>   -Final </a:t>
            </a:r>
            <a:r>
              <a:rPr lang="en-US" sz="2400" dirty="0" err="1" smtClean="0"/>
              <a:t>backcast</a:t>
            </a:r>
            <a:r>
              <a:rPr lang="en-US" sz="2400" dirty="0" smtClean="0"/>
              <a:t> and forecast by October 1, 2013</a:t>
            </a:r>
          </a:p>
          <a:p>
            <a:pPr>
              <a:spcBef>
                <a:spcPts val="1200"/>
              </a:spcBef>
              <a:buFont typeface="Arial" pitchFamily="34" charset="0"/>
              <a:buChar char="•"/>
            </a:pPr>
            <a:r>
              <a:rPr lang="en-US" sz="2400" b="1" dirty="0" smtClean="0"/>
              <a:t>Biodiversity modeling</a:t>
            </a:r>
            <a:r>
              <a:rPr lang="en-US" sz="2400" dirty="0" smtClean="0"/>
              <a:t>: </a:t>
            </a:r>
          </a:p>
          <a:p>
            <a:r>
              <a:rPr lang="en-US" sz="2400" dirty="0" smtClean="0"/>
              <a:t>   -Final model (explanatory and forecasting) by November 1, </a:t>
            </a:r>
          </a:p>
          <a:p>
            <a:r>
              <a:rPr lang="en-US" sz="2400" dirty="0" smtClean="0"/>
              <a:t>    2013</a:t>
            </a:r>
          </a:p>
          <a:p>
            <a:pPr>
              <a:spcBef>
                <a:spcPts val="1200"/>
              </a:spcBef>
              <a:buFont typeface="Arial" pitchFamily="34" charset="0"/>
              <a:buChar char="•"/>
            </a:pPr>
            <a:r>
              <a:rPr lang="en-US" sz="2400" b="1" dirty="0" smtClean="0"/>
              <a:t>Delivery date: January 1, 2014</a:t>
            </a:r>
          </a:p>
        </p:txBody>
      </p:sp>
      <p:sp>
        <p:nvSpPr>
          <p:cNvPr id="10"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latin typeface="+mj-lt"/>
                <a:ea typeface="+mj-ea"/>
                <a:cs typeface="+mj-cs"/>
              </a:rPr>
              <a:t>Anticipated Timeline</a:t>
            </a:r>
            <a:endParaRPr kumimoji="0" lang="en-US" sz="33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edar_waxwing_1.jpg"/>
          <p:cNvPicPr>
            <a:picLocks noChangeAspect="1"/>
          </p:cNvPicPr>
          <p:nvPr/>
        </p:nvPicPr>
        <p:blipFill>
          <a:blip r:embed="rId2" cstate="print"/>
          <a:stretch>
            <a:fillRect/>
          </a:stretch>
        </p:blipFill>
        <p:spPr>
          <a:xfrm>
            <a:off x="0" y="0"/>
            <a:ext cx="9144000" cy="6858000"/>
          </a:xfrm>
          <a:prstGeom prst="rect">
            <a:avLst/>
          </a:prstGeom>
        </p:spPr>
      </p:pic>
      <p:sp>
        <p:nvSpPr>
          <p:cNvPr id="13" name="Rectangle 12"/>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533400" y="838200"/>
            <a:ext cx="8077200" cy="4800600"/>
          </a:xfrm>
          <a:prstGeom prst="rect">
            <a:avLst/>
          </a:prstGeom>
        </p:spPr>
        <p:txBody>
          <a:bodyPr vert="horz" lIns="66584" tIns="33292" rIns="66584" bIns="33292" rtlCol="0" anchor="ctr">
            <a:noAutofit/>
          </a:bodyPr>
          <a:lstStyle/>
          <a:p>
            <a:pPr>
              <a:spcBef>
                <a:spcPts val="1800"/>
              </a:spcBef>
            </a:pPr>
            <a:r>
              <a:rPr lang="en-US" sz="2400" b="1" dirty="0" smtClean="0"/>
              <a:t>Funding</a:t>
            </a:r>
          </a:p>
          <a:p>
            <a:pPr>
              <a:spcBef>
                <a:spcPts val="600"/>
              </a:spcBef>
            </a:pPr>
            <a:r>
              <a:rPr lang="en-US" sz="2400" dirty="0" smtClean="0"/>
              <a:t>   -National Aeronautics and Space Administration (NASA)</a:t>
            </a:r>
          </a:p>
          <a:p>
            <a:r>
              <a:rPr lang="en-US" sz="2400" dirty="0" smtClean="0"/>
              <a:t>   -NYS Department of Environmental Conservation</a:t>
            </a:r>
          </a:p>
          <a:p>
            <a:r>
              <a:rPr lang="en-US" sz="2400" dirty="0" smtClean="0"/>
              <a:t>   -Boone and Crockett Club </a:t>
            </a:r>
          </a:p>
          <a:p>
            <a:pPr>
              <a:spcBef>
                <a:spcPts val="1800"/>
              </a:spcBef>
            </a:pPr>
            <a:r>
              <a:rPr lang="en-US" sz="2400" b="1" dirty="0" smtClean="0"/>
              <a:t>Technical Support</a:t>
            </a:r>
          </a:p>
          <a:p>
            <a:pPr>
              <a:spcBef>
                <a:spcPts val="600"/>
              </a:spcBef>
            </a:pPr>
            <a:r>
              <a:rPr lang="en-US" sz="2400" dirty="0" smtClean="0"/>
              <a:t>   -Brian A. Maurer, Andrew O. Finley</a:t>
            </a:r>
          </a:p>
          <a:p>
            <a:r>
              <a:rPr lang="en-US" sz="2400" dirty="0" smtClean="0"/>
              <a:t>   -Quantitative Wildlife Laboratory, Michigan State University</a:t>
            </a:r>
          </a:p>
          <a:p>
            <a:r>
              <a:rPr lang="en-US" sz="2400" dirty="0" smtClean="0"/>
              <a:t>   -Volunteers who participated in both New York State </a:t>
            </a:r>
          </a:p>
          <a:p>
            <a:r>
              <a:rPr lang="en-US" sz="2400" dirty="0" smtClean="0"/>
              <a:t>    Breeding Bird Atlases</a:t>
            </a:r>
          </a:p>
          <a:p>
            <a:r>
              <a:rPr lang="en-US" sz="2400" dirty="0" smtClean="0"/>
              <a:t>   </a:t>
            </a:r>
            <a:endParaRPr lang="en-US" sz="2600" dirty="0" smtClean="0"/>
          </a:p>
        </p:txBody>
      </p:sp>
      <p:pic>
        <p:nvPicPr>
          <p:cNvPr id="6" name="Picture 5" descr="bc_logo.gif"/>
          <p:cNvPicPr>
            <a:picLocks noChangeAspect="1"/>
          </p:cNvPicPr>
          <p:nvPr/>
        </p:nvPicPr>
        <p:blipFill>
          <a:blip r:embed="rId3" cstate="print"/>
          <a:srcRect b="14359"/>
          <a:stretch>
            <a:fillRect/>
          </a:stretch>
        </p:blipFill>
        <p:spPr>
          <a:xfrm>
            <a:off x="2249872" y="5562600"/>
            <a:ext cx="1456328" cy="1143000"/>
          </a:xfrm>
          <a:prstGeom prst="rect">
            <a:avLst/>
          </a:prstGeom>
        </p:spPr>
      </p:pic>
      <p:pic>
        <p:nvPicPr>
          <p:cNvPr id="7" name="Picture 6" descr="DEC_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322120" y="5562600"/>
            <a:ext cx="1149568" cy="1143000"/>
          </a:xfrm>
          <a:prstGeom prst="rect">
            <a:avLst/>
          </a:prstGeom>
        </p:spPr>
      </p:pic>
      <p:pic>
        <p:nvPicPr>
          <p:cNvPr id="8" name="Picture 7" descr="nasa-logo.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81000" y="5562600"/>
            <a:ext cx="1255973" cy="1143000"/>
          </a:xfrm>
          <a:prstGeom prst="rect">
            <a:avLst/>
          </a:prstGeom>
        </p:spPr>
      </p:pic>
      <p:sp>
        <p:nvSpPr>
          <p:cNvPr id="9"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Acknowledgements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13"/>
          <p:cNvSpPr/>
          <p:nvPr/>
        </p:nvSpPr>
        <p:spPr>
          <a:xfrm>
            <a:off x="6172200" y="5791200"/>
            <a:ext cx="2971800" cy="830997"/>
          </a:xfrm>
          <a:prstGeom prst="rect">
            <a:avLst/>
          </a:prstGeom>
        </p:spPr>
        <p:txBody>
          <a:bodyPr wrap="square">
            <a:spAutoFit/>
          </a:bodyPr>
          <a:lstStyle/>
          <a:p>
            <a:pPr defTabSz="3499540">
              <a:spcBef>
                <a:spcPts val="4200"/>
              </a:spcBef>
              <a:spcAft>
                <a:spcPts val="436"/>
              </a:spcAft>
            </a:pPr>
            <a:r>
              <a:rPr lang="en-US" sz="1600" dirty="0" smtClean="0"/>
              <a:t>Citations available upon request, contact Marta Jarzyna at jarzynam@msu.edu</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edar_waxwing_1.jpg"/>
          <p:cNvPicPr>
            <a:picLocks noChangeAspect="1"/>
          </p:cNvPicPr>
          <p:nvPr/>
        </p:nvPicPr>
        <p:blipFill>
          <a:blip r:embed="rId3" cstate="print"/>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990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Questions?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81000" y="2438400"/>
            <a:ext cx="8229600" cy="1143000"/>
          </a:xfrm>
        </p:spPr>
        <p:txBody>
          <a:bodyPr>
            <a:normAutofit/>
          </a:bodyPr>
          <a:lstStyle/>
          <a:p>
            <a:pPr algn="l"/>
            <a:r>
              <a:rPr lang="en-US" altLang="zh-CN" sz="3300" b="1" dirty="0" smtClean="0"/>
              <a:t>Remote Sensing</a:t>
            </a:r>
            <a:br>
              <a:rPr lang="en-US" altLang="zh-CN" sz="3300" b="1" dirty="0" smtClean="0"/>
            </a:br>
            <a:r>
              <a:rPr lang="en-US" altLang="zh-CN" sz="3000" dirty="0" smtClean="0"/>
              <a:t>Vegetation height extraction using LiDAR LVIS</a:t>
            </a:r>
            <a:endParaRPr lang="zh-CN" altLang="en-US" sz="3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verall.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04594"/>
            <a:ext cx="8030781" cy="5669280"/>
          </a:xfrm>
          <a:prstGeom prst="rect">
            <a:avLst/>
          </a:prstGeom>
        </p:spPr>
      </p:pic>
      <p:sp>
        <p:nvSpPr>
          <p:cNvPr id="5" name="Content Placeholder 2"/>
          <p:cNvSpPr txBox="1">
            <a:spLocks/>
          </p:cNvSpPr>
          <p:nvPr/>
        </p:nvSpPr>
        <p:spPr>
          <a:xfrm>
            <a:off x="3886200" y="4648200"/>
            <a:ext cx="4724400" cy="914400"/>
          </a:xfrm>
          <a:prstGeom prst="rect">
            <a:avLst/>
          </a:prstGeom>
          <a:solidFill>
            <a:schemeClr val="accent3">
              <a:lumMod val="60000"/>
              <a:lumOff val="40000"/>
            </a:schemeClr>
          </a:solidFill>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Good results but relatively low accuracy in low heights (shrubs)</a:t>
            </a:r>
          </a:p>
        </p:txBody>
      </p:sp>
      <p:sp>
        <p:nvSpPr>
          <p:cNvPr id="6"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Vegetation Height Extraction Using</a:t>
            </a:r>
            <a:r>
              <a:rPr kumimoji="0" lang="en-US" sz="3300" b="1" i="0" u="none" strike="noStrike" kern="1200" cap="none" spc="0" normalizeH="0" noProof="0" dirty="0" smtClean="0">
                <a:ln>
                  <a:noFill/>
                </a:ln>
                <a:solidFill>
                  <a:schemeClr val="tx1"/>
                </a:solidFill>
                <a:effectLst/>
                <a:uLnTx/>
                <a:uFillTx/>
                <a:latin typeface="+mj-lt"/>
                <a:ea typeface="+mj-ea"/>
                <a:cs typeface="+mj-cs"/>
              </a:rPr>
              <a:t> LiDAR LVIS</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8" name="Group 18"/>
          <p:cNvGrpSpPr/>
          <p:nvPr/>
        </p:nvGrpSpPr>
        <p:grpSpPr>
          <a:xfrm>
            <a:off x="0" y="6437745"/>
            <a:ext cx="9144000" cy="344055"/>
            <a:chOff x="0" y="6437745"/>
            <a:chExt cx="9144000" cy="344055"/>
          </a:xfrm>
        </p:grpSpPr>
        <p:sp>
          <p:nvSpPr>
            <p:cNvPr id="9" name="TextBox 8"/>
            <p:cNvSpPr txBox="1"/>
            <p:nvPr/>
          </p:nvSpPr>
          <p:spPr>
            <a:xfrm>
              <a:off x="152400" y="6489412"/>
              <a:ext cx="8839199" cy="292388"/>
            </a:xfrm>
            <a:prstGeom prst="rect">
              <a:avLst/>
            </a:prstGeom>
            <a:noFill/>
          </p:spPr>
          <p:txBody>
            <a:bodyPr wrap="square" rtlCol="0">
              <a:spAutoFit/>
            </a:bodyPr>
            <a:lstStyle/>
            <a:p>
              <a:r>
                <a:rPr lang="en-US" sz="1300" dirty="0" smtClean="0"/>
                <a:t>         Remote Sensing                                                              </a:t>
              </a:r>
              <a:r>
                <a:rPr lang="en-US" sz="1300" dirty="0" smtClean="0">
                  <a:solidFill>
                    <a:schemeClr val="bg1">
                      <a:lumMod val="65000"/>
                    </a:schemeClr>
                  </a:solidFill>
                </a:rPr>
                <a:t>Vegetation Model                                                              Biodiversity Model                                                                                            </a:t>
              </a:r>
              <a:endParaRPr lang="en-US" sz="1300" dirty="0"/>
            </a:p>
          </p:txBody>
        </p:sp>
        <p:cxnSp>
          <p:nvCxnSpPr>
            <p:cNvPr id="10" name="Straight Connector 9"/>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6852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Error Sources (&lt;3m)</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22564" y="1153391"/>
            <a:ext cx="7121236"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Slope</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lang="en-US" sz="2400" dirty="0" smtClean="0"/>
              <a:t>Limited shrub presence</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Time discrepancy</a:t>
            </a:r>
            <a:r>
              <a:rPr kumimoji="0" lang="en-US" sz="2400" i="0" u="none" strike="noStrike" kern="1200" cap="none" spc="0" normalizeH="0" noProof="0" dirty="0" smtClean="0">
                <a:ln>
                  <a:noFill/>
                </a:ln>
                <a:solidFill>
                  <a:schemeClr val="tx1"/>
                </a:solidFill>
                <a:effectLst/>
                <a:uLnTx/>
                <a:uFillTx/>
                <a:latin typeface="+mn-lt"/>
                <a:ea typeface="+mn-ea"/>
                <a:cs typeface="+mn-cs"/>
              </a:rPr>
              <a:t> between fieldwork and LVIS</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lang="en-US" sz="2400" baseline="0" dirty="0" smtClean="0"/>
              <a:t>Limitation</a:t>
            </a:r>
            <a:r>
              <a:rPr lang="en-US" sz="2400" dirty="0" smtClean="0"/>
              <a:t> of LVIS signal</a:t>
            </a: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Limitation</a:t>
            </a:r>
            <a:r>
              <a:rPr kumimoji="0" lang="en-US" sz="2400" i="0" u="none" strike="noStrike" kern="1200" cap="none" spc="0" normalizeH="0" noProof="0" dirty="0" smtClean="0">
                <a:ln>
                  <a:noFill/>
                </a:ln>
                <a:solidFill>
                  <a:schemeClr val="tx1"/>
                </a:solidFill>
                <a:effectLst/>
                <a:uLnTx/>
                <a:uFillTx/>
                <a:latin typeface="+mn-lt"/>
                <a:ea typeface="+mn-ea"/>
                <a:cs typeface="+mn-cs"/>
              </a:rPr>
              <a:t> of signal processing</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18"/>
          <p:cNvGrpSpPr/>
          <p:nvPr/>
        </p:nvGrpSpPr>
        <p:grpSpPr>
          <a:xfrm>
            <a:off x="0" y="6437745"/>
            <a:ext cx="9144000" cy="344055"/>
            <a:chOff x="0" y="6437745"/>
            <a:chExt cx="9144000" cy="344055"/>
          </a:xfrm>
        </p:grpSpPr>
        <p:sp>
          <p:nvSpPr>
            <p:cNvPr id="9" name="TextBox 8"/>
            <p:cNvSpPr txBox="1"/>
            <p:nvPr/>
          </p:nvSpPr>
          <p:spPr>
            <a:xfrm>
              <a:off x="152400" y="6489412"/>
              <a:ext cx="8839199" cy="292388"/>
            </a:xfrm>
            <a:prstGeom prst="rect">
              <a:avLst/>
            </a:prstGeom>
            <a:noFill/>
          </p:spPr>
          <p:txBody>
            <a:bodyPr wrap="square" rtlCol="0">
              <a:spAutoFit/>
            </a:bodyPr>
            <a:lstStyle/>
            <a:p>
              <a:r>
                <a:rPr lang="en-US" sz="1300" dirty="0" smtClean="0"/>
                <a:t>         Remote Sensing                                                              </a:t>
              </a:r>
              <a:r>
                <a:rPr lang="en-US" sz="1300" dirty="0" smtClean="0">
                  <a:solidFill>
                    <a:schemeClr val="bg1">
                      <a:lumMod val="65000"/>
                    </a:schemeClr>
                  </a:solidFill>
                </a:rPr>
                <a:t>Vegetation Model                                                              Biodiversity Model                                                                                            </a:t>
              </a:r>
              <a:endParaRPr lang="en-US" sz="1300" dirty="0"/>
            </a:p>
          </p:txBody>
        </p:sp>
        <p:cxnSp>
          <p:nvCxnSpPr>
            <p:cNvPr id="10" name="Straight Connector 9"/>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117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Remote Sensing</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22564" y="1153391"/>
            <a:ext cx="7121236"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Vegetation height extraction using</a:t>
            </a:r>
            <a:r>
              <a:rPr kumimoji="0" lang="en-US" sz="2400" i="0" u="none" strike="noStrike" kern="1200" cap="none" spc="0" normalizeH="0" noProof="0" dirty="0" smtClean="0">
                <a:ln>
                  <a:noFill/>
                </a:ln>
                <a:solidFill>
                  <a:schemeClr val="tx1"/>
                </a:solidFill>
                <a:effectLst/>
                <a:uLnTx/>
                <a:uFillTx/>
                <a:latin typeface="+mn-lt"/>
                <a:ea typeface="+mn-ea"/>
                <a:cs typeface="+mn-cs"/>
              </a:rPr>
              <a:t> LiDAR LVIS</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1800"/>
              </a:spcBef>
              <a:spcAft>
                <a:spcPts val="0"/>
              </a:spcAft>
              <a:buClrTx/>
              <a:buSzTx/>
              <a:buFont typeface="Arial" pitchFamily="34" charset="0"/>
              <a:buChar char="•"/>
              <a:tabLst/>
              <a:defRPr/>
            </a:pPr>
            <a:r>
              <a:rPr lang="en-US" sz="2400" dirty="0" smtClean="0"/>
              <a:t>New York State 2010 Landsat Product</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18"/>
          <p:cNvGrpSpPr/>
          <p:nvPr/>
        </p:nvGrpSpPr>
        <p:grpSpPr>
          <a:xfrm>
            <a:off x="0" y="6437745"/>
            <a:ext cx="9144000" cy="344055"/>
            <a:chOff x="0" y="6437745"/>
            <a:chExt cx="9144000" cy="344055"/>
          </a:xfrm>
        </p:grpSpPr>
        <p:sp>
          <p:nvSpPr>
            <p:cNvPr id="9" name="TextBox 8"/>
            <p:cNvSpPr txBox="1"/>
            <p:nvPr/>
          </p:nvSpPr>
          <p:spPr>
            <a:xfrm>
              <a:off x="152400" y="6489412"/>
              <a:ext cx="8839199" cy="292388"/>
            </a:xfrm>
            <a:prstGeom prst="rect">
              <a:avLst/>
            </a:prstGeom>
            <a:noFill/>
          </p:spPr>
          <p:txBody>
            <a:bodyPr wrap="square" rtlCol="0">
              <a:spAutoFit/>
            </a:bodyPr>
            <a:lstStyle/>
            <a:p>
              <a:r>
                <a:rPr lang="en-US" sz="1300" dirty="0" smtClean="0"/>
                <a:t>         Remote Sensing                                                              </a:t>
              </a:r>
              <a:r>
                <a:rPr lang="en-US" sz="1300" dirty="0" smtClean="0">
                  <a:solidFill>
                    <a:schemeClr val="bg1">
                      <a:lumMod val="65000"/>
                    </a:schemeClr>
                  </a:solidFill>
                </a:rPr>
                <a:t>Vegetation Model                                                              Biodiversity Model                                                                                            </a:t>
              </a:r>
              <a:endParaRPr lang="en-US" sz="1300" dirty="0"/>
            </a:p>
          </p:txBody>
        </p:sp>
        <p:cxnSp>
          <p:nvCxnSpPr>
            <p:cNvPr id="11" name="Straight Connector 10"/>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andsat Footprints.jpg"/>
          <p:cNvPicPr>
            <a:picLocks noGrp="1" noChangeAspect="1"/>
          </p:cNvPicPr>
          <p:nvPr>
            <p:ph idx="1"/>
          </p:nvPr>
        </p:nvPicPr>
        <p:blipFill>
          <a:blip r:embed="rId3" cstate="print"/>
          <a:srcRect l="8925" t="5901" r="10751" b="5901"/>
          <a:stretch>
            <a:fillRect/>
          </a:stretch>
        </p:blipFill>
        <p:spPr>
          <a:xfrm>
            <a:off x="525139" y="-5"/>
            <a:ext cx="8079309" cy="6855101"/>
          </a:xfrm>
        </p:spPr>
      </p:pic>
      <p:sp>
        <p:nvSpPr>
          <p:cNvPr id="16" name="TextBox 15"/>
          <p:cNvSpPr txBox="1"/>
          <p:nvPr/>
        </p:nvSpPr>
        <p:spPr>
          <a:xfrm>
            <a:off x="5565824" y="1268760"/>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2009.04.19</a:t>
            </a:r>
            <a:endParaRPr lang="zh-CN" altLang="en-US" b="1" dirty="0">
              <a:solidFill>
                <a:schemeClr val="accent6">
                  <a:lumMod val="75000"/>
                </a:schemeClr>
              </a:solidFill>
              <a:latin typeface="Times New Roman" pitchFamily="18" charset="0"/>
              <a:cs typeface="Times New Roman" pitchFamily="18" charset="0"/>
            </a:endParaRPr>
          </a:p>
        </p:txBody>
      </p:sp>
      <p:grpSp>
        <p:nvGrpSpPr>
          <p:cNvPr id="33" name="Group 32"/>
          <p:cNvGrpSpPr/>
          <p:nvPr/>
        </p:nvGrpSpPr>
        <p:grpSpPr>
          <a:xfrm>
            <a:off x="828152" y="1342509"/>
            <a:ext cx="7964018" cy="4976103"/>
            <a:chOff x="828152" y="1342509"/>
            <a:chExt cx="7964018" cy="4976103"/>
          </a:xfrm>
        </p:grpSpPr>
        <p:grpSp>
          <p:nvGrpSpPr>
            <p:cNvPr id="2" name="组合 5"/>
            <p:cNvGrpSpPr/>
            <p:nvPr/>
          </p:nvGrpSpPr>
          <p:grpSpPr>
            <a:xfrm>
              <a:off x="6616800" y="2900416"/>
              <a:ext cx="2175370" cy="2232613"/>
              <a:chOff x="6616800" y="2900416"/>
              <a:chExt cx="2175370" cy="2232613"/>
            </a:xfrm>
          </p:grpSpPr>
          <p:cxnSp>
            <p:nvCxnSpPr>
              <p:cNvPr id="7" name="直接连接符 6"/>
              <p:cNvCxnSpPr/>
              <p:nvPr/>
            </p:nvCxnSpPr>
            <p:spPr>
              <a:xfrm flipH="1">
                <a:off x="6631656" y="2900416"/>
                <a:ext cx="360000" cy="17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60000" flipH="1">
                <a:off x="8432170" y="3333029"/>
                <a:ext cx="360000" cy="1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6616800" y="4672040"/>
                <a:ext cx="183600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60000" flipH="1" flipV="1">
                <a:off x="6991696" y="2910656"/>
                <a:ext cx="180000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164288" y="3501008"/>
              <a:ext cx="1385316" cy="307777"/>
            </a:xfrm>
            <a:prstGeom prst="rect">
              <a:avLst/>
            </a:prstGeom>
            <a:noFill/>
          </p:spPr>
          <p:txBody>
            <a:bodyPr wrap="none" rtlCol="0">
              <a:spAutoFit/>
            </a:bodyPr>
            <a:lstStyle/>
            <a:p>
              <a:r>
                <a:rPr lang="en-US" altLang="zh-CN" sz="1400" b="1" dirty="0" smtClean="0">
                  <a:latin typeface="Times New Roman" pitchFamily="18" charset="0"/>
                  <a:cs typeface="Times New Roman" pitchFamily="18" charset="0"/>
                </a:rPr>
                <a:t>Path 12 Row 31</a:t>
              </a:r>
              <a:endParaRPr lang="zh-CN" altLang="en-US" sz="1400" b="1" dirty="0">
                <a:latin typeface="Times New Roman" pitchFamily="18" charset="0"/>
                <a:cs typeface="Times New Roman" pitchFamily="18" charset="0"/>
              </a:endParaRPr>
            </a:p>
          </p:txBody>
        </p:sp>
        <p:sp>
          <p:nvSpPr>
            <p:cNvPr id="12" name="TextBox 11"/>
            <p:cNvSpPr txBox="1"/>
            <p:nvPr/>
          </p:nvSpPr>
          <p:spPr>
            <a:xfrm>
              <a:off x="7452320" y="3861048"/>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2010.03.07</a:t>
              </a:r>
              <a:endParaRPr lang="zh-CN" altLang="en-US" b="1" dirty="0">
                <a:solidFill>
                  <a:schemeClr val="accent6">
                    <a:lumMod val="75000"/>
                  </a:schemeClr>
                </a:solidFill>
                <a:latin typeface="Times New Roman" pitchFamily="18" charset="0"/>
                <a:cs typeface="Times New Roman" pitchFamily="18" charset="0"/>
              </a:endParaRPr>
            </a:p>
          </p:txBody>
        </p:sp>
        <p:sp>
          <p:nvSpPr>
            <p:cNvPr id="13" name="TextBox 12"/>
            <p:cNvSpPr txBox="1"/>
            <p:nvPr/>
          </p:nvSpPr>
          <p:spPr>
            <a:xfrm>
              <a:off x="7164288" y="5795972"/>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2010.03.07</a:t>
              </a:r>
              <a:endParaRPr lang="zh-CN" altLang="en-US" b="1" dirty="0">
                <a:solidFill>
                  <a:schemeClr val="accent6">
                    <a:lumMod val="75000"/>
                  </a:schemeClr>
                </a:solidFill>
                <a:latin typeface="Times New Roman" pitchFamily="18" charset="0"/>
                <a:cs typeface="Times New Roman" pitchFamily="18" charset="0"/>
              </a:endParaRPr>
            </a:p>
          </p:txBody>
        </p:sp>
        <p:sp>
          <p:nvSpPr>
            <p:cNvPr id="14" name="TextBox 13"/>
            <p:cNvSpPr txBox="1"/>
            <p:nvPr/>
          </p:nvSpPr>
          <p:spPr>
            <a:xfrm>
              <a:off x="6104420" y="4221088"/>
              <a:ext cx="1210652" cy="646331"/>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2011.03.17</a:t>
              </a:r>
            </a:p>
            <a:p>
              <a:r>
                <a:rPr lang="en-US" altLang="zh-CN" b="1" dirty="0" smtClean="0">
                  <a:solidFill>
                    <a:schemeClr val="accent6">
                      <a:lumMod val="75000"/>
                    </a:schemeClr>
                  </a:solidFill>
                  <a:latin typeface="Times New Roman" pitchFamily="18" charset="0"/>
                  <a:cs typeface="Times New Roman" pitchFamily="18" charset="0"/>
                </a:rPr>
                <a:t>2011.04.18</a:t>
              </a:r>
              <a:endParaRPr lang="zh-CN" altLang="en-US" b="1" dirty="0">
                <a:solidFill>
                  <a:schemeClr val="accent6">
                    <a:lumMod val="75000"/>
                  </a:schemeClr>
                </a:solidFill>
                <a:latin typeface="Times New Roman" pitchFamily="18" charset="0"/>
                <a:cs typeface="Times New Roman" pitchFamily="18" charset="0"/>
              </a:endParaRPr>
            </a:p>
          </p:txBody>
        </p:sp>
        <p:sp>
          <p:nvSpPr>
            <p:cNvPr id="15" name="TextBox 14"/>
            <p:cNvSpPr txBox="1"/>
            <p:nvPr/>
          </p:nvSpPr>
          <p:spPr>
            <a:xfrm>
              <a:off x="5724128" y="5949280"/>
              <a:ext cx="121065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2011.03.17</a:t>
              </a:r>
              <a:endParaRPr lang="zh-CN" altLang="en-US" b="1" dirty="0">
                <a:solidFill>
                  <a:schemeClr val="accent6">
                    <a:lumMod val="75000"/>
                  </a:schemeClr>
                </a:solidFill>
                <a:latin typeface="Times New Roman" pitchFamily="18" charset="0"/>
                <a:cs typeface="Times New Roman" pitchFamily="18" charset="0"/>
              </a:endParaRPr>
            </a:p>
          </p:txBody>
        </p:sp>
        <p:sp>
          <p:nvSpPr>
            <p:cNvPr id="17" name="TextBox 16"/>
            <p:cNvSpPr txBox="1"/>
            <p:nvPr/>
          </p:nvSpPr>
          <p:spPr>
            <a:xfrm>
              <a:off x="5148632" y="2909433"/>
              <a:ext cx="1223412" cy="646331"/>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2008.04.16</a:t>
              </a:r>
            </a:p>
            <a:p>
              <a:r>
                <a:rPr lang="en-US" altLang="zh-CN" b="1" dirty="0" smtClean="0">
                  <a:solidFill>
                    <a:schemeClr val="accent6">
                      <a:lumMod val="75000"/>
                    </a:schemeClr>
                  </a:solidFill>
                  <a:latin typeface="Times New Roman" pitchFamily="18" charset="0"/>
                  <a:cs typeface="Times New Roman" pitchFamily="18" charset="0"/>
                </a:rPr>
                <a:t>2009.04.19</a:t>
              </a:r>
              <a:endParaRPr lang="zh-CN" altLang="en-US" b="1" dirty="0">
                <a:solidFill>
                  <a:schemeClr val="accent6">
                    <a:lumMod val="75000"/>
                  </a:schemeClr>
                </a:solidFill>
                <a:latin typeface="Times New Roman" pitchFamily="18" charset="0"/>
                <a:cs typeface="Times New Roman" pitchFamily="18" charset="0"/>
              </a:endParaRPr>
            </a:p>
          </p:txBody>
        </p:sp>
        <p:sp>
          <p:nvSpPr>
            <p:cNvPr id="18" name="TextBox 17"/>
            <p:cNvSpPr txBox="1"/>
            <p:nvPr/>
          </p:nvSpPr>
          <p:spPr>
            <a:xfrm>
              <a:off x="4744592" y="4437112"/>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2008.04.16</a:t>
              </a:r>
              <a:endParaRPr lang="zh-CN" altLang="en-US" b="1" dirty="0">
                <a:solidFill>
                  <a:schemeClr val="accent6">
                    <a:lumMod val="75000"/>
                  </a:schemeClr>
                </a:solidFill>
                <a:latin typeface="Times New Roman" pitchFamily="18" charset="0"/>
                <a:cs typeface="Times New Roman" pitchFamily="18" charset="0"/>
              </a:endParaRPr>
            </a:p>
          </p:txBody>
        </p:sp>
        <p:sp>
          <p:nvSpPr>
            <p:cNvPr id="20" name="TextBox 19"/>
            <p:cNvSpPr txBox="1"/>
            <p:nvPr/>
          </p:nvSpPr>
          <p:spPr>
            <a:xfrm>
              <a:off x="4211960" y="1342509"/>
              <a:ext cx="1223412" cy="646331"/>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2009.04.10</a:t>
              </a:r>
            </a:p>
            <a:p>
              <a:r>
                <a:rPr lang="en-US" altLang="zh-CN" b="1" dirty="0" smtClean="0">
                  <a:solidFill>
                    <a:schemeClr val="accent6">
                      <a:lumMod val="75000"/>
                    </a:schemeClr>
                  </a:solidFill>
                  <a:latin typeface="Times New Roman" pitchFamily="18" charset="0"/>
                  <a:cs typeface="Times New Roman" pitchFamily="18" charset="0"/>
                </a:rPr>
                <a:t>2010.04.13</a:t>
              </a:r>
              <a:endParaRPr lang="zh-CN" altLang="en-US" b="1" dirty="0">
                <a:solidFill>
                  <a:schemeClr val="accent6">
                    <a:lumMod val="75000"/>
                  </a:schemeClr>
                </a:solidFill>
                <a:latin typeface="Times New Roman" pitchFamily="18" charset="0"/>
                <a:cs typeface="Times New Roman" pitchFamily="18" charset="0"/>
              </a:endParaRPr>
            </a:p>
          </p:txBody>
        </p:sp>
        <p:sp>
          <p:nvSpPr>
            <p:cNvPr id="21" name="TextBox 20"/>
            <p:cNvSpPr txBox="1"/>
            <p:nvPr/>
          </p:nvSpPr>
          <p:spPr>
            <a:xfrm>
              <a:off x="3828704" y="2910656"/>
              <a:ext cx="1223412" cy="646331"/>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2009.04.10</a:t>
              </a:r>
            </a:p>
            <a:p>
              <a:r>
                <a:rPr lang="en-US" altLang="zh-CN" b="1" dirty="0" smtClean="0">
                  <a:solidFill>
                    <a:schemeClr val="accent6">
                      <a:lumMod val="75000"/>
                    </a:schemeClr>
                  </a:solidFill>
                  <a:latin typeface="Times New Roman" pitchFamily="18" charset="0"/>
                  <a:cs typeface="Times New Roman" pitchFamily="18" charset="0"/>
                </a:rPr>
                <a:t>2010.04.13</a:t>
              </a:r>
              <a:endParaRPr lang="zh-CN" altLang="en-US" b="1" dirty="0">
                <a:solidFill>
                  <a:schemeClr val="accent6">
                    <a:lumMod val="75000"/>
                  </a:schemeClr>
                </a:solidFill>
                <a:latin typeface="Times New Roman" pitchFamily="18" charset="0"/>
                <a:cs typeface="Times New Roman" pitchFamily="18" charset="0"/>
              </a:endParaRPr>
            </a:p>
          </p:txBody>
        </p:sp>
        <p:sp>
          <p:nvSpPr>
            <p:cNvPr id="22" name="TextBox 21"/>
            <p:cNvSpPr txBox="1"/>
            <p:nvPr/>
          </p:nvSpPr>
          <p:spPr>
            <a:xfrm>
              <a:off x="3419872" y="4476914"/>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2009.04.26</a:t>
              </a:r>
              <a:endParaRPr lang="zh-CN" altLang="en-US" b="1" dirty="0">
                <a:solidFill>
                  <a:schemeClr val="accent6">
                    <a:lumMod val="75000"/>
                  </a:schemeClr>
                </a:solidFill>
                <a:latin typeface="Times New Roman" pitchFamily="18" charset="0"/>
                <a:cs typeface="Times New Roman" pitchFamily="18" charset="0"/>
              </a:endParaRPr>
            </a:p>
          </p:txBody>
        </p:sp>
        <p:sp>
          <p:nvSpPr>
            <p:cNvPr id="23" name="TextBox 22"/>
            <p:cNvSpPr txBox="1"/>
            <p:nvPr/>
          </p:nvSpPr>
          <p:spPr>
            <a:xfrm>
              <a:off x="2542212" y="2910656"/>
              <a:ext cx="1223412" cy="646331"/>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2009.04.17</a:t>
              </a:r>
            </a:p>
            <a:p>
              <a:r>
                <a:rPr lang="en-US" altLang="zh-CN" b="1" dirty="0" smtClean="0">
                  <a:solidFill>
                    <a:schemeClr val="accent6">
                      <a:lumMod val="75000"/>
                    </a:schemeClr>
                  </a:solidFill>
                  <a:latin typeface="Times New Roman" pitchFamily="18" charset="0"/>
                  <a:cs typeface="Times New Roman" pitchFamily="18" charset="0"/>
                </a:rPr>
                <a:t>2010.04.04</a:t>
              </a:r>
              <a:endParaRPr lang="zh-CN" altLang="en-US" b="1" dirty="0">
                <a:solidFill>
                  <a:schemeClr val="accent6">
                    <a:lumMod val="75000"/>
                  </a:schemeClr>
                </a:solidFill>
                <a:latin typeface="Times New Roman" pitchFamily="18" charset="0"/>
                <a:cs typeface="Times New Roman" pitchFamily="18" charset="0"/>
              </a:endParaRPr>
            </a:p>
          </p:txBody>
        </p:sp>
        <p:sp>
          <p:nvSpPr>
            <p:cNvPr id="24" name="TextBox 23"/>
            <p:cNvSpPr txBox="1"/>
            <p:nvPr/>
          </p:nvSpPr>
          <p:spPr>
            <a:xfrm>
              <a:off x="2138016" y="4480544"/>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2010.04.04</a:t>
              </a:r>
              <a:endParaRPr lang="zh-CN" altLang="en-US" b="1" dirty="0">
                <a:solidFill>
                  <a:schemeClr val="accent6">
                    <a:lumMod val="75000"/>
                  </a:schemeClr>
                </a:solidFill>
                <a:latin typeface="Times New Roman" pitchFamily="18" charset="0"/>
                <a:cs typeface="Times New Roman" pitchFamily="18" charset="0"/>
              </a:endParaRPr>
            </a:p>
          </p:txBody>
        </p:sp>
        <p:sp>
          <p:nvSpPr>
            <p:cNvPr id="25" name="TextBox 24"/>
            <p:cNvSpPr txBox="1"/>
            <p:nvPr/>
          </p:nvSpPr>
          <p:spPr>
            <a:xfrm>
              <a:off x="1232348" y="2919282"/>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2009.03.23</a:t>
              </a:r>
              <a:endParaRPr lang="zh-CN" altLang="en-US" b="1" dirty="0">
                <a:solidFill>
                  <a:schemeClr val="accent6">
                    <a:lumMod val="75000"/>
                  </a:schemeClr>
                </a:solidFill>
                <a:latin typeface="Times New Roman" pitchFamily="18" charset="0"/>
                <a:cs typeface="Times New Roman" pitchFamily="18" charset="0"/>
              </a:endParaRPr>
            </a:p>
          </p:txBody>
        </p:sp>
        <p:sp>
          <p:nvSpPr>
            <p:cNvPr id="26" name="TextBox 25"/>
            <p:cNvSpPr txBox="1"/>
            <p:nvPr/>
          </p:nvSpPr>
          <p:spPr>
            <a:xfrm>
              <a:off x="828152" y="4479976"/>
              <a:ext cx="1223412" cy="369332"/>
            </a:xfrm>
            <a:prstGeom prst="rect">
              <a:avLst/>
            </a:prstGeom>
            <a:solidFill>
              <a:schemeClr val="accent6">
                <a:lumMod val="40000"/>
                <a:lumOff val="60000"/>
              </a:schemeClr>
            </a:solidFill>
          </p:spPr>
          <p:txBody>
            <a:bodyPr wrap="none" rtlCol="0">
              <a:spAutoFit/>
            </a:bodyPr>
            <a:lstStyle/>
            <a:p>
              <a:r>
                <a:rPr lang="en-US" altLang="zh-CN" b="1" dirty="0" smtClean="0">
                  <a:solidFill>
                    <a:schemeClr val="accent6">
                      <a:lumMod val="75000"/>
                    </a:schemeClr>
                  </a:solidFill>
                  <a:latin typeface="Times New Roman" pitchFamily="18" charset="0"/>
                  <a:cs typeface="Times New Roman" pitchFamily="18" charset="0"/>
                </a:rPr>
                <a:t>2009.03.23</a:t>
              </a:r>
              <a:endParaRPr lang="zh-CN" altLang="en-US" b="1" dirty="0">
                <a:solidFill>
                  <a:schemeClr val="accent6">
                    <a:lumMod val="75000"/>
                  </a:schemeClr>
                </a:solidFill>
                <a:latin typeface="Times New Roman" pitchFamily="18" charset="0"/>
                <a:cs typeface="Times New Roman" pitchFamily="18" charset="0"/>
              </a:endParaRPr>
            </a:p>
          </p:txBody>
        </p:sp>
      </p:grpSp>
      <p:sp>
        <p:nvSpPr>
          <p:cNvPr id="27" name="TextBox 26"/>
          <p:cNvSpPr txBox="1"/>
          <p:nvPr/>
        </p:nvSpPr>
        <p:spPr>
          <a:xfrm>
            <a:off x="0" y="5257800"/>
            <a:ext cx="5148064" cy="1200329"/>
          </a:xfrm>
          <a:prstGeom prst="rect">
            <a:avLst/>
          </a:prstGeom>
          <a:noFill/>
        </p:spPr>
        <p:txBody>
          <a:bodyPr wrap="square" rtlCol="0">
            <a:spAutoFit/>
          </a:bodyPr>
          <a:lstStyle/>
          <a:p>
            <a:r>
              <a:rPr lang="en-US" altLang="zh-CN" sz="2400" dirty="0" smtClean="0"/>
              <a:t>For the footprints where one clear scene cannot be found, like path 15 row 29, two scenes were used. </a:t>
            </a:r>
          </a:p>
        </p:txBody>
      </p:sp>
      <p:sp>
        <p:nvSpPr>
          <p:cNvPr id="28" name="Title 1"/>
          <p:cNvSpPr txBox="1">
            <a:spLocks/>
          </p:cNvSpPr>
          <p:nvPr/>
        </p:nvSpPr>
        <p:spPr>
          <a:xfrm>
            <a:off x="228600" y="2286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Leaf Off/On</a:t>
            </a:r>
            <a:r>
              <a:rPr kumimoji="0" lang="en-US" sz="3300" b="1" i="0" u="none" strike="noStrike" kern="1200" cap="none" spc="0" normalizeH="0" noProof="0" dirty="0" smtClean="0">
                <a:ln>
                  <a:noFill/>
                </a:ln>
                <a:solidFill>
                  <a:schemeClr val="tx1"/>
                </a:solidFill>
                <a:effectLst/>
                <a:uLnTx/>
                <a:uFillTx/>
                <a:latin typeface="+mj-lt"/>
                <a:ea typeface="+mj-ea"/>
                <a:cs typeface="+mj-cs"/>
              </a:rPr>
              <a:t> </a:t>
            </a:r>
            <a:r>
              <a:rPr kumimoji="0" lang="en-US" sz="3300" b="1" i="0" u="none" strike="noStrike" kern="1200" cap="none" spc="0" normalizeH="0" baseline="0" noProof="0" dirty="0" smtClean="0">
                <a:ln>
                  <a:noFill/>
                </a:ln>
                <a:solidFill>
                  <a:schemeClr val="tx1"/>
                </a:solidFill>
                <a:effectLst/>
                <a:uLnTx/>
                <a:uFillTx/>
                <a:latin typeface="+mj-lt"/>
                <a:ea typeface="+mj-ea"/>
                <a:cs typeface="+mj-cs"/>
              </a:rPr>
              <a:t>Scenes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mj-lt"/>
                <a:ea typeface="+mj-ea"/>
                <a:cs typeface="+mj-cs"/>
              </a:rPr>
              <a:t>(19 in total)</a:t>
            </a:r>
            <a:endParaRPr kumimoji="0" lang="en-US" sz="33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9" name="Group 18"/>
          <p:cNvGrpSpPr/>
          <p:nvPr/>
        </p:nvGrpSpPr>
        <p:grpSpPr>
          <a:xfrm>
            <a:off x="0" y="6437745"/>
            <a:ext cx="9144000" cy="344055"/>
            <a:chOff x="0" y="6437745"/>
            <a:chExt cx="9144000" cy="344055"/>
          </a:xfrm>
        </p:grpSpPr>
        <p:sp>
          <p:nvSpPr>
            <p:cNvPr id="30" name="TextBox 29"/>
            <p:cNvSpPr txBox="1"/>
            <p:nvPr/>
          </p:nvSpPr>
          <p:spPr>
            <a:xfrm>
              <a:off x="152400" y="6489412"/>
              <a:ext cx="8839199" cy="292388"/>
            </a:xfrm>
            <a:prstGeom prst="rect">
              <a:avLst/>
            </a:prstGeom>
            <a:noFill/>
          </p:spPr>
          <p:txBody>
            <a:bodyPr wrap="square" rtlCol="0">
              <a:spAutoFit/>
            </a:bodyPr>
            <a:lstStyle/>
            <a:p>
              <a:r>
                <a:rPr lang="en-US" sz="1300" dirty="0" smtClean="0"/>
                <a:t>         Remote Sensing                                                              </a:t>
              </a:r>
              <a:r>
                <a:rPr lang="en-US" sz="1300" dirty="0" smtClean="0">
                  <a:solidFill>
                    <a:schemeClr val="bg1">
                      <a:lumMod val="65000"/>
                    </a:schemeClr>
                  </a:solidFill>
                </a:rPr>
                <a:t>Vegetation Model                                                              Biodiversity Model                                                                                            </a:t>
              </a:r>
              <a:endParaRPr lang="en-US" sz="1300" dirty="0"/>
            </a:p>
          </p:txBody>
        </p:sp>
        <p:cxnSp>
          <p:nvCxnSpPr>
            <p:cNvPr id="31" name="Straight Connector 30"/>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810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8"/>
          <p:cNvGrpSpPr/>
          <p:nvPr/>
        </p:nvGrpSpPr>
        <p:grpSpPr>
          <a:xfrm>
            <a:off x="0" y="6437745"/>
            <a:ext cx="9144000" cy="344055"/>
            <a:chOff x="0" y="6437745"/>
            <a:chExt cx="9144000" cy="344055"/>
          </a:xfrm>
        </p:grpSpPr>
        <p:sp>
          <p:nvSpPr>
            <p:cNvPr id="8" name="TextBox 7"/>
            <p:cNvSpPr txBox="1"/>
            <p:nvPr/>
          </p:nvSpPr>
          <p:spPr>
            <a:xfrm>
              <a:off x="152400" y="6489412"/>
              <a:ext cx="8839199" cy="292388"/>
            </a:xfrm>
            <a:prstGeom prst="rect">
              <a:avLst/>
            </a:prstGeom>
            <a:noFill/>
          </p:spPr>
          <p:txBody>
            <a:bodyPr wrap="square" rtlCol="0">
              <a:spAutoFit/>
            </a:bodyPr>
            <a:lstStyle/>
            <a:p>
              <a:r>
                <a:rPr lang="en-US" sz="1300" dirty="0" smtClean="0"/>
                <a:t>         Remote Sensing                                                              </a:t>
              </a:r>
              <a:r>
                <a:rPr lang="en-US" sz="1300" dirty="0" smtClean="0">
                  <a:solidFill>
                    <a:schemeClr val="bg1">
                      <a:lumMod val="65000"/>
                    </a:schemeClr>
                  </a:solidFill>
                </a:rPr>
                <a:t>Vegetation Model                                                              Biodiversity Model                                                                                            </a:t>
              </a:r>
              <a:endParaRPr lang="en-US" sz="1300" dirty="0"/>
            </a:p>
          </p:txBody>
        </p:sp>
        <p:cxnSp>
          <p:nvCxnSpPr>
            <p:cNvPr id="9" name="Straight Connector 8"/>
            <p:cNvCxnSpPr/>
            <p:nvPr/>
          </p:nvCxnSpPr>
          <p:spPr>
            <a:xfrm>
              <a:off x="0" y="6437745"/>
              <a:ext cx="9144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65151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effectLst/>
                <a:uLnTx/>
                <a:uFillTx/>
                <a:latin typeface="+mj-lt"/>
                <a:ea typeface="+mj-ea"/>
                <a:cs typeface="+mj-cs"/>
              </a:rPr>
              <a:t>New York State 2010</a:t>
            </a:r>
            <a:endParaRPr kumimoji="0" lang="en-US" sz="3300" b="1" i="0" u="none" strike="noStrike" kern="1200" cap="none" spc="0" normalizeH="0" baseline="0" noProof="0" dirty="0">
              <a:ln>
                <a:noFill/>
              </a:ln>
              <a:effectLst/>
              <a:uLnTx/>
              <a:uFillTx/>
              <a:latin typeface="+mj-lt"/>
              <a:ea typeface="+mj-ea"/>
              <a:cs typeface="+mj-cs"/>
            </a:endParaRPr>
          </a:p>
        </p:txBody>
      </p:sp>
      <p:pic>
        <p:nvPicPr>
          <p:cNvPr id="15" name="内容占位符 3" descr="nys_landcover.jpg"/>
          <p:cNvPicPr>
            <a:picLocks noGrp="1" noChangeAspect="1"/>
          </p:cNvPicPr>
          <p:nvPr>
            <p:ph idx="1"/>
          </p:nvPr>
        </p:nvPicPr>
        <p:blipFill>
          <a:blip r:embed="rId3" cstate="print">
            <a:clrChange>
              <a:clrFrom>
                <a:srgbClr val="FFFFFF"/>
              </a:clrFrom>
              <a:clrTo>
                <a:srgbClr val="FFFFFF">
                  <a:alpha val="0"/>
                </a:srgbClr>
              </a:clrTo>
            </a:clrChange>
          </a:blip>
          <a:srcRect t="476" r="4000"/>
          <a:stretch>
            <a:fillRect/>
          </a:stretch>
        </p:blipFill>
        <p:spPr>
          <a:xfrm>
            <a:off x="762000" y="78750"/>
            <a:ext cx="8385883" cy="6149493"/>
          </a:xfrm>
        </p:spPr>
      </p:pic>
      <p:sp>
        <p:nvSpPr>
          <p:cNvPr id="16" name="Rectangle 15"/>
          <p:cNvSpPr/>
          <p:nvPr/>
        </p:nvSpPr>
        <p:spPr>
          <a:xfrm>
            <a:off x="1219200" y="4495800"/>
            <a:ext cx="35814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4800600"/>
            <a:ext cx="5148064" cy="1200329"/>
          </a:xfrm>
          <a:prstGeom prst="rect">
            <a:avLst/>
          </a:prstGeom>
          <a:noFill/>
        </p:spPr>
        <p:txBody>
          <a:bodyPr wrap="square" rtlCol="0">
            <a:spAutoFit/>
          </a:bodyPr>
          <a:lstStyle/>
          <a:p>
            <a:r>
              <a:rPr lang="en-US" altLang="zh-CN" sz="2400" dirty="0" smtClean="0"/>
              <a:t>Accuracy of shrub class ~70%</a:t>
            </a:r>
          </a:p>
          <a:p>
            <a:r>
              <a:rPr lang="en-US" altLang="zh-CN" sz="2400" dirty="0" smtClean="0"/>
              <a:t>NLCD 2006 accuracy &lt;30%</a:t>
            </a:r>
            <a:endParaRPr lang="zh-CN" altLang="en-US" sz="2400" dirty="0" smtClean="0"/>
          </a:p>
          <a:p>
            <a:endParaRPr lang="en-US" altLang="zh-CN" sz="2400"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81000" y="2438400"/>
            <a:ext cx="8229600" cy="1143000"/>
          </a:xfrm>
        </p:spPr>
        <p:txBody>
          <a:bodyPr>
            <a:normAutofit/>
          </a:bodyPr>
          <a:lstStyle/>
          <a:p>
            <a:pPr algn="l"/>
            <a:r>
              <a:rPr lang="en-US" altLang="zh-CN" sz="3300" b="1" dirty="0" smtClean="0"/>
              <a:t>Vegetation Model</a:t>
            </a:r>
            <a:br>
              <a:rPr lang="en-US" altLang="zh-CN" sz="3300" b="1" dirty="0" smtClean="0"/>
            </a:br>
            <a:r>
              <a:rPr lang="en-US" altLang="zh-CN" sz="3300" dirty="0" smtClean="0"/>
              <a:t>A new approach</a:t>
            </a:r>
            <a:endParaRPr lang="zh-CN" altLang="en-US" sz="33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TotalTime>
  <Words>1621</Words>
  <Application>Microsoft Macintosh PowerPoint</Application>
  <PresentationFormat>On-screen Show (4:3)</PresentationFormat>
  <Paragraphs>291</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Remote Sensing Vegetation height extraction using LiDAR LVIS</vt:lpstr>
      <vt:lpstr>PowerPoint Presentation</vt:lpstr>
      <vt:lpstr>PowerPoint Presentation</vt:lpstr>
      <vt:lpstr>PowerPoint Presentation</vt:lpstr>
      <vt:lpstr>PowerPoint Presentation</vt:lpstr>
      <vt:lpstr>PowerPoint Presentation</vt:lpstr>
      <vt:lpstr>Vegetation Model A new approach</vt:lpstr>
      <vt:lpstr>PowerPoint Presentation</vt:lpstr>
      <vt:lpstr>PowerPoint Presentation</vt:lpstr>
      <vt:lpstr>PowerPoint Presentation</vt:lpstr>
      <vt:lpstr>Biodiversity Model Community turnover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Jarzyna, Marta</dc:creator>
  <cp:lastModifiedBy>Leanne Creamer</cp:lastModifiedBy>
  <cp:revision>252</cp:revision>
  <dcterms:created xsi:type="dcterms:W3CDTF">2006-08-16T00:00:00Z</dcterms:created>
  <dcterms:modified xsi:type="dcterms:W3CDTF">2013-04-24T19:17:23Z</dcterms:modified>
</cp:coreProperties>
</file>