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7" r:id="rId2"/>
    <p:sldId id="326" r:id="rId3"/>
    <p:sldId id="327" r:id="rId4"/>
    <p:sldId id="283" r:id="rId5"/>
    <p:sldId id="322" r:id="rId6"/>
    <p:sldId id="331" r:id="rId7"/>
    <p:sldId id="329" r:id="rId8"/>
    <p:sldId id="309" r:id="rId9"/>
    <p:sldId id="332" r:id="rId10"/>
    <p:sldId id="321" r:id="rId11"/>
    <p:sldId id="310" r:id="rId12"/>
    <p:sldId id="311" r:id="rId13"/>
    <p:sldId id="325" r:id="rId14"/>
    <p:sldId id="313" r:id="rId15"/>
    <p:sldId id="314" r:id="rId16"/>
    <p:sldId id="315" r:id="rId17"/>
    <p:sldId id="316" r:id="rId18"/>
    <p:sldId id="319" r:id="rId19"/>
    <p:sldId id="317" r:id="rId20"/>
    <p:sldId id="318" r:id="rId21"/>
    <p:sldId id="328" r:id="rId22"/>
    <p:sldId id="323" r:id="rId23"/>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rrest Melton" initials="" lastIdx="1" clrIdx="0"/>
  <p:cmAuthor id="1" name="Jennifer Dung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691E"/>
    <a:srgbClr val="A3D979"/>
    <a:srgbClr val="86CD4D"/>
    <a:srgbClr val="558E28"/>
    <a:srgbClr val="66B132"/>
    <a:srgbClr val="FED164"/>
    <a:srgbClr val="FD9A00"/>
    <a:srgbClr val="C78D00"/>
    <a:srgbClr val="FCBD00"/>
    <a:srgbClr val="95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71" autoAdjust="0"/>
    <p:restoredTop sz="86066" autoAdjust="0"/>
  </p:normalViewPr>
  <p:slideViewPr>
    <p:cSldViewPr snapToGrid="0" snapToObjects="1">
      <p:cViewPr varScale="1">
        <p:scale>
          <a:sx n="123" d="100"/>
          <a:sy n="123" d="100"/>
        </p:scale>
        <p:origin x="-512" y="-104"/>
      </p:cViewPr>
      <p:guideLst>
        <p:guide orient="horz" pos="1620"/>
        <p:guide orient="horz" pos="3117"/>
        <p:guide orient="horz" pos="2527"/>
        <p:guide orient="horz" pos="2981"/>
        <p:guide pos="2881"/>
        <p:guide pos="5438"/>
        <p:guide pos="2964"/>
        <p:guide pos="27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367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09D751-3292-4478-88A3-2E379BA1765D}" type="datetimeFigureOut">
              <a:rPr lang="it-IT" smtClean="0"/>
              <a:pPr/>
              <a:t>4/23/13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463DC5-44D5-4EC1-8302-B1BC5D5DC404}" type="slidenum">
              <a:rPr lang="it-IT" smtClean="0"/>
              <a:pPr/>
              <a:t>‹#›</a:t>
            </a:fld>
            <a:endParaRPr lang="it-IT"/>
          </a:p>
        </p:txBody>
      </p:sp>
    </p:spTree>
    <p:extLst>
      <p:ext uri="{BB962C8B-B14F-4D97-AF65-F5344CB8AC3E}">
        <p14:creationId xmlns:p14="http://schemas.microsoft.com/office/powerpoint/2010/main" val="2395901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1928C-AC38-40CC-B21C-26FF5B2F0544}" type="datetimeFigureOut">
              <a:rPr lang="it-IT" smtClean="0"/>
              <a:pPr/>
              <a:t>4/23/13</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01875"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DEA31-FCB9-4459-9DC6-94DEF03DBEAD}" type="slidenum">
              <a:rPr lang="it-IT" smtClean="0"/>
              <a:pPr/>
              <a:t>‹#›</a:t>
            </a:fld>
            <a:endParaRPr lang="it-IT"/>
          </a:p>
        </p:txBody>
      </p:sp>
    </p:spTree>
    <p:extLst>
      <p:ext uri="{BB962C8B-B14F-4D97-AF65-F5344CB8AC3E}">
        <p14:creationId xmlns:p14="http://schemas.microsoft.com/office/powerpoint/2010/main" val="26572167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lumMod val="75000"/>
                    <a:lumOff val="25000"/>
                  </a:schemeClr>
                </a:solidFill>
              </a:rPr>
              <a:t>NEX is providing a platform for testing and analysis of VIIRS data products as well as running TOPS.</a:t>
            </a:r>
          </a:p>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10</a:t>
            </a:fld>
            <a:endParaRPr lang="it-IT">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D9A00"/>
                </a:solidFill>
                <a:latin typeface="Puritan 2.0" pitchFamily="50" charset="2"/>
              </a:rPr>
              <a:t>QA Filtering should produce comparable datasets </a:t>
            </a:r>
          </a:p>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11</a:t>
            </a:fld>
            <a:endParaRPr lang="it-IT">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595959"/>
                </a:solidFill>
                <a:latin typeface="Arial"/>
                <a:cs typeface="Arial"/>
              </a:rPr>
              <a:t>Additional flags corresponding to pixel reliability and VI usefulness also used, however caution needs to be taken</a:t>
            </a:r>
            <a:endParaRPr lang="en-US" sz="1200" dirty="0" smtClean="0">
              <a:solidFill>
                <a:srgbClr val="595959"/>
              </a:solidFill>
              <a:latin typeface="Arial"/>
              <a:cs typeface="Arial"/>
            </a:endParaRPr>
          </a:p>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12</a:t>
            </a:fld>
            <a:endParaRPr lang="it-IT">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13</a:t>
            </a:fld>
            <a:endParaRPr lang="it-IT">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14</a:t>
            </a:fld>
            <a:endParaRPr lang="it-IT">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15</a:t>
            </a:fld>
            <a:endParaRPr lang="it-IT">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16</a:t>
            </a:fld>
            <a:endParaRPr lang="it-IT">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17</a:t>
            </a:fld>
            <a:endParaRPr lang="it-IT">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18</a:t>
            </a:fld>
            <a:endParaRPr lang="it-IT">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19</a:t>
            </a:fld>
            <a:endParaRPr lang="it-IT">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u="sng" dirty="0" err="1" smtClean="0"/>
              <a:t>Now</a:t>
            </a:r>
            <a:r>
              <a:rPr lang="it-IT" u="sng" baseline="0" dirty="0" smtClean="0"/>
              <a:t> </a:t>
            </a:r>
            <a:r>
              <a:rPr lang="it-IT" u="sng" baseline="0" dirty="0" err="1" smtClean="0"/>
              <a:t>that</a:t>
            </a:r>
            <a:r>
              <a:rPr lang="it-IT" u="sng" baseline="0" dirty="0" smtClean="0"/>
              <a:t> the MODIS </a:t>
            </a:r>
            <a:r>
              <a:rPr lang="it-IT" u="sng" baseline="0" dirty="0" err="1" smtClean="0"/>
              <a:t>instruments</a:t>
            </a:r>
            <a:r>
              <a:rPr lang="it-IT" u="sng" baseline="0" dirty="0" smtClean="0"/>
              <a:t> </a:t>
            </a:r>
            <a:r>
              <a:rPr lang="it-IT" u="sng" baseline="0" dirty="0" err="1" smtClean="0"/>
              <a:t>have</a:t>
            </a:r>
            <a:r>
              <a:rPr lang="it-IT" u="sng" baseline="0" dirty="0" smtClean="0"/>
              <a:t> </a:t>
            </a:r>
            <a:r>
              <a:rPr lang="it-IT" u="sng" baseline="0" dirty="0" err="1" smtClean="0"/>
              <a:t>been</a:t>
            </a:r>
            <a:r>
              <a:rPr lang="it-IT" u="sng" baseline="0" dirty="0" smtClean="0"/>
              <a:t> up over a decade, </a:t>
            </a:r>
            <a:r>
              <a:rPr lang="it-IT" u="sng" baseline="0" dirty="0" err="1" smtClean="0"/>
              <a:t>we</a:t>
            </a:r>
            <a:r>
              <a:rPr lang="it-IT" u="sng" baseline="0" dirty="0" smtClean="0"/>
              <a:t> </a:t>
            </a:r>
            <a:r>
              <a:rPr lang="it-IT" u="sng" baseline="0" dirty="0" err="1" smtClean="0"/>
              <a:t>now</a:t>
            </a:r>
            <a:r>
              <a:rPr lang="it-IT" u="sng" baseline="0" dirty="0" smtClean="0"/>
              <a:t> </a:t>
            </a:r>
            <a:r>
              <a:rPr lang="it-IT" u="sng" baseline="0" dirty="0" err="1" smtClean="0"/>
              <a:t>have</a:t>
            </a:r>
            <a:r>
              <a:rPr lang="it-IT" u="sng" baseline="0" dirty="0" smtClean="0"/>
              <a:t> the long-</a:t>
            </a:r>
            <a:r>
              <a:rPr lang="it-IT" u="sng" baseline="0" dirty="0" err="1" smtClean="0"/>
              <a:t>planned</a:t>
            </a:r>
            <a:r>
              <a:rPr lang="it-IT" u="sng" baseline="0" dirty="0" smtClean="0"/>
              <a:t> successor to MODIS in the </a:t>
            </a:r>
            <a:r>
              <a:rPr lang="it-IT" u="sng" baseline="0" dirty="0" err="1" smtClean="0"/>
              <a:t>form</a:t>
            </a:r>
            <a:r>
              <a:rPr lang="it-IT" u="sng" baseline="0" dirty="0" smtClean="0"/>
              <a:t> of </a:t>
            </a:r>
            <a:r>
              <a:rPr lang="it-IT" u="sng" baseline="0" dirty="0" err="1" smtClean="0"/>
              <a:t>Suomi</a:t>
            </a:r>
            <a:r>
              <a:rPr lang="it-IT" u="sng" baseline="0" dirty="0" smtClean="0"/>
              <a:t> NPP VIIRS</a:t>
            </a:r>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20</a:t>
            </a:fld>
            <a:endParaRPr lang="it-IT">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(e.g. using MODIS </a:t>
            </a:r>
            <a:r>
              <a:rPr lang="en-US" sz="1200" dirty="0" err="1" smtClean="0"/>
              <a:t>climatologies</a:t>
            </a:r>
            <a:r>
              <a:rPr lang="en-US" sz="1200" dirty="0" smtClean="0"/>
              <a:t>, VIIRS data forward can be used to generate anomalies). </a:t>
            </a:r>
            <a:endParaRPr lang="en-US"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21</a:t>
            </a:fld>
            <a:endParaRPr lang="it-IT"/>
          </a:p>
        </p:txBody>
      </p:sp>
    </p:spTree>
    <p:extLst>
      <p:ext uri="{BB962C8B-B14F-4D97-AF65-F5344CB8AC3E}">
        <p14:creationId xmlns:p14="http://schemas.microsoft.com/office/powerpoint/2010/main" val="4076234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DEA31-FCB9-4459-9DC6-94DEF03DBEAD}" type="slidenum">
              <a:rPr lang="it-IT" smtClean="0"/>
              <a:pPr/>
              <a:t>22</a:t>
            </a:fld>
            <a:endParaRPr lang="it-IT"/>
          </a:p>
        </p:txBody>
      </p:sp>
    </p:spTree>
    <p:extLst>
      <p:ext uri="{BB962C8B-B14F-4D97-AF65-F5344CB8AC3E}">
        <p14:creationId xmlns:p14="http://schemas.microsoft.com/office/powerpoint/2010/main" val="168948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lumMod val="75000"/>
                    <a:lumOff val="25000"/>
                  </a:schemeClr>
                </a:solidFill>
              </a:rPr>
              <a:t>Data products from the TOPS modeling framework have been applied in more than a dozen ASP projects. While we are focusing</a:t>
            </a:r>
            <a:r>
              <a:rPr lang="en-US" sz="1400" b="0" baseline="0" dirty="0" smtClean="0">
                <a:solidFill>
                  <a:schemeClr val="tx1">
                    <a:lumMod val="75000"/>
                    <a:lumOff val="25000"/>
                  </a:schemeClr>
                </a:solidFill>
              </a:rPr>
              <a:t> on four of these projects </a:t>
            </a:r>
            <a:r>
              <a:rPr lang="en-US" sz="1400" b="0" baseline="0" dirty="0" smtClean="0">
                <a:solidFill>
                  <a:schemeClr val="tx1">
                    <a:lumMod val="75000"/>
                    <a:lumOff val="25000"/>
                  </a:schemeClr>
                </a:solidFill>
              </a:rPr>
              <a:t>because </a:t>
            </a:r>
            <a:r>
              <a:rPr lang="en-US" sz="1400" b="0" baseline="0" dirty="0" smtClean="0">
                <a:solidFill>
                  <a:schemeClr val="tx1">
                    <a:lumMod val="75000"/>
                    <a:lumOff val="25000"/>
                  </a:schemeClr>
                </a:solidFill>
              </a:rPr>
              <a:t>members of our team collaborate or lead them, our findings should be relevant to most of them.</a:t>
            </a:r>
            <a:endParaRPr lang="en-US" sz="1400" b="0" dirty="0" smtClean="0">
              <a:solidFill>
                <a:schemeClr val="tx1">
                  <a:lumMod val="75000"/>
                  <a:lumOff val="25000"/>
                </a:schemeClr>
              </a:solidFill>
            </a:endParaRPr>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4</a:t>
            </a:fld>
            <a:endParaRPr lang="it-IT">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progress with the project has been</a:t>
            </a:r>
            <a:r>
              <a:rPr lang="en-US" baseline="0" dirty="0" smtClean="0"/>
              <a:t> driven by the pace of VIIRS data production both on the NOAA side, with their IDPS, and on the NASA side, with the evaluation of those products being done by the PEATEs.</a:t>
            </a:r>
            <a:endParaRPr lang="en-US" dirty="0"/>
          </a:p>
        </p:txBody>
      </p:sp>
      <p:sp>
        <p:nvSpPr>
          <p:cNvPr id="4" name="Slide Number Placeholder 3"/>
          <p:cNvSpPr>
            <a:spLocks noGrp="1"/>
          </p:cNvSpPr>
          <p:nvPr>
            <p:ph type="sldNum" sz="quarter" idx="10"/>
          </p:nvPr>
        </p:nvSpPr>
        <p:spPr/>
        <p:txBody>
          <a:bodyPr/>
          <a:lstStyle/>
          <a:p>
            <a:fld id="{09BDEA31-FCB9-4459-9DC6-94DEF03DBEAD}" type="slidenum">
              <a:rPr lang="it-IT" smtClean="0"/>
              <a:pPr/>
              <a:t>5</a:t>
            </a:fld>
            <a:endParaRPr lang="it-IT"/>
          </a:p>
        </p:txBody>
      </p:sp>
    </p:spTree>
    <p:extLst>
      <p:ext uri="{BB962C8B-B14F-4D97-AF65-F5344CB8AC3E}">
        <p14:creationId xmlns:p14="http://schemas.microsoft.com/office/powerpoint/2010/main" val="132605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DEA31-FCB9-4459-9DC6-94DEF03DBEAD}" type="slidenum">
              <a:rPr lang="it-IT" smtClean="0"/>
              <a:pPr/>
              <a:t>6</a:t>
            </a:fld>
            <a:endParaRPr lang="it-IT"/>
          </a:p>
        </p:txBody>
      </p:sp>
    </p:spTree>
    <p:extLst>
      <p:ext uri="{BB962C8B-B14F-4D97-AF65-F5344CB8AC3E}">
        <p14:creationId xmlns:p14="http://schemas.microsoft.com/office/powerpoint/2010/main" val="19643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7</a:t>
            </a:fld>
            <a:endParaRPr lang="it-IT">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8</a:t>
            </a:fld>
            <a:endParaRPr lang="it-IT">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u="sng" dirty="0"/>
          </a:p>
        </p:txBody>
      </p:sp>
      <p:sp>
        <p:nvSpPr>
          <p:cNvPr id="4" name="Segnaposto numero diapositiva 3"/>
          <p:cNvSpPr>
            <a:spLocks noGrp="1"/>
          </p:cNvSpPr>
          <p:nvPr>
            <p:ph type="sldNum" sz="quarter" idx="10"/>
          </p:nvPr>
        </p:nvSpPr>
        <p:spPr/>
        <p:txBody>
          <a:bodyPr/>
          <a:lstStyle/>
          <a:p>
            <a:fld id="{09BDEA31-FCB9-4459-9DC6-94DEF03DBEAD}" type="slidenum">
              <a:rPr lang="it-IT" smtClean="0">
                <a:solidFill>
                  <a:prstClr val="black"/>
                </a:solidFill>
                <a:latin typeface="Calibri"/>
              </a:rPr>
              <a:pPr/>
              <a:t>9</a:t>
            </a:fld>
            <a:endParaRPr lang="it-IT">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1108655"/>
            <a:ext cx="7772400" cy="1102519"/>
          </a:xfrm>
        </p:spPr>
        <p:txBody>
          <a:bodyPr/>
          <a:lstStyle>
            <a:lvl1pPr>
              <a:defRPr b="1"/>
            </a:lvl1pPr>
          </a:lstStyle>
          <a:p>
            <a:r>
              <a:rPr lang="it-IT" dirty="0" smtClean="0"/>
              <a:t>Title</a:t>
            </a:r>
            <a:endParaRPr lang="it-IT" dirty="0"/>
          </a:p>
        </p:txBody>
      </p:sp>
      <p:sp>
        <p:nvSpPr>
          <p:cNvPr id="3" name="Sottotitolo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Text</a:t>
            </a:r>
            <a:endParaRPr lang="it-IT" dirty="0"/>
          </a:p>
        </p:txBody>
      </p:sp>
      <p:pic>
        <p:nvPicPr>
          <p:cNvPr id="5" name="Picture 4" descr="NASA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6021" y="22278"/>
            <a:ext cx="628156" cy="533933"/>
          </a:xfrm>
          <a:prstGeom prst="rect">
            <a:avLst/>
          </a:prstGeom>
        </p:spPr>
      </p:pic>
    </p:spTree>
  </p:cSld>
  <p:clrMapOvr>
    <a:masterClrMapping/>
  </p:clrMapOvr>
  <p:transition xmlns:p14="http://schemas.microsoft.com/office/powerpoint/2010/mai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DABA6B5-76A0-470E-8879-A38C1EA26044}" type="slidenum">
              <a:rPr lang="it-IT" smtClean="0"/>
              <a:pPr/>
              <a:t>‹#›</a:t>
            </a:fld>
            <a:endParaRPr lang="it-IT"/>
          </a:p>
        </p:txBody>
      </p:sp>
    </p:spTree>
    <p:extLst>
      <p:ext uri="{BB962C8B-B14F-4D97-AF65-F5344CB8AC3E}">
        <p14:creationId xmlns:p14="http://schemas.microsoft.com/office/powerpoint/2010/main" val="2214992305"/>
      </p:ext>
    </p:extLst>
  </p:cSld>
  <p:clrMapOvr>
    <a:masterClrMapping/>
  </p:clrMapOvr>
  <p:transition xmlns:p14="http://schemas.microsoft.com/office/powerpoint/2010/mai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CDABA6B5-76A0-470E-8879-A38C1EA26044}" type="slidenum">
              <a:rPr lang="it-IT" smtClean="0"/>
              <a:pPr/>
              <a:t>‹#›</a:t>
            </a:fld>
            <a:endParaRPr lang="it-IT"/>
          </a:p>
        </p:txBody>
      </p:sp>
      <p:sp>
        <p:nvSpPr>
          <p:cNvPr id="6" name="Text Placeholder 5"/>
          <p:cNvSpPr>
            <a:spLocks noGrp="1"/>
          </p:cNvSpPr>
          <p:nvPr>
            <p:ph type="body" sz="quarter" idx="11"/>
          </p:nvPr>
        </p:nvSpPr>
        <p:spPr>
          <a:xfrm>
            <a:off x="457200" y="1185863"/>
            <a:ext cx="8229600" cy="347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NASA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6021" y="22278"/>
            <a:ext cx="628156" cy="533933"/>
          </a:xfrm>
          <a:prstGeom prst="rect">
            <a:avLst/>
          </a:prstGeom>
        </p:spPr>
      </p:pic>
    </p:spTree>
    <p:extLst>
      <p:ext uri="{BB962C8B-B14F-4D97-AF65-F5344CB8AC3E}">
        <p14:creationId xmlns:p14="http://schemas.microsoft.com/office/powerpoint/2010/main" val="3920473322"/>
      </p:ext>
    </p:extLst>
  </p:cSld>
  <p:clrMapOvr>
    <a:masterClrMapping/>
  </p:clrMapOvr>
  <p:transition xmlns:p14="http://schemas.microsoft.com/office/powerpoint/2010/mai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CDABA6B5-76A0-470E-8879-A38C1EA26044}" type="slidenum">
              <a:rPr lang="it-IT" smtClean="0"/>
              <a:pPr/>
              <a:t>‹#›</a:t>
            </a:fld>
            <a:endParaRPr lang="it-IT"/>
          </a:p>
        </p:txBody>
      </p:sp>
      <p:pic>
        <p:nvPicPr>
          <p:cNvPr id="4" name="Picture 3" descr="NASA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6021" y="22278"/>
            <a:ext cx="628156" cy="533933"/>
          </a:xfrm>
          <a:prstGeom prst="rect">
            <a:avLst/>
          </a:prstGeom>
        </p:spPr>
      </p:pic>
    </p:spTree>
    <p:extLst>
      <p:ext uri="{BB962C8B-B14F-4D97-AF65-F5344CB8AC3E}">
        <p14:creationId xmlns:p14="http://schemas.microsoft.com/office/powerpoint/2010/main" val="1549174574"/>
      </p:ext>
    </p:extLst>
  </p:cSld>
  <p:clrMapOvr>
    <a:masterClrMapping/>
  </p:clrMapOvr>
  <p:transition xmlns:p14="http://schemas.microsoft.com/office/powerpoint/2010/mai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
            <a:ext cx="8229600" cy="557186"/>
          </a:xfrm>
        </p:spPr>
        <p:txBody>
          <a:bodyPr/>
          <a:lstStyle>
            <a:lvl1pPr>
              <a:defRPr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CDABA6B5-76A0-470E-8879-A38C1EA26044}" type="slidenum">
              <a:rPr lang="it-IT" smtClean="0"/>
              <a:pPr/>
              <a:t>‹#›</a:t>
            </a:fld>
            <a:endParaRPr lang="it-IT"/>
          </a:p>
        </p:txBody>
      </p:sp>
      <p:pic>
        <p:nvPicPr>
          <p:cNvPr id="4" name="Picture 3" descr="NASA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6021" y="22278"/>
            <a:ext cx="628156" cy="533933"/>
          </a:xfrm>
          <a:prstGeom prst="rect">
            <a:avLst/>
          </a:prstGeom>
        </p:spPr>
      </p:pic>
      <p:cxnSp>
        <p:nvCxnSpPr>
          <p:cNvPr id="5" name="Straight Connector 4"/>
          <p:cNvCxnSpPr/>
          <p:nvPr userDrawn="1"/>
        </p:nvCxnSpPr>
        <p:spPr>
          <a:xfrm>
            <a:off x="100354" y="670711"/>
            <a:ext cx="8997189" cy="0"/>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4744"/>
      </p:ext>
    </p:extLst>
  </p:cSld>
  <p:clrMapOvr>
    <a:masterClrMapping/>
  </p:clrMapOvr>
  <p:transition xmlns:p14="http://schemas.microsoft.com/office/powerpoint/2010/mai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pic>
        <p:nvPicPr>
          <p:cNvPr id="4" name="Picture 3" descr="NASA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6021" y="22278"/>
            <a:ext cx="628156" cy="533933"/>
          </a:xfrm>
          <a:prstGeom prst="rect">
            <a:avLst/>
          </a:prstGeom>
        </p:spPr>
      </p:pic>
    </p:spTree>
    <p:extLst>
      <p:ext uri="{BB962C8B-B14F-4D97-AF65-F5344CB8AC3E}">
        <p14:creationId xmlns:p14="http://schemas.microsoft.com/office/powerpoint/2010/main" val="2343195724"/>
      </p:ext>
    </p:extLst>
  </p:cSld>
  <p:clrMapOvr>
    <a:masterClrMapping/>
  </p:clrMapOvr>
  <p:transition xmlns:p14="http://schemas.microsoft.com/office/powerpoint/2010/main">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975"/>
            <a:ext cx="8229600" cy="857250"/>
          </a:xfrm>
          <a:prstGeom prst="rect">
            <a:avLst/>
          </a:prstGeom>
        </p:spPr>
        <p:txBody>
          <a:bodyPr vert="horz" lIns="91440" tIns="45720" rIns="91440" bIns="45720" rtlCol="0" anchor="ctr">
            <a:normAutofit/>
          </a:bodyPr>
          <a:lstStyle/>
          <a:p>
            <a:r>
              <a:rPr lang="it-IT" dirty="0" smtClean="0"/>
              <a:t>Master Title</a:t>
            </a:r>
            <a:endParaRPr lang="it-IT" dirty="0"/>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dirty="0" smtClean="0"/>
              <a:t>Top </a:t>
            </a:r>
            <a:r>
              <a:rPr lang="it-IT" dirty="0" err="1" smtClean="0"/>
              <a:t>level</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DABA6B5-76A0-470E-8879-A38C1EA26044}" type="slidenum">
              <a:rPr lang="it-IT" smtClean="0"/>
              <a:pPr/>
              <a:t>‹#›</a:t>
            </a:fld>
            <a:endParaRPr lang="it-IT" dirty="0"/>
          </a:p>
        </p:txBody>
      </p:sp>
    </p:spTree>
  </p:cSld>
  <p:clrMap bg1="lt1" tx1="dk1" bg2="lt2" tx2="dk2" accent1="accent1" accent2="accent2" accent3="accent3" accent4="accent4" accent5="accent5" accent6="accent6" hlink="hlink" folHlink="folHlink"/>
  <p:sldLayoutIdLst>
    <p:sldLayoutId id="2147483685" r:id="rId1"/>
    <p:sldLayoutId id="2147483689" r:id="rId2"/>
    <p:sldLayoutId id="2147483687" r:id="rId3"/>
    <p:sldLayoutId id="2147483688" r:id="rId4"/>
    <p:sldLayoutId id="2147483691" r:id="rId5"/>
    <p:sldLayoutId id="2147483690" r:id="rId6"/>
  </p:sldLayoutIdLst>
  <p:transition xmlns:p14="http://schemas.microsoft.com/office/powerpoint/2010/main">
    <p:push dir="u"/>
  </p:transition>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00200" y="4546580"/>
            <a:ext cx="6299200" cy="523220"/>
          </a:xfrm>
          <a:prstGeom prst="rect">
            <a:avLst/>
          </a:prstGeom>
          <a:noFill/>
        </p:spPr>
        <p:txBody>
          <a:bodyPr wrap="square" rtlCol="0">
            <a:spAutoFit/>
          </a:bodyPr>
          <a:lstStyle/>
          <a:p>
            <a:pPr algn="ctr"/>
            <a:r>
              <a:rPr lang="en-US" sz="1400" dirty="0" smtClean="0">
                <a:solidFill>
                  <a:schemeClr val="tx1">
                    <a:lumMod val="65000"/>
                    <a:lumOff val="35000"/>
                  </a:schemeClr>
                </a:solidFill>
                <a:latin typeface="+mj-lt"/>
                <a:cs typeface="Arial"/>
              </a:rPr>
              <a:t>April 23-25</a:t>
            </a:r>
          </a:p>
          <a:p>
            <a:pPr algn="ctr"/>
            <a:r>
              <a:rPr lang="en-US" sz="1400" dirty="0" smtClean="0">
                <a:solidFill>
                  <a:schemeClr val="tx1">
                    <a:lumMod val="65000"/>
                    <a:lumOff val="35000"/>
                  </a:schemeClr>
                </a:solidFill>
                <a:latin typeface="+mj-lt"/>
                <a:cs typeface="Arial"/>
              </a:rPr>
              <a:t> </a:t>
            </a:r>
            <a:r>
              <a:rPr lang="en-US" sz="1400" dirty="0">
                <a:solidFill>
                  <a:schemeClr val="tx1">
                    <a:lumMod val="65000"/>
                    <a:lumOff val="35000"/>
                  </a:schemeClr>
                </a:solidFill>
                <a:latin typeface="+mj-lt"/>
                <a:cs typeface="Arial"/>
              </a:rPr>
              <a:t>NASA Biodiversity and Ecological Forecasting Team </a:t>
            </a:r>
            <a:r>
              <a:rPr lang="en-US" sz="1400" dirty="0" smtClean="0">
                <a:solidFill>
                  <a:schemeClr val="tx1">
                    <a:lumMod val="65000"/>
                    <a:lumOff val="35000"/>
                  </a:schemeClr>
                </a:solidFill>
                <a:latin typeface="+mj-lt"/>
                <a:cs typeface="Arial"/>
              </a:rPr>
              <a:t>Meeting 2013</a:t>
            </a:r>
          </a:p>
        </p:txBody>
      </p:sp>
      <p:sp>
        <p:nvSpPr>
          <p:cNvPr id="6" name="Title 5"/>
          <p:cNvSpPr>
            <a:spLocks noGrp="1"/>
          </p:cNvSpPr>
          <p:nvPr>
            <p:ph type="ctrTitle"/>
          </p:nvPr>
        </p:nvSpPr>
        <p:spPr/>
        <p:txBody>
          <a:bodyPr>
            <a:normAutofit fontScale="90000"/>
          </a:bodyPr>
          <a:lstStyle/>
          <a:p>
            <a:r>
              <a:rPr lang="en-US" dirty="0"/>
              <a:t>Extending the Terrestrial Observation and Prediction System (TOPS) to </a:t>
            </a:r>
            <a:r>
              <a:rPr lang="en-US" dirty="0" err="1" smtClean="0"/>
              <a:t>Suomi</a:t>
            </a:r>
            <a:r>
              <a:rPr lang="en-US" dirty="0" smtClean="0"/>
              <a:t>-NPP </a:t>
            </a:r>
            <a:r>
              <a:rPr lang="en-US" dirty="0" smtClean="0"/>
              <a:t>Applications</a:t>
            </a:r>
            <a:endParaRPr lang="en-US" dirty="0"/>
          </a:p>
        </p:txBody>
      </p:sp>
      <p:sp>
        <p:nvSpPr>
          <p:cNvPr id="9" name="Subtitle 8"/>
          <p:cNvSpPr>
            <a:spLocks noGrp="1"/>
          </p:cNvSpPr>
          <p:nvPr>
            <p:ph type="subTitle" idx="1"/>
          </p:nvPr>
        </p:nvSpPr>
        <p:spPr>
          <a:xfrm>
            <a:off x="1371600" y="2838258"/>
            <a:ext cx="6400800" cy="1314450"/>
          </a:xfrm>
        </p:spPr>
        <p:txBody>
          <a:bodyPr>
            <a:noAutofit/>
          </a:bodyPr>
          <a:lstStyle/>
          <a:p>
            <a:r>
              <a:rPr lang="en-US" sz="1400" i="1" dirty="0" err="1" smtClean="0">
                <a:solidFill>
                  <a:schemeClr val="tx1"/>
                </a:solidFill>
              </a:rPr>
              <a:t>Sangram</a:t>
            </a:r>
            <a:r>
              <a:rPr lang="en-US" sz="1400" i="1" dirty="0" smtClean="0">
                <a:solidFill>
                  <a:schemeClr val="tx1"/>
                </a:solidFill>
              </a:rPr>
              <a:t> </a:t>
            </a:r>
            <a:r>
              <a:rPr lang="en-US" sz="1400" i="1" dirty="0" err="1">
                <a:solidFill>
                  <a:schemeClr val="tx1"/>
                </a:solidFill>
              </a:rPr>
              <a:t>Ganguly</a:t>
            </a:r>
            <a:r>
              <a:rPr lang="en-US" sz="1400" i="1" dirty="0">
                <a:solidFill>
                  <a:schemeClr val="tx1"/>
                </a:solidFill>
              </a:rPr>
              <a:t>, Forrest Melton</a:t>
            </a:r>
          </a:p>
          <a:p>
            <a:r>
              <a:rPr lang="en-US" sz="1400" i="1" dirty="0">
                <a:solidFill>
                  <a:schemeClr val="tx1"/>
                </a:solidFill>
              </a:rPr>
              <a:t>Jennifer Dungan, Ramakrishna </a:t>
            </a:r>
            <a:r>
              <a:rPr lang="en-US" sz="1400" i="1" dirty="0" err="1" smtClean="0">
                <a:solidFill>
                  <a:schemeClr val="tx1"/>
                </a:solidFill>
              </a:rPr>
              <a:t>Nemani</a:t>
            </a:r>
            <a:endParaRPr lang="en-US" sz="1400" i="1" dirty="0" smtClean="0">
              <a:solidFill>
                <a:schemeClr val="tx1"/>
              </a:solidFill>
            </a:endParaRPr>
          </a:p>
          <a:p>
            <a:r>
              <a:rPr lang="en-US" sz="1400" i="1" dirty="0">
                <a:solidFill>
                  <a:schemeClr val="tx1"/>
                </a:solidFill>
              </a:rPr>
              <a:t>Ecological Forecasting Lab</a:t>
            </a:r>
          </a:p>
          <a:p>
            <a:r>
              <a:rPr lang="en-US" sz="1400" i="1" dirty="0">
                <a:solidFill>
                  <a:schemeClr val="tx1"/>
                </a:solidFill>
              </a:rPr>
              <a:t>NASA Ames Research Center</a:t>
            </a:r>
          </a:p>
          <a:p>
            <a:r>
              <a:rPr lang="en-US" sz="1400" i="1" dirty="0">
                <a:solidFill>
                  <a:schemeClr val="tx1"/>
                </a:solidFill>
              </a:rPr>
              <a:t>http://</a:t>
            </a:r>
            <a:r>
              <a:rPr lang="en-US" sz="1400" i="1" dirty="0" err="1" smtClean="0">
                <a:solidFill>
                  <a:schemeClr val="tx1"/>
                </a:solidFill>
              </a:rPr>
              <a:t>nex.nasa.gov</a:t>
            </a:r>
            <a:endParaRPr lang="en-US" sz="1400" i="1" dirty="0">
              <a:solidFill>
                <a:schemeClr val="tx1"/>
              </a:solidFill>
            </a:endParaRPr>
          </a:p>
          <a:p>
            <a:endParaRPr lang="en-US" sz="1400" i="1" dirty="0">
              <a:solidFill>
                <a:schemeClr val="tx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NAS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021" y="22278"/>
            <a:ext cx="628156" cy="533933"/>
          </a:xfrm>
          <a:prstGeom prst="rect">
            <a:avLst/>
          </a:prstGeom>
        </p:spPr>
      </p:pic>
      <p:sp>
        <p:nvSpPr>
          <p:cNvPr id="2" name="Title 1"/>
          <p:cNvSpPr>
            <a:spLocks noGrp="1"/>
          </p:cNvSpPr>
          <p:nvPr>
            <p:ph type="title"/>
          </p:nvPr>
        </p:nvSpPr>
        <p:spPr/>
        <p:txBody>
          <a:bodyPr>
            <a:normAutofit fontScale="90000"/>
          </a:bodyPr>
          <a:lstStyle/>
          <a:p>
            <a:r>
              <a:rPr lang="en-US" dirty="0" smtClean="0"/>
              <a:t>NASA Earth Exchange (NEX)</a:t>
            </a:r>
            <a:br>
              <a:rPr lang="en-US" dirty="0" smtClean="0"/>
            </a:br>
            <a:r>
              <a:rPr lang="en-US" dirty="0" smtClean="0"/>
              <a:t>http://</a:t>
            </a:r>
            <a:r>
              <a:rPr lang="en-US" dirty="0" err="1" smtClean="0"/>
              <a:t>nex.nasa.gov</a:t>
            </a:r>
            <a:endParaRPr lang="en-US" dirty="0"/>
          </a:p>
        </p:txBody>
      </p:sp>
      <p:pic>
        <p:nvPicPr>
          <p:cNvPr id="5" name="Picture 4" descr="NEXPortalp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12850"/>
            <a:ext cx="9144000" cy="4643718"/>
          </a:xfrm>
          <a:prstGeom prst="rect">
            <a:avLst/>
          </a:prstGeom>
        </p:spPr>
      </p:pic>
      <p:sp>
        <p:nvSpPr>
          <p:cNvPr id="3" name="Slide Number Placeholder 2"/>
          <p:cNvSpPr>
            <a:spLocks noGrp="1"/>
          </p:cNvSpPr>
          <p:nvPr>
            <p:ph type="sldNum" sz="quarter" idx="10"/>
          </p:nvPr>
        </p:nvSpPr>
        <p:spPr/>
        <p:txBody>
          <a:bodyPr/>
          <a:lstStyle/>
          <a:p>
            <a:fld id="{CDABA6B5-76A0-470E-8879-A38C1EA26044}" type="slidenum">
              <a:rPr lang="it-IT" smtClean="0"/>
              <a:pPr/>
              <a:t>10</a:t>
            </a:fld>
            <a:endParaRPr lang="it-IT"/>
          </a:p>
        </p:txBody>
      </p:sp>
    </p:spTree>
    <p:extLst>
      <p:ext uri="{BB962C8B-B14F-4D97-AF65-F5344CB8AC3E}">
        <p14:creationId xmlns:p14="http://schemas.microsoft.com/office/powerpoint/2010/main" val="36211139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1853" y="864631"/>
            <a:ext cx="2271400" cy="461665"/>
          </a:xfrm>
          <a:prstGeom prst="rect">
            <a:avLst/>
          </a:prstGeom>
        </p:spPr>
        <p:txBody>
          <a:bodyPr wrap="none">
            <a:spAutoFit/>
          </a:bodyPr>
          <a:lstStyle/>
          <a:p>
            <a:r>
              <a:rPr lang="en-US" sz="1200" b="1" dirty="0">
                <a:latin typeface="Arial"/>
                <a:cs typeface="Arial"/>
              </a:rPr>
              <a:t>Band 5 &amp; 7 QA  </a:t>
            </a:r>
            <a:endParaRPr lang="en-US" sz="1200" b="1" dirty="0" smtClean="0">
              <a:latin typeface="Arial"/>
              <a:cs typeface="Arial"/>
            </a:endParaRPr>
          </a:p>
          <a:p>
            <a:r>
              <a:rPr lang="en-US" sz="1200" b="1" dirty="0" smtClean="0">
                <a:latin typeface="Arial"/>
                <a:cs typeface="Arial"/>
              </a:rPr>
              <a:t>(</a:t>
            </a:r>
            <a:r>
              <a:rPr lang="en-US" sz="1200" b="1" dirty="0">
                <a:latin typeface="Arial"/>
                <a:cs typeface="Arial"/>
              </a:rPr>
              <a:t>Land_Quality_Flags_b05_1)</a:t>
            </a:r>
            <a:endParaRPr lang="en-US" sz="1200" dirty="0">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457230867"/>
              </p:ext>
            </p:extLst>
          </p:nvPr>
        </p:nvGraphicFramePr>
        <p:xfrm>
          <a:off x="74692" y="803277"/>
          <a:ext cx="6096000" cy="1249680"/>
        </p:xfrm>
        <a:graphic>
          <a:graphicData uri="http://schemas.openxmlformats.org/drawingml/2006/table">
            <a:tbl>
              <a:tblPr firstRow="1" bandRow="1">
                <a:tableStyleId>{72833802-FEF1-4C79-8D5D-14CF1EAF98D9}</a:tableStyleId>
              </a:tblPr>
              <a:tblGrid>
                <a:gridCol w="762000"/>
                <a:gridCol w="762000"/>
                <a:gridCol w="762000"/>
                <a:gridCol w="762000"/>
                <a:gridCol w="762000"/>
                <a:gridCol w="762000"/>
                <a:gridCol w="762000"/>
                <a:gridCol w="762000"/>
              </a:tblGrid>
              <a:tr h="370840">
                <a:tc>
                  <a:txBody>
                    <a:bodyPr/>
                    <a:lstStyle/>
                    <a:p>
                      <a:r>
                        <a:rPr lang="en-US" sz="1000" dirty="0" smtClean="0">
                          <a:latin typeface="Arial"/>
                          <a:cs typeface="Arial"/>
                        </a:rPr>
                        <a:t>Bit</a:t>
                      </a:r>
                      <a:r>
                        <a:rPr lang="en-US" sz="1000" baseline="0" dirty="0" smtClean="0">
                          <a:latin typeface="Arial"/>
                          <a:cs typeface="Arial"/>
                        </a:rPr>
                        <a:t> 0</a:t>
                      </a:r>
                    </a:p>
                    <a:p>
                      <a:r>
                        <a:rPr lang="en-US" sz="1000" baseline="0" dirty="0" smtClean="0">
                          <a:latin typeface="Arial"/>
                          <a:cs typeface="Arial"/>
                        </a:rPr>
                        <a:t>(missing OZ input data)</a:t>
                      </a:r>
                      <a:endParaRPr lang="en-US" sz="1000" dirty="0">
                        <a:latin typeface="Arial"/>
                        <a:cs typeface="Arial"/>
                      </a:endParaRPr>
                    </a:p>
                  </a:txBody>
                  <a:tcPr/>
                </a:tc>
                <a:tc>
                  <a:txBody>
                    <a:bodyPr/>
                    <a:lstStyle/>
                    <a:p>
                      <a:r>
                        <a:rPr lang="en-US" sz="1000" dirty="0" smtClean="0">
                          <a:latin typeface="Arial"/>
                          <a:cs typeface="Arial"/>
                        </a:rPr>
                        <a:t>Bit 1</a:t>
                      </a:r>
                    </a:p>
                    <a:p>
                      <a:r>
                        <a:rPr lang="en-US" sz="1000" dirty="0" smtClean="0">
                          <a:latin typeface="Arial"/>
                          <a:cs typeface="Arial"/>
                        </a:rPr>
                        <a:t>(missing SP input data)</a:t>
                      </a:r>
                      <a:endParaRPr lang="en-US" sz="1000" dirty="0">
                        <a:latin typeface="Arial"/>
                        <a:cs typeface="Arial"/>
                      </a:endParaRPr>
                    </a:p>
                  </a:txBody>
                  <a:tcPr/>
                </a:tc>
                <a:tc>
                  <a:txBody>
                    <a:bodyPr/>
                    <a:lstStyle/>
                    <a:p>
                      <a:r>
                        <a:rPr lang="en-US" sz="1000" dirty="0" smtClean="0">
                          <a:latin typeface="Arial"/>
                          <a:cs typeface="Arial"/>
                        </a:rPr>
                        <a:t>Bit 2</a:t>
                      </a:r>
                    </a:p>
                    <a:p>
                      <a:r>
                        <a:rPr lang="en-US" sz="1000" dirty="0" smtClean="0">
                          <a:latin typeface="Arial"/>
                          <a:cs typeface="Arial"/>
                        </a:rPr>
                        <a:t>(quality of M1 SR data)</a:t>
                      </a:r>
                      <a:endParaRPr lang="en-US" sz="1000" dirty="0">
                        <a:latin typeface="Arial"/>
                        <a:cs typeface="Arial"/>
                      </a:endParaRPr>
                    </a:p>
                  </a:txBody>
                  <a:tcPr/>
                </a:tc>
                <a:tc>
                  <a:txBody>
                    <a:bodyPr/>
                    <a:lstStyle/>
                    <a:p>
                      <a:r>
                        <a:rPr lang="en-US" sz="1000" dirty="0" smtClean="0">
                          <a:latin typeface="Arial"/>
                          <a:cs typeface="Arial"/>
                        </a:rPr>
                        <a:t>Bit 3</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a:cs typeface="Arial"/>
                        </a:rPr>
                        <a:t>(quality of M2 SR data)</a:t>
                      </a:r>
                    </a:p>
                  </a:txBody>
                  <a:tcPr/>
                </a:tc>
                <a:tc>
                  <a:txBody>
                    <a:bodyPr/>
                    <a:lstStyle/>
                    <a:p>
                      <a:r>
                        <a:rPr lang="en-US" sz="1000" dirty="0" smtClean="0">
                          <a:latin typeface="Arial"/>
                          <a:cs typeface="Arial"/>
                        </a:rPr>
                        <a:t>Bit 4</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a:cs typeface="Arial"/>
                        </a:rPr>
                        <a:t>(quality of M3 SR data)</a:t>
                      </a:r>
                    </a:p>
                  </a:txBody>
                  <a:tcPr/>
                </a:tc>
                <a:tc>
                  <a:txBody>
                    <a:bodyPr/>
                    <a:lstStyle/>
                    <a:p>
                      <a:r>
                        <a:rPr lang="en-US" sz="1000" dirty="0" smtClean="0">
                          <a:latin typeface="Arial"/>
                          <a:cs typeface="Arial"/>
                        </a:rPr>
                        <a:t>Bit 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a:cs typeface="Arial"/>
                        </a:rPr>
                        <a:t>(quality of M4 SR data)</a:t>
                      </a:r>
                    </a:p>
                  </a:txBody>
                  <a:tcPr/>
                </a:tc>
                <a:tc>
                  <a:txBody>
                    <a:bodyPr/>
                    <a:lstStyle/>
                    <a:p>
                      <a:r>
                        <a:rPr lang="en-US" sz="1000" dirty="0" smtClean="0">
                          <a:latin typeface="Arial"/>
                          <a:cs typeface="Arial"/>
                        </a:rPr>
                        <a:t>Bit 6</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a:cs typeface="Arial"/>
                        </a:rPr>
                        <a:t>(quality of M5 SR data)</a:t>
                      </a:r>
                    </a:p>
                  </a:txBody>
                  <a:tcPr/>
                </a:tc>
                <a:tc>
                  <a:txBody>
                    <a:bodyPr/>
                    <a:lstStyle/>
                    <a:p>
                      <a:r>
                        <a:rPr lang="en-US" sz="1000" dirty="0" smtClean="0">
                          <a:latin typeface="Arial"/>
                          <a:cs typeface="Arial"/>
                        </a:rPr>
                        <a:t>Bit 7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a:cs typeface="Arial"/>
                        </a:rPr>
                        <a:t>(quality of M7 SR data)</a:t>
                      </a:r>
                    </a:p>
                  </a:txBody>
                  <a:tcPr/>
                </a:tc>
              </a:tr>
              <a:tr h="214954">
                <a:tc>
                  <a:txBody>
                    <a:bodyPr/>
                    <a:lstStyle/>
                    <a:p>
                      <a:r>
                        <a:rPr lang="tr-TR" sz="1000" dirty="0" smtClean="0">
                          <a:latin typeface="Arial"/>
                          <a:cs typeface="Arial"/>
                        </a:rPr>
                        <a:t>0 – </a:t>
                      </a:r>
                      <a:r>
                        <a:rPr lang="tr-TR" sz="1000" dirty="0" err="1" smtClean="0">
                          <a:latin typeface="Arial"/>
                          <a:cs typeface="Arial"/>
                        </a:rPr>
                        <a:t>no</a:t>
                      </a:r>
                      <a:endParaRPr lang="tr-TR" sz="1000" dirty="0" smtClean="0">
                        <a:latin typeface="Arial"/>
                        <a:cs typeface="Arial"/>
                      </a:endParaRPr>
                    </a:p>
                    <a:p>
                      <a:r>
                        <a:rPr lang="tr-TR" sz="1000" dirty="0" smtClean="0">
                          <a:latin typeface="Arial"/>
                          <a:cs typeface="Arial"/>
                        </a:rPr>
                        <a:t>1 – </a:t>
                      </a:r>
                      <a:r>
                        <a:rPr lang="tr-TR" sz="1000" dirty="0" err="1" smtClean="0">
                          <a:latin typeface="Arial"/>
                          <a:cs typeface="Arial"/>
                        </a:rPr>
                        <a:t>yes</a:t>
                      </a:r>
                      <a:endParaRPr lang="tr-TR" sz="1000" dirty="0" smtClean="0">
                        <a:latin typeface="Arial"/>
                        <a:cs typeface="Arial"/>
                      </a:endParaRPr>
                    </a:p>
                    <a:p>
                      <a:endParaRPr lang="en-US" sz="1000" dirty="0">
                        <a:latin typeface="Arial"/>
                        <a:cs typeface="Arial"/>
                      </a:endParaRPr>
                    </a:p>
                  </a:txBody>
                  <a:tcPr/>
                </a:tc>
                <a:tc>
                  <a:txBody>
                    <a:bodyPr/>
                    <a:lstStyle/>
                    <a:p>
                      <a:r>
                        <a:rPr lang="tr-TR" sz="1000" dirty="0" smtClean="0">
                          <a:latin typeface="Arial"/>
                          <a:cs typeface="Arial"/>
                        </a:rPr>
                        <a:t>0 – </a:t>
                      </a:r>
                      <a:r>
                        <a:rPr lang="tr-TR" sz="1000" dirty="0" err="1" smtClean="0">
                          <a:latin typeface="Arial"/>
                          <a:cs typeface="Arial"/>
                        </a:rPr>
                        <a:t>no</a:t>
                      </a:r>
                      <a:endParaRPr lang="tr-TR" sz="1000" dirty="0" smtClean="0">
                        <a:latin typeface="Arial"/>
                        <a:cs typeface="Arial"/>
                      </a:endParaRPr>
                    </a:p>
                    <a:p>
                      <a:r>
                        <a:rPr lang="tr-TR" sz="1000" dirty="0" smtClean="0">
                          <a:latin typeface="Arial"/>
                          <a:cs typeface="Arial"/>
                        </a:rPr>
                        <a:t>1 – </a:t>
                      </a:r>
                      <a:r>
                        <a:rPr lang="tr-TR" sz="1000" dirty="0" err="1" smtClean="0">
                          <a:latin typeface="Arial"/>
                          <a:cs typeface="Arial"/>
                        </a:rPr>
                        <a:t>yes</a:t>
                      </a:r>
                      <a:endParaRPr lang="tr-TR" sz="1000" dirty="0" smtClean="0">
                        <a:latin typeface="Arial"/>
                        <a:cs typeface="Arial"/>
                      </a:endParaRPr>
                    </a:p>
                    <a:p>
                      <a:endParaRPr lang="en-US" sz="1000" dirty="0">
                        <a:latin typeface="Arial"/>
                        <a:cs typeface="Arial"/>
                      </a:endParaRPr>
                    </a:p>
                  </a:txBody>
                  <a:tcPr/>
                </a:tc>
                <a:tc>
                  <a:txBody>
                    <a:bodyPr/>
                    <a:lstStyle/>
                    <a:p>
                      <a:r>
                        <a:rPr lang="nl-NL" sz="1000" dirty="0" smtClean="0">
                          <a:latin typeface="Arial"/>
                          <a:cs typeface="Arial"/>
                        </a:rPr>
                        <a:t>0 – bad</a:t>
                      </a:r>
                    </a:p>
                    <a:p>
                      <a:r>
                        <a:rPr lang="nl-NL" sz="1000" dirty="0" smtClean="0">
                          <a:latin typeface="Arial"/>
                          <a:cs typeface="Arial"/>
                        </a:rPr>
                        <a:t>1 – </a:t>
                      </a:r>
                      <a:r>
                        <a:rPr lang="nl-NL" sz="1000" dirty="0" err="1" smtClean="0">
                          <a:latin typeface="Arial"/>
                          <a:cs typeface="Arial"/>
                        </a:rPr>
                        <a:t>good</a:t>
                      </a:r>
                      <a:endParaRPr lang="nl-NL" sz="1000" dirty="0" smtClean="0">
                        <a:latin typeface="Arial"/>
                        <a:cs typeface="Arial"/>
                      </a:endParaRPr>
                    </a:p>
                    <a:p>
                      <a:endParaRPr lang="en-US" sz="1000" dirty="0">
                        <a:latin typeface="Arial"/>
                        <a:cs typeface="Arial"/>
                      </a:endParaRPr>
                    </a:p>
                  </a:txBody>
                  <a:tcPr/>
                </a:tc>
                <a:tc>
                  <a:txBody>
                    <a:bodyPr/>
                    <a:lstStyle/>
                    <a:p>
                      <a:r>
                        <a:rPr lang="nl-NL" sz="1000" dirty="0" smtClean="0">
                          <a:latin typeface="Arial"/>
                          <a:cs typeface="Arial"/>
                        </a:rPr>
                        <a:t>0 – bad</a:t>
                      </a:r>
                    </a:p>
                    <a:p>
                      <a:r>
                        <a:rPr lang="nl-NL" sz="1000" dirty="0" smtClean="0">
                          <a:latin typeface="Arial"/>
                          <a:cs typeface="Arial"/>
                        </a:rPr>
                        <a:t>1 – </a:t>
                      </a:r>
                      <a:r>
                        <a:rPr lang="nl-NL" sz="1000" dirty="0" err="1" smtClean="0">
                          <a:latin typeface="Arial"/>
                          <a:cs typeface="Arial"/>
                        </a:rPr>
                        <a:t>good</a:t>
                      </a:r>
                      <a:endParaRPr lang="nl-NL" sz="1000" dirty="0" smtClean="0">
                        <a:latin typeface="Arial"/>
                        <a:cs typeface="Arial"/>
                      </a:endParaRPr>
                    </a:p>
                    <a:p>
                      <a:endParaRPr lang="en-US" sz="1000" dirty="0">
                        <a:latin typeface="Arial"/>
                        <a:cs typeface="Arial"/>
                      </a:endParaRPr>
                    </a:p>
                  </a:txBody>
                  <a:tcPr/>
                </a:tc>
                <a:tc>
                  <a:txBody>
                    <a:bodyPr/>
                    <a:lstStyle/>
                    <a:p>
                      <a:r>
                        <a:rPr lang="nl-NL" sz="1000" dirty="0" smtClean="0">
                          <a:latin typeface="Arial"/>
                          <a:cs typeface="Arial"/>
                        </a:rPr>
                        <a:t>0 – bad</a:t>
                      </a:r>
                    </a:p>
                    <a:p>
                      <a:r>
                        <a:rPr lang="nl-NL" sz="1000" dirty="0" smtClean="0">
                          <a:latin typeface="Arial"/>
                          <a:cs typeface="Arial"/>
                        </a:rPr>
                        <a:t>1 – </a:t>
                      </a:r>
                      <a:r>
                        <a:rPr lang="nl-NL" sz="1000" dirty="0" err="1" smtClean="0">
                          <a:latin typeface="Arial"/>
                          <a:cs typeface="Arial"/>
                        </a:rPr>
                        <a:t>good</a:t>
                      </a:r>
                      <a:endParaRPr lang="nl-NL" sz="1000" dirty="0" smtClean="0">
                        <a:latin typeface="Arial"/>
                        <a:cs typeface="Arial"/>
                      </a:endParaRPr>
                    </a:p>
                    <a:p>
                      <a:endParaRPr lang="en-US" sz="1000" dirty="0">
                        <a:latin typeface="Arial"/>
                        <a:cs typeface="Arial"/>
                      </a:endParaRPr>
                    </a:p>
                  </a:txBody>
                  <a:tcPr/>
                </a:tc>
                <a:tc>
                  <a:txBody>
                    <a:bodyPr/>
                    <a:lstStyle/>
                    <a:p>
                      <a:r>
                        <a:rPr lang="nl-NL" sz="1000" dirty="0" smtClean="0">
                          <a:latin typeface="Arial"/>
                          <a:cs typeface="Arial"/>
                        </a:rPr>
                        <a:t>0 – bad</a:t>
                      </a:r>
                    </a:p>
                    <a:p>
                      <a:r>
                        <a:rPr lang="nl-NL" sz="1000" dirty="0" smtClean="0">
                          <a:latin typeface="Arial"/>
                          <a:cs typeface="Arial"/>
                        </a:rPr>
                        <a:t>1 – </a:t>
                      </a:r>
                      <a:r>
                        <a:rPr lang="nl-NL" sz="1000" dirty="0" err="1" smtClean="0">
                          <a:latin typeface="Arial"/>
                          <a:cs typeface="Arial"/>
                        </a:rPr>
                        <a:t>good</a:t>
                      </a:r>
                      <a:endParaRPr lang="nl-NL" sz="1000" dirty="0" smtClean="0">
                        <a:latin typeface="Arial"/>
                        <a:cs typeface="Arial"/>
                      </a:endParaRPr>
                    </a:p>
                    <a:p>
                      <a:endParaRPr lang="en-US" sz="1000" dirty="0">
                        <a:latin typeface="Arial"/>
                        <a:cs typeface="Arial"/>
                      </a:endParaRPr>
                    </a:p>
                  </a:txBody>
                  <a:tcPr/>
                </a:tc>
                <a:tc>
                  <a:txBody>
                    <a:bodyPr/>
                    <a:lstStyle/>
                    <a:p>
                      <a:r>
                        <a:rPr lang="nl-NL" sz="1000" dirty="0" smtClean="0">
                          <a:latin typeface="Arial"/>
                          <a:cs typeface="Arial"/>
                        </a:rPr>
                        <a:t>0 – bad</a:t>
                      </a:r>
                    </a:p>
                    <a:p>
                      <a:r>
                        <a:rPr lang="nl-NL" sz="1000" b="1" dirty="0" smtClean="0">
                          <a:solidFill>
                            <a:srgbClr val="0000FF"/>
                          </a:solidFill>
                          <a:latin typeface="Arial"/>
                          <a:cs typeface="Arial"/>
                        </a:rPr>
                        <a:t>1 – </a:t>
                      </a:r>
                      <a:r>
                        <a:rPr lang="nl-NL" sz="1000" b="1" dirty="0" err="1" smtClean="0">
                          <a:solidFill>
                            <a:srgbClr val="0000FF"/>
                          </a:solidFill>
                          <a:latin typeface="Arial"/>
                          <a:cs typeface="Arial"/>
                        </a:rPr>
                        <a:t>good</a:t>
                      </a:r>
                      <a:endParaRPr lang="nl-NL" sz="1000" b="1" dirty="0" smtClean="0">
                        <a:solidFill>
                          <a:srgbClr val="0000FF"/>
                        </a:solidFill>
                        <a:latin typeface="Arial"/>
                        <a:cs typeface="Arial"/>
                      </a:endParaRPr>
                    </a:p>
                    <a:p>
                      <a:endParaRPr lang="en-US" sz="1000" dirty="0">
                        <a:latin typeface="Arial"/>
                        <a:cs typeface="Arial"/>
                      </a:endParaRPr>
                    </a:p>
                  </a:txBody>
                  <a:tcPr/>
                </a:tc>
                <a:tc>
                  <a:txBody>
                    <a:bodyPr/>
                    <a:lstStyle/>
                    <a:p>
                      <a:r>
                        <a:rPr lang="nl-NL" sz="1000" dirty="0" smtClean="0">
                          <a:latin typeface="Arial"/>
                          <a:cs typeface="Arial"/>
                        </a:rPr>
                        <a:t>0 – bad</a:t>
                      </a:r>
                    </a:p>
                    <a:p>
                      <a:r>
                        <a:rPr lang="nl-NL" sz="1000" b="1" dirty="0" smtClean="0">
                          <a:solidFill>
                            <a:srgbClr val="0000FF"/>
                          </a:solidFill>
                          <a:latin typeface="Arial"/>
                          <a:cs typeface="Arial"/>
                        </a:rPr>
                        <a:t>1 – </a:t>
                      </a:r>
                      <a:r>
                        <a:rPr lang="nl-NL" sz="1000" b="1" dirty="0" err="1" smtClean="0">
                          <a:solidFill>
                            <a:srgbClr val="0000FF"/>
                          </a:solidFill>
                          <a:latin typeface="Arial"/>
                          <a:cs typeface="Arial"/>
                        </a:rPr>
                        <a:t>good</a:t>
                      </a:r>
                      <a:endParaRPr lang="nl-NL" sz="1000" b="1" dirty="0" smtClean="0">
                        <a:solidFill>
                          <a:srgbClr val="0000FF"/>
                        </a:solidFill>
                        <a:latin typeface="Arial"/>
                        <a:cs typeface="Arial"/>
                      </a:endParaRPr>
                    </a:p>
                    <a:p>
                      <a:endParaRPr lang="en-US" sz="1000" dirty="0">
                        <a:latin typeface="Arial"/>
                        <a:cs typeface="Arial"/>
                      </a:endParaRPr>
                    </a:p>
                  </a:txBody>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482060867"/>
              </p:ext>
            </p:extLst>
          </p:nvPr>
        </p:nvGraphicFramePr>
        <p:xfrm>
          <a:off x="48362" y="2127058"/>
          <a:ext cx="6921445" cy="1423896"/>
        </p:xfrm>
        <a:graphic>
          <a:graphicData uri="http://schemas.openxmlformats.org/drawingml/2006/table">
            <a:tbl>
              <a:tblPr firstRow="1" bandRow="1">
                <a:tableStyleId>{69012ECD-51FC-41F1-AA8D-1B2483CD663E}</a:tableStyleId>
              </a:tblPr>
              <a:tblGrid>
                <a:gridCol w="1035527"/>
                <a:gridCol w="1630827"/>
                <a:gridCol w="1111926"/>
                <a:gridCol w="990270"/>
                <a:gridCol w="2152895"/>
              </a:tblGrid>
              <a:tr h="492332">
                <a:tc>
                  <a:txBody>
                    <a:bodyPr/>
                    <a:lstStyle/>
                    <a:p>
                      <a:r>
                        <a:rPr lang="en-US" sz="1000" dirty="0" smtClean="0"/>
                        <a:t>Bit</a:t>
                      </a:r>
                      <a:r>
                        <a:rPr lang="en-US" sz="1000" baseline="0" dirty="0" smtClean="0"/>
                        <a:t> 0-1</a:t>
                      </a:r>
                    </a:p>
                    <a:p>
                      <a:r>
                        <a:rPr lang="en-US" sz="1000" baseline="0" dirty="0" smtClean="0"/>
                        <a:t>(cloud mask quality)</a:t>
                      </a:r>
                      <a:endParaRPr lang="en-US" sz="1000" dirty="0">
                        <a:latin typeface="Arial"/>
                        <a:cs typeface="Arial"/>
                      </a:endParaRPr>
                    </a:p>
                  </a:txBody>
                  <a:tcPr/>
                </a:tc>
                <a:tc>
                  <a:txBody>
                    <a:bodyPr/>
                    <a:lstStyle/>
                    <a:p>
                      <a:r>
                        <a:rPr lang="en-US" sz="1000" dirty="0" smtClean="0"/>
                        <a:t>Bit 2-3</a:t>
                      </a:r>
                    </a:p>
                    <a:p>
                      <a:r>
                        <a:rPr lang="en-US" sz="1000" dirty="0" smtClean="0"/>
                        <a:t>(cloud detection &amp; confidence)</a:t>
                      </a:r>
                      <a:endParaRPr lang="en-US" sz="1000" dirty="0">
                        <a:latin typeface="Arial"/>
                        <a:cs typeface="Arial"/>
                      </a:endParaRPr>
                    </a:p>
                  </a:txBody>
                  <a:tcPr/>
                </a:tc>
                <a:tc>
                  <a:txBody>
                    <a:bodyPr/>
                    <a:lstStyle/>
                    <a:p>
                      <a:r>
                        <a:rPr lang="en-US" sz="1000" dirty="0" smtClean="0"/>
                        <a:t>Bit 4</a:t>
                      </a:r>
                    </a:p>
                    <a:p>
                      <a:r>
                        <a:rPr lang="en-US" sz="1000" dirty="0" smtClean="0"/>
                        <a:t>(day/ night)</a:t>
                      </a:r>
                      <a:endParaRPr lang="en-US" sz="1000" dirty="0">
                        <a:latin typeface="Arial"/>
                        <a:cs typeface="Arial"/>
                      </a:endParaRPr>
                    </a:p>
                  </a:txBody>
                  <a:tcPr/>
                </a:tc>
                <a:tc>
                  <a:txBody>
                    <a:bodyPr/>
                    <a:lstStyle/>
                    <a:p>
                      <a:r>
                        <a:rPr lang="en-US" sz="1000" dirty="0" smtClean="0"/>
                        <a:t>Bit 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(low sun mask)</a:t>
                      </a:r>
                      <a:endParaRPr lang="en-US" sz="1000" dirty="0" smtClean="0">
                        <a:latin typeface="Arial"/>
                        <a:cs typeface="Arial"/>
                      </a:endParaRPr>
                    </a:p>
                  </a:txBody>
                  <a:tcPr/>
                </a:tc>
                <a:tc>
                  <a:txBody>
                    <a:bodyPr/>
                    <a:lstStyle/>
                    <a:p>
                      <a:r>
                        <a:rPr lang="en-US" sz="1000" dirty="0" smtClean="0"/>
                        <a:t>Bit 6-7</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(sun glint)</a:t>
                      </a:r>
                      <a:endParaRPr lang="en-US" sz="1000" dirty="0" smtClean="0">
                        <a:latin typeface="Arial"/>
                        <a:cs typeface="Arial"/>
                      </a:endParaRPr>
                    </a:p>
                  </a:txBody>
                  <a:tcPr/>
                </a:tc>
              </a:tr>
              <a:tr h="875256">
                <a:tc>
                  <a:txBody>
                    <a:bodyPr/>
                    <a:lstStyle/>
                    <a:p>
                      <a:r>
                        <a:rPr lang="en-US" sz="1000" dirty="0" smtClean="0"/>
                        <a:t>00 – poor</a:t>
                      </a:r>
                    </a:p>
                    <a:p>
                      <a:r>
                        <a:rPr lang="en-US" sz="1000" dirty="0" smtClean="0"/>
                        <a:t>01 – low</a:t>
                      </a:r>
                    </a:p>
                    <a:p>
                      <a:r>
                        <a:rPr lang="en-US" sz="1000" b="1" dirty="0" smtClean="0">
                          <a:solidFill>
                            <a:srgbClr val="0000FF"/>
                          </a:solidFill>
                        </a:rPr>
                        <a:t>10 –medium</a:t>
                      </a:r>
                    </a:p>
                    <a:p>
                      <a:r>
                        <a:rPr lang="en-US" sz="1000" b="1" dirty="0" smtClean="0">
                          <a:solidFill>
                            <a:srgbClr val="0000FF"/>
                          </a:solidFill>
                        </a:rPr>
                        <a:t>11 – high</a:t>
                      </a:r>
                    </a:p>
                  </a:txBody>
                  <a:tcPr/>
                </a:tc>
                <a:tc>
                  <a:txBody>
                    <a:bodyPr/>
                    <a:lstStyle/>
                    <a:p>
                      <a:r>
                        <a:rPr lang="en-US" sz="1000" b="1" kern="1200" dirty="0" smtClean="0">
                          <a:solidFill>
                            <a:srgbClr val="0000FF"/>
                          </a:solidFill>
                          <a:effectLst/>
                          <a:latin typeface="+mn-lt"/>
                          <a:ea typeface="+mn-ea"/>
                          <a:cs typeface="+mn-cs"/>
                        </a:rPr>
                        <a:t>00 – confident clear</a:t>
                      </a:r>
                    </a:p>
                    <a:p>
                      <a:r>
                        <a:rPr lang="en-US" sz="1000" b="1" kern="1200" dirty="0" smtClean="0">
                          <a:solidFill>
                            <a:srgbClr val="0000FF"/>
                          </a:solidFill>
                          <a:effectLst/>
                          <a:latin typeface="+mn-lt"/>
                          <a:ea typeface="+mn-ea"/>
                          <a:cs typeface="+mn-cs"/>
                        </a:rPr>
                        <a:t>01 – probably clear</a:t>
                      </a:r>
                    </a:p>
                    <a:p>
                      <a:r>
                        <a:rPr lang="en-US" sz="1000" kern="1200" dirty="0" smtClean="0">
                          <a:solidFill>
                            <a:schemeClr val="tx1"/>
                          </a:solidFill>
                          <a:effectLst/>
                          <a:latin typeface="+mn-lt"/>
                          <a:ea typeface="+mn-ea"/>
                          <a:cs typeface="+mn-cs"/>
                        </a:rPr>
                        <a:t>10 – probably cloudy</a:t>
                      </a:r>
                    </a:p>
                    <a:p>
                      <a:r>
                        <a:rPr lang="en-US" sz="1000" kern="1200" dirty="0" smtClean="0">
                          <a:solidFill>
                            <a:schemeClr val="tx1"/>
                          </a:solidFill>
                          <a:effectLst/>
                          <a:latin typeface="+mn-lt"/>
                          <a:ea typeface="+mn-ea"/>
                          <a:cs typeface="+mn-cs"/>
                        </a:rPr>
                        <a:t>11 – confident cloudy</a:t>
                      </a:r>
                    </a:p>
                  </a:txBody>
                  <a:tcPr/>
                </a:tc>
                <a:tc>
                  <a:txBody>
                    <a:bodyPr/>
                    <a:lstStyle/>
                    <a:p>
                      <a:r>
                        <a:rPr lang="en-US" sz="1000" dirty="0" smtClean="0"/>
                        <a:t>0 – day</a:t>
                      </a:r>
                    </a:p>
                    <a:p>
                      <a:r>
                        <a:rPr lang="en-US" sz="1000" dirty="0" smtClean="0"/>
                        <a:t>1 – night</a:t>
                      </a:r>
                    </a:p>
                  </a:txBody>
                  <a:tcPr/>
                </a:tc>
                <a:tc>
                  <a:txBody>
                    <a:bodyPr/>
                    <a:lstStyle/>
                    <a:p>
                      <a:r>
                        <a:rPr lang="en-US" sz="1000" dirty="0" smtClean="0"/>
                        <a:t>0 – high</a:t>
                      </a:r>
                    </a:p>
                    <a:p>
                      <a:r>
                        <a:rPr lang="en-US" sz="1000" dirty="0" smtClean="0"/>
                        <a:t>1 – low</a:t>
                      </a:r>
                    </a:p>
                  </a:txBody>
                  <a:tcPr/>
                </a:tc>
                <a:tc>
                  <a:txBody>
                    <a:bodyPr/>
                    <a:lstStyle/>
                    <a:p>
                      <a:r>
                        <a:rPr lang="nl-NL" sz="1000" dirty="0" smtClean="0"/>
                        <a:t>00 – none</a:t>
                      </a:r>
                    </a:p>
                    <a:p>
                      <a:r>
                        <a:rPr lang="nl-NL" sz="1000" dirty="0" smtClean="0"/>
                        <a:t>01 – </a:t>
                      </a:r>
                      <a:r>
                        <a:rPr lang="nl-NL" sz="1000" dirty="0" err="1" smtClean="0"/>
                        <a:t>geometry</a:t>
                      </a:r>
                      <a:r>
                        <a:rPr lang="nl-NL" sz="1000" dirty="0" smtClean="0"/>
                        <a:t> </a:t>
                      </a:r>
                      <a:r>
                        <a:rPr lang="nl-NL" sz="1000" dirty="0" err="1" smtClean="0"/>
                        <a:t>based</a:t>
                      </a:r>
                      <a:endParaRPr lang="nl-NL" sz="1000" dirty="0" smtClean="0"/>
                    </a:p>
                    <a:p>
                      <a:r>
                        <a:rPr lang="nl-NL" sz="1000" dirty="0" smtClean="0"/>
                        <a:t>10 – wind speed </a:t>
                      </a:r>
                      <a:r>
                        <a:rPr lang="nl-NL" sz="1000" dirty="0" err="1" smtClean="0"/>
                        <a:t>based</a:t>
                      </a:r>
                      <a:endParaRPr lang="nl-NL" sz="1000" dirty="0" smtClean="0"/>
                    </a:p>
                    <a:p>
                      <a:r>
                        <a:rPr lang="nl-NL" sz="1000" dirty="0" smtClean="0"/>
                        <a:t>11 – </a:t>
                      </a:r>
                      <a:r>
                        <a:rPr lang="nl-NL" sz="1000" dirty="0" err="1" smtClean="0"/>
                        <a:t>geometry</a:t>
                      </a:r>
                      <a:r>
                        <a:rPr lang="nl-NL" sz="1000" dirty="0" smtClean="0"/>
                        <a:t> </a:t>
                      </a:r>
                      <a:r>
                        <a:rPr lang="nl-NL" sz="1000" dirty="0" err="1" smtClean="0"/>
                        <a:t>and</a:t>
                      </a:r>
                      <a:r>
                        <a:rPr lang="nl-NL" sz="1000" dirty="0" smtClean="0"/>
                        <a:t> wind speed </a:t>
                      </a:r>
                      <a:r>
                        <a:rPr lang="nl-NL" sz="1000" dirty="0" err="1" smtClean="0"/>
                        <a:t>based</a:t>
                      </a:r>
                      <a:endParaRPr lang="nl-NL" sz="1000" dirty="0" smtClean="0"/>
                    </a:p>
                  </a:txBody>
                  <a:tcPr/>
                </a:tc>
              </a:tr>
            </a:tbl>
          </a:graphicData>
        </a:graphic>
      </p:graphicFrame>
      <p:sp>
        <p:nvSpPr>
          <p:cNvPr id="7" name="Rectangle 6"/>
          <p:cNvSpPr/>
          <p:nvPr/>
        </p:nvSpPr>
        <p:spPr>
          <a:xfrm>
            <a:off x="6956013" y="2391727"/>
            <a:ext cx="2271400" cy="461665"/>
          </a:xfrm>
          <a:prstGeom prst="rect">
            <a:avLst/>
          </a:prstGeom>
        </p:spPr>
        <p:txBody>
          <a:bodyPr wrap="none">
            <a:spAutoFit/>
          </a:bodyPr>
          <a:lstStyle/>
          <a:p>
            <a:r>
              <a:rPr lang="en-US" sz="1200" b="1" dirty="0">
                <a:latin typeface="Arial"/>
                <a:cs typeface="Arial"/>
              </a:rPr>
              <a:t>Cloud Flags </a:t>
            </a:r>
            <a:endParaRPr lang="en-US" sz="1200" b="1" dirty="0" smtClean="0">
              <a:latin typeface="Arial"/>
              <a:cs typeface="Arial"/>
            </a:endParaRPr>
          </a:p>
          <a:p>
            <a:r>
              <a:rPr lang="en-US" sz="1200" b="1" dirty="0" smtClean="0">
                <a:latin typeface="Arial"/>
                <a:cs typeface="Arial"/>
              </a:rPr>
              <a:t>(</a:t>
            </a:r>
            <a:r>
              <a:rPr lang="en-US" sz="1200" b="1" dirty="0">
                <a:latin typeface="Arial"/>
                <a:cs typeface="Arial"/>
              </a:rPr>
              <a:t>Land_Quality_Flags_b01_1)</a:t>
            </a:r>
            <a:endParaRPr lang="en-US" sz="1200" dirty="0">
              <a:latin typeface="Arial"/>
              <a:cs typeface="Arial"/>
            </a:endParaRPr>
          </a:p>
        </p:txBody>
      </p:sp>
      <p:graphicFrame>
        <p:nvGraphicFramePr>
          <p:cNvPr id="44" name="Table 43"/>
          <p:cNvGraphicFramePr>
            <a:graphicFrameLocks noGrp="1"/>
          </p:cNvGraphicFramePr>
          <p:nvPr>
            <p:extLst>
              <p:ext uri="{D42A27DB-BD31-4B8C-83A1-F6EECF244321}">
                <p14:modId xmlns:p14="http://schemas.microsoft.com/office/powerpoint/2010/main" val="3503494283"/>
              </p:ext>
            </p:extLst>
          </p:nvPr>
        </p:nvGraphicFramePr>
        <p:xfrm>
          <a:off x="48362" y="3645296"/>
          <a:ext cx="6921445" cy="1423896"/>
        </p:xfrm>
        <a:graphic>
          <a:graphicData uri="http://schemas.openxmlformats.org/drawingml/2006/table">
            <a:tbl>
              <a:tblPr firstRow="1" bandRow="1">
                <a:tableStyleId>{F2DE63D5-997A-4646-A377-4702673A728D}</a:tableStyleId>
              </a:tblPr>
              <a:tblGrid>
                <a:gridCol w="1454019"/>
                <a:gridCol w="1316519"/>
                <a:gridCol w="1362984"/>
                <a:gridCol w="1440427"/>
                <a:gridCol w="1347496"/>
              </a:tblGrid>
              <a:tr h="492332">
                <a:tc>
                  <a:txBody>
                    <a:bodyPr/>
                    <a:lstStyle/>
                    <a:p>
                      <a:r>
                        <a:rPr lang="en-US" sz="1000" dirty="0" smtClean="0"/>
                        <a:t>Bit</a:t>
                      </a:r>
                      <a:r>
                        <a:rPr lang="en-US" sz="1000" baseline="0" dirty="0" smtClean="0"/>
                        <a:t> 0-2</a:t>
                      </a:r>
                    </a:p>
                    <a:p>
                      <a:r>
                        <a:rPr lang="en-US" sz="1000" baseline="0" dirty="0" smtClean="0"/>
                        <a:t>(land/ water background)</a:t>
                      </a:r>
                      <a:endParaRPr lang="en-US" sz="1000" dirty="0">
                        <a:latin typeface="Arial"/>
                        <a:cs typeface="Arial"/>
                      </a:endParaRPr>
                    </a:p>
                  </a:txBody>
                  <a:tcPr/>
                </a:tc>
                <a:tc>
                  <a:txBody>
                    <a:bodyPr/>
                    <a:lstStyle/>
                    <a:p>
                      <a:r>
                        <a:rPr lang="en-US" sz="1000" dirty="0" smtClean="0"/>
                        <a:t>Bit 3</a:t>
                      </a:r>
                    </a:p>
                    <a:p>
                      <a:r>
                        <a:rPr lang="en-US" sz="1000" dirty="0" smtClean="0"/>
                        <a:t>(shadow</a:t>
                      </a:r>
                      <a:r>
                        <a:rPr lang="en-US" sz="1000" baseline="0" dirty="0" smtClean="0"/>
                        <a:t> mask)</a:t>
                      </a:r>
                      <a:endParaRPr lang="en-US" sz="1000" dirty="0">
                        <a:latin typeface="Arial"/>
                        <a:cs typeface="Arial"/>
                      </a:endParaRPr>
                    </a:p>
                  </a:txBody>
                  <a:tcPr/>
                </a:tc>
                <a:tc>
                  <a:txBody>
                    <a:bodyPr/>
                    <a:lstStyle/>
                    <a:p>
                      <a:r>
                        <a:rPr lang="en-US" sz="1000" dirty="0" smtClean="0"/>
                        <a:t>Bit 4</a:t>
                      </a:r>
                    </a:p>
                    <a:p>
                      <a:r>
                        <a:rPr lang="en-US" sz="1000" dirty="0" smtClean="0"/>
                        <a:t>(heavy aerosol </a:t>
                      </a:r>
                    </a:p>
                    <a:p>
                      <a:r>
                        <a:rPr lang="en-US" sz="1000" dirty="0" smtClean="0"/>
                        <a:t>mask)</a:t>
                      </a:r>
                      <a:endParaRPr lang="en-US" sz="1000" dirty="0">
                        <a:latin typeface="Arial"/>
                        <a:cs typeface="Arial"/>
                      </a:endParaRPr>
                    </a:p>
                  </a:txBody>
                  <a:tcPr/>
                </a:tc>
                <a:tc>
                  <a:txBody>
                    <a:bodyPr/>
                    <a:lstStyle/>
                    <a:p>
                      <a:r>
                        <a:rPr lang="en-US" sz="1000" dirty="0" smtClean="0"/>
                        <a:t>Bit 6</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(thin cirrus reflective)</a:t>
                      </a:r>
                      <a:endParaRPr lang="en-US" sz="1000" dirty="0" smtClean="0">
                        <a:latin typeface="Arial"/>
                        <a:cs typeface="Arial"/>
                      </a:endParaRPr>
                    </a:p>
                  </a:txBody>
                  <a:tcPr/>
                </a:tc>
                <a:tc>
                  <a:txBody>
                    <a:bodyPr/>
                    <a:lstStyle/>
                    <a:p>
                      <a:r>
                        <a:rPr lang="en-US" sz="1000" dirty="0" smtClean="0"/>
                        <a:t>Bit 7</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(thin cirrus emissive)</a:t>
                      </a:r>
                      <a:endParaRPr lang="en-US" sz="1000" dirty="0" smtClean="0">
                        <a:latin typeface="Arial"/>
                        <a:cs typeface="Arial"/>
                      </a:endParaRPr>
                    </a:p>
                  </a:txBody>
                  <a:tcPr/>
                </a:tc>
              </a:tr>
              <a:tr h="875256">
                <a:tc>
                  <a:txBody>
                    <a:bodyPr/>
                    <a:lstStyle/>
                    <a:p>
                      <a:r>
                        <a:rPr lang="en-US" sz="1000" b="1" kern="1200" dirty="0" smtClean="0">
                          <a:solidFill>
                            <a:srgbClr val="0000FF"/>
                          </a:solidFill>
                          <a:effectLst/>
                        </a:rPr>
                        <a:t>000 – land and desert</a:t>
                      </a:r>
                    </a:p>
                    <a:p>
                      <a:r>
                        <a:rPr lang="en-US" sz="1000" b="1" kern="1200" dirty="0" smtClean="0">
                          <a:solidFill>
                            <a:srgbClr val="0000FF"/>
                          </a:solidFill>
                          <a:effectLst/>
                        </a:rPr>
                        <a:t>001 – land no desert</a:t>
                      </a:r>
                    </a:p>
                    <a:p>
                      <a:r>
                        <a:rPr lang="en-US" sz="1000" kern="1200" dirty="0" smtClean="0">
                          <a:effectLst/>
                        </a:rPr>
                        <a:t>010 – inland water </a:t>
                      </a:r>
                    </a:p>
                    <a:p>
                      <a:r>
                        <a:rPr lang="en-US" sz="1000" kern="1200" dirty="0" smtClean="0">
                          <a:effectLst/>
                        </a:rPr>
                        <a:t>011 – sea water</a:t>
                      </a:r>
                    </a:p>
                    <a:p>
                      <a:r>
                        <a:rPr lang="en-US" sz="1000" kern="1200" dirty="0" smtClean="0">
                          <a:effectLst/>
                        </a:rPr>
                        <a:t>101 – coastal </a:t>
                      </a:r>
                      <a:endParaRPr lang="en-US" sz="1000" kern="1200" dirty="0">
                        <a:solidFill>
                          <a:schemeClr val="tx1"/>
                        </a:solidFill>
                        <a:effectLst/>
                        <a:latin typeface="Calibri"/>
                        <a:ea typeface="+mn-ea"/>
                        <a:cs typeface="Calibri"/>
                      </a:endParaRPr>
                    </a:p>
                  </a:txBody>
                  <a:tcPr/>
                </a:tc>
                <a:tc>
                  <a:txBody>
                    <a:bodyPr/>
                    <a:lstStyle/>
                    <a:p>
                      <a:r>
                        <a:rPr lang="en-US" sz="1000" b="1" kern="1200" dirty="0" smtClean="0">
                          <a:solidFill>
                            <a:srgbClr val="0000FF"/>
                          </a:solidFill>
                          <a:effectLst/>
                        </a:rPr>
                        <a:t>0 – no cloud shadow</a:t>
                      </a:r>
                    </a:p>
                    <a:p>
                      <a:r>
                        <a:rPr lang="en-US" sz="1000" kern="1200" dirty="0" smtClean="0">
                          <a:effectLst/>
                        </a:rPr>
                        <a:t>1 – shadow</a:t>
                      </a:r>
                      <a:endParaRPr lang="en-US" sz="1000" kern="1200" dirty="0" smtClean="0">
                        <a:solidFill>
                          <a:schemeClr val="tx1"/>
                        </a:solidFill>
                        <a:effectLst/>
                        <a:latin typeface="Calibri"/>
                        <a:ea typeface="+mn-ea"/>
                        <a:cs typeface="Calibri"/>
                      </a:endParaRPr>
                    </a:p>
                  </a:txBody>
                  <a:tcPr/>
                </a:tc>
                <a:tc>
                  <a:txBody>
                    <a:bodyPr/>
                    <a:lstStyle/>
                    <a:p>
                      <a:r>
                        <a:rPr lang="en-US" sz="1000" b="1" kern="1200" dirty="0" smtClean="0">
                          <a:solidFill>
                            <a:srgbClr val="0000FF"/>
                          </a:solidFill>
                          <a:effectLst/>
                        </a:rPr>
                        <a:t>0 – no heavy aerosol </a:t>
                      </a:r>
                    </a:p>
                    <a:p>
                      <a:r>
                        <a:rPr lang="en-US" sz="1000" kern="1200" dirty="0" smtClean="0">
                          <a:effectLst/>
                        </a:rPr>
                        <a:t>1 – heavy aerosol</a:t>
                      </a:r>
                      <a:endParaRPr lang="en-US" sz="1000" kern="1200" dirty="0">
                        <a:solidFill>
                          <a:schemeClr val="tx1"/>
                        </a:solidFill>
                        <a:effectLst/>
                        <a:latin typeface="Calibri"/>
                        <a:ea typeface="+mn-ea"/>
                        <a:cs typeface="Calibri"/>
                      </a:endParaRPr>
                    </a:p>
                  </a:txBody>
                  <a:tcPr/>
                </a:tc>
                <a:tc>
                  <a:txBody>
                    <a:bodyPr/>
                    <a:lstStyle/>
                    <a:p>
                      <a:r>
                        <a:rPr lang="en-US" sz="1000" b="1" dirty="0" smtClean="0">
                          <a:solidFill>
                            <a:srgbClr val="0000FF"/>
                          </a:solidFill>
                        </a:rPr>
                        <a:t>0 – none</a:t>
                      </a:r>
                    </a:p>
                    <a:p>
                      <a:r>
                        <a:rPr lang="en-US" sz="1000" dirty="0" smtClean="0"/>
                        <a:t>1 – yes</a:t>
                      </a:r>
                    </a:p>
                  </a:txBody>
                  <a:tcPr/>
                </a:tc>
                <a:tc>
                  <a:txBody>
                    <a:bodyPr/>
                    <a:lstStyle/>
                    <a:p>
                      <a:r>
                        <a:rPr lang="en-US" sz="1000" b="1" dirty="0" smtClean="0">
                          <a:solidFill>
                            <a:srgbClr val="0000FF"/>
                          </a:solidFill>
                        </a:rPr>
                        <a:t>0 – none</a:t>
                      </a:r>
                    </a:p>
                    <a:p>
                      <a:r>
                        <a:rPr lang="en-US" sz="1000" dirty="0" smtClean="0"/>
                        <a:t>1 – yes</a:t>
                      </a:r>
                    </a:p>
                  </a:txBody>
                  <a:tcPr/>
                </a:tc>
              </a:tr>
            </a:tbl>
          </a:graphicData>
        </a:graphic>
      </p:graphicFrame>
      <p:sp>
        <p:nvSpPr>
          <p:cNvPr id="45" name="Rectangle 44"/>
          <p:cNvSpPr/>
          <p:nvPr/>
        </p:nvSpPr>
        <p:spPr>
          <a:xfrm>
            <a:off x="6938045" y="3937929"/>
            <a:ext cx="2271400" cy="461665"/>
          </a:xfrm>
          <a:prstGeom prst="rect">
            <a:avLst/>
          </a:prstGeom>
        </p:spPr>
        <p:txBody>
          <a:bodyPr wrap="none">
            <a:spAutoFit/>
          </a:bodyPr>
          <a:lstStyle/>
          <a:p>
            <a:r>
              <a:rPr lang="en-US" sz="1200" b="1" dirty="0" smtClean="0">
                <a:latin typeface="Arial"/>
                <a:cs typeface="Arial"/>
              </a:rPr>
              <a:t>Aerosol </a:t>
            </a:r>
            <a:r>
              <a:rPr lang="en-US" sz="1200" b="1" dirty="0">
                <a:latin typeface="Arial"/>
                <a:cs typeface="Arial"/>
              </a:rPr>
              <a:t>Flags </a:t>
            </a:r>
            <a:endParaRPr lang="en-US" sz="1200" b="1" dirty="0" smtClean="0">
              <a:latin typeface="Arial"/>
              <a:cs typeface="Arial"/>
            </a:endParaRPr>
          </a:p>
          <a:p>
            <a:r>
              <a:rPr lang="en-US" sz="1200" b="1" dirty="0" smtClean="0">
                <a:latin typeface="Arial"/>
                <a:cs typeface="Arial"/>
              </a:rPr>
              <a:t>(Land_Quality_Flags_b02_1</a:t>
            </a:r>
            <a:r>
              <a:rPr lang="en-US" sz="1200" b="1" dirty="0">
                <a:latin typeface="Arial"/>
                <a:cs typeface="Arial"/>
              </a:rPr>
              <a:t>)</a:t>
            </a:r>
            <a:endParaRPr lang="en-US" sz="1200" dirty="0">
              <a:latin typeface="Arial"/>
              <a:cs typeface="Arial"/>
            </a:endParaRPr>
          </a:p>
        </p:txBody>
      </p:sp>
      <p:sp>
        <p:nvSpPr>
          <p:cNvPr id="4" name="Title 3"/>
          <p:cNvSpPr>
            <a:spLocks noGrp="1"/>
          </p:cNvSpPr>
          <p:nvPr>
            <p:ph type="title"/>
          </p:nvPr>
        </p:nvSpPr>
        <p:spPr/>
        <p:txBody>
          <a:bodyPr/>
          <a:lstStyle/>
          <a:p>
            <a:r>
              <a:rPr lang="en-US" dirty="0" smtClean="0"/>
              <a:t>VIIRS QA Flags</a:t>
            </a:r>
            <a:endParaRPr lang="en-US" dirty="0"/>
          </a:p>
        </p:txBody>
      </p:sp>
      <p:sp>
        <p:nvSpPr>
          <p:cNvPr id="3" name="Slide Number Placeholder 2"/>
          <p:cNvSpPr>
            <a:spLocks noGrp="1"/>
          </p:cNvSpPr>
          <p:nvPr>
            <p:ph type="sldNum" sz="quarter" idx="10"/>
          </p:nvPr>
        </p:nvSpPr>
        <p:spPr/>
        <p:txBody>
          <a:bodyPr/>
          <a:lstStyle/>
          <a:p>
            <a:fld id="{CDABA6B5-76A0-470E-8879-A38C1EA26044}" type="slidenum">
              <a:rPr lang="it-IT" smtClean="0"/>
              <a:pPr/>
              <a:t>11</a:t>
            </a:fld>
            <a:endParaRPr lang="it-IT"/>
          </a:p>
        </p:txBody>
      </p:sp>
    </p:spTree>
    <p:extLst>
      <p:ext uri="{BB962C8B-B14F-4D97-AF65-F5344CB8AC3E}">
        <p14:creationId xmlns:p14="http://schemas.microsoft.com/office/powerpoint/2010/main" val="32770673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563" y="1014963"/>
            <a:ext cx="1664112" cy="276999"/>
          </a:xfrm>
          <a:prstGeom prst="rect">
            <a:avLst/>
          </a:prstGeom>
        </p:spPr>
        <p:txBody>
          <a:bodyPr wrap="none">
            <a:spAutoFit/>
          </a:bodyPr>
          <a:lstStyle/>
          <a:p>
            <a:r>
              <a:rPr lang="en-US" sz="1200" b="1" dirty="0" smtClean="0">
                <a:solidFill>
                  <a:prstClr val="black"/>
                </a:solidFill>
                <a:latin typeface="Arial"/>
                <a:cs typeface="Arial"/>
              </a:rPr>
              <a:t>MOD13A2 VI Quality</a:t>
            </a:r>
            <a:endParaRPr lang="en-US" sz="1200" dirty="0">
              <a:solidFill>
                <a:prstClr val="black"/>
              </a:solidFill>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3699863063"/>
              </p:ext>
            </p:extLst>
          </p:nvPr>
        </p:nvGraphicFramePr>
        <p:xfrm>
          <a:off x="279539" y="1324267"/>
          <a:ext cx="8636102" cy="1554480"/>
        </p:xfrm>
        <a:graphic>
          <a:graphicData uri="http://schemas.openxmlformats.org/drawingml/2006/table">
            <a:tbl>
              <a:tblPr firstRow="1" bandRow="1">
                <a:tableStyleId>{72833802-FEF1-4C79-8D5D-14CF1EAF98D9}</a:tableStyleId>
              </a:tblPr>
              <a:tblGrid>
                <a:gridCol w="2208393"/>
                <a:gridCol w="1285542"/>
                <a:gridCol w="1099681"/>
                <a:gridCol w="1006750"/>
                <a:gridCol w="991261"/>
                <a:gridCol w="1099681"/>
                <a:gridCol w="944794"/>
              </a:tblGrid>
              <a:tr h="370840">
                <a:tc>
                  <a:txBody>
                    <a:bodyPr/>
                    <a:lstStyle/>
                    <a:p>
                      <a:r>
                        <a:rPr lang="en-US" sz="1000" dirty="0" smtClean="0">
                          <a:latin typeface="Arial"/>
                          <a:cs typeface="Arial"/>
                        </a:rPr>
                        <a:t>Bit</a:t>
                      </a:r>
                      <a:r>
                        <a:rPr lang="en-US" sz="1000" baseline="0" dirty="0" smtClean="0">
                          <a:latin typeface="Arial"/>
                          <a:cs typeface="Arial"/>
                        </a:rPr>
                        <a:t> 0-1</a:t>
                      </a:r>
                    </a:p>
                    <a:p>
                      <a:r>
                        <a:rPr lang="en-US" sz="1000" baseline="0" dirty="0" smtClean="0">
                          <a:latin typeface="Arial"/>
                          <a:cs typeface="Arial"/>
                        </a:rPr>
                        <a:t>(MODLAND QA)</a:t>
                      </a:r>
                      <a:endParaRPr lang="en-US" sz="1000" dirty="0">
                        <a:latin typeface="Arial"/>
                        <a:cs typeface="Arial"/>
                      </a:endParaRPr>
                    </a:p>
                  </a:txBody>
                  <a:tcPr/>
                </a:tc>
                <a:tc>
                  <a:txBody>
                    <a:bodyPr/>
                    <a:lstStyle/>
                    <a:p>
                      <a:r>
                        <a:rPr lang="en-US" sz="1000" dirty="0" smtClean="0">
                          <a:latin typeface="Arial"/>
                          <a:cs typeface="Arial"/>
                        </a:rPr>
                        <a:t>Bit 6-7</a:t>
                      </a:r>
                    </a:p>
                    <a:p>
                      <a:r>
                        <a:rPr lang="en-US" sz="1000" dirty="0" smtClean="0">
                          <a:latin typeface="Arial"/>
                          <a:cs typeface="Arial"/>
                        </a:rPr>
                        <a:t>(Aerosol Quantity)</a:t>
                      </a:r>
                      <a:endParaRPr lang="en-US" sz="1000" dirty="0">
                        <a:latin typeface="Arial"/>
                        <a:cs typeface="Arial"/>
                      </a:endParaRPr>
                    </a:p>
                  </a:txBody>
                  <a:tcPr/>
                </a:tc>
                <a:tc>
                  <a:txBody>
                    <a:bodyPr/>
                    <a:lstStyle/>
                    <a:p>
                      <a:r>
                        <a:rPr lang="en-US" sz="1000" dirty="0" smtClean="0">
                          <a:latin typeface="Arial"/>
                          <a:cs typeface="Arial"/>
                        </a:rPr>
                        <a:t>Bit 8</a:t>
                      </a:r>
                    </a:p>
                    <a:p>
                      <a:r>
                        <a:rPr lang="en-US" sz="1000" dirty="0" smtClean="0">
                          <a:latin typeface="Arial"/>
                          <a:cs typeface="Arial"/>
                        </a:rPr>
                        <a:t>(Adjacent Cloud Detected)</a:t>
                      </a:r>
                      <a:endParaRPr lang="en-US" sz="1000" dirty="0">
                        <a:latin typeface="Arial"/>
                        <a:cs typeface="Arial"/>
                      </a:endParaRPr>
                    </a:p>
                  </a:txBody>
                  <a:tcPr/>
                </a:tc>
                <a:tc>
                  <a:txBody>
                    <a:bodyPr/>
                    <a:lstStyle/>
                    <a:p>
                      <a:r>
                        <a:rPr lang="en-US" sz="1000" dirty="0" smtClean="0">
                          <a:latin typeface="Arial"/>
                          <a:cs typeface="Arial"/>
                        </a:rPr>
                        <a:t>Bit 9</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a:cs typeface="Arial"/>
                        </a:rPr>
                        <a:t>(Atmospheric BRDF correction)</a:t>
                      </a:r>
                    </a:p>
                  </a:txBody>
                  <a:tcPr/>
                </a:tc>
                <a:tc>
                  <a:txBody>
                    <a:bodyPr/>
                    <a:lstStyle/>
                    <a:p>
                      <a:r>
                        <a:rPr lang="en-US" sz="1000" dirty="0" smtClean="0">
                          <a:latin typeface="Arial"/>
                          <a:cs typeface="Arial"/>
                        </a:rPr>
                        <a:t>Bit 10</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a:cs typeface="Arial"/>
                        </a:rPr>
                        <a:t>(Mixed Clouds)</a:t>
                      </a:r>
                    </a:p>
                  </a:txBody>
                  <a:tcPr/>
                </a:tc>
                <a:tc>
                  <a:txBody>
                    <a:bodyPr/>
                    <a:lstStyle/>
                    <a:p>
                      <a:r>
                        <a:rPr lang="en-US" sz="1000" dirty="0" smtClean="0">
                          <a:latin typeface="Arial"/>
                          <a:cs typeface="Arial"/>
                        </a:rPr>
                        <a:t>Bit 14</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a:cs typeface="Arial"/>
                        </a:rPr>
                        <a:t>(Possible snow/ ice)</a:t>
                      </a:r>
                    </a:p>
                  </a:txBody>
                  <a:tcPr/>
                </a:tc>
                <a:tc>
                  <a:txBody>
                    <a:bodyPr/>
                    <a:lstStyle/>
                    <a:p>
                      <a:r>
                        <a:rPr lang="en-US" sz="1000" dirty="0" smtClean="0">
                          <a:latin typeface="Arial"/>
                          <a:cs typeface="Arial"/>
                        </a:rPr>
                        <a:t>Bit 15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a:cs typeface="Arial"/>
                        </a:rPr>
                        <a:t>(Possible Shadow)</a:t>
                      </a:r>
                    </a:p>
                  </a:txBody>
                  <a:tcPr/>
                </a:tc>
              </a:tr>
              <a:tr h="214954">
                <a:tc>
                  <a:txBody>
                    <a:bodyPr/>
                    <a:lstStyle/>
                    <a:p>
                      <a:r>
                        <a:rPr lang="tr-TR" sz="1000" b="1" dirty="0" smtClean="0">
                          <a:solidFill>
                            <a:srgbClr val="0000FF"/>
                          </a:solidFill>
                          <a:latin typeface="Arial"/>
                          <a:cs typeface="Arial"/>
                        </a:rPr>
                        <a:t>00</a:t>
                      </a:r>
                      <a:r>
                        <a:rPr lang="tr-TR" sz="1000" b="1" baseline="0" dirty="0" smtClean="0">
                          <a:solidFill>
                            <a:srgbClr val="0000FF"/>
                          </a:solidFill>
                          <a:latin typeface="Arial"/>
                          <a:cs typeface="Arial"/>
                        </a:rPr>
                        <a:t> – VI </a:t>
                      </a:r>
                      <a:r>
                        <a:rPr lang="tr-TR" sz="1000" b="1" baseline="0" dirty="0" err="1" smtClean="0">
                          <a:solidFill>
                            <a:srgbClr val="0000FF"/>
                          </a:solidFill>
                          <a:latin typeface="Arial"/>
                          <a:cs typeface="Arial"/>
                        </a:rPr>
                        <a:t>produced</a:t>
                      </a:r>
                      <a:r>
                        <a:rPr lang="tr-TR" sz="1000" b="1" baseline="0" dirty="0" smtClean="0">
                          <a:solidFill>
                            <a:srgbClr val="0000FF"/>
                          </a:solidFill>
                          <a:latin typeface="Arial"/>
                          <a:cs typeface="Arial"/>
                        </a:rPr>
                        <a:t>, </a:t>
                      </a:r>
                      <a:r>
                        <a:rPr lang="tr-TR" sz="1000" b="1" baseline="0" dirty="0" err="1" smtClean="0">
                          <a:solidFill>
                            <a:srgbClr val="0000FF"/>
                          </a:solidFill>
                          <a:latin typeface="Arial"/>
                          <a:cs typeface="Arial"/>
                        </a:rPr>
                        <a:t>good</a:t>
                      </a:r>
                      <a:r>
                        <a:rPr lang="tr-TR" sz="1000" b="1" baseline="0" dirty="0" smtClean="0">
                          <a:solidFill>
                            <a:srgbClr val="0000FF"/>
                          </a:solidFill>
                          <a:latin typeface="Arial"/>
                          <a:cs typeface="Arial"/>
                        </a:rPr>
                        <a:t> </a:t>
                      </a:r>
                      <a:r>
                        <a:rPr lang="tr-TR" sz="1000" b="1" baseline="0" dirty="0" err="1" smtClean="0">
                          <a:solidFill>
                            <a:srgbClr val="0000FF"/>
                          </a:solidFill>
                          <a:latin typeface="Arial"/>
                          <a:cs typeface="Arial"/>
                        </a:rPr>
                        <a:t>quality</a:t>
                      </a:r>
                      <a:endParaRPr lang="tr-TR" sz="1000" b="1" baseline="0" dirty="0" smtClean="0">
                        <a:solidFill>
                          <a:srgbClr val="0000FF"/>
                        </a:solidFill>
                        <a:latin typeface="Arial"/>
                        <a:cs typeface="Arial"/>
                      </a:endParaRPr>
                    </a:p>
                    <a:p>
                      <a:r>
                        <a:rPr lang="tr-TR" sz="1000" b="1" baseline="0" dirty="0" smtClean="0">
                          <a:solidFill>
                            <a:srgbClr val="0000FF"/>
                          </a:solidFill>
                          <a:latin typeface="Arial"/>
                          <a:cs typeface="Arial"/>
                        </a:rPr>
                        <a:t>01 – VI </a:t>
                      </a:r>
                      <a:r>
                        <a:rPr lang="tr-TR" sz="1000" b="1" baseline="0" dirty="0" err="1" smtClean="0">
                          <a:solidFill>
                            <a:srgbClr val="0000FF"/>
                          </a:solidFill>
                          <a:latin typeface="Arial"/>
                          <a:cs typeface="Arial"/>
                        </a:rPr>
                        <a:t>produced</a:t>
                      </a:r>
                      <a:r>
                        <a:rPr lang="tr-TR" sz="1000" b="1" baseline="0" dirty="0" smtClean="0">
                          <a:solidFill>
                            <a:srgbClr val="0000FF"/>
                          </a:solidFill>
                          <a:latin typeface="Arial"/>
                          <a:cs typeface="Arial"/>
                        </a:rPr>
                        <a:t>, </a:t>
                      </a:r>
                      <a:r>
                        <a:rPr lang="tr-TR" sz="1000" b="1" baseline="0" dirty="0" err="1" smtClean="0">
                          <a:solidFill>
                            <a:srgbClr val="0000FF"/>
                          </a:solidFill>
                          <a:latin typeface="Arial"/>
                          <a:cs typeface="Arial"/>
                        </a:rPr>
                        <a:t>check</a:t>
                      </a:r>
                      <a:r>
                        <a:rPr lang="tr-TR" sz="1000" b="1" baseline="0" dirty="0" smtClean="0">
                          <a:solidFill>
                            <a:srgbClr val="0000FF"/>
                          </a:solidFill>
                          <a:latin typeface="Arial"/>
                          <a:cs typeface="Arial"/>
                        </a:rPr>
                        <a:t> </a:t>
                      </a:r>
                      <a:r>
                        <a:rPr lang="tr-TR" sz="1000" b="1" baseline="0" dirty="0" err="1" smtClean="0">
                          <a:solidFill>
                            <a:srgbClr val="0000FF"/>
                          </a:solidFill>
                          <a:latin typeface="Arial"/>
                          <a:cs typeface="Arial"/>
                        </a:rPr>
                        <a:t>other</a:t>
                      </a:r>
                      <a:r>
                        <a:rPr lang="tr-TR" sz="1000" b="1" baseline="0" dirty="0" smtClean="0">
                          <a:solidFill>
                            <a:srgbClr val="0000FF"/>
                          </a:solidFill>
                          <a:latin typeface="Arial"/>
                          <a:cs typeface="Arial"/>
                        </a:rPr>
                        <a:t> QA</a:t>
                      </a:r>
                    </a:p>
                    <a:p>
                      <a:r>
                        <a:rPr lang="tr-TR" sz="1000" baseline="0" dirty="0" smtClean="0">
                          <a:latin typeface="Arial"/>
                          <a:cs typeface="Arial"/>
                        </a:rPr>
                        <a:t>10 – </a:t>
                      </a:r>
                      <a:r>
                        <a:rPr lang="tr-TR" sz="1000" baseline="0" dirty="0" err="1" smtClean="0">
                          <a:latin typeface="Arial"/>
                          <a:cs typeface="Arial"/>
                        </a:rPr>
                        <a:t>Pixel</a:t>
                      </a:r>
                      <a:r>
                        <a:rPr lang="tr-TR" sz="1000" baseline="0" dirty="0" smtClean="0">
                          <a:latin typeface="Arial"/>
                          <a:cs typeface="Arial"/>
                        </a:rPr>
                        <a:t> </a:t>
                      </a:r>
                      <a:r>
                        <a:rPr lang="tr-TR" sz="1000" baseline="0" dirty="0" err="1" smtClean="0">
                          <a:latin typeface="Arial"/>
                          <a:cs typeface="Arial"/>
                        </a:rPr>
                        <a:t>most</a:t>
                      </a:r>
                      <a:r>
                        <a:rPr lang="tr-TR" sz="1000" baseline="0" dirty="0" smtClean="0">
                          <a:latin typeface="Arial"/>
                          <a:cs typeface="Arial"/>
                        </a:rPr>
                        <a:t> </a:t>
                      </a:r>
                      <a:r>
                        <a:rPr lang="tr-TR" sz="1000" baseline="0" dirty="0" err="1" smtClean="0">
                          <a:latin typeface="Arial"/>
                          <a:cs typeface="Arial"/>
                        </a:rPr>
                        <a:t>probably</a:t>
                      </a:r>
                      <a:r>
                        <a:rPr lang="tr-TR" sz="1000" baseline="0" dirty="0" smtClean="0">
                          <a:latin typeface="Arial"/>
                          <a:cs typeface="Arial"/>
                        </a:rPr>
                        <a:t> </a:t>
                      </a:r>
                      <a:r>
                        <a:rPr lang="tr-TR" sz="1000" baseline="0" dirty="0" err="1" smtClean="0">
                          <a:latin typeface="Arial"/>
                          <a:cs typeface="Arial"/>
                        </a:rPr>
                        <a:t>cloudy</a:t>
                      </a:r>
                      <a:endParaRPr lang="tr-TR" sz="1000" baseline="0" dirty="0" smtClean="0">
                        <a:latin typeface="Arial"/>
                        <a:cs typeface="Arial"/>
                      </a:endParaRPr>
                    </a:p>
                    <a:p>
                      <a:r>
                        <a:rPr lang="tr-TR" sz="1000" baseline="0" dirty="0" smtClean="0">
                          <a:latin typeface="Arial"/>
                          <a:cs typeface="Arial"/>
                        </a:rPr>
                        <a:t>11 – </a:t>
                      </a:r>
                      <a:r>
                        <a:rPr lang="tr-TR" sz="1000" baseline="0" dirty="0" err="1" smtClean="0">
                          <a:latin typeface="Arial"/>
                          <a:cs typeface="Arial"/>
                        </a:rPr>
                        <a:t>pixel</a:t>
                      </a:r>
                      <a:r>
                        <a:rPr lang="tr-TR" sz="1000" baseline="0" dirty="0" smtClean="0">
                          <a:latin typeface="Arial"/>
                          <a:cs typeface="Arial"/>
                        </a:rPr>
                        <a:t> not </a:t>
                      </a:r>
                      <a:r>
                        <a:rPr lang="tr-TR" sz="1000" baseline="0" dirty="0" err="1" smtClean="0">
                          <a:latin typeface="Arial"/>
                          <a:cs typeface="Arial"/>
                        </a:rPr>
                        <a:t>produced</a:t>
                      </a:r>
                      <a:endParaRPr lang="tr-TR" sz="1000" dirty="0" smtClean="0">
                        <a:latin typeface="Arial"/>
                        <a:cs typeface="Arial"/>
                      </a:endParaRPr>
                    </a:p>
                    <a:p>
                      <a:endParaRPr lang="en-US" sz="1000" dirty="0">
                        <a:latin typeface="Arial"/>
                        <a:cs typeface="Arial"/>
                      </a:endParaRPr>
                    </a:p>
                  </a:txBody>
                  <a:tcPr/>
                </a:tc>
                <a:tc>
                  <a:txBody>
                    <a:bodyPr/>
                    <a:lstStyle/>
                    <a:p>
                      <a:r>
                        <a:rPr lang="tr-TR" sz="1000" b="1" dirty="0" smtClean="0">
                          <a:solidFill>
                            <a:srgbClr val="0000FF"/>
                          </a:solidFill>
                          <a:latin typeface="Arial"/>
                          <a:cs typeface="Arial"/>
                        </a:rPr>
                        <a:t>00</a:t>
                      </a:r>
                      <a:r>
                        <a:rPr lang="tr-TR" sz="1000" b="1" baseline="0" dirty="0" smtClean="0">
                          <a:solidFill>
                            <a:srgbClr val="0000FF"/>
                          </a:solidFill>
                          <a:latin typeface="Arial"/>
                          <a:cs typeface="Arial"/>
                        </a:rPr>
                        <a:t> – </a:t>
                      </a:r>
                      <a:r>
                        <a:rPr lang="tr-TR" sz="1000" b="1" baseline="0" dirty="0" err="1" smtClean="0">
                          <a:solidFill>
                            <a:srgbClr val="0000FF"/>
                          </a:solidFill>
                          <a:latin typeface="Arial"/>
                          <a:cs typeface="Arial"/>
                        </a:rPr>
                        <a:t>Climatology</a:t>
                      </a:r>
                      <a:endParaRPr lang="tr-TR" sz="1000" b="1" baseline="0" dirty="0" smtClean="0">
                        <a:solidFill>
                          <a:srgbClr val="0000FF"/>
                        </a:solidFill>
                        <a:latin typeface="Arial"/>
                        <a:cs typeface="Arial"/>
                      </a:endParaRPr>
                    </a:p>
                    <a:p>
                      <a:r>
                        <a:rPr lang="tr-TR" sz="1000" b="1" baseline="0" dirty="0" smtClean="0">
                          <a:solidFill>
                            <a:srgbClr val="0000FF"/>
                          </a:solidFill>
                          <a:latin typeface="Arial"/>
                          <a:cs typeface="Arial"/>
                        </a:rPr>
                        <a:t>01 – </a:t>
                      </a:r>
                      <a:r>
                        <a:rPr lang="tr-TR" sz="1000" b="1" baseline="0" dirty="0" err="1" smtClean="0">
                          <a:solidFill>
                            <a:srgbClr val="0000FF"/>
                          </a:solidFill>
                          <a:latin typeface="Arial"/>
                          <a:cs typeface="Arial"/>
                        </a:rPr>
                        <a:t>Low</a:t>
                      </a:r>
                      <a:endParaRPr lang="tr-TR" sz="1000" b="1" baseline="0" dirty="0" smtClean="0">
                        <a:solidFill>
                          <a:srgbClr val="0000FF"/>
                        </a:solidFill>
                        <a:latin typeface="Arial"/>
                        <a:cs typeface="Arial"/>
                      </a:endParaRPr>
                    </a:p>
                    <a:p>
                      <a:r>
                        <a:rPr lang="tr-TR" sz="1000" baseline="0" dirty="0" smtClean="0">
                          <a:latin typeface="Arial"/>
                          <a:cs typeface="Arial"/>
                        </a:rPr>
                        <a:t>10 – </a:t>
                      </a:r>
                      <a:r>
                        <a:rPr lang="tr-TR" sz="1000" baseline="0" dirty="0" err="1" smtClean="0">
                          <a:latin typeface="Arial"/>
                          <a:cs typeface="Arial"/>
                        </a:rPr>
                        <a:t>Average</a:t>
                      </a:r>
                      <a:endParaRPr lang="tr-TR" sz="1000" baseline="0" dirty="0" smtClean="0">
                        <a:latin typeface="Arial"/>
                        <a:cs typeface="Arial"/>
                      </a:endParaRPr>
                    </a:p>
                    <a:p>
                      <a:r>
                        <a:rPr lang="tr-TR" sz="1000" baseline="0" dirty="0" smtClean="0">
                          <a:latin typeface="Arial"/>
                          <a:cs typeface="Arial"/>
                        </a:rPr>
                        <a:t>11 - High</a:t>
                      </a:r>
                      <a:endParaRPr lang="tr-TR" sz="1000" dirty="0" smtClean="0">
                        <a:latin typeface="Arial"/>
                        <a:cs typeface="Arial"/>
                      </a:endParaRPr>
                    </a:p>
                    <a:p>
                      <a:endParaRPr lang="en-US" sz="1000" dirty="0">
                        <a:latin typeface="Arial"/>
                        <a:cs typeface="Arial"/>
                      </a:endParaRPr>
                    </a:p>
                  </a:txBody>
                  <a:tcPr/>
                </a:tc>
                <a:tc>
                  <a:txBody>
                    <a:bodyPr/>
                    <a:lstStyle/>
                    <a:p>
                      <a:r>
                        <a:rPr lang="nl-NL" sz="1000" b="1" dirty="0" smtClean="0">
                          <a:solidFill>
                            <a:srgbClr val="0000FF"/>
                          </a:solidFill>
                          <a:latin typeface="Arial"/>
                          <a:cs typeface="Arial"/>
                        </a:rPr>
                        <a:t>0 – No</a:t>
                      </a:r>
                    </a:p>
                    <a:p>
                      <a:r>
                        <a:rPr lang="nl-NL" sz="1000" dirty="0" smtClean="0">
                          <a:latin typeface="Arial"/>
                          <a:cs typeface="Arial"/>
                        </a:rPr>
                        <a:t>1 – Yes</a:t>
                      </a:r>
                    </a:p>
                    <a:p>
                      <a:endParaRPr lang="en-US" sz="1000" dirty="0">
                        <a:latin typeface="Arial"/>
                        <a:cs typeface="Arial"/>
                      </a:endParaRPr>
                    </a:p>
                  </a:txBody>
                  <a:tcPr/>
                </a:tc>
                <a:tc>
                  <a:txBody>
                    <a:bodyPr/>
                    <a:lstStyle/>
                    <a:p>
                      <a:r>
                        <a:rPr lang="nl-NL" sz="1000" dirty="0" smtClean="0">
                          <a:latin typeface="Arial"/>
                          <a:cs typeface="Arial"/>
                        </a:rPr>
                        <a:t>0 – No</a:t>
                      </a:r>
                    </a:p>
                    <a:p>
                      <a:r>
                        <a:rPr lang="nl-NL" sz="1000" b="1" dirty="0" smtClean="0">
                          <a:solidFill>
                            <a:srgbClr val="0000FF"/>
                          </a:solidFill>
                          <a:latin typeface="Arial"/>
                          <a:cs typeface="Arial"/>
                        </a:rPr>
                        <a:t>1 – Yes</a:t>
                      </a:r>
                    </a:p>
                    <a:p>
                      <a:endParaRPr lang="en-US" sz="1000" dirty="0">
                        <a:latin typeface="Arial"/>
                        <a:cs typeface="Arial"/>
                      </a:endParaRPr>
                    </a:p>
                  </a:txBody>
                  <a:tcPr/>
                </a:tc>
                <a:tc>
                  <a:txBody>
                    <a:bodyPr/>
                    <a:lstStyle/>
                    <a:p>
                      <a:r>
                        <a:rPr lang="nl-NL" sz="1000" b="1" dirty="0" smtClean="0">
                          <a:solidFill>
                            <a:srgbClr val="0000FF"/>
                          </a:solidFill>
                          <a:latin typeface="Arial"/>
                          <a:cs typeface="Arial"/>
                        </a:rPr>
                        <a:t>0 – No</a:t>
                      </a:r>
                    </a:p>
                    <a:p>
                      <a:r>
                        <a:rPr lang="nl-NL" sz="1000" dirty="0" smtClean="0">
                          <a:latin typeface="Arial"/>
                          <a:cs typeface="Arial"/>
                        </a:rPr>
                        <a:t>1 – Yes</a:t>
                      </a:r>
                    </a:p>
                    <a:p>
                      <a:endParaRPr lang="en-US" sz="1000" dirty="0">
                        <a:latin typeface="Arial"/>
                        <a:cs typeface="Arial"/>
                      </a:endParaRPr>
                    </a:p>
                  </a:txBody>
                  <a:tcPr/>
                </a:tc>
                <a:tc>
                  <a:txBody>
                    <a:bodyPr/>
                    <a:lstStyle/>
                    <a:p>
                      <a:r>
                        <a:rPr lang="nl-NL" sz="1000" dirty="0" smtClean="0">
                          <a:latin typeface="Arial"/>
                          <a:cs typeface="Arial"/>
                        </a:rPr>
                        <a:t>0 – No</a:t>
                      </a:r>
                    </a:p>
                    <a:p>
                      <a:r>
                        <a:rPr lang="nl-NL" sz="1000" dirty="0" smtClean="0">
                          <a:latin typeface="Arial"/>
                          <a:cs typeface="Arial"/>
                        </a:rPr>
                        <a:t>1 – Yes</a:t>
                      </a:r>
                    </a:p>
                    <a:p>
                      <a:endParaRPr lang="en-US" sz="1000" dirty="0">
                        <a:latin typeface="Arial"/>
                        <a:cs typeface="Arial"/>
                      </a:endParaRPr>
                    </a:p>
                  </a:txBody>
                  <a:tcPr/>
                </a:tc>
                <a:tc>
                  <a:txBody>
                    <a:bodyPr/>
                    <a:lstStyle/>
                    <a:p>
                      <a:r>
                        <a:rPr lang="nl-NL" sz="1000" b="1" dirty="0" smtClean="0">
                          <a:solidFill>
                            <a:srgbClr val="0000FF"/>
                          </a:solidFill>
                          <a:latin typeface="Arial"/>
                          <a:cs typeface="Arial"/>
                        </a:rPr>
                        <a:t>0 – No</a:t>
                      </a:r>
                    </a:p>
                    <a:p>
                      <a:r>
                        <a:rPr lang="nl-NL" sz="1000" b="1" dirty="0" smtClean="0">
                          <a:solidFill>
                            <a:schemeClr val="tx1"/>
                          </a:solidFill>
                          <a:latin typeface="Arial"/>
                          <a:cs typeface="Arial"/>
                        </a:rPr>
                        <a:t>1 – Yes</a:t>
                      </a:r>
                    </a:p>
                    <a:p>
                      <a:endParaRPr lang="en-US" sz="1000" dirty="0">
                        <a:latin typeface="Arial"/>
                        <a:cs typeface="Arial"/>
                      </a:endParaRPr>
                    </a:p>
                  </a:txBody>
                  <a:tcPr/>
                </a:tc>
              </a:tr>
            </a:tbl>
          </a:graphicData>
        </a:graphic>
      </p:graphicFrame>
      <p:sp>
        <p:nvSpPr>
          <p:cNvPr id="3" name="Title 2"/>
          <p:cNvSpPr>
            <a:spLocks noGrp="1"/>
          </p:cNvSpPr>
          <p:nvPr>
            <p:ph type="title"/>
          </p:nvPr>
        </p:nvSpPr>
        <p:spPr/>
        <p:txBody>
          <a:bodyPr/>
          <a:lstStyle/>
          <a:p>
            <a:r>
              <a:rPr lang="en-US" dirty="0" smtClean="0"/>
              <a:t>MODIS QA</a:t>
            </a:r>
            <a:endParaRPr lang="en-US" dirty="0"/>
          </a:p>
        </p:txBody>
      </p:sp>
      <p:sp>
        <p:nvSpPr>
          <p:cNvPr id="4" name="Slide Number Placeholder 3"/>
          <p:cNvSpPr>
            <a:spLocks noGrp="1"/>
          </p:cNvSpPr>
          <p:nvPr>
            <p:ph type="sldNum" sz="quarter" idx="10"/>
          </p:nvPr>
        </p:nvSpPr>
        <p:spPr/>
        <p:txBody>
          <a:bodyPr/>
          <a:lstStyle/>
          <a:p>
            <a:fld id="{CDABA6B5-76A0-470E-8879-A38C1EA26044}" type="slidenum">
              <a:rPr lang="it-IT" smtClean="0"/>
              <a:pPr/>
              <a:t>12</a:t>
            </a:fld>
            <a:endParaRPr lang="it-IT"/>
          </a:p>
        </p:txBody>
      </p:sp>
    </p:spTree>
    <p:extLst>
      <p:ext uri="{BB962C8B-B14F-4D97-AF65-F5344CB8AC3E}">
        <p14:creationId xmlns:p14="http://schemas.microsoft.com/office/powerpoint/2010/main" val="30892059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6848"/>
            <a:ext cx="8229600" cy="857250"/>
          </a:xfrm>
        </p:spPr>
        <p:txBody>
          <a:bodyPr>
            <a:normAutofit fontScale="90000"/>
          </a:bodyPr>
          <a:lstStyle/>
          <a:p>
            <a:r>
              <a:rPr lang="en-US" dirty="0"/>
              <a:t>QA Processing, Compositing and </a:t>
            </a:r>
            <a:r>
              <a:rPr lang="en-US" dirty="0" smtClean="0"/>
              <a:t>Inter-Comparison</a:t>
            </a:r>
            <a:r>
              <a:rPr lang="en-US" dirty="0"/>
              <a:t/>
            </a:r>
            <a:br>
              <a:rPr lang="en-US" dirty="0"/>
            </a:br>
            <a:endParaRPr lang="en-US" dirty="0"/>
          </a:p>
        </p:txBody>
      </p:sp>
      <p:sp>
        <p:nvSpPr>
          <p:cNvPr id="2" name="Slide Number Placeholder 1"/>
          <p:cNvSpPr>
            <a:spLocks noGrp="1"/>
          </p:cNvSpPr>
          <p:nvPr>
            <p:ph type="sldNum" sz="quarter" idx="10"/>
          </p:nvPr>
        </p:nvSpPr>
        <p:spPr/>
        <p:txBody>
          <a:bodyPr/>
          <a:lstStyle/>
          <a:p>
            <a:fld id="{CDABA6B5-76A0-470E-8879-A38C1EA26044}" type="slidenum">
              <a:rPr lang="it-IT" smtClean="0"/>
              <a:pPr/>
              <a:t>13</a:t>
            </a:fld>
            <a:endParaRPr lang="it-IT"/>
          </a:p>
        </p:txBody>
      </p:sp>
      <p:sp>
        <p:nvSpPr>
          <p:cNvPr id="5" name="Text Placeholder 4"/>
          <p:cNvSpPr>
            <a:spLocks noGrp="1"/>
          </p:cNvSpPr>
          <p:nvPr>
            <p:ph type="body" sz="quarter" idx="11"/>
          </p:nvPr>
        </p:nvSpPr>
        <p:spPr/>
        <p:txBody>
          <a:bodyPr>
            <a:normAutofit/>
          </a:bodyPr>
          <a:lstStyle/>
          <a:p>
            <a:r>
              <a:rPr lang="en-US" sz="2000" dirty="0"/>
              <a:t>MODIS 1km SSR/ VI 16-day products are screened for pixels with atmospheric effects (clouds, aerosols, shadows) – this is also done in the present climatology/anomaly </a:t>
            </a:r>
            <a:r>
              <a:rPr lang="en-US" sz="2000" dirty="0" smtClean="0"/>
              <a:t>module</a:t>
            </a:r>
            <a:endParaRPr lang="en-US" sz="2000" dirty="0"/>
          </a:p>
          <a:p>
            <a:r>
              <a:rPr lang="en-US" sz="2000" dirty="0" smtClean="0"/>
              <a:t>VIIRS </a:t>
            </a:r>
            <a:r>
              <a:rPr lang="en-US" sz="2000" dirty="0"/>
              <a:t>1km (~750m) daily products are screened for pixels with atmospheric effects and a </a:t>
            </a:r>
            <a:r>
              <a:rPr lang="en-US" sz="2000" dirty="0" smtClean="0"/>
              <a:t>16</a:t>
            </a:r>
            <a:r>
              <a:rPr lang="en-US" sz="2000" dirty="0"/>
              <a:t>-day compositing is performed based on Maximum NDVI </a:t>
            </a:r>
            <a:r>
              <a:rPr lang="en-US" sz="2000" dirty="0" smtClean="0"/>
              <a:t>(from corresponding </a:t>
            </a:r>
            <a:r>
              <a:rPr lang="en-US" sz="2000" dirty="0"/>
              <a:t>Red and NIR </a:t>
            </a:r>
            <a:r>
              <a:rPr lang="en-US" sz="2000" dirty="0" smtClean="0"/>
              <a:t>values)</a:t>
            </a:r>
            <a:endParaRPr lang="en-US" sz="2000" dirty="0"/>
          </a:p>
          <a:p>
            <a:r>
              <a:rPr lang="en-US" sz="2000" dirty="0" smtClean="0"/>
              <a:t>QA </a:t>
            </a:r>
            <a:r>
              <a:rPr lang="en-US" sz="2000" dirty="0"/>
              <a:t>consistency test is mandatory to establish similar contaminated pixels from MODIS and </a:t>
            </a:r>
            <a:r>
              <a:rPr lang="en-US" sz="2000" dirty="0" smtClean="0"/>
              <a:t>VIIRS</a:t>
            </a:r>
            <a:endParaRPr lang="en-US" sz="2000" dirty="0"/>
          </a:p>
          <a:p>
            <a:r>
              <a:rPr lang="en-US" sz="2000" dirty="0" smtClean="0"/>
              <a:t>Compare </a:t>
            </a:r>
            <a:r>
              <a:rPr lang="en-US" sz="2000" dirty="0"/>
              <a:t>QA screened pixels and form adjustment equations to generate consistent SSR/VI </a:t>
            </a:r>
            <a:r>
              <a:rPr lang="en-US" sz="2000" dirty="0" smtClean="0"/>
              <a:t>products</a:t>
            </a:r>
            <a:endParaRPr lang="en-US" sz="2000" dirty="0"/>
          </a:p>
        </p:txBody>
      </p:sp>
    </p:spTree>
    <p:extLst>
      <p:ext uri="{BB962C8B-B14F-4D97-AF65-F5344CB8AC3E}">
        <p14:creationId xmlns:p14="http://schemas.microsoft.com/office/powerpoint/2010/main" val="5191467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DIS_VIIRS_177-192_pane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 y="968266"/>
            <a:ext cx="6993902" cy="4099055"/>
          </a:xfrm>
          <a:prstGeom prst="rect">
            <a:avLst/>
          </a:prstGeom>
        </p:spPr>
      </p:pic>
      <p:sp>
        <p:nvSpPr>
          <p:cNvPr id="21" name="Rectangle 20"/>
          <p:cNvSpPr/>
          <p:nvPr/>
        </p:nvSpPr>
        <p:spPr>
          <a:xfrm>
            <a:off x="7001328" y="1005334"/>
            <a:ext cx="2096214" cy="291805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solidFill>
                <a:schemeClr val="tx1"/>
              </a:solidFill>
              <a:latin typeface="+mj-lt"/>
              <a:cs typeface="Arial"/>
            </a:endParaRPr>
          </a:p>
          <a:p>
            <a:pPr marL="171450" indent="-171450">
              <a:buFont typeface="Arial"/>
              <a:buChar char="•"/>
            </a:pPr>
            <a:r>
              <a:rPr lang="en-US" sz="1400" dirty="0">
                <a:solidFill>
                  <a:schemeClr val="tx1"/>
                </a:solidFill>
                <a:latin typeface="+mj-lt"/>
                <a:cs typeface="Arial"/>
              </a:rPr>
              <a:t>The 16-day VIIRS NDVI composites were created from QA/QC filtered (cloud/aerosol filtered) daily VIIRS surface reflectance data.</a:t>
            </a:r>
          </a:p>
          <a:p>
            <a:pPr marL="171450" indent="-171450">
              <a:buFont typeface="Arial"/>
              <a:buChar char="•"/>
            </a:pPr>
            <a:endParaRPr lang="en-US" sz="1400" dirty="0">
              <a:solidFill>
                <a:schemeClr val="tx1"/>
              </a:solidFill>
              <a:latin typeface="+mj-lt"/>
              <a:cs typeface="Arial"/>
            </a:endParaRPr>
          </a:p>
          <a:p>
            <a:pPr marL="171450" indent="-171450">
              <a:buFont typeface="Arial"/>
              <a:buChar char="•"/>
            </a:pPr>
            <a:r>
              <a:rPr lang="en-US" sz="1400" dirty="0" smtClean="0">
                <a:solidFill>
                  <a:schemeClr val="tx1"/>
                </a:solidFill>
                <a:latin typeface="+mj-lt"/>
                <a:cs typeface="Arial"/>
              </a:rPr>
              <a:t>The MOD13A2 </a:t>
            </a:r>
            <a:r>
              <a:rPr lang="en-US" sz="1400" dirty="0">
                <a:solidFill>
                  <a:schemeClr val="tx1"/>
                </a:solidFill>
                <a:latin typeface="+mj-lt"/>
                <a:cs typeface="Arial"/>
              </a:rPr>
              <a:t>1km 16-day standard product is also QA filtered. </a:t>
            </a:r>
          </a:p>
          <a:p>
            <a:pPr algn="ctr"/>
            <a:endParaRPr lang="en-US" sz="1400" dirty="0">
              <a:solidFill>
                <a:schemeClr val="tx1"/>
              </a:solidFill>
              <a:latin typeface="+mj-lt"/>
            </a:endParaRPr>
          </a:p>
        </p:txBody>
      </p:sp>
      <p:sp>
        <p:nvSpPr>
          <p:cNvPr id="2" name="Title 1"/>
          <p:cNvSpPr>
            <a:spLocks noGrp="1"/>
          </p:cNvSpPr>
          <p:nvPr>
            <p:ph type="title"/>
          </p:nvPr>
        </p:nvSpPr>
        <p:spPr/>
        <p:txBody>
          <a:bodyPr>
            <a:normAutofit fontScale="90000"/>
          </a:bodyPr>
          <a:lstStyle/>
          <a:p>
            <a:r>
              <a:rPr lang="en-US" dirty="0" smtClean="0"/>
              <a:t>Results</a:t>
            </a:r>
            <a:endParaRPr lang="en-US" dirty="0"/>
          </a:p>
        </p:txBody>
      </p:sp>
      <p:sp>
        <p:nvSpPr>
          <p:cNvPr id="6" name="Slide Number Placeholder 5"/>
          <p:cNvSpPr>
            <a:spLocks noGrp="1"/>
          </p:cNvSpPr>
          <p:nvPr>
            <p:ph type="sldNum" sz="quarter" idx="10"/>
          </p:nvPr>
        </p:nvSpPr>
        <p:spPr/>
        <p:txBody>
          <a:bodyPr/>
          <a:lstStyle/>
          <a:p>
            <a:fld id="{CDABA6B5-76A0-470E-8879-A38C1EA26044}" type="slidenum">
              <a:rPr lang="it-IT" smtClean="0"/>
              <a:pPr/>
              <a:t>14</a:t>
            </a:fld>
            <a:endParaRPr lang="it-IT"/>
          </a:p>
        </p:txBody>
      </p:sp>
      <p:sp>
        <p:nvSpPr>
          <p:cNvPr id="4" name="TextBox 3"/>
          <p:cNvSpPr txBox="1"/>
          <p:nvPr/>
        </p:nvSpPr>
        <p:spPr>
          <a:xfrm>
            <a:off x="1344633" y="3530176"/>
            <a:ext cx="544303" cy="246221"/>
          </a:xfrm>
          <a:prstGeom prst="rect">
            <a:avLst/>
          </a:prstGeom>
          <a:solidFill>
            <a:schemeClr val="bg1"/>
          </a:solidFill>
        </p:spPr>
        <p:txBody>
          <a:bodyPr wrap="square" rtlCol="0">
            <a:spAutoFit/>
          </a:bodyPr>
          <a:lstStyle/>
          <a:p>
            <a:r>
              <a:rPr lang="en-US" sz="1000" dirty="0" smtClean="0">
                <a:ln>
                  <a:solidFill>
                    <a:schemeClr val="tx1"/>
                  </a:solidFill>
                </a:ln>
                <a:latin typeface="Arial"/>
              </a:rPr>
              <a:t>VIIRS</a:t>
            </a:r>
          </a:p>
        </p:txBody>
      </p:sp>
      <p:sp>
        <p:nvSpPr>
          <p:cNvPr id="7" name="Rectangle 6"/>
          <p:cNvSpPr/>
          <p:nvPr/>
        </p:nvSpPr>
        <p:spPr>
          <a:xfrm>
            <a:off x="74449" y="341921"/>
            <a:ext cx="3037610" cy="369332"/>
          </a:xfrm>
          <a:prstGeom prst="rect">
            <a:avLst/>
          </a:prstGeom>
        </p:spPr>
        <p:txBody>
          <a:bodyPr wrap="none">
            <a:spAutoFit/>
          </a:bodyPr>
          <a:lstStyle/>
          <a:p>
            <a:r>
              <a:rPr lang="en-US" b="1" dirty="0">
                <a:solidFill>
                  <a:srgbClr val="0000FF"/>
                </a:solidFill>
                <a:latin typeface="Arial"/>
                <a:cs typeface="Arial"/>
              </a:rPr>
              <a:t>Tile: h12v04  DOY 177-192</a:t>
            </a:r>
          </a:p>
        </p:txBody>
      </p:sp>
    </p:spTree>
    <p:extLst>
      <p:ext uri="{BB962C8B-B14F-4D97-AF65-F5344CB8AC3E}">
        <p14:creationId xmlns:p14="http://schemas.microsoft.com/office/powerpoint/2010/main" val="33699483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106" y="873133"/>
            <a:ext cx="4229754" cy="2100241"/>
          </a:xfrm>
          <a:prstGeom prst="rect">
            <a:avLst/>
          </a:prstGeom>
        </p:spPr>
      </p:pic>
      <p:pic>
        <p:nvPicPr>
          <p:cNvPr id="4" name="Picture 3"/>
          <p:cNvPicPr>
            <a:picLocks noChangeAspect="1"/>
          </p:cNvPicPr>
          <p:nvPr/>
        </p:nvPicPr>
        <p:blipFill>
          <a:blip r:embed="rId4"/>
          <a:stretch>
            <a:fillRect/>
          </a:stretch>
        </p:blipFill>
        <p:spPr>
          <a:xfrm>
            <a:off x="270474" y="3011121"/>
            <a:ext cx="3817035" cy="2132379"/>
          </a:xfrm>
          <a:prstGeom prst="rect">
            <a:avLst/>
          </a:prstGeom>
        </p:spPr>
      </p:pic>
      <p:sp>
        <p:nvSpPr>
          <p:cNvPr id="7" name="Rectangle 6"/>
          <p:cNvSpPr/>
          <p:nvPr/>
        </p:nvSpPr>
        <p:spPr>
          <a:xfrm>
            <a:off x="4739469" y="1046339"/>
            <a:ext cx="4358074" cy="347031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400" dirty="0">
              <a:solidFill>
                <a:schemeClr val="tx1"/>
              </a:solidFill>
              <a:latin typeface="+mj-lt"/>
              <a:cs typeface="Arial"/>
            </a:endParaRPr>
          </a:p>
          <a:p>
            <a:pPr marL="171450" indent="-171450">
              <a:buFont typeface="Arial"/>
              <a:buChar char="•"/>
            </a:pPr>
            <a:r>
              <a:rPr lang="en-US" sz="1400" dirty="0" smtClean="0">
                <a:solidFill>
                  <a:schemeClr val="tx1"/>
                </a:solidFill>
                <a:latin typeface="+mj-lt"/>
                <a:cs typeface="Arial"/>
              </a:rPr>
              <a:t>The </a:t>
            </a:r>
            <a:r>
              <a:rPr lang="en-US" sz="1400" dirty="0">
                <a:solidFill>
                  <a:schemeClr val="tx1"/>
                </a:solidFill>
                <a:latin typeface="+mj-lt"/>
                <a:cs typeface="Arial"/>
              </a:rPr>
              <a:t>cross plots </a:t>
            </a:r>
            <a:r>
              <a:rPr lang="en-US" sz="1400" dirty="0" smtClean="0">
                <a:solidFill>
                  <a:schemeClr val="tx1"/>
                </a:solidFill>
                <a:latin typeface="+mj-lt"/>
                <a:cs typeface="Arial"/>
              </a:rPr>
              <a:t>consist of </a:t>
            </a:r>
            <a:r>
              <a:rPr lang="en-US" sz="1400" dirty="0">
                <a:solidFill>
                  <a:schemeClr val="tx1"/>
                </a:solidFill>
                <a:latin typeface="+mj-lt"/>
                <a:cs typeface="Arial"/>
              </a:rPr>
              <a:t>pixels representing Broadleaf Deciduous Forests (as delineated from the MODIS MCD12Q1 Land Cover Product).</a:t>
            </a:r>
          </a:p>
          <a:p>
            <a:pPr marL="171450" indent="-171450">
              <a:buFont typeface="Arial"/>
              <a:buChar char="•"/>
            </a:pPr>
            <a:endParaRPr lang="en-US" sz="1400" dirty="0">
              <a:solidFill>
                <a:schemeClr val="tx1"/>
              </a:solidFill>
              <a:latin typeface="+mj-lt"/>
              <a:cs typeface="Arial"/>
            </a:endParaRPr>
          </a:p>
          <a:p>
            <a:pPr marL="171450" indent="-171450">
              <a:buFont typeface="Arial"/>
              <a:buChar char="•"/>
            </a:pPr>
            <a:r>
              <a:rPr lang="en-US" sz="1400" dirty="0">
                <a:solidFill>
                  <a:schemeClr val="tx1"/>
                </a:solidFill>
                <a:latin typeface="+mj-lt"/>
                <a:cs typeface="Arial"/>
              </a:rPr>
              <a:t>Composite DOY varies (depends on compositing scheme, e.g. MODIS uses a combined scheme that incorporates max value compositing with pixels with nadir view). View angle filter can result in </a:t>
            </a:r>
            <a:r>
              <a:rPr lang="en-US" sz="1400" dirty="0" smtClean="0">
                <a:solidFill>
                  <a:schemeClr val="tx1"/>
                </a:solidFill>
                <a:latin typeface="+mj-lt"/>
                <a:cs typeface="Arial"/>
              </a:rPr>
              <a:t>patchiness. </a:t>
            </a:r>
            <a:endParaRPr lang="en-US" sz="1400" dirty="0">
              <a:solidFill>
                <a:schemeClr val="tx1"/>
              </a:solidFill>
              <a:latin typeface="+mj-lt"/>
              <a:cs typeface="Arial"/>
            </a:endParaRPr>
          </a:p>
          <a:p>
            <a:pPr algn="ctr"/>
            <a:endParaRPr lang="en-US" sz="1400" dirty="0">
              <a:solidFill>
                <a:schemeClr val="tx1"/>
              </a:solidFill>
              <a:latin typeface="+mj-lt"/>
            </a:endParaRPr>
          </a:p>
        </p:txBody>
      </p:sp>
      <p:sp>
        <p:nvSpPr>
          <p:cNvPr id="8" name="Title 7"/>
          <p:cNvSpPr>
            <a:spLocks noGrp="1"/>
          </p:cNvSpPr>
          <p:nvPr>
            <p:ph type="title"/>
          </p:nvPr>
        </p:nvSpPr>
        <p:spPr/>
        <p:txBody>
          <a:bodyPr>
            <a:normAutofit fontScale="90000"/>
          </a:bodyPr>
          <a:lstStyle/>
          <a:p>
            <a:r>
              <a:rPr lang="en-US" dirty="0" smtClean="0"/>
              <a:t>Results (cont.)</a:t>
            </a:r>
            <a:endParaRPr lang="en-US" dirty="0"/>
          </a:p>
        </p:txBody>
      </p:sp>
      <p:sp>
        <p:nvSpPr>
          <p:cNvPr id="3" name="Slide Number Placeholder 2"/>
          <p:cNvSpPr>
            <a:spLocks noGrp="1"/>
          </p:cNvSpPr>
          <p:nvPr>
            <p:ph type="sldNum" sz="quarter" idx="10"/>
          </p:nvPr>
        </p:nvSpPr>
        <p:spPr/>
        <p:txBody>
          <a:bodyPr/>
          <a:lstStyle/>
          <a:p>
            <a:fld id="{CDABA6B5-76A0-470E-8879-A38C1EA26044}" type="slidenum">
              <a:rPr lang="it-IT" smtClean="0"/>
              <a:pPr/>
              <a:t>15</a:t>
            </a:fld>
            <a:endParaRPr lang="it-IT"/>
          </a:p>
        </p:txBody>
      </p:sp>
      <p:sp>
        <p:nvSpPr>
          <p:cNvPr id="13" name="Rectangle 12"/>
          <p:cNvSpPr/>
          <p:nvPr/>
        </p:nvSpPr>
        <p:spPr>
          <a:xfrm>
            <a:off x="74449" y="341921"/>
            <a:ext cx="3037610" cy="369332"/>
          </a:xfrm>
          <a:prstGeom prst="rect">
            <a:avLst/>
          </a:prstGeom>
        </p:spPr>
        <p:txBody>
          <a:bodyPr wrap="none">
            <a:spAutoFit/>
          </a:bodyPr>
          <a:lstStyle/>
          <a:p>
            <a:r>
              <a:rPr lang="en-US" b="1" dirty="0">
                <a:solidFill>
                  <a:srgbClr val="0000FF"/>
                </a:solidFill>
                <a:latin typeface="Arial"/>
                <a:cs typeface="Arial"/>
              </a:rPr>
              <a:t>Tile: h12v04  DOY 177-192</a:t>
            </a:r>
          </a:p>
        </p:txBody>
      </p:sp>
    </p:spTree>
    <p:extLst>
      <p:ext uri="{BB962C8B-B14F-4D97-AF65-F5344CB8AC3E}">
        <p14:creationId xmlns:p14="http://schemas.microsoft.com/office/powerpoint/2010/main" val="14823983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IS_VIIRS_193-208_pane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52" y="972584"/>
            <a:ext cx="6472983" cy="4105655"/>
          </a:xfrm>
          <a:prstGeom prst="rect">
            <a:avLst/>
          </a:prstGeom>
        </p:spPr>
      </p:pic>
      <p:sp>
        <p:nvSpPr>
          <p:cNvPr id="4" name="Title 3"/>
          <p:cNvSpPr>
            <a:spLocks noGrp="1"/>
          </p:cNvSpPr>
          <p:nvPr>
            <p:ph type="title"/>
          </p:nvPr>
        </p:nvSpPr>
        <p:spPr/>
        <p:txBody>
          <a:bodyPr>
            <a:normAutofit fontScale="90000"/>
          </a:bodyPr>
          <a:lstStyle/>
          <a:p>
            <a:r>
              <a:rPr lang="en-US" dirty="0" smtClean="0"/>
              <a:t>Results (cont.)</a:t>
            </a:r>
            <a:endParaRPr lang="en-US" dirty="0"/>
          </a:p>
        </p:txBody>
      </p:sp>
      <p:sp>
        <p:nvSpPr>
          <p:cNvPr id="3" name="Slide Number Placeholder 2"/>
          <p:cNvSpPr>
            <a:spLocks noGrp="1"/>
          </p:cNvSpPr>
          <p:nvPr>
            <p:ph type="sldNum" sz="quarter" idx="10"/>
          </p:nvPr>
        </p:nvSpPr>
        <p:spPr/>
        <p:txBody>
          <a:bodyPr/>
          <a:lstStyle/>
          <a:p>
            <a:fld id="{CDABA6B5-76A0-470E-8879-A38C1EA26044}" type="slidenum">
              <a:rPr lang="it-IT" smtClean="0"/>
              <a:pPr/>
              <a:t>16</a:t>
            </a:fld>
            <a:endParaRPr lang="it-IT"/>
          </a:p>
        </p:txBody>
      </p:sp>
      <p:sp>
        <p:nvSpPr>
          <p:cNvPr id="9" name="Rectangle 8"/>
          <p:cNvSpPr/>
          <p:nvPr/>
        </p:nvSpPr>
        <p:spPr>
          <a:xfrm>
            <a:off x="40089" y="326219"/>
            <a:ext cx="3153252" cy="369332"/>
          </a:xfrm>
          <a:prstGeom prst="rect">
            <a:avLst/>
          </a:prstGeom>
        </p:spPr>
        <p:txBody>
          <a:bodyPr wrap="none">
            <a:spAutoFit/>
          </a:bodyPr>
          <a:lstStyle/>
          <a:p>
            <a:r>
              <a:rPr lang="en-US" b="1" dirty="0">
                <a:solidFill>
                  <a:srgbClr val="0000FF"/>
                </a:solidFill>
                <a:latin typeface="Arial"/>
                <a:cs typeface="Arial"/>
              </a:rPr>
              <a:t>Tile: h12v04  DOY </a:t>
            </a:r>
            <a:r>
              <a:rPr lang="en-US" b="1" dirty="0" smtClean="0">
                <a:solidFill>
                  <a:srgbClr val="0000FF"/>
                </a:solidFill>
                <a:latin typeface="Arial"/>
                <a:cs typeface="Arial"/>
              </a:rPr>
              <a:t>193-208</a:t>
            </a:r>
            <a:endParaRPr lang="en-US" b="1" dirty="0">
              <a:solidFill>
                <a:srgbClr val="0000FF"/>
              </a:solidFill>
              <a:latin typeface="Arial"/>
              <a:cs typeface="Arial"/>
            </a:endParaRPr>
          </a:p>
        </p:txBody>
      </p:sp>
      <p:sp>
        <p:nvSpPr>
          <p:cNvPr id="10" name="Rectangle 9"/>
          <p:cNvSpPr/>
          <p:nvPr/>
        </p:nvSpPr>
        <p:spPr>
          <a:xfrm>
            <a:off x="7001328" y="1005334"/>
            <a:ext cx="2096214" cy="291805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solidFill>
                <a:schemeClr val="tx1"/>
              </a:solidFill>
              <a:latin typeface="+mj-lt"/>
              <a:cs typeface="Arial"/>
            </a:endParaRPr>
          </a:p>
          <a:p>
            <a:pPr marL="171450" indent="-171450">
              <a:buFont typeface="Arial"/>
              <a:buChar char="•"/>
            </a:pPr>
            <a:r>
              <a:rPr lang="en-US" sz="1400" dirty="0">
                <a:solidFill>
                  <a:schemeClr val="tx1"/>
                </a:solidFill>
                <a:latin typeface="+mj-lt"/>
                <a:cs typeface="Arial"/>
              </a:rPr>
              <a:t>The 16-day VIIRS NDVI composites were created from QA/QC filtered (cloud/aerosol filtered) daily VIIRS surface reflectance data.</a:t>
            </a:r>
          </a:p>
          <a:p>
            <a:pPr marL="171450" indent="-171450">
              <a:buFont typeface="Arial"/>
              <a:buChar char="•"/>
            </a:pPr>
            <a:endParaRPr lang="en-US" sz="1400" dirty="0">
              <a:solidFill>
                <a:schemeClr val="tx1"/>
              </a:solidFill>
              <a:latin typeface="+mj-lt"/>
              <a:cs typeface="Arial"/>
            </a:endParaRPr>
          </a:p>
          <a:p>
            <a:pPr marL="171450" indent="-171450">
              <a:buFont typeface="Arial"/>
              <a:buChar char="•"/>
            </a:pPr>
            <a:r>
              <a:rPr lang="en-US" sz="1400" dirty="0" smtClean="0">
                <a:solidFill>
                  <a:schemeClr val="tx1"/>
                </a:solidFill>
                <a:latin typeface="+mj-lt"/>
                <a:cs typeface="Arial"/>
              </a:rPr>
              <a:t>The MOD13A2 </a:t>
            </a:r>
            <a:r>
              <a:rPr lang="en-US" sz="1400" dirty="0">
                <a:solidFill>
                  <a:schemeClr val="tx1"/>
                </a:solidFill>
                <a:latin typeface="+mj-lt"/>
                <a:cs typeface="Arial"/>
              </a:rPr>
              <a:t>1km 16-day standard product is also QA filtered. </a:t>
            </a:r>
          </a:p>
          <a:p>
            <a:pPr algn="ctr"/>
            <a:endParaRPr lang="en-US" sz="1400" dirty="0">
              <a:solidFill>
                <a:schemeClr val="tx1"/>
              </a:solidFill>
              <a:latin typeface="+mj-lt"/>
            </a:endParaRPr>
          </a:p>
        </p:txBody>
      </p:sp>
    </p:spTree>
    <p:extLst>
      <p:ext uri="{BB962C8B-B14F-4D97-AF65-F5344CB8AC3E}">
        <p14:creationId xmlns:p14="http://schemas.microsoft.com/office/powerpoint/2010/main" val="29958044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0354" y="873313"/>
            <a:ext cx="3987155" cy="2072646"/>
          </a:xfrm>
          <a:prstGeom prst="rect">
            <a:avLst/>
          </a:prstGeom>
        </p:spPr>
      </p:pic>
      <p:pic>
        <p:nvPicPr>
          <p:cNvPr id="6" name="Picture 5"/>
          <p:cNvPicPr>
            <a:picLocks noChangeAspect="1"/>
          </p:cNvPicPr>
          <p:nvPr/>
        </p:nvPicPr>
        <p:blipFill>
          <a:blip r:embed="rId4"/>
          <a:stretch>
            <a:fillRect/>
          </a:stretch>
        </p:blipFill>
        <p:spPr>
          <a:xfrm>
            <a:off x="263017" y="3023262"/>
            <a:ext cx="3609098" cy="2073776"/>
          </a:xfrm>
          <a:prstGeom prst="rect">
            <a:avLst/>
          </a:prstGeom>
        </p:spPr>
      </p:pic>
      <p:sp>
        <p:nvSpPr>
          <p:cNvPr id="4" name="Title 3"/>
          <p:cNvSpPr>
            <a:spLocks noGrp="1"/>
          </p:cNvSpPr>
          <p:nvPr>
            <p:ph type="title"/>
          </p:nvPr>
        </p:nvSpPr>
        <p:spPr/>
        <p:txBody>
          <a:bodyPr>
            <a:normAutofit fontScale="90000"/>
          </a:bodyPr>
          <a:lstStyle/>
          <a:p>
            <a:r>
              <a:rPr lang="en-US" dirty="0"/>
              <a:t>Results (cont.)</a:t>
            </a:r>
          </a:p>
        </p:txBody>
      </p:sp>
      <p:sp>
        <p:nvSpPr>
          <p:cNvPr id="2" name="Slide Number Placeholder 1"/>
          <p:cNvSpPr>
            <a:spLocks noGrp="1"/>
          </p:cNvSpPr>
          <p:nvPr>
            <p:ph type="sldNum" sz="quarter" idx="10"/>
          </p:nvPr>
        </p:nvSpPr>
        <p:spPr/>
        <p:txBody>
          <a:bodyPr/>
          <a:lstStyle/>
          <a:p>
            <a:fld id="{CDABA6B5-76A0-470E-8879-A38C1EA26044}" type="slidenum">
              <a:rPr lang="it-IT" smtClean="0"/>
              <a:pPr/>
              <a:t>17</a:t>
            </a:fld>
            <a:endParaRPr lang="it-IT"/>
          </a:p>
        </p:txBody>
      </p:sp>
      <p:sp>
        <p:nvSpPr>
          <p:cNvPr id="10" name="Rectangle 9"/>
          <p:cNvSpPr/>
          <p:nvPr/>
        </p:nvSpPr>
        <p:spPr>
          <a:xfrm>
            <a:off x="40089" y="326219"/>
            <a:ext cx="3153252" cy="369332"/>
          </a:xfrm>
          <a:prstGeom prst="rect">
            <a:avLst/>
          </a:prstGeom>
        </p:spPr>
        <p:txBody>
          <a:bodyPr wrap="none">
            <a:spAutoFit/>
          </a:bodyPr>
          <a:lstStyle/>
          <a:p>
            <a:r>
              <a:rPr lang="en-US" b="1" dirty="0">
                <a:solidFill>
                  <a:srgbClr val="0000FF"/>
                </a:solidFill>
                <a:latin typeface="Arial"/>
                <a:cs typeface="Arial"/>
              </a:rPr>
              <a:t>Tile: </a:t>
            </a:r>
            <a:r>
              <a:rPr lang="en-US" b="1" dirty="0" smtClean="0">
                <a:solidFill>
                  <a:srgbClr val="0000FF"/>
                </a:solidFill>
                <a:latin typeface="Arial"/>
                <a:cs typeface="Arial"/>
              </a:rPr>
              <a:t>h12v04  </a:t>
            </a:r>
            <a:r>
              <a:rPr lang="en-US" b="1" dirty="0">
                <a:solidFill>
                  <a:srgbClr val="0000FF"/>
                </a:solidFill>
                <a:latin typeface="Arial"/>
                <a:cs typeface="Arial"/>
              </a:rPr>
              <a:t>DOY </a:t>
            </a:r>
            <a:r>
              <a:rPr lang="en-US" b="1" dirty="0" smtClean="0">
                <a:solidFill>
                  <a:srgbClr val="0000FF"/>
                </a:solidFill>
                <a:latin typeface="Arial"/>
                <a:cs typeface="Arial"/>
              </a:rPr>
              <a:t>193-208</a:t>
            </a:r>
            <a:endParaRPr lang="en-US" b="1" dirty="0">
              <a:solidFill>
                <a:srgbClr val="0000FF"/>
              </a:solidFill>
              <a:latin typeface="Arial"/>
              <a:cs typeface="Arial"/>
            </a:endParaRPr>
          </a:p>
        </p:txBody>
      </p:sp>
      <p:sp>
        <p:nvSpPr>
          <p:cNvPr id="9" name="Rectangle 8"/>
          <p:cNvSpPr/>
          <p:nvPr/>
        </p:nvSpPr>
        <p:spPr>
          <a:xfrm>
            <a:off x="4739469" y="1046339"/>
            <a:ext cx="4358074" cy="347031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400" dirty="0">
              <a:solidFill>
                <a:schemeClr val="tx1"/>
              </a:solidFill>
              <a:latin typeface="+mj-lt"/>
              <a:cs typeface="Arial"/>
            </a:endParaRPr>
          </a:p>
          <a:p>
            <a:pPr marL="171450" indent="-171450">
              <a:buFont typeface="Arial"/>
              <a:buChar char="•"/>
            </a:pPr>
            <a:r>
              <a:rPr lang="en-US" sz="1400" dirty="0" smtClean="0">
                <a:solidFill>
                  <a:schemeClr val="tx1"/>
                </a:solidFill>
                <a:latin typeface="+mj-lt"/>
                <a:cs typeface="Arial"/>
              </a:rPr>
              <a:t>The </a:t>
            </a:r>
            <a:r>
              <a:rPr lang="en-US" sz="1400" dirty="0">
                <a:solidFill>
                  <a:schemeClr val="tx1"/>
                </a:solidFill>
                <a:latin typeface="+mj-lt"/>
                <a:cs typeface="Arial"/>
              </a:rPr>
              <a:t>cross plots </a:t>
            </a:r>
            <a:r>
              <a:rPr lang="en-US" sz="1400" dirty="0" smtClean="0">
                <a:solidFill>
                  <a:schemeClr val="tx1"/>
                </a:solidFill>
                <a:latin typeface="+mj-lt"/>
                <a:cs typeface="Arial"/>
              </a:rPr>
              <a:t>consist of </a:t>
            </a:r>
            <a:r>
              <a:rPr lang="en-US" sz="1400" dirty="0">
                <a:solidFill>
                  <a:schemeClr val="tx1"/>
                </a:solidFill>
                <a:latin typeface="+mj-lt"/>
                <a:cs typeface="Arial"/>
              </a:rPr>
              <a:t>pixels representing Broadleaf Deciduous </a:t>
            </a:r>
            <a:r>
              <a:rPr lang="en-US" sz="1400" dirty="0" smtClean="0">
                <a:solidFill>
                  <a:schemeClr val="tx1"/>
                </a:solidFill>
                <a:latin typeface="+mj-lt"/>
                <a:cs typeface="Arial"/>
              </a:rPr>
              <a:t>Forest </a:t>
            </a:r>
            <a:r>
              <a:rPr lang="en-US" sz="1400" dirty="0">
                <a:solidFill>
                  <a:schemeClr val="tx1"/>
                </a:solidFill>
                <a:latin typeface="+mj-lt"/>
                <a:cs typeface="Arial"/>
              </a:rPr>
              <a:t>(as delineated from the MODIS MCD12Q1 Land Cover Product).</a:t>
            </a:r>
          </a:p>
          <a:p>
            <a:pPr marL="171450" indent="-171450">
              <a:buFont typeface="Arial"/>
              <a:buChar char="•"/>
            </a:pPr>
            <a:endParaRPr lang="en-US" sz="1400" dirty="0">
              <a:solidFill>
                <a:schemeClr val="tx1"/>
              </a:solidFill>
              <a:latin typeface="+mj-lt"/>
              <a:cs typeface="Arial"/>
            </a:endParaRPr>
          </a:p>
          <a:p>
            <a:pPr marL="171450" indent="-171450">
              <a:buFont typeface="Arial"/>
              <a:buChar char="•"/>
            </a:pPr>
            <a:r>
              <a:rPr lang="en-US" sz="1400" dirty="0">
                <a:solidFill>
                  <a:schemeClr val="tx1"/>
                </a:solidFill>
                <a:latin typeface="+mj-lt"/>
                <a:cs typeface="Arial"/>
              </a:rPr>
              <a:t>Composite DOY varies (depends on compositing scheme, e.g. MODIS uses a combined scheme that incorporates max value compositing with pixels with nadir view). View angle filter can result </a:t>
            </a:r>
            <a:r>
              <a:rPr lang="en-US" sz="1400" dirty="0" smtClean="0">
                <a:solidFill>
                  <a:schemeClr val="tx1"/>
                </a:solidFill>
                <a:latin typeface="+mj-lt"/>
                <a:cs typeface="Arial"/>
              </a:rPr>
              <a:t>in patchiness. </a:t>
            </a:r>
            <a:endParaRPr lang="en-US" sz="1400" dirty="0">
              <a:solidFill>
                <a:schemeClr val="tx1"/>
              </a:solidFill>
              <a:latin typeface="+mj-lt"/>
              <a:cs typeface="Arial"/>
            </a:endParaRPr>
          </a:p>
          <a:p>
            <a:pPr algn="ctr"/>
            <a:endParaRPr lang="en-US" sz="1400" dirty="0">
              <a:solidFill>
                <a:schemeClr val="tx1"/>
              </a:solidFill>
              <a:latin typeface="+mj-lt"/>
            </a:endParaRPr>
          </a:p>
        </p:txBody>
      </p:sp>
    </p:spTree>
    <p:extLst>
      <p:ext uri="{BB962C8B-B14F-4D97-AF65-F5344CB8AC3E}">
        <p14:creationId xmlns:p14="http://schemas.microsoft.com/office/powerpoint/2010/main" val="3351640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32080" y="1036308"/>
            <a:ext cx="3165462" cy="347031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400" dirty="0">
              <a:solidFill>
                <a:schemeClr val="tx1"/>
              </a:solidFill>
              <a:latin typeface="+mj-lt"/>
              <a:cs typeface="Arial"/>
            </a:endParaRPr>
          </a:p>
          <a:p>
            <a:pPr marL="171450" indent="-171450">
              <a:buFont typeface="Arial"/>
              <a:buChar char="•"/>
            </a:pPr>
            <a:r>
              <a:rPr lang="en-US" sz="1400" dirty="0" smtClean="0">
                <a:solidFill>
                  <a:schemeClr val="tx1"/>
                </a:solidFill>
                <a:latin typeface="+mj-lt"/>
                <a:cs typeface="Arial"/>
              </a:rPr>
              <a:t>A phenology plot over the first growing season of data shows VIIRS mean values just slightly lower than MODIS, but with higher spatial variance (as would be expected with 750m native HSR).</a:t>
            </a:r>
            <a:endParaRPr lang="en-US" sz="1400" dirty="0">
              <a:solidFill>
                <a:schemeClr val="tx1"/>
              </a:solidFill>
              <a:latin typeface="+mj-lt"/>
              <a:cs typeface="Arial"/>
            </a:endParaRPr>
          </a:p>
          <a:p>
            <a:pPr algn="ctr"/>
            <a:endParaRPr lang="en-US" sz="1400" dirty="0">
              <a:solidFill>
                <a:schemeClr val="tx1"/>
              </a:solidFill>
              <a:latin typeface="+mj-lt"/>
            </a:endParaRPr>
          </a:p>
        </p:txBody>
      </p:sp>
      <p:pic>
        <p:nvPicPr>
          <p:cNvPr id="3" name="Picture 2"/>
          <p:cNvPicPr>
            <a:picLocks noChangeAspect="1"/>
          </p:cNvPicPr>
          <p:nvPr/>
        </p:nvPicPr>
        <p:blipFill>
          <a:blip r:embed="rId3"/>
          <a:stretch>
            <a:fillRect/>
          </a:stretch>
        </p:blipFill>
        <p:spPr>
          <a:xfrm>
            <a:off x="-46464" y="1106121"/>
            <a:ext cx="6066324" cy="3648279"/>
          </a:xfrm>
          <a:prstGeom prst="rect">
            <a:avLst/>
          </a:prstGeom>
        </p:spPr>
      </p:pic>
      <p:sp>
        <p:nvSpPr>
          <p:cNvPr id="4" name="Title 3"/>
          <p:cNvSpPr>
            <a:spLocks noGrp="1"/>
          </p:cNvSpPr>
          <p:nvPr>
            <p:ph type="title"/>
          </p:nvPr>
        </p:nvSpPr>
        <p:spPr/>
        <p:txBody>
          <a:bodyPr>
            <a:normAutofit fontScale="90000"/>
          </a:bodyPr>
          <a:lstStyle/>
          <a:p>
            <a:r>
              <a:rPr lang="en-US" dirty="0"/>
              <a:t>Results (cont.)</a:t>
            </a:r>
          </a:p>
        </p:txBody>
      </p:sp>
      <p:sp>
        <p:nvSpPr>
          <p:cNvPr id="2" name="Slide Number Placeholder 1"/>
          <p:cNvSpPr>
            <a:spLocks noGrp="1"/>
          </p:cNvSpPr>
          <p:nvPr>
            <p:ph type="sldNum" sz="quarter" idx="10"/>
          </p:nvPr>
        </p:nvSpPr>
        <p:spPr/>
        <p:txBody>
          <a:bodyPr/>
          <a:lstStyle/>
          <a:p>
            <a:fld id="{CDABA6B5-76A0-470E-8879-A38C1EA26044}" type="slidenum">
              <a:rPr lang="it-IT" smtClean="0"/>
              <a:pPr/>
              <a:t>18</a:t>
            </a:fld>
            <a:endParaRPr lang="it-IT"/>
          </a:p>
        </p:txBody>
      </p:sp>
      <p:sp>
        <p:nvSpPr>
          <p:cNvPr id="8" name="Rectangle 7"/>
          <p:cNvSpPr/>
          <p:nvPr/>
        </p:nvSpPr>
        <p:spPr>
          <a:xfrm>
            <a:off x="40089" y="326219"/>
            <a:ext cx="1505540" cy="369332"/>
          </a:xfrm>
          <a:prstGeom prst="rect">
            <a:avLst/>
          </a:prstGeom>
        </p:spPr>
        <p:txBody>
          <a:bodyPr wrap="none">
            <a:spAutoFit/>
          </a:bodyPr>
          <a:lstStyle/>
          <a:p>
            <a:r>
              <a:rPr lang="en-US" b="1" dirty="0">
                <a:solidFill>
                  <a:srgbClr val="0000FF"/>
                </a:solidFill>
                <a:latin typeface="Arial"/>
                <a:cs typeface="Arial"/>
              </a:rPr>
              <a:t>Tile</a:t>
            </a:r>
            <a:r>
              <a:rPr lang="en-US" b="1">
                <a:solidFill>
                  <a:srgbClr val="0000FF"/>
                </a:solidFill>
                <a:latin typeface="Arial"/>
                <a:cs typeface="Arial"/>
              </a:rPr>
              <a:t>: </a:t>
            </a:r>
            <a:r>
              <a:rPr lang="en-US" b="1" smtClean="0">
                <a:solidFill>
                  <a:srgbClr val="0000FF"/>
                </a:solidFill>
                <a:latin typeface="Arial"/>
                <a:cs typeface="Arial"/>
              </a:rPr>
              <a:t>h12v04</a:t>
            </a:r>
            <a:endParaRPr lang="en-US" b="1" dirty="0">
              <a:solidFill>
                <a:srgbClr val="0000FF"/>
              </a:solidFill>
              <a:latin typeface="Arial"/>
              <a:cs typeface="Arial"/>
            </a:endParaRPr>
          </a:p>
        </p:txBody>
      </p:sp>
    </p:spTree>
    <p:extLst>
      <p:ext uri="{BB962C8B-B14F-4D97-AF65-F5344CB8AC3E}">
        <p14:creationId xmlns:p14="http://schemas.microsoft.com/office/powerpoint/2010/main" val="41107013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11v04_MODIS_VIIRS_193-208_pane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5" y="1084063"/>
            <a:ext cx="6880186" cy="3855994"/>
          </a:xfrm>
          <a:prstGeom prst="rect">
            <a:avLst/>
          </a:prstGeom>
        </p:spPr>
      </p:pic>
      <p:sp>
        <p:nvSpPr>
          <p:cNvPr id="4" name="Title 3"/>
          <p:cNvSpPr>
            <a:spLocks noGrp="1"/>
          </p:cNvSpPr>
          <p:nvPr>
            <p:ph type="title"/>
          </p:nvPr>
        </p:nvSpPr>
        <p:spPr/>
        <p:txBody>
          <a:bodyPr>
            <a:normAutofit fontScale="90000"/>
          </a:bodyPr>
          <a:lstStyle/>
          <a:p>
            <a:r>
              <a:rPr lang="en-US" dirty="0"/>
              <a:t>Results (cont.)</a:t>
            </a:r>
          </a:p>
        </p:txBody>
      </p:sp>
      <p:sp>
        <p:nvSpPr>
          <p:cNvPr id="2" name="Slide Number Placeholder 1"/>
          <p:cNvSpPr>
            <a:spLocks noGrp="1"/>
          </p:cNvSpPr>
          <p:nvPr>
            <p:ph type="sldNum" sz="quarter" idx="10"/>
          </p:nvPr>
        </p:nvSpPr>
        <p:spPr/>
        <p:txBody>
          <a:bodyPr/>
          <a:lstStyle/>
          <a:p>
            <a:fld id="{CDABA6B5-76A0-470E-8879-A38C1EA26044}" type="slidenum">
              <a:rPr lang="it-IT" smtClean="0"/>
              <a:pPr/>
              <a:t>19</a:t>
            </a:fld>
            <a:endParaRPr lang="it-IT"/>
          </a:p>
        </p:txBody>
      </p:sp>
      <p:sp>
        <p:nvSpPr>
          <p:cNvPr id="9" name="Rectangle 8"/>
          <p:cNvSpPr/>
          <p:nvPr/>
        </p:nvSpPr>
        <p:spPr>
          <a:xfrm>
            <a:off x="40089" y="326219"/>
            <a:ext cx="3024874" cy="369332"/>
          </a:xfrm>
          <a:prstGeom prst="rect">
            <a:avLst/>
          </a:prstGeom>
        </p:spPr>
        <p:txBody>
          <a:bodyPr wrap="none">
            <a:spAutoFit/>
          </a:bodyPr>
          <a:lstStyle/>
          <a:p>
            <a:r>
              <a:rPr lang="en-US" b="1" dirty="0">
                <a:solidFill>
                  <a:srgbClr val="0000FF"/>
                </a:solidFill>
                <a:latin typeface="Arial"/>
                <a:cs typeface="Arial"/>
              </a:rPr>
              <a:t>Tile: </a:t>
            </a:r>
            <a:r>
              <a:rPr lang="en-US" b="1" dirty="0" smtClean="0">
                <a:solidFill>
                  <a:srgbClr val="0000FF"/>
                </a:solidFill>
                <a:latin typeface="Arial"/>
                <a:cs typeface="Arial"/>
              </a:rPr>
              <a:t>h11v04  </a:t>
            </a:r>
            <a:r>
              <a:rPr lang="en-US" b="1" dirty="0">
                <a:solidFill>
                  <a:srgbClr val="0000FF"/>
                </a:solidFill>
                <a:latin typeface="Arial"/>
                <a:cs typeface="Arial"/>
              </a:rPr>
              <a:t>DOY </a:t>
            </a:r>
            <a:r>
              <a:rPr lang="en-US" b="1" dirty="0" smtClean="0">
                <a:solidFill>
                  <a:srgbClr val="0000FF"/>
                </a:solidFill>
                <a:latin typeface="Arial"/>
                <a:cs typeface="Arial"/>
              </a:rPr>
              <a:t>193-208</a:t>
            </a:r>
            <a:endParaRPr lang="en-US" b="1" dirty="0">
              <a:solidFill>
                <a:srgbClr val="0000FF"/>
              </a:solidFill>
              <a:latin typeface="Arial"/>
              <a:cs typeface="Arial"/>
            </a:endParaRPr>
          </a:p>
        </p:txBody>
      </p:sp>
      <p:sp>
        <p:nvSpPr>
          <p:cNvPr id="7" name="Rectangle 6"/>
          <p:cNvSpPr/>
          <p:nvPr/>
        </p:nvSpPr>
        <p:spPr>
          <a:xfrm>
            <a:off x="7001328" y="1005334"/>
            <a:ext cx="2096214" cy="291805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solidFill>
                <a:schemeClr val="tx1"/>
              </a:solidFill>
              <a:latin typeface="+mj-lt"/>
              <a:cs typeface="Arial"/>
            </a:endParaRPr>
          </a:p>
          <a:p>
            <a:pPr marL="171450" indent="-171450">
              <a:buFont typeface="Arial"/>
              <a:buChar char="•"/>
            </a:pPr>
            <a:r>
              <a:rPr lang="en-US" sz="1400" dirty="0">
                <a:solidFill>
                  <a:schemeClr val="tx1"/>
                </a:solidFill>
                <a:latin typeface="+mj-lt"/>
                <a:cs typeface="Arial"/>
              </a:rPr>
              <a:t>The 16-day VIIRS NDVI composites were created from QA/QC filtered (cloud/aerosol filtered) daily VIIRS surface reflectance data.</a:t>
            </a:r>
          </a:p>
          <a:p>
            <a:pPr marL="171450" indent="-171450">
              <a:buFont typeface="Arial"/>
              <a:buChar char="•"/>
            </a:pPr>
            <a:endParaRPr lang="en-US" sz="1400" dirty="0">
              <a:solidFill>
                <a:schemeClr val="tx1"/>
              </a:solidFill>
              <a:latin typeface="+mj-lt"/>
              <a:cs typeface="Arial"/>
            </a:endParaRPr>
          </a:p>
          <a:p>
            <a:pPr marL="171450" indent="-171450">
              <a:buFont typeface="Arial"/>
              <a:buChar char="•"/>
            </a:pPr>
            <a:r>
              <a:rPr lang="en-US" sz="1400" dirty="0" smtClean="0">
                <a:solidFill>
                  <a:schemeClr val="tx1"/>
                </a:solidFill>
                <a:latin typeface="+mj-lt"/>
                <a:cs typeface="Arial"/>
              </a:rPr>
              <a:t>The MOD13A2 </a:t>
            </a:r>
            <a:r>
              <a:rPr lang="en-US" sz="1400" dirty="0">
                <a:solidFill>
                  <a:schemeClr val="tx1"/>
                </a:solidFill>
                <a:latin typeface="+mj-lt"/>
                <a:cs typeface="Arial"/>
              </a:rPr>
              <a:t>1km 16-day standard product is also QA filtered. </a:t>
            </a:r>
          </a:p>
          <a:p>
            <a:pPr algn="ctr"/>
            <a:endParaRPr lang="en-US" sz="1400" dirty="0">
              <a:solidFill>
                <a:schemeClr val="tx1"/>
              </a:solidFill>
              <a:latin typeface="+mj-lt"/>
            </a:endParaRPr>
          </a:p>
        </p:txBody>
      </p:sp>
    </p:spTree>
    <p:extLst>
      <p:ext uri="{BB962C8B-B14F-4D97-AF65-F5344CB8AC3E}">
        <p14:creationId xmlns:p14="http://schemas.microsoft.com/office/powerpoint/2010/main" val="239445357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sellaDiTesto 29"/>
          <p:cNvSpPr txBox="1"/>
          <p:nvPr/>
        </p:nvSpPr>
        <p:spPr>
          <a:xfrm>
            <a:off x="6715140" y="428610"/>
            <a:ext cx="2071702" cy="223138"/>
          </a:xfrm>
          <a:prstGeom prst="rect">
            <a:avLst/>
          </a:prstGeom>
          <a:noFill/>
        </p:spPr>
        <p:txBody>
          <a:bodyPr wrap="square" rtlCol="0">
            <a:spAutoFit/>
          </a:bodyPr>
          <a:lstStyle/>
          <a:p>
            <a:pPr algn="r"/>
            <a:endParaRPr lang="it-IT" sz="850" dirty="0">
              <a:solidFill>
                <a:srgbClr val="212121"/>
              </a:solidFill>
              <a:latin typeface="Novecento wide Normal" pitchFamily="50" charset="0"/>
            </a:endParaRPr>
          </a:p>
        </p:txBody>
      </p:sp>
      <p:sp>
        <p:nvSpPr>
          <p:cNvPr id="62" name="TextBox 61"/>
          <p:cNvSpPr txBox="1"/>
          <p:nvPr/>
        </p:nvSpPr>
        <p:spPr>
          <a:xfrm>
            <a:off x="7201216" y="4776050"/>
            <a:ext cx="1981200" cy="400110"/>
          </a:xfrm>
          <a:prstGeom prst="rect">
            <a:avLst/>
          </a:prstGeom>
          <a:noFill/>
        </p:spPr>
        <p:txBody>
          <a:bodyPr wrap="square" rtlCol="0">
            <a:spAutoFit/>
          </a:bodyPr>
          <a:lstStyle/>
          <a:p>
            <a:pPr algn="r"/>
            <a:r>
              <a:rPr lang="en-US" sz="1000" dirty="0" smtClean="0"/>
              <a:t> Credit: NASA</a:t>
            </a:r>
            <a:r>
              <a:rPr lang="en-US" sz="1000" dirty="0"/>
              <a:t>/NOAA/GSFC/</a:t>
            </a:r>
            <a:r>
              <a:rPr lang="en-US" sz="1000" dirty="0" err="1"/>
              <a:t>Suomi</a:t>
            </a:r>
            <a:r>
              <a:rPr lang="en-US" sz="1000" dirty="0"/>
              <a:t> NPP/VIIRS/Norman </a:t>
            </a:r>
            <a:r>
              <a:rPr lang="en-US" sz="1000" dirty="0" err="1"/>
              <a:t>Kuring</a:t>
            </a:r>
            <a:endParaRPr lang="en-US" sz="1000" dirty="0"/>
          </a:p>
        </p:txBody>
      </p:sp>
      <p:sp>
        <p:nvSpPr>
          <p:cNvPr id="67" name="TextBox 66"/>
          <p:cNvSpPr txBox="1"/>
          <p:nvPr/>
        </p:nvSpPr>
        <p:spPr>
          <a:xfrm>
            <a:off x="7199976" y="2389861"/>
            <a:ext cx="1981200" cy="246221"/>
          </a:xfrm>
          <a:prstGeom prst="rect">
            <a:avLst/>
          </a:prstGeom>
          <a:noFill/>
        </p:spPr>
        <p:txBody>
          <a:bodyPr wrap="square" rtlCol="0">
            <a:spAutoFit/>
          </a:bodyPr>
          <a:lstStyle/>
          <a:p>
            <a:pPr algn="r"/>
            <a:r>
              <a:rPr lang="en-US" sz="1000" dirty="0" smtClean="0"/>
              <a:t>Credit: NASA/</a:t>
            </a:r>
            <a:r>
              <a:rPr lang="en-US" sz="1000" dirty="0" err="1" smtClean="0"/>
              <a:t>Reto</a:t>
            </a:r>
            <a:r>
              <a:rPr lang="en-US" sz="1000" dirty="0" smtClean="0"/>
              <a:t> </a:t>
            </a:r>
            <a:r>
              <a:rPr lang="en-US" sz="1000" dirty="0" err="1"/>
              <a:t>Stöckli</a:t>
            </a:r>
            <a:endParaRPr lang="en-US" sz="1000" dirty="0"/>
          </a:p>
        </p:txBody>
      </p:sp>
      <p:sp>
        <p:nvSpPr>
          <p:cNvPr id="2" name="Title 1"/>
          <p:cNvSpPr>
            <a:spLocks noGrp="1"/>
          </p:cNvSpPr>
          <p:nvPr>
            <p:ph type="title"/>
          </p:nvPr>
        </p:nvSpPr>
        <p:spPr>
          <a:xfrm>
            <a:off x="457200" y="-975"/>
            <a:ext cx="5128390" cy="857250"/>
          </a:xfrm>
        </p:spPr>
        <p:txBody>
          <a:bodyPr/>
          <a:lstStyle/>
          <a:p>
            <a:r>
              <a:rPr lang="en-US" dirty="0" smtClean="0"/>
              <a:t>Motivation</a:t>
            </a:r>
            <a:endParaRPr lang="en-US" dirty="0"/>
          </a:p>
        </p:txBody>
      </p:sp>
      <p:sp>
        <p:nvSpPr>
          <p:cNvPr id="3" name="Text Placeholder 2"/>
          <p:cNvSpPr>
            <a:spLocks noGrp="1"/>
          </p:cNvSpPr>
          <p:nvPr>
            <p:ph type="body" sz="quarter" idx="11"/>
          </p:nvPr>
        </p:nvSpPr>
        <p:spPr>
          <a:xfrm>
            <a:off x="457200" y="1185863"/>
            <a:ext cx="4929717" cy="3479800"/>
          </a:xfrm>
        </p:spPr>
        <p:txBody>
          <a:bodyPr>
            <a:normAutofit lnSpcReduction="10000"/>
          </a:bodyPr>
          <a:lstStyle/>
          <a:p>
            <a:pPr marL="0" indent="0">
              <a:buNone/>
            </a:pPr>
            <a:r>
              <a:rPr lang="en-US" dirty="0"/>
              <a:t>Continuity of satellite observations is a primary concern for many Applied Science Program (ASP)  projects and their partners</a:t>
            </a:r>
          </a:p>
          <a:p>
            <a:endParaRPr lang="en-US" dirty="0"/>
          </a:p>
          <a:p>
            <a:pPr marL="0" indent="0">
              <a:buNone/>
            </a:pPr>
            <a:r>
              <a:rPr lang="en-US" dirty="0"/>
              <a:t>Many Applied Science projects currently rely on MODIS data as inputs to models or Decision Support Systems</a:t>
            </a:r>
          </a:p>
          <a:p>
            <a:endParaRPr lang="en-US" dirty="0"/>
          </a:p>
        </p:txBody>
      </p:sp>
      <p:pic>
        <p:nvPicPr>
          <p:cNvPr id="14" name="Picture 13"/>
          <p:cNvPicPr>
            <a:picLocks noChangeAspect="1"/>
          </p:cNvPicPr>
          <p:nvPr/>
        </p:nvPicPr>
        <p:blipFill>
          <a:blip r:embed="rId3"/>
          <a:stretch>
            <a:fillRect/>
          </a:stretch>
        </p:blipFill>
        <p:spPr>
          <a:xfrm>
            <a:off x="5585590" y="2739077"/>
            <a:ext cx="2802610" cy="1574800"/>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3432" y="2993711"/>
            <a:ext cx="1828800" cy="1828800"/>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9776" y="533792"/>
            <a:ext cx="2057400" cy="1543050"/>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52376" y="682487"/>
            <a:ext cx="1752600" cy="1752600"/>
          </a:xfrm>
          <a:prstGeom prst="rect">
            <a:avLst/>
          </a:prstGeom>
        </p:spPr>
      </p:pic>
      <p:sp>
        <p:nvSpPr>
          <p:cNvPr id="18" name="TextBox 17"/>
          <p:cNvSpPr txBox="1"/>
          <p:nvPr/>
        </p:nvSpPr>
        <p:spPr>
          <a:xfrm>
            <a:off x="6324600" y="228992"/>
            <a:ext cx="1981200" cy="369332"/>
          </a:xfrm>
          <a:prstGeom prst="rect">
            <a:avLst/>
          </a:prstGeom>
          <a:noFill/>
        </p:spPr>
        <p:txBody>
          <a:bodyPr wrap="square" rtlCol="0">
            <a:spAutoFit/>
          </a:bodyPr>
          <a:lstStyle/>
          <a:p>
            <a:r>
              <a:rPr lang="en-US" sz="1400" dirty="0">
                <a:solidFill>
                  <a:srgbClr val="212121"/>
                </a:solidFill>
                <a:latin typeface="Arial"/>
                <a:cs typeface="Arial"/>
              </a:rPr>
              <a:t>Terra</a:t>
            </a:r>
            <a:r>
              <a:rPr lang="en-US" dirty="0" smtClean="0"/>
              <a:t> MODIS</a:t>
            </a:r>
            <a:endParaRPr lang="en-US" dirty="0"/>
          </a:p>
        </p:txBody>
      </p:sp>
      <p:sp>
        <p:nvSpPr>
          <p:cNvPr id="19" name="TextBox 18"/>
          <p:cNvSpPr txBox="1"/>
          <p:nvPr/>
        </p:nvSpPr>
        <p:spPr>
          <a:xfrm>
            <a:off x="6115716" y="2462356"/>
            <a:ext cx="1646763" cy="307777"/>
          </a:xfrm>
          <a:prstGeom prst="rect">
            <a:avLst/>
          </a:prstGeom>
          <a:noFill/>
        </p:spPr>
        <p:txBody>
          <a:bodyPr wrap="square" rtlCol="0">
            <a:spAutoFit/>
          </a:bodyPr>
          <a:lstStyle>
            <a:defPPr>
              <a:defRPr lang="it-IT"/>
            </a:defPPr>
            <a:lvl1pPr>
              <a:defRPr sz="1400">
                <a:solidFill>
                  <a:srgbClr val="212121"/>
                </a:solidFill>
                <a:latin typeface="Arial"/>
                <a:cs typeface="Arial"/>
              </a:defRPr>
            </a:lvl1pPr>
          </a:lstStyle>
          <a:p>
            <a:r>
              <a:rPr lang="en-US" dirty="0" err="1"/>
              <a:t>Suomi</a:t>
            </a:r>
            <a:r>
              <a:rPr lang="en-US" dirty="0"/>
              <a:t> </a:t>
            </a:r>
            <a:r>
              <a:rPr lang="en-US" dirty="0" smtClean="0"/>
              <a:t>NPP VIIRS</a:t>
            </a:r>
            <a:endParaRPr lang="en-US" dirty="0"/>
          </a:p>
        </p:txBody>
      </p:sp>
    </p:spTree>
    <p:extLst>
      <p:ext uri="{BB962C8B-B14F-4D97-AF65-F5344CB8AC3E}">
        <p14:creationId xmlns:p14="http://schemas.microsoft.com/office/powerpoint/2010/main" val="31236198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516" y="876301"/>
            <a:ext cx="4150907" cy="2160414"/>
          </a:xfrm>
          <a:prstGeom prst="rect">
            <a:avLst/>
          </a:prstGeom>
        </p:spPr>
      </p:pic>
      <p:pic>
        <p:nvPicPr>
          <p:cNvPr id="4" name="Picture 3"/>
          <p:cNvPicPr>
            <a:picLocks noChangeAspect="1"/>
          </p:cNvPicPr>
          <p:nvPr/>
        </p:nvPicPr>
        <p:blipFill>
          <a:blip r:embed="rId4"/>
          <a:stretch>
            <a:fillRect/>
          </a:stretch>
        </p:blipFill>
        <p:spPr>
          <a:xfrm>
            <a:off x="371724" y="3074496"/>
            <a:ext cx="3732718" cy="2017103"/>
          </a:xfrm>
          <a:prstGeom prst="rect">
            <a:avLst/>
          </a:prstGeom>
        </p:spPr>
      </p:pic>
      <p:sp>
        <p:nvSpPr>
          <p:cNvPr id="6" name="Title 5"/>
          <p:cNvSpPr>
            <a:spLocks noGrp="1"/>
          </p:cNvSpPr>
          <p:nvPr>
            <p:ph type="title"/>
          </p:nvPr>
        </p:nvSpPr>
        <p:spPr/>
        <p:txBody>
          <a:bodyPr>
            <a:normAutofit fontScale="90000"/>
          </a:bodyPr>
          <a:lstStyle/>
          <a:p>
            <a:r>
              <a:rPr lang="en-US" dirty="0"/>
              <a:t>Results (cont.)</a:t>
            </a:r>
          </a:p>
        </p:txBody>
      </p:sp>
      <p:sp>
        <p:nvSpPr>
          <p:cNvPr id="3" name="Slide Number Placeholder 2"/>
          <p:cNvSpPr>
            <a:spLocks noGrp="1"/>
          </p:cNvSpPr>
          <p:nvPr>
            <p:ph type="sldNum" sz="quarter" idx="10"/>
          </p:nvPr>
        </p:nvSpPr>
        <p:spPr/>
        <p:txBody>
          <a:bodyPr/>
          <a:lstStyle/>
          <a:p>
            <a:fld id="{CDABA6B5-76A0-470E-8879-A38C1EA26044}" type="slidenum">
              <a:rPr lang="it-IT" smtClean="0"/>
              <a:pPr/>
              <a:t>20</a:t>
            </a:fld>
            <a:endParaRPr lang="it-IT"/>
          </a:p>
        </p:txBody>
      </p:sp>
      <p:sp>
        <p:nvSpPr>
          <p:cNvPr id="10" name="Rectangle 9"/>
          <p:cNvSpPr/>
          <p:nvPr/>
        </p:nvSpPr>
        <p:spPr>
          <a:xfrm>
            <a:off x="40089" y="326219"/>
            <a:ext cx="3024874" cy="369332"/>
          </a:xfrm>
          <a:prstGeom prst="rect">
            <a:avLst/>
          </a:prstGeom>
        </p:spPr>
        <p:txBody>
          <a:bodyPr wrap="none">
            <a:spAutoFit/>
          </a:bodyPr>
          <a:lstStyle/>
          <a:p>
            <a:r>
              <a:rPr lang="en-US" b="1" dirty="0">
                <a:solidFill>
                  <a:srgbClr val="0000FF"/>
                </a:solidFill>
                <a:latin typeface="Arial"/>
                <a:cs typeface="Arial"/>
              </a:rPr>
              <a:t>Tile: </a:t>
            </a:r>
            <a:r>
              <a:rPr lang="en-US" b="1" dirty="0" smtClean="0">
                <a:solidFill>
                  <a:srgbClr val="0000FF"/>
                </a:solidFill>
                <a:latin typeface="Arial"/>
                <a:cs typeface="Arial"/>
              </a:rPr>
              <a:t>h11v04  </a:t>
            </a:r>
            <a:r>
              <a:rPr lang="en-US" b="1" dirty="0">
                <a:solidFill>
                  <a:srgbClr val="0000FF"/>
                </a:solidFill>
                <a:latin typeface="Arial"/>
                <a:cs typeface="Arial"/>
              </a:rPr>
              <a:t>DOY </a:t>
            </a:r>
            <a:r>
              <a:rPr lang="en-US" b="1" dirty="0" smtClean="0">
                <a:solidFill>
                  <a:srgbClr val="0000FF"/>
                </a:solidFill>
                <a:latin typeface="Arial"/>
                <a:cs typeface="Arial"/>
              </a:rPr>
              <a:t>193-208</a:t>
            </a:r>
            <a:endParaRPr lang="en-US" b="1" dirty="0">
              <a:solidFill>
                <a:srgbClr val="0000FF"/>
              </a:solidFill>
              <a:latin typeface="Arial"/>
              <a:cs typeface="Arial"/>
            </a:endParaRPr>
          </a:p>
        </p:txBody>
      </p:sp>
      <p:sp>
        <p:nvSpPr>
          <p:cNvPr id="8" name="Rectangle 7"/>
          <p:cNvSpPr/>
          <p:nvPr/>
        </p:nvSpPr>
        <p:spPr>
          <a:xfrm>
            <a:off x="4739469" y="1046339"/>
            <a:ext cx="4358074" cy="347031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lang="en-US" sz="1400" dirty="0">
              <a:solidFill>
                <a:schemeClr val="tx1"/>
              </a:solidFill>
              <a:latin typeface="+mj-lt"/>
              <a:cs typeface="Arial"/>
            </a:endParaRPr>
          </a:p>
          <a:p>
            <a:pPr marL="171450" indent="-171450">
              <a:buFont typeface="Arial"/>
              <a:buChar char="•"/>
            </a:pPr>
            <a:r>
              <a:rPr lang="en-US" sz="1400" dirty="0" smtClean="0">
                <a:solidFill>
                  <a:schemeClr val="tx1"/>
                </a:solidFill>
                <a:latin typeface="+mj-lt"/>
                <a:cs typeface="Arial"/>
              </a:rPr>
              <a:t>The </a:t>
            </a:r>
            <a:r>
              <a:rPr lang="en-US" sz="1400" dirty="0">
                <a:solidFill>
                  <a:schemeClr val="tx1"/>
                </a:solidFill>
                <a:latin typeface="+mj-lt"/>
                <a:cs typeface="Arial"/>
              </a:rPr>
              <a:t>cross plots </a:t>
            </a:r>
            <a:r>
              <a:rPr lang="en-US" sz="1400" dirty="0" smtClean="0">
                <a:solidFill>
                  <a:schemeClr val="tx1"/>
                </a:solidFill>
                <a:latin typeface="+mj-lt"/>
                <a:cs typeface="Arial"/>
              </a:rPr>
              <a:t>consist of </a:t>
            </a:r>
            <a:r>
              <a:rPr lang="en-US" sz="1400" dirty="0">
                <a:solidFill>
                  <a:schemeClr val="tx1"/>
                </a:solidFill>
                <a:latin typeface="+mj-lt"/>
                <a:cs typeface="Arial"/>
              </a:rPr>
              <a:t>pixels representing Broadleaf Deciduous </a:t>
            </a:r>
            <a:r>
              <a:rPr lang="en-US" sz="1400" dirty="0" smtClean="0">
                <a:solidFill>
                  <a:schemeClr val="tx1"/>
                </a:solidFill>
                <a:latin typeface="+mj-lt"/>
                <a:cs typeface="Arial"/>
              </a:rPr>
              <a:t>Crops </a:t>
            </a:r>
            <a:r>
              <a:rPr lang="en-US" sz="1400" dirty="0">
                <a:solidFill>
                  <a:schemeClr val="tx1"/>
                </a:solidFill>
                <a:latin typeface="+mj-lt"/>
                <a:cs typeface="Arial"/>
              </a:rPr>
              <a:t>(as delineated from the MODIS MCD12Q1 Land Cover Product).</a:t>
            </a:r>
          </a:p>
          <a:p>
            <a:pPr marL="171450" indent="-171450">
              <a:buFont typeface="Arial"/>
              <a:buChar char="•"/>
            </a:pPr>
            <a:endParaRPr lang="en-US" sz="1400" dirty="0">
              <a:solidFill>
                <a:schemeClr val="tx1"/>
              </a:solidFill>
              <a:latin typeface="+mj-lt"/>
              <a:cs typeface="Arial"/>
            </a:endParaRPr>
          </a:p>
          <a:p>
            <a:pPr marL="171450" indent="-171450">
              <a:buFont typeface="Arial"/>
              <a:buChar char="•"/>
            </a:pPr>
            <a:r>
              <a:rPr lang="en-US" sz="1400" dirty="0">
                <a:solidFill>
                  <a:schemeClr val="tx1"/>
                </a:solidFill>
                <a:latin typeface="+mj-lt"/>
                <a:cs typeface="Arial"/>
              </a:rPr>
              <a:t>Composite DOY varies (depends on compositing scheme, e.g. MODIS uses a combined scheme that incorporates max value compositing with pixels with nadir view). View angle filter can result in </a:t>
            </a:r>
            <a:r>
              <a:rPr lang="en-US" sz="1400" dirty="0" smtClean="0">
                <a:solidFill>
                  <a:schemeClr val="tx1"/>
                </a:solidFill>
                <a:latin typeface="+mj-lt"/>
                <a:cs typeface="Arial"/>
              </a:rPr>
              <a:t>patchiness. </a:t>
            </a:r>
            <a:endParaRPr lang="en-US" sz="1400" dirty="0">
              <a:solidFill>
                <a:schemeClr val="tx1"/>
              </a:solidFill>
              <a:latin typeface="+mj-lt"/>
              <a:cs typeface="Arial"/>
            </a:endParaRPr>
          </a:p>
          <a:p>
            <a:pPr algn="ctr"/>
            <a:endParaRPr lang="en-US" sz="1400" dirty="0">
              <a:solidFill>
                <a:schemeClr val="tx1"/>
              </a:solidFill>
              <a:latin typeface="+mj-lt"/>
            </a:endParaRPr>
          </a:p>
        </p:txBody>
      </p:sp>
    </p:spTree>
    <p:extLst>
      <p:ext uri="{BB962C8B-B14F-4D97-AF65-F5344CB8AC3E}">
        <p14:creationId xmlns:p14="http://schemas.microsoft.com/office/powerpoint/2010/main" val="21384333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the Remainder of the Project</a:t>
            </a:r>
            <a:endParaRPr lang="en-US" dirty="0"/>
          </a:p>
        </p:txBody>
      </p:sp>
      <p:sp>
        <p:nvSpPr>
          <p:cNvPr id="4" name="Slide Number Placeholder 3"/>
          <p:cNvSpPr>
            <a:spLocks noGrp="1"/>
          </p:cNvSpPr>
          <p:nvPr>
            <p:ph type="sldNum" sz="quarter" idx="10"/>
          </p:nvPr>
        </p:nvSpPr>
        <p:spPr/>
        <p:txBody>
          <a:bodyPr/>
          <a:lstStyle/>
          <a:p>
            <a:fld id="{CDABA6B5-76A0-470E-8879-A38C1EA26044}" type="slidenum">
              <a:rPr lang="it-IT" smtClean="0"/>
              <a:pPr/>
              <a:t>21</a:t>
            </a:fld>
            <a:endParaRPr lang="it-IT"/>
          </a:p>
        </p:txBody>
      </p:sp>
      <p:sp>
        <p:nvSpPr>
          <p:cNvPr id="3" name="Text Placeholder 2"/>
          <p:cNvSpPr>
            <a:spLocks noGrp="1"/>
          </p:cNvSpPr>
          <p:nvPr>
            <p:ph type="body" sz="quarter" idx="11"/>
          </p:nvPr>
        </p:nvSpPr>
        <p:spPr/>
        <p:txBody>
          <a:bodyPr>
            <a:noAutofit/>
          </a:bodyPr>
          <a:lstStyle/>
          <a:p>
            <a:pPr marL="0" indent="0">
              <a:buNone/>
            </a:pPr>
            <a:r>
              <a:rPr lang="en-US" sz="1800" b="1" dirty="0"/>
              <a:t>VIIRS Data Acquisition</a:t>
            </a:r>
          </a:p>
          <a:p>
            <a:r>
              <a:rPr lang="en-US" sz="1800" dirty="0"/>
              <a:t>Update current version of SSR data and acquire other SDRs from NOAA CLASS and Land PEATE Team</a:t>
            </a:r>
          </a:p>
          <a:p>
            <a:pPr marL="0" indent="0">
              <a:buNone/>
            </a:pPr>
            <a:r>
              <a:rPr lang="en-US" sz="1800" b="1" dirty="0" smtClean="0"/>
              <a:t>Consistency </a:t>
            </a:r>
            <a:r>
              <a:rPr lang="en-US" sz="1800" b="1" dirty="0"/>
              <a:t>Testing</a:t>
            </a:r>
          </a:p>
          <a:p>
            <a:r>
              <a:rPr lang="en-US" sz="1800" dirty="0"/>
              <a:t>Develop SSR </a:t>
            </a:r>
            <a:r>
              <a:rPr lang="en-US" sz="1800" dirty="0" smtClean="0"/>
              <a:t>adjustments</a:t>
            </a:r>
            <a:r>
              <a:rPr lang="en-US" sz="1800" dirty="0" smtClean="0"/>
              <a:t> </a:t>
            </a:r>
            <a:r>
              <a:rPr lang="en-US" sz="1800" dirty="0"/>
              <a:t>between MODIS and VIIRS for consistency in upper level products (e.g. VIs and LAI</a:t>
            </a:r>
            <a:r>
              <a:rPr lang="en-US" sz="1800" dirty="0" smtClean="0"/>
              <a:t>)</a:t>
            </a:r>
            <a:r>
              <a:rPr lang="en-US" sz="1800" dirty="0"/>
              <a:t> </a:t>
            </a:r>
            <a:r>
              <a:rPr lang="en-US" sz="1800" dirty="0" smtClean="0"/>
              <a:t>in collaboration with Miura and Boston U. </a:t>
            </a:r>
            <a:r>
              <a:rPr lang="en-US" sz="1800" dirty="0" smtClean="0"/>
              <a:t>team</a:t>
            </a:r>
            <a:endParaRPr lang="en-US" sz="1800" dirty="0"/>
          </a:p>
          <a:p>
            <a:r>
              <a:rPr lang="en-US" sz="1800" dirty="0" smtClean="0"/>
              <a:t>Cross</a:t>
            </a:r>
            <a:r>
              <a:rPr lang="en-US" sz="1800" dirty="0"/>
              <a:t>-check anomalies between MODIS and </a:t>
            </a:r>
            <a:r>
              <a:rPr lang="en-US" sz="1800" dirty="0" smtClean="0"/>
              <a:t>VIIRS</a:t>
            </a:r>
            <a:endParaRPr lang="en-US" sz="1800" dirty="0"/>
          </a:p>
          <a:p>
            <a:pPr marL="0" indent="0">
              <a:buNone/>
            </a:pPr>
            <a:r>
              <a:rPr lang="en-US" sz="1800" b="1" dirty="0"/>
              <a:t>Applications</a:t>
            </a:r>
          </a:p>
          <a:p>
            <a:r>
              <a:rPr lang="en-US" sz="1800" dirty="0"/>
              <a:t>Implement TOPS with VIIRS data to assess differences in results and implications for existing </a:t>
            </a:r>
            <a:r>
              <a:rPr lang="en-US" sz="1800" dirty="0" smtClean="0"/>
              <a:t>applications</a:t>
            </a:r>
            <a:endParaRPr lang="en-US" sz="1800" dirty="0"/>
          </a:p>
        </p:txBody>
      </p:sp>
    </p:spTree>
    <p:extLst>
      <p:ext uri="{BB962C8B-B14F-4D97-AF65-F5344CB8AC3E}">
        <p14:creationId xmlns:p14="http://schemas.microsoft.com/office/powerpoint/2010/main" val="2395219074"/>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Text Placeholder 2"/>
          <p:cNvSpPr>
            <a:spLocks noGrp="1"/>
          </p:cNvSpPr>
          <p:nvPr>
            <p:ph type="body" sz="quarter" idx="11"/>
          </p:nvPr>
        </p:nvSpPr>
        <p:spPr>
          <a:xfrm>
            <a:off x="457200" y="710879"/>
            <a:ext cx="8229600" cy="4162862"/>
          </a:xfrm>
        </p:spPr>
        <p:txBody>
          <a:bodyPr>
            <a:normAutofit fontScale="85000" lnSpcReduction="20000"/>
          </a:bodyPr>
          <a:lstStyle/>
          <a:p>
            <a:pPr marL="0" indent="0">
              <a:buNone/>
            </a:pPr>
            <a:r>
              <a:rPr lang="en-US" sz="2000" dirty="0" smtClean="0"/>
              <a:t>ASP - Applied </a:t>
            </a:r>
            <a:r>
              <a:rPr lang="en-US" sz="2000" dirty="0"/>
              <a:t>Science </a:t>
            </a:r>
            <a:r>
              <a:rPr lang="en-US" sz="2000" dirty="0" smtClean="0"/>
              <a:t>Program</a:t>
            </a:r>
          </a:p>
          <a:p>
            <a:pPr marL="0" indent="0">
              <a:buNone/>
            </a:pPr>
            <a:r>
              <a:rPr lang="en-US" sz="2000" dirty="0" smtClean="0"/>
              <a:t>CLASS </a:t>
            </a:r>
            <a:r>
              <a:rPr lang="en-US" sz="2000" dirty="0" smtClean="0"/>
              <a:t>– Comprehensive Large Array Data Stewardship System</a:t>
            </a:r>
          </a:p>
          <a:p>
            <a:pPr marL="0" indent="0">
              <a:buNone/>
            </a:pPr>
            <a:r>
              <a:rPr lang="en-US" sz="2000" dirty="0" smtClean="0"/>
              <a:t>HSR </a:t>
            </a:r>
            <a:r>
              <a:rPr lang="en-US" sz="2000" dirty="0"/>
              <a:t>– Horizontal Spatial Resolution</a:t>
            </a:r>
          </a:p>
          <a:p>
            <a:pPr marL="0" indent="0">
              <a:buNone/>
            </a:pPr>
            <a:r>
              <a:rPr lang="en-US" sz="2000" dirty="0"/>
              <a:t>IDPS - Interface Data Processing Segment</a:t>
            </a:r>
          </a:p>
          <a:p>
            <a:pPr marL="0" indent="0">
              <a:buNone/>
            </a:pPr>
            <a:r>
              <a:rPr lang="en-US" sz="2000" dirty="0" smtClean="0"/>
              <a:t>LUT - Look </a:t>
            </a:r>
            <a:r>
              <a:rPr lang="en-US" sz="2000" dirty="0"/>
              <a:t>Up </a:t>
            </a:r>
            <a:r>
              <a:rPr lang="en-US" sz="2000" dirty="0" smtClean="0"/>
              <a:t>Table</a:t>
            </a:r>
            <a:endParaRPr lang="en-US" sz="2000" dirty="0"/>
          </a:p>
          <a:p>
            <a:pPr marL="0" indent="0">
              <a:buNone/>
            </a:pPr>
            <a:r>
              <a:rPr lang="en-US" sz="2000" dirty="0" smtClean="0"/>
              <a:t>GPP - Gross </a:t>
            </a:r>
            <a:r>
              <a:rPr lang="en-US" sz="2000" dirty="0"/>
              <a:t>Primary </a:t>
            </a:r>
            <a:r>
              <a:rPr lang="en-US" sz="2000" dirty="0" smtClean="0"/>
              <a:t>Production</a:t>
            </a:r>
          </a:p>
          <a:p>
            <a:pPr marL="0" indent="0">
              <a:buNone/>
            </a:pPr>
            <a:r>
              <a:rPr lang="en-US" sz="2000" dirty="0" smtClean="0"/>
              <a:t>NDVI – Normalized Difference Vegetation Index</a:t>
            </a:r>
            <a:endParaRPr lang="en-US" sz="2000" dirty="0"/>
          </a:p>
          <a:p>
            <a:pPr marL="0" indent="0">
              <a:buNone/>
            </a:pPr>
            <a:r>
              <a:rPr lang="en-US" sz="2000" dirty="0" smtClean="0"/>
              <a:t>NPP - </a:t>
            </a:r>
            <a:r>
              <a:rPr lang="en-US" sz="2000" dirty="0"/>
              <a:t>National Polar-orbiting Partnership</a:t>
            </a:r>
            <a:endParaRPr lang="en-US" sz="2000" dirty="0" smtClean="0"/>
          </a:p>
          <a:p>
            <a:pPr marL="0" indent="0">
              <a:buNone/>
            </a:pPr>
            <a:r>
              <a:rPr lang="en-US" sz="2000" dirty="0"/>
              <a:t>PEATE - Product Evaluation and Test Element</a:t>
            </a:r>
          </a:p>
          <a:p>
            <a:pPr marL="0" indent="0">
              <a:buNone/>
            </a:pPr>
            <a:r>
              <a:rPr lang="en-US" sz="2000" dirty="0" smtClean="0"/>
              <a:t>QA – Quality Assurance</a:t>
            </a:r>
          </a:p>
          <a:p>
            <a:pPr marL="0" indent="0">
              <a:buNone/>
            </a:pPr>
            <a:r>
              <a:rPr lang="en-US" sz="2000" dirty="0" smtClean="0"/>
              <a:t>SDR – </a:t>
            </a:r>
            <a:r>
              <a:rPr lang="en-US" sz="2000" dirty="0" smtClean="0"/>
              <a:t>Sensor </a:t>
            </a:r>
            <a:r>
              <a:rPr lang="en-US" sz="2000" dirty="0" smtClean="0"/>
              <a:t>Data Record</a:t>
            </a:r>
          </a:p>
          <a:p>
            <a:pPr marL="0" indent="0">
              <a:buNone/>
            </a:pPr>
            <a:r>
              <a:rPr lang="en-US" sz="2000" dirty="0"/>
              <a:t>SSR - Surface Spectral Reflectance</a:t>
            </a:r>
          </a:p>
          <a:p>
            <a:pPr marL="0" indent="0">
              <a:buNone/>
            </a:pPr>
            <a:r>
              <a:rPr lang="en-US" sz="2000" dirty="0" smtClean="0"/>
              <a:t>SZA – Solar Zenith Angle</a:t>
            </a:r>
          </a:p>
          <a:p>
            <a:pPr marL="0" indent="0">
              <a:buNone/>
            </a:pPr>
            <a:r>
              <a:rPr lang="en-US" sz="2000" dirty="0"/>
              <a:t>VI - Vegetation </a:t>
            </a:r>
            <a:r>
              <a:rPr lang="en-US" sz="2000" dirty="0" smtClean="0"/>
              <a:t>Index</a:t>
            </a:r>
          </a:p>
          <a:p>
            <a:pPr marL="0" indent="0">
              <a:buNone/>
            </a:pPr>
            <a:r>
              <a:rPr lang="en-US" sz="2000" dirty="0"/>
              <a:t>VIIRS - Visible Infrared Imager Radiometer Suite</a:t>
            </a:r>
          </a:p>
        </p:txBody>
      </p:sp>
      <p:sp>
        <p:nvSpPr>
          <p:cNvPr id="4" name="Slide Number Placeholder 3"/>
          <p:cNvSpPr>
            <a:spLocks noGrp="1"/>
          </p:cNvSpPr>
          <p:nvPr>
            <p:ph type="sldNum" sz="quarter" idx="10"/>
          </p:nvPr>
        </p:nvSpPr>
        <p:spPr/>
        <p:txBody>
          <a:bodyPr/>
          <a:lstStyle/>
          <a:p>
            <a:fld id="{CDABA6B5-76A0-470E-8879-A38C1EA26044}" type="slidenum">
              <a:rPr lang="it-IT" smtClean="0"/>
              <a:pPr/>
              <a:t>22</a:t>
            </a:fld>
            <a:endParaRPr lang="it-IT"/>
          </a:p>
        </p:txBody>
      </p:sp>
    </p:spTree>
    <p:extLst>
      <p:ext uri="{BB962C8B-B14F-4D97-AF65-F5344CB8AC3E}">
        <p14:creationId xmlns:p14="http://schemas.microsoft.com/office/powerpoint/2010/main" val="321592818"/>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sellaDiTesto 29"/>
          <p:cNvSpPr txBox="1"/>
          <p:nvPr/>
        </p:nvSpPr>
        <p:spPr>
          <a:xfrm>
            <a:off x="6715140" y="428610"/>
            <a:ext cx="2071702" cy="223138"/>
          </a:xfrm>
          <a:prstGeom prst="rect">
            <a:avLst/>
          </a:prstGeom>
          <a:noFill/>
        </p:spPr>
        <p:txBody>
          <a:bodyPr wrap="square" rtlCol="0">
            <a:spAutoFit/>
          </a:bodyPr>
          <a:lstStyle/>
          <a:p>
            <a:pPr algn="r"/>
            <a:endParaRPr lang="it-IT" sz="850" dirty="0">
              <a:solidFill>
                <a:srgbClr val="212121"/>
              </a:solidFill>
              <a:latin typeface="Novecento wide Normal" pitchFamily="50" charset="0"/>
            </a:endParaRPr>
          </a:p>
        </p:txBody>
      </p:sp>
      <p:pic>
        <p:nvPicPr>
          <p:cNvPr id="52" name="Picture 51"/>
          <p:cNvPicPr>
            <a:picLocks noChangeAspect="1"/>
          </p:cNvPicPr>
          <p:nvPr/>
        </p:nvPicPr>
        <p:blipFill>
          <a:blip r:embed="rId3"/>
          <a:stretch>
            <a:fillRect/>
          </a:stretch>
        </p:blipFill>
        <p:spPr>
          <a:xfrm>
            <a:off x="5585590" y="2739077"/>
            <a:ext cx="2802610" cy="1574800"/>
          </a:xfrm>
          <a:prstGeom prst="rect">
            <a:avLst/>
          </a:prstGeom>
        </p:spPr>
      </p:pic>
      <p:pic>
        <p:nvPicPr>
          <p:cNvPr id="54" name="Picture 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3432" y="2993711"/>
            <a:ext cx="1828800" cy="1828800"/>
          </a:xfrm>
          <a:prstGeom prst="rect">
            <a:avLst/>
          </a:prstGeom>
        </p:spPr>
      </p:pic>
      <p:pic>
        <p:nvPicPr>
          <p:cNvPr id="60" name="Picture 5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9776" y="533792"/>
            <a:ext cx="2057400" cy="1543050"/>
          </a:xfrm>
          <a:prstGeom prst="rect">
            <a:avLst/>
          </a:prstGeom>
        </p:spPr>
      </p:pic>
      <p:sp>
        <p:nvSpPr>
          <p:cNvPr id="62" name="TextBox 61"/>
          <p:cNvSpPr txBox="1"/>
          <p:nvPr/>
        </p:nvSpPr>
        <p:spPr>
          <a:xfrm>
            <a:off x="7201216" y="4776050"/>
            <a:ext cx="1981200" cy="400110"/>
          </a:xfrm>
          <a:prstGeom prst="rect">
            <a:avLst/>
          </a:prstGeom>
          <a:noFill/>
        </p:spPr>
        <p:txBody>
          <a:bodyPr wrap="square" rtlCol="0">
            <a:spAutoFit/>
          </a:bodyPr>
          <a:lstStyle/>
          <a:p>
            <a:pPr algn="r"/>
            <a:r>
              <a:rPr lang="en-US" sz="1000" dirty="0" smtClean="0"/>
              <a:t> Credit: NASA</a:t>
            </a:r>
            <a:r>
              <a:rPr lang="en-US" sz="1000" dirty="0"/>
              <a:t>/NOAA/GSFC/</a:t>
            </a:r>
            <a:r>
              <a:rPr lang="en-US" sz="1000" dirty="0" err="1"/>
              <a:t>Suomi</a:t>
            </a:r>
            <a:r>
              <a:rPr lang="en-US" sz="1000" dirty="0"/>
              <a:t> NPP/VIIRS/Norman </a:t>
            </a:r>
            <a:r>
              <a:rPr lang="en-US" sz="1000" dirty="0" err="1"/>
              <a:t>Kuring</a:t>
            </a:r>
            <a:endParaRPr lang="en-US" sz="1000" dirty="0"/>
          </a:p>
        </p:txBody>
      </p:sp>
      <p:pic>
        <p:nvPicPr>
          <p:cNvPr id="64" name="Picture 6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52376" y="682487"/>
            <a:ext cx="1752600" cy="1752600"/>
          </a:xfrm>
          <a:prstGeom prst="rect">
            <a:avLst/>
          </a:prstGeom>
        </p:spPr>
      </p:pic>
      <p:sp>
        <p:nvSpPr>
          <p:cNvPr id="65" name="TextBox 64"/>
          <p:cNvSpPr txBox="1"/>
          <p:nvPr/>
        </p:nvSpPr>
        <p:spPr>
          <a:xfrm>
            <a:off x="6324600" y="228992"/>
            <a:ext cx="1981200" cy="369332"/>
          </a:xfrm>
          <a:prstGeom prst="rect">
            <a:avLst/>
          </a:prstGeom>
          <a:noFill/>
        </p:spPr>
        <p:txBody>
          <a:bodyPr wrap="square" rtlCol="0">
            <a:spAutoFit/>
          </a:bodyPr>
          <a:lstStyle/>
          <a:p>
            <a:r>
              <a:rPr lang="en-US" sz="1400" dirty="0">
                <a:solidFill>
                  <a:srgbClr val="212121"/>
                </a:solidFill>
                <a:latin typeface="Arial"/>
                <a:cs typeface="Arial"/>
              </a:rPr>
              <a:t>Terra</a:t>
            </a:r>
            <a:r>
              <a:rPr lang="en-US" dirty="0" smtClean="0"/>
              <a:t> MODIS</a:t>
            </a:r>
            <a:endParaRPr lang="en-US" dirty="0"/>
          </a:p>
        </p:txBody>
      </p:sp>
      <p:sp>
        <p:nvSpPr>
          <p:cNvPr id="66" name="TextBox 65"/>
          <p:cNvSpPr txBox="1"/>
          <p:nvPr/>
        </p:nvSpPr>
        <p:spPr>
          <a:xfrm>
            <a:off x="6115716" y="2462356"/>
            <a:ext cx="1646763" cy="307777"/>
          </a:xfrm>
          <a:prstGeom prst="rect">
            <a:avLst/>
          </a:prstGeom>
          <a:noFill/>
        </p:spPr>
        <p:txBody>
          <a:bodyPr wrap="square" rtlCol="0">
            <a:spAutoFit/>
          </a:bodyPr>
          <a:lstStyle>
            <a:defPPr>
              <a:defRPr lang="it-IT"/>
            </a:defPPr>
            <a:lvl1pPr>
              <a:defRPr sz="1400">
                <a:solidFill>
                  <a:srgbClr val="212121"/>
                </a:solidFill>
                <a:latin typeface="Arial"/>
                <a:cs typeface="Arial"/>
              </a:defRPr>
            </a:lvl1pPr>
          </a:lstStyle>
          <a:p>
            <a:r>
              <a:rPr lang="en-US" dirty="0" err="1"/>
              <a:t>Suomi</a:t>
            </a:r>
            <a:r>
              <a:rPr lang="en-US" dirty="0"/>
              <a:t> </a:t>
            </a:r>
            <a:r>
              <a:rPr lang="en-US" dirty="0" smtClean="0"/>
              <a:t>NPP VIIRS</a:t>
            </a:r>
            <a:endParaRPr lang="en-US" dirty="0"/>
          </a:p>
        </p:txBody>
      </p:sp>
      <p:sp>
        <p:nvSpPr>
          <p:cNvPr id="67" name="TextBox 66"/>
          <p:cNvSpPr txBox="1"/>
          <p:nvPr/>
        </p:nvSpPr>
        <p:spPr>
          <a:xfrm>
            <a:off x="7199976" y="2389861"/>
            <a:ext cx="1981200" cy="246221"/>
          </a:xfrm>
          <a:prstGeom prst="rect">
            <a:avLst/>
          </a:prstGeom>
          <a:noFill/>
        </p:spPr>
        <p:txBody>
          <a:bodyPr wrap="square" rtlCol="0">
            <a:spAutoFit/>
          </a:bodyPr>
          <a:lstStyle/>
          <a:p>
            <a:pPr algn="r"/>
            <a:r>
              <a:rPr lang="en-US" sz="1000" dirty="0" smtClean="0"/>
              <a:t>Credit: NASA/</a:t>
            </a:r>
            <a:r>
              <a:rPr lang="en-US" sz="1000" dirty="0" err="1" smtClean="0"/>
              <a:t>Reto</a:t>
            </a:r>
            <a:r>
              <a:rPr lang="en-US" sz="1000" dirty="0" smtClean="0"/>
              <a:t> </a:t>
            </a:r>
            <a:r>
              <a:rPr lang="en-US" sz="1000" dirty="0" err="1"/>
              <a:t>Stöckli</a:t>
            </a:r>
            <a:endParaRPr lang="en-US" sz="1000" dirty="0"/>
          </a:p>
        </p:txBody>
      </p:sp>
      <p:sp>
        <p:nvSpPr>
          <p:cNvPr id="2" name="Title 1"/>
          <p:cNvSpPr>
            <a:spLocks noGrp="1"/>
          </p:cNvSpPr>
          <p:nvPr>
            <p:ph type="title"/>
          </p:nvPr>
        </p:nvSpPr>
        <p:spPr>
          <a:xfrm>
            <a:off x="457200" y="-975"/>
            <a:ext cx="5128390" cy="857250"/>
          </a:xfrm>
        </p:spPr>
        <p:txBody>
          <a:bodyPr/>
          <a:lstStyle/>
          <a:p>
            <a:r>
              <a:rPr lang="en-US" dirty="0" smtClean="0"/>
              <a:t>Objectives</a:t>
            </a:r>
            <a:endParaRPr lang="en-US" dirty="0"/>
          </a:p>
        </p:txBody>
      </p:sp>
      <p:sp>
        <p:nvSpPr>
          <p:cNvPr id="3" name="Text Placeholder 2"/>
          <p:cNvSpPr>
            <a:spLocks noGrp="1"/>
          </p:cNvSpPr>
          <p:nvPr>
            <p:ph type="body" sz="quarter" idx="11"/>
          </p:nvPr>
        </p:nvSpPr>
        <p:spPr>
          <a:xfrm>
            <a:off x="245540" y="889539"/>
            <a:ext cx="5142576" cy="3479800"/>
          </a:xfrm>
        </p:spPr>
        <p:txBody>
          <a:bodyPr>
            <a:noAutofit/>
          </a:bodyPr>
          <a:lstStyle/>
          <a:p>
            <a:pPr marL="457200" indent="-457200">
              <a:buFont typeface="+mj-lt"/>
              <a:buAutoNum type="arabicPeriod"/>
            </a:pPr>
            <a:r>
              <a:rPr lang="en-US" sz="1800" dirty="0"/>
              <a:t>Understand any errors and uncertainties associated with the transition from MODIS to VIIRS with reference to ASP projects </a:t>
            </a:r>
          </a:p>
          <a:p>
            <a:pPr marL="457200" indent="-457200">
              <a:buFont typeface="+mj-lt"/>
              <a:buAutoNum type="arabicPeriod"/>
            </a:pPr>
            <a:endParaRPr lang="en-US" sz="1800" dirty="0"/>
          </a:p>
          <a:p>
            <a:pPr marL="457200" indent="-457200">
              <a:buFont typeface="+mj-lt"/>
              <a:buAutoNum type="arabicPeriod"/>
            </a:pPr>
            <a:r>
              <a:rPr lang="en-US" sz="1800" dirty="0"/>
              <a:t>Integrate </a:t>
            </a:r>
            <a:r>
              <a:rPr lang="en-US" sz="1800" dirty="0" err="1"/>
              <a:t>Suomi</a:t>
            </a:r>
            <a:r>
              <a:rPr lang="en-US" sz="1800" dirty="0"/>
              <a:t>/NPP data and products into existing applications </a:t>
            </a:r>
            <a:r>
              <a:rPr lang="en-US" sz="1800" dirty="0" smtClean="0">
                <a:sym typeface="Wingdings"/>
              </a:rPr>
              <a:t></a:t>
            </a:r>
            <a:r>
              <a:rPr lang="en-US" sz="1800" dirty="0" smtClean="0"/>
              <a:t> </a:t>
            </a:r>
            <a:r>
              <a:rPr lang="en-US" sz="1800" dirty="0"/>
              <a:t>must address differences in sensor characteristics, algorithms, &amp; data distribution systems</a:t>
            </a:r>
          </a:p>
          <a:p>
            <a:pPr marL="457200" indent="-457200">
              <a:buFont typeface="+mj-lt"/>
              <a:buAutoNum type="arabicPeriod"/>
            </a:pPr>
            <a:endParaRPr lang="en-US" sz="1800" dirty="0"/>
          </a:p>
          <a:p>
            <a:pPr marL="457200" indent="-457200">
              <a:buFont typeface="+mj-lt"/>
              <a:buAutoNum type="arabicPeriod"/>
            </a:pPr>
            <a:r>
              <a:rPr lang="en-US" sz="1800" dirty="0"/>
              <a:t>Leverage TOPS and NEX to engage federal, state and local partners in the </a:t>
            </a:r>
            <a:r>
              <a:rPr lang="en-US" sz="1800" dirty="0" err="1"/>
              <a:t>Suomi</a:t>
            </a:r>
            <a:r>
              <a:rPr lang="en-US" sz="1800" dirty="0"/>
              <a:t>/NPP mission by providing a platform for creating high-level products and rapid prototyping of applications </a:t>
            </a:r>
          </a:p>
        </p:txBody>
      </p:sp>
    </p:spTree>
    <p:extLst>
      <p:ext uri="{BB962C8B-B14F-4D97-AF65-F5344CB8AC3E}">
        <p14:creationId xmlns:p14="http://schemas.microsoft.com/office/powerpoint/2010/main" val="248834937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TOPS_componen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509" y="907945"/>
            <a:ext cx="4585775" cy="3670975"/>
          </a:xfrm>
          <a:prstGeom prst="rect">
            <a:avLst/>
          </a:prstGeom>
          <a:noFill/>
          <a:ln w="9525">
            <a:noFill/>
            <a:miter lim="800000"/>
            <a:headEnd/>
            <a:tailEnd/>
          </a:ln>
        </p:spPr>
      </p:pic>
      <p:graphicFrame>
        <p:nvGraphicFramePr>
          <p:cNvPr id="25" name="Group 45"/>
          <p:cNvGraphicFramePr>
            <a:graphicFrameLocks noGrp="1"/>
          </p:cNvGraphicFramePr>
          <p:nvPr>
            <p:extLst>
              <p:ext uri="{D42A27DB-BD31-4B8C-83A1-F6EECF244321}">
                <p14:modId xmlns:p14="http://schemas.microsoft.com/office/powerpoint/2010/main" val="3591914718"/>
              </p:ext>
            </p:extLst>
          </p:nvPr>
        </p:nvGraphicFramePr>
        <p:xfrm>
          <a:off x="5094362" y="907945"/>
          <a:ext cx="3648586" cy="3631090"/>
        </p:xfrm>
        <a:graphic>
          <a:graphicData uri="http://schemas.openxmlformats.org/drawingml/2006/table">
            <a:tbl>
              <a:tblPr/>
              <a:tblGrid>
                <a:gridCol w="1216195"/>
                <a:gridCol w="2432391"/>
              </a:tblGrid>
              <a:tr h="66050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Partner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Application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tr>
              <a:tr h="6164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NOAA NMFS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Forecasting river temperatures for management of endangered fish species (PI: E Danner, NOAA)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6164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National Park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Monitoring and forecasting park ecosystem conditions (PI: A Hansen, Montana State Univ.)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10473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CA Dept. of Water Resources / Western Growers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Mapping crop canopy conditions and crop water requirements (PI: F Melton, NASA Ames / ARC-CREST)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4602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USGS / CA DWR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Mapping fallow area extent (PI: J </a:t>
                      </a:r>
                      <a:r>
                        <a:rPr kumimoji="0" lang="en-US" sz="1200" b="0" i="0" u="none" strike="noStrike" cap="none" normalizeH="0" baseline="0" dirty="0" err="1" smtClean="0">
                          <a:ln>
                            <a:noFill/>
                          </a:ln>
                          <a:solidFill>
                            <a:schemeClr val="tx1"/>
                          </a:solidFill>
                          <a:effectLst/>
                          <a:latin typeface="Arial" charset="0"/>
                        </a:rPr>
                        <a:t>Verdin</a:t>
                      </a:r>
                      <a:r>
                        <a:rPr kumimoji="0" lang="en-US" sz="1200" b="0" i="0" u="none" strike="noStrike" cap="none" normalizeH="0" baseline="0" dirty="0" smtClean="0">
                          <a:ln>
                            <a:noFill/>
                          </a:ln>
                          <a:solidFill>
                            <a:schemeClr val="tx1"/>
                          </a:solidFill>
                          <a:effectLst/>
                          <a:latin typeface="Arial" charset="0"/>
                        </a:rPr>
                        <a:t>, USGS)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bl>
          </a:graphicData>
        </a:graphic>
      </p:graphicFrame>
      <p:sp>
        <p:nvSpPr>
          <p:cNvPr id="2" name="Title 1"/>
          <p:cNvSpPr>
            <a:spLocks noGrp="1"/>
          </p:cNvSpPr>
          <p:nvPr>
            <p:ph type="title"/>
          </p:nvPr>
        </p:nvSpPr>
        <p:spPr>
          <a:xfrm>
            <a:off x="361953" y="-975"/>
            <a:ext cx="8229600" cy="857250"/>
          </a:xfrm>
        </p:spPr>
        <p:txBody>
          <a:bodyPr>
            <a:normAutofit fontScale="90000"/>
          </a:bodyPr>
          <a:lstStyle/>
          <a:p>
            <a:r>
              <a:rPr lang="en-US" dirty="0" smtClean="0"/>
              <a:t>Terrestrial Observation and Prediction System (TOPS)</a:t>
            </a:r>
            <a:endParaRPr lang="en-US" dirty="0"/>
          </a:p>
        </p:txBody>
      </p:sp>
      <p:sp>
        <p:nvSpPr>
          <p:cNvPr id="3" name="Slide Number Placeholder 2"/>
          <p:cNvSpPr>
            <a:spLocks noGrp="1"/>
          </p:cNvSpPr>
          <p:nvPr>
            <p:ph type="sldNum" sz="quarter" idx="10"/>
          </p:nvPr>
        </p:nvSpPr>
        <p:spPr/>
        <p:txBody>
          <a:bodyPr/>
          <a:lstStyle/>
          <a:p>
            <a:fld id="{CDABA6B5-76A0-470E-8879-A38C1EA26044}" type="slidenum">
              <a:rPr lang="it-IT" smtClean="0"/>
              <a:pPr/>
              <a:t>4</a:t>
            </a:fld>
            <a:endParaRPr lang="it-IT"/>
          </a:p>
        </p:txBody>
      </p:sp>
    </p:spTree>
    <p:extLst>
      <p:ext uri="{BB962C8B-B14F-4D97-AF65-F5344CB8AC3E}">
        <p14:creationId xmlns:p14="http://schemas.microsoft.com/office/powerpoint/2010/main" val="8016229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604"/>
            <a:ext cx="8229600" cy="857250"/>
          </a:xfrm>
        </p:spPr>
        <p:txBody>
          <a:bodyPr>
            <a:normAutofit fontScale="90000"/>
          </a:bodyPr>
          <a:lstStyle/>
          <a:p>
            <a:r>
              <a:rPr lang="en-US" dirty="0"/>
              <a:t>Key </a:t>
            </a:r>
            <a:r>
              <a:rPr lang="en-US" dirty="0" smtClean="0"/>
              <a:t>findings from</a:t>
            </a:r>
            <a:br>
              <a:rPr lang="en-US" dirty="0" smtClean="0"/>
            </a:br>
            <a:r>
              <a:rPr lang="en-US" dirty="0" smtClean="0"/>
              <a:t>January 2013 NPP Science Team Meeting</a:t>
            </a:r>
            <a:endParaRPr lang="en-US" dirty="0"/>
          </a:p>
        </p:txBody>
      </p:sp>
      <p:sp>
        <p:nvSpPr>
          <p:cNvPr id="3" name="Content Placeholder 2"/>
          <p:cNvSpPr>
            <a:spLocks noGrp="1"/>
          </p:cNvSpPr>
          <p:nvPr>
            <p:ph type="body" sz="quarter" idx="11"/>
          </p:nvPr>
        </p:nvSpPr>
        <p:spPr/>
        <p:txBody>
          <a:bodyPr>
            <a:noAutofit/>
          </a:bodyPr>
          <a:lstStyle/>
          <a:p>
            <a:pPr marL="0" indent="0">
              <a:buNone/>
            </a:pPr>
            <a:endParaRPr lang="en-US" sz="1800" dirty="0" smtClean="0"/>
          </a:p>
          <a:p>
            <a:r>
              <a:rPr lang="en-US" sz="1800" dirty="0" smtClean="0"/>
              <a:t>Broad </a:t>
            </a:r>
            <a:r>
              <a:rPr lang="en-US" sz="1800" dirty="0"/>
              <a:t>consensus that </a:t>
            </a:r>
            <a:r>
              <a:rPr lang="en-US" sz="1800" dirty="0" err="1"/>
              <a:t>Suomi</a:t>
            </a:r>
            <a:r>
              <a:rPr lang="en-US" sz="1800" dirty="0"/>
              <a:t> </a:t>
            </a:r>
            <a:r>
              <a:rPr lang="en-US" sz="1800" dirty="0" smtClean="0"/>
              <a:t>NPP </a:t>
            </a:r>
            <a:r>
              <a:rPr lang="en-US" sz="1800" dirty="0"/>
              <a:t>instruments are working well</a:t>
            </a:r>
          </a:p>
          <a:p>
            <a:r>
              <a:rPr lang="en-US" sz="1800" dirty="0" smtClean="0"/>
              <a:t>Equally </a:t>
            </a:r>
            <a:r>
              <a:rPr lang="en-US" sz="1800" dirty="0"/>
              <a:t>broad consensus that there are serious problems with algorithms and QA processing as implemented in the NOAA </a:t>
            </a:r>
            <a:r>
              <a:rPr lang="en-US" sz="1800" dirty="0" smtClean="0"/>
              <a:t>IDPS</a:t>
            </a:r>
          </a:p>
          <a:p>
            <a:r>
              <a:rPr lang="en-US" sz="1800" dirty="0"/>
              <a:t>Major issues with algorithm documentation from Northrop-Grumman, especially on QA </a:t>
            </a:r>
            <a:r>
              <a:rPr lang="en-US" sz="1800" dirty="0" smtClean="0"/>
              <a:t>handling</a:t>
            </a:r>
            <a:endParaRPr lang="en-US" sz="1800" dirty="0"/>
          </a:p>
          <a:p>
            <a:r>
              <a:rPr lang="en-US" sz="1800" dirty="0" smtClean="0"/>
              <a:t>As </a:t>
            </a:r>
            <a:r>
              <a:rPr lang="en-US" sz="1800" dirty="0"/>
              <a:t>a result, VIIRS data products from IDPS frequently do not agree with concurrent MODIS data products; however, VIIRS data from Land PEATE (which is running algorithms comparable to MODIS </a:t>
            </a:r>
            <a:r>
              <a:rPr lang="en-US" sz="1800" dirty="0" smtClean="0"/>
              <a:t>Collection 6 </a:t>
            </a:r>
            <a:r>
              <a:rPr lang="en-US" sz="1800" dirty="0"/>
              <a:t>algorithms) do agree well with MODIS data products</a:t>
            </a:r>
          </a:p>
        </p:txBody>
      </p:sp>
      <p:sp>
        <p:nvSpPr>
          <p:cNvPr id="4" name="Slide Number Placeholder 3"/>
          <p:cNvSpPr>
            <a:spLocks noGrp="1"/>
          </p:cNvSpPr>
          <p:nvPr>
            <p:ph type="sldNum" sz="quarter" idx="10"/>
          </p:nvPr>
        </p:nvSpPr>
        <p:spPr/>
        <p:txBody>
          <a:bodyPr/>
          <a:lstStyle/>
          <a:p>
            <a:fld id="{CDABA6B5-76A0-470E-8879-A38C1EA26044}" type="slidenum">
              <a:rPr lang="it-IT" smtClean="0"/>
              <a:pPr/>
              <a:t>5</a:t>
            </a:fld>
            <a:endParaRPr lang="it-IT"/>
          </a:p>
        </p:txBody>
      </p:sp>
    </p:spTree>
    <p:extLst>
      <p:ext uri="{BB962C8B-B14F-4D97-AF65-F5344CB8AC3E}">
        <p14:creationId xmlns:p14="http://schemas.microsoft.com/office/powerpoint/2010/main" val="537574864"/>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183"/>
            <a:ext cx="8229600" cy="857250"/>
          </a:xfrm>
        </p:spPr>
        <p:txBody>
          <a:bodyPr>
            <a:normAutofit fontScale="90000"/>
          </a:bodyPr>
          <a:lstStyle/>
          <a:p>
            <a:r>
              <a:rPr lang="en-US" dirty="0"/>
              <a:t>Key </a:t>
            </a:r>
            <a:r>
              <a:rPr lang="en-US" dirty="0" smtClean="0"/>
              <a:t>findings from</a:t>
            </a:r>
            <a:br>
              <a:rPr lang="en-US" dirty="0" smtClean="0"/>
            </a:br>
            <a:r>
              <a:rPr lang="en-US" dirty="0" smtClean="0"/>
              <a:t>January 2013 NPP Science Team Meeting</a:t>
            </a:r>
            <a:br>
              <a:rPr lang="en-US" dirty="0" smtClean="0"/>
            </a:br>
            <a:r>
              <a:rPr lang="en-US" dirty="0" smtClean="0"/>
              <a:t>(continued)</a:t>
            </a:r>
            <a:endParaRPr lang="en-US" dirty="0"/>
          </a:p>
        </p:txBody>
      </p:sp>
      <p:sp>
        <p:nvSpPr>
          <p:cNvPr id="3" name="Content Placeholder 2"/>
          <p:cNvSpPr>
            <a:spLocks noGrp="1"/>
          </p:cNvSpPr>
          <p:nvPr>
            <p:ph type="body" sz="quarter" idx="11"/>
          </p:nvPr>
        </p:nvSpPr>
        <p:spPr/>
        <p:txBody>
          <a:bodyPr>
            <a:noAutofit/>
          </a:bodyPr>
          <a:lstStyle/>
          <a:p>
            <a:pPr marL="0" indent="0">
              <a:buNone/>
            </a:pPr>
            <a:endParaRPr lang="en-US" sz="1800" dirty="0" smtClean="0"/>
          </a:p>
          <a:p>
            <a:r>
              <a:rPr lang="en-US" sz="1800" dirty="0" smtClean="0"/>
              <a:t>The NASA </a:t>
            </a:r>
            <a:r>
              <a:rPr lang="en-US" sz="1800" dirty="0"/>
              <a:t>NPP Science Team is working with </a:t>
            </a:r>
            <a:r>
              <a:rPr lang="en-US" sz="1800" dirty="0" smtClean="0"/>
              <a:t>NOAA </a:t>
            </a:r>
            <a:r>
              <a:rPr lang="en-US" sz="1800" dirty="0"/>
              <a:t>but </a:t>
            </a:r>
            <a:r>
              <a:rPr lang="en-US" sz="1800" dirty="0" smtClean="0"/>
              <a:t>is experiencing </a:t>
            </a:r>
            <a:r>
              <a:rPr lang="en-US" sz="1800" dirty="0"/>
              <a:t>long delays (&gt;3-6 months) in </a:t>
            </a:r>
            <a:r>
              <a:rPr lang="en-US" sz="1800" dirty="0" smtClean="0"/>
              <a:t>implementing </a:t>
            </a:r>
            <a:r>
              <a:rPr lang="en-US" sz="1800" dirty="0"/>
              <a:t>algorithm changes</a:t>
            </a:r>
          </a:p>
          <a:p>
            <a:r>
              <a:rPr lang="en-US" sz="1800" dirty="0" smtClean="0"/>
              <a:t>The </a:t>
            </a:r>
            <a:r>
              <a:rPr lang="en-US" sz="1800" dirty="0" smtClean="0"/>
              <a:t>NOAA </a:t>
            </a:r>
            <a:r>
              <a:rPr lang="en-US" sz="1800" dirty="0"/>
              <a:t>IDPS / CLASS system </a:t>
            </a:r>
            <a:r>
              <a:rPr lang="en-US" sz="1800" dirty="0" smtClean="0"/>
              <a:t>is viewed as the </a:t>
            </a:r>
            <a:r>
              <a:rPr lang="en-US" sz="1800" dirty="0"/>
              <a:t>primary data provider for near real-time operational uses (including NASA ASP</a:t>
            </a:r>
            <a:r>
              <a:rPr lang="en-US" sz="1800" dirty="0" smtClean="0"/>
              <a:t>)</a:t>
            </a:r>
          </a:p>
          <a:p>
            <a:r>
              <a:rPr lang="en-US" sz="1800" dirty="0"/>
              <a:t>IDPS is not planning to provide capability for reprocessing</a:t>
            </a:r>
          </a:p>
          <a:p>
            <a:r>
              <a:rPr lang="en-US" sz="1800" dirty="0"/>
              <a:t>IDPS is not planning to provide gridded Level 3 </a:t>
            </a:r>
            <a:r>
              <a:rPr lang="en-US" sz="1800" dirty="0" smtClean="0"/>
              <a:t>products</a:t>
            </a:r>
            <a:endParaRPr lang="en-US" sz="1800" dirty="0"/>
          </a:p>
        </p:txBody>
      </p:sp>
      <p:sp>
        <p:nvSpPr>
          <p:cNvPr id="4" name="Slide Number Placeholder 3"/>
          <p:cNvSpPr>
            <a:spLocks noGrp="1"/>
          </p:cNvSpPr>
          <p:nvPr>
            <p:ph type="sldNum" sz="quarter" idx="10"/>
          </p:nvPr>
        </p:nvSpPr>
        <p:spPr/>
        <p:txBody>
          <a:bodyPr/>
          <a:lstStyle/>
          <a:p>
            <a:fld id="{CDABA6B5-76A0-470E-8879-A38C1EA26044}" type="slidenum">
              <a:rPr lang="it-IT" smtClean="0"/>
              <a:pPr/>
              <a:t>6</a:t>
            </a:fld>
            <a:endParaRPr lang="it-IT"/>
          </a:p>
        </p:txBody>
      </p:sp>
    </p:spTree>
    <p:extLst>
      <p:ext uri="{BB962C8B-B14F-4D97-AF65-F5344CB8AC3E}">
        <p14:creationId xmlns:p14="http://schemas.microsoft.com/office/powerpoint/2010/main" val="4241326569"/>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0390823"/>
              </p:ext>
            </p:extLst>
          </p:nvPr>
        </p:nvGraphicFramePr>
        <p:xfrm>
          <a:off x="5122335" y="571798"/>
          <a:ext cx="3860800" cy="4514970"/>
        </p:xfrm>
        <a:graphic>
          <a:graphicData uri="http://schemas.openxmlformats.org/drawingml/2006/table">
            <a:tbl>
              <a:tblPr firstRow="1" bandRow="1">
                <a:tableStyleId>{2D5ABB26-0587-4C30-8999-92F81FD0307C}</a:tableStyleId>
              </a:tblPr>
              <a:tblGrid>
                <a:gridCol w="457200"/>
                <a:gridCol w="922867"/>
                <a:gridCol w="499533"/>
                <a:gridCol w="533400"/>
                <a:gridCol w="956733"/>
                <a:gridCol w="491067"/>
              </a:tblGrid>
              <a:tr h="304800">
                <a:tc>
                  <a:txBody>
                    <a:bodyPr/>
                    <a:lstStyle/>
                    <a:p>
                      <a:pPr algn="ctr"/>
                      <a:r>
                        <a:rPr lang="en-US" sz="900" b="1" dirty="0" smtClean="0">
                          <a:latin typeface="Arial"/>
                          <a:cs typeface="Arial"/>
                        </a:rPr>
                        <a:t>VIIRS Band</a:t>
                      </a:r>
                      <a:endParaRPr lang="en-US" sz="900" b="1" dirty="0">
                        <a:latin typeface="Arial"/>
                        <a:cs typeface="Arial"/>
                      </a:endParaRPr>
                    </a:p>
                  </a:txBody>
                  <a:tcPr marL="0" marR="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900" b="1" dirty="0" smtClean="0">
                          <a:latin typeface="Arial"/>
                          <a:cs typeface="Arial"/>
                        </a:rPr>
                        <a:t>Spectral Range (</a:t>
                      </a:r>
                      <a:r>
                        <a:rPr lang="el-GR" sz="900" b="1" dirty="0" smtClean="0"/>
                        <a:t>μ</a:t>
                      </a:r>
                      <a:r>
                        <a:rPr lang="en-US" sz="900" b="1" dirty="0" smtClean="0">
                          <a:latin typeface="Arial"/>
                          <a:cs typeface="Arial"/>
                        </a:rPr>
                        <a:t>m)</a:t>
                      </a:r>
                      <a:endParaRPr lang="en-US" sz="900" b="1" dirty="0">
                        <a:latin typeface="Arial"/>
                        <a:cs typeface="Arial"/>
                      </a:endParaRPr>
                    </a:p>
                  </a:txBody>
                  <a:tcPr marL="0" marR="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900" b="1" smtClean="0">
                          <a:latin typeface="Arial"/>
                          <a:cs typeface="Arial"/>
                        </a:rPr>
                        <a:t>Nadir</a:t>
                      </a:r>
                      <a:r>
                        <a:rPr lang="en-US" sz="900" b="1" baseline="0" smtClean="0">
                          <a:latin typeface="Arial"/>
                          <a:cs typeface="Arial"/>
                        </a:rPr>
                        <a:t> </a:t>
                      </a:r>
                      <a:r>
                        <a:rPr lang="en-US" sz="900" b="1" smtClean="0">
                          <a:latin typeface="Arial"/>
                          <a:cs typeface="Arial"/>
                        </a:rPr>
                        <a:t>HSR (</a:t>
                      </a:r>
                      <a:r>
                        <a:rPr lang="en-US" sz="900" b="1" dirty="0" smtClean="0">
                          <a:latin typeface="Arial"/>
                          <a:cs typeface="Arial"/>
                        </a:rPr>
                        <a:t>m)</a:t>
                      </a:r>
                      <a:endParaRPr lang="en-US" sz="900" b="1" dirty="0">
                        <a:latin typeface="Arial"/>
                        <a:cs typeface="Arial"/>
                      </a:endParaRPr>
                    </a:p>
                  </a:txBody>
                  <a:tcPr marL="0" marR="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900" b="1" dirty="0" smtClean="0">
                          <a:latin typeface="Arial"/>
                          <a:cs typeface="Arial"/>
                        </a:rPr>
                        <a:t>MODIS Band(s)</a:t>
                      </a:r>
                      <a:endParaRPr lang="en-US" sz="900" b="1" dirty="0">
                        <a:latin typeface="Arial"/>
                        <a:cs typeface="Arial"/>
                      </a:endParaRPr>
                    </a:p>
                  </a:txBody>
                  <a:tcPr marL="0" marR="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latin typeface="Arial"/>
                          <a:cs typeface="Arial"/>
                        </a:rPr>
                        <a:t>Spectral Range</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latin typeface="Arial"/>
                          <a:cs typeface="Arial"/>
                        </a:rPr>
                        <a:t>(</a:t>
                      </a:r>
                      <a:r>
                        <a:rPr lang="el-GR" sz="900" b="1" dirty="0" smtClean="0"/>
                        <a:t>μ</a:t>
                      </a:r>
                      <a:r>
                        <a:rPr lang="en-US" sz="900" b="1" dirty="0" smtClean="0">
                          <a:latin typeface="Arial"/>
                          <a:cs typeface="Arial"/>
                        </a:rPr>
                        <a:t>m)</a:t>
                      </a:r>
                    </a:p>
                  </a:txBody>
                  <a:tcPr marL="0" marR="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900" b="1" dirty="0" smtClean="0">
                          <a:latin typeface="Arial"/>
                          <a:cs typeface="Arial"/>
                        </a:rPr>
                        <a:t>Nadir HSR (m)</a:t>
                      </a:r>
                      <a:endParaRPr lang="en-US" sz="900" b="1" dirty="0">
                        <a:latin typeface="Arial"/>
                        <a:cs typeface="Arial"/>
                      </a:endParaRPr>
                    </a:p>
                  </a:txBody>
                  <a:tcPr marL="0" marR="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88503">
                <a:tc>
                  <a:txBody>
                    <a:bodyPr/>
                    <a:lstStyle/>
                    <a:p>
                      <a:pPr algn="ctr"/>
                      <a:r>
                        <a:rPr lang="en-US" sz="800" b="1" dirty="0" smtClean="0">
                          <a:latin typeface="Arial"/>
                          <a:cs typeface="Arial"/>
                        </a:rPr>
                        <a:t>DNB</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0.500 – 0.900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69334">
                <a:tc>
                  <a:txBody>
                    <a:bodyPr/>
                    <a:lstStyle/>
                    <a:p>
                      <a:pPr algn="ctr"/>
                      <a:r>
                        <a:rPr lang="en-US" sz="800" b="1" dirty="0" smtClean="0">
                          <a:latin typeface="Arial"/>
                          <a:cs typeface="Arial"/>
                        </a:rPr>
                        <a:t>M1</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0.402</a:t>
                      </a:r>
                      <a:r>
                        <a:rPr lang="en-US" sz="800" baseline="0" dirty="0" smtClean="0">
                          <a:latin typeface="Arial"/>
                          <a:cs typeface="Arial"/>
                        </a:rPr>
                        <a:t> – 0.422</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750</a:t>
                      </a:r>
                      <a:endParaRPr lang="en-US" sz="800" dirty="0">
                        <a:latin typeface="Arial"/>
                        <a:cs typeface="Arial"/>
                      </a:endParaRPr>
                    </a:p>
                  </a:txBody>
                  <a:tcPr marL="0" marR="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dirty="0" smtClean="0">
                          <a:latin typeface="Arial"/>
                          <a:cs typeface="Arial"/>
                        </a:rPr>
                        <a:t>8</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0.405 – 0.420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69333">
                <a:tc>
                  <a:txBody>
                    <a:bodyPr/>
                    <a:lstStyle/>
                    <a:p>
                      <a:pPr algn="ctr"/>
                      <a:r>
                        <a:rPr lang="en-US" sz="800" b="1" dirty="0" smtClean="0">
                          <a:latin typeface="Arial"/>
                          <a:cs typeface="Arial"/>
                        </a:rPr>
                        <a:t>M2</a:t>
                      </a: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0.436 – 0.454</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750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dirty="0" smtClean="0">
                          <a:latin typeface="Arial"/>
                          <a:cs typeface="Arial"/>
                        </a:rPr>
                        <a:t>9</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0.438 – 0.448</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270933">
                <a:tc>
                  <a:txBody>
                    <a:bodyPr/>
                    <a:lstStyle/>
                    <a:p>
                      <a:pPr algn="ctr"/>
                      <a:r>
                        <a:rPr lang="en-US" sz="800" b="1" dirty="0" smtClean="0">
                          <a:latin typeface="Arial"/>
                          <a:cs typeface="Arial"/>
                        </a:rPr>
                        <a:t>M3</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0.478 – 0.498</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750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indent="0" algn="ctr">
                        <a:buNone/>
                      </a:pPr>
                      <a:r>
                        <a:rPr lang="en-US" sz="800" b="1" dirty="0" smtClean="0">
                          <a:latin typeface="Arial"/>
                          <a:cs typeface="Arial"/>
                        </a:rPr>
                        <a:t>3</a:t>
                      </a:r>
                    </a:p>
                    <a:p>
                      <a:pPr marL="0" indent="0" algn="ctr">
                        <a:buNone/>
                      </a:pPr>
                      <a:r>
                        <a:rPr lang="en-US" sz="800" b="1" dirty="0" smtClean="0">
                          <a:latin typeface="Arial"/>
                          <a:cs typeface="Arial"/>
                        </a:rPr>
                        <a:t>10</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0.459 – 0.479</a:t>
                      </a:r>
                    </a:p>
                    <a:p>
                      <a:pPr algn="ctr"/>
                      <a:r>
                        <a:rPr lang="en-US" sz="800" dirty="0" smtClean="0">
                          <a:latin typeface="Arial"/>
                          <a:cs typeface="Arial"/>
                        </a:rPr>
                        <a:t>0.483 – 0.493</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500</a:t>
                      </a:r>
                    </a:p>
                    <a:p>
                      <a:pPr algn="ctr"/>
                      <a:r>
                        <a:rPr lang="en-US" sz="800" dirty="0" smtClean="0">
                          <a:latin typeface="Arial"/>
                          <a:cs typeface="Arial"/>
                        </a:rPr>
                        <a:t>10000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262467">
                <a:tc>
                  <a:txBody>
                    <a:bodyPr/>
                    <a:lstStyle/>
                    <a:p>
                      <a:pPr algn="ctr"/>
                      <a:r>
                        <a:rPr lang="en-US" sz="800" b="1" dirty="0" smtClean="0">
                          <a:latin typeface="Arial"/>
                          <a:cs typeface="Arial"/>
                        </a:rPr>
                        <a:t>M4</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0.545</a:t>
                      </a:r>
                      <a:r>
                        <a:rPr lang="en-US" sz="800" baseline="0" dirty="0" smtClean="0">
                          <a:latin typeface="Arial"/>
                          <a:cs typeface="Arial"/>
                        </a:rPr>
                        <a:t> – 0.565</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750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dirty="0" smtClean="0">
                          <a:latin typeface="Arial"/>
                          <a:cs typeface="Arial"/>
                        </a:rPr>
                        <a:t>4</a:t>
                      </a:r>
                    </a:p>
                    <a:p>
                      <a:pPr algn="ctr"/>
                      <a:r>
                        <a:rPr lang="en-US" sz="800" b="1" dirty="0" smtClean="0">
                          <a:latin typeface="Arial"/>
                          <a:cs typeface="Arial"/>
                        </a:rPr>
                        <a:t>12</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0.545 – 0.565</a:t>
                      </a:r>
                    </a:p>
                    <a:p>
                      <a:pPr algn="ctr"/>
                      <a:r>
                        <a:rPr lang="en-US" sz="800" dirty="0" smtClean="0">
                          <a:latin typeface="Arial"/>
                          <a:cs typeface="Arial"/>
                        </a:rPr>
                        <a:t>0.546 – 0.556</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500</a:t>
                      </a:r>
                    </a:p>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69333">
                <a:tc>
                  <a:txBody>
                    <a:bodyPr/>
                    <a:lstStyle/>
                    <a:p>
                      <a:pPr algn="ctr"/>
                      <a:r>
                        <a:rPr lang="en-US" sz="800" b="1" dirty="0" smtClean="0">
                          <a:latin typeface="Arial"/>
                          <a:cs typeface="Arial"/>
                        </a:rPr>
                        <a:t>I1</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0.600 – 0.680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375</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dirty="0" smtClean="0">
                          <a:latin typeface="Arial"/>
                          <a:cs typeface="Arial"/>
                        </a:rPr>
                        <a:t>1</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0.620</a:t>
                      </a:r>
                      <a:r>
                        <a:rPr lang="en-US" sz="800" baseline="0" dirty="0" smtClean="0">
                          <a:latin typeface="Arial"/>
                          <a:cs typeface="Arial"/>
                        </a:rPr>
                        <a:t> – 0.670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250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270934">
                <a:tc>
                  <a:txBody>
                    <a:bodyPr/>
                    <a:lstStyle/>
                    <a:p>
                      <a:pPr algn="ctr"/>
                      <a:r>
                        <a:rPr lang="en-US" sz="800" b="1" dirty="0" smtClean="0">
                          <a:latin typeface="Arial"/>
                          <a:cs typeface="Arial"/>
                        </a:rPr>
                        <a:t>M5</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0.662 – 0.682</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750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dirty="0" smtClean="0">
                          <a:latin typeface="Arial"/>
                          <a:cs typeface="Arial"/>
                        </a:rPr>
                        <a:t>13</a:t>
                      </a:r>
                    </a:p>
                    <a:p>
                      <a:pPr algn="ctr"/>
                      <a:r>
                        <a:rPr lang="en-US" sz="800" b="1" dirty="0" smtClean="0">
                          <a:latin typeface="Arial"/>
                          <a:cs typeface="Arial"/>
                        </a:rPr>
                        <a:t>14</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0.662 – 0.672</a:t>
                      </a:r>
                    </a:p>
                    <a:p>
                      <a:pPr algn="ctr"/>
                      <a:r>
                        <a:rPr lang="en-US" sz="800" dirty="0" smtClean="0">
                          <a:latin typeface="Arial"/>
                          <a:cs typeface="Arial"/>
                        </a:rPr>
                        <a:t>0.673 – 0.683</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p>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60866">
                <a:tc>
                  <a:txBody>
                    <a:bodyPr/>
                    <a:lstStyle/>
                    <a:p>
                      <a:pPr algn="ctr"/>
                      <a:r>
                        <a:rPr lang="en-US" sz="800" b="1" dirty="0" smtClean="0">
                          <a:latin typeface="Arial"/>
                          <a:cs typeface="Arial"/>
                        </a:rPr>
                        <a:t>M6</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0.739 – 0.754</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750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dirty="0" smtClean="0">
                          <a:latin typeface="Arial"/>
                          <a:cs typeface="Arial"/>
                        </a:rPr>
                        <a:t>15</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0.743 – 0.753</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77800">
                <a:tc>
                  <a:txBody>
                    <a:bodyPr/>
                    <a:lstStyle/>
                    <a:p>
                      <a:pPr algn="ctr"/>
                      <a:r>
                        <a:rPr lang="en-US" sz="800" b="1" i="0" dirty="0" smtClean="0">
                          <a:latin typeface="Arial"/>
                          <a:cs typeface="Arial"/>
                        </a:rPr>
                        <a:t>I2</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0.846 – 0.885</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375</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2</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0.841 – 0.876</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250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254000">
                <a:tc>
                  <a:txBody>
                    <a:bodyPr/>
                    <a:lstStyle/>
                    <a:p>
                      <a:pPr algn="ctr"/>
                      <a:r>
                        <a:rPr lang="en-US" sz="800" b="1" i="0" dirty="0" smtClean="0">
                          <a:latin typeface="Arial"/>
                          <a:cs typeface="Arial"/>
                        </a:rPr>
                        <a:t>M7</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0.846 – 0.885</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750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16</a:t>
                      </a:r>
                    </a:p>
                    <a:p>
                      <a:pPr algn="ctr"/>
                      <a:r>
                        <a:rPr lang="en-US" sz="800" b="1" i="0" dirty="0" smtClean="0">
                          <a:latin typeface="Arial"/>
                          <a:cs typeface="Arial"/>
                        </a:rPr>
                        <a:t>2</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0.862 – 0.877</a:t>
                      </a:r>
                    </a:p>
                    <a:p>
                      <a:pPr algn="ctr"/>
                      <a:r>
                        <a:rPr lang="en-US" sz="800" i="0" dirty="0" smtClean="0">
                          <a:latin typeface="Arial"/>
                          <a:cs typeface="Arial"/>
                        </a:rPr>
                        <a:t>0.841 – 0.876</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p>
                    <a:p>
                      <a:pPr algn="ctr"/>
                      <a:r>
                        <a:rPr lang="en-US" sz="800" dirty="0" smtClean="0">
                          <a:latin typeface="Arial"/>
                          <a:cs typeface="Arial"/>
                        </a:rPr>
                        <a:t>250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43934">
                <a:tc>
                  <a:txBody>
                    <a:bodyPr/>
                    <a:lstStyle/>
                    <a:p>
                      <a:pPr algn="ctr"/>
                      <a:r>
                        <a:rPr lang="en-US" sz="800" b="1" i="0" dirty="0" smtClean="0">
                          <a:latin typeface="Arial"/>
                          <a:cs typeface="Arial"/>
                        </a:rPr>
                        <a:t>M8</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1.230 – 1.250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750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5</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SAME</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500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60866">
                <a:tc>
                  <a:txBody>
                    <a:bodyPr/>
                    <a:lstStyle/>
                    <a:p>
                      <a:pPr algn="ctr"/>
                      <a:r>
                        <a:rPr lang="en-US" sz="800" b="1" i="0" dirty="0" smtClean="0">
                          <a:latin typeface="Arial"/>
                          <a:cs typeface="Arial"/>
                        </a:rPr>
                        <a:t>M9</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1.371 – 1.386</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750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26</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1.360 – 1.390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60867">
                <a:tc>
                  <a:txBody>
                    <a:bodyPr/>
                    <a:lstStyle/>
                    <a:p>
                      <a:pPr algn="ctr"/>
                      <a:r>
                        <a:rPr lang="en-US" sz="800" b="1" i="0" dirty="0" smtClean="0">
                          <a:latin typeface="Arial"/>
                          <a:cs typeface="Arial"/>
                        </a:rPr>
                        <a:t>I3</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1.580 – 1.640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375</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6</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1.628 – 1.652</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500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52400">
                <a:tc>
                  <a:txBody>
                    <a:bodyPr/>
                    <a:lstStyle/>
                    <a:p>
                      <a:pPr algn="ctr"/>
                      <a:r>
                        <a:rPr lang="en-US" sz="800" b="1" i="0" dirty="0" smtClean="0">
                          <a:latin typeface="Arial"/>
                          <a:cs typeface="Arial"/>
                        </a:rPr>
                        <a:t>M10</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1.580 – 1.640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750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6</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1.628 – 1.652</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500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60867">
                <a:tc>
                  <a:txBody>
                    <a:bodyPr/>
                    <a:lstStyle/>
                    <a:p>
                      <a:pPr algn="ctr"/>
                      <a:r>
                        <a:rPr lang="en-US" sz="800" b="1" i="0" dirty="0" smtClean="0">
                          <a:latin typeface="Arial"/>
                          <a:cs typeface="Arial"/>
                        </a:rPr>
                        <a:t>M11</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2.225 – 2.275</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750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7</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2.105 – 2.155</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500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60866">
                <a:tc>
                  <a:txBody>
                    <a:bodyPr/>
                    <a:lstStyle/>
                    <a:p>
                      <a:pPr algn="ctr"/>
                      <a:r>
                        <a:rPr lang="en-US" sz="800" b="1" i="0" dirty="0" smtClean="0">
                          <a:latin typeface="Arial"/>
                          <a:cs typeface="Arial"/>
                        </a:rPr>
                        <a:t>I4</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3.550 – 3.930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375</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20</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3.660 – 3.840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52400">
                <a:tc>
                  <a:txBody>
                    <a:bodyPr/>
                    <a:lstStyle/>
                    <a:p>
                      <a:pPr algn="ctr"/>
                      <a:r>
                        <a:rPr lang="en-US" sz="800" b="1" i="0" dirty="0" smtClean="0">
                          <a:latin typeface="Arial"/>
                          <a:cs typeface="Arial"/>
                        </a:rPr>
                        <a:t>M12</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3.660 – 3.840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750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20</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SAME</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0">
                <a:tc>
                  <a:txBody>
                    <a:bodyPr/>
                    <a:lstStyle/>
                    <a:p>
                      <a:pPr algn="ctr"/>
                      <a:r>
                        <a:rPr lang="en-US" sz="800" b="1" i="0" dirty="0" smtClean="0">
                          <a:latin typeface="Arial"/>
                          <a:cs typeface="Arial"/>
                        </a:rPr>
                        <a:t>M13</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3.973 – 4.128</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750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21</a:t>
                      </a:r>
                    </a:p>
                    <a:p>
                      <a:pPr algn="ctr"/>
                      <a:r>
                        <a:rPr lang="en-US" sz="800" b="1" i="0" dirty="0" smtClean="0">
                          <a:latin typeface="Arial"/>
                          <a:cs typeface="Arial"/>
                        </a:rPr>
                        <a:t>22</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3.929 – 3.989</a:t>
                      </a:r>
                    </a:p>
                    <a:p>
                      <a:pPr algn="ctr"/>
                      <a:r>
                        <a:rPr lang="en-US" sz="800" i="0" dirty="0" smtClean="0">
                          <a:latin typeface="Arial"/>
                          <a:cs typeface="Arial"/>
                        </a:rPr>
                        <a:t>3.929 – 3.989</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p>
                    <a:p>
                      <a:pPr algn="ctr"/>
                      <a:r>
                        <a:rPr lang="en-US" sz="800" dirty="0" smtClean="0">
                          <a:latin typeface="Arial"/>
                          <a:cs typeface="Arial"/>
                        </a:rPr>
                        <a:t>1000</a:t>
                      </a: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35467">
                <a:tc>
                  <a:txBody>
                    <a:bodyPr/>
                    <a:lstStyle/>
                    <a:p>
                      <a:pPr algn="ctr"/>
                      <a:r>
                        <a:rPr lang="en-US" sz="800" b="1" i="0" dirty="0" smtClean="0">
                          <a:latin typeface="Arial"/>
                          <a:cs typeface="Arial"/>
                        </a:rPr>
                        <a:t>M14</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8.400 – 8.700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i="0" dirty="0" smtClean="0">
                          <a:latin typeface="Arial"/>
                          <a:cs typeface="Arial"/>
                        </a:rPr>
                        <a:t>750</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i="0" dirty="0" smtClean="0">
                          <a:latin typeface="Arial"/>
                          <a:cs typeface="Arial"/>
                        </a:rPr>
                        <a:t>29</a:t>
                      </a:r>
                      <a:endParaRPr lang="en-US" sz="800" b="1"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i="0" dirty="0" smtClean="0">
                          <a:latin typeface="Arial"/>
                          <a:cs typeface="Arial"/>
                        </a:rPr>
                        <a:t>SAME</a:t>
                      </a:r>
                      <a:endParaRPr lang="en-US" sz="800" i="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52400">
                <a:tc>
                  <a:txBody>
                    <a:bodyPr/>
                    <a:lstStyle/>
                    <a:p>
                      <a:pPr algn="ctr"/>
                      <a:r>
                        <a:rPr lang="en-US" sz="800" b="1" dirty="0" smtClean="0">
                          <a:latin typeface="Arial"/>
                          <a:cs typeface="Arial"/>
                        </a:rPr>
                        <a:t>M15</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10.263 --</a:t>
                      </a:r>
                      <a:r>
                        <a:rPr lang="en-US" sz="800" baseline="0" dirty="0" smtClean="0">
                          <a:latin typeface="Arial"/>
                          <a:cs typeface="Arial"/>
                        </a:rPr>
                        <a:t> </a:t>
                      </a:r>
                      <a:r>
                        <a:rPr lang="en-US" sz="800" dirty="0" smtClean="0">
                          <a:latin typeface="Arial"/>
                          <a:cs typeface="Arial"/>
                        </a:rPr>
                        <a:t>11.263</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750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dirty="0" smtClean="0">
                          <a:latin typeface="Arial"/>
                          <a:cs typeface="Arial"/>
                        </a:rPr>
                        <a:t>31</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10.780 – 11.280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262467">
                <a:tc>
                  <a:txBody>
                    <a:bodyPr/>
                    <a:lstStyle/>
                    <a:p>
                      <a:pPr algn="ctr"/>
                      <a:r>
                        <a:rPr lang="en-US" sz="800" b="1" dirty="0" smtClean="0">
                          <a:latin typeface="Arial"/>
                          <a:cs typeface="Arial"/>
                        </a:rPr>
                        <a:t>I5</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10.500 – 12.400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375</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dirty="0" smtClean="0">
                          <a:latin typeface="Arial"/>
                          <a:cs typeface="Arial"/>
                        </a:rPr>
                        <a:t>31</a:t>
                      </a:r>
                    </a:p>
                    <a:p>
                      <a:pPr algn="ctr"/>
                      <a:r>
                        <a:rPr lang="en-US" sz="800" b="1" dirty="0" smtClean="0">
                          <a:latin typeface="Arial"/>
                          <a:cs typeface="Arial"/>
                        </a:rPr>
                        <a:t>32</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10.780 – 11.280</a:t>
                      </a:r>
                    </a:p>
                    <a:p>
                      <a:pPr algn="ctr"/>
                      <a:r>
                        <a:rPr lang="en-US" sz="800" dirty="0" smtClean="0">
                          <a:latin typeface="Arial"/>
                          <a:cs typeface="Arial"/>
                        </a:rPr>
                        <a:t>11.770 – 12.270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p>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r h="169333">
                <a:tc>
                  <a:txBody>
                    <a:bodyPr/>
                    <a:lstStyle/>
                    <a:p>
                      <a:pPr algn="ctr"/>
                      <a:r>
                        <a:rPr lang="en-US" sz="800" b="1" dirty="0" smtClean="0">
                          <a:latin typeface="Arial"/>
                          <a:cs typeface="Arial"/>
                        </a:rPr>
                        <a:t>M16</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11.538 – 12.488</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dirty="0" smtClean="0">
                          <a:latin typeface="Arial"/>
                          <a:cs typeface="Arial"/>
                        </a:rPr>
                        <a:t>750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gn="ctr"/>
                      <a:r>
                        <a:rPr lang="en-US" sz="800" b="1" dirty="0" smtClean="0">
                          <a:latin typeface="Arial"/>
                          <a:cs typeface="Arial"/>
                        </a:rPr>
                        <a:t>32</a:t>
                      </a:r>
                      <a:endParaRPr lang="en-US" sz="800" b="1"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11.770 – 12.270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800" dirty="0" smtClean="0">
                          <a:latin typeface="Arial"/>
                          <a:cs typeface="Arial"/>
                        </a:rPr>
                        <a:t>1000</a:t>
                      </a:r>
                      <a:endParaRPr lang="en-US" sz="800" dirty="0">
                        <a:latin typeface="Arial"/>
                        <a:cs typeface="Arial"/>
                      </a:endParaRPr>
                    </a:p>
                  </a:txBody>
                  <a:tcPr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bl>
          </a:graphicData>
        </a:graphic>
      </p:graphicFrame>
      <p:sp>
        <p:nvSpPr>
          <p:cNvPr id="5" name="TextBox 4"/>
          <p:cNvSpPr txBox="1"/>
          <p:nvPr/>
        </p:nvSpPr>
        <p:spPr>
          <a:xfrm>
            <a:off x="5194282" y="279402"/>
            <a:ext cx="3520348" cy="261610"/>
          </a:xfrm>
          <a:prstGeom prst="rect">
            <a:avLst/>
          </a:prstGeom>
          <a:noFill/>
        </p:spPr>
        <p:txBody>
          <a:bodyPr wrap="square" rtlCol="0">
            <a:spAutoFit/>
          </a:bodyPr>
          <a:lstStyle/>
          <a:p>
            <a:r>
              <a:rPr lang="en-US" sz="1100" b="1" dirty="0" smtClean="0">
                <a:latin typeface="Puritan 2.0" pitchFamily="50" charset="2"/>
              </a:rPr>
              <a:t>VIIRS vs. MODIS Corresponding Spectral Bands</a:t>
            </a:r>
          </a:p>
        </p:txBody>
      </p:sp>
      <p:sp>
        <p:nvSpPr>
          <p:cNvPr id="3" name="Title 2"/>
          <p:cNvSpPr>
            <a:spLocks noGrp="1"/>
          </p:cNvSpPr>
          <p:nvPr>
            <p:ph type="title"/>
          </p:nvPr>
        </p:nvSpPr>
        <p:spPr>
          <a:xfrm>
            <a:off x="-1490049" y="-198522"/>
            <a:ext cx="8229600" cy="857250"/>
          </a:xfrm>
        </p:spPr>
        <p:txBody>
          <a:bodyPr>
            <a:normAutofit/>
          </a:bodyPr>
          <a:lstStyle/>
          <a:p>
            <a:r>
              <a:rPr lang="en-US" dirty="0"/>
              <a:t>MODIS-</a:t>
            </a:r>
            <a:r>
              <a:rPr lang="en-US" dirty="0" smtClean="0"/>
              <a:t>VIIRS Transition Issues</a:t>
            </a:r>
            <a:endParaRPr lang="en-US" dirty="0"/>
          </a:p>
        </p:txBody>
      </p:sp>
      <p:sp>
        <p:nvSpPr>
          <p:cNvPr id="4" name="Text Placeholder 3"/>
          <p:cNvSpPr>
            <a:spLocks noGrp="1"/>
          </p:cNvSpPr>
          <p:nvPr>
            <p:ph type="body" sz="quarter" idx="11"/>
          </p:nvPr>
        </p:nvSpPr>
        <p:spPr>
          <a:xfrm>
            <a:off x="184397" y="452117"/>
            <a:ext cx="4832103" cy="4634652"/>
          </a:xfrm>
        </p:spPr>
        <p:txBody>
          <a:bodyPr>
            <a:noAutofit/>
          </a:bodyPr>
          <a:lstStyle/>
          <a:p>
            <a:pPr marL="0" indent="0">
              <a:spcBef>
                <a:spcPts val="0"/>
              </a:spcBef>
              <a:buNone/>
            </a:pPr>
            <a:r>
              <a:rPr lang="en-US" sz="1400" b="1" dirty="0"/>
              <a:t>Spectral characteristics:</a:t>
            </a:r>
          </a:p>
          <a:p>
            <a:pPr>
              <a:spcBef>
                <a:spcPts val="0"/>
              </a:spcBef>
            </a:pPr>
            <a:r>
              <a:rPr lang="en-US" sz="1400" dirty="0"/>
              <a:t>MODIS and VIIRS bands used for land products have similar spectral characteristics</a:t>
            </a:r>
          </a:p>
          <a:p>
            <a:pPr>
              <a:spcBef>
                <a:spcPts val="0"/>
              </a:spcBef>
            </a:pPr>
            <a:r>
              <a:rPr lang="en-US" sz="1400" dirty="0"/>
              <a:t>Tungsten oxide contamination </a:t>
            </a:r>
            <a:r>
              <a:rPr lang="en-US" sz="1400" dirty="0" smtClean="0"/>
              <a:t>is a potential </a:t>
            </a:r>
            <a:r>
              <a:rPr lang="en-US" sz="1400" dirty="0"/>
              <a:t>problem for VIIRS bands </a:t>
            </a:r>
            <a:r>
              <a:rPr lang="en-US" sz="1400" dirty="0" smtClean="0"/>
              <a:t>I2 and </a:t>
            </a:r>
            <a:r>
              <a:rPr lang="en-US" sz="1400" dirty="0"/>
              <a:t>M7</a:t>
            </a:r>
          </a:p>
          <a:p>
            <a:pPr marL="0" indent="0">
              <a:spcBef>
                <a:spcPts val="0"/>
              </a:spcBef>
              <a:buNone/>
            </a:pPr>
            <a:endParaRPr lang="en-US" sz="1400" dirty="0"/>
          </a:p>
          <a:p>
            <a:pPr marL="0" indent="0">
              <a:spcBef>
                <a:spcPts val="0"/>
              </a:spcBef>
              <a:buNone/>
            </a:pPr>
            <a:r>
              <a:rPr lang="en-US" sz="1400" b="1" dirty="0"/>
              <a:t>Spatial characteristics:</a:t>
            </a:r>
          </a:p>
          <a:p>
            <a:pPr>
              <a:spcBef>
                <a:spcPts val="0"/>
              </a:spcBef>
            </a:pPr>
            <a:r>
              <a:rPr lang="en-US" sz="1400" dirty="0"/>
              <a:t>Improved spatial resolution at swath edge for VIIRS vs. MODIS</a:t>
            </a:r>
          </a:p>
          <a:p>
            <a:pPr>
              <a:spcBef>
                <a:spcPts val="0"/>
              </a:spcBef>
            </a:pPr>
            <a:r>
              <a:rPr lang="en-US" sz="1400" dirty="0"/>
              <a:t>375m vs. 250m resolution </a:t>
            </a:r>
            <a:r>
              <a:rPr lang="en-US" sz="1400" dirty="0" smtClean="0"/>
              <a:t>limits </a:t>
            </a:r>
            <a:r>
              <a:rPr lang="en-US" sz="1400" dirty="0"/>
              <a:t>utility for some </a:t>
            </a:r>
            <a:r>
              <a:rPr lang="en-US" sz="1400" dirty="0" err="1"/>
              <a:t>ag</a:t>
            </a:r>
            <a:r>
              <a:rPr lang="en-US" sz="1400" dirty="0"/>
              <a:t> &amp; ecosystem monitoring applications</a:t>
            </a:r>
          </a:p>
          <a:p>
            <a:pPr>
              <a:spcBef>
                <a:spcPts val="0"/>
              </a:spcBef>
            </a:pPr>
            <a:endParaRPr lang="en-US" sz="1400" dirty="0"/>
          </a:p>
          <a:p>
            <a:pPr marL="0" indent="0">
              <a:spcBef>
                <a:spcPts val="0"/>
              </a:spcBef>
              <a:buNone/>
            </a:pPr>
            <a:r>
              <a:rPr lang="en-US" sz="1400" b="1" dirty="0"/>
              <a:t>Algorithms:</a:t>
            </a:r>
          </a:p>
          <a:p>
            <a:pPr>
              <a:spcBef>
                <a:spcPts val="0"/>
              </a:spcBef>
            </a:pPr>
            <a:r>
              <a:rPr lang="en-US" sz="1400" dirty="0"/>
              <a:t>Algorithm changes from MODIS to VIIRS for some standard products</a:t>
            </a:r>
          </a:p>
          <a:p>
            <a:pPr>
              <a:spcBef>
                <a:spcPts val="0"/>
              </a:spcBef>
            </a:pPr>
            <a:r>
              <a:rPr lang="en-US" sz="1400" dirty="0"/>
              <a:t>Different compositing periods</a:t>
            </a:r>
          </a:p>
          <a:p>
            <a:pPr>
              <a:spcBef>
                <a:spcPts val="0"/>
              </a:spcBef>
            </a:pPr>
            <a:endParaRPr lang="en-US" sz="1400" dirty="0"/>
          </a:p>
          <a:p>
            <a:pPr marL="0" indent="0">
              <a:spcBef>
                <a:spcPts val="0"/>
              </a:spcBef>
              <a:buNone/>
            </a:pPr>
            <a:r>
              <a:rPr lang="en-US" sz="1400" b="1" dirty="0"/>
              <a:t>Data processing and distribution:</a:t>
            </a:r>
          </a:p>
          <a:p>
            <a:pPr>
              <a:spcBef>
                <a:spcPts val="0"/>
              </a:spcBef>
            </a:pPr>
            <a:r>
              <a:rPr lang="en-US" sz="1400" dirty="0"/>
              <a:t>MODIS data pool vs. NOAA CLASS</a:t>
            </a:r>
          </a:p>
          <a:p>
            <a:pPr>
              <a:spcBef>
                <a:spcPts val="0"/>
              </a:spcBef>
            </a:pPr>
            <a:r>
              <a:rPr lang="en-US" sz="1400" dirty="0"/>
              <a:t>Lack of reprocessing of standard products may limit VIIRS utility for detection of anomalies / long-term </a:t>
            </a:r>
            <a:r>
              <a:rPr lang="en-US" sz="1400" dirty="0" smtClean="0"/>
              <a:t>trends</a:t>
            </a:r>
            <a:endParaRPr lang="en-US" sz="1400" dirty="0"/>
          </a:p>
        </p:txBody>
      </p:sp>
    </p:spTree>
    <p:extLst>
      <p:ext uri="{BB962C8B-B14F-4D97-AF65-F5344CB8AC3E}">
        <p14:creationId xmlns:p14="http://schemas.microsoft.com/office/powerpoint/2010/main" val="37900537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655" y="1912626"/>
            <a:ext cx="2535341" cy="112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smtClean="0"/>
          </a:p>
          <a:p>
            <a:r>
              <a:rPr lang="en-US" sz="1200" b="1" dirty="0" smtClean="0">
                <a:solidFill>
                  <a:srgbClr val="FED164"/>
                </a:solidFill>
              </a:rPr>
              <a:t>Inter-compare MODIS &amp; VIIRS SSR Products</a:t>
            </a:r>
          </a:p>
          <a:p>
            <a:pPr marL="285750" indent="-285750">
              <a:buFont typeface="Arial"/>
              <a:buChar char="•"/>
            </a:pPr>
            <a:r>
              <a:rPr lang="en-US" sz="1200" dirty="0" smtClean="0"/>
              <a:t>QA filtering/ analysis</a:t>
            </a:r>
          </a:p>
          <a:p>
            <a:pPr marL="285750" indent="-285750">
              <a:buFont typeface="Arial"/>
              <a:buChar char="•"/>
            </a:pPr>
            <a:r>
              <a:rPr lang="en-US" sz="1200" dirty="0" smtClean="0"/>
              <a:t>Time-series comparison</a:t>
            </a:r>
          </a:p>
          <a:p>
            <a:pPr marL="285750" indent="-285750">
              <a:buFont typeface="Arial"/>
              <a:buChar char="•"/>
            </a:pPr>
            <a:r>
              <a:rPr lang="en-US" sz="1200" dirty="0" smtClean="0"/>
              <a:t>VI consistency adjustment </a:t>
            </a:r>
          </a:p>
          <a:p>
            <a:pPr marL="285750" indent="-285750">
              <a:buFont typeface="Arial"/>
              <a:buChar char="•"/>
            </a:pPr>
            <a:endParaRPr lang="en-US" sz="1200" dirty="0"/>
          </a:p>
        </p:txBody>
      </p:sp>
      <p:sp>
        <p:nvSpPr>
          <p:cNvPr id="41" name="Rectangle 40"/>
          <p:cNvSpPr/>
          <p:nvPr/>
        </p:nvSpPr>
        <p:spPr>
          <a:xfrm>
            <a:off x="3029361" y="1912626"/>
            <a:ext cx="2105891" cy="112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smtClean="0"/>
          </a:p>
          <a:p>
            <a:r>
              <a:rPr lang="en-US" sz="1200" b="1" dirty="0" smtClean="0">
                <a:solidFill>
                  <a:srgbClr val="FED164"/>
                </a:solidFill>
              </a:rPr>
              <a:t>MODIS Climatology/Anomaly Workflow Engine</a:t>
            </a:r>
          </a:p>
          <a:p>
            <a:pPr marL="171450" indent="-171450">
              <a:buFontTx/>
              <a:buChar char="-"/>
            </a:pPr>
            <a:r>
              <a:rPr lang="en-US" sz="1200" dirty="0" smtClean="0"/>
              <a:t>Compositing Routines</a:t>
            </a:r>
          </a:p>
          <a:p>
            <a:pPr marL="171450" indent="-171450">
              <a:buFontTx/>
              <a:buChar char="-"/>
            </a:pPr>
            <a:r>
              <a:rPr lang="en-US" sz="1200" dirty="0" err="1" smtClean="0"/>
              <a:t>Reprojection</a:t>
            </a:r>
            <a:r>
              <a:rPr lang="en-US" sz="1200" dirty="0" smtClean="0"/>
              <a:t>/Mosaicking Routines</a:t>
            </a:r>
          </a:p>
          <a:p>
            <a:endParaRPr lang="en-US" sz="1200" dirty="0"/>
          </a:p>
        </p:txBody>
      </p:sp>
      <p:sp>
        <p:nvSpPr>
          <p:cNvPr id="42" name="Rectangle 41"/>
          <p:cNvSpPr/>
          <p:nvPr/>
        </p:nvSpPr>
        <p:spPr>
          <a:xfrm>
            <a:off x="5483134" y="1912626"/>
            <a:ext cx="1497221" cy="112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smtClean="0"/>
          </a:p>
          <a:p>
            <a:endParaRPr lang="en-US" sz="1200" dirty="0"/>
          </a:p>
          <a:p>
            <a:r>
              <a:rPr lang="en-US" sz="1200" b="1" dirty="0" smtClean="0">
                <a:solidFill>
                  <a:srgbClr val="FED164"/>
                </a:solidFill>
              </a:rPr>
              <a:t>VIIRS </a:t>
            </a:r>
            <a:r>
              <a:rPr lang="en-US" sz="1200" b="1" dirty="0" err="1" smtClean="0">
                <a:solidFill>
                  <a:srgbClr val="FED164"/>
                </a:solidFill>
              </a:rPr>
              <a:t>Climatologies</a:t>
            </a:r>
            <a:r>
              <a:rPr lang="en-US" sz="1200" b="1" dirty="0" smtClean="0">
                <a:solidFill>
                  <a:srgbClr val="FED164"/>
                </a:solidFill>
              </a:rPr>
              <a:t>/</a:t>
            </a:r>
          </a:p>
          <a:p>
            <a:r>
              <a:rPr lang="en-US" sz="1200" b="1" dirty="0" smtClean="0">
                <a:solidFill>
                  <a:srgbClr val="FED164"/>
                </a:solidFill>
              </a:rPr>
              <a:t>Anomalies</a:t>
            </a:r>
          </a:p>
          <a:p>
            <a:pPr marL="171450" indent="-171450">
              <a:buFontTx/>
              <a:buChar char="-"/>
            </a:pPr>
            <a:r>
              <a:rPr lang="en-US" sz="1200" dirty="0" smtClean="0"/>
              <a:t>Test with MODIS</a:t>
            </a:r>
          </a:p>
          <a:p>
            <a:pPr marL="171450" indent="-171450">
              <a:buFontTx/>
              <a:buChar char="-"/>
            </a:pPr>
            <a:r>
              <a:rPr lang="en-US" sz="1200" dirty="0" smtClean="0"/>
              <a:t>Reproduce known trends</a:t>
            </a:r>
          </a:p>
          <a:p>
            <a:pPr marL="171450" indent="-171450">
              <a:buFontTx/>
              <a:buChar char="-"/>
            </a:pPr>
            <a:endParaRPr lang="en-US" sz="1200" dirty="0"/>
          </a:p>
          <a:p>
            <a:pPr marL="171450" indent="-171450">
              <a:buFontTx/>
              <a:buChar char="-"/>
            </a:pPr>
            <a:endParaRPr lang="en-US" sz="1200" dirty="0"/>
          </a:p>
        </p:txBody>
      </p:sp>
      <p:sp>
        <p:nvSpPr>
          <p:cNvPr id="4" name="Oval 3"/>
          <p:cNvSpPr/>
          <p:nvPr/>
        </p:nvSpPr>
        <p:spPr>
          <a:xfrm>
            <a:off x="4051060" y="3267699"/>
            <a:ext cx="1084192"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FF00"/>
                </a:solidFill>
              </a:rPr>
              <a:t>TOPS</a:t>
            </a:r>
            <a:endParaRPr lang="en-US" b="1" dirty="0">
              <a:solidFill>
                <a:srgbClr val="FFFF00"/>
              </a:solidFill>
            </a:endParaRPr>
          </a:p>
        </p:txBody>
      </p:sp>
      <p:sp>
        <p:nvSpPr>
          <p:cNvPr id="43" name="Rectangle 42"/>
          <p:cNvSpPr/>
          <p:nvPr/>
        </p:nvSpPr>
        <p:spPr>
          <a:xfrm>
            <a:off x="7367568" y="1904889"/>
            <a:ext cx="1497221" cy="112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smtClean="0"/>
          </a:p>
          <a:p>
            <a:endParaRPr lang="en-US" sz="1200" dirty="0" smtClean="0"/>
          </a:p>
          <a:p>
            <a:r>
              <a:rPr lang="en-US" sz="1200" b="1" dirty="0" smtClean="0">
                <a:solidFill>
                  <a:srgbClr val="FED164"/>
                </a:solidFill>
              </a:rPr>
              <a:t>BU LAI/FPAR Team</a:t>
            </a:r>
          </a:p>
          <a:p>
            <a:pPr marL="171450" indent="-171450">
              <a:buFontTx/>
              <a:buChar char="-"/>
            </a:pPr>
            <a:r>
              <a:rPr lang="en-US" sz="1200" dirty="0" smtClean="0"/>
              <a:t>Inputs from consistency check</a:t>
            </a:r>
          </a:p>
          <a:p>
            <a:pPr marL="171450" indent="-171450">
              <a:buFontTx/>
              <a:buChar char="-"/>
            </a:pPr>
            <a:r>
              <a:rPr lang="en-US" sz="1200" dirty="0" smtClean="0"/>
              <a:t>Aid in LUT development</a:t>
            </a:r>
          </a:p>
          <a:p>
            <a:pPr marL="171450" indent="-171450">
              <a:buFontTx/>
              <a:buChar char="-"/>
            </a:pPr>
            <a:endParaRPr lang="en-US" sz="1200" dirty="0"/>
          </a:p>
          <a:p>
            <a:pPr marL="171450" indent="-171450">
              <a:buFontTx/>
              <a:buChar char="-"/>
            </a:pPr>
            <a:endParaRPr lang="en-US" sz="1200" dirty="0"/>
          </a:p>
        </p:txBody>
      </p:sp>
      <p:sp>
        <p:nvSpPr>
          <p:cNvPr id="5" name="Parallelogram 4"/>
          <p:cNvSpPr/>
          <p:nvPr/>
        </p:nvSpPr>
        <p:spPr>
          <a:xfrm>
            <a:off x="1409592" y="3415164"/>
            <a:ext cx="1174114" cy="627553"/>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VIIRS-</a:t>
            </a:r>
          </a:p>
          <a:p>
            <a:pPr algn="ctr"/>
            <a:r>
              <a:rPr lang="en-US" sz="1200" b="1" dirty="0" smtClean="0"/>
              <a:t> Derived Products</a:t>
            </a:r>
            <a:endParaRPr lang="en-US" sz="1200" b="1" dirty="0"/>
          </a:p>
        </p:txBody>
      </p:sp>
      <p:sp>
        <p:nvSpPr>
          <p:cNvPr id="44" name="Parallelogram 43"/>
          <p:cNvSpPr/>
          <p:nvPr/>
        </p:nvSpPr>
        <p:spPr>
          <a:xfrm>
            <a:off x="2551123" y="3415164"/>
            <a:ext cx="1174114" cy="627553"/>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MODIS- Derived Products</a:t>
            </a:r>
            <a:endParaRPr lang="en-US" sz="1200" b="1" dirty="0"/>
          </a:p>
        </p:txBody>
      </p:sp>
      <p:sp>
        <p:nvSpPr>
          <p:cNvPr id="45" name="Rectangle 44"/>
          <p:cNvSpPr/>
          <p:nvPr/>
        </p:nvSpPr>
        <p:spPr>
          <a:xfrm>
            <a:off x="4051060" y="4413705"/>
            <a:ext cx="1084192" cy="2942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t>Ancillary Data</a:t>
            </a:r>
          </a:p>
        </p:txBody>
      </p:sp>
      <p:cxnSp>
        <p:nvCxnSpPr>
          <p:cNvPr id="7" name="Straight Arrow Connector 6"/>
          <p:cNvCxnSpPr>
            <a:stCxn id="3" idx="3"/>
            <a:endCxn id="41" idx="1"/>
          </p:cNvCxnSpPr>
          <p:nvPr/>
        </p:nvCxnSpPr>
        <p:spPr>
          <a:xfrm>
            <a:off x="2675996" y="2474014"/>
            <a:ext cx="3533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1" idx="3"/>
            <a:endCxn id="42" idx="1"/>
          </p:cNvCxnSpPr>
          <p:nvPr/>
        </p:nvCxnSpPr>
        <p:spPr>
          <a:xfrm>
            <a:off x="5135252" y="2474014"/>
            <a:ext cx="3478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2" idx="3"/>
            <a:endCxn id="43" idx="1"/>
          </p:cNvCxnSpPr>
          <p:nvPr/>
        </p:nvCxnSpPr>
        <p:spPr>
          <a:xfrm flipV="1">
            <a:off x="6980355" y="2466277"/>
            <a:ext cx="387213" cy="77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42" idx="2"/>
            <a:endCxn id="4" idx="6"/>
          </p:cNvCxnSpPr>
          <p:nvPr/>
        </p:nvCxnSpPr>
        <p:spPr>
          <a:xfrm rot="5400000">
            <a:off x="5338751" y="2831904"/>
            <a:ext cx="689497" cy="109649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a:stCxn id="43" idx="2"/>
          </p:cNvCxnSpPr>
          <p:nvPr/>
        </p:nvCxnSpPr>
        <p:spPr>
          <a:xfrm rot="5400000">
            <a:off x="6180481" y="1982437"/>
            <a:ext cx="890471" cy="298092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4" idx="0"/>
          </p:cNvCxnSpPr>
          <p:nvPr/>
        </p:nvCxnSpPr>
        <p:spPr>
          <a:xfrm flipV="1">
            <a:off x="4593156" y="3035402"/>
            <a:ext cx="0" cy="23229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4" idx="2"/>
            <a:endCxn id="44" idx="2"/>
          </p:cNvCxnSpPr>
          <p:nvPr/>
        </p:nvCxnSpPr>
        <p:spPr>
          <a:xfrm flipH="1">
            <a:off x="3646793" y="3724899"/>
            <a:ext cx="404267" cy="4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Left Bracket 23"/>
          <p:cNvSpPr/>
          <p:nvPr/>
        </p:nvSpPr>
        <p:spPr>
          <a:xfrm rot="16200000">
            <a:off x="2258707" y="3438491"/>
            <a:ext cx="466688" cy="170055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1641774" y="4151128"/>
            <a:ext cx="1689742" cy="261610"/>
          </a:xfrm>
          <a:prstGeom prst="rect">
            <a:avLst/>
          </a:prstGeom>
          <a:noFill/>
        </p:spPr>
        <p:txBody>
          <a:bodyPr wrap="none" rtlCol="0">
            <a:spAutoFit/>
          </a:bodyPr>
          <a:lstStyle/>
          <a:p>
            <a:r>
              <a:rPr lang="en-US" sz="1100" b="1" dirty="0" smtClean="0">
                <a:solidFill>
                  <a:schemeClr val="tx1">
                    <a:lumMod val="75000"/>
                    <a:lumOff val="25000"/>
                  </a:schemeClr>
                </a:solidFill>
                <a:latin typeface="Puritan 2.0" pitchFamily="50" charset="2"/>
              </a:rPr>
              <a:t>Verification/ Validation</a:t>
            </a:r>
          </a:p>
        </p:txBody>
      </p:sp>
      <p:sp>
        <p:nvSpPr>
          <p:cNvPr id="65" name="TextBox 64"/>
          <p:cNvSpPr txBox="1"/>
          <p:nvPr/>
        </p:nvSpPr>
        <p:spPr>
          <a:xfrm>
            <a:off x="134421" y="1658766"/>
            <a:ext cx="1971870" cy="261610"/>
          </a:xfrm>
          <a:prstGeom prst="rect">
            <a:avLst/>
          </a:prstGeom>
          <a:solidFill>
            <a:srgbClr val="595959"/>
          </a:solidFill>
        </p:spPr>
        <p:txBody>
          <a:bodyPr wrap="none" rtlCol="0">
            <a:spAutoFit/>
          </a:bodyPr>
          <a:lstStyle/>
          <a:p>
            <a:r>
              <a:rPr lang="en-US" sz="1100" b="1" dirty="0" smtClean="0">
                <a:solidFill>
                  <a:srgbClr val="FFFFFF"/>
                </a:solidFill>
                <a:latin typeface="Puritan 2.0" pitchFamily="50" charset="2"/>
              </a:rPr>
              <a:t>MODIS/ VIIRS Consistency </a:t>
            </a:r>
          </a:p>
        </p:txBody>
      </p:sp>
      <p:sp>
        <p:nvSpPr>
          <p:cNvPr id="66" name="TextBox 65"/>
          <p:cNvSpPr txBox="1"/>
          <p:nvPr/>
        </p:nvSpPr>
        <p:spPr>
          <a:xfrm>
            <a:off x="4142034" y="1658766"/>
            <a:ext cx="2300630" cy="261610"/>
          </a:xfrm>
          <a:prstGeom prst="rect">
            <a:avLst/>
          </a:prstGeom>
          <a:solidFill>
            <a:schemeClr val="tx1">
              <a:lumMod val="65000"/>
              <a:lumOff val="35000"/>
            </a:schemeClr>
          </a:solidFill>
        </p:spPr>
        <p:txBody>
          <a:bodyPr wrap="none" rtlCol="0">
            <a:spAutoFit/>
          </a:bodyPr>
          <a:lstStyle/>
          <a:p>
            <a:r>
              <a:rPr lang="en-US" sz="1100" b="1" dirty="0" smtClean="0">
                <a:solidFill>
                  <a:schemeClr val="bg1"/>
                </a:solidFill>
                <a:latin typeface="Puritan 2.0" pitchFamily="50" charset="2"/>
              </a:rPr>
              <a:t>Climatology/Anomaly Workflow </a:t>
            </a:r>
          </a:p>
        </p:txBody>
      </p:sp>
      <p:sp>
        <p:nvSpPr>
          <p:cNvPr id="68" name="TextBox 67"/>
          <p:cNvSpPr txBox="1"/>
          <p:nvPr/>
        </p:nvSpPr>
        <p:spPr>
          <a:xfrm>
            <a:off x="7282002" y="1643279"/>
            <a:ext cx="1663499" cy="261610"/>
          </a:xfrm>
          <a:prstGeom prst="rect">
            <a:avLst/>
          </a:prstGeom>
          <a:solidFill>
            <a:schemeClr val="tx1">
              <a:lumMod val="65000"/>
              <a:lumOff val="35000"/>
            </a:schemeClr>
          </a:solidFill>
        </p:spPr>
        <p:txBody>
          <a:bodyPr wrap="none" rtlCol="0">
            <a:spAutoFit/>
          </a:bodyPr>
          <a:lstStyle/>
          <a:p>
            <a:r>
              <a:rPr lang="en-US" sz="1100" b="1" dirty="0" smtClean="0">
                <a:solidFill>
                  <a:schemeClr val="bg1"/>
                </a:solidFill>
                <a:latin typeface="Puritan 2.0" pitchFamily="50" charset="2"/>
              </a:rPr>
              <a:t>LAI/ FPAR Processing</a:t>
            </a:r>
          </a:p>
        </p:txBody>
      </p:sp>
      <p:cxnSp>
        <p:nvCxnSpPr>
          <p:cNvPr id="47" name="Straight Arrow Connector 46"/>
          <p:cNvCxnSpPr>
            <a:stCxn id="45" idx="0"/>
          </p:cNvCxnSpPr>
          <p:nvPr/>
        </p:nvCxnSpPr>
        <p:spPr>
          <a:xfrm flipV="1">
            <a:off x="4593156" y="4151128"/>
            <a:ext cx="0" cy="2625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1527941" y="592958"/>
            <a:ext cx="965547" cy="553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smtClean="0"/>
              <a:t>VIIRS Data Acquisition</a:t>
            </a:r>
          </a:p>
        </p:txBody>
      </p:sp>
      <p:sp>
        <p:nvSpPr>
          <p:cNvPr id="48" name="Rounded Rectangle 47"/>
          <p:cNvSpPr/>
          <p:nvPr/>
        </p:nvSpPr>
        <p:spPr>
          <a:xfrm>
            <a:off x="188235" y="618159"/>
            <a:ext cx="909350" cy="52785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smtClean="0">
                <a:solidFill>
                  <a:schemeClr val="bg1"/>
                </a:solidFill>
              </a:rPr>
              <a:t>NEX</a:t>
            </a:r>
          </a:p>
          <a:p>
            <a:pPr algn="ctr"/>
            <a:r>
              <a:rPr lang="en-US" sz="1200" b="1" dirty="0" err="1" smtClean="0">
                <a:solidFill>
                  <a:schemeClr val="bg1"/>
                </a:solidFill>
              </a:rPr>
              <a:t>Datapool</a:t>
            </a:r>
            <a:endParaRPr lang="en-US" sz="1200" b="1" dirty="0">
              <a:solidFill>
                <a:schemeClr val="bg1"/>
              </a:solidFill>
            </a:endParaRPr>
          </a:p>
        </p:txBody>
      </p:sp>
      <p:cxnSp>
        <p:nvCxnSpPr>
          <p:cNvPr id="50" name="Straight Arrow Connector 49"/>
          <p:cNvCxnSpPr>
            <a:stCxn id="71" idx="1"/>
            <a:endCxn id="48" idx="3"/>
          </p:cNvCxnSpPr>
          <p:nvPr/>
        </p:nvCxnSpPr>
        <p:spPr>
          <a:xfrm flipH="1">
            <a:off x="1097585" y="869486"/>
            <a:ext cx="430356" cy="12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8" idx="2"/>
          </p:cNvCxnSpPr>
          <p:nvPr/>
        </p:nvCxnSpPr>
        <p:spPr>
          <a:xfrm>
            <a:off x="642910" y="1146014"/>
            <a:ext cx="0" cy="497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4" name="Picture 53"/>
          <p:cNvPicPr>
            <a:picLocks noChangeAspect="1"/>
          </p:cNvPicPr>
          <p:nvPr/>
        </p:nvPicPr>
        <p:blipFill>
          <a:blip r:embed="rId3"/>
          <a:stretch>
            <a:fillRect/>
          </a:stretch>
        </p:blipFill>
        <p:spPr>
          <a:xfrm>
            <a:off x="103445" y="3329369"/>
            <a:ext cx="1240172" cy="1083369"/>
          </a:xfrm>
          <a:prstGeom prst="rect">
            <a:avLst/>
          </a:prstGeom>
        </p:spPr>
      </p:pic>
      <p:pic>
        <p:nvPicPr>
          <p:cNvPr id="79" name="Picture 78"/>
          <p:cNvPicPr>
            <a:picLocks noChangeAspect="1"/>
          </p:cNvPicPr>
          <p:nvPr/>
        </p:nvPicPr>
        <p:blipFill>
          <a:blip r:embed="rId4"/>
          <a:stretch>
            <a:fillRect/>
          </a:stretch>
        </p:blipFill>
        <p:spPr>
          <a:xfrm>
            <a:off x="3800593" y="5992"/>
            <a:ext cx="2756607" cy="1602278"/>
          </a:xfrm>
          <a:prstGeom prst="rect">
            <a:avLst/>
          </a:prstGeom>
        </p:spPr>
      </p:pic>
      <p:sp>
        <p:nvSpPr>
          <p:cNvPr id="2" name="Title 1"/>
          <p:cNvSpPr>
            <a:spLocks noGrp="1"/>
          </p:cNvSpPr>
          <p:nvPr>
            <p:ph type="title"/>
          </p:nvPr>
        </p:nvSpPr>
        <p:spPr>
          <a:xfrm>
            <a:off x="457200" y="17839"/>
            <a:ext cx="2572161" cy="575119"/>
          </a:xfrm>
        </p:spPr>
        <p:txBody>
          <a:bodyPr>
            <a:normAutofit fontScale="90000"/>
          </a:bodyPr>
          <a:lstStyle/>
          <a:p>
            <a:r>
              <a:rPr lang="en-US" sz="3200" dirty="0" smtClean="0"/>
              <a:t> </a:t>
            </a:r>
            <a:r>
              <a:rPr lang="en-US" dirty="0" smtClean="0"/>
              <a:t>Workf</a:t>
            </a:r>
            <a:r>
              <a:rPr lang="en-US" sz="3200" dirty="0" smtClean="0"/>
              <a:t>low</a:t>
            </a:r>
            <a:endParaRPr lang="en-US" sz="3200" dirty="0"/>
          </a:p>
        </p:txBody>
      </p:sp>
      <p:sp>
        <p:nvSpPr>
          <p:cNvPr id="8" name="Slide Number Placeholder 7"/>
          <p:cNvSpPr>
            <a:spLocks noGrp="1"/>
          </p:cNvSpPr>
          <p:nvPr>
            <p:ph type="sldNum" sz="quarter" idx="10"/>
          </p:nvPr>
        </p:nvSpPr>
        <p:spPr/>
        <p:txBody>
          <a:bodyPr/>
          <a:lstStyle/>
          <a:p>
            <a:fld id="{CDABA6B5-76A0-470E-8879-A38C1EA26044}" type="slidenum">
              <a:rPr lang="it-IT" smtClean="0"/>
              <a:pPr/>
              <a:t>8</a:t>
            </a:fld>
            <a:endParaRPr lang="it-IT"/>
          </a:p>
        </p:txBody>
      </p:sp>
    </p:spTree>
    <p:extLst>
      <p:ext uri="{BB962C8B-B14F-4D97-AF65-F5344CB8AC3E}">
        <p14:creationId xmlns:p14="http://schemas.microsoft.com/office/powerpoint/2010/main" val="26581008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2" grpId="0" animBg="1"/>
      <p:bldP spid="4" grpId="0" animBg="1"/>
      <p:bldP spid="43" grpId="0" animBg="1"/>
      <p:bldP spid="5" grpId="0" animBg="1"/>
      <p:bldP spid="44" grpId="0" animBg="1"/>
      <p:bldP spid="45" grpId="0" animBg="1"/>
      <p:bldP spid="24" grpId="0" animBg="1"/>
      <p:bldP spid="25" grpId="0"/>
      <p:bldP spid="65" grpId="0" animBg="1"/>
      <p:bldP spid="66" grpId="0" animBg="1"/>
      <p:bldP spid="68" grpId="0" animBg="1"/>
      <p:bldP spid="71"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92500"/>
          </a:bodyPr>
          <a:lstStyle/>
          <a:p>
            <a:pPr marL="0" indent="0">
              <a:buNone/>
            </a:pPr>
            <a:r>
              <a:rPr lang="en-US" b="1" dirty="0"/>
              <a:t>VIIRS Surface Reflectance Products </a:t>
            </a:r>
          </a:p>
          <a:p>
            <a:r>
              <a:rPr lang="en-US" dirty="0"/>
              <a:t>Data obtained from VIIRS Land PEATE Team (Early December, 2012)</a:t>
            </a:r>
          </a:p>
          <a:p>
            <a:r>
              <a:rPr lang="en-US" dirty="0"/>
              <a:t>Data for U.S. from June, 2012 to September 2012 used for initial consistency testing with MODIS</a:t>
            </a:r>
          </a:p>
          <a:p>
            <a:r>
              <a:rPr lang="en-US" dirty="0"/>
              <a:t>Surface Reflectance and associated QA at </a:t>
            </a:r>
            <a:r>
              <a:rPr lang="en-US" dirty="0" smtClean="0"/>
              <a:t>1-km </a:t>
            </a:r>
            <a:r>
              <a:rPr lang="en-US" dirty="0"/>
              <a:t>resolution and SZA files </a:t>
            </a:r>
            <a:r>
              <a:rPr lang="en-US" dirty="0" smtClean="0"/>
              <a:t>obtained</a:t>
            </a:r>
          </a:p>
          <a:p>
            <a:pPr marL="0" indent="0">
              <a:buNone/>
            </a:pPr>
            <a:r>
              <a:rPr lang="en-US" b="1" dirty="0"/>
              <a:t>MODIS Surface Reflectance/ Vegetation Index </a:t>
            </a:r>
            <a:r>
              <a:rPr lang="en-US" b="1" dirty="0" smtClean="0"/>
              <a:t>Products</a:t>
            </a:r>
            <a:endParaRPr lang="en-US" b="1" dirty="0"/>
          </a:p>
          <a:p>
            <a:r>
              <a:rPr lang="en-US" dirty="0"/>
              <a:t>All MODIS Surface Reflectance/ Vegetation </a:t>
            </a:r>
            <a:r>
              <a:rPr lang="en-US" dirty="0" smtClean="0"/>
              <a:t>Index Collection 6 </a:t>
            </a:r>
            <a:r>
              <a:rPr lang="en-US" dirty="0"/>
              <a:t>Products from 2000 onwards are available in the NEX </a:t>
            </a:r>
            <a:r>
              <a:rPr lang="en-US" dirty="0" err="1"/>
              <a:t>d</a:t>
            </a:r>
            <a:r>
              <a:rPr lang="en-US" dirty="0" err="1" smtClean="0"/>
              <a:t>atapool</a:t>
            </a:r>
            <a:endParaRPr lang="en-US" dirty="0"/>
          </a:p>
        </p:txBody>
      </p:sp>
      <p:sp>
        <p:nvSpPr>
          <p:cNvPr id="2" name="Title 1"/>
          <p:cNvSpPr>
            <a:spLocks noGrp="1"/>
          </p:cNvSpPr>
          <p:nvPr>
            <p:ph type="title"/>
          </p:nvPr>
        </p:nvSpPr>
        <p:spPr/>
        <p:txBody>
          <a:bodyPr/>
          <a:lstStyle/>
          <a:p>
            <a:r>
              <a:rPr lang="en-US" dirty="0" smtClean="0"/>
              <a:t>Data Acquisition</a:t>
            </a:r>
            <a:endParaRPr lang="en-US" dirty="0"/>
          </a:p>
        </p:txBody>
      </p:sp>
      <p:sp>
        <p:nvSpPr>
          <p:cNvPr id="3" name="Slide Number Placeholder 2"/>
          <p:cNvSpPr>
            <a:spLocks noGrp="1"/>
          </p:cNvSpPr>
          <p:nvPr>
            <p:ph type="sldNum" sz="quarter" idx="10"/>
          </p:nvPr>
        </p:nvSpPr>
        <p:spPr/>
        <p:txBody>
          <a:bodyPr/>
          <a:lstStyle/>
          <a:p>
            <a:fld id="{CDABA6B5-76A0-470E-8879-A38C1EA26044}" type="slidenum">
              <a:rPr lang="it-IT" smtClean="0"/>
              <a:pPr/>
              <a:t>9</a:t>
            </a:fld>
            <a:endParaRPr lang="it-IT"/>
          </a:p>
        </p:txBody>
      </p:sp>
    </p:spTree>
    <p:extLst>
      <p:ext uri="{BB962C8B-B14F-4D97-AF65-F5344CB8AC3E}">
        <p14:creationId xmlns:p14="http://schemas.microsoft.com/office/powerpoint/2010/main" val="32938377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100" dirty="0" err="1" smtClean="0">
            <a:solidFill>
              <a:schemeClr val="bg1">
                <a:lumMod val="85000"/>
              </a:schemeClr>
            </a:solidFill>
            <a:latin typeface="Puritan 2.0" pitchFamily="50" charset="2"/>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5994</TotalTime>
  <Words>2373</Words>
  <Application>Microsoft Macintosh PowerPoint</Application>
  <PresentationFormat>On-screen Show (16:9)</PresentationFormat>
  <Paragraphs>500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di Office</vt:lpstr>
      <vt:lpstr>Extending the Terrestrial Observation and Prediction System (TOPS) to Suomi-NPP Applications</vt:lpstr>
      <vt:lpstr>Motivation</vt:lpstr>
      <vt:lpstr>Objectives</vt:lpstr>
      <vt:lpstr>Terrestrial Observation and Prediction System (TOPS)</vt:lpstr>
      <vt:lpstr>Key findings from January 2013 NPP Science Team Meeting</vt:lpstr>
      <vt:lpstr>Key findings from January 2013 NPP Science Team Meeting (continued)</vt:lpstr>
      <vt:lpstr>MODIS-VIIRS Transition Issues</vt:lpstr>
      <vt:lpstr> Workflow</vt:lpstr>
      <vt:lpstr>Data Acquisition</vt:lpstr>
      <vt:lpstr>NASA Earth Exchange (NEX) http://nex.nasa.gov</vt:lpstr>
      <vt:lpstr>VIIRS QA Flags</vt:lpstr>
      <vt:lpstr>MODIS QA</vt:lpstr>
      <vt:lpstr>QA Processing, Compositing and Inter-Comparison </vt:lpstr>
      <vt:lpstr>Results</vt:lpstr>
      <vt:lpstr>Results (cont.)</vt:lpstr>
      <vt:lpstr>Results (cont.)</vt:lpstr>
      <vt:lpstr>Results (cont.)</vt:lpstr>
      <vt:lpstr>Results (cont.)</vt:lpstr>
      <vt:lpstr>Results (cont.)</vt:lpstr>
      <vt:lpstr>Results (cont.)</vt:lpstr>
      <vt:lpstr>Plans for the Remainder of the Project</vt:lpstr>
      <vt:lpstr>Acronyms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Xp</dc:creator>
  <cp:lastModifiedBy>Jennifer Dungan</cp:lastModifiedBy>
  <cp:revision>506</cp:revision>
  <dcterms:created xsi:type="dcterms:W3CDTF">2011-12-02T09:41:15Z</dcterms:created>
  <dcterms:modified xsi:type="dcterms:W3CDTF">2013-04-23T11:04:04Z</dcterms:modified>
</cp:coreProperties>
</file>