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25"/>
  </p:notesMasterIdLst>
  <p:sldIdLst>
    <p:sldId id="256" r:id="rId2"/>
    <p:sldId id="368" r:id="rId3"/>
    <p:sldId id="259" r:id="rId4"/>
    <p:sldId id="258" r:id="rId5"/>
    <p:sldId id="370" r:id="rId6"/>
    <p:sldId id="369" r:id="rId7"/>
    <p:sldId id="376" r:id="rId8"/>
    <p:sldId id="344" r:id="rId9"/>
    <p:sldId id="374" r:id="rId10"/>
    <p:sldId id="379" r:id="rId11"/>
    <p:sldId id="392" r:id="rId12"/>
    <p:sldId id="393" r:id="rId13"/>
    <p:sldId id="390" r:id="rId14"/>
    <p:sldId id="395" r:id="rId15"/>
    <p:sldId id="380" r:id="rId16"/>
    <p:sldId id="375" r:id="rId17"/>
    <p:sldId id="381" r:id="rId18"/>
    <p:sldId id="383" r:id="rId19"/>
    <p:sldId id="388" r:id="rId20"/>
    <p:sldId id="385" r:id="rId21"/>
    <p:sldId id="396" r:id="rId22"/>
    <p:sldId id="387" r:id="rId23"/>
    <p:sldId id="324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3D01FAE0-A682-4FF6-B1B9-2D9807446714}">
          <p14:sldIdLst>
            <p14:sldId id="256"/>
            <p14:sldId id="368"/>
            <p14:sldId id="259"/>
            <p14:sldId id="258"/>
            <p14:sldId id="370"/>
            <p14:sldId id="369"/>
            <p14:sldId id="376"/>
            <p14:sldId id="344"/>
            <p14:sldId id="374"/>
            <p14:sldId id="379"/>
            <p14:sldId id="392"/>
            <p14:sldId id="393"/>
            <p14:sldId id="390"/>
            <p14:sldId id="395"/>
            <p14:sldId id="380"/>
            <p14:sldId id="375"/>
            <p14:sldId id="381"/>
            <p14:sldId id="383"/>
            <p14:sldId id="388"/>
            <p14:sldId id="385"/>
            <p14:sldId id="396"/>
            <p14:sldId id="387"/>
            <p14:sldId id="324"/>
          </p14:sldIdLst>
        </p14:section>
        <p14:section name="Untitled Section" id="{4FF864E0-0419-46AA-864F-FD638C6996A9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33CC"/>
    <a:srgbClr val="046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4" autoAdjust="0"/>
    <p:restoredTop sz="94635" autoAdjust="0"/>
  </p:normalViewPr>
  <p:slideViewPr>
    <p:cSldViewPr>
      <p:cViewPr>
        <p:scale>
          <a:sx n="68" d="100"/>
          <a:sy n="68" d="100"/>
        </p:scale>
        <p:origin x="-576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A8CE3CA-AB2D-4E4C-A015-D8A1C3D6C181}" type="datetimeFigureOut">
              <a:rPr lang="en-US"/>
              <a:pPr>
                <a:defRPr/>
              </a:pPr>
              <a:t>4/22/2013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D3917B5-E688-4127-9CF7-A24F25BC52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080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0EE238-0BB1-4E4E-B4E6-DBC57DB229C6}" type="slidenum">
              <a:rPr lang="en-US"/>
              <a:pPr/>
              <a:t>5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2A28E-CD68-4B6E-91DB-69A3B32E09D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2A28E-CD68-4B6E-91DB-69A3B32E09D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29057" indent="-280406" eaLnBrk="0" hangingPunct="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1626" indent="-224325" eaLnBrk="0" hangingPunct="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70276" indent="-224325" eaLnBrk="0" hangingPunct="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18927" indent="-224325" eaLnBrk="0" hangingPunct="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ABE2567-2505-4757-9292-F3B8AA06DB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20EAE6-324A-4877-BE4F-E32D65E6459C}" type="datetimeFigureOut">
              <a:rPr lang="en-US" smtClean="0"/>
              <a:pPr>
                <a:defRPr/>
              </a:pPr>
              <a:t>4/22/2013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CC773-EEE3-4EDB-9282-2B8440FE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69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4DB036-9CDC-4E35-AA5B-7B9A0242F66D}" type="datetimeFigureOut">
              <a:rPr lang="en-US" smtClean="0"/>
              <a:pPr>
                <a:defRPr/>
              </a:pPr>
              <a:t>4/22/2013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9524E-C4B8-4B4C-80AE-BF8B3DF30E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302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8904E3-D0CB-4F9A-A00E-42C3ED8A9431}" type="datetimeFigureOut">
              <a:rPr lang="en-US" smtClean="0"/>
              <a:pPr>
                <a:defRPr/>
              </a:pPr>
              <a:t>4/22/2013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4222C-07ED-40E7-A37B-D32520437E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4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CA332-8B93-467C-99B3-51C3F86702D1}" type="datetimeFigureOut">
              <a:rPr lang="en-US" smtClean="0"/>
              <a:pPr>
                <a:defRPr/>
              </a:pPr>
              <a:t>4/22/2013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41B2-985E-4F08-B8BB-FE7F5E6F67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9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CF18D4-6813-445B-9166-F37E4AD05258}" type="datetimeFigureOut">
              <a:rPr lang="en-US" smtClean="0"/>
              <a:pPr>
                <a:defRPr/>
              </a:pPr>
              <a:t>4/22/2013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9952D-F68E-4E27-8D23-9302F29DFD3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7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A9E4B8-1CF0-493C-8F22-687EC004A574}" type="datetimeFigureOut">
              <a:rPr lang="en-US" smtClean="0"/>
              <a:pPr>
                <a:defRPr/>
              </a:pPr>
              <a:t>4/22/2013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2F997-37D3-4CBE-A28C-9C3FC48DF63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8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8A776B-16F7-4198-8878-9B0AA998B8FA}" type="datetimeFigureOut">
              <a:rPr lang="en-US" smtClean="0"/>
              <a:pPr>
                <a:defRPr/>
              </a:pPr>
              <a:t>4/22/2013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AB511-C172-4C92-9D72-7DDF4EA606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13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7C4785-1706-46E3-A00E-022CCA5B8352}" type="datetimeFigureOut">
              <a:rPr lang="en-US" smtClean="0"/>
              <a:pPr>
                <a:defRPr/>
              </a:pPr>
              <a:t>4/22/2013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68E092-36E0-4C65-A222-AD1662ADBE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406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4D9B20-A2EC-42E1-9AC9-8FB47788C373}" type="datetimeFigureOut">
              <a:rPr lang="en-US" smtClean="0"/>
              <a:pPr>
                <a:defRPr/>
              </a:pPr>
              <a:t>4/22/2013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97F0ED-7502-454A-A7AF-EE87167AA4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691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D2670E-FFCF-4D08-BC84-B1D0359DD086}" type="datetimeFigureOut">
              <a:rPr lang="en-US" smtClean="0"/>
              <a:pPr>
                <a:defRPr/>
              </a:pPr>
              <a:t>4/22/2013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54ED3-3BF6-4A66-AE39-CCD2215C491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4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4A71DF-0156-4D0F-8AC3-17D42E53065D}" type="datetimeFigureOut">
              <a:rPr lang="en-US" smtClean="0"/>
              <a:pPr>
                <a:defRPr/>
              </a:pPr>
              <a:t>4/22/2013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55A4D-CCAF-43BC-9390-733C3BC6EC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7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06DF87-0CBB-4058-BB11-E28EE5DE66DB}" type="datetimeFigureOut">
              <a:rPr lang="en-US" smtClean="0"/>
              <a:pPr>
                <a:defRPr/>
              </a:pPr>
              <a:t>4/22/2013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D09AF1-A957-4D57-9F68-0025F72FEB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4"/>
          <p:cNvPicPr>
            <a:picLocks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33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381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 descr="noaa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68" y="0"/>
            <a:ext cx="55963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13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27000">
              <a:srgbClr val="85C2FF"/>
            </a:gs>
            <a:gs pos="61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905000"/>
            <a:ext cx="7851648" cy="18288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 Decision Support System for Ecosystem-Based Management of</a:t>
            </a:r>
            <a:br>
              <a:rPr lang="en-US" dirty="0"/>
            </a:br>
            <a:r>
              <a:rPr lang="en-US" dirty="0"/>
              <a:t>Tropical Coral Reef Environments</a:t>
            </a:r>
            <a:endParaRPr lang="en-US" sz="6600" dirty="0"/>
          </a:p>
        </p:txBody>
      </p:sp>
      <p:sp>
        <p:nvSpPr>
          <p:cNvPr id="16386" name="Subtitle 2"/>
          <p:cNvSpPr>
            <a:spLocks noGrp="1"/>
          </p:cNvSpPr>
          <p:nvPr>
            <p:ph type="subTitle" idx="1"/>
          </p:nvPr>
        </p:nvSpPr>
        <p:spPr>
          <a:xfrm>
            <a:off x="381000" y="5029200"/>
            <a:ext cx="8382000" cy="1752600"/>
          </a:xfrm>
        </p:spPr>
        <p:txBody>
          <a:bodyPr>
            <a:normAutofit/>
          </a:bodyPr>
          <a:lstStyle/>
          <a:p>
            <a:pPr marR="0">
              <a:lnSpc>
                <a:spcPct val="80000"/>
              </a:lnSpc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F. Muller-Karger, M.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</a:rPr>
              <a:t>Eakin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J.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Li,</a:t>
            </a:r>
          </a:p>
          <a:p>
            <a:pPr marR="0">
              <a:lnSpc>
                <a:spcPct val="80000"/>
              </a:lnSpc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L. Guild,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S.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</a:rPr>
              <a:t>Lynds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M. Vega-Rodriguez, R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</a:rPr>
              <a:t>Nemani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, C.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Hu, G.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</a:rPr>
              <a:t>Quiles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 – Perez, T. Christensen, L. Wood, C. Fitzgerald </a:t>
            </a:r>
            <a:b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en-US" sz="28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Bevel 2"/>
          <p:cNvSpPr/>
          <p:nvPr/>
        </p:nvSpPr>
        <p:spPr>
          <a:xfrm>
            <a:off x="152400" y="4267200"/>
            <a:ext cx="8839200" cy="304800"/>
          </a:xfrm>
          <a:prstGeom prst="bevel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182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28575"/>
            <a:ext cx="94869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57094"/>
            <a:ext cx="3813680" cy="2271906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08" y="4160884"/>
            <a:ext cx="3753090" cy="2251854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4 CuadroTexto"/>
          <p:cNvSpPr txBox="1">
            <a:spLocks noChangeArrowheads="1"/>
          </p:cNvSpPr>
          <p:nvPr/>
        </p:nvSpPr>
        <p:spPr bwMode="auto">
          <a:xfrm>
            <a:off x="609600" y="6379282"/>
            <a:ext cx="40361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sz="1400" dirty="0" err="1"/>
              <a:t>Bleaching</a:t>
            </a:r>
            <a:r>
              <a:rPr lang="es-ES_tradnl" sz="1400" dirty="0"/>
              <a:t> </a:t>
            </a:r>
            <a:r>
              <a:rPr lang="es-ES_tradnl" sz="1400" dirty="0" err="1"/>
              <a:t>Alert</a:t>
            </a:r>
            <a:r>
              <a:rPr lang="es-ES_tradnl" sz="1400" dirty="0"/>
              <a:t> </a:t>
            </a:r>
            <a:r>
              <a:rPr lang="es-ES_tradnl" sz="1400" dirty="0" err="1"/>
              <a:t>Area</a:t>
            </a:r>
            <a:r>
              <a:rPr lang="es-ES_tradnl" sz="1400" dirty="0"/>
              <a:t>: </a:t>
            </a:r>
            <a:r>
              <a:rPr lang="es-ES_tradnl" sz="1400" dirty="0" smtClean="0"/>
              <a:t>2002 </a:t>
            </a:r>
            <a:r>
              <a:rPr lang="es-ES_tradnl" sz="1400" dirty="0" err="1" smtClean="0"/>
              <a:t>week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Julday</a:t>
            </a:r>
            <a:r>
              <a:rPr lang="es-ES_tradnl" sz="1400" dirty="0" smtClean="0"/>
              <a:t> 185-192</a:t>
            </a:r>
          </a:p>
          <a:p>
            <a:pPr eaLnBrk="1" hangingPunct="1"/>
            <a:r>
              <a:rPr lang="es-ES_tradnl" sz="1400" dirty="0" smtClean="0"/>
              <a:t>(1 km regional MODIS)</a:t>
            </a:r>
            <a:endParaRPr lang="es-MX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5" t="18664" r="1459" b="61686"/>
          <a:stretch/>
        </p:blipFill>
        <p:spPr bwMode="auto">
          <a:xfrm>
            <a:off x="4607311" y="1300934"/>
            <a:ext cx="955289" cy="205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6 Imagen" descr="conabio3D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286000"/>
            <a:ext cx="102711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6797" y="381000"/>
            <a:ext cx="5395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Sample 1 km CRW Products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/>
          <a:srcRect l="9151" r="5569" b="6753"/>
          <a:stretch/>
        </p:blipFill>
        <p:spPr>
          <a:xfrm>
            <a:off x="5692885" y="1151720"/>
            <a:ext cx="2704206" cy="221759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1" name="5 CuadroTexto"/>
          <p:cNvSpPr txBox="1">
            <a:spLocks noChangeArrowheads="1"/>
          </p:cNvSpPr>
          <p:nvPr/>
        </p:nvSpPr>
        <p:spPr bwMode="auto">
          <a:xfrm>
            <a:off x="689418" y="3515380"/>
            <a:ext cx="41910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Maximum of the Monthly Mean (</a:t>
            </a:r>
            <a:r>
              <a:rPr lang="en-US" sz="1400" dirty="0" smtClean="0"/>
              <a:t>MMM)</a:t>
            </a:r>
          </a:p>
          <a:p>
            <a:pPr eaLnBrk="1" hangingPunct="1"/>
            <a:r>
              <a:rPr lang="en-US" sz="1400" dirty="0" smtClean="0"/>
              <a:t>MODIS SST Climatology (1 km regional MODIS)</a:t>
            </a:r>
            <a:endParaRPr lang="es-MX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889052" y="2895600"/>
            <a:ext cx="161614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MODIS products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5 CuadroTexto"/>
          <p:cNvSpPr txBox="1">
            <a:spLocks noChangeArrowheads="1"/>
          </p:cNvSpPr>
          <p:nvPr/>
        </p:nvSpPr>
        <p:spPr bwMode="auto">
          <a:xfrm>
            <a:off x="5562600" y="3376136"/>
            <a:ext cx="3505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/>
              <a:t>USF Degree-Heating Week index (AVHRR 1 km LAC and Pathfinder v 5.0 Monthly </a:t>
            </a:r>
            <a:r>
              <a:rPr lang="en-US" sz="1400" dirty="0"/>
              <a:t>Mean (</a:t>
            </a:r>
            <a:r>
              <a:rPr lang="en-US" sz="1400" dirty="0" smtClean="0"/>
              <a:t>MMM) SST Climatology)</a:t>
            </a:r>
            <a:endParaRPr lang="es-MX" sz="1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41996" y="2510111"/>
            <a:ext cx="1379925" cy="340473"/>
            <a:chOff x="5562600" y="4857750"/>
            <a:chExt cx="3514725" cy="1085850"/>
          </a:xfrm>
        </p:grpSpPr>
        <p:pic>
          <p:nvPicPr>
            <p:cNvPr id="16" name="Picture 4" descr="Z:\phd_thesis\dss_crw\data_for_cold_events_lac\cold_spot_products\cold_spot_colorbar_loadct13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0" t="24165" r="2875" b="26332"/>
            <a:stretch/>
          </p:blipFill>
          <p:spPr bwMode="auto">
            <a:xfrm>
              <a:off x="5562600" y="4857750"/>
              <a:ext cx="3514725" cy="108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Z:\phd_thesis\dss_crw\data_for_cold_events_lac\cold_spot_products\cold_spot_colorbar_loadct13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0" t="77440" r="2875" b="3255"/>
            <a:stretch/>
          </p:blipFill>
          <p:spPr bwMode="auto">
            <a:xfrm>
              <a:off x="5562600" y="5520158"/>
              <a:ext cx="3514725" cy="42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5 CuadroTexto"/>
          <p:cNvSpPr txBox="1">
            <a:spLocks noChangeArrowheads="1"/>
          </p:cNvSpPr>
          <p:nvPr/>
        </p:nvSpPr>
        <p:spPr bwMode="auto">
          <a:xfrm>
            <a:off x="5638800" y="6324600"/>
            <a:ext cx="373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/>
              <a:t>USF Cold-Snap prototype</a:t>
            </a:r>
          </a:p>
          <a:p>
            <a:pPr eaLnBrk="1" hangingPunct="1"/>
            <a:r>
              <a:rPr lang="en-US" sz="1400" dirty="0" smtClean="0"/>
              <a:t>(AVHRR 1 km LAC)</a:t>
            </a:r>
            <a:endParaRPr lang="es-MX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686509" y="2865824"/>
            <a:ext cx="1556837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Aug 19, 2010</a:t>
            </a:r>
            <a:endParaRPr lang="en-US" dirty="0"/>
          </a:p>
        </p:txBody>
      </p:sp>
      <p:pic>
        <p:nvPicPr>
          <p:cNvPr id="21" name="Picture 20" descr="test_5_cold_snap_ct_1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86" y="4128596"/>
            <a:ext cx="2738113" cy="221770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5634036" y="5879068"/>
            <a:ext cx="1518365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 27,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72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coralreefwatch.noaa.gov/satellite/e50/dhw/e50_dhw_caribbean_2010083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981670"/>
            <a:ext cx="809625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1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:\avhrr\imars\final\custom\1km\dss-crw\florida\2010.08\multiple.20100830.0000.florida.dhw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b="6133"/>
          <a:stretch/>
        </p:blipFill>
        <p:spPr bwMode="auto">
          <a:xfrm>
            <a:off x="3733800" y="3093453"/>
            <a:ext cx="4876800" cy="376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Z:\phd_thesis\dss_crw\idl_programs\modis_hs_dhw_gcoos\modis_dhw\dhw.modis.g_sst_modis2010083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0" r="3092" b="47808"/>
          <a:stretch/>
        </p:blipFill>
        <p:spPr bwMode="auto">
          <a:xfrm>
            <a:off x="0" y="0"/>
            <a:ext cx="5019447" cy="319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18916" y="0"/>
            <a:ext cx="4125084" cy="30989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089" y="0"/>
            <a:ext cx="51091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7400" y="152400"/>
            <a:ext cx="171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August 30, 2010</a:t>
            </a:r>
            <a:endParaRPr lang="en-US" b="1" u="sng" dirty="0"/>
          </a:p>
        </p:txBody>
      </p:sp>
      <p:grpSp>
        <p:nvGrpSpPr>
          <p:cNvPr id="10" name="Group 9"/>
          <p:cNvGrpSpPr/>
          <p:nvPr/>
        </p:nvGrpSpPr>
        <p:grpSpPr>
          <a:xfrm>
            <a:off x="5095648" y="981670"/>
            <a:ext cx="3514952" cy="1477328"/>
            <a:chOff x="5095648" y="981670"/>
            <a:chExt cx="3514952" cy="1477328"/>
          </a:xfrm>
        </p:grpSpPr>
        <p:sp>
          <p:nvSpPr>
            <p:cNvPr id="11" name="TextBox 10"/>
            <p:cNvSpPr txBox="1"/>
            <p:nvPr/>
          </p:nvSpPr>
          <p:spPr>
            <a:xfrm>
              <a:off x="5095648" y="981670"/>
              <a:ext cx="351495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MODIS Aqua 4 µm SST </a:t>
              </a:r>
            </a:p>
            <a:p>
              <a:pPr algn="ctr"/>
              <a:r>
                <a:rPr lang="en-US" b="1" dirty="0" smtClean="0"/>
                <a:t>(night-time only) </a:t>
              </a:r>
            </a:p>
            <a:p>
              <a:endParaRPr lang="en-US" dirty="0" smtClean="0"/>
            </a:p>
            <a:p>
              <a:r>
                <a:rPr lang="en-US" dirty="0" smtClean="0"/>
                <a:t>Derived from a MODIS Aqua 4 µm SST climatology from 2003 - 2010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5095648" y="1143000"/>
              <a:ext cx="46695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4863" y="4495800"/>
            <a:ext cx="3678937" cy="1477328"/>
            <a:chOff x="54863" y="4495800"/>
            <a:chExt cx="3678937" cy="1477328"/>
          </a:xfrm>
        </p:grpSpPr>
        <p:sp>
          <p:nvSpPr>
            <p:cNvPr id="14" name="TextBox 13"/>
            <p:cNvSpPr txBox="1"/>
            <p:nvPr/>
          </p:nvSpPr>
          <p:spPr>
            <a:xfrm>
              <a:off x="54863" y="4495800"/>
              <a:ext cx="367893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AVHRR SST (night-time only)</a:t>
              </a:r>
            </a:p>
            <a:p>
              <a:pPr algn="ctr"/>
              <a:endParaRPr lang="en-US" b="1" dirty="0"/>
            </a:p>
            <a:p>
              <a:pPr algn="ctr"/>
              <a:r>
                <a:rPr lang="en-US" dirty="0" smtClean="0"/>
                <a:t>Derived from a AVHRR Pathfinder </a:t>
              </a:r>
            </a:p>
            <a:p>
              <a:pPr algn="ctr"/>
              <a:r>
                <a:rPr lang="en-US" dirty="0" smtClean="0"/>
                <a:t>(v 5.0) night-time only gap-filled SST climatology from 1985 – 2006.</a:t>
              </a:r>
              <a:endParaRPr lang="en-US" dirty="0"/>
            </a:p>
          </p:txBody>
        </p:sp>
        <p:cxnSp>
          <p:nvCxnSpPr>
            <p:cNvPr id="15" name="Elbow Connector 14"/>
            <p:cNvCxnSpPr/>
            <p:nvPr/>
          </p:nvCxnSpPr>
          <p:spPr>
            <a:xfrm>
              <a:off x="3200400" y="4889500"/>
              <a:ext cx="457200" cy="1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269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_clim_FKNM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t="5863" r="9182"/>
          <a:stretch/>
        </p:blipFill>
        <p:spPr>
          <a:xfrm>
            <a:off x="838200" y="1676400"/>
            <a:ext cx="8028154" cy="5105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990600"/>
            <a:ext cx="7614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SST “</a:t>
            </a:r>
            <a:r>
              <a:rPr lang="en-US" sz="2800" dirty="0" err="1" smtClean="0"/>
              <a:t>climatologies</a:t>
            </a:r>
            <a:r>
              <a:rPr lang="en-US" sz="2800" dirty="0" smtClean="0"/>
              <a:t>” for the Florida Keys region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47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4582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Issues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6563"/>
            <a:ext cx="8229600" cy="4008437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j-lt"/>
              </a:rPr>
              <a:t>Regional </a:t>
            </a:r>
            <a:r>
              <a:rPr lang="en-US" dirty="0" smtClean="0">
                <a:latin typeface="+mj-lt"/>
              </a:rPr>
              <a:t>CRW products generated with MODIS show less “stress” during both summer and winter than products generated with AVHRR pathfinder</a:t>
            </a:r>
          </a:p>
          <a:p>
            <a:pPr lvl="1"/>
            <a:r>
              <a:rPr lang="en-US" sz="2400" dirty="0" smtClean="0">
                <a:latin typeface="+mj-lt"/>
              </a:rPr>
              <a:t>Pathfinder v5.2 climatology is cooler in </a:t>
            </a:r>
            <a:r>
              <a:rPr lang="en-US" sz="2400" dirty="0" smtClean="0">
                <a:latin typeface="+mj-lt"/>
              </a:rPr>
              <a:t>summer </a:t>
            </a:r>
            <a:r>
              <a:rPr lang="en-US" sz="2400" dirty="0" smtClean="0">
                <a:latin typeface="+mj-lt"/>
              </a:rPr>
              <a:t>and warmer in winter than MODIS SST climatology</a:t>
            </a:r>
            <a:endParaRPr lang="en-US" sz="2400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We will need to adjust one dataset against the other if we want to have products that “look” similar</a:t>
            </a:r>
            <a:endParaRPr lang="en-US" dirty="0" smtClean="0">
              <a:latin typeface="+mj-lt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17145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28575"/>
            <a:ext cx="8572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35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Case study in biodiversity:</a:t>
            </a:r>
            <a:br>
              <a:rPr lang="en-US" dirty="0" smtClean="0"/>
            </a:br>
            <a:r>
              <a:rPr lang="en-US" dirty="0" smtClean="0"/>
              <a:t>FL Keys </a:t>
            </a:r>
            <a:r>
              <a:rPr lang="en-US" dirty="0" smtClean="0"/>
              <a:t>National </a:t>
            </a:r>
            <a:r>
              <a:rPr lang="en-US" dirty="0" smtClean="0"/>
              <a:t>Marine Sanctuary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27237"/>
            <a:ext cx="88392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Coral cover </a:t>
            </a:r>
            <a:r>
              <a:rPr lang="en-US" dirty="0"/>
              <a:t>in the Florida Keys National Marine Sanctuary declined </a:t>
            </a:r>
            <a:r>
              <a:rPr lang="en-US" dirty="0" smtClean="0"/>
              <a:t>&gt;</a:t>
            </a:r>
            <a:r>
              <a:rPr lang="en-US" dirty="0"/>
              <a:t>50% between 1996 and </a:t>
            </a:r>
            <a:r>
              <a:rPr lang="en-US" dirty="0" smtClean="0"/>
              <a:t>2010</a:t>
            </a:r>
          </a:p>
          <a:p>
            <a:r>
              <a:rPr lang="en-US" dirty="0" smtClean="0"/>
              <a:t>Hypothesis</a:t>
            </a:r>
            <a:r>
              <a:rPr lang="en-US" dirty="0"/>
              <a:t>: Sea surface temperature (SST) variability and </a:t>
            </a:r>
            <a:r>
              <a:rPr lang="en-US" dirty="0" smtClean="0"/>
              <a:t>warm events have an impact on </a:t>
            </a:r>
            <a:r>
              <a:rPr lang="en-US" dirty="0"/>
              <a:t>the coral reef </a:t>
            </a:r>
            <a:r>
              <a:rPr lang="en-US" dirty="0" smtClean="0"/>
              <a:t>diversity</a:t>
            </a:r>
          </a:p>
          <a:p>
            <a:r>
              <a:rPr lang="en-US" dirty="0" smtClean="0"/>
              <a:t>Data: 1996-2010</a:t>
            </a:r>
          </a:p>
          <a:p>
            <a:pPr lvl="1"/>
            <a:r>
              <a:rPr lang="en-US" dirty="0" smtClean="0"/>
              <a:t>Coral </a:t>
            </a:r>
            <a:r>
              <a:rPr lang="en-US" dirty="0"/>
              <a:t>Reef Evaluation and Monitoring Project (CREMP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MODIS and AVHRR temperature and CRW products</a:t>
            </a:r>
          </a:p>
          <a:p>
            <a:pPr lvl="1"/>
            <a:r>
              <a:rPr lang="en-US" dirty="0" smtClean="0"/>
              <a:t>In situ temperature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9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E1749FE6-EBED-4930-8710-29A75B0C69B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52400" y="58674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17B"/>
                </a:solidFill>
                <a:latin typeface="+mj-lt"/>
              </a:rPr>
              <a:t>Boxes </a:t>
            </a:r>
            <a:r>
              <a:rPr lang="en-US" sz="2400" b="1" dirty="0">
                <a:solidFill>
                  <a:srgbClr val="04617B"/>
                </a:solidFill>
                <a:latin typeface="+mj-lt"/>
              </a:rPr>
              <a:t>with crosses </a:t>
            </a:r>
            <a:r>
              <a:rPr lang="en-US" sz="2400" b="1" dirty="0" smtClean="0">
                <a:solidFill>
                  <a:srgbClr val="04617B"/>
                </a:solidFill>
                <a:latin typeface="+mj-lt"/>
              </a:rPr>
              <a:t>are stations with satellite SST, </a:t>
            </a:r>
            <a:r>
              <a:rPr lang="en-US" sz="2400" b="1" dirty="0">
                <a:solidFill>
                  <a:srgbClr val="04617B"/>
                </a:solidFill>
                <a:latin typeface="+mj-lt"/>
              </a:rPr>
              <a:t>in situ temperature </a:t>
            </a:r>
            <a:r>
              <a:rPr lang="en-US" sz="2400" b="1" dirty="0" smtClean="0">
                <a:solidFill>
                  <a:srgbClr val="04617B"/>
                </a:solidFill>
                <a:latin typeface="+mj-lt"/>
              </a:rPr>
              <a:t>and CREMP surveys (33 stations) </a:t>
            </a:r>
            <a:r>
              <a:rPr lang="en-US" sz="2400" b="1" dirty="0">
                <a:solidFill>
                  <a:srgbClr val="04617B"/>
                </a:solidFill>
                <a:latin typeface="+mj-lt"/>
              </a:rPr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545705" cy="468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09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 dirty="0" smtClean="0"/>
              <a:t>Tests</a:t>
            </a: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idx="1"/>
          </p:nvPr>
        </p:nvSpPr>
        <p:spPr bwMode="auto">
          <a:xfrm>
            <a:off x="457200" y="2743200"/>
            <a:ext cx="8229600" cy="30041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6423" tIns="38212" rIns="76423" bIns="38212">
            <a:spAutoFit/>
          </a:bodyPr>
          <a:lstStyle/>
          <a:p>
            <a:pPr marL="394808" indent="-394808" algn="just">
              <a:buFont typeface="Wingdings" pitchFamily="2" charset="2"/>
              <a:buChar char="v"/>
              <a:defRPr/>
            </a:pPr>
            <a:r>
              <a:rPr lang="en-US" sz="2500" dirty="0" smtClean="0">
                <a:latin typeface="Arial"/>
                <a:cs typeface="Arial"/>
              </a:rPr>
              <a:t>Coral species richness and Shannon diversity index</a:t>
            </a:r>
          </a:p>
          <a:p>
            <a:pPr marL="394808" indent="-394808" algn="just">
              <a:buFont typeface="Wingdings" pitchFamily="2" charset="2"/>
              <a:buChar char="v"/>
              <a:defRPr/>
            </a:pPr>
            <a:r>
              <a:rPr lang="en-US" sz="2500" dirty="0" smtClean="0">
                <a:latin typeface="Arial"/>
                <a:cs typeface="Arial"/>
              </a:rPr>
              <a:t>Annual SST variances categorized in 3 levels: </a:t>
            </a:r>
          </a:p>
          <a:p>
            <a:pPr marL="794858" lvl="1" indent="-394808" algn="just">
              <a:buFont typeface="Wingdings" pitchFamily="2" charset="2"/>
              <a:buChar char="v"/>
              <a:defRPr/>
            </a:pPr>
            <a:r>
              <a:rPr lang="en-US" sz="2100" dirty="0" smtClean="0">
                <a:latin typeface="Arial"/>
                <a:cs typeface="Arial"/>
              </a:rPr>
              <a:t>low (&lt; 7 </a:t>
            </a:r>
            <a:r>
              <a:rPr lang="en-US" sz="2100" dirty="0" smtClean="0">
                <a:latin typeface="Arial"/>
                <a:ea typeface="Lucida Grande"/>
                <a:cs typeface="Arial"/>
              </a:rPr>
              <a:t>°</a:t>
            </a:r>
            <a:r>
              <a:rPr lang="en-US" sz="2100" dirty="0" smtClean="0">
                <a:latin typeface="Arial"/>
                <a:ea typeface="Lucida Grande"/>
                <a:cs typeface="Arial"/>
              </a:rPr>
              <a:t>C^2), </a:t>
            </a:r>
            <a:r>
              <a:rPr lang="en-US" sz="2100" dirty="0" smtClean="0">
                <a:latin typeface="Arial"/>
                <a:ea typeface="Lucida Grande"/>
                <a:cs typeface="Arial"/>
              </a:rPr>
              <a:t>intermediate (7 – 10.9 °</a:t>
            </a:r>
            <a:r>
              <a:rPr lang="en-US" sz="2100" dirty="0">
                <a:latin typeface="Arial"/>
                <a:ea typeface="Lucida Grande"/>
                <a:cs typeface="Arial"/>
              </a:rPr>
              <a:t>C^2</a:t>
            </a:r>
            <a:r>
              <a:rPr lang="en-US" sz="2100" dirty="0" smtClean="0">
                <a:latin typeface="Arial"/>
                <a:ea typeface="Lucida Grande"/>
                <a:cs typeface="Arial"/>
              </a:rPr>
              <a:t>),</a:t>
            </a:r>
            <a:r>
              <a:rPr lang="en-US" sz="2100" dirty="0" smtClean="0">
                <a:latin typeface="Arial"/>
                <a:cs typeface="Arial"/>
              </a:rPr>
              <a:t> </a:t>
            </a:r>
            <a:r>
              <a:rPr lang="en-US" sz="2100" dirty="0" smtClean="0">
                <a:latin typeface="Arial"/>
                <a:cs typeface="Arial"/>
              </a:rPr>
              <a:t>high (≥ 11 </a:t>
            </a:r>
            <a:r>
              <a:rPr lang="en-US" sz="2100" dirty="0" smtClean="0">
                <a:latin typeface="Arial"/>
                <a:ea typeface="Lucida Grande"/>
                <a:cs typeface="Arial"/>
              </a:rPr>
              <a:t>°</a:t>
            </a:r>
            <a:r>
              <a:rPr lang="en-US" sz="2100" dirty="0">
                <a:latin typeface="Arial"/>
                <a:ea typeface="Lucida Grande"/>
                <a:cs typeface="Arial"/>
              </a:rPr>
              <a:t>C^2)</a:t>
            </a:r>
            <a:r>
              <a:rPr lang="en-US" sz="2100" dirty="0" smtClean="0">
                <a:latin typeface="Arial"/>
                <a:cs typeface="Arial"/>
              </a:rPr>
              <a:t>. </a:t>
            </a:r>
            <a:endParaRPr lang="en-US" sz="2100" dirty="0" smtClean="0">
              <a:latin typeface="Arial"/>
              <a:cs typeface="Arial"/>
            </a:endParaRPr>
          </a:p>
          <a:p>
            <a:pPr marL="394808" indent="-394808" algn="just">
              <a:buFont typeface="Wingdings" pitchFamily="2" charset="2"/>
              <a:buChar char="v"/>
              <a:defRPr/>
            </a:pPr>
            <a:r>
              <a:rPr lang="en-US" sz="2500" dirty="0" smtClean="0">
                <a:latin typeface="Arial"/>
                <a:cs typeface="Arial"/>
              </a:rPr>
              <a:t>Difference between summer and winter monthly regional means</a:t>
            </a:r>
          </a:p>
          <a:p>
            <a:pPr marL="394808" indent="-394808" algn="just">
              <a:buFont typeface="Wingdings" pitchFamily="2" charset="2"/>
              <a:buChar char="v"/>
              <a:defRPr/>
            </a:pPr>
            <a:r>
              <a:rPr lang="en-US" sz="2500" dirty="0" smtClean="0">
                <a:latin typeface="Arial"/>
                <a:cs typeface="Arial"/>
              </a:rPr>
              <a:t>Impact of “</a:t>
            </a:r>
            <a:r>
              <a:rPr lang="en-US" sz="2500" dirty="0" err="1" smtClean="0">
                <a:latin typeface="Arial"/>
                <a:cs typeface="Arial"/>
              </a:rPr>
              <a:t>HotSpots</a:t>
            </a:r>
            <a:r>
              <a:rPr lang="en-US" sz="2500" dirty="0" smtClean="0">
                <a:latin typeface="Arial"/>
                <a:cs typeface="Arial"/>
              </a:rPr>
              <a:t>” </a:t>
            </a:r>
            <a:r>
              <a:rPr lang="en-US" sz="2500" dirty="0">
                <a:latin typeface="Arial"/>
                <a:cs typeface="Arial"/>
              </a:rPr>
              <a:t>and </a:t>
            </a:r>
            <a:r>
              <a:rPr lang="en-US" sz="2500" dirty="0" smtClean="0">
                <a:latin typeface="Arial"/>
                <a:cs typeface="Arial"/>
              </a:rPr>
              <a:t>“Degree Heating Weeks (DHW’s)”. </a:t>
            </a:r>
          </a:p>
        </p:txBody>
      </p:sp>
    </p:spTree>
    <p:extLst>
      <p:ext uri="{BB962C8B-B14F-4D97-AF65-F5344CB8AC3E}">
        <p14:creationId xmlns:p14="http://schemas.microsoft.com/office/powerpoint/2010/main" val="76118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Degree-heating Weeks FL Keys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84802" y="1375253"/>
            <a:ext cx="8910611" cy="5482747"/>
            <a:chOff x="0" y="0"/>
            <a:chExt cx="5486400" cy="29178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" y="0"/>
              <a:ext cx="5180330" cy="2228850"/>
            </a:xfrm>
            <a:prstGeom prst="rect">
              <a:avLst/>
            </a:prstGeom>
          </p:spPr>
        </p:pic>
        <p:sp>
          <p:nvSpPr>
            <p:cNvPr id="6" name="Text Box 35"/>
            <p:cNvSpPr txBox="1"/>
            <p:nvPr/>
          </p:nvSpPr>
          <p:spPr>
            <a:xfrm>
              <a:off x="0" y="2228850"/>
              <a:ext cx="5486400" cy="68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Regional </a:t>
              </a:r>
              <a:r>
                <a:rPr lang="en-US" sz="2400" dirty="0">
                  <a:latin typeface="Arial"/>
                  <a:cs typeface="Arial"/>
                </a:rPr>
                <a:t>maximum DHW </a:t>
              </a:r>
              <a:r>
                <a:rPr lang="en-US" sz="2400" dirty="0" smtClean="0">
                  <a:latin typeface="Arial"/>
                  <a:cs typeface="Arial"/>
                </a:rPr>
                <a:t>means: 1996-2010</a:t>
              </a:r>
            </a:p>
            <a:p>
              <a:pPr algn="ctr"/>
              <a:r>
                <a:rPr lang="en-US" sz="2400" dirty="0" smtClean="0">
                  <a:latin typeface="Arial"/>
                  <a:cs typeface="Arial"/>
                </a:rPr>
                <a:t>Upper </a:t>
              </a:r>
              <a:r>
                <a:rPr lang="en-US" sz="2400" dirty="0">
                  <a:latin typeface="Arial"/>
                  <a:cs typeface="Arial"/>
                </a:rPr>
                <a:t>Keys (UK), </a:t>
              </a:r>
              <a:r>
                <a:rPr lang="en-US" sz="2400" dirty="0" smtClean="0">
                  <a:latin typeface="Arial"/>
                  <a:cs typeface="Arial"/>
                </a:rPr>
                <a:t>Middle </a:t>
              </a:r>
              <a:r>
                <a:rPr lang="en-US" sz="2400" dirty="0">
                  <a:latin typeface="Arial"/>
                  <a:cs typeface="Arial"/>
                </a:rPr>
                <a:t>Keys (MK), Lower Keys (</a:t>
              </a:r>
              <a:r>
                <a:rPr lang="en-US" sz="2400" dirty="0" smtClean="0">
                  <a:latin typeface="Arial"/>
                  <a:cs typeface="Arial"/>
                </a:rPr>
                <a:t>LK)</a:t>
              </a:r>
            </a:p>
            <a:p>
              <a:pPr algn="ctr"/>
              <a:r>
                <a:rPr lang="en-US" sz="2400" dirty="0" smtClean="0">
                  <a:latin typeface="Arial"/>
                  <a:cs typeface="Arial"/>
                </a:rPr>
                <a:t>and </a:t>
              </a:r>
              <a:r>
                <a:rPr lang="en-US" sz="2400" dirty="0">
                  <a:latin typeface="Arial"/>
                  <a:cs typeface="Arial"/>
                </a:rPr>
                <a:t>Dry Tortugas (DT</a:t>
              </a:r>
              <a:r>
                <a:rPr lang="en-US" sz="2400" dirty="0" smtClean="0">
                  <a:latin typeface="Arial"/>
                  <a:cs typeface="Arial"/>
                </a:rPr>
                <a:t>)</a:t>
              </a:r>
              <a:endParaRPr lang="en-US" sz="2400" kern="50" dirty="0">
                <a:latin typeface="Arial"/>
                <a:ea typeface="Arial Unicode MS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571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_Jan_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44" y="199557"/>
            <a:ext cx="5522142" cy="2859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041" y="6147532"/>
            <a:ext cx="8889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Figure 1. Time </a:t>
            </a:r>
            <a:r>
              <a:rPr lang="en-US" dirty="0"/>
              <a:t>series of (a) H’ and (b) mean species richness for the UK, MK and LK. Standard errors are represented with one-sided error bars.</a:t>
            </a:r>
          </a:p>
        </p:txBody>
      </p:sp>
      <p:pic>
        <p:nvPicPr>
          <p:cNvPr id="7" name="Picture 6" descr="sr_Jan_1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85" y="3041475"/>
            <a:ext cx="5486400" cy="3124200"/>
          </a:xfrm>
          <a:prstGeom prst="rect">
            <a:avLst/>
          </a:prstGeom>
        </p:spPr>
      </p:pic>
      <p:sp>
        <p:nvSpPr>
          <p:cNvPr id="8" name="Text Box 15"/>
          <p:cNvSpPr txBox="1"/>
          <p:nvPr/>
        </p:nvSpPr>
        <p:spPr>
          <a:xfrm>
            <a:off x="2145891" y="461555"/>
            <a:ext cx="258445" cy="274320"/>
          </a:xfrm>
          <a:prstGeom prst="rect">
            <a:avLst/>
          </a:prstGeom>
          <a:ln w="3175" cmpd="sng"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50">
                <a:effectLst/>
                <a:latin typeface="Times New Roman"/>
                <a:ea typeface="Arial Unicode MS"/>
                <a:cs typeface="Tahoma"/>
              </a:rPr>
              <a:t>a</a:t>
            </a:r>
          </a:p>
        </p:txBody>
      </p:sp>
      <p:sp>
        <p:nvSpPr>
          <p:cNvPr id="9" name="Text Box 15"/>
          <p:cNvSpPr txBox="1"/>
          <p:nvPr/>
        </p:nvSpPr>
        <p:spPr>
          <a:xfrm>
            <a:off x="2145891" y="3280955"/>
            <a:ext cx="258445" cy="274320"/>
          </a:xfrm>
          <a:prstGeom prst="rect">
            <a:avLst/>
          </a:prstGeom>
          <a:ln w="3175" cmpd="sng"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50" dirty="0">
                <a:latin typeface="Times New Roman"/>
                <a:ea typeface="Arial Unicode MS"/>
                <a:cs typeface="Tahoma"/>
              </a:rPr>
              <a:t>b</a:t>
            </a:r>
            <a:endParaRPr lang="en-US" sz="1200" kern="50" dirty="0">
              <a:effectLst/>
              <a:latin typeface="Times New Roman"/>
              <a:ea typeface="Arial Unicode MS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657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dirty="0" smtClean="0"/>
              <a:t>A Partnership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152400" y="2362200"/>
            <a:ext cx="8763000" cy="3276600"/>
          </a:xfrm>
        </p:spPr>
        <p:txBody>
          <a:bodyPr/>
          <a:lstStyle/>
          <a:p>
            <a:r>
              <a:rPr lang="en-US" sz="2400" dirty="0" smtClean="0"/>
              <a:t>NOAA NESDIS/CRW (M. Eakin, J. Li, G. Liu, T. Christensen)</a:t>
            </a:r>
          </a:p>
          <a:p>
            <a:r>
              <a:rPr lang="en-US" sz="2400" dirty="0" smtClean="0"/>
              <a:t>NOAA AOML / ICON/CREWS (J. Hendee, L. Gramer)</a:t>
            </a:r>
          </a:p>
          <a:p>
            <a:r>
              <a:rPr lang="en-US" sz="2400" dirty="0" smtClean="0"/>
              <a:t>NASA Ames (L. Guild, R. Nemani)</a:t>
            </a:r>
          </a:p>
          <a:p>
            <a:r>
              <a:rPr lang="en-US" sz="2400" dirty="0" smtClean="0"/>
              <a:t>UNEP-WCMC (L. Wood, C. Ravilious, C. Fitzgerald)</a:t>
            </a:r>
          </a:p>
          <a:p>
            <a:r>
              <a:rPr lang="en-US" sz="2400" dirty="0" smtClean="0"/>
              <a:t>U. South Florida (F. Muller-Karger, C. Hu, M. Vega, B. Barnes)</a:t>
            </a:r>
          </a:p>
          <a:p>
            <a:r>
              <a:rPr lang="en-US" sz="2400" dirty="0" smtClean="0"/>
              <a:t>U. Colorado-CIRES (S. </a:t>
            </a:r>
            <a:r>
              <a:rPr lang="en-US" sz="2400" dirty="0" err="1" smtClean="0"/>
              <a:t>Lynds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NOAA NESDIS/CRW-Australia (W. Skirving, S. Heron / NOAA)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18438" name="Picture 6" descr="USF2clr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6350"/>
            <a:ext cx="1524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0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407826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6423" tIns="38212" rIns="76423" bIns="38212">
            <a:spAutoFit/>
          </a:bodyPr>
          <a:lstStyle/>
          <a:p>
            <a:pPr marL="394808" indent="-394808" algn="just">
              <a:buFont typeface="Wingdings" pitchFamily="2" charset="2"/>
              <a:buChar char="v"/>
              <a:defRPr/>
            </a:pPr>
            <a:r>
              <a:rPr lang="en-US" sz="2500" dirty="0" smtClean="0">
                <a:latin typeface="Arial"/>
                <a:cs typeface="Arial"/>
              </a:rPr>
              <a:t>Intermediate </a:t>
            </a:r>
            <a:r>
              <a:rPr lang="en-US" sz="2500" dirty="0">
                <a:latin typeface="Arial"/>
                <a:ea typeface="Lucida Grande"/>
                <a:cs typeface="Arial"/>
              </a:rPr>
              <a:t>(7 – 10.9 °C) </a:t>
            </a:r>
            <a:r>
              <a:rPr lang="en-US" sz="2500" dirty="0" smtClean="0">
                <a:latin typeface="Arial"/>
                <a:cs typeface="Arial"/>
              </a:rPr>
              <a:t>/high </a:t>
            </a:r>
            <a:r>
              <a:rPr lang="en-US" sz="2500" dirty="0">
                <a:latin typeface="Arial"/>
                <a:cs typeface="Arial"/>
              </a:rPr>
              <a:t>(≥ 11 </a:t>
            </a:r>
            <a:r>
              <a:rPr lang="en-US" sz="2500" dirty="0">
                <a:latin typeface="Arial"/>
                <a:ea typeface="Lucida Grande"/>
                <a:cs typeface="Arial"/>
              </a:rPr>
              <a:t>°C</a:t>
            </a:r>
            <a:r>
              <a:rPr lang="en-US" sz="2500" dirty="0" smtClean="0">
                <a:latin typeface="Arial"/>
                <a:ea typeface="Lucida Grande"/>
                <a:cs typeface="Arial"/>
              </a:rPr>
              <a:t>) </a:t>
            </a:r>
            <a:r>
              <a:rPr lang="en-US" sz="2500" dirty="0" smtClean="0">
                <a:latin typeface="Arial"/>
                <a:cs typeface="Arial"/>
              </a:rPr>
              <a:t>SST </a:t>
            </a:r>
            <a:r>
              <a:rPr lang="en-US" sz="2500" dirty="0" smtClean="0">
                <a:latin typeface="Arial"/>
                <a:cs typeface="Arial"/>
              </a:rPr>
              <a:t>variability leads to apparent stability in coral reef diversity and benthic cover. </a:t>
            </a:r>
            <a:endParaRPr lang="en-US" sz="2500" dirty="0" smtClean="0">
              <a:latin typeface="Arial"/>
              <a:cs typeface="Arial"/>
            </a:endParaRPr>
          </a:p>
          <a:p>
            <a:pPr marL="394808" indent="-394808" algn="just">
              <a:buFont typeface="Wingdings" pitchFamily="2" charset="2"/>
              <a:buChar char="v"/>
              <a:defRPr/>
            </a:pPr>
            <a:endParaRPr lang="en-US" sz="2500" dirty="0" smtClean="0">
              <a:latin typeface="Arial"/>
              <a:cs typeface="Arial"/>
            </a:endParaRPr>
          </a:p>
          <a:p>
            <a:pPr marL="394808" indent="-394808" algn="just">
              <a:buFont typeface="Wingdings" pitchFamily="2" charset="2"/>
              <a:buChar char="v"/>
              <a:defRPr/>
            </a:pPr>
            <a:r>
              <a:rPr lang="en-US" sz="2500" dirty="0" smtClean="0">
                <a:latin typeface="Arial"/>
                <a:cs typeface="Arial"/>
              </a:rPr>
              <a:t>Despite exposure </a:t>
            </a:r>
            <a:r>
              <a:rPr lang="en-US" sz="2500" dirty="0">
                <a:latin typeface="Arial"/>
                <a:cs typeface="Arial"/>
              </a:rPr>
              <a:t>to three bleaching </a:t>
            </a:r>
            <a:r>
              <a:rPr lang="en-US" sz="2500" dirty="0" smtClean="0">
                <a:latin typeface="Arial"/>
                <a:cs typeface="Arial"/>
              </a:rPr>
              <a:t>events since 1996, </a:t>
            </a:r>
            <a:r>
              <a:rPr lang="en-US" sz="2500" dirty="0">
                <a:latin typeface="Arial"/>
                <a:cs typeface="Arial"/>
              </a:rPr>
              <a:t>reefs in the Middle Keys experienced significant losses in diversity due to warm thermal anomalies only in </a:t>
            </a:r>
            <a:r>
              <a:rPr lang="en-US" sz="2500" dirty="0" smtClean="0">
                <a:latin typeface="Arial"/>
                <a:cs typeface="Arial"/>
              </a:rPr>
              <a:t>2009-2010</a:t>
            </a:r>
            <a:r>
              <a:rPr lang="en-US" sz="2500" dirty="0" smtClean="0">
                <a:latin typeface="Arial"/>
                <a:cs typeface="Arial"/>
              </a:rPr>
              <a:t>, when extremely low winter temperatures were followed by an extremely high summer</a:t>
            </a:r>
            <a:endParaRPr lang="en-US" sz="25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47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305800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User surveys (S. </a:t>
            </a:r>
            <a:r>
              <a:rPr lang="en-US" sz="2000" dirty="0" err="1" smtClean="0"/>
              <a:t>Lynds</a:t>
            </a:r>
            <a:r>
              <a:rPr lang="en-US" sz="2000" dirty="0" smtClean="0"/>
              <a:t> / CIRES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 smtClean="0"/>
              <a:t>Web </a:t>
            </a:r>
            <a:r>
              <a:rPr lang="en-US" sz="2000" dirty="0"/>
              <a:t>statistics </a:t>
            </a:r>
            <a:r>
              <a:rPr lang="en-US" sz="2000" dirty="0" smtClean="0"/>
              <a:t>started on </a:t>
            </a:r>
            <a:r>
              <a:rPr lang="en-US" sz="2000" dirty="0"/>
              <a:t>February 10, </a:t>
            </a:r>
            <a:r>
              <a:rPr lang="en-US" sz="2000" dirty="0" smtClean="0"/>
              <a:t>2013. Images </a:t>
            </a:r>
            <a:r>
              <a:rPr lang="en-US" sz="2000" dirty="0"/>
              <a:t>show </a:t>
            </a:r>
            <a:r>
              <a:rPr lang="en-US" sz="2000" dirty="0" smtClean="0"/>
              <a:t>baseline </a:t>
            </a:r>
            <a:r>
              <a:rPr lang="en-US" sz="2000" dirty="0"/>
              <a:t>for </a:t>
            </a:r>
            <a:r>
              <a:rPr lang="en-US" sz="2000" dirty="0" smtClean="0"/>
              <a:t>visitation </a:t>
            </a:r>
            <a:r>
              <a:rPr lang="en-US" sz="2000" dirty="0"/>
              <a:t>levels.  We will </a:t>
            </a:r>
            <a:r>
              <a:rPr lang="en-US" sz="2000" dirty="0" smtClean="0"/>
              <a:t>monitor visitation </a:t>
            </a:r>
            <a:r>
              <a:rPr lang="en-US" sz="2000" dirty="0"/>
              <a:t>as we </a:t>
            </a:r>
            <a:r>
              <a:rPr lang="en-US" sz="2000" dirty="0" smtClean="0"/>
              <a:t>market </a:t>
            </a:r>
            <a:r>
              <a:rPr lang="en-US" sz="2000" dirty="0"/>
              <a:t>the </a:t>
            </a:r>
            <a:r>
              <a:rPr lang="en-US" sz="2000" dirty="0" smtClean="0"/>
              <a:t>products</a:t>
            </a:r>
            <a:endParaRPr lang="en-US" sz="20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182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28575"/>
            <a:ext cx="94869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8" y="2647749"/>
            <a:ext cx="4367242" cy="3837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7394"/>
            <a:ext cx="4367242" cy="3801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2600" y="40386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2013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77000" y="40386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98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78" b="5960"/>
          <a:stretch>
            <a:fillRect/>
          </a:stretch>
        </p:blipFill>
        <p:spPr bwMode="auto">
          <a:xfrm>
            <a:off x="0" y="847725"/>
            <a:ext cx="1114425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2" b="5960"/>
          <a:stretch>
            <a:fillRect/>
          </a:stretch>
        </p:blipFill>
        <p:spPr bwMode="auto">
          <a:xfrm>
            <a:off x="1100138" y="847725"/>
            <a:ext cx="608012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ontent Placeholder 6"/>
          <p:cNvSpPr>
            <a:spLocks noGrp="1"/>
          </p:cNvSpPr>
          <p:nvPr>
            <p:ph idx="1"/>
          </p:nvPr>
        </p:nvSpPr>
        <p:spPr bwMode="auto">
          <a:xfrm>
            <a:off x="1919287" y="2674938"/>
            <a:ext cx="7148513" cy="5478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/>
              <a:t>Start of project ARL = 2   </a:t>
            </a:r>
            <a:r>
              <a:rPr lang="en-US" sz="2000" i="1" dirty="0" smtClean="0"/>
              <a:t>(12/2009)</a:t>
            </a:r>
          </a:p>
          <a:p>
            <a:r>
              <a:rPr lang="en-US" sz="2000" dirty="0" smtClean="0"/>
              <a:t>Current ARL = 7</a:t>
            </a:r>
          </a:p>
          <a:p>
            <a:r>
              <a:rPr lang="en-US" sz="2000" dirty="0" smtClean="0"/>
              <a:t>Final ARL expected = 8 or 9</a:t>
            </a:r>
          </a:p>
          <a:p>
            <a:pPr lvl="1"/>
            <a:r>
              <a:rPr lang="en-US" sz="2000" dirty="0" smtClean="0"/>
              <a:t>NOAA has deployed and is testing high resolution CRW products from GOES</a:t>
            </a:r>
          </a:p>
          <a:p>
            <a:pPr lvl="1"/>
            <a:r>
              <a:rPr lang="en-US" sz="2000" dirty="0" smtClean="0"/>
              <a:t>Mexico and USF working on 1 km MODIS products</a:t>
            </a:r>
          </a:p>
          <a:p>
            <a:pPr lvl="1"/>
            <a:r>
              <a:rPr lang="en-US" sz="2000" dirty="0" smtClean="0"/>
              <a:t>New NASA products will be deployed through two DSS, one in the USA (NOAA) and one in Mexico (CONABIO)</a:t>
            </a:r>
          </a:p>
        </p:txBody>
      </p:sp>
      <p:sp>
        <p:nvSpPr>
          <p:cNvPr id="8197" name="Rectangle 3"/>
          <p:cNvSpPr txBox="1">
            <a:spLocks noChangeArrowheads="1"/>
          </p:cNvSpPr>
          <p:nvPr/>
        </p:nvSpPr>
        <p:spPr bwMode="auto">
          <a:xfrm>
            <a:off x="8628063" y="6503988"/>
            <a:ext cx="515937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400">
                <a:solidFill>
                  <a:srgbClr val="000000"/>
                </a:solidFill>
              </a:rPr>
              <a:t>|‌ </a:t>
            </a:r>
            <a:fld id="{C2A3F68A-4032-454E-B719-72AADC6BCB16}" type="slidenum">
              <a:rPr lang="en-US" sz="1400">
                <a:solidFill>
                  <a:srgbClr val="000000"/>
                </a:solidFill>
              </a:rPr>
              <a:pPr algn="r" eaLnBrk="1" hangingPunct="1"/>
              <a:t>22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90600" y="5257800"/>
            <a:ext cx="71755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90600" y="1295400"/>
            <a:ext cx="717550" cy="106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10800000">
            <a:off x="1114423" y="2438400"/>
            <a:ext cx="485775" cy="2743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3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Summary: 2012-2013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30363"/>
            <a:ext cx="8915400" cy="4389437"/>
          </a:xfrm>
        </p:spPr>
        <p:txBody>
          <a:bodyPr>
            <a:normAutofit fontScale="77500" lnSpcReduction="20000"/>
          </a:bodyPr>
          <a:lstStyle/>
          <a:p>
            <a:r>
              <a:rPr lang="en-US" sz="2300" dirty="0" smtClean="0"/>
              <a:t>Finished 1km MODIS SST climatology for the Caribbean, Gulf of Mexico, and adjacent regions (2003-2010)</a:t>
            </a:r>
          </a:p>
          <a:p>
            <a:r>
              <a:rPr lang="en-US" sz="2300" dirty="0" smtClean="0"/>
              <a:t>Completed initial assessment f impacts of temperature variability on coral reef biodiversity in the FL Keys National Marine Sanctuary</a:t>
            </a:r>
          </a:p>
          <a:p>
            <a:r>
              <a:rPr lang="en-US" sz="2300" dirty="0" smtClean="0"/>
              <a:t>Advanced </a:t>
            </a:r>
            <a:r>
              <a:rPr lang="en-US" sz="2300" dirty="0"/>
              <a:t>prototype of global, 4-km resolution Sea Surface Temperature climatology (AVHRR Pathfinder , </a:t>
            </a:r>
            <a:r>
              <a:rPr lang="en-US" sz="2300" dirty="0" smtClean="0"/>
              <a:t>1985-2006) </a:t>
            </a:r>
            <a:r>
              <a:rPr lang="en-US" sz="2300" dirty="0"/>
              <a:t>using NEX at Ames</a:t>
            </a:r>
          </a:p>
          <a:p>
            <a:r>
              <a:rPr lang="en-US" sz="2300" dirty="0"/>
              <a:t>Deployed new website at CONABIO (Mexico) with regional 1 km Coral Reef Watch products (</a:t>
            </a:r>
            <a:r>
              <a:rPr lang="en-US" sz="2300" dirty="0" smtClean="0"/>
              <a:t>MODIS)</a:t>
            </a:r>
            <a:endParaRPr lang="en-US" sz="2300" dirty="0"/>
          </a:p>
          <a:p>
            <a:r>
              <a:rPr lang="en-US" sz="2300" dirty="0"/>
              <a:t>Collaboration and training of CONABIO scientist (Dr. S. </a:t>
            </a:r>
            <a:r>
              <a:rPr lang="en-US" sz="2300" dirty="0" err="1"/>
              <a:t>Cerdeira</a:t>
            </a:r>
            <a:r>
              <a:rPr lang="en-US" sz="2300" dirty="0"/>
              <a:t> at USF, Oct-Dec 2012)</a:t>
            </a:r>
          </a:p>
          <a:p>
            <a:r>
              <a:rPr lang="en-US" sz="2300" dirty="0"/>
              <a:t>Deployed </a:t>
            </a:r>
            <a:r>
              <a:rPr lang="en-US" sz="2300" dirty="0" smtClean="0"/>
              <a:t>website at USF with </a:t>
            </a:r>
            <a:r>
              <a:rPr lang="en-US" sz="2300" dirty="0"/>
              <a:t>1 km </a:t>
            </a:r>
            <a:r>
              <a:rPr lang="en-US" sz="2300" dirty="0" smtClean="0"/>
              <a:t>Coral </a:t>
            </a:r>
            <a:r>
              <a:rPr lang="en-US" sz="2300" dirty="0"/>
              <a:t>Reef Watch products (AVHRR</a:t>
            </a:r>
            <a:r>
              <a:rPr lang="en-US" sz="2300" dirty="0" smtClean="0"/>
              <a:t>)</a:t>
            </a:r>
            <a:endParaRPr lang="en-US" sz="2300" dirty="0"/>
          </a:p>
          <a:p>
            <a:pPr lvl="1"/>
            <a:r>
              <a:rPr lang="en-US" sz="1900" dirty="0"/>
              <a:t>Heat stress and new cold stress products</a:t>
            </a:r>
          </a:p>
          <a:p>
            <a:r>
              <a:rPr lang="en-US" sz="2300" dirty="0"/>
              <a:t>Deployed new 5 km heat stress product suite at Coral Reef Watch website (NOAA</a:t>
            </a:r>
            <a:r>
              <a:rPr lang="en-US" sz="2300" dirty="0" smtClean="0"/>
              <a:t>)</a:t>
            </a:r>
            <a:endParaRPr lang="en-US" sz="2300" dirty="0"/>
          </a:p>
          <a:p>
            <a:r>
              <a:rPr lang="en-US" sz="2300" dirty="0" smtClean="0"/>
              <a:t>Started to develop </a:t>
            </a:r>
            <a:r>
              <a:rPr lang="en-US" sz="2300" dirty="0"/>
              <a:t>NASA Ames </a:t>
            </a:r>
            <a:r>
              <a:rPr lang="en-US" sz="2300" i="1" dirty="0" err="1" smtClean="0"/>
              <a:t>Hyperwall</a:t>
            </a:r>
            <a:r>
              <a:rPr lang="en-US" sz="2300" dirty="0" smtClean="0"/>
              <a:t> </a:t>
            </a:r>
            <a:r>
              <a:rPr lang="en-US" sz="2300" dirty="0"/>
              <a:t>program on CRW products</a:t>
            </a:r>
          </a:p>
          <a:p>
            <a:r>
              <a:rPr lang="en-US" sz="2300" dirty="0"/>
              <a:t>Analyzed user surveys done during AGU/ASLO/TOS Ocean Sciences </a:t>
            </a:r>
            <a:r>
              <a:rPr lang="en-US" sz="2300" dirty="0" smtClean="0"/>
              <a:t>meetings</a:t>
            </a:r>
          </a:p>
          <a:p>
            <a:r>
              <a:rPr lang="en-US" sz="2300" dirty="0" smtClean="0"/>
              <a:t>Established Google Analytics tool at NOAA CRW</a:t>
            </a:r>
            <a:endParaRPr lang="en-US" sz="2300" dirty="0"/>
          </a:p>
          <a:p>
            <a:r>
              <a:rPr lang="en-US" sz="2300" dirty="0"/>
              <a:t>Advanced graduate training of PhD student engaged in program (Maria Vega, minority student from Puerto Rico)</a:t>
            </a:r>
            <a:endParaRPr lang="en-US" sz="2300" dirty="0" smtClean="0"/>
          </a:p>
          <a:p>
            <a:endParaRPr 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2297113"/>
            <a:ext cx="8229600" cy="5018087"/>
          </a:xfrm>
        </p:spPr>
        <p:txBody>
          <a:bodyPr/>
          <a:lstStyle/>
          <a:p>
            <a:pPr lvl="1"/>
            <a:r>
              <a:rPr lang="en-US" sz="3200" dirty="0" smtClean="0">
                <a:latin typeface="+mj-lt"/>
              </a:rPr>
              <a:t>NASA Applied Sciences Program</a:t>
            </a:r>
          </a:p>
          <a:p>
            <a:pPr lvl="2"/>
            <a:r>
              <a:rPr lang="en-US" sz="2900" dirty="0" smtClean="0">
                <a:latin typeface="+mj-lt"/>
              </a:rPr>
              <a:t>Woody Turner</a:t>
            </a:r>
          </a:p>
          <a:p>
            <a:pPr lvl="2"/>
            <a:r>
              <a:rPr lang="en-US" sz="2900" dirty="0" smtClean="0">
                <a:latin typeface="+mj-lt"/>
              </a:rPr>
              <a:t>2008 Ecological Forecasting application area</a:t>
            </a:r>
          </a:p>
          <a:p>
            <a:pPr lvl="2"/>
            <a:r>
              <a:rPr lang="en-US" sz="2900" dirty="0" smtClean="0">
                <a:latin typeface="+mj-lt"/>
              </a:rPr>
              <a:t>4-year program (2009-2013)</a:t>
            </a:r>
            <a:endParaRPr lang="en-US" sz="3200" dirty="0" smtClean="0">
              <a:latin typeface="+mj-lt"/>
            </a:endParaRPr>
          </a:p>
          <a:p>
            <a:pPr lvl="1"/>
            <a:r>
              <a:rPr lang="en-US" sz="3200" dirty="0" smtClean="0">
                <a:latin typeface="+mj-lt"/>
              </a:rPr>
              <a:t>NOAA</a:t>
            </a:r>
          </a:p>
          <a:p>
            <a:pPr lvl="2"/>
            <a:r>
              <a:rPr lang="en-US" sz="2900" dirty="0" smtClean="0">
                <a:latin typeface="+mj-lt"/>
              </a:rPr>
              <a:t>Coral Reef Conservation Program</a:t>
            </a:r>
          </a:p>
          <a:p>
            <a:pPr lvl="1"/>
            <a:r>
              <a:rPr lang="en-US" sz="3100" dirty="0">
                <a:latin typeface="+mj-lt"/>
              </a:rPr>
              <a:t>UNEP WCMC </a:t>
            </a:r>
            <a:r>
              <a:rPr lang="en-US" sz="2400" dirty="0">
                <a:latin typeface="+mj-lt"/>
              </a:rPr>
              <a:t>(World Conservation Monitoring </a:t>
            </a:r>
            <a:r>
              <a:rPr lang="en-US" sz="2400" dirty="0" smtClean="0">
                <a:latin typeface="+mj-lt"/>
              </a:rPr>
              <a:t>Centre)</a:t>
            </a:r>
            <a:endParaRPr lang="en-US" sz="3200" dirty="0">
              <a:latin typeface="+mj-lt"/>
            </a:endParaRPr>
          </a:p>
          <a:p>
            <a:pPr lvl="2"/>
            <a:endParaRPr lang="en-US" sz="2900" dirty="0" smtClean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182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28575"/>
            <a:ext cx="94869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1143000"/>
          </a:xfrm>
        </p:spPr>
        <p:txBody>
          <a:bodyPr/>
          <a:lstStyle/>
          <a:p>
            <a:r>
              <a:rPr lang="en-US" sz="3800" b="1" dirty="0" smtClean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1"/>
            <a:ext cx="9067800" cy="3429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>
                <a:latin typeface="+mj-lt"/>
              </a:rPr>
              <a:t>Operational: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>
                <a:latin typeface="+mj-lt"/>
              </a:rPr>
              <a:t>Improve present NOAA NESDIS Coral Reef Watch (CRW) products using NASA technologies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>
                <a:latin typeface="+mj-lt"/>
              </a:rPr>
              <a:t>Use higher-resolution (1, 5 km ) satellite data </a:t>
            </a:r>
          </a:p>
          <a:p>
            <a:pPr lvl="2">
              <a:lnSpc>
                <a:spcPct val="80000"/>
              </a:lnSpc>
            </a:pPr>
            <a:r>
              <a:rPr lang="en-US" sz="2400" dirty="0" smtClean="0">
                <a:latin typeface="+mj-lt"/>
              </a:rPr>
              <a:t>(MODIS, AVHRR, other) 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>
                <a:latin typeface="+mj-lt"/>
              </a:rPr>
              <a:t>Assess value of product / understand user needs</a:t>
            </a:r>
            <a:endParaRPr lang="en-US" dirty="0" smtClean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latin typeface="+mj-lt"/>
              </a:rPr>
              <a:t>Science: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+mj-lt"/>
              </a:rPr>
              <a:t>Understand long-term change in the Caribbean and Gulf of Mexico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+mj-lt"/>
              </a:rPr>
              <a:t>Test hypotheses on biodiversity and coral reef resilience in the Florida Keys National Marine Sanctuary </a:t>
            </a:r>
            <a:endParaRPr lang="en-US" sz="2800" dirty="0" smtClean="0">
              <a:latin typeface="+mj-lt"/>
            </a:endParaRPr>
          </a:p>
          <a:p>
            <a:pPr>
              <a:lnSpc>
                <a:spcPct val="80000"/>
              </a:lnSpc>
            </a:pPr>
            <a:endParaRPr lang="en-US" sz="3200" dirty="0" smtClean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182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10" y="-28575"/>
            <a:ext cx="94869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exico - Paradise Reef - Oct"/>
          <p:cNvPicPr>
            <a:picLocks noChangeAspect="1" noChangeArrowheads="1"/>
          </p:cNvPicPr>
          <p:nvPr/>
        </p:nvPicPr>
        <p:blipFill>
          <a:blip r:embed="rId3"/>
          <a:srcRect l="1630" t="45726" r="73" b="5145"/>
          <a:stretch>
            <a:fillRect/>
          </a:stretch>
        </p:blipFill>
        <p:spPr bwMode="auto">
          <a:xfrm>
            <a:off x="4686300" y="3868738"/>
            <a:ext cx="44545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086600" cy="849312"/>
          </a:xfrm>
        </p:spPr>
        <p:txBody>
          <a:bodyPr>
            <a:noAutofit/>
          </a:bodyPr>
          <a:lstStyle/>
          <a:p>
            <a:r>
              <a:rPr kumimoji="1" lang="en-US" sz="4000" b="1" dirty="0">
                <a:solidFill>
                  <a:srgbClr val="04617B"/>
                </a:solidFill>
              </a:rPr>
              <a:t>Coral Bleaching:</a:t>
            </a:r>
            <a:r>
              <a:rPr kumimoji="1" lang="en-US" sz="4000" b="1" dirty="0" smtClean="0">
                <a:solidFill>
                  <a:srgbClr val="04617B"/>
                </a:solidFill>
              </a:rPr>
              <a:t> </a:t>
            </a:r>
            <a:br>
              <a:rPr kumimoji="1" lang="en-US" sz="4000" b="1" dirty="0" smtClean="0">
                <a:solidFill>
                  <a:srgbClr val="04617B"/>
                </a:solidFill>
              </a:rPr>
            </a:br>
            <a:r>
              <a:rPr kumimoji="1" lang="en-US" sz="4000" b="1" dirty="0" smtClean="0">
                <a:solidFill>
                  <a:srgbClr val="04617B"/>
                </a:solidFill>
              </a:rPr>
              <a:t>Impact of </a:t>
            </a:r>
            <a:r>
              <a:rPr kumimoji="1" lang="en-US" sz="4000" b="1" dirty="0">
                <a:solidFill>
                  <a:srgbClr val="04617B"/>
                </a:solidFill>
              </a:rPr>
              <a:t>Climate Change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343400" y="1524000"/>
            <a:ext cx="441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800" b="0">
              <a:solidFill>
                <a:srgbClr val="FF3300"/>
              </a:solidFill>
            </a:endParaRPr>
          </a:p>
          <a:p>
            <a:endParaRPr lang="en-US" sz="2800" b="0"/>
          </a:p>
          <a:p>
            <a:endParaRPr lang="en-US" sz="2800" b="0"/>
          </a:p>
        </p:txBody>
      </p:sp>
      <p:pic>
        <p:nvPicPr>
          <p:cNvPr id="36869" name="Picture 5" descr="zooxl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311275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198563" y="1389063"/>
            <a:ext cx="3870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31775" indent="-231775" eaLnBrk="0" hangingPunct="0">
              <a:spcBef>
                <a:spcPct val="20000"/>
              </a:spcBef>
              <a:buClr>
                <a:schemeClr val="tx1"/>
              </a:buClr>
              <a:buSzPct val="50000"/>
              <a:buFont typeface="Monotype Sorts" charset="2"/>
              <a:buChar char="l"/>
            </a:pPr>
            <a:r>
              <a:rPr kumimoji="1" lang="en-US" sz="2000" dirty="0">
                <a:latin typeface="Arial" charset="0"/>
              </a:rPr>
              <a:t>Most of corals’ food comes from photosynthesis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324600" y="3505200"/>
            <a:ext cx="2209800" cy="1066800"/>
            <a:chOff x="3984" y="2208"/>
            <a:chExt cx="1392" cy="672"/>
          </a:xfrm>
        </p:grpSpPr>
        <p:sp>
          <p:nvSpPr>
            <p:cNvPr id="36881" name="Line 8"/>
            <p:cNvSpPr>
              <a:spLocks noChangeShapeType="1"/>
            </p:cNvSpPr>
            <p:nvPr/>
          </p:nvSpPr>
          <p:spPr bwMode="auto">
            <a:xfrm flipH="1" flipV="1">
              <a:off x="3984" y="2208"/>
              <a:ext cx="72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82" name="Line 9"/>
            <p:cNvSpPr>
              <a:spLocks noChangeShapeType="1"/>
            </p:cNvSpPr>
            <p:nvPr/>
          </p:nvSpPr>
          <p:spPr bwMode="auto">
            <a:xfrm flipV="1">
              <a:off x="4704" y="2208"/>
              <a:ext cx="67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5018" name="Line 10"/>
            <p:cNvSpPr>
              <a:spLocks noChangeShapeType="1"/>
            </p:cNvSpPr>
            <p:nvPr/>
          </p:nvSpPr>
          <p:spPr bwMode="auto">
            <a:xfrm>
              <a:off x="3984" y="2208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</p:grpSp>
      <p:sp>
        <p:nvSpPr>
          <p:cNvPr id="36872" name="Text Box 11"/>
          <p:cNvSpPr txBox="1">
            <a:spLocks noChangeArrowheads="1"/>
          </p:cNvSpPr>
          <p:nvPr/>
        </p:nvSpPr>
        <p:spPr bwMode="auto">
          <a:xfrm rot="-5400000">
            <a:off x="6638131" y="1286669"/>
            <a:ext cx="2819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sz="1000" dirty="0">
                <a:solidFill>
                  <a:srgbClr val="FFFFFF"/>
                </a:solidFill>
                <a:latin typeface="Arial" charset="0"/>
              </a:rPr>
              <a:t>Scott R. Santos</a:t>
            </a:r>
          </a:p>
        </p:txBody>
      </p:sp>
      <p:sp>
        <p:nvSpPr>
          <p:cNvPr id="36873" name="Text Box 12"/>
          <p:cNvSpPr txBox="1">
            <a:spLocks noChangeArrowheads="1"/>
          </p:cNvSpPr>
          <p:nvPr/>
        </p:nvSpPr>
        <p:spPr bwMode="auto">
          <a:xfrm>
            <a:off x="6477000" y="3276600"/>
            <a:ext cx="198120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Symbiotic algae</a:t>
            </a:r>
          </a:p>
        </p:txBody>
      </p:sp>
      <p:sp>
        <p:nvSpPr>
          <p:cNvPr id="36874" name="Line 13"/>
          <p:cNvSpPr>
            <a:spLocks noChangeShapeType="1"/>
          </p:cNvSpPr>
          <p:nvPr/>
        </p:nvSpPr>
        <p:spPr bwMode="auto">
          <a:xfrm flipV="1">
            <a:off x="7446963" y="2552700"/>
            <a:ext cx="0" cy="7096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69863" y="2009775"/>
            <a:ext cx="6886575" cy="4094163"/>
            <a:chOff x="192" y="1416"/>
            <a:chExt cx="4338" cy="2579"/>
          </a:xfrm>
        </p:grpSpPr>
        <p:pic>
          <p:nvPicPr>
            <p:cNvPr id="36878" name="Picture 15" descr="bleaching closeup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30" y="1593"/>
              <a:ext cx="170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35024" name="Line 16"/>
            <p:cNvSpPr>
              <a:spLocks noChangeShapeType="1"/>
            </p:cNvSpPr>
            <p:nvPr/>
          </p:nvSpPr>
          <p:spPr bwMode="auto">
            <a:xfrm rot="5400000">
              <a:off x="3814" y="1258"/>
              <a:ext cx="472" cy="9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36880" name="Text Box 17"/>
            <p:cNvSpPr txBox="1">
              <a:spLocks noChangeArrowheads="1"/>
            </p:cNvSpPr>
            <p:nvPr/>
          </p:nvSpPr>
          <p:spPr bwMode="auto">
            <a:xfrm>
              <a:off x="192" y="1416"/>
              <a:ext cx="1870" cy="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231775" indent="-231775" eaLnBrk="0" hangingPunct="0">
                <a:lnSpc>
                  <a:spcPct val="50000"/>
                </a:lnSpc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endParaRPr kumimoji="1" lang="en-US" sz="2000">
                <a:latin typeface="Arial" charset="0"/>
              </a:endParaRPr>
            </a:p>
            <a:p>
              <a:pPr marL="231775" indent="-231775" eaLnBrk="0" hangingPunct="0"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r>
                <a:rPr kumimoji="1" lang="en-US" sz="2000">
                  <a:latin typeface="Arial" charset="0"/>
                </a:rPr>
                <a:t>Corals exposed to high temperatures and/or high light become stressed</a:t>
              </a:r>
            </a:p>
            <a:p>
              <a:pPr marL="231775" indent="-231775" eaLnBrk="0" hangingPunct="0">
                <a:lnSpc>
                  <a:spcPct val="50000"/>
                </a:lnSpc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endParaRPr kumimoji="1" lang="en-US" sz="2000">
                <a:latin typeface="Arial" charset="0"/>
              </a:endParaRPr>
            </a:p>
            <a:p>
              <a:pPr marL="231775" indent="-231775" eaLnBrk="0" hangingPunct="0"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r>
                <a:rPr kumimoji="1" lang="en-US" sz="2000">
                  <a:latin typeface="Arial" charset="0"/>
                </a:rPr>
                <a:t>Corals eject their algae; coral appears “bleached</a:t>
              </a:r>
            </a:p>
            <a:p>
              <a:pPr marL="231775" indent="-231775" eaLnBrk="0" hangingPunct="0"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r>
                <a:rPr kumimoji="1" lang="en-US" sz="2000">
                  <a:latin typeface="Arial" charset="0"/>
                </a:rPr>
                <a:t>If stress is mild or brief, corals recover, otherwise they die</a:t>
              </a:r>
            </a:p>
            <a:p>
              <a:pPr marL="231775" indent="-231775" eaLnBrk="0" hangingPunct="0"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endParaRPr kumimoji="1" lang="en-US" sz="2000">
                <a:latin typeface="Arial" charset="0"/>
              </a:endParaRPr>
            </a:p>
          </p:txBody>
        </p:sp>
      </p:grpSp>
      <p:sp>
        <p:nvSpPr>
          <p:cNvPr id="1835026" name="Text Box 18"/>
          <p:cNvSpPr txBox="1">
            <a:spLocks noChangeArrowheads="1"/>
          </p:cNvSpPr>
          <p:nvPr/>
        </p:nvSpPr>
        <p:spPr bwMode="auto">
          <a:xfrm>
            <a:off x="6623050" y="2925763"/>
            <a:ext cx="1758950" cy="36933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</a:rPr>
              <a:t>zooxanthellae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6877" name="Text Box 17"/>
          <p:cNvSpPr txBox="1">
            <a:spLocks noChangeArrowheads="1"/>
          </p:cNvSpPr>
          <p:nvPr/>
        </p:nvSpPr>
        <p:spPr bwMode="auto">
          <a:xfrm>
            <a:off x="1198563" y="5627688"/>
            <a:ext cx="3238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1775" indent="-231775" eaLnBrk="0" hangingPunct="0">
              <a:lnSpc>
                <a:spcPct val="50000"/>
              </a:lnSpc>
              <a:spcBef>
                <a:spcPct val="20000"/>
              </a:spcBef>
              <a:buClr>
                <a:schemeClr val="tx1"/>
              </a:buClr>
              <a:buSzPct val="50000"/>
              <a:buFont typeface="Monotype Sorts" charset="2"/>
              <a:buChar char="l"/>
            </a:pPr>
            <a:endParaRPr kumimoji="1" lang="en-US" sz="2000" b="1" dirty="0">
              <a:latin typeface="Arial" charset="0"/>
            </a:endParaRPr>
          </a:p>
          <a:p>
            <a:pPr marL="231775" indent="-231775" eaLnBrk="0" hangingPunct="0">
              <a:spcBef>
                <a:spcPct val="20000"/>
              </a:spcBef>
              <a:buClr>
                <a:schemeClr val="tx1"/>
              </a:buClr>
              <a:buSzPct val="50000"/>
              <a:buFont typeface="Monotype Sorts" charset="2"/>
              <a:buChar char="l"/>
            </a:pPr>
            <a:r>
              <a:rPr kumimoji="1" lang="en-US" sz="2000" b="1" dirty="0">
                <a:latin typeface="Arial" charset="0"/>
              </a:rPr>
              <a:t>Mass bleaching covers </a:t>
            </a:r>
            <a:r>
              <a:rPr kumimoji="1" lang="en-US" sz="2000" b="1" dirty="0" smtClean="0">
                <a:latin typeface="Arial" charset="0"/>
              </a:rPr>
              <a:t>100-1000’s km2</a:t>
            </a:r>
            <a:endParaRPr kumimoji="1" lang="en-US" sz="20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6980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86800" y="6534150"/>
            <a:ext cx="457200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7A0C03D9-FD51-0B45-BBD9-02C9F95C4A0C}" type="slidenum">
              <a:rPr lang="en-US"/>
              <a:pPr/>
              <a:t>6</a:t>
            </a:fld>
            <a:endParaRPr lang="en-US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0866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04617B"/>
                </a:solidFill>
              </a:rPr>
              <a:t>Coral Reef Watch</a:t>
            </a:r>
            <a:br>
              <a:rPr lang="en-US" b="1" dirty="0" smtClean="0">
                <a:solidFill>
                  <a:srgbClr val="04617B"/>
                </a:solidFill>
              </a:rPr>
            </a:br>
            <a:r>
              <a:rPr lang="en-US" b="1" dirty="0" smtClean="0">
                <a:solidFill>
                  <a:srgbClr val="04617B"/>
                </a:solidFill>
              </a:rPr>
              <a:t>Satellite</a:t>
            </a:r>
            <a:r>
              <a:rPr lang="en-US" b="1" dirty="0">
                <a:solidFill>
                  <a:srgbClr val="04617B"/>
                </a:solidFill>
              </a:rPr>
              <a:t>-Based Products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800"/>
              <a:t>Primary Products: SST-based</a:t>
            </a:r>
          </a:p>
          <a:p>
            <a:pPr eaLnBrk="1" hangingPunct="1">
              <a:buFontTx/>
              <a:buNone/>
            </a:pPr>
            <a:endParaRPr lang="en-US" sz="2800"/>
          </a:p>
        </p:txBody>
      </p:sp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76200" y="4419600"/>
            <a:ext cx="13827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Coral – </a:t>
            </a:r>
          </a:p>
          <a:p>
            <a:r>
              <a:rPr lang="en-US" sz="2800"/>
              <a:t>specific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15913" y="1485900"/>
            <a:ext cx="7056437" cy="2655888"/>
            <a:chOff x="315913" y="1485900"/>
            <a:chExt cx="7056953" cy="2655888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315913" y="1485900"/>
              <a:ext cx="6253162" cy="2655888"/>
              <a:chOff x="0" y="1219200"/>
              <a:chExt cx="6252882" cy="2655332"/>
            </a:xfrm>
          </p:grpSpPr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1109693" y="3504721"/>
                <a:ext cx="5143646" cy="36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+mn-ea"/>
                    <a:cs typeface="+mn-cs"/>
                  </a:rPr>
                  <a:t>50km Nighttime Sea Surface Temperature (SST)</a:t>
                </a:r>
              </a:p>
            </p:txBody>
          </p:sp>
          <p:pic>
            <p:nvPicPr>
              <p:cNvPr id="43037" name="Picture 1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1219200"/>
                <a:ext cx="6252882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7188703" y="1485900"/>
              <a:ext cx="18416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865188" y="2081213"/>
            <a:ext cx="7764462" cy="2616200"/>
            <a:chOff x="865188" y="2081213"/>
            <a:chExt cx="7764978" cy="2616200"/>
          </a:xfrm>
        </p:grpSpPr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865188" y="2081213"/>
              <a:ext cx="6253162" cy="2616200"/>
              <a:chOff x="685800" y="1865313"/>
              <a:chExt cx="6252882" cy="2616199"/>
            </a:xfrm>
          </p:grpSpPr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5357914" y="4114799"/>
                <a:ext cx="1581184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+mn-ea"/>
                    <a:cs typeface="+mn-cs"/>
                  </a:rPr>
                  <a:t>SST Anomaly</a:t>
                </a:r>
              </a:p>
            </p:txBody>
          </p:sp>
          <p:pic>
            <p:nvPicPr>
              <p:cNvPr id="43033" name="Picture 19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85800" y="1865313"/>
                <a:ext cx="6252882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Rectangle 14"/>
            <p:cNvSpPr>
              <a:spLocks noChangeArrowheads="1"/>
            </p:cNvSpPr>
            <p:nvPr/>
          </p:nvSpPr>
          <p:spPr bwMode="auto">
            <a:xfrm>
              <a:off x="8446004" y="2081213"/>
              <a:ext cx="184162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0" y="2590800"/>
            <a:ext cx="9144000" cy="4030663"/>
          </a:xfrm>
          <a:prstGeom prst="rect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412875" y="2638425"/>
            <a:ext cx="7216775" cy="2652713"/>
            <a:chOff x="1412875" y="2638425"/>
            <a:chExt cx="7217291" cy="2652713"/>
          </a:xfrm>
        </p:grpSpPr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1412875" y="2638425"/>
              <a:ext cx="6253163" cy="2652713"/>
              <a:chOff x="228600" y="2590800"/>
              <a:chExt cx="6252882" cy="2652712"/>
            </a:xfrm>
          </p:grpSpPr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5472252" y="4876799"/>
                <a:ext cx="100967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+mn-ea"/>
                    <a:cs typeface="+mn-cs"/>
                  </a:rPr>
                  <a:t>HotSpot</a:t>
                </a:r>
              </a:p>
            </p:txBody>
          </p:sp>
          <p:pic>
            <p:nvPicPr>
              <p:cNvPr id="43029" name="Picture 2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8600" y="2590800"/>
                <a:ext cx="6252882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8446003" y="2638425"/>
              <a:ext cx="18416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1962150" y="3230563"/>
            <a:ext cx="6667500" cy="2651125"/>
            <a:chOff x="1962150" y="3230563"/>
            <a:chExt cx="6668016" cy="2651125"/>
          </a:xfrm>
        </p:grpSpPr>
        <p:grpSp>
          <p:nvGrpSpPr>
            <p:cNvPr id="12" name="Group 25"/>
            <p:cNvGrpSpPr>
              <a:grpSpLocks/>
            </p:cNvGrpSpPr>
            <p:nvPr/>
          </p:nvGrpSpPr>
          <p:grpSpPr bwMode="auto">
            <a:xfrm>
              <a:off x="1962150" y="3230563"/>
              <a:ext cx="6253163" cy="2651125"/>
              <a:chOff x="1781456" y="3008313"/>
              <a:chExt cx="6252882" cy="2650718"/>
            </a:xfrm>
          </p:grpSpPr>
          <p:pic>
            <p:nvPicPr>
              <p:cNvPr id="43024" name="Picture 2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781456" y="3008313"/>
                <a:ext cx="6252882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5583642" y="5289200"/>
                <a:ext cx="2451180" cy="369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+mn-ea"/>
                    <a:cs typeface="+mn-cs"/>
                  </a:rPr>
                  <a:t>Degree Heating Week</a:t>
                </a:r>
              </a:p>
            </p:txBody>
          </p:sp>
        </p:grp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8446002" y="3230563"/>
              <a:ext cx="18416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13" name="Group 28"/>
          <p:cNvGrpSpPr>
            <a:grpSpLocks/>
          </p:cNvGrpSpPr>
          <p:nvPr/>
        </p:nvGrpSpPr>
        <p:grpSpPr bwMode="auto">
          <a:xfrm>
            <a:off x="2511425" y="3822700"/>
            <a:ext cx="6251575" cy="2654300"/>
            <a:chOff x="685800" y="3810000"/>
            <a:chExt cx="6252882" cy="2655332"/>
          </a:xfrm>
        </p:grpSpPr>
        <p:sp>
          <p:nvSpPr>
            <p:cNvPr id="30" name="Rectangle 14"/>
            <p:cNvSpPr>
              <a:spLocks noChangeArrowheads="1"/>
            </p:cNvSpPr>
            <p:nvPr/>
          </p:nvSpPr>
          <p:spPr bwMode="auto">
            <a:xfrm>
              <a:off x="4561698" y="6095301"/>
              <a:ext cx="2376984" cy="370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DDDDDD"/>
                    </a:outerShdw>
                  </a:effectLst>
                  <a:ea typeface="+mn-ea"/>
                  <a:cs typeface="+mn-cs"/>
                </a:rPr>
                <a:t>Bleaching Alert Areas</a:t>
              </a:r>
            </a:p>
          </p:txBody>
        </p:sp>
        <p:pic>
          <p:nvPicPr>
            <p:cNvPr id="43021" name="Picture 2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5800" y="3810000"/>
              <a:ext cx="6252882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3148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 txBox="1">
            <a:spLocks noGrp="1"/>
          </p:cNvSpPr>
          <p:nvPr/>
        </p:nvSpPr>
        <p:spPr bwMode="auto">
          <a:xfrm>
            <a:off x="8305800" y="6556375"/>
            <a:ext cx="8382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3350E9B-0869-4A06-AB08-85263C9A2F78}" type="slidenum">
              <a:rPr lang="en-US" sz="1400" i="1">
                <a:latin typeface="Calibri" charset="0"/>
              </a:rPr>
              <a:pPr algn="r"/>
              <a:t>7</a:t>
            </a:fld>
            <a:endParaRPr lang="en-US" sz="1400" i="1">
              <a:latin typeface="Calibri" charset="0"/>
            </a:endParaRPr>
          </a:p>
        </p:txBody>
      </p:sp>
      <p:sp>
        <p:nvSpPr>
          <p:cNvPr id="2060" name="TextBox 20"/>
          <p:cNvSpPr txBox="1">
            <a:spLocks noChangeArrowheads="1"/>
          </p:cNvSpPr>
          <p:nvPr/>
        </p:nvSpPr>
        <p:spPr bwMode="auto">
          <a:xfrm>
            <a:off x="1066800" y="55581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err="1" smtClean="0"/>
              <a:t>HotSpot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065" name="TextBox 20"/>
          <p:cNvSpPr txBox="1">
            <a:spLocks noChangeArrowheads="1"/>
          </p:cNvSpPr>
          <p:nvPr/>
        </p:nvSpPr>
        <p:spPr bwMode="auto">
          <a:xfrm>
            <a:off x="4724400" y="5515273"/>
            <a:ext cx="396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DHW</a:t>
            </a:r>
            <a:endParaRPr lang="en-US" sz="2400" dirty="0"/>
          </a:p>
        </p:txBody>
      </p:sp>
      <p:pic>
        <p:nvPicPr>
          <p:cNvPr id="31" name="Picture 30" descr="crw_opertwwk_dhw_current_florid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701871"/>
            <a:ext cx="4038600" cy="2738034"/>
          </a:xfrm>
          <a:prstGeom prst="rect">
            <a:avLst/>
          </a:prstGeom>
        </p:spPr>
      </p:pic>
      <p:pic>
        <p:nvPicPr>
          <p:cNvPr id="32" name="Picture 31" descr="crw_opertwwk_hotspot_current_florid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701871"/>
            <a:ext cx="4038600" cy="2738034"/>
          </a:xfrm>
          <a:prstGeom prst="rect">
            <a:avLst/>
          </a:prstGeom>
        </p:spPr>
      </p:pic>
      <p:sp>
        <p:nvSpPr>
          <p:cNvPr id="33" name="TextBox 20"/>
          <p:cNvSpPr txBox="1">
            <a:spLocks noChangeArrowheads="1"/>
          </p:cNvSpPr>
          <p:nvPr/>
        </p:nvSpPr>
        <p:spPr bwMode="auto">
          <a:xfrm>
            <a:off x="990600" y="533400"/>
            <a:ext cx="7162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4617B"/>
                </a:solidFill>
              </a:rPr>
              <a:t>Global </a:t>
            </a:r>
          </a:p>
          <a:p>
            <a:r>
              <a:rPr lang="en-US" sz="2800" b="1" dirty="0" smtClean="0">
                <a:solidFill>
                  <a:srgbClr val="04617B"/>
                </a:solidFill>
              </a:rPr>
              <a:t>Coral Thermal Stress Products</a:t>
            </a:r>
          </a:p>
          <a:p>
            <a:endParaRPr lang="en-US" sz="2800" b="1" dirty="0" smtClean="0">
              <a:solidFill>
                <a:srgbClr val="04617B"/>
              </a:solidFill>
            </a:endParaRPr>
          </a:p>
          <a:p>
            <a:r>
              <a:rPr lang="en-US" sz="2800" b="1" dirty="0">
                <a:solidFill>
                  <a:srgbClr val="04617B"/>
                </a:solidFill>
              </a:rPr>
              <a:t>-</a:t>
            </a:r>
            <a:r>
              <a:rPr lang="en-US" sz="2800" b="1" dirty="0" smtClean="0">
                <a:solidFill>
                  <a:srgbClr val="04617B"/>
                </a:solidFill>
              </a:rPr>
              <a:t>produced at 50 km resolution</a:t>
            </a:r>
          </a:p>
        </p:txBody>
      </p:sp>
    </p:spTree>
    <p:extLst>
      <p:ext uri="{BB962C8B-B14F-4D97-AF65-F5344CB8AC3E}">
        <p14:creationId xmlns:p14="http://schemas.microsoft.com/office/powerpoint/2010/main" val="72723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4582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New products: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6563"/>
            <a:ext cx="8229600" cy="4008437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j-lt"/>
              </a:rPr>
              <a:t>Night-time MODIS SST (1km)</a:t>
            </a:r>
            <a:endParaRPr lang="en-US" sz="2800" dirty="0" smtClean="0">
              <a:latin typeface="+mj-lt"/>
            </a:endParaRPr>
          </a:p>
          <a:p>
            <a:pPr marL="742950" lvl="2" indent="-342900"/>
            <a:r>
              <a:rPr lang="en-US" sz="3200" dirty="0" smtClean="0">
                <a:latin typeface="+mj-lt"/>
              </a:rPr>
              <a:t>2003-2010 climatology</a:t>
            </a:r>
          </a:p>
          <a:p>
            <a:pPr marL="742950" lvl="2" indent="-342900"/>
            <a:r>
              <a:rPr lang="en-US" sz="3200" dirty="0" smtClean="0">
                <a:latin typeface="+mj-lt"/>
              </a:rPr>
              <a:t>CRW products</a:t>
            </a:r>
            <a:endParaRPr lang="en-US" sz="3200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Night-time 4 km AVHRR Global Pathfinder</a:t>
            </a:r>
          </a:p>
          <a:p>
            <a:pPr lvl="1"/>
            <a:r>
              <a:rPr lang="en-US" sz="3200" dirty="0" smtClean="0">
                <a:latin typeface="+mj-lt"/>
              </a:rPr>
              <a:t>1985-2006</a:t>
            </a:r>
          </a:p>
          <a:p>
            <a:pPr lvl="1"/>
            <a:r>
              <a:rPr lang="en-US" sz="3200" dirty="0" smtClean="0">
                <a:latin typeface="+mj-lt"/>
              </a:rPr>
              <a:t>Gap </a:t>
            </a:r>
            <a:r>
              <a:rPr lang="en-US" sz="3200" dirty="0">
                <a:latin typeface="+mj-lt"/>
              </a:rPr>
              <a:t>– filled </a:t>
            </a:r>
            <a:r>
              <a:rPr lang="en-US" sz="3200" dirty="0" smtClean="0">
                <a:latin typeface="+mj-lt"/>
              </a:rPr>
              <a:t>climatology</a:t>
            </a:r>
          </a:p>
          <a:p>
            <a:pPr lvl="1"/>
            <a:r>
              <a:rPr lang="en-US" sz="3200" dirty="0" smtClean="0">
                <a:latin typeface="+mj-lt"/>
              </a:rPr>
              <a:t>CRW products (1 km regional, 5 km global)</a:t>
            </a:r>
          </a:p>
          <a:p>
            <a:r>
              <a:rPr lang="en-US" dirty="0" smtClean="0">
                <a:latin typeface="+mj-lt"/>
              </a:rPr>
              <a:t>Test area: Florida Keys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17145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28575"/>
            <a:ext cx="8572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5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49FE6-EBED-4930-8710-29A75B0C69B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 descr="sst_ga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295400"/>
            <a:ext cx="4267200" cy="2438400"/>
          </a:xfrm>
          <a:prstGeom prst="rect">
            <a:avLst/>
          </a:prstGeom>
        </p:spPr>
      </p:pic>
      <p:pic>
        <p:nvPicPr>
          <p:cNvPr id="5" name="Picture 4" descr="sst_tf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295400"/>
            <a:ext cx="4267199" cy="2438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54114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4617B"/>
                </a:solidFill>
                <a:latin typeface="+mj-lt"/>
              </a:rPr>
              <a:t>SST Coverage </a:t>
            </a:r>
            <a:r>
              <a:rPr lang="en-US" sz="2400" b="1" dirty="0" smtClean="0">
                <a:solidFill>
                  <a:srgbClr val="04617B"/>
                </a:solidFill>
                <a:latin typeface="+mj-lt"/>
              </a:rPr>
              <a:t>(August 10 2002)</a:t>
            </a:r>
            <a:endParaRPr lang="en-US" sz="2400" b="1" dirty="0">
              <a:solidFill>
                <a:srgbClr val="04617B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867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With Gap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68723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Spatial gap filling (≤ 50 km)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86783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Temporal gap filling (≤ 30d)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648200" y="368723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Temporal  + spatial gap filling</a:t>
            </a:r>
            <a:endParaRPr lang="en-US" sz="2400" dirty="0"/>
          </a:p>
        </p:txBody>
      </p:sp>
      <p:pic>
        <p:nvPicPr>
          <p:cNvPr id="13" name="Picture 12" descr="template_colorlegend_ss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9800" y="6599767"/>
            <a:ext cx="4648200" cy="258233"/>
          </a:xfrm>
          <a:prstGeom prst="rect">
            <a:avLst/>
          </a:prstGeom>
        </p:spPr>
      </p:pic>
      <p:pic>
        <p:nvPicPr>
          <p:cNvPr id="16" name="Picture 15" descr="sst_sf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4114800"/>
            <a:ext cx="4267199" cy="2438400"/>
          </a:xfrm>
          <a:prstGeom prst="rect">
            <a:avLst/>
          </a:prstGeom>
        </p:spPr>
      </p:pic>
      <p:pic>
        <p:nvPicPr>
          <p:cNvPr id="15" name="Picture 14" descr="sst_tsf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8200" y="4114800"/>
            <a:ext cx="4267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7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9825</TotalTime>
  <Words>1167</Words>
  <Application>Microsoft Office PowerPoint</Application>
  <PresentationFormat>On-screen Show (4:3)</PresentationFormat>
  <Paragraphs>151</Paragraphs>
  <Slides>23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A Decision Support System for Ecosystem-Based Management of Tropical Coral Reef Environments</vt:lpstr>
      <vt:lpstr>A Partnership</vt:lpstr>
      <vt:lpstr>Acknowledgements</vt:lpstr>
      <vt:lpstr>Objectives</vt:lpstr>
      <vt:lpstr>Coral Bleaching:  Impact of Climate Change</vt:lpstr>
      <vt:lpstr>Coral Reef Watch Satellite-Based Products</vt:lpstr>
      <vt:lpstr>PowerPoint Presentation</vt:lpstr>
      <vt:lpstr>New products: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Issues</vt:lpstr>
      <vt:lpstr>Case study in biodiversity: FL Keys National Marine Sanctuary</vt:lpstr>
      <vt:lpstr>PowerPoint Presentation</vt:lpstr>
      <vt:lpstr>Tests</vt:lpstr>
      <vt:lpstr>Degree-heating Weeks FL Keys</vt:lpstr>
      <vt:lpstr>PowerPoint Presentation</vt:lpstr>
      <vt:lpstr>Findings</vt:lpstr>
      <vt:lpstr>User surveys (S. Lynds / CIRES) Web statistics started on February 10, 2013. Images show baseline for visitation levels.  We will monitor visitation as we market the products</vt:lpstr>
      <vt:lpstr>PowerPoint Presentation</vt:lpstr>
      <vt:lpstr>Summary: 2012-2013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Decision Support System for Ecosystem-Based Management of Tropical Coral Reef Environments</dc:title>
  <dc:creator>Frank Muller-Karger</dc:creator>
  <cp:lastModifiedBy>Frank Muller-Karger</cp:lastModifiedBy>
  <cp:revision>201</cp:revision>
  <dcterms:created xsi:type="dcterms:W3CDTF">2011-10-04T15:22:14Z</dcterms:created>
  <dcterms:modified xsi:type="dcterms:W3CDTF">2013-04-23T00:43:14Z</dcterms:modified>
</cp:coreProperties>
</file>