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1" autoAdjust="0"/>
  </p:normalViewPr>
  <p:slideViewPr>
    <p:cSldViewPr>
      <p:cViewPr>
        <p:scale>
          <a:sx n="125" d="100"/>
          <a:sy n="125" d="100"/>
        </p:scale>
        <p:origin x="-2784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0EB933-BEE6-4087-9F65-FE7C6174B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35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9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1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5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9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5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4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0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8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EB933-BEE6-4087-9F65-FE7C6174BC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356A-021E-47B4-A23B-9679795ED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1645-7729-4472-BE54-A1BF6162C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BBCA-E268-4DFA-B429-C66507C56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62C5-318B-4207-99C8-1D066FBEA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B731-E8ED-4C83-B991-040A13675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CD38-DB82-4C8C-825A-2D112089B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B34-E02A-4C26-B9D9-298224EFB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1026-65B4-43D4-92E2-4F1DE6FA5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A138-F59C-4473-8174-B8C2C94DF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252E-2532-43CA-95BD-3BE6C6FA8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9750-9756-47EF-BA1C-A7EDD1A4B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9E85B6-7DB5-47EC-A1B9-E3929A153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3.png"/><Relationship Id="rId13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0" y="1419225"/>
            <a:ext cx="7810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381000" y="39624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Issues, Needs, Directions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</a:rPr>
              <a:t>(Insights into the Programs)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65100" y="2117725"/>
          <a:ext cx="19780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Photo Editor Photo" r:id="rId5" imgW="2742857" imgH="2734057" progId="">
                  <p:embed/>
                </p:oleObj>
              </mc:Choice>
              <mc:Fallback>
                <p:oleObj name="Photo Editor Photo" r:id="rId5" imgW="2742857" imgH="27340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2117725"/>
                        <a:ext cx="19780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53882" dir="2700000" algn="ctr" rotWithShape="0">
                                <a:srgbClr val="000032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88" y="1506538"/>
            <a:ext cx="159543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9200" y="1173163"/>
            <a:ext cx="14160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981200" y="5458361"/>
            <a:ext cx="55340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Woody Turner</a:t>
            </a:r>
          </a:p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Earth </a:t>
            </a:r>
            <a:r>
              <a:rPr lang="en-US" sz="2000" b="1" dirty="0">
                <a:solidFill>
                  <a:schemeClr val="accent2"/>
                </a:solidFill>
              </a:rPr>
              <a:t>Science </a:t>
            </a:r>
            <a:r>
              <a:rPr lang="en-US" sz="2000" b="1" dirty="0" smtClean="0">
                <a:solidFill>
                  <a:schemeClr val="accent2"/>
                </a:solidFill>
              </a:rPr>
              <a:t>Division, NASA Headquarters</a:t>
            </a:r>
          </a:p>
          <a:p>
            <a:pPr algn="ctr" eaLnBrk="0" hangingPunct="0"/>
            <a:endParaRPr lang="en-US" sz="2000" b="1" dirty="0" smtClean="0">
              <a:solidFill>
                <a:schemeClr val="accent2"/>
              </a:solidFill>
            </a:endParaRPr>
          </a:p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April 23, 2013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3495675" y="901700"/>
          <a:ext cx="145415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Photo Editor Photo" r:id="rId9" imgW="4877481" imgH="4877481" progId="">
                  <p:embed/>
                </p:oleObj>
              </mc:Choice>
              <mc:Fallback>
                <p:oleObj name="Photo Editor Photo" r:id="rId9" imgW="4877481" imgH="487748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901700"/>
                        <a:ext cx="145415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53882" dir="2700000" algn="ctr" rotWithShape="0">
                                <a:srgbClr val="000032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4560888" y="827088"/>
          <a:ext cx="12715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Photo Editor Photo" r:id="rId11" imgW="1561905" imgH="1533739" progId="">
                  <p:embed/>
                </p:oleObj>
              </mc:Choice>
              <mc:Fallback>
                <p:oleObj name="Photo Editor Photo" r:id="rId11" imgW="1561905" imgH="153373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827088"/>
                        <a:ext cx="1271587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53882" dir="2700000" algn="ctr" rotWithShape="0">
                                <a:srgbClr val="000032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 descr="nasa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6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914400" y="54114"/>
            <a:ext cx="807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Biodiversity and Ecological Forecasting Team Meeting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Waterview Conference Center, Arlington, </a:t>
            </a:r>
            <a:r>
              <a:rPr lang="en-US" b="1" dirty="0">
                <a:solidFill>
                  <a:srgbClr val="008000"/>
                </a:solidFill>
              </a:rPr>
              <a:t>V</a:t>
            </a:r>
            <a:r>
              <a:rPr lang="en-US" b="1" dirty="0" smtClean="0">
                <a:solidFill>
                  <a:srgbClr val="008000"/>
                </a:solidFill>
              </a:rPr>
              <a:t>A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Issue: Products Are Limiting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We need a consistent, global, repeatable (every 5 years?), continuous fields or discrete classes land </a:t>
            </a:r>
            <a:r>
              <a:rPr lang="en-US" b="1" dirty="0">
                <a:solidFill>
                  <a:srgbClr val="333399"/>
                </a:solidFill>
              </a:rPr>
              <a:t>cover </a:t>
            </a:r>
            <a:r>
              <a:rPr lang="en-US" b="1" dirty="0" smtClean="0">
                <a:solidFill>
                  <a:srgbClr val="333399"/>
                </a:solidFill>
              </a:rPr>
              <a:t>classification product derived from ~30m resolution imagery, e.g., Landsat. 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We need a consistent, global, repeatable (every 7 days?) phytoplankton functional type product derived from x?m </a:t>
            </a:r>
            <a:r>
              <a:rPr lang="en-US" b="1" dirty="0">
                <a:solidFill>
                  <a:srgbClr val="333399"/>
                </a:solidFill>
              </a:rPr>
              <a:t>r</a:t>
            </a:r>
            <a:r>
              <a:rPr lang="en-US" b="1" dirty="0" smtClean="0">
                <a:solidFill>
                  <a:srgbClr val="333399"/>
                </a:solidFill>
              </a:rPr>
              <a:t>esolution imagery. 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7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Some Possible Directions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6482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Global land cover product developed through international consortium under the auspices of GEO, CEOS, and GTOS GOFC-GOLD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Complete “MODIS-ization” of Landsat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Identify key product for marine/coastal community (PACE?) </a:t>
            </a:r>
          </a:p>
          <a:p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1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Issue: Policy Is Limiting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We need national space agency satellite data products to be free and open.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2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Some Possible Directions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Work through CEOS and GEO to foster open data policies for satellite imagery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Pay attention to Europe where decision on Sentinel 2 data policy will have a large impact on our ability to develop global landscape scale products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0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Intriguing Topics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The Biogeography of Small Things</a:t>
            </a:r>
          </a:p>
          <a:p>
            <a:pPr lvl="1"/>
            <a:r>
              <a:rPr lang="en-US" b="1" dirty="0" smtClean="0">
                <a:solidFill>
                  <a:srgbClr val="333399"/>
                </a:solidFill>
              </a:rPr>
              <a:t>Aerobiology: life in the sea above us</a:t>
            </a:r>
          </a:p>
          <a:p>
            <a:pPr lvl="2"/>
            <a:r>
              <a:rPr lang="en-US" b="1" dirty="0" smtClean="0">
                <a:solidFill>
                  <a:srgbClr val="333399"/>
                </a:solidFill>
              </a:rPr>
              <a:t>Leverages NASA expertise in aerosols/clouds, atmospheric chemistry and dynamics</a:t>
            </a:r>
          </a:p>
          <a:p>
            <a:pPr lvl="2"/>
            <a:r>
              <a:rPr lang="en-US" b="1" dirty="0" smtClean="0">
                <a:solidFill>
                  <a:srgbClr val="333399"/>
                </a:solidFill>
              </a:rPr>
              <a:t>Aerosols analogous to the plankton? ACE the ideal sensor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Movement Ecology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Both of the above address Connectivity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Climate and Biological Response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DeExtinction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8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096962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And Now a Word About Costing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Sequestration at NASA: ~8% reduction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ESD Plan: For R&amp;A/ASP becomes ~5% grant reduction: highly uncosted projects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We are tracking uncosted</a:t>
            </a:r>
            <a:r>
              <a:rPr lang="en-US" b="1" dirty="0">
                <a:solidFill>
                  <a:srgbClr val="333399"/>
                </a:solidFill>
              </a:rPr>
              <a:t> </a:t>
            </a:r>
            <a:r>
              <a:rPr lang="en-US" b="1" dirty="0" smtClean="0">
                <a:solidFill>
                  <a:srgbClr val="333399"/>
                </a:solidFill>
              </a:rPr>
              <a:t>levels more vigorously and high levels could lead to reductions in your project funding that you may not get back in out years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Please spend and then cost/invoice your spending as soon as possible  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What’s Limiting Progress?*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Observations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Models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Sensors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Products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Policy</a:t>
            </a:r>
          </a:p>
          <a:p>
            <a:pPr marL="0" indent="0">
              <a:buNone/>
            </a:pPr>
            <a:endParaRPr lang="en-US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33399"/>
                </a:solidFill>
              </a:rPr>
              <a:t>*</a:t>
            </a:r>
            <a:r>
              <a:rPr lang="en-US" sz="2400" b="1" dirty="0" smtClean="0">
                <a:solidFill>
                  <a:srgbClr val="333399"/>
                </a:solidFill>
              </a:rPr>
              <a:t>in </a:t>
            </a:r>
            <a:r>
              <a:rPr lang="en-US" sz="2400" b="1" dirty="0">
                <a:solidFill>
                  <a:srgbClr val="333399"/>
                </a:solidFill>
              </a:rPr>
              <a:t>terms </a:t>
            </a:r>
            <a:r>
              <a:rPr lang="en-US" sz="2400" b="1" dirty="0" smtClean="0">
                <a:solidFill>
                  <a:srgbClr val="333399"/>
                </a:solidFill>
              </a:rPr>
              <a:t>of NASA’s improving (</a:t>
            </a:r>
            <a:r>
              <a:rPr lang="en-US" sz="2400" b="1" dirty="0">
                <a:solidFill>
                  <a:srgbClr val="333399"/>
                </a:solidFill>
              </a:rPr>
              <a:t>a) our understanding of </a:t>
            </a:r>
            <a:r>
              <a:rPr lang="en-US" sz="2400" b="1" dirty="0" smtClean="0">
                <a:solidFill>
                  <a:srgbClr val="333399"/>
                </a:solidFill>
              </a:rPr>
              <a:t>biodiversity </a:t>
            </a:r>
            <a:r>
              <a:rPr lang="en-US" sz="2400" b="1" dirty="0">
                <a:solidFill>
                  <a:srgbClr val="333399"/>
                </a:solidFill>
              </a:rPr>
              <a:t>globally and how it’s changing and (b) our application of this </a:t>
            </a:r>
            <a:r>
              <a:rPr lang="en-US" sz="2400" b="1" dirty="0" smtClean="0">
                <a:solidFill>
                  <a:srgbClr val="333399"/>
                </a:solidFill>
              </a:rPr>
              <a:t>understanding </a:t>
            </a:r>
            <a:r>
              <a:rPr lang="en-US" sz="2400" b="1" dirty="0">
                <a:solidFill>
                  <a:srgbClr val="333399"/>
                </a:solidFill>
              </a:rPr>
              <a:t>to </a:t>
            </a:r>
            <a:r>
              <a:rPr lang="en-US" sz="2400" b="1" dirty="0" smtClean="0">
                <a:solidFill>
                  <a:srgbClr val="333399"/>
                </a:solidFill>
              </a:rPr>
              <a:t>management </a:t>
            </a:r>
            <a:endParaRPr lang="en-US" sz="24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One More Thing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333399"/>
                </a:solidFill>
              </a:rPr>
              <a:t>Try to consider the issues, needs, and suggested directions in this presentation within the context of: </a:t>
            </a:r>
          </a:p>
          <a:p>
            <a:pPr marL="0" indent="0">
              <a:buNone/>
            </a:pPr>
            <a:r>
              <a:rPr lang="en-US" b="1" dirty="0" smtClean="0"/>
              <a:t>- What </a:t>
            </a:r>
            <a:r>
              <a:rPr lang="en-US" b="1" dirty="0"/>
              <a:t>if NASA—and </a:t>
            </a:r>
            <a:r>
              <a:rPr lang="en-US" b="1" dirty="0" smtClean="0"/>
              <a:t>indeed the entire space effort—</a:t>
            </a:r>
            <a:r>
              <a:rPr lang="en-US" b="1" dirty="0"/>
              <a:t>were to go away? 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- Would </a:t>
            </a:r>
            <a:r>
              <a:rPr lang="en-US" b="1" dirty="0"/>
              <a:t>there be an impact to (a) our understanding of biodiversity globally and how it’s changing and (b) our application of this understanding to management?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3399"/>
                </a:solidFill>
              </a:rPr>
              <a:t> 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6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9916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Issue: Observations Are Limiting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We need more time series of biological observations.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We need to link observations across spatial and temporal scales.</a:t>
            </a: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Some Possible Directions 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6482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Citizen science for crowdsourcing  observations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Better integration of existing databases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Link satellite data networks with networks of </a:t>
            </a:r>
            <a:r>
              <a:rPr lang="en-US" b="1" i="1" dirty="0" smtClean="0">
                <a:solidFill>
                  <a:srgbClr val="333399"/>
                </a:solidFill>
              </a:rPr>
              <a:t>in situ</a:t>
            </a:r>
            <a:r>
              <a:rPr lang="en-US" b="1" dirty="0" smtClean="0">
                <a:solidFill>
                  <a:srgbClr val="333399"/>
                </a:solidFill>
              </a:rPr>
              <a:t> sensors (e.g., camera traps, sound recorders, reported sitings, movement tracking data)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Facilitate global (e.g., GEO BON) and regional  (e.g., U.S. marine BON) biodiversity observation networks</a:t>
            </a: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Issue: Models Are Limiting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We need models that can talk to each other.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We need a global framework(s) for general ecosystem models.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We need better distribution models that incorporate physiological (process) and bioclimate (</a:t>
            </a:r>
            <a:r>
              <a:rPr lang="en-US" b="1" dirty="0">
                <a:solidFill>
                  <a:srgbClr val="333399"/>
                </a:solidFill>
              </a:rPr>
              <a:t>correlative</a:t>
            </a:r>
            <a:r>
              <a:rPr lang="en-US" b="1" dirty="0" smtClean="0">
                <a:solidFill>
                  <a:srgbClr val="333399"/>
                </a:solidFill>
              </a:rPr>
              <a:t>) designs.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We need species/group abundance models that use RS inputs.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7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Some Possible Directions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A model web for model-to-model interoperability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A DAAC(s) for models?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Workshops on general </a:t>
            </a:r>
            <a:r>
              <a:rPr lang="en-US" b="1" dirty="0">
                <a:solidFill>
                  <a:srgbClr val="333399"/>
                </a:solidFill>
              </a:rPr>
              <a:t>e</a:t>
            </a:r>
            <a:r>
              <a:rPr lang="en-US" b="1" dirty="0" smtClean="0">
                <a:solidFill>
                  <a:srgbClr val="333399"/>
                </a:solidFill>
              </a:rPr>
              <a:t>cosystem </a:t>
            </a:r>
            <a:r>
              <a:rPr lang="en-US" b="1" dirty="0">
                <a:solidFill>
                  <a:srgbClr val="333399"/>
                </a:solidFill>
              </a:rPr>
              <a:t>m</a:t>
            </a:r>
            <a:r>
              <a:rPr lang="en-US" b="1" dirty="0" smtClean="0">
                <a:solidFill>
                  <a:srgbClr val="333399"/>
                </a:solidFill>
              </a:rPr>
              <a:t>odeling and better distribution and abundance modeling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Support model downscaling efforts—or just push for higher resolution global models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Find more CPUs</a:t>
            </a:r>
          </a:p>
          <a:p>
            <a:endParaRPr lang="en-US" b="1" dirty="0" smtClean="0">
              <a:solidFill>
                <a:srgbClr val="333399"/>
              </a:solidFill>
            </a:endParaRPr>
          </a:p>
          <a:p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Issue: Sensors Are Limiting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We need satellite sensors that capture the most ecologically-relevant parameters (e.g., proxies for ecosystem composition, function, and structure).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6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Some Possible Directions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333399"/>
                </a:solidFill>
              </a:rPr>
              <a:t>Launch VSWIR spectrometer + blue-green/NIR lidar(s) + Thermal IR scanner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Initiate international airborne campaigns to bring together observations from spectrometers, lidars, TIR, and radars over sites with well-characterized biodiversity and/or management needs 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Remain in touch with user communities (e.g., conservation, land/fisheries managers) to ascertain evolving needs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937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5362</TotalTime>
  <Words>748</Words>
  <Application>Microsoft Macintosh PowerPoint</Application>
  <PresentationFormat>On-screen Show (4:3)</PresentationFormat>
  <Paragraphs>84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Photo Editor Photo</vt:lpstr>
      <vt:lpstr>PowerPoint Presentation</vt:lpstr>
      <vt:lpstr>What’s Limiting Progress?*</vt:lpstr>
      <vt:lpstr>One More Thing</vt:lpstr>
      <vt:lpstr>Issue: Observations Are Limiting</vt:lpstr>
      <vt:lpstr>Some Possible Directions </vt:lpstr>
      <vt:lpstr>Issue: Models Are Limiting</vt:lpstr>
      <vt:lpstr>Some Possible Directions</vt:lpstr>
      <vt:lpstr>Issue: Sensors Are Limiting</vt:lpstr>
      <vt:lpstr>Some Possible Directions</vt:lpstr>
      <vt:lpstr>Issue: Products Are Limiting</vt:lpstr>
      <vt:lpstr>Some Possible Directions</vt:lpstr>
      <vt:lpstr>Issue: Policy Is Limiting</vt:lpstr>
      <vt:lpstr>Some Possible Directions</vt:lpstr>
      <vt:lpstr>Intriguing Topics</vt:lpstr>
      <vt:lpstr>And Now a Word About Costing</vt:lpstr>
    </vt:vector>
  </TitlesOfParts>
  <Company>LMIT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LMIT-ODIN</dc:creator>
  <cp:lastModifiedBy>Turner, Woody (HQ-DK000)</cp:lastModifiedBy>
  <cp:revision>654</cp:revision>
  <dcterms:created xsi:type="dcterms:W3CDTF">2009-04-27T19:19:44Z</dcterms:created>
  <dcterms:modified xsi:type="dcterms:W3CDTF">2013-04-26T13:17:27Z</dcterms:modified>
</cp:coreProperties>
</file>