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8" r:id="rId2"/>
    <p:sldId id="282" r:id="rId3"/>
    <p:sldId id="286" r:id="rId4"/>
    <p:sldId id="297" r:id="rId5"/>
    <p:sldId id="265" r:id="rId6"/>
    <p:sldId id="262" r:id="rId7"/>
    <p:sldId id="291" r:id="rId8"/>
    <p:sldId id="257" r:id="rId9"/>
    <p:sldId id="256" r:id="rId10"/>
    <p:sldId id="302" r:id="rId11"/>
    <p:sldId id="261" r:id="rId12"/>
    <p:sldId id="263" r:id="rId13"/>
    <p:sldId id="281" r:id="rId14"/>
    <p:sldId id="283" r:id="rId15"/>
    <p:sldId id="301" r:id="rId16"/>
    <p:sldId id="284" r:id="rId17"/>
    <p:sldId id="273" r:id="rId18"/>
    <p:sldId id="274" r:id="rId19"/>
    <p:sldId id="275" r:id="rId20"/>
    <p:sldId id="260" r:id="rId21"/>
    <p:sldId id="278" r:id="rId22"/>
    <p:sldId id="285" r:id="rId23"/>
    <p:sldId id="298" r:id="rId24"/>
    <p:sldId id="295" r:id="rId25"/>
    <p:sldId id="296" r:id="rId26"/>
    <p:sldId id="287" r:id="rId27"/>
    <p:sldId id="277" r:id="rId28"/>
    <p:sldId id="293" r:id="rId29"/>
    <p:sldId id="294" r:id="rId30"/>
    <p:sldId id="299" r:id="rId31"/>
    <p:sldId id="300" r:id="rId32"/>
    <p:sldId id="26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78" y="-6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4231D6-46DA-5A4B-AC79-CD2137EA3057}" type="datetimeFigureOut">
              <a:rPr lang="en-US" smtClean="0"/>
              <a:pPr/>
              <a:t>5/31/2012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D5B5F-13E4-C24E-9110-C36EAA3FB5F6}" type="slidenum">
              <a:rPr lang="en-US" smtClean="0"/>
              <a:pPr/>
              <a:t>‹#›</a:t>
            </a:fld>
            <a:endParaRPr lang="en-US"/>
          </a:p>
        </p:txBody>
      </p:sp>
    </p:spTree>
    <p:extLst>
      <p:ext uri="{BB962C8B-B14F-4D97-AF65-F5344CB8AC3E}">
        <p14:creationId xmlns:p14="http://schemas.microsoft.com/office/powerpoint/2010/main" xmlns="" val="28598793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1155700" y="682625"/>
            <a:ext cx="4548188" cy="34115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bwMode="auto">
          <a:xfrm>
            <a:off x="914400" y="4321175"/>
            <a:ext cx="5029200" cy="4171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728" tIns="45864" rIns="91728" bIns="45864" numCol="1" anchor="t" anchorCtr="0" compatLnSpc="1">
            <a:prstTxWarp prst="textNoShape">
              <a:avLst/>
            </a:prstTxWarp>
          </a:bodyPr>
          <a:lstStyle/>
          <a:p>
            <a:pPr defTabSz="914400"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smtClean="0"/>
          </a:p>
          <a:p>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Comprehensive marine spatial planning requires mapping chronic background noise levels arising from offshore human activities over scales relevant to long-term, regional-scale decision-making. For example, predicted average annual noise contributions from merchant shipping to low-frequency noise levels can be integrated with other human-induced marine environmental stressors to evaluate potential cumulative impacts associated with proposed use scenarios (e.g., siting new offshore energy installations, creating new marine protected areas, shifting commercial vessel traffic patterns). Predicted average annual noise contributions from merchant shipping to low-frequency noise levels also provide a background for understanding the acoustic influence of localized proposed activities, such as off the coast of the Northeastern U.S. Frequency: 50 Hz; Duration: average annual </a:t>
            </a:r>
            <a:r>
              <a:rPr lang="en-US" sz="1200" kern="1200" dirty="0" err="1" smtClean="0">
                <a:solidFill>
                  <a:schemeClr val="tx1"/>
                </a:solidFill>
                <a:effectLst/>
                <a:latin typeface="+mn-lt"/>
                <a:ea typeface="ＭＳ Ｐゴシック" charset="-128"/>
                <a:cs typeface="ＭＳ Ｐゴシック" charset="-128"/>
              </a:rPr>
              <a:t>Leq</a:t>
            </a:r>
            <a:r>
              <a:rPr lang="en-US" sz="1200" kern="1200" dirty="0" smtClean="0">
                <a:solidFill>
                  <a:schemeClr val="tx1"/>
                </a:solidFill>
                <a:effectLst/>
                <a:latin typeface="+mn-lt"/>
                <a:ea typeface="ＭＳ Ｐゴシック" charset="-128"/>
                <a:cs typeface="ＭＳ Ｐゴシック" charset="-128"/>
              </a:rPr>
              <a:t>; Depth: 5 m; Grid size: 1oNx1oW (Figure 1A), ~10km x 10km (Figure 1B); Source Data: U.S. Voluntary Observing Ship (VOS) reporting data 2004-5. Based on source level of “Merchant Vessel” ship-type at 6 m depth (Renner, W. W. (1986). Ambient Noise Directionality Estimation System (ANDES) Technical Description, Science Applications Int. Corp, SAIC-86/1645).</a:t>
            </a:r>
            <a:br>
              <a:rPr lang="en-US" sz="1200" kern="1200" dirty="0" smtClean="0">
                <a:solidFill>
                  <a:schemeClr val="tx1"/>
                </a:solidFill>
                <a:effectLst/>
                <a:latin typeface="+mn-lt"/>
                <a:ea typeface="ＭＳ Ｐゴシック" charset="-128"/>
                <a:cs typeface="ＭＳ Ｐゴシック" charset="-128"/>
              </a:rPr>
            </a:br>
            <a:r>
              <a:rPr lang="en-US" sz="1200" kern="1200" dirty="0" smtClean="0">
                <a:solidFill>
                  <a:schemeClr val="tx1"/>
                </a:solidFill>
                <a:effectLst/>
                <a:latin typeface="+mn-lt"/>
                <a:ea typeface="ＭＳ Ｐゴシック" charset="-128"/>
                <a:cs typeface="ＭＳ Ｐゴシック" charset="-128"/>
              </a:rPr>
              <a:t>Propagation Modeling Parameters: Kraken Normal Modes (Porter and Reiss, 1984, 1985; Porter, 1991).</a:t>
            </a:r>
            <a:br>
              <a:rPr lang="en-US" sz="1200" kern="1200" dirty="0" smtClean="0">
                <a:solidFill>
                  <a:schemeClr val="tx1"/>
                </a:solidFill>
                <a:effectLst/>
                <a:latin typeface="+mn-lt"/>
                <a:ea typeface="ＭＳ Ｐゴシック" charset="-128"/>
                <a:cs typeface="ＭＳ Ｐゴシック" charset="-128"/>
              </a:rPr>
            </a:br>
            <a:r>
              <a:rPr lang="en-US" sz="1200" kern="1200" dirty="0" smtClean="0">
                <a:solidFill>
                  <a:schemeClr val="tx1"/>
                </a:solidFill>
                <a:effectLst/>
                <a:latin typeface="+mn-lt"/>
                <a:ea typeface="ＭＳ Ｐゴシック" charset="-128"/>
                <a:cs typeface="ＭＳ Ｐゴシック" charset="-128"/>
              </a:rPr>
              <a:t>Environmental Variables: Bathymetry from SRTM30 (David T. </a:t>
            </a:r>
            <a:r>
              <a:rPr lang="en-US" sz="1200" kern="1200" dirty="0" err="1" smtClean="0">
                <a:solidFill>
                  <a:schemeClr val="tx1"/>
                </a:solidFill>
                <a:effectLst/>
                <a:latin typeface="+mn-lt"/>
                <a:ea typeface="ＭＳ Ｐゴシック" charset="-128"/>
                <a:cs typeface="ＭＳ Ｐゴシック" charset="-128"/>
              </a:rPr>
              <a:t>Sandwell</a:t>
            </a:r>
            <a:r>
              <a:rPr lang="en-US" sz="1200" kern="1200" dirty="0" smtClean="0">
                <a:solidFill>
                  <a:schemeClr val="tx1"/>
                </a:solidFill>
                <a:effectLst/>
                <a:latin typeface="+mn-lt"/>
                <a:ea typeface="ＭＳ Ｐゴシック" charset="-128"/>
                <a:cs typeface="ＭＳ Ｐゴシック" charset="-128"/>
              </a:rPr>
              <a:t>, Walter H. F. Smith, and Joseph J. Becker, 2008) and ETOPO2 (U.S. Geological Survey, 2004); Sea surface roughness based on 10-knot wind speed; Seabed from NCEAS conversion of </a:t>
            </a:r>
            <a:r>
              <a:rPr lang="en-US" sz="1200" kern="1200" dirty="0" err="1" smtClean="0">
                <a:solidFill>
                  <a:schemeClr val="tx1"/>
                </a:solidFill>
                <a:effectLst/>
                <a:latin typeface="+mn-lt"/>
                <a:ea typeface="ＭＳ Ｐゴシック" charset="-128"/>
                <a:cs typeface="ＭＳ Ｐゴシック" charset="-128"/>
              </a:rPr>
              <a:t>dbSEABED</a:t>
            </a:r>
            <a:r>
              <a:rPr lang="en-US" sz="1200" kern="1200" dirty="0" smtClean="0">
                <a:solidFill>
                  <a:schemeClr val="tx1"/>
                </a:solidFill>
                <a:effectLst/>
                <a:latin typeface="+mn-lt"/>
                <a:ea typeface="ＭＳ Ｐゴシック" charset="-128"/>
                <a:cs typeface="ＭＳ Ｐゴシック" charset="-128"/>
              </a:rPr>
              <a:t> into “hard” and “soft” bottom types (Halpern et al. 2008); Sound-speed profiles from WOA “Annual Average” (World Ocean Database 2005. S. </a:t>
            </a:r>
            <a:r>
              <a:rPr lang="en-US" sz="1200" kern="1200" dirty="0" err="1" smtClean="0">
                <a:solidFill>
                  <a:schemeClr val="tx1"/>
                </a:solidFill>
                <a:effectLst/>
                <a:latin typeface="+mn-lt"/>
                <a:ea typeface="ＭＳ Ｐゴシック" charset="-128"/>
                <a:cs typeface="ＭＳ Ｐゴシック" charset="-128"/>
              </a:rPr>
              <a:t>Levitus</a:t>
            </a:r>
            <a:r>
              <a:rPr lang="en-US" sz="1200" kern="1200" dirty="0" smtClean="0">
                <a:solidFill>
                  <a:schemeClr val="tx1"/>
                </a:solidFill>
                <a:effectLst/>
                <a:latin typeface="+mn-lt"/>
                <a:ea typeface="ＭＳ Ｐゴシック" charset="-128"/>
                <a:cs typeface="ＭＳ Ｐゴシック" charset="-128"/>
              </a:rPr>
              <a:t>, Ed., NOAA Atlas NESDIS 60, U.S. Government Printing Office, Washington, D.C.).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r>
              <a:rPr lang="en-US" sz="1200" kern="1200" dirty="0" smtClean="0">
                <a:solidFill>
                  <a:schemeClr val="tx1"/>
                </a:solidFill>
                <a:effectLst/>
                <a:latin typeface="+mn-lt"/>
                <a:ea typeface="ＭＳ Ｐゴシック" charset="-128"/>
                <a:cs typeface="ＭＳ Ｐゴシック" charset="-128"/>
              </a:rPr>
              <a:t>Cumulative impact assessment of short-term</a:t>
            </a:r>
            <a:r>
              <a:rPr lang="en-US" sz="1200" kern="1200" baseline="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but relatively high-intensity acoustic events often fall</a:t>
            </a:r>
            <a:r>
              <a:rPr lang="en-US" sz="1200" kern="1200" baseline="0" dirty="0" smtClean="0">
                <a:solidFill>
                  <a:schemeClr val="tx1"/>
                </a:solidFill>
                <a:effectLst/>
                <a:latin typeface="+mn-lt"/>
                <a:ea typeface="ＭＳ Ｐゴシック" charset="-128"/>
                <a:cs typeface="ＭＳ Ｐゴシック" charset="-128"/>
              </a:rPr>
              <a:t> </a:t>
            </a:r>
            <a:r>
              <a:rPr lang="en-US" sz="1200" kern="1200" dirty="0" smtClean="0">
                <a:solidFill>
                  <a:schemeClr val="tx1"/>
                </a:solidFill>
                <a:effectLst/>
                <a:latin typeface="+mn-lt"/>
                <a:ea typeface="ＭＳ Ｐゴシック" charset="-128"/>
                <a:cs typeface="ＭＳ Ｐゴシック" charset="-128"/>
              </a:rPr>
              <a:t>short of including the full suite of sources that were active during operations. Here, predicted noise levels due to three concurrent geophysical seismic exploration surveys in the Beaufort Sea allow managers to better approximate the result- </a:t>
            </a:r>
            <a:r>
              <a:rPr lang="en-US" sz="1200" kern="1200" dirty="0" err="1" smtClean="0">
                <a:solidFill>
                  <a:schemeClr val="tx1"/>
                </a:solidFill>
                <a:effectLst/>
                <a:latin typeface="+mn-lt"/>
                <a:ea typeface="ＭＳ Ｐゴシック" charset="-128"/>
                <a:cs typeface="ＭＳ Ｐゴシック" charset="-128"/>
              </a:rPr>
              <a:t>ing</a:t>
            </a:r>
            <a:r>
              <a:rPr lang="en-US" sz="1200" kern="1200" dirty="0" smtClean="0">
                <a:solidFill>
                  <a:schemeClr val="tx1"/>
                </a:solidFill>
                <a:effectLst/>
                <a:latin typeface="+mn-lt"/>
                <a:ea typeface="ＭＳ Ｐゴシック" charset="-128"/>
                <a:cs typeface="ＭＳ Ｐゴシック" charset="-128"/>
              </a:rPr>
              <a:t> sound field experienced by seasonally resident species. </a:t>
            </a:r>
            <a:endParaRPr lang="en-US" dirty="0" smtClean="0"/>
          </a:p>
          <a:p>
            <a:r>
              <a:rPr lang="en-US" sz="1200" kern="1200" dirty="0" smtClean="0">
                <a:solidFill>
                  <a:schemeClr val="tx1"/>
                </a:solidFill>
                <a:effectLst/>
                <a:latin typeface="+mn-lt"/>
                <a:ea typeface="ＭＳ Ｐゴシック" charset="-128"/>
                <a:cs typeface="ＭＳ Ｐゴシック" charset="-128"/>
              </a:rPr>
              <a:t>In a January 19, 2010 letter to the President’s Council on Environmental Quality, NOAA Administrator Dr. Jane </a:t>
            </a:r>
            <a:r>
              <a:rPr lang="en-US" sz="1200" kern="1200" dirty="0" err="1" smtClean="0">
                <a:solidFill>
                  <a:schemeClr val="tx1"/>
                </a:solidFill>
                <a:effectLst/>
                <a:latin typeface="+mn-lt"/>
                <a:ea typeface="ＭＳ Ｐゴシック" charset="-128"/>
                <a:cs typeface="ＭＳ Ｐゴシック" charset="-128"/>
              </a:rPr>
              <a:t>Lubchenco</a:t>
            </a:r>
            <a:r>
              <a:rPr lang="en-US" sz="1200" kern="1200" dirty="0" smtClean="0">
                <a:solidFill>
                  <a:schemeClr val="tx1"/>
                </a:solidFill>
                <a:effectLst/>
                <a:latin typeface="+mn-lt"/>
                <a:ea typeface="ＭＳ Ｐゴシック" charset="-128"/>
                <a:cs typeface="ＭＳ Ｐゴシック" charset="-128"/>
              </a:rPr>
              <a:t> committed to improving the tools used by the agency to evaluate the impacts of underwater noise on cetacean species. As a result, two product-driven working groups were convened in January 2011: the </a:t>
            </a:r>
            <a:r>
              <a:rPr lang="en-US" sz="1200" b="1" i="1" kern="1200" dirty="0" smtClean="0">
                <a:solidFill>
                  <a:schemeClr val="tx1"/>
                </a:solidFill>
                <a:effectLst/>
                <a:latin typeface="+mn-lt"/>
                <a:ea typeface="ＭＳ Ｐゴシック" charset="-128"/>
                <a:cs typeface="ＭＳ Ｐゴシック" charset="-128"/>
              </a:rPr>
              <a:t>Underwater Sound-field Mapping Working Group </a:t>
            </a:r>
            <a:r>
              <a:rPr lang="en-US" sz="1200" kern="1200" dirty="0" smtClean="0">
                <a:solidFill>
                  <a:schemeClr val="tx1"/>
                </a:solidFill>
                <a:effectLst/>
                <a:latin typeface="+mn-lt"/>
                <a:ea typeface="ＭＳ Ｐゴシック" charset="-128"/>
                <a:cs typeface="ＭＳ Ｐゴシック" charset="-128"/>
              </a:rPr>
              <a:t>and the </a:t>
            </a:r>
            <a:r>
              <a:rPr lang="en-US" sz="1200" b="1" i="1" kern="1200" dirty="0" smtClean="0">
                <a:solidFill>
                  <a:schemeClr val="tx1"/>
                </a:solidFill>
                <a:effectLst/>
                <a:latin typeface="+mn-lt"/>
                <a:ea typeface="ＭＳ Ｐゴシック" charset="-128"/>
                <a:cs typeface="ＭＳ Ｐゴシック" charset="-128"/>
              </a:rPr>
              <a:t>Cetacean Density and Distribution Mapping Group. </a:t>
            </a:r>
            <a:endParaRPr lang="en-US" dirty="0" smtClean="0"/>
          </a:p>
          <a:p>
            <a:r>
              <a:rPr lang="en-US" sz="1200" kern="1200" dirty="0" smtClean="0">
                <a:solidFill>
                  <a:schemeClr val="tx1"/>
                </a:solidFill>
                <a:effectLst/>
                <a:latin typeface="+mn-lt"/>
                <a:ea typeface="ＭＳ Ｐゴシック" charset="-128"/>
                <a:cs typeface="ＭＳ Ｐゴシック" charset="-128"/>
              </a:rPr>
              <a:t>Frequency: broadband 10Hz-1kHz; Total sound exposure level (SEL) over full pulse duration (summed for all sources); Max Level over Depth (2 m to local ocean depth); Grid size: ~2.5 km x 2.5 km; Source Data: Public comprehensive reports on 2008 season activities. </a:t>
            </a:r>
            <a:endParaRPr lang="en-US" dirty="0" smtClean="0"/>
          </a:p>
          <a:p>
            <a:r>
              <a:rPr lang="en-US" sz="1200" kern="1200" dirty="0" smtClean="0">
                <a:solidFill>
                  <a:schemeClr val="tx1"/>
                </a:solidFill>
                <a:effectLst/>
                <a:latin typeface="+mn-lt"/>
                <a:ea typeface="ＭＳ Ｐゴシック" charset="-128"/>
                <a:cs typeface="ＭＳ Ｐゴシック" charset="-128"/>
              </a:rPr>
              <a:t>For more information see:</a:t>
            </a:r>
            <a:br>
              <a:rPr lang="en-US" sz="1200" kern="1200" dirty="0" smtClean="0">
                <a:solidFill>
                  <a:schemeClr val="tx1"/>
                </a:solidFill>
                <a:effectLst/>
                <a:latin typeface="+mn-lt"/>
                <a:ea typeface="ＭＳ Ｐゴシック" charset="-128"/>
                <a:cs typeface="ＭＳ Ｐゴシック" charset="-128"/>
              </a:rPr>
            </a:br>
            <a:r>
              <a:rPr lang="en-US" sz="1200" kern="1200" dirty="0" smtClean="0">
                <a:solidFill>
                  <a:schemeClr val="tx1"/>
                </a:solidFill>
                <a:effectLst/>
                <a:latin typeface="+mn-lt"/>
                <a:ea typeface="ＭＳ Ｐゴシック" charset="-128"/>
                <a:cs typeface="ＭＳ Ｐゴシック" charset="-128"/>
              </a:rPr>
              <a:t>Harrison et al. (2011) “The NOAA Cetacean Density and Distribution Mapping Working Group: Developing Comprehensive Geospatial Tools to Assist Management in Impact Analyses of Cetaceans in US EEZ Waters.” Poster Presentation, Biennial Meeting Society for Marine </a:t>
            </a:r>
            <a:r>
              <a:rPr lang="en-US" sz="1200" kern="1200" dirty="0" err="1" smtClean="0">
                <a:solidFill>
                  <a:schemeClr val="tx1"/>
                </a:solidFill>
                <a:effectLst/>
                <a:latin typeface="+mn-lt"/>
                <a:ea typeface="ＭＳ Ｐゴシック" charset="-128"/>
                <a:cs typeface="ＭＳ Ｐゴシック" charset="-128"/>
              </a:rPr>
              <a:t>Mammalogy</a:t>
            </a:r>
            <a:r>
              <a:rPr lang="en-US" sz="1200" kern="1200" dirty="0" smtClean="0">
                <a:solidFill>
                  <a:schemeClr val="tx1"/>
                </a:solidFill>
                <a:effectLst/>
                <a:latin typeface="+mn-lt"/>
                <a:ea typeface="ＭＳ Ｐゴシック" charset="-128"/>
                <a:cs typeface="ＭＳ Ｐゴシック" charset="-128"/>
              </a:rPr>
              <a:t>; and http://</a:t>
            </a:r>
            <a:r>
              <a:rPr lang="en-US" sz="1200" kern="1200" dirty="0" err="1" smtClean="0">
                <a:solidFill>
                  <a:schemeClr val="tx1"/>
                </a:solidFill>
                <a:effectLst/>
                <a:latin typeface="+mn-lt"/>
                <a:ea typeface="ＭＳ Ｐゴシック" charset="-128"/>
                <a:cs typeface="ＭＳ Ｐゴシック" charset="-128"/>
              </a:rPr>
              <a:t>www.st.nmfs.noaa.gov</a:t>
            </a:r>
            <a:r>
              <a:rPr lang="en-US" sz="1200" kern="1200" dirty="0" smtClean="0">
                <a:solidFill>
                  <a:schemeClr val="tx1"/>
                </a:solidFill>
                <a:effectLst/>
                <a:latin typeface="+mn-lt"/>
                <a:ea typeface="ＭＳ Ｐゴシック" charset="-128"/>
                <a:cs typeface="ＭＳ Ｐゴシック" charset="-128"/>
              </a:rPr>
              <a:t>/</a:t>
            </a:r>
            <a:r>
              <a:rPr lang="en-US" sz="1200" kern="1200" dirty="0" err="1" smtClean="0">
                <a:solidFill>
                  <a:schemeClr val="tx1"/>
                </a:solidFill>
                <a:effectLst/>
                <a:latin typeface="+mn-lt"/>
                <a:ea typeface="ＭＳ Ｐゴシック" charset="-128"/>
                <a:cs typeface="ＭＳ Ｐゴシック" charset="-128"/>
              </a:rPr>
              <a:t>cetsound</a:t>
            </a:r>
            <a:r>
              <a:rPr lang="en-US" sz="1200" kern="1200" dirty="0" smtClean="0">
                <a:solidFill>
                  <a:schemeClr val="tx1"/>
                </a:solidFill>
                <a:effectLst/>
                <a:latin typeface="+mn-lt"/>
                <a:ea typeface="ＭＳ Ｐゴシック" charset="-128"/>
                <a:cs typeface="ＭＳ Ｐゴシック" charset="-128"/>
              </a:rPr>
              <a:t> </a:t>
            </a:r>
            <a:endParaRPr lang="en-US" dirty="0" smtClean="0"/>
          </a:p>
          <a:p>
            <a:r>
              <a:rPr lang="en-US" sz="1200" kern="1200" dirty="0" smtClean="0">
                <a:solidFill>
                  <a:schemeClr val="tx1"/>
                </a:solidFill>
                <a:effectLst/>
                <a:latin typeface="+mn-lt"/>
                <a:ea typeface="ＭＳ Ｐゴシック" charset="-128"/>
                <a:cs typeface="ＭＳ Ｐゴシック" charset="-128"/>
              </a:rPr>
              <a:t>Propagation Modeling Parameters: RAM Parabolic Equation (Collins, 1993) with complex density seafloor interface approximation (Zhang and </a:t>
            </a:r>
            <a:r>
              <a:rPr lang="en-US" sz="1200" kern="1200" dirty="0" err="1" smtClean="0">
                <a:solidFill>
                  <a:schemeClr val="tx1"/>
                </a:solidFill>
                <a:effectLst/>
                <a:latin typeface="+mn-lt"/>
                <a:ea typeface="ＭＳ Ｐゴシック" charset="-128"/>
                <a:cs typeface="ＭＳ Ｐゴシック" charset="-128"/>
              </a:rPr>
              <a:t>Tindle</a:t>
            </a:r>
            <a:r>
              <a:rPr lang="en-US" sz="1200" kern="1200" dirty="0" smtClean="0">
                <a:solidFill>
                  <a:schemeClr val="tx1"/>
                </a:solidFill>
                <a:effectLst/>
                <a:latin typeface="+mn-lt"/>
                <a:ea typeface="ＭＳ Ｐゴシック" charset="-128"/>
                <a:cs typeface="ＭＳ Ｐゴシック" charset="-128"/>
              </a:rPr>
              <a:t> (1995)). Environmental Variables: Bathymetry from GINA database; Sound Speed Profile from GDEM database (Teague et al., 1990); Seabed properties from JASVO technical references.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endParaRPr lang="en-US" dirty="0" smtClean="0"/>
          </a:p>
          <a:p>
            <a:r>
              <a:rPr lang="en-US" dirty="0" smtClean="0"/>
              <a:t>Tier 1: Habitat-based Density Models - Abundance predicted heterogeneously across a surface of cells based on environmental covariates. Probability of detection is accounted for as a function of distance from the line transect to the observed species. Abundance is derived from the predicted encounter rate along the effective strip width and school size, one or both of which may vary based on the environment.</a:t>
            </a:r>
          </a:p>
          <a:p>
            <a:endParaRPr lang="en-US" dirty="0" smtClean="0"/>
          </a:p>
          <a:p>
            <a:r>
              <a:rPr lang="en-US" dirty="0" smtClean="0"/>
              <a:t>Tier 2: Stratified Density Models - Abundance predicted homogeneously across a large area. Probability of detection is accounted for as a function of distance from the line transect to the observed species. Abundance is derived from the encounter rate, effective strip width, average school size, and an assumed or estimated value for the </a:t>
            </a:r>
            <a:r>
              <a:rPr lang="en-US" dirty="0" err="1" smtClean="0"/>
              <a:t>trackline</a:t>
            </a:r>
            <a:r>
              <a:rPr lang="en-US" dirty="0" smtClean="0"/>
              <a:t> detection probability.</a:t>
            </a:r>
          </a:p>
          <a:p>
            <a:endParaRPr lang="en-US" dirty="0" smtClean="0"/>
          </a:p>
          <a:p>
            <a:r>
              <a:rPr lang="en-US" dirty="0" smtClean="0"/>
              <a:t>Tier 3: Probability of Occurrence - probability of encountering the species predicted heterogeneously across a surface of cells based on environmental covariates. </a:t>
            </a:r>
          </a:p>
          <a:p>
            <a:endParaRPr lang="en-US" dirty="0" smtClean="0"/>
          </a:p>
          <a:p>
            <a:r>
              <a:rPr lang="en-US" dirty="0" smtClean="0"/>
              <a:t>Tier 4: Observations - Presence-only observations. Principally these observations were collated at OBIS-SEAMAP based on visual observations aboard ships or aircraft on scientific surveys. Acoustic observations and other opportunistic visual observations have also been included.  The observations have not been corrected for heterogeneity in survey effort or detection probabilities across the study area.</a:t>
            </a:r>
          </a:p>
          <a:p>
            <a:endParaRPr lang="en-US" dirty="0" smtClean="0"/>
          </a:p>
          <a:p>
            <a:r>
              <a:rPr lang="en-US" dirty="0" smtClean="0"/>
              <a:t>Tier 5: Records Exist - Observation records are known to exist in published literature but are not yet included the </a:t>
            </a:r>
            <a:r>
              <a:rPr lang="en-US" dirty="0" err="1" smtClean="0"/>
              <a:t>CetMap</a:t>
            </a:r>
            <a:r>
              <a:rPr lang="en-US" dirty="0" smtClean="0"/>
              <a:t> data system.</a:t>
            </a:r>
          </a:p>
          <a:p>
            <a:endParaRPr lang="en-US" dirty="0" smtClean="0"/>
          </a:p>
          <a:p>
            <a:r>
              <a:rPr lang="en-US" dirty="0" smtClean="0"/>
              <a:t>** We also include a qualifier that can pertain to Tiers 1-5, "valid time period extended based on expert recommendation"</a:t>
            </a:r>
          </a:p>
          <a:p>
            <a:endParaRPr lang="en-US" dirty="0" smtClean="0"/>
          </a:p>
          <a:p>
            <a:r>
              <a:rPr lang="en-US" dirty="0" smtClean="0"/>
              <a:t>Tier 6: Expert Knowledge Present/Absent/Rare/Unknown - Species status [present/absent] is known in a given region.  This is how we include information from the regional species lists generated by </a:t>
            </a:r>
            <a:r>
              <a:rPr lang="en-US" dirty="0" err="1" smtClean="0"/>
              <a:t>CetMap</a:t>
            </a:r>
            <a:r>
              <a:rPr lang="en-US" dirty="0" smtClean="0"/>
              <a:t> experts and others.</a:t>
            </a:r>
          </a:p>
          <a:p>
            <a:endParaRPr lang="en-US" dirty="0" smtClean="0"/>
          </a:p>
          <a:p>
            <a:r>
              <a:rPr lang="en-US" dirty="0" smtClean="0"/>
              <a:t>Tier 7: No Data - No models, data, or expert knowledge about a given species in a given region.</a:t>
            </a:r>
          </a:p>
          <a:p>
            <a:endParaRPr lang="en-US" dirty="0" smtClean="0"/>
          </a:p>
          <a:p>
            <a:r>
              <a:rPr lang="en-US" dirty="0" smtClean="0"/>
              <a:t>Additional Contextual Information / Important Areas - Areas identified by experts as biologically important for certain species for feeding, breeding, calving, small resident population, etc.</a:t>
            </a:r>
            <a:endParaRPr lang="en-US" dirty="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415649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300">
                <a:solidFill>
                  <a:srgbClr val="000066"/>
                </a:solidFill>
                <a:latin typeface="Arial" charset="0"/>
                <a:ea typeface="ＭＳ Ｐゴシック" charset="0"/>
                <a:cs typeface="ＭＳ Ｐゴシック" charset="0"/>
              </a:defRPr>
            </a:lvl1pPr>
            <a:lvl2pPr marL="35879619" indent="-35447153" defTabSz="914485">
              <a:defRPr sz="2300">
                <a:solidFill>
                  <a:srgbClr val="000066"/>
                </a:solidFill>
                <a:latin typeface="Arial" charset="0"/>
                <a:ea typeface="ＭＳ Ｐゴシック" charset="0"/>
              </a:defRPr>
            </a:lvl2pPr>
            <a:lvl3pPr>
              <a:defRPr sz="2300">
                <a:solidFill>
                  <a:srgbClr val="000066"/>
                </a:solidFill>
                <a:latin typeface="Arial" charset="0"/>
                <a:ea typeface="ＭＳ Ｐゴシック" charset="0"/>
              </a:defRPr>
            </a:lvl3pPr>
            <a:lvl4pPr>
              <a:defRPr sz="2300">
                <a:solidFill>
                  <a:srgbClr val="000066"/>
                </a:solidFill>
                <a:latin typeface="Arial" charset="0"/>
                <a:ea typeface="ＭＳ Ｐゴシック" charset="0"/>
              </a:defRPr>
            </a:lvl4pPr>
            <a:lvl5pPr>
              <a:defRPr sz="2300">
                <a:solidFill>
                  <a:srgbClr val="000066"/>
                </a:solidFill>
                <a:latin typeface="Arial" charset="0"/>
                <a:ea typeface="ＭＳ Ｐゴシック" charset="0"/>
              </a:defRPr>
            </a:lvl5pPr>
            <a:lvl6pPr marL="432465" eaLnBrk="0" fontAlgn="base" hangingPunct="0">
              <a:spcBef>
                <a:spcPct val="0"/>
              </a:spcBef>
              <a:spcAft>
                <a:spcPct val="0"/>
              </a:spcAft>
              <a:defRPr sz="2300">
                <a:solidFill>
                  <a:srgbClr val="000066"/>
                </a:solidFill>
                <a:latin typeface="Arial" charset="0"/>
                <a:ea typeface="ＭＳ Ｐゴシック" charset="0"/>
              </a:defRPr>
            </a:lvl6pPr>
            <a:lvl7pPr marL="864931" eaLnBrk="0" fontAlgn="base" hangingPunct="0">
              <a:spcBef>
                <a:spcPct val="0"/>
              </a:spcBef>
              <a:spcAft>
                <a:spcPct val="0"/>
              </a:spcAft>
              <a:defRPr sz="2300">
                <a:solidFill>
                  <a:srgbClr val="000066"/>
                </a:solidFill>
                <a:latin typeface="Arial" charset="0"/>
                <a:ea typeface="ＭＳ Ｐゴシック" charset="0"/>
              </a:defRPr>
            </a:lvl7pPr>
            <a:lvl8pPr marL="1297396" eaLnBrk="0" fontAlgn="base" hangingPunct="0">
              <a:spcBef>
                <a:spcPct val="0"/>
              </a:spcBef>
              <a:spcAft>
                <a:spcPct val="0"/>
              </a:spcAft>
              <a:defRPr sz="2300">
                <a:solidFill>
                  <a:srgbClr val="000066"/>
                </a:solidFill>
                <a:latin typeface="Arial" charset="0"/>
                <a:ea typeface="ＭＳ Ｐゴシック" charset="0"/>
              </a:defRPr>
            </a:lvl8pPr>
            <a:lvl9pPr marL="1729862" eaLnBrk="0" fontAlgn="base" hangingPunct="0">
              <a:spcBef>
                <a:spcPct val="0"/>
              </a:spcBef>
              <a:spcAft>
                <a:spcPct val="0"/>
              </a:spcAft>
              <a:defRPr sz="2300">
                <a:solidFill>
                  <a:srgbClr val="000066"/>
                </a:solidFill>
                <a:latin typeface="Arial" charset="0"/>
                <a:ea typeface="ＭＳ Ｐゴシック" charset="0"/>
              </a:defRPr>
            </a:lvl9pPr>
          </a:lstStyle>
          <a:p>
            <a:fld id="{B24B73C0-D9F3-2848-9B0B-C43B72BFD5A2}" type="slidenum">
              <a:rPr lang="en-US" sz="1200">
                <a:solidFill>
                  <a:schemeClr val="tx1"/>
                </a:solidFill>
              </a:rPr>
              <a:pPr/>
              <a:t>7</a:t>
            </a:fld>
            <a:endParaRPr lang="en-US" sz="1200">
              <a:solidFill>
                <a:schemeClr val="tx1"/>
              </a:solidFill>
            </a:endParaRPr>
          </a:p>
        </p:txBody>
      </p:sp>
      <p:sp>
        <p:nvSpPr>
          <p:cNvPr id="18435" name="Rectangle 2"/>
          <p:cNvSpPr>
            <a:spLocks noGrp="1" noRot="1" noChangeAspect="1" noChangeArrowheads="1" noTextEdit="1"/>
          </p:cNvSpPr>
          <p:nvPr>
            <p:ph type="sldImg"/>
          </p:nvPr>
        </p:nvSpPr>
        <p:spPr>
          <a:xfrm>
            <a:off x="1155700" y="681038"/>
            <a:ext cx="4552950" cy="3414712"/>
          </a:xfrm>
          <a:ln w="12700"/>
        </p:spPr>
      </p:sp>
      <p:sp>
        <p:nvSpPr>
          <p:cNvPr id="18436" name="Rectangle 3"/>
          <p:cNvSpPr>
            <a:spLocks noGrp="1" noChangeArrowheads="1"/>
          </p:cNvSpPr>
          <p:nvPr>
            <p:ph type="body" idx="1"/>
          </p:nvPr>
        </p:nvSpPr>
        <p:spPr>
          <a:xfrm>
            <a:off x="913805" y="4321024"/>
            <a:ext cx="5030391" cy="416983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714" tIns="45857" rIns="91714" bIns="45857"/>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AFF25D-61DE-0745-9140-FF9E3FE95533}" type="slidenum">
              <a:rPr lang="en-US" sz="1200">
                <a:latin typeface="Calibri" charset="0"/>
              </a:rPr>
              <a:pPr eaLnBrk="1" hangingPunct="1"/>
              <a:t>32</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91393B-4AAF-2044-AE23-2F73B327CF69}" type="datetimeFigureOut">
              <a:rPr lang="en-US" smtClean="0"/>
              <a:pPr/>
              <a:t>5/31/2012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127330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1393B-4AAF-2044-AE23-2F73B327CF69}" type="datetimeFigureOut">
              <a:rPr lang="en-US" smtClean="0"/>
              <a:pPr/>
              <a:t>5/31/2012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104048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1393B-4AAF-2044-AE23-2F73B327CF69}" type="datetimeFigureOut">
              <a:rPr lang="en-US" smtClean="0"/>
              <a:pPr/>
              <a:t>5/31/2012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1650181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19596923"/>
      </p:ext>
    </p:extLst>
  </p:cSld>
  <p:clrMapOvr>
    <a:masterClrMapping/>
  </p:clrMapOvr>
  <p:transition spd="med"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1393B-4AAF-2044-AE23-2F73B327CF69}" type="datetimeFigureOut">
              <a:rPr lang="en-US" smtClean="0"/>
              <a:pPr/>
              <a:t>5/31/2012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401488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91393B-4AAF-2044-AE23-2F73B327CF69}" type="datetimeFigureOut">
              <a:rPr lang="en-US" smtClean="0"/>
              <a:pPr/>
              <a:t>5/31/2012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847278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91393B-4AAF-2044-AE23-2F73B327CF69}" type="datetimeFigureOut">
              <a:rPr lang="en-US" smtClean="0"/>
              <a:pPr/>
              <a:t>5/31/2012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2760065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91393B-4AAF-2044-AE23-2F73B327CF69}" type="datetimeFigureOut">
              <a:rPr lang="en-US" smtClean="0"/>
              <a:pPr/>
              <a:t>5/31/2012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154587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91393B-4AAF-2044-AE23-2F73B327CF69}" type="datetimeFigureOut">
              <a:rPr lang="en-US" smtClean="0"/>
              <a:pPr/>
              <a:t>5/31/2012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246939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1393B-4AAF-2044-AE23-2F73B327CF69}" type="datetimeFigureOut">
              <a:rPr lang="en-US" smtClean="0"/>
              <a:pPr/>
              <a:t>5/31/2012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263265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91393B-4AAF-2044-AE23-2F73B327CF69}" type="datetimeFigureOut">
              <a:rPr lang="en-US" smtClean="0"/>
              <a:pPr/>
              <a:t>5/31/2012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77619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91393B-4AAF-2044-AE23-2F73B327CF69}" type="datetimeFigureOut">
              <a:rPr lang="en-US" smtClean="0"/>
              <a:pPr/>
              <a:t>5/31/2012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346422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1393B-4AAF-2044-AE23-2F73B327CF69}" type="datetimeFigureOut">
              <a:rPr lang="en-US" smtClean="0"/>
              <a:pPr/>
              <a:t>5/31/2012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C2850-B805-F14E-BD15-EFD3086C2FFA}" type="slidenum">
              <a:rPr lang="en-US" smtClean="0"/>
              <a:pPr/>
              <a:t>‹#›</a:t>
            </a:fld>
            <a:endParaRPr lang="en-US"/>
          </a:p>
        </p:txBody>
      </p:sp>
    </p:spTree>
    <p:extLst>
      <p:ext uri="{BB962C8B-B14F-4D97-AF65-F5344CB8AC3E}">
        <p14:creationId xmlns:p14="http://schemas.microsoft.com/office/powerpoint/2010/main" xmlns="" val="1020007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18.wmf"/><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wmf"/><Relationship Id="rId4" Type="http://schemas.openxmlformats.org/officeDocument/2006/relationships/image" Target="../media/image70.pn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5.tif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8.wmf"/><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26" Type="http://schemas.openxmlformats.org/officeDocument/2006/relationships/image" Target="../media/image41.png"/><Relationship Id="rId3" Type="http://schemas.openxmlformats.org/officeDocument/2006/relationships/image" Target="../media/image23.png"/><Relationship Id="rId21" Type="http://schemas.openxmlformats.org/officeDocument/2006/relationships/image" Target="../media/image39.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hyperlink" Target="http://www.aviso.oceanobs.com/" TargetMode="External"/><Relationship Id="rId25" Type="http://schemas.openxmlformats.org/officeDocument/2006/relationships/image" Target="../media/image40.png"/><Relationship Id="rId2" Type="http://schemas.openxmlformats.org/officeDocument/2006/relationships/image" Target="../media/image22.png"/><Relationship Id="rId16" Type="http://schemas.openxmlformats.org/officeDocument/2006/relationships/image" Target="../media/image35.jpeg"/><Relationship Id="rId20" Type="http://schemas.openxmlformats.org/officeDocument/2006/relationships/image" Target="../media/image38.jpeg"/><Relationship Id="rId29"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2.png"/><Relationship Id="rId5" Type="http://schemas.openxmlformats.org/officeDocument/2006/relationships/image" Target="../media/image25.png"/><Relationship Id="rId15" Type="http://schemas.openxmlformats.org/officeDocument/2006/relationships/hyperlink" Target="http://islscp2.sesda.com/ISLSCP2_1/html_pages/logos/gsfc_daac_icon.gif" TargetMode="External"/><Relationship Id="rId23" Type="http://schemas.openxmlformats.org/officeDocument/2006/relationships/image" Target="../media/image3.png"/><Relationship Id="rId28"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1.jpeg"/><Relationship Id="rId27"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60" y="304800"/>
            <a:ext cx="7772400" cy="1470025"/>
          </a:xfrm>
        </p:spPr>
        <p:txBody>
          <a:bodyPr>
            <a:normAutofit/>
          </a:bodyPr>
          <a:lstStyle/>
          <a:p>
            <a:pPr defTabSz="2193925">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800" dirty="0" smtClean="0">
                <a:solidFill>
                  <a:srgbClr val="000000"/>
                </a:solidFill>
                <a:latin typeface="Arial"/>
                <a:ea typeface="MS Gothic" charset="0"/>
                <a:cs typeface="Arial"/>
              </a:rPr>
              <a:t>Integrating Ocean Observing Data to Enhance </a:t>
            </a:r>
            <a:br>
              <a:rPr lang="en-US" sz="2800" dirty="0" smtClean="0">
                <a:solidFill>
                  <a:srgbClr val="000000"/>
                </a:solidFill>
                <a:latin typeface="Arial"/>
                <a:ea typeface="MS Gothic" charset="0"/>
                <a:cs typeface="Arial"/>
              </a:rPr>
            </a:br>
            <a:r>
              <a:rPr lang="en-US" sz="2800" dirty="0" smtClean="0">
                <a:solidFill>
                  <a:srgbClr val="000000"/>
                </a:solidFill>
                <a:latin typeface="Arial"/>
                <a:ea typeface="MS Gothic" charset="0"/>
                <a:cs typeface="Arial"/>
              </a:rPr>
              <a:t>Protected Species Spatial Decision Support Systems</a:t>
            </a:r>
            <a:endParaRPr lang="en-US" sz="2800" dirty="0">
              <a:solidFill>
                <a:srgbClr val="000000"/>
              </a:solidFill>
              <a:latin typeface="Arial"/>
              <a:ea typeface="MS Gothic" charset="0"/>
              <a:cs typeface="Arial"/>
            </a:endParaRPr>
          </a:p>
        </p:txBody>
      </p:sp>
      <p:sp>
        <p:nvSpPr>
          <p:cNvPr id="3" name="Subtitle 2"/>
          <p:cNvSpPr>
            <a:spLocks noGrp="1"/>
          </p:cNvSpPr>
          <p:nvPr>
            <p:ph type="subTitle" idx="1"/>
          </p:nvPr>
        </p:nvSpPr>
        <p:spPr>
          <a:xfrm>
            <a:off x="1491154" y="5226766"/>
            <a:ext cx="6400800" cy="1752600"/>
          </a:xfrm>
        </p:spPr>
        <p:txBody>
          <a:bodyPr>
            <a:normAutofit fontScale="70000" lnSpcReduction="20000"/>
          </a:bodyPr>
          <a:lstStyle/>
          <a:p>
            <a:pPr defTabSz="2193925">
              <a:spcBef>
                <a:spcPts val="1800"/>
              </a:spcBef>
              <a:buClr>
                <a:srgbClr val="000000"/>
              </a:buClr>
              <a:buSzPct val="100000"/>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000" b="1" dirty="0" smtClean="0">
                <a:solidFill>
                  <a:srgbClr val="000000"/>
                </a:solidFill>
                <a:ea typeface="MS Gothic" charset="0"/>
                <a:cs typeface="MS Gothic" charset="0"/>
              </a:rPr>
              <a:t>Atlantic Team: </a:t>
            </a:r>
            <a:r>
              <a:rPr lang="en-US" sz="2000" dirty="0" smtClean="0">
                <a:solidFill>
                  <a:srgbClr val="000000"/>
                </a:solidFill>
                <a:ea typeface="MS Gothic" charset="0"/>
                <a:cs typeface="MS Gothic" charset="0"/>
              </a:rPr>
              <a:t>Ben Best</a:t>
            </a:r>
            <a:r>
              <a:rPr lang="en-US" sz="2000" baseline="30000" dirty="0" smtClean="0">
                <a:solidFill>
                  <a:srgbClr val="000000"/>
                </a:solidFill>
                <a:ea typeface="MS Gothic" charset="0"/>
                <a:cs typeface="MS Gothic" charset="0"/>
              </a:rPr>
              <a:t>3</a:t>
            </a:r>
            <a:r>
              <a:rPr lang="en-US" sz="2000" dirty="0" smtClean="0">
                <a:solidFill>
                  <a:srgbClr val="000000"/>
                </a:solidFill>
                <a:ea typeface="MS Gothic" charset="0"/>
                <a:cs typeface="MS Gothic" charset="0"/>
              </a:rPr>
              <a:t>, </a:t>
            </a:r>
            <a:r>
              <a:rPr lang="en-US" sz="2000" dirty="0" err="1" smtClean="0">
                <a:solidFill>
                  <a:srgbClr val="000000"/>
                </a:solidFill>
                <a:ea typeface="MS Gothic" charset="0"/>
                <a:cs typeface="MS Gothic" charset="0"/>
              </a:rPr>
              <a:t>Ei</a:t>
            </a:r>
            <a:r>
              <a:rPr lang="en-US" sz="2000" dirty="0" smtClean="0">
                <a:solidFill>
                  <a:srgbClr val="000000"/>
                </a:solidFill>
                <a:ea typeface="MS Gothic" charset="0"/>
                <a:cs typeface="MS Gothic" charset="0"/>
              </a:rPr>
              <a:t> Fujioka</a:t>
            </a:r>
            <a:r>
              <a:rPr lang="en-US" sz="2000" baseline="30000" dirty="0" smtClean="0">
                <a:solidFill>
                  <a:srgbClr val="000000"/>
                </a:solidFill>
                <a:ea typeface="MS Gothic" charset="0"/>
                <a:cs typeface="MS Gothic" charset="0"/>
              </a:rPr>
              <a:t>3</a:t>
            </a:r>
            <a:r>
              <a:rPr lang="en-US" sz="2000" dirty="0" smtClean="0">
                <a:solidFill>
                  <a:srgbClr val="000000"/>
                </a:solidFill>
                <a:ea typeface="MS Gothic" charset="0"/>
                <a:cs typeface="MS Gothic" charset="0"/>
              </a:rPr>
              <a:t>, Pat Halpin</a:t>
            </a:r>
            <a:r>
              <a:rPr lang="en-US" sz="2000" baseline="30000" dirty="0" smtClean="0">
                <a:solidFill>
                  <a:srgbClr val="000000"/>
                </a:solidFill>
                <a:ea typeface="MS Gothic" charset="0"/>
                <a:cs typeface="MS Gothic" charset="0"/>
              </a:rPr>
              <a:t>3</a:t>
            </a:r>
            <a:r>
              <a:rPr lang="en-US" sz="2000" dirty="0" smtClean="0">
                <a:solidFill>
                  <a:srgbClr val="000000"/>
                </a:solidFill>
                <a:ea typeface="MS Gothic" charset="0"/>
                <a:cs typeface="MS Gothic" charset="0"/>
              </a:rPr>
              <a:t>, and Jason Roberts</a:t>
            </a:r>
            <a:r>
              <a:rPr lang="en-US" sz="2000" baseline="30000" dirty="0" smtClean="0">
                <a:solidFill>
                  <a:srgbClr val="000000"/>
                </a:solidFill>
                <a:ea typeface="MS Gothic" charset="0"/>
                <a:cs typeface="MS Gothic" charset="0"/>
              </a:rPr>
              <a:t>3</a:t>
            </a:r>
          </a:p>
          <a:p>
            <a:pPr defTabSz="2193925">
              <a:buClr>
                <a:srgbClr val="000000"/>
              </a:buClr>
              <a:buSzPct val="100000"/>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000" b="1" dirty="0" smtClean="0">
                <a:solidFill>
                  <a:srgbClr val="000000"/>
                </a:solidFill>
                <a:ea typeface="MS Gothic" charset="0"/>
                <a:cs typeface="MS Gothic" charset="0"/>
              </a:rPr>
              <a:t>Pacific Team: </a:t>
            </a:r>
            <a:r>
              <a:rPr lang="en-US" sz="2000" dirty="0" smtClean="0">
                <a:solidFill>
                  <a:srgbClr val="000000"/>
                </a:solidFill>
                <a:ea typeface="MS Gothic" charset="0"/>
                <a:cs typeface="MS Gothic" charset="0"/>
              </a:rPr>
              <a:t>Elizabeth Becker</a:t>
            </a:r>
            <a:r>
              <a:rPr lang="en-US" sz="2000" baseline="30000" dirty="0" smtClean="0">
                <a:solidFill>
                  <a:srgbClr val="000000"/>
                </a:solidFill>
                <a:ea typeface="MS Gothic" charset="0"/>
                <a:cs typeface="MS Gothic" charset="0"/>
              </a:rPr>
              <a:t>1</a:t>
            </a:r>
            <a:r>
              <a:rPr lang="en-US" sz="2000" dirty="0" smtClean="0">
                <a:solidFill>
                  <a:srgbClr val="000000"/>
                </a:solidFill>
                <a:ea typeface="MS Gothic" charset="0"/>
                <a:cs typeface="MS Gothic" charset="0"/>
              </a:rPr>
              <a:t>, Karin Forney</a:t>
            </a:r>
            <a:r>
              <a:rPr lang="en-US" sz="2000" baseline="30000" dirty="0" smtClean="0">
                <a:solidFill>
                  <a:srgbClr val="000000"/>
                </a:solidFill>
                <a:ea typeface="MS Gothic" charset="0"/>
                <a:cs typeface="MS Gothic" charset="0"/>
              </a:rPr>
              <a:t>1</a:t>
            </a:r>
            <a:r>
              <a:rPr lang="en-US" sz="2000" dirty="0" smtClean="0">
                <a:solidFill>
                  <a:srgbClr val="000000"/>
                </a:solidFill>
                <a:ea typeface="MS Gothic" charset="0"/>
                <a:cs typeface="MS Gothic" charset="0"/>
              </a:rPr>
              <a:t>, Dave Foley</a:t>
            </a:r>
            <a:r>
              <a:rPr lang="en-US" sz="2000" baseline="30000" dirty="0" smtClean="0">
                <a:solidFill>
                  <a:srgbClr val="000000"/>
                </a:solidFill>
                <a:ea typeface="MS Gothic" charset="0"/>
                <a:cs typeface="MS Gothic" charset="0"/>
              </a:rPr>
              <a:t>1,2</a:t>
            </a:r>
            <a:r>
              <a:rPr lang="en-US" sz="2000" dirty="0" smtClean="0">
                <a:solidFill>
                  <a:srgbClr val="000000"/>
                </a:solidFill>
                <a:ea typeface="MS Gothic" charset="0"/>
                <a:cs typeface="MS Gothic" charset="0"/>
              </a:rPr>
              <a:t>, Jay Barlow</a:t>
            </a:r>
            <a:r>
              <a:rPr lang="en-US" sz="2000" baseline="30000" dirty="0" smtClean="0">
                <a:solidFill>
                  <a:srgbClr val="000000"/>
                </a:solidFill>
                <a:ea typeface="MS Gothic" charset="0"/>
                <a:cs typeface="MS Gothic" charset="0"/>
              </a:rPr>
              <a:t>1</a:t>
            </a:r>
            <a:r>
              <a:rPr lang="en-US" sz="2000" dirty="0" smtClean="0">
                <a:solidFill>
                  <a:srgbClr val="000000"/>
                </a:solidFill>
                <a:ea typeface="MS Gothic" charset="0"/>
                <a:cs typeface="MS Gothic" charset="0"/>
              </a:rPr>
              <a:t>, Lisa Ballance</a:t>
            </a:r>
            <a:r>
              <a:rPr lang="en-US" sz="2000" baseline="30000" dirty="0" smtClean="0">
                <a:solidFill>
                  <a:srgbClr val="000000"/>
                </a:solidFill>
                <a:ea typeface="MS Gothic" charset="0"/>
                <a:cs typeface="MS Gothic" charset="0"/>
              </a:rPr>
              <a:t>1</a:t>
            </a:r>
            <a:r>
              <a:rPr lang="en-US" sz="2000" dirty="0" smtClean="0">
                <a:solidFill>
                  <a:srgbClr val="000000"/>
                </a:solidFill>
                <a:ea typeface="MS Gothic" charset="0"/>
                <a:cs typeface="MS Gothic" charset="0"/>
              </a:rPr>
              <a:t>, Steven Bograd</a:t>
            </a:r>
            <a:r>
              <a:rPr lang="en-US" sz="2000" baseline="30000" dirty="0" smtClean="0">
                <a:solidFill>
                  <a:srgbClr val="000000"/>
                </a:solidFill>
                <a:ea typeface="MS Gothic" charset="0"/>
                <a:cs typeface="MS Gothic" charset="0"/>
              </a:rPr>
              <a:t>1</a:t>
            </a:r>
            <a:r>
              <a:rPr lang="en-US" sz="2000" dirty="0" smtClean="0">
                <a:solidFill>
                  <a:srgbClr val="000000"/>
                </a:solidFill>
                <a:ea typeface="MS Gothic" charset="0"/>
                <a:cs typeface="MS Gothic" charset="0"/>
              </a:rPr>
              <a:t>, Daniel Palacios</a:t>
            </a:r>
            <a:r>
              <a:rPr lang="en-US" sz="2000" baseline="30000" dirty="0" smtClean="0">
                <a:solidFill>
                  <a:srgbClr val="000000"/>
                </a:solidFill>
                <a:ea typeface="MS Gothic" charset="0"/>
                <a:cs typeface="MS Gothic" charset="0"/>
              </a:rPr>
              <a:t>1,2 </a:t>
            </a:r>
            <a:r>
              <a:rPr lang="en-US" sz="2000" dirty="0" smtClean="0">
                <a:solidFill>
                  <a:srgbClr val="000000"/>
                </a:solidFill>
                <a:ea typeface="MS Gothic" charset="0"/>
                <a:cs typeface="MS Gothic" charset="0"/>
              </a:rPr>
              <a:t>, Jessica Redfern</a:t>
            </a:r>
            <a:r>
              <a:rPr lang="en-US" sz="2000" baseline="30000" dirty="0" smtClean="0">
                <a:solidFill>
                  <a:srgbClr val="000000"/>
                </a:solidFill>
                <a:ea typeface="MS Gothic" charset="0"/>
                <a:cs typeface="MS Gothic" charset="0"/>
              </a:rPr>
              <a:t>1</a:t>
            </a:r>
            <a:endParaRPr lang="en-US" sz="2000" i="1" baseline="30000" dirty="0" smtClean="0">
              <a:solidFill>
                <a:srgbClr val="000000"/>
              </a:solidFill>
              <a:ea typeface="MS Gothic" charset="0"/>
              <a:cs typeface="MS Gothic" charset="0"/>
            </a:endParaRPr>
          </a:p>
          <a:p>
            <a:pPr defTabSz="2193925">
              <a:buClr>
                <a:srgbClr val="000000"/>
              </a:buClr>
              <a:buSzPct val="100000"/>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endParaRPr lang="en-US" sz="2000" i="1" baseline="30000" dirty="0" smtClean="0">
              <a:solidFill>
                <a:srgbClr val="000000"/>
              </a:solidFill>
              <a:ea typeface="MS Gothic" charset="0"/>
              <a:cs typeface="MS Gothic" charset="0"/>
            </a:endParaRPr>
          </a:p>
          <a:p>
            <a:pPr defTabSz="2193925">
              <a:buClr>
                <a:srgbClr val="000000"/>
              </a:buClr>
              <a:buSzPct val="100000"/>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000" i="1" baseline="30000" dirty="0" smtClean="0">
                <a:solidFill>
                  <a:srgbClr val="000000"/>
                </a:solidFill>
                <a:ea typeface="MS Gothic" charset="0"/>
                <a:cs typeface="MS Gothic" charset="0"/>
              </a:rPr>
              <a:t>1</a:t>
            </a:r>
            <a:r>
              <a:rPr lang="en-US" sz="2000" i="1" dirty="0" smtClean="0">
                <a:solidFill>
                  <a:srgbClr val="000000"/>
                </a:solidFill>
                <a:ea typeface="MS Gothic" charset="0"/>
                <a:cs typeface="MS Gothic" charset="0"/>
              </a:rPr>
              <a:t>Southwest Fisheries Science Center, NOAA - National Marine Fisheries Service</a:t>
            </a:r>
          </a:p>
          <a:p>
            <a:pPr defTabSz="2193925">
              <a:buClr>
                <a:srgbClr val="000000"/>
              </a:buClr>
              <a:buSzPct val="100000"/>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000" i="1" baseline="30000" dirty="0" smtClean="0">
                <a:solidFill>
                  <a:srgbClr val="000000"/>
                </a:solidFill>
                <a:ea typeface="MS Gothic" charset="0"/>
                <a:cs typeface="MS Gothic" charset="0"/>
              </a:rPr>
              <a:t>2</a:t>
            </a:r>
            <a:r>
              <a:rPr lang="en-US" sz="2000" i="1" dirty="0" smtClean="0">
                <a:solidFill>
                  <a:srgbClr val="000000"/>
                </a:solidFill>
                <a:ea typeface="MS Gothic" charset="0"/>
                <a:cs typeface="MS Gothic" charset="0"/>
              </a:rPr>
              <a:t>Joint Institute for Marine and Atmospheric Research, University of Hawai`i at </a:t>
            </a:r>
            <a:r>
              <a:rPr lang="en-US" sz="2000" i="1" dirty="0" err="1" smtClean="0">
                <a:solidFill>
                  <a:srgbClr val="000000"/>
                </a:solidFill>
                <a:ea typeface="MS Gothic" charset="0"/>
                <a:cs typeface="MS Gothic" charset="0"/>
              </a:rPr>
              <a:t>Manoa</a:t>
            </a:r>
            <a:endParaRPr lang="en-US" sz="2000" i="1" dirty="0" smtClean="0">
              <a:solidFill>
                <a:srgbClr val="000000"/>
              </a:solidFill>
              <a:ea typeface="MS Gothic" charset="0"/>
              <a:cs typeface="MS Gothic" charset="0"/>
            </a:endParaRPr>
          </a:p>
          <a:p>
            <a:pPr defTabSz="2193925">
              <a:buClr>
                <a:srgbClr val="000000"/>
              </a:buClr>
              <a:buSzPct val="100000"/>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000" i="1" baseline="30000" dirty="0" smtClean="0">
                <a:solidFill>
                  <a:srgbClr val="000000"/>
                </a:solidFill>
                <a:ea typeface="MS Gothic" charset="0"/>
                <a:cs typeface="MS Gothic" charset="0"/>
              </a:rPr>
              <a:t>3</a:t>
            </a:r>
            <a:r>
              <a:rPr lang="en-US" sz="2000" i="1" dirty="0" smtClean="0">
                <a:solidFill>
                  <a:srgbClr val="000000"/>
                </a:solidFill>
                <a:ea typeface="MS Gothic" charset="0"/>
                <a:cs typeface="MS Gothic" charset="0"/>
              </a:rPr>
              <a:t>Marine Geospatial Ecology Lab, Nicholas School of the Environment, Duke University</a:t>
            </a:r>
          </a:p>
        </p:txBody>
      </p:sp>
      <p:pic>
        <p:nvPicPr>
          <p:cNvPr id="10242" name="Picture 2" descr="http://siliconangle.com/files/2012/03/nasa-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465" y="551586"/>
            <a:ext cx="810585" cy="69579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MGEL 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5680" y="5448889"/>
            <a:ext cx="647700" cy="65417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rmal_log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143932" y="5448889"/>
            <a:ext cx="628535" cy="63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07677" y="4069330"/>
            <a:ext cx="2968519" cy="646331"/>
          </a:xfrm>
          <a:prstGeom prst="rect">
            <a:avLst/>
          </a:prstGeom>
          <a:noFill/>
        </p:spPr>
        <p:txBody>
          <a:bodyPr wrap="none" rtlCol="0">
            <a:spAutoFit/>
          </a:bodyPr>
          <a:lstStyle/>
          <a:p>
            <a:pPr algn="ctr"/>
            <a:r>
              <a:rPr lang="en-US" dirty="0" smtClean="0"/>
              <a:t>PI Pat Halpin, Duke University</a:t>
            </a:r>
          </a:p>
          <a:p>
            <a:pPr algn="ctr"/>
            <a:r>
              <a:rPr lang="en-US" dirty="0" smtClean="0"/>
              <a:t>Co-PI Karin Forney, NOAA</a:t>
            </a:r>
          </a:p>
        </p:txBody>
      </p:sp>
      <p:sp>
        <p:nvSpPr>
          <p:cNvPr id="5" name="Rectangle 4"/>
          <p:cNvSpPr/>
          <p:nvPr/>
        </p:nvSpPr>
        <p:spPr>
          <a:xfrm>
            <a:off x="1978505" y="4689321"/>
            <a:ext cx="5187012" cy="369332"/>
          </a:xfrm>
          <a:prstGeom prst="rect">
            <a:avLst/>
          </a:prstGeom>
        </p:spPr>
        <p:txBody>
          <a:bodyPr wrap="none">
            <a:spAutoFit/>
          </a:bodyPr>
          <a:lstStyle/>
          <a:p>
            <a:pPr algn="ctr"/>
            <a:r>
              <a:rPr lang="en-US" dirty="0" smtClean="0"/>
              <a:t>NASA Grant / Cooperative Agreement NNX08AK73G</a:t>
            </a:r>
            <a:r>
              <a:rPr lang="en-US" dirty="0" smtClean="0">
                <a:effectLst/>
              </a:rPr>
              <a:t> </a:t>
            </a:r>
            <a:endParaRPr lang="en-US" dirty="0"/>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xmlns="" val="0"/>
              </a:ext>
            </a:extLst>
          </a:blip>
          <a:srcRect l="13535" t="5656" b="11363"/>
          <a:stretch>
            <a:fillRect/>
          </a:stretch>
        </p:blipFill>
        <p:spPr bwMode="auto">
          <a:xfrm>
            <a:off x="3195627" y="1832272"/>
            <a:ext cx="2853545" cy="218301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2163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bwMode="auto">
          <a:xfrm>
            <a:off x="95317" y="0"/>
            <a:ext cx="8884139"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200" dirty="0" smtClean="0">
                <a:solidFill>
                  <a:srgbClr val="10253F"/>
                </a:solidFill>
                <a:latin typeface="Calibri (Headings)" charset="0"/>
                <a:ea typeface="ＭＳ Ｐゴシック" charset="0"/>
                <a:cs typeface="Calibri (Headings)" charset="0"/>
              </a:rPr>
              <a:t>New Density Models In Progress</a:t>
            </a:r>
            <a:endParaRPr lang="en-US" sz="3200" dirty="0">
              <a:solidFill>
                <a:srgbClr val="10253F"/>
              </a:solidFill>
              <a:latin typeface="Calibri (Headings)" charset="0"/>
              <a:ea typeface="ＭＳ Ｐゴシック" charset="0"/>
              <a:cs typeface="Calibri (Headings)" charset="0"/>
            </a:endParaRPr>
          </a:p>
        </p:txBody>
      </p:sp>
      <p:pic>
        <p:nvPicPr>
          <p:cNvPr id="1026" name="Picture 2" descr="\\tippy\cmc\presentations\20120425_27_NASA\CM_newdata.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78" t="8494" r="3403" b="10114"/>
          <a:stretch/>
        </p:blipFill>
        <p:spPr bwMode="auto">
          <a:xfrm>
            <a:off x="95317" y="1210734"/>
            <a:ext cx="6229283" cy="4021887"/>
          </a:xfrm>
          <a:prstGeom prst="rect">
            <a:avLst/>
          </a:prstGeom>
          <a:noFill/>
          <a:ln>
            <a:solidFill>
              <a:schemeClr val="accent1">
                <a:lumMod val="50000"/>
              </a:schemeClr>
            </a:solidFill>
          </a:ln>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477002" y="1219201"/>
            <a:ext cx="2607732" cy="4801315"/>
          </a:xfrm>
          <a:prstGeom prst="rect">
            <a:avLst/>
          </a:prstGeom>
          <a:noFill/>
        </p:spPr>
        <p:txBody>
          <a:bodyPr wrap="square" rtlCol="0">
            <a:spAutoFit/>
          </a:bodyPr>
          <a:lstStyle/>
          <a:p>
            <a:r>
              <a:rPr lang="en-US" dirty="0" smtClean="0"/>
              <a:t>New Atlantic datasets now processed for producing updated cetacean density surface models. Models are being built in two stages.</a:t>
            </a:r>
          </a:p>
          <a:p>
            <a:endParaRPr lang="en-US" dirty="0"/>
          </a:p>
          <a:p>
            <a:r>
              <a:rPr lang="en-US" dirty="0" smtClean="0"/>
              <a:t>1) Using similar methods to Pacific for a comparative similar product</a:t>
            </a:r>
          </a:p>
          <a:p>
            <a:endParaRPr lang="en-US" dirty="0"/>
          </a:p>
          <a:p>
            <a:r>
              <a:rPr lang="en-US" dirty="0" smtClean="0"/>
              <a:t>2) Using novel methods</a:t>
            </a:r>
          </a:p>
          <a:p>
            <a:pPr marL="285750" indent="-285750">
              <a:buFont typeface="Arial"/>
              <a:buChar char="•"/>
            </a:pPr>
            <a:r>
              <a:rPr lang="en-US" dirty="0"/>
              <a:t>Unstructured grid with finer resolution closer to coast</a:t>
            </a:r>
          </a:p>
          <a:p>
            <a:endParaRPr lang="en-US" dirty="0" smtClean="0"/>
          </a:p>
        </p:txBody>
      </p:sp>
      <p:sp>
        <p:nvSpPr>
          <p:cNvPr id="5" name="TextBox 4"/>
          <p:cNvSpPr txBox="1"/>
          <p:nvPr/>
        </p:nvSpPr>
        <p:spPr>
          <a:xfrm>
            <a:off x="389467" y="5503333"/>
            <a:ext cx="6006773" cy="1200329"/>
          </a:xfrm>
          <a:prstGeom prst="rect">
            <a:avLst/>
          </a:prstGeom>
          <a:noFill/>
        </p:spPr>
        <p:txBody>
          <a:bodyPr wrap="none" rtlCol="0">
            <a:spAutoFit/>
          </a:bodyPr>
          <a:lstStyle/>
          <a:p>
            <a:r>
              <a:rPr lang="en-US" b="1" dirty="0" smtClean="0"/>
              <a:t>New covariates</a:t>
            </a:r>
          </a:p>
          <a:p>
            <a:pPr marL="285750" indent="-285750">
              <a:buFont typeface="Arial"/>
              <a:buChar char="•"/>
            </a:pPr>
            <a:r>
              <a:rPr lang="en-US" dirty="0" smtClean="0"/>
              <a:t>Time of year </a:t>
            </a:r>
            <a:r>
              <a:rPr lang="en-US" dirty="0"/>
              <a:t>as </a:t>
            </a:r>
            <a:r>
              <a:rPr lang="en-US" dirty="0" smtClean="0"/>
              <a:t>a circular statistic</a:t>
            </a:r>
            <a:endParaRPr lang="en-US" dirty="0"/>
          </a:p>
          <a:p>
            <a:pPr marL="285750" indent="-285750">
              <a:buFont typeface="Arial"/>
              <a:buChar char="•"/>
            </a:pPr>
            <a:r>
              <a:rPr lang="en-US" dirty="0" smtClean="0"/>
              <a:t>Oceanographic model outputs, including mixed layer depth</a:t>
            </a:r>
          </a:p>
          <a:p>
            <a:pPr marL="285750" indent="-285750">
              <a:buFont typeface="Arial"/>
              <a:buChar char="•"/>
            </a:pPr>
            <a:r>
              <a:rPr lang="en-US" dirty="0" smtClean="0"/>
              <a:t>Dynamics: fronts, eddies, </a:t>
            </a:r>
            <a:r>
              <a:rPr lang="en-US" dirty="0" err="1" smtClean="0"/>
              <a:t>Lagrangian</a:t>
            </a:r>
            <a:r>
              <a:rPr lang="en-US" dirty="0" smtClean="0"/>
              <a:t> coherent structures…</a:t>
            </a:r>
            <a:endParaRPr lang="en-US" dirty="0"/>
          </a:p>
        </p:txBody>
      </p:sp>
    </p:spTree>
    <p:extLst>
      <p:ext uri="{BB962C8B-B14F-4D97-AF65-F5344CB8AC3E}">
        <p14:creationId xmlns:p14="http://schemas.microsoft.com/office/powerpoint/2010/main" xmlns="" val="39284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WFSC_1_CenPac_Ps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914501" y="4150418"/>
            <a:ext cx="3422727" cy="2616914"/>
          </a:xfrm>
          <a:prstGeom prst="rect">
            <a:avLst/>
          </a:prstGeom>
          <a:noFill/>
          <a:ln w="28575">
            <a:solidFill>
              <a:schemeClr val="hlink"/>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7" descr="SWFSC_1_CenPac_Ste"/>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914501" y="1380450"/>
            <a:ext cx="3422727" cy="2616913"/>
          </a:xfrm>
          <a:prstGeom prst="rect">
            <a:avLst/>
          </a:prstGeom>
          <a:noFill/>
          <a:ln w="28575">
            <a:solidFill>
              <a:schemeClr val="hlink"/>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Rectangle 8"/>
          <p:cNvSpPr>
            <a:spLocks noChangeArrowheads="1"/>
          </p:cNvSpPr>
          <p:nvPr/>
        </p:nvSpPr>
        <p:spPr bwMode="auto">
          <a:xfrm>
            <a:off x="823363" y="3513685"/>
            <a:ext cx="380449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kern="1200" dirty="0">
                <a:latin typeface="Comic Sans MS" charset="0"/>
              </a:rPr>
              <a:t>Rough-toothed dolphin</a:t>
            </a:r>
          </a:p>
          <a:p>
            <a:pPr algn="ctr">
              <a:defRPr/>
            </a:pPr>
            <a:r>
              <a:rPr lang="en-US" sz="1400" i="1" kern="1200" dirty="0">
                <a:latin typeface="Comic Sans MS" charset="0"/>
              </a:rPr>
              <a:t>Steno </a:t>
            </a:r>
            <a:r>
              <a:rPr lang="en-US" sz="1400" i="1" kern="1200" dirty="0" err="1">
                <a:latin typeface="Comic Sans MS" charset="0"/>
              </a:rPr>
              <a:t>bredanensis</a:t>
            </a:r>
            <a:endParaRPr lang="en-US" sz="1400" i="1" kern="1200" dirty="0">
              <a:latin typeface="Comic Sans MS" charset="0"/>
            </a:endParaRPr>
          </a:p>
        </p:txBody>
      </p:sp>
      <p:sp>
        <p:nvSpPr>
          <p:cNvPr id="10" name="Rectangle 9"/>
          <p:cNvSpPr>
            <a:spLocks noChangeArrowheads="1"/>
          </p:cNvSpPr>
          <p:nvPr/>
        </p:nvSpPr>
        <p:spPr bwMode="auto">
          <a:xfrm>
            <a:off x="989798" y="6249365"/>
            <a:ext cx="334743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kern="1200" dirty="0">
                <a:latin typeface="Comic Sans MS" charset="0"/>
              </a:rPr>
              <a:t>False killer whale</a:t>
            </a:r>
          </a:p>
          <a:p>
            <a:pPr algn="ctr">
              <a:defRPr/>
            </a:pPr>
            <a:r>
              <a:rPr lang="en-US" sz="1400" i="1" kern="1200" dirty="0" err="1">
                <a:latin typeface="Comic Sans MS" charset="0"/>
              </a:rPr>
              <a:t>Pseudorca</a:t>
            </a:r>
            <a:r>
              <a:rPr lang="en-US" sz="1400" i="1" kern="1200" dirty="0">
                <a:latin typeface="Comic Sans MS" charset="0"/>
              </a:rPr>
              <a:t> </a:t>
            </a:r>
            <a:r>
              <a:rPr lang="en-US" sz="1400" i="1" kern="1200" dirty="0" err="1">
                <a:latin typeface="Comic Sans MS" charset="0"/>
              </a:rPr>
              <a:t>crassidens</a:t>
            </a:r>
            <a:endParaRPr lang="en-US" sz="1400" i="1" kern="1200" dirty="0">
              <a:latin typeface="Comic Sans MS" charset="0"/>
            </a:endParaRPr>
          </a:p>
        </p:txBody>
      </p:sp>
      <p:pic>
        <p:nvPicPr>
          <p:cNvPr id="11" name="Picture 10" descr="SWFSC_1_CenPac_Phy"/>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800804" y="4145656"/>
            <a:ext cx="3422727" cy="2616913"/>
          </a:xfrm>
          <a:prstGeom prst="rect">
            <a:avLst/>
          </a:prstGeom>
          <a:noFill/>
          <a:ln w="28575">
            <a:solidFill>
              <a:schemeClr val="hlink"/>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 name="Picture 11" descr="SWFSC_1_CenPac_Bal"/>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4783342" y="1394880"/>
            <a:ext cx="3422728" cy="2616913"/>
          </a:xfrm>
          <a:prstGeom prst="rect">
            <a:avLst/>
          </a:prstGeom>
          <a:noFill/>
          <a:ln w="28575">
            <a:solidFill>
              <a:schemeClr val="hlink"/>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Rectangle 12"/>
          <p:cNvSpPr>
            <a:spLocks noChangeArrowheads="1"/>
          </p:cNvSpPr>
          <p:nvPr/>
        </p:nvSpPr>
        <p:spPr bwMode="auto">
          <a:xfrm>
            <a:off x="4922048" y="3467153"/>
            <a:ext cx="328402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kern="1200" dirty="0" err="1">
                <a:latin typeface="Comic Sans MS" charset="0"/>
              </a:rPr>
              <a:t>Bryde</a:t>
            </a:r>
            <a:r>
              <a:rPr lang="ja-JP" altLang="en-US" sz="1400" kern="1200" dirty="0">
                <a:latin typeface="Comic Sans MS" charset="0"/>
              </a:rPr>
              <a:t>’</a:t>
            </a:r>
            <a:r>
              <a:rPr lang="en-US" sz="1400" kern="1200" dirty="0">
                <a:latin typeface="Comic Sans MS" charset="0"/>
              </a:rPr>
              <a:t>s whale</a:t>
            </a:r>
          </a:p>
          <a:p>
            <a:pPr algn="ctr">
              <a:defRPr/>
            </a:pPr>
            <a:r>
              <a:rPr lang="en-US" sz="1400" i="1" kern="1200" dirty="0" err="1">
                <a:latin typeface="Comic Sans MS" charset="0"/>
              </a:rPr>
              <a:t>Balaenoptera</a:t>
            </a:r>
            <a:r>
              <a:rPr lang="en-US" sz="1400" i="1" kern="1200" dirty="0">
                <a:latin typeface="Comic Sans MS" charset="0"/>
              </a:rPr>
              <a:t> </a:t>
            </a:r>
            <a:r>
              <a:rPr lang="en-US" sz="1400" i="1" kern="1200" dirty="0" err="1">
                <a:latin typeface="Comic Sans MS" charset="0"/>
              </a:rPr>
              <a:t>edeni</a:t>
            </a:r>
            <a:endParaRPr lang="en-US" sz="1400" i="1" kern="1200" dirty="0">
              <a:latin typeface="Comic Sans MS" charset="0"/>
            </a:endParaRPr>
          </a:p>
        </p:txBody>
      </p:sp>
      <p:sp>
        <p:nvSpPr>
          <p:cNvPr id="14" name="Rectangle 13"/>
          <p:cNvSpPr>
            <a:spLocks noChangeArrowheads="1"/>
          </p:cNvSpPr>
          <p:nvPr/>
        </p:nvSpPr>
        <p:spPr bwMode="auto">
          <a:xfrm>
            <a:off x="4783342" y="6181486"/>
            <a:ext cx="340951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kern="1200" dirty="0">
                <a:latin typeface="Comic Sans MS" charset="0"/>
              </a:rPr>
              <a:t>Sperm whale</a:t>
            </a:r>
          </a:p>
          <a:p>
            <a:pPr algn="ctr">
              <a:defRPr/>
            </a:pPr>
            <a:r>
              <a:rPr lang="en-US" sz="1400" i="1" kern="1200" dirty="0" err="1">
                <a:latin typeface="Comic Sans MS" charset="0"/>
              </a:rPr>
              <a:t>Physeter</a:t>
            </a:r>
            <a:r>
              <a:rPr lang="en-US" sz="1400" i="1" kern="1200" dirty="0">
                <a:latin typeface="Comic Sans MS" charset="0"/>
              </a:rPr>
              <a:t> </a:t>
            </a:r>
            <a:r>
              <a:rPr lang="en-US" sz="1400" i="1" kern="1200" dirty="0" err="1">
                <a:latin typeface="Comic Sans MS" charset="0"/>
              </a:rPr>
              <a:t>macrocephalus</a:t>
            </a:r>
            <a:endParaRPr lang="en-US" sz="1400" i="1" kern="1200" dirty="0">
              <a:latin typeface="Comic Sans MS" charset="0"/>
            </a:endParaRPr>
          </a:p>
        </p:txBody>
      </p:sp>
      <p:sp>
        <p:nvSpPr>
          <p:cNvPr id="16" name="TextBox 15"/>
          <p:cNvSpPr txBox="1"/>
          <p:nvPr/>
        </p:nvSpPr>
        <p:spPr>
          <a:xfrm>
            <a:off x="465440" y="138082"/>
            <a:ext cx="8324842" cy="830997"/>
          </a:xfrm>
          <a:prstGeom prst="rect">
            <a:avLst/>
          </a:prstGeom>
          <a:noFill/>
        </p:spPr>
        <p:txBody>
          <a:bodyPr wrap="square" rtlCol="0">
            <a:spAutoFit/>
          </a:bodyPr>
          <a:lstStyle/>
          <a:p>
            <a:pPr algn="ctr"/>
            <a:r>
              <a:rPr lang="en-US" sz="2400" dirty="0" smtClean="0">
                <a:latin typeface="Arial"/>
                <a:cs typeface="Arial"/>
              </a:rPr>
              <a:t>Improved density models </a:t>
            </a:r>
            <a:r>
              <a:rPr lang="en-US" sz="2000" i="1" dirty="0" smtClean="0">
                <a:latin typeface="Arial"/>
                <a:cs typeface="Arial"/>
              </a:rPr>
              <a:t>(animals per km</a:t>
            </a:r>
            <a:r>
              <a:rPr lang="en-US" sz="2000" i="1" baseline="30000" dirty="0" smtClean="0">
                <a:latin typeface="Arial"/>
                <a:cs typeface="Arial"/>
              </a:rPr>
              <a:t>2</a:t>
            </a:r>
            <a:r>
              <a:rPr lang="en-US" sz="2000" i="1" dirty="0" smtClean="0">
                <a:latin typeface="Arial"/>
                <a:cs typeface="Arial"/>
              </a:rPr>
              <a:t>) </a:t>
            </a:r>
            <a:r>
              <a:rPr lang="en-US" sz="2400" dirty="0" smtClean="0">
                <a:latin typeface="Arial"/>
                <a:cs typeface="Arial"/>
              </a:rPr>
              <a:t>for select cetacean species, based on satellite-derived input variables</a:t>
            </a:r>
          </a:p>
        </p:txBody>
      </p:sp>
      <p:sp>
        <p:nvSpPr>
          <p:cNvPr id="2" name="TextBox 1"/>
          <p:cNvSpPr txBox="1"/>
          <p:nvPr/>
        </p:nvSpPr>
        <p:spPr>
          <a:xfrm>
            <a:off x="787764" y="943825"/>
            <a:ext cx="7727296" cy="369332"/>
          </a:xfrm>
          <a:prstGeom prst="rect">
            <a:avLst/>
          </a:prstGeom>
          <a:noFill/>
        </p:spPr>
        <p:txBody>
          <a:bodyPr wrap="none" rtlCol="0">
            <a:spAutoFit/>
          </a:bodyPr>
          <a:lstStyle/>
          <a:p>
            <a:r>
              <a:rPr lang="en-US" b="1" dirty="0" smtClean="0">
                <a:solidFill>
                  <a:srgbClr val="FF0000"/>
                </a:solidFill>
              </a:rPr>
              <a:t>The addition of more specific RS covariates is improving model fit &amp; specificity.</a:t>
            </a:r>
            <a:endParaRPr lang="en-US" b="1" dirty="0">
              <a:solidFill>
                <a:srgbClr val="FF0000"/>
              </a:solidFill>
            </a:endParaRPr>
          </a:p>
        </p:txBody>
      </p:sp>
    </p:spTree>
    <p:extLst>
      <p:ext uri="{BB962C8B-B14F-4D97-AF65-F5344CB8AC3E}">
        <p14:creationId xmlns:p14="http://schemas.microsoft.com/office/powerpoint/2010/main" xmlns="" val="295623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bbest:Dropbox:nasa_rwhale:seamap:SEAMAP_rwhale_dataset.png"/>
          <p:cNvPicPr/>
          <p:nvPr/>
        </p:nvPicPr>
        <p:blipFill>
          <a:blip r:embed="rId2">
            <a:extLst>
              <a:ext uri="{28A0092B-C50C-407E-A947-70E740481C1C}">
                <a14:useLocalDpi xmlns:a14="http://schemas.microsoft.com/office/drawing/2010/main" xmlns="" val="0"/>
              </a:ext>
            </a:extLst>
          </a:blip>
          <a:srcRect/>
          <a:stretch>
            <a:fillRect/>
          </a:stretch>
        </p:blipFill>
        <p:spPr bwMode="auto">
          <a:xfrm>
            <a:off x="3675164" y="1211553"/>
            <a:ext cx="4983015" cy="3270524"/>
          </a:xfrm>
          <a:prstGeom prst="rect">
            <a:avLst/>
          </a:prstGeom>
          <a:noFill/>
          <a:ln>
            <a:solidFill>
              <a:srgbClr val="000090"/>
            </a:solidFill>
          </a:ln>
        </p:spPr>
      </p:pic>
      <p:sp>
        <p:nvSpPr>
          <p:cNvPr id="3" name="Rectangle 2"/>
          <p:cNvSpPr/>
          <p:nvPr/>
        </p:nvSpPr>
        <p:spPr>
          <a:xfrm>
            <a:off x="3675164" y="4658236"/>
            <a:ext cx="5362650" cy="923330"/>
          </a:xfrm>
          <a:prstGeom prst="rect">
            <a:avLst/>
          </a:prstGeom>
        </p:spPr>
        <p:txBody>
          <a:bodyPr wrap="square">
            <a:spAutoFit/>
          </a:bodyPr>
          <a:lstStyle/>
          <a:p>
            <a:pPr algn="ctr"/>
            <a:r>
              <a:rPr lang="en-US" dirty="0"/>
              <a:t>Observations and survey effort of North Atlantic right whale dataset hosted on SEAMAP since 2004 when HYCOM data is available.</a:t>
            </a:r>
            <a:r>
              <a:rPr lang="en-US" dirty="0" smtClean="0">
                <a:effectLst/>
              </a:rPr>
              <a:t> </a:t>
            </a:r>
            <a:endParaRPr lang="en-US" dirty="0"/>
          </a:p>
        </p:txBody>
      </p:sp>
      <p:sp>
        <p:nvSpPr>
          <p:cNvPr id="4" name="TextBox 3"/>
          <p:cNvSpPr txBox="1"/>
          <p:nvPr/>
        </p:nvSpPr>
        <p:spPr>
          <a:xfrm>
            <a:off x="1424566" y="205575"/>
            <a:ext cx="6160661" cy="584776"/>
          </a:xfrm>
          <a:prstGeom prst="rect">
            <a:avLst/>
          </a:prstGeom>
          <a:noFill/>
        </p:spPr>
        <p:txBody>
          <a:bodyPr wrap="none" rtlCol="0">
            <a:spAutoFit/>
          </a:bodyPr>
          <a:lstStyle/>
          <a:p>
            <a:r>
              <a:rPr lang="en-US" sz="3200" dirty="0" smtClean="0">
                <a:latin typeface="Arial"/>
                <a:cs typeface="Arial"/>
              </a:rPr>
              <a:t>Spatial Decision Support System</a:t>
            </a:r>
            <a:endParaRPr lang="en-US" sz="3200" dirty="0">
              <a:latin typeface="Arial"/>
              <a:cs typeface="Arial"/>
            </a:endParaRPr>
          </a:p>
        </p:txBody>
      </p:sp>
      <p:sp>
        <p:nvSpPr>
          <p:cNvPr id="5" name="TextBox 4"/>
          <p:cNvSpPr txBox="1"/>
          <p:nvPr/>
        </p:nvSpPr>
        <p:spPr>
          <a:xfrm>
            <a:off x="192407" y="981883"/>
            <a:ext cx="3313728" cy="3046988"/>
          </a:xfrm>
          <a:prstGeom prst="rect">
            <a:avLst/>
          </a:prstGeom>
          <a:noFill/>
        </p:spPr>
        <p:txBody>
          <a:bodyPr wrap="none" rtlCol="0">
            <a:spAutoFit/>
          </a:bodyPr>
          <a:lstStyle/>
          <a:p>
            <a:r>
              <a:rPr lang="en-US" sz="2400" b="1" dirty="0" smtClean="0">
                <a:latin typeface="Arial"/>
                <a:cs typeface="Arial"/>
              </a:rPr>
              <a:t>SDSS Provides:</a:t>
            </a:r>
          </a:p>
          <a:p>
            <a:endParaRPr lang="en-US" sz="2400" dirty="0">
              <a:latin typeface="Arial"/>
              <a:cs typeface="Arial"/>
            </a:endParaRPr>
          </a:p>
          <a:p>
            <a:pPr marL="342900" indent="-342900">
              <a:buFont typeface="Arial"/>
              <a:buChar char="•"/>
            </a:pPr>
            <a:r>
              <a:rPr lang="en-US" sz="2400" dirty="0" smtClean="0">
                <a:solidFill>
                  <a:schemeClr val="bg1">
                    <a:lumMod val="65000"/>
                  </a:schemeClr>
                </a:solidFill>
                <a:latin typeface="Arial"/>
                <a:cs typeface="Arial"/>
              </a:rPr>
              <a:t>Density models</a:t>
            </a:r>
          </a:p>
          <a:p>
            <a:pPr marL="342900" indent="-342900">
              <a:buFont typeface="Arial"/>
              <a:buChar char="•"/>
            </a:pPr>
            <a:r>
              <a:rPr lang="en-US" sz="2400" dirty="0" smtClean="0">
                <a:solidFill>
                  <a:schemeClr val="bg1">
                    <a:lumMod val="65000"/>
                  </a:schemeClr>
                </a:solidFill>
                <a:latin typeface="Arial"/>
                <a:cs typeface="Arial"/>
              </a:rPr>
              <a:t>Links to data</a:t>
            </a:r>
          </a:p>
          <a:p>
            <a:pPr marL="342900" indent="-342900">
              <a:buFont typeface="Arial"/>
              <a:buChar char="•"/>
            </a:pPr>
            <a:r>
              <a:rPr lang="en-US" sz="2400" dirty="0" smtClean="0">
                <a:solidFill>
                  <a:schemeClr val="bg1">
                    <a:lumMod val="65000"/>
                  </a:schemeClr>
                </a:solidFill>
                <a:latin typeface="Arial"/>
                <a:cs typeface="Arial"/>
              </a:rPr>
              <a:t>Links to metadata</a:t>
            </a:r>
          </a:p>
          <a:p>
            <a:pPr marL="342900" indent="-342900">
              <a:buFont typeface="Arial"/>
              <a:buChar char="•"/>
            </a:pPr>
            <a:r>
              <a:rPr lang="en-US" sz="2400" dirty="0" smtClean="0">
                <a:solidFill>
                  <a:schemeClr val="bg1">
                    <a:lumMod val="65000"/>
                  </a:schemeClr>
                </a:solidFill>
                <a:latin typeface="Arial"/>
                <a:cs typeface="Arial"/>
              </a:rPr>
              <a:t>Links to variables</a:t>
            </a:r>
          </a:p>
          <a:p>
            <a:pPr marL="342900" indent="-342900">
              <a:buFont typeface="Arial"/>
              <a:buChar char="•"/>
            </a:pPr>
            <a:r>
              <a:rPr lang="en-US" sz="2400" dirty="0" smtClean="0">
                <a:solidFill>
                  <a:schemeClr val="bg1">
                    <a:lumMod val="65000"/>
                  </a:schemeClr>
                </a:solidFill>
                <a:latin typeface="Arial"/>
                <a:cs typeface="Arial"/>
              </a:rPr>
              <a:t>Visualization by time</a:t>
            </a:r>
          </a:p>
          <a:p>
            <a:endParaRPr lang="en-US" sz="2400" dirty="0">
              <a:latin typeface="Arial"/>
              <a:cs typeface="Arial"/>
            </a:endParaRPr>
          </a:p>
        </p:txBody>
      </p:sp>
      <p:sp>
        <p:nvSpPr>
          <p:cNvPr id="6" name="TextBox 5"/>
          <p:cNvSpPr txBox="1"/>
          <p:nvPr/>
        </p:nvSpPr>
        <p:spPr>
          <a:xfrm>
            <a:off x="1107678" y="6206258"/>
            <a:ext cx="8036322" cy="651742"/>
          </a:xfrm>
          <a:prstGeom prst="rect">
            <a:avLst/>
          </a:prstGeom>
          <a:noFill/>
        </p:spPr>
        <p:txBody>
          <a:bodyPr wrap="square" rtlCol="0">
            <a:spAutoFit/>
          </a:bodyPr>
          <a:lstStyle/>
          <a:p>
            <a:pPr algn="ctr"/>
            <a:r>
              <a:rPr lang="en-US" dirty="0" smtClean="0"/>
              <a:t>Initial development: Strategic </a:t>
            </a:r>
            <a:r>
              <a:rPr lang="en-US" dirty="0"/>
              <a:t>Environmental Research and Development Program </a:t>
            </a:r>
          </a:p>
          <a:p>
            <a:pPr algn="ctr"/>
            <a:r>
              <a:rPr lang="en-US" dirty="0" smtClean="0"/>
              <a:t>SERDP projects </a:t>
            </a:r>
            <a:r>
              <a:rPr lang="en-US" dirty="0"/>
              <a:t>SI-1390 at Duke University and SI-1391 at NOAA-</a:t>
            </a:r>
            <a:r>
              <a:rPr lang="en-US" dirty="0" smtClean="0"/>
              <a:t>SWFSC</a:t>
            </a:r>
            <a:endParaRPr lang="en-US" dirty="0"/>
          </a:p>
        </p:txBody>
      </p:sp>
      <p:pic>
        <p:nvPicPr>
          <p:cNvPr id="7" name="Picture 6"/>
          <p:cNvPicPr>
            <a:picLocks noChangeAspect="1"/>
          </p:cNvPicPr>
          <p:nvPr/>
        </p:nvPicPr>
        <p:blipFill>
          <a:blip r:embed="rId3"/>
          <a:stretch>
            <a:fillRect/>
          </a:stretch>
        </p:blipFill>
        <p:spPr>
          <a:xfrm>
            <a:off x="621857" y="3823823"/>
            <a:ext cx="2269955" cy="2274355"/>
          </a:xfrm>
          <a:prstGeom prst="rect">
            <a:avLst/>
          </a:prstGeom>
        </p:spPr>
      </p:pic>
      <p:pic>
        <p:nvPicPr>
          <p:cNvPr id="8" name="Picture 2" descr="http://siliconangle.com/files/2012/03/nasa-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2407" y="122911"/>
            <a:ext cx="810585" cy="69579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Serdp_Pantone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2876" y="6346676"/>
            <a:ext cx="1156519" cy="375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4964350" y="3506563"/>
            <a:ext cx="2092531" cy="97551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8732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chemeClr val="tx1"/>
                                      </p:to>
                                    </p:animClr>
                                    <p:animClr clrSpc="rgb" dir="cw">
                                      <p:cBhvr>
                                        <p:cTn id="7" dur="500" fill="hold"/>
                                        <p:tgtEl>
                                          <p:spTgt spid="5">
                                            <p:txEl>
                                              <p:pRg st="2" end="2"/>
                                            </p:txEl>
                                          </p:spTgt>
                                        </p:tgtEl>
                                        <p:attrNameLst>
                                          <p:attrName>fillcolor</p:attrName>
                                        </p:attrNameLst>
                                      </p:cBhvr>
                                      <p:to>
                                        <a:schemeClr val="tx1"/>
                                      </p:to>
                                    </p:animClr>
                                    <p:set>
                                      <p:cBhvr>
                                        <p:cTn id="8" dur="500" fill="hold"/>
                                        <p:tgtEl>
                                          <p:spTgt spid="5">
                                            <p:txEl>
                                              <p:pRg st="2" end="2"/>
                                            </p:txEl>
                                          </p:spTgt>
                                        </p:tgtEl>
                                        <p:attrNameLst>
                                          <p:attrName>fill.type</p:attrName>
                                        </p:attrNameLst>
                                      </p:cBhvr>
                                      <p:to>
                                        <p:strVal val="solid"/>
                                      </p:to>
                                    </p:set>
                                    <p:set>
                                      <p:cBhvr>
                                        <p:cTn id="9" dur="500" fill="hold"/>
                                        <p:tgtEl>
                                          <p:spTgt spid="5">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5">
                                            <p:txEl>
                                              <p:pRg st="3" end="3"/>
                                            </p:txEl>
                                          </p:spTgt>
                                        </p:tgtEl>
                                        <p:attrNameLst>
                                          <p:attrName>style.color</p:attrName>
                                        </p:attrNameLst>
                                      </p:cBhvr>
                                      <p:to>
                                        <a:schemeClr val="tx1"/>
                                      </p:to>
                                    </p:animClr>
                                    <p:animClr clrSpc="rgb" dir="cw">
                                      <p:cBhvr>
                                        <p:cTn id="14" dur="500" fill="hold"/>
                                        <p:tgtEl>
                                          <p:spTgt spid="5">
                                            <p:txEl>
                                              <p:pRg st="3" end="3"/>
                                            </p:txEl>
                                          </p:spTgt>
                                        </p:tgtEl>
                                        <p:attrNameLst>
                                          <p:attrName>fillcolor</p:attrName>
                                        </p:attrNameLst>
                                      </p:cBhvr>
                                      <p:to>
                                        <a:schemeClr val="tx1"/>
                                      </p:to>
                                    </p:animClr>
                                    <p:set>
                                      <p:cBhvr>
                                        <p:cTn id="15" dur="500" fill="hold"/>
                                        <p:tgtEl>
                                          <p:spTgt spid="5">
                                            <p:txEl>
                                              <p:pRg st="3" end="3"/>
                                            </p:txEl>
                                          </p:spTgt>
                                        </p:tgtEl>
                                        <p:attrNameLst>
                                          <p:attrName>fill.type</p:attrName>
                                        </p:attrNameLst>
                                      </p:cBhvr>
                                      <p:to>
                                        <p:strVal val="solid"/>
                                      </p:to>
                                    </p:set>
                                    <p:set>
                                      <p:cBhvr>
                                        <p:cTn id="16" dur="500" fill="hold"/>
                                        <p:tgtEl>
                                          <p:spTgt spid="5">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5">
                                            <p:txEl>
                                              <p:pRg st="4" end="4"/>
                                            </p:txEl>
                                          </p:spTgt>
                                        </p:tgtEl>
                                        <p:attrNameLst>
                                          <p:attrName>style.color</p:attrName>
                                        </p:attrNameLst>
                                      </p:cBhvr>
                                      <p:to>
                                        <a:schemeClr val="tx1"/>
                                      </p:to>
                                    </p:animClr>
                                    <p:animClr clrSpc="rgb" dir="cw">
                                      <p:cBhvr>
                                        <p:cTn id="21" dur="500" fill="hold"/>
                                        <p:tgtEl>
                                          <p:spTgt spid="5">
                                            <p:txEl>
                                              <p:pRg st="4" end="4"/>
                                            </p:txEl>
                                          </p:spTgt>
                                        </p:tgtEl>
                                        <p:attrNameLst>
                                          <p:attrName>fillcolor</p:attrName>
                                        </p:attrNameLst>
                                      </p:cBhvr>
                                      <p:to>
                                        <a:schemeClr val="tx1"/>
                                      </p:to>
                                    </p:animClr>
                                    <p:set>
                                      <p:cBhvr>
                                        <p:cTn id="22" dur="500" fill="hold"/>
                                        <p:tgtEl>
                                          <p:spTgt spid="5">
                                            <p:txEl>
                                              <p:pRg st="4" end="4"/>
                                            </p:txEl>
                                          </p:spTgt>
                                        </p:tgtEl>
                                        <p:attrNameLst>
                                          <p:attrName>fill.type</p:attrName>
                                        </p:attrNameLst>
                                      </p:cBhvr>
                                      <p:to>
                                        <p:strVal val="solid"/>
                                      </p:to>
                                    </p:set>
                                    <p:set>
                                      <p:cBhvr>
                                        <p:cTn id="23" dur="500" fill="hold"/>
                                        <p:tgtEl>
                                          <p:spTgt spid="5">
                                            <p:txEl>
                                              <p:pRg st="4" end="4"/>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5">
                                            <p:txEl>
                                              <p:pRg st="5" end="5"/>
                                            </p:txEl>
                                          </p:spTgt>
                                        </p:tgtEl>
                                        <p:attrNameLst>
                                          <p:attrName>style.color</p:attrName>
                                        </p:attrNameLst>
                                      </p:cBhvr>
                                      <p:to>
                                        <a:schemeClr val="tx1"/>
                                      </p:to>
                                    </p:animClr>
                                    <p:animClr clrSpc="rgb" dir="cw">
                                      <p:cBhvr>
                                        <p:cTn id="28" dur="500" fill="hold"/>
                                        <p:tgtEl>
                                          <p:spTgt spid="5">
                                            <p:txEl>
                                              <p:pRg st="5" end="5"/>
                                            </p:txEl>
                                          </p:spTgt>
                                        </p:tgtEl>
                                        <p:attrNameLst>
                                          <p:attrName>fillcolor</p:attrName>
                                        </p:attrNameLst>
                                      </p:cBhvr>
                                      <p:to>
                                        <a:schemeClr val="tx1"/>
                                      </p:to>
                                    </p:animClr>
                                    <p:set>
                                      <p:cBhvr>
                                        <p:cTn id="29" dur="500" fill="hold"/>
                                        <p:tgtEl>
                                          <p:spTgt spid="5">
                                            <p:txEl>
                                              <p:pRg st="5" end="5"/>
                                            </p:txEl>
                                          </p:spTgt>
                                        </p:tgtEl>
                                        <p:attrNameLst>
                                          <p:attrName>fill.type</p:attrName>
                                        </p:attrNameLst>
                                      </p:cBhvr>
                                      <p:to>
                                        <p:strVal val="solid"/>
                                      </p:to>
                                    </p:set>
                                    <p:set>
                                      <p:cBhvr>
                                        <p:cTn id="30" dur="500" fill="hold"/>
                                        <p:tgtEl>
                                          <p:spTgt spid="5">
                                            <p:txEl>
                                              <p:pRg st="5" end="5"/>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5">
                                            <p:txEl>
                                              <p:pRg st="6" end="6"/>
                                            </p:txEl>
                                          </p:spTgt>
                                        </p:tgtEl>
                                        <p:attrNameLst>
                                          <p:attrName>style.color</p:attrName>
                                        </p:attrNameLst>
                                      </p:cBhvr>
                                      <p:to>
                                        <a:schemeClr val="tx1"/>
                                      </p:to>
                                    </p:animClr>
                                    <p:animClr clrSpc="rgb" dir="cw">
                                      <p:cBhvr>
                                        <p:cTn id="35" dur="500" fill="hold"/>
                                        <p:tgtEl>
                                          <p:spTgt spid="5">
                                            <p:txEl>
                                              <p:pRg st="6" end="6"/>
                                            </p:txEl>
                                          </p:spTgt>
                                        </p:tgtEl>
                                        <p:attrNameLst>
                                          <p:attrName>fillcolor</p:attrName>
                                        </p:attrNameLst>
                                      </p:cBhvr>
                                      <p:to>
                                        <a:schemeClr val="tx1"/>
                                      </p:to>
                                    </p:animClr>
                                    <p:set>
                                      <p:cBhvr>
                                        <p:cTn id="36" dur="500" fill="hold"/>
                                        <p:tgtEl>
                                          <p:spTgt spid="5">
                                            <p:txEl>
                                              <p:pRg st="6" end="6"/>
                                            </p:txEl>
                                          </p:spTgt>
                                        </p:tgtEl>
                                        <p:attrNameLst>
                                          <p:attrName>fill.type</p:attrName>
                                        </p:attrNameLst>
                                      </p:cBhvr>
                                      <p:to>
                                        <p:strVal val="solid"/>
                                      </p:to>
                                    </p:set>
                                    <p:set>
                                      <p:cBhvr>
                                        <p:cTn id="37" dur="500" fill="hold"/>
                                        <p:tgtEl>
                                          <p:spTgt spid="5">
                                            <p:txEl>
                                              <p:pRg st="6" end="6"/>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799" y="381000"/>
            <a:ext cx="8594261" cy="3970318"/>
          </a:xfrm>
          <a:prstGeom prst="rect">
            <a:avLst/>
          </a:prstGeom>
          <a:noFill/>
        </p:spPr>
        <p:txBody>
          <a:bodyPr wrap="square" rtlCol="0">
            <a:spAutoFit/>
          </a:bodyPr>
          <a:lstStyle/>
          <a:p>
            <a:r>
              <a:rPr lang="en-US" sz="2800" b="1" dirty="0" smtClean="0">
                <a:latin typeface="Arial" pitchFamily="34" charset="0"/>
                <a:cs typeface="Arial" pitchFamily="34" charset="0"/>
              </a:rPr>
              <a:t>Outline:</a:t>
            </a:r>
          </a:p>
          <a:p>
            <a:endParaRPr lang="en-US" sz="2800" dirty="0">
              <a:latin typeface="Arial" pitchFamily="34" charset="0"/>
              <a:cs typeface="Arial" pitchFamily="34" charset="0"/>
            </a:endParaRP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Protected species </a:t>
            </a:r>
            <a:r>
              <a:rPr lang="en-US" sz="2800" dirty="0">
                <a:solidFill>
                  <a:schemeClr val="bg1">
                    <a:lumMod val="75000"/>
                  </a:schemeClr>
                </a:solidFill>
                <a:latin typeface="Arial" pitchFamily="34" charset="0"/>
                <a:cs typeface="Arial" pitchFamily="34" charset="0"/>
              </a:rPr>
              <a:t>f</a:t>
            </a:r>
            <a:r>
              <a:rPr lang="en-US" sz="2800" dirty="0" smtClean="0">
                <a:solidFill>
                  <a:schemeClr val="bg1">
                    <a:lumMod val="75000"/>
                  </a:schemeClr>
                </a:solidFill>
                <a:latin typeface="Arial" pitchFamily="34" charset="0"/>
                <a:cs typeface="Arial" pitchFamily="34" charset="0"/>
              </a:rPr>
              <a:t>orecasting problem</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Density forecasting models</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Spatial Decision Support System (SDSS)</a:t>
            </a:r>
          </a:p>
          <a:p>
            <a:pPr marL="285750" indent="-285750">
              <a:buFont typeface="Arial" pitchFamily="34" charset="0"/>
              <a:buChar char="•"/>
            </a:pPr>
            <a:r>
              <a:rPr lang="en-US" sz="2800" b="1" dirty="0" smtClean="0">
                <a:latin typeface="Arial" pitchFamily="34" charset="0"/>
                <a:cs typeface="Arial" pitchFamily="34" charset="0"/>
              </a:rPr>
              <a:t>Remote Sensing </a:t>
            </a:r>
            <a:r>
              <a:rPr lang="en-US" sz="2800" b="1" dirty="0" err="1" smtClean="0">
                <a:latin typeface="Arial" pitchFamily="34" charset="0"/>
                <a:cs typeface="Arial" pitchFamily="34" charset="0"/>
              </a:rPr>
              <a:t>Geoprocessing</a:t>
            </a:r>
            <a:r>
              <a:rPr lang="en-US" sz="2800" b="1" dirty="0" smtClean="0">
                <a:latin typeface="Arial" pitchFamily="34" charset="0"/>
                <a:cs typeface="Arial" pitchFamily="34" charset="0"/>
              </a:rPr>
              <a:t> Tools (MGET)</a:t>
            </a:r>
          </a:p>
          <a:p>
            <a:pPr marL="285750" indent="-285750">
              <a:buFont typeface="Arial" pitchFamily="34" charset="0"/>
              <a:buChar char="•"/>
            </a:pPr>
            <a:r>
              <a:rPr lang="en-US" sz="2800" dirty="0" smtClean="0">
                <a:solidFill>
                  <a:srgbClr val="BFBFBF"/>
                </a:solidFill>
                <a:latin typeface="Arial" pitchFamily="34" charset="0"/>
                <a:cs typeface="Arial" pitchFamily="34" charset="0"/>
              </a:rPr>
              <a:t>Remote Sensing products</a:t>
            </a:r>
          </a:p>
          <a:p>
            <a:pPr marL="285750" indent="-285750">
              <a:buFont typeface="Arial" pitchFamily="34" charset="0"/>
              <a:buChar char="•"/>
            </a:pPr>
            <a:r>
              <a:rPr lang="en-US" sz="2800" dirty="0" smtClean="0">
                <a:solidFill>
                  <a:srgbClr val="BFBFBF"/>
                </a:solidFill>
                <a:latin typeface="Arial" pitchFamily="34" charset="0"/>
                <a:cs typeface="Arial" pitchFamily="34" charset="0"/>
              </a:rPr>
              <a:t>New applications</a:t>
            </a:r>
          </a:p>
          <a:p>
            <a:pPr marL="285750" indent="-285750">
              <a:buFont typeface="Arial" pitchFamily="34" charset="0"/>
              <a:buChar char="•"/>
            </a:pPr>
            <a:r>
              <a:rPr lang="en-US" sz="2800" dirty="0" smtClean="0">
                <a:solidFill>
                  <a:srgbClr val="BFBFBF"/>
                </a:solidFill>
                <a:latin typeface="Arial" pitchFamily="34" charset="0"/>
                <a:cs typeface="Arial" pitchFamily="34" charset="0"/>
              </a:rPr>
              <a:t>Next steps</a:t>
            </a:r>
          </a:p>
        </p:txBody>
      </p:sp>
      <p:pic>
        <p:nvPicPr>
          <p:cNvPr id="5" name="Picture 2" descr="http://swfsc.noaa.gov/uploadedImages/Divisions/PRD/Programs/Coastal_Marine_Mammal/clip_image004(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77688" y="9813925"/>
            <a:ext cx="3546475" cy="3078163"/>
          </a:xfrm>
          <a:prstGeom prst="rect">
            <a:avLst/>
          </a:prstGeom>
          <a:noFill/>
          <a:ln w="28575">
            <a:solidFill>
              <a:srgbClr val="FFCC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3535" t="5656" b="11363"/>
          <a:stretch>
            <a:fillRect/>
          </a:stretch>
        </p:blipFill>
        <p:spPr bwMode="auto">
          <a:xfrm>
            <a:off x="7379512" y="0"/>
            <a:ext cx="1764488" cy="134986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3140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216"/>
            <a:ext cx="8382000" cy="732877"/>
          </a:xfrm>
        </p:spPr>
        <p:txBody>
          <a:bodyPr>
            <a:noAutofit/>
          </a:bodyPr>
          <a:lstStyle/>
          <a:p>
            <a:r>
              <a:rPr lang="en-US" sz="3600" dirty="0" smtClean="0"/>
              <a:t>Tools &amp; Algorithm Products:</a:t>
            </a:r>
            <a:br>
              <a:rPr lang="en-US" sz="3600" dirty="0" smtClean="0"/>
            </a:br>
            <a:r>
              <a:rPr lang="en-US" sz="3600" dirty="0" smtClean="0"/>
              <a:t>Marine Geospatial Ecology Toolbox (MGET)</a:t>
            </a:r>
            <a:endParaRPr lang="en-US" sz="3600" dirty="0"/>
          </a:p>
        </p:txBody>
      </p:sp>
      <p:pic>
        <p:nvPicPr>
          <p:cNvPr id="3" name="Picture 2" descr="Slide08.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646093" y="1466466"/>
            <a:ext cx="5193107" cy="3894830"/>
          </a:xfrm>
          <a:prstGeom prst="rect">
            <a:avLst/>
          </a:prstGeom>
          <a:ln>
            <a:solidFill>
              <a:schemeClr val="tx2">
                <a:lumMod val="50000"/>
              </a:schemeClr>
            </a:solidFill>
          </a:ln>
        </p:spPr>
      </p:pic>
      <p:sp>
        <p:nvSpPr>
          <p:cNvPr id="6" name="TextBox 5"/>
          <p:cNvSpPr txBox="1"/>
          <p:nvPr/>
        </p:nvSpPr>
        <p:spPr>
          <a:xfrm>
            <a:off x="290280" y="1663004"/>
            <a:ext cx="3202510" cy="2369880"/>
          </a:xfrm>
          <a:prstGeom prst="rect">
            <a:avLst/>
          </a:prstGeom>
          <a:noFill/>
        </p:spPr>
        <p:txBody>
          <a:bodyPr wrap="square" rtlCol="0">
            <a:spAutoFit/>
          </a:bodyPr>
          <a:lstStyle/>
          <a:p>
            <a:r>
              <a:rPr lang="en-US" sz="2800" b="1" dirty="0" smtClean="0">
                <a:latin typeface="Arial"/>
                <a:cs typeface="Arial"/>
              </a:rPr>
              <a:t>MGET</a:t>
            </a:r>
          </a:p>
          <a:p>
            <a:r>
              <a:rPr lang="en-US" sz="2400" dirty="0" smtClean="0">
                <a:latin typeface="Arial"/>
                <a:cs typeface="Arial"/>
              </a:rPr>
              <a:t> </a:t>
            </a:r>
          </a:p>
          <a:p>
            <a:r>
              <a:rPr lang="en-US" sz="2400" dirty="0" smtClean="0">
                <a:latin typeface="Arial"/>
                <a:cs typeface="Arial"/>
              </a:rPr>
              <a:t>A free plug-in tool set for the popular ArcGIS Geographic Information System</a:t>
            </a:r>
            <a:endParaRPr lang="en-US" sz="2400" dirty="0">
              <a:latin typeface="Arial"/>
              <a:cs typeface="Arial"/>
            </a:endParaRPr>
          </a:p>
        </p:txBody>
      </p:sp>
      <p:grpSp>
        <p:nvGrpSpPr>
          <p:cNvPr id="5" name="Group 4"/>
          <p:cNvGrpSpPr/>
          <p:nvPr/>
        </p:nvGrpSpPr>
        <p:grpSpPr>
          <a:xfrm>
            <a:off x="290280" y="4066800"/>
            <a:ext cx="4790140" cy="2641990"/>
            <a:chOff x="290280" y="4066800"/>
            <a:chExt cx="4790140" cy="2641990"/>
          </a:xfrm>
        </p:grpSpPr>
        <p:sp>
          <p:nvSpPr>
            <p:cNvPr id="4" name="Rectangle 3"/>
            <p:cNvSpPr/>
            <p:nvPr/>
          </p:nvSpPr>
          <p:spPr>
            <a:xfrm>
              <a:off x="3646093" y="4066800"/>
              <a:ext cx="1434327" cy="1294496"/>
            </a:xfrm>
            <a:prstGeom prst="rect">
              <a:avLst/>
            </a:prstGeom>
            <a:no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290280" y="4550583"/>
              <a:ext cx="3057460" cy="2158207"/>
            </a:xfrm>
            <a:prstGeom prst="rect">
              <a:avLst/>
            </a:prstGeom>
            <a:noFill/>
            <a:ln w="9525">
              <a:noFill/>
              <a:miter lim="800000"/>
              <a:headEnd/>
              <a:tailEnd/>
            </a:ln>
          </p:spPr>
        </p:pic>
        <p:sp>
          <p:nvSpPr>
            <p:cNvPr id="9" name="Rectangle 8"/>
            <p:cNvSpPr/>
            <p:nvPr/>
          </p:nvSpPr>
          <p:spPr>
            <a:xfrm>
              <a:off x="1016359" y="5530032"/>
              <a:ext cx="919040" cy="592845"/>
            </a:xfrm>
            <a:prstGeom prst="rect">
              <a:avLst/>
            </a:prstGeom>
            <a:no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1935399" y="4066800"/>
              <a:ext cx="1710694" cy="146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935399" y="5361296"/>
              <a:ext cx="1710694" cy="7615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01474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get_web.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 y="95657"/>
            <a:ext cx="9144000" cy="6751352"/>
          </a:xfrm>
          <a:prstGeom prst="rect">
            <a:avLst/>
          </a:prstGeom>
        </p:spPr>
      </p:pic>
      <p:sp>
        <p:nvSpPr>
          <p:cNvPr id="3" name="TextBox 2"/>
          <p:cNvSpPr txBox="1"/>
          <p:nvPr/>
        </p:nvSpPr>
        <p:spPr>
          <a:xfrm>
            <a:off x="2849749" y="5677843"/>
            <a:ext cx="6098592" cy="954107"/>
          </a:xfrm>
          <a:prstGeom prst="rect">
            <a:avLst/>
          </a:prstGeom>
          <a:solidFill>
            <a:schemeClr val="bg1"/>
          </a:solidFill>
        </p:spPr>
        <p:txBody>
          <a:bodyPr wrap="square" rtlCol="0">
            <a:spAutoFit/>
          </a:bodyPr>
          <a:lstStyle/>
          <a:p>
            <a:pPr algn="ctr"/>
            <a:r>
              <a:rPr lang="en-US" sz="2800" b="1" dirty="0" smtClean="0"/>
              <a:t>More than 200 GIS/RS tools &amp; scripts made freely available</a:t>
            </a:r>
            <a:endParaRPr lang="en-US" sz="2800" b="1" dirty="0"/>
          </a:p>
        </p:txBody>
      </p:sp>
      <p:grpSp>
        <p:nvGrpSpPr>
          <p:cNvPr id="11" name="Group 10"/>
          <p:cNvGrpSpPr/>
          <p:nvPr/>
        </p:nvGrpSpPr>
        <p:grpSpPr>
          <a:xfrm>
            <a:off x="1712885" y="1835041"/>
            <a:ext cx="7194859" cy="4013181"/>
            <a:chOff x="1712885" y="1835041"/>
            <a:chExt cx="7194859" cy="4013181"/>
          </a:xfrm>
        </p:grpSpPr>
        <p:pic>
          <p:nvPicPr>
            <p:cNvPr id="38914" name="Picture 2"/>
            <p:cNvPicPr>
              <a:picLocks noChangeAspect="1" noChangeArrowheads="1"/>
            </p:cNvPicPr>
            <p:nvPr/>
          </p:nvPicPr>
          <p:blipFill>
            <a:blip r:embed="rId3" cstate="print"/>
            <a:srcRect/>
            <a:stretch>
              <a:fillRect/>
            </a:stretch>
          </p:blipFill>
          <p:spPr bwMode="auto">
            <a:xfrm>
              <a:off x="2778011" y="1835041"/>
              <a:ext cx="6129733" cy="3657600"/>
            </a:xfrm>
            <a:prstGeom prst="rect">
              <a:avLst/>
            </a:prstGeom>
            <a:noFill/>
            <a:ln w="9525">
              <a:solidFill>
                <a:schemeClr val="tx1"/>
              </a:solidFill>
              <a:miter lim="800000"/>
              <a:headEnd/>
              <a:tailEnd/>
            </a:ln>
          </p:spPr>
        </p:pic>
        <p:cxnSp>
          <p:nvCxnSpPr>
            <p:cNvPr id="8" name="Straight Arrow Connector 7"/>
            <p:cNvCxnSpPr/>
            <p:nvPr/>
          </p:nvCxnSpPr>
          <p:spPr>
            <a:xfrm flipV="1">
              <a:off x="1712885" y="5492641"/>
              <a:ext cx="1065126" cy="3555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712885" y="1835041"/>
              <a:ext cx="1065126" cy="40131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4549269" y="3676840"/>
            <a:ext cx="4208703" cy="1569660"/>
          </a:xfrm>
          <a:prstGeom prst="rect">
            <a:avLst/>
          </a:prstGeom>
          <a:solidFill>
            <a:srgbClr val="FFFFFF"/>
          </a:solidFill>
          <a:ln>
            <a:solidFill>
              <a:srgbClr val="000000"/>
            </a:solidFill>
          </a:ln>
        </p:spPr>
        <p:txBody>
          <a:bodyPr wrap="square" rtlCol="0">
            <a:spAutoFit/>
          </a:bodyPr>
          <a:lstStyle/>
          <a:p>
            <a:r>
              <a:rPr lang="en-US" sz="2400" dirty="0" smtClean="0">
                <a:solidFill>
                  <a:srgbClr val="FF0000"/>
                </a:solidFill>
              </a:rPr>
              <a:t>MGET directly  </a:t>
            </a:r>
            <a:r>
              <a:rPr lang="en-US" sz="2400" b="1" i="1" u="sng" dirty="0" smtClean="0">
                <a:solidFill>
                  <a:srgbClr val="FF0000"/>
                </a:solidFill>
              </a:rPr>
              <a:t>facilitates</a:t>
            </a:r>
            <a:r>
              <a:rPr lang="en-US" sz="2400" dirty="0" smtClean="0">
                <a:solidFill>
                  <a:srgbClr val="FF0000"/>
                </a:solidFill>
              </a:rPr>
              <a:t> increased usage of NASA remote sensing products</a:t>
            </a:r>
            <a:r>
              <a:rPr lang="en-US" sz="2400" dirty="0">
                <a:solidFill>
                  <a:srgbClr val="FF0000"/>
                </a:solidFill>
              </a:rPr>
              <a:t> </a:t>
            </a:r>
            <a:r>
              <a:rPr lang="en-US" sz="2400" dirty="0" smtClean="0">
                <a:solidFill>
                  <a:srgbClr val="FF0000"/>
                </a:solidFill>
              </a:rPr>
              <a:t>and applications</a:t>
            </a:r>
          </a:p>
        </p:txBody>
      </p:sp>
    </p:spTree>
    <p:extLst>
      <p:ext uri="{BB962C8B-B14F-4D97-AF65-F5344CB8AC3E}">
        <p14:creationId xmlns:p14="http://schemas.microsoft.com/office/powerpoint/2010/main" xmlns="" val="2668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956"/>
            <a:ext cx="8229600" cy="714834"/>
          </a:xfrm>
        </p:spPr>
        <p:txBody>
          <a:bodyPr>
            <a:noAutofit/>
          </a:bodyPr>
          <a:lstStyle/>
          <a:p>
            <a:r>
              <a:rPr lang="en-US" sz="3600" dirty="0" smtClean="0">
                <a:latin typeface="Arial"/>
                <a:cs typeface="Arial"/>
              </a:rPr>
              <a:t>MGET tool use is growing worldwide</a:t>
            </a:r>
            <a:endParaRPr lang="en-US" sz="3600" dirty="0">
              <a:latin typeface="Arial"/>
              <a:cs typeface="Arial"/>
            </a:endParaRPr>
          </a:p>
        </p:txBody>
      </p:sp>
      <p:pic>
        <p:nvPicPr>
          <p:cNvPr id="33795" name="Picture 3"/>
          <p:cNvPicPr>
            <a:picLocks noChangeAspect="1" noChangeArrowheads="1"/>
          </p:cNvPicPr>
          <p:nvPr/>
        </p:nvPicPr>
        <p:blipFill>
          <a:blip r:embed="rId2" cstate="print"/>
          <a:srcRect/>
          <a:stretch>
            <a:fillRect/>
          </a:stretch>
        </p:blipFill>
        <p:spPr bwMode="auto">
          <a:xfrm>
            <a:off x="704126" y="924999"/>
            <a:ext cx="7964361" cy="4982050"/>
          </a:xfrm>
          <a:prstGeom prst="rect">
            <a:avLst/>
          </a:prstGeom>
          <a:noFill/>
          <a:ln w="3175">
            <a:solidFill>
              <a:schemeClr val="tx1"/>
            </a:solid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990600" y="5294235"/>
            <a:ext cx="1666875" cy="685800"/>
          </a:xfrm>
          <a:prstGeom prst="rect">
            <a:avLst/>
          </a:prstGeom>
          <a:noFill/>
          <a:ln w="9525">
            <a:noFill/>
            <a:miter lim="800000"/>
            <a:headEnd/>
            <a:tailEnd/>
          </a:ln>
        </p:spPr>
      </p:pic>
      <p:sp>
        <p:nvSpPr>
          <p:cNvPr id="7" name="TextBox 6"/>
          <p:cNvSpPr txBox="1"/>
          <p:nvPr/>
        </p:nvSpPr>
        <p:spPr>
          <a:xfrm>
            <a:off x="5029200" y="5476162"/>
            <a:ext cx="3124200" cy="430887"/>
          </a:xfrm>
          <a:prstGeom prst="rect">
            <a:avLst/>
          </a:prstGeom>
          <a:noFill/>
        </p:spPr>
        <p:txBody>
          <a:bodyPr wrap="square" rtlCol="0">
            <a:spAutoFit/>
          </a:bodyPr>
          <a:lstStyle/>
          <a:p>
            <a:r>
              <a:rPr lang="en-US" sz="2200" b="1" dirty="0" smtClean="0">
                <a:solidFill>
                  <a:schemeClr val="tx1">
                    <a:lumMod val="75000"/>
                    <a:lumOff val="25000"/>
                  </a:schemeClr>
                </a:solidFill>
                <a:latin typeface="+mj-lt"/>
              </a:rPr>
              <a:t>77 Countries</a:t>
            </a:r>
            <a:endParaRPr lang="en-US" sz="2200" b="1" dirty="0">
              <a:solidFill>
                <a:schemeClr val="tx1">
                  <a:lumMod val="75000"/>
                  <a:lumOff val="25000"/>
                </a:schemeClr>
              </a:solidFill>
              <a:latin typeface="+mj-lt"/>
            </a:endParaRPr>
          </a:p>
        </p:txBody>
      </p:sp>
      <p:sp>
        <p:nvSpPr>
          <p:cNvPr id="10" name="TextBox 9"/>
          <p:cNvSpPr txBox="1"/>
          <p:nvPr/>
        </p:nvSpPr>
        <p:spPr>
          <a:xfrm>
            <a:off x="3224641" y="1220301"/>
            <a:ext cx="5181600" cy="430887"/>
          </a:xfrm>
          <a:prstGeom prst="rect">
            <a:avLst/>
          </a:prstGeom>
          <a:noFill/>
        </p:spPr>
        <p:txBody>
          <a:bodyPr wrap="square" rtlCol="0">
            <a:spAutoFit/>
          </a:bodyPr>
          <a:lstStyle/>
          <a:p>
            <a:pPr algn="r"/>
            <a:r>
              <a:rPr lang="en-US" sz="2200" b="1" dirty="0" smtClean="0">
                <a:solidFill>
                  <a:schemeClr val="tx1">
                    <a:lumMod val="75000"/>
                    <a:lumOff val="25000"/>
                  </a:schemeClr>
                </a:solidFill>
                <a:latin typeface="+mj-lt"/>
              </a:rPr>
              <a:t>&gt; 2000 installations since August 2009</a:t>
            </a:r>
            <a:endParaRPr lang="en-US" sz="2200" b="1" dirty="0">
              <a:solidFill>
                <a:schemeClr val="tx1">
                  <a:lumMod val="75000"/>
                  <a:lumOff val="25000"/>
                </a:schemeClr>
              </a:solidFill>
              <a:latin typeface="+mj-lt"/>
            </a:endParaRPr>
          </a:p>
        </p:txBody>
      </p:sp>
      <p:pic>
        <p:nvPicPr>
          <p:cNvPr id="3" name="Picture 2" descr="CumulativeInstallations.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4286856"/>
            <a:ext cx="2510262" cy="2510262"/>
          </a:xfrm>
          <a:prstGeom prst="rect">
            <a:avLst/>
          </a:prstGeom>
        </p:spPr>
      </p:pic>
      <p:sp>
        <p:nvSpPr>
          <p:cNvPr id="4" name="Rectangle 3"/>
          <p:cNvSpPr/>
          <p:nvPr/>
        </p:nvSpPr>
        <p:spPr>
          <a:xfrm>
            <a:off x="2661714" y="6197984"/>
            <a:ext cx="6006773" cy="461665"/>
          </a:xfrm>
          <a:prstGeom prst="rect">
            <a:avLst/>
          </a:prstGeom>
        </p:spPr>
        <p:txBody>
          <a:bodyPr wrap="none">
            <a:spAutoFit/>
          </a:bodyPr>
          <a:lstStyle/>
          <a:p>
            <a:r>
              <a:rPr lang="en-US" sz="2400" dirty="0"/>
              <a:t>http://</a:t>
            </a:r>
            <a:r>
              <a:rPr lang="en-US" sz="2400" dirty="0" err="1"/>
              <a:t>code.nicholas.duke.edu</a:t>
            </a:r>
            <a:r>
              <a:rPr lang="en-US" sz="2400" dirty="0"/>
              <a:t>/projects/</a:t>
            </a:r>
            <a:r>
              <a:rPr lang="en-US" sz="2400" dirty="0" err="1"/>
              <a:t>mget</a:t>
            </a:r>
            <a:r>
              <a:rPr lang="en-US" sz="2400" dirty="0"/>
              <a:t>/</a:t>
            </a:r>
          </a:p>
        </p:txBody>
      </p:sp>
      <p:grpSp>
        <p:nvGrpSpPr>
          <p:cNvPr id="9" name="Group 8"/>
          <p:cNvGrpSpPr/>
          <p:nvPr/>
        </p:nvGrpSpPr>
        <p:grpSpPr>
          <a:xfrm>
            <a:off x="245533" y="4294532"/>
            <a:ext cx="2092329" cy="2199103"/>
            <a:chOff x="245533" y="4294532"/>
            <a:chExt cx="2092329" cy="2199103"/>
          </a:xfrm>
        </p:grpSpPr>
        <p:cxnSp>
          <p:nvCxnSpPr>
            <p:cNvPr id="6" name="Straight Arrow Connector 5"/>
            <p:cNvCxnSpPr/>
            <p:nvPr/>
          </p:nvCxnSpPr>
          <p:spPr>
            <a:xfrm flipV="1">
              <a:off x="822581" y="4718708"/>
              <a:ext cx="1515281" cy="177492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5533" y="4294532"/>
              <a:ext cx="1854143" cy="646331"/>
            </a:xfrm>
            <a:prstGeom prst="rect">
              <a:avLst/>
            </a:prstGeom>
            <a:noFill/>
          </p:spPr>
          <p:txBody>
            <a:bodyPr wrap="none" rtlCol="0">
              <a:spAutoFit/>
            </a:bodyPr>
            <a:lstStyle/>
            <a:p>
              <a:r>
                <a:rPr lang="en-US" b="1" dirty="0" smtClean="0">
                  <a:solidFill>
                    <a:srgbClr val="FF0000"/>
                  </a:solidFill>
                </a:rPr>
                <a:t>&gt;2079 unique </a:t>
              </a:r>
            </a:p>
            <a:p>
              <a:r>
                <a:rPr lang="en-US" b="1" dirty="0">
                  <a:solidFill>
                    <a:srgbClr val="FF0000"/>
                  </a:solidFill>
                </a:rPr>
                <a:t>u</a:t>
              </a:r>
              <a:r>
                <a:rPr lang="en-US" b="1" dirty="0" smtClean="0">
                  <a:solidFill>
                    <a:srgbClr val="FF0000"/>
                  </a:solidFill>
                </a:rPr>
                <a:t>sers 2009 - 2012</a:t>
              </a:r>
              <a:endParaRPr lang="en-US"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674"/>
            <a:ext cx="8229600" cy="890254"/>
          </a:xfrm>
        </p:spPr>
        <p:txBody>
          <a:bodyPr>
            <a:normAutofit/>
          </a:bodyPr>
          <a:lstStyle/>
          <a:p>
            <a:r>
              <a:rPr lang="en-US" dirty="0" smtClean="0"/>
              <a:t>NASA MODIS SST products</a:t>
            </a:r>
            <a:endParaRPr lang="en-US" dirty="0"/>
          </a:p>
        </p:txBody>
      </p:sp>
      <p:pic>
        <p:nvPicPr>
          <p:cNvPr id="39939" name="Picture 3"/>
          <p:cNvPicPr>
            <a:picLocks noChangeAspect="1" noChangeArrowheads="1"/>
          </p:cNvPicPr>
          <p:nvPr/>
        </p:nvPicPr>
        <p:blipFill>
          <a:blip r:embed="rId2" cstate="print"/>
          <a:srcRect/>
          <a:stretch>
            <a:fillRect/>
          </a:stretch>
        </p:blipFill>
        <p:spPr bwMode="auto">
          <a:xfrm>
            <a:off x="152400" y="1826240"/>
            <a:ext cx="3962400" cy="1064187"/>
          </a:xfrm>
          <a:prstGeom prst="rect">
            <a:avLst/>
          </a:prstGeom>
          <a:noFill/>
          <a:ln w="9525">
            <a:noFill/>
            <a:miter lim="800000"/>
            <a:headEnd/>
            <a:tailEnd/>
          </a:ln>
        </p:spPr>
      </p:pic>
      <p:pic>
        <p:nvPicPr>
          <p:cNvPr id="39941" name="Picture 5"/>
          <p:cNvPicPr>
            <a:picLocks noChangeAspect="1" noChangeArrowheads="1"/>
          </p:cNvPicPr>
          <p:nvPr/>
        </p:nvPicPr>
        <p:blipFill>
          <a:blip r:embed="rId3" cstate="print"/>
          <a:srcRect/>
          <a:stretch>
            <a:fillRect/>
          </a:stretch>
        </p:blipFill>
        <p:spPr bwMode="auto">
          <a:xfrm>
            <a:off x="4572000" y="1902440"/>
            <a:ext cx="4381570" cy="4238625"/>
          </a:xfrm>
          <a:prstGeom prst="rect">
            <a:avLst/>
          </a:prstGeom>
          <a:noFill/>
          <a:ln w="9525">
            <a:noFill/>
            <a:miter lim="800000"/>
            <a:headEnd/>
            <a:tailEnd/>
          </a:ln>
        </p:spPr>
      </p:pic>
      <p:sp>
        <p:nvSpPr>
          <p:cNvPr id="8" name="Rectangle 7"/>
          <p:cNvSpPr/>
          <p:nvPr/>
        </p:nvSpPr>
        <p:spPr>
          <a:xfrm>
            <a:off x="381000" y="2435840"/>
            <a:ext cx="3657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8" idx="3"/>
          </p:cNvCxnSpPr>
          <p:nvPr/>
        </p:nvCxnSpPr>
        <p:spPr>
          <a:xfrm>
            <a:off x="4038600" y="2550140"/>
            <a:ext cx="425335" cy="6235"/>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Content Placeholder 30"/>
          <p:cNvSpPr>
            <a:spLocks noGrp="1"/>
          </p:cNvSpPr>
          <p:nvPr>
            <p:ph idx="1"/>
          </p:nvPr>
        </p:nvSpPr>
        <p:spPr>
          <a:xfrm>
            <a:off x="304800" y="3063728"/>
            <a:ext cx="4191000" cy="3733800"/>
          </a:xfrm>
        </p:spPr>
        <p:txBody>
          <a:bodyPr>
            <a:normAutofit/>
          </a:bodyPr>
          <a:lstStyle/>
          <a:p>
            <a:r>
              <a:rPr lang="en-US" sz="2000" dirty="0" smtClean="0"/>
              <a:t>MGET provides tools that detect oceanographic features in remote sensing images</a:t>
            </a:r>
          </a:p>
          <a:p>
            <a:pPr>
              <a:spcBef>
                <a:spcPts val="1200"/>
              </a:spcBef>
            </a:pPr>
            <a:r>
              <a:rPr lang="en-US" sz="2000" dirty="0" smtClean="0"/>
              <a:t>These are some of the most popular tools in MGET</a:t>
            </a:r>
            <a:endParaRPr lang="en-US" sz="2000" dirty="0"/>
          </a:p>
        </p:txBody>
      </p:sp>
      <p:pic>
        <p:nvPicPr>
          <p:cNvPr id="39942" name="Picture 6"/>
          <p:cNvPicPr>
            <a:picLocks noChangeAspect="1" noChangeArrowheads="1"/>
          </p:cNvPicPr>
          <p:nvPr/>
        </p:nvPicPr>
        <p:blipFill>
          <a:blip r:embed="rId4" cstate="print"/>
          <a:srcRect/>
          <a:stretch>
            <a:fillRect/>
          </a:stretch>
        </p:blipFill>
        <p:spPr bwMode="auto">
          <a:xfrm>
            <a:off x="457200" y="5197328"/>
            <a:ext cx="1676400" cy="1257300"/>
          </a:xfrm>
          <a:prstGeom prst="rect">
            <a:avLst/>
          </a:prstGeom>
          <a:noFill/>
          <a:ln w="9525">
            <a:solidFill>
              <a:schemeClr val="tx1"/>
            </a:solidFill>
            <a:miter lim="800000"/>
            <a:headEnd/>
            <a:tailEnd/>
          </a:ln>
        </p:spPr>
      </p:pic>
      <p:pic>
        <p:nvPicPr>
          <p:cNvPr id="39943" name="Picture 7"/>
          <p:cNvPicPr>
            <a:picLocks noChangeAspect="1" noChangeArrowheads="1"/>
          </p:cNvPicPr>
          <p:nvPr/>
        </p:nvPicPr>
        <p:blipFill>
          <a:blip r:embed="rId5" cstate="print"/>
          <a:srcRect/>
          <a:stretch>
            <a:fillRect/>
          </a:stretch>
        </p:blipFill>
        <p:spPr bwMode="auto">
          <a:xfrm>
            <a:off x="2362200" y="5213656"/>
            <a:ext cx="1905000" cy="1240972"/>
          </a:xfrm>
          <a:prstGeom prst="rect">
            <a:avLst/>
          </a:prstGeom>
          <a:noFill/>
          <a:ln w="9525">
            <a:solidFill>
              <a:schemeClr val="tx1"/>
            </a:solidFill>
            <a:miter lim="800000"/>
            <a:headEnd/>
            <a:tailEnd/>
          </a:ln>
        </p:spPr>
      </p:pic>
      <p:sp>
        <p:nvSpPr>
          <p:cNvPr id="36" name="TextBox 35"/>
          <p:cNvSpPr txBox="1"/>
          <p:nvPr/>
        </p:nvSpPr>
        <p:spPr>
          <a:xfrm>
            <a:off x="457201" y="6489751"/>
            <a:ext cx="1676400" cy="307777"/>
          </a:xfrm>
          <a:prstGeom prst="rect">
            <a:avLst/>
          </a:prstGeom>
          <a:noFill/>
        </p:spPr>
        <p:txBody>
          <a:bodyPr wrap="square" rtlCol="0">
            <a:spAutoFit/>
          </a:bodyPr>
          <a:lstStyle/>
          <a:p>
            <a:pPr algn="ctr"/>
            <a:r>
              <a:rPr lang="en-US" sz="1400" dirty="0" smtClean="0">
                <a:latin typeface="+mj-lt"/>
              </a:rPr>
              <a:t>Terra</a:t>
            </a:r>
            <a:endParaRPr lang="en-US" sz="1400" dirty="0">
              <a:latin typeface="+mj-lt"/>
            </a:endParaRPr>
          </a:p>
        </p:txBody>
      </p:sp>
      <p:sp>
        <p:nvSpPr>
          <p:cNvPr id="37" name="TextBox 36"/>
          <p:cNvSpPr txBox="1"/>
          <p:nvPr/>
        </p:nvSpPr>
        <p:spPr>
          <a:xfrm>
            <a:off x="2362200" y="6478083"/>
            <a:ext cx="1905000" cy="307777"/>
          </a:xfrm>
          <a:prstGeom prst="rect">
            <a:avLst/>
          </a:prstGeom>
          <a:noFill/>
        </p:spPr>
        <p:txBody>
          <a:bodyPr wrap="square" rtlCol="0">
            <a:spAutoFit/>
          </a:bodyPr>
          <a:lstStyle/>
          <a:p>
            <a:pPr algn="ctr"/>
            <a:r>
              <a:rPr lang="en-US" sz="1400" dirty="0" smtClean="0">
                <a:latin typeface="+mj-lt"/>
              </a:rPr>
              <a:t>Aqua</a:t>
            </a:r>
            <a:endParaRPr lang="en-US" sz="1400" dirty="0">
              <a:latin typeface="+mj-lt"/>
            </a:endParaRPr>
          </a:p>
        </p:txBody>
      </p:sp>
      <p:sp>
        <p:nvSpPr>
          <p:cNvPr id="3" name="TextBox 2"/>
          <p:cNvSpPr txBox="1"/>
          <p:nvPr/>
        </p:nvSpPr>
        <p:spPr>
          <a:xfrm>
            <a:off x="304800" y="190042"/>
            <a:ext cx="3097247" cy="400110"/>
          </a:xfrm>
          <a:prstGeom prst="rect">
            <a:avLst/>
          </a:prstGeom>
          <a:noFill/>
        </p:spPr>
        <p:txBody>
          <a:bodyPr wrap="none" rtlCol="0">
            <a:spAutoFit/>
          </a:bodyPr>
          <a:lstStyle/>
          <a:p>
            <a:r>
              <a:rPr lang="en-US" sz="2000" dirty="0" smtClean="0">
                <a:latin typeface="Arial"/>
                <a:cs typeface="Arial"/>
              </a:rPr>
              <a:t>MGET Tools &amp; Algorithms</a:t>
            </a:r>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print"/>
          <a:srcRect/>
          <a:stretch>
            <a:fillRect/>
          </a:stretch>
        </p:blipFill>
        <p:spPr bwMode="auto">
          <a:xfrm>
            <a:off x="228600" y="1981200"/>
            <a:ext cx="4206658" cy="762000"/>
          </a:xfrm>
          <a:prstGeom prst="rect">
            <a:avLst/>
          </a:prstGeom>
          <a:noFill/>
          <a:ln w="9525">
            <a:noFill/>
            <a:miter lim="800000"/>
            <a:headEnd/>
            <a:tailEnd/>
          </a:ln>
        </p:spPr>
      </p:pic>
      <p:sp>
        <p:nvSpPr>
          <p:cNvPr id="2" name="Title 1"/>
          <p:cNvSpPr>
            <a:spLocks noGrp="1"/>
          </p:cNvSpPr>
          <p:nvPr>
            <p:ph type="title"/>
          </p:nvPr>
        </p:nvSpPr>
        <p:spPr>
          <a:xfrm>
            <a:off x="457200" y="725674"/>
            <a:ext cx="8686800" cy="950726"/>
          </a:xfrm>
        </p:spPr>
        <p:txBody>
          <a:bodyPr>
            <a:normAutofit/>
          </a:bodyPr>
          <a:lstStyle/>
          <a:p>
            <a:r>
              <a:rPr lang="en-US" dirty="0" smtClean="0"/>
              <a:t>NASA Ocean Color products</a:t>
            </a:r>
            <a:endParaRPr lang="en-US" dirty="0"/>
          </a:p>
        </p:txBody>
      </p:sp>
      <p:sp>
        <p:nvSpPr>
          <p:cNvPr id="31" name="Content Placeholder 30"/>
          <p:cNvSpPr>
            <a:spLocks noGrp="1"/>
          </p:cNvSpPr>
          <p:nvPr>
            <p:ph idx="1"/>
          </p:nvPr>
        </p:nvSpPr>
        <p:spPr>
          <a:xfrm>
            <a:off x="304800" y="3048000"/>
            <a:ext cx="4191000" cy="3810000"/>
          </a:xfrm>
        </p:spPr>
        <p:txBody>
          <a:bodyPr>
            <a:normAutofit/>
          </a:bodyPr>
          <a:lstStyle/>
          <a:p>
            <a:r>
              <a:rPr lang="en-US" sz="2000" dirty="0" smtClean="0"/>
              <a:t>MGET provides customized tools for each data product that it supports</a:t>
            </a:r>
          </a:p>
          <a:p>
            <a:pPr>
              <a:spcBef>
                <a:spcPts val="1800"/>
              </a:spcBef>
            </a:pPr>
            <a:r>
              <a:rPr lang="en-US" sz="2000" dirty="0" smtClean="0"/>
              <a:t>The tool shown here is a simple one: it downloads ocean color data in a GIS-compatible format</a:t>
            </a:r>
          </a:p>
          <a:p>
            <a:pPr>
              <a:spcBef>
                <a:spcPts val="1800"/>
              </a:spcBef>
            </a:pPr>
            <a:r>
              <a:rPr lang="en-US" sz="2000" dirty="0" smtClean="0"/>
              <a:t>This may seem trivial but GIS users regularly cite data import as 80% of the work of any project</a:t>
            </a:r>
            <a:endParaRPr lang="en-US" sz="2000" dirty="0"/>
          </a:p>
        </p:txBody>
      </p:sp>
      <p:sp>
        <p:nvSpPr>
          <p:cNvPr id="8" name="Rectangle 7"/>
          <p:cNvSpPr/>
          <p:nvPr/>
        </p:nvSpPr>
        <p:spPr>
          <a:xfrm>
            <a:off x="450270" y="2369128"/>
            <a:ext cx="3182389" cy="182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8" idx="3"/>
          </p:cNvCxnSpPr>
          <p:nvPr/>
        </p:nvCxnSpPr>
        <p:spPr>
          <a:xfrm flipV="1">
            <a:off x="3632659" y="2460567"/>
            <a:ext cx="939341" cy="1"/>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1987" name="Picture 3"/>
          <p:cNvPicPr>
            <a:picLocks noChangeAspect="1" noChangeArrowheads="1"/>
          </p:cNvPicPr>
          <p:nvPr/>
        </p:nvPicPr>
        <p:blipFill>
          <a:blip r:embed="rId3" cstate="print"/>
          <a:srcRect/>
          <a:stretch>
            <a:fillRect/>
          </a:stretch>
        </p:blipFill>
        <p:spPr bwMode="auto">
          <a:xfrm>
            <a:off x="4648200" y="1981200"/>
            <a:ext cx="4347787" cy="4205944"/>
          </a:xfrm>
          <a:prstGeom prst="rect">
            <a:avLst/>
          </a:prstGeom>
          <a:noFill/>
          <a:ln w="9525">
            <a:noFill/>
            <a:miter lim="800000"/>
            <a:headEnd/>
            <a:tailEnd/>
          </a:ln>
        </p:spPr>
      </p:pic>
      <p:sp>
        <p:nvSpPr>
          <p:cNvPr id="9" name="TextBox 8"/>
          <p:cNvSpPr txBox="1"/>
          <p:nvPr/>
        </p:nvSpPr>
        <p:spPr>
          <a:xfrm>
            <a:off x="304800" y="190042"/>
            <a:ext cx="3097247" cy="400110"/>
          </a:xfrm>
          <a:prstGeom prst="rect">
            <a:avLst/>
          </a:prstGeom>
          <a:noFill/>
        </p:spPr>
        <p:txBody>
          <a:bodyPr wrap="none" rtlCol="0">
            <a:spAutoFit/>
          </a:bodyPr>
          <a:lstStyle/>
          <a:p>
            <a:r>
              <a:rPr lang="en-US" sz="2000" dirty="0" smtClean="0">
                <a:latin typeface="Arial"/>
                <a:cs typeface="Arial"/>
              </a:rPr>
              <a:t>MGET Tools &amp; Algorithms</a:t>
            </a:r>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4267200" y="1981200"/>
            <a:ext cx="4760616" cy="4192284"/>
          </a:xfrm>
          <a:prstGeom prst="rect">
            <a:avLst/>
          </a:prstGeom>
          <a:no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228600" y="1905000"/>
            <a:ext cx="3792236" cy="1828800"/>
          </a:xfrm>
          <a:prstGeom prst="rect">
            <a:avLst/>
          </a:prstGeom>
          <a:noFill/>
          <a:ln w="9525">
            <a:noFill/>
            <a:miter lim="800000"/>
            <a:headEnd/>
            <a:tailEnd/>
          </a:ln>
        </p:spPr>
      </p:pic>
      <p:sp>
        <p:nvSpPr>
          <p:cNvPr id="2" name="Title 1"/>
          <p:cNvSpPr>
            <a:spLocks noGrp="1"/>
          </p:cNvSpPr>
          <p:nvPr>
            <p:ph type="title"/>
          </p:nvPr>
        </p:nvSpPr>
        <p:spPr>
          <a:xfrm>
            <a:off x="457200" y="801264"/>
            <a:ext cx="8229600" cy="875135"/>
          </a:xfrm>
        </p:spPr>
        <p:txBody>
          <a:bodyPr>
            <a:normAutofit/>
          </a:bodyPr>
          <a:lstStyle/>
          <a:p>
            <a:r>
              <a:rPr lang="en-US" dirty="0" smtClean="0"/>
              <a:t>NASA/CNES altimetry products</a:t>
            </a:r>
            <a:endParaRPr lang="en-US" dirty="0"/>
          </a:p>
        </p:txBody>
      </p:sp>
      <p:sp>
        <p:nvSpPr>
          <p:cNvPr id="8" name="Rectangle 7"/>
          <p:cNvSpPr/>
          <p:nvPr/>
        </p:nvSpPr>
        <p:spPr>
          <a:xfrm>
            <a:off x="648394" y="2926079"/>
            <a:ext cx="3117272" cy="216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8" idx="3"/>
          </p:cNvCxnSpPr>
          <p:nvPr/>
        </p:nvCxnSpPr>
        <p:spPr>
          <a:xfrm>
            <a:off x="3765666" y="3034145"/>
            <a:ext cx="415636" cy="0"/>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Content Placeholder 30"/>
          <p:cNvSpPr>
            <a:spLocks noGrp="1"/>
          </p:cNvSpPr>
          <p:nvPr>
            <p:ph idx="1"/>
          </p:nvPr>
        </p:nvSpPr>
        <p:spPr>
          <a:xfrm>
            <a:off x="152400" y="3810000"/>
            <a:ext cx="4038600" cy="3048001"/>
          </a:xfrm>
        </p:spPr>
        <p:txBody>
          <a:bodyPr>
            <a:normAutofit/>
          </a:bodyPr>
          <a:lstStyle/>
          <a:p>
            <a:r>
              <a:rPr lang="en-US" sz="2000" dirty="0" smtClean="0"/>
              <a:t>This tool detects eddies in SSH images collected by NASA/CNES radar altimeters</a:t>
            </a:r>
            <a:endParaRPr lang="en-US" sz="2000" dirty="0"/>
          </a:p>
        </p:txBody>
      </p:sp>
      <p:pic>
        <p:nvPicPr>
          <p:cNvPr id="45060" name="Picture 4"/>
          <p:cNvPicPr>
            <a:picLocks noChangeAspect="1" noChangeArrowheads="1"/>
          </p:cNvPicPr>
          <p:nvPr/>
        </p:nvPicPr>
        <p:blipFill>
          <a:blip r:embed="rId4" cstate="print"/>
          <a:srcRect/>
          <a:stretch>
            <a:fillRect/>
          </a:stretch>
        </p:blipFill>
        <p:spPr bwMode="auto">
          <a:xfrm>
            <a:off x="685800" y="4948237"/>
            <a:ext cx="3124200" cy="1757363"/>
          </a:xfrm>
          <a:prstGeom prst="rect">
            <a:avLst/>
          </a:prstGeom>
          <a:noFill/>
          <a:ln w="9525">
            <a:noFill/>
            <a:miter lim="800000"/>
            <a:headEnd/>
            <a:tailEnd/>
          </a:ln>
        </p:spPr>
      </p:pic>
      <p:sp>
        <p:nvSpPr>
          <p:cNvPr id="9" name="TextBox 8"/>
          <p:cNvSpPr txBox="1"/>
          <p:nvPr/>
        </p:nvSpPr>
        <p:spPr>
          <a:xfrm>
            <a:off x="304800" y="190042"/>
            <a:ext cx="3097247" cy="400110"/>
          </a:xfrm>
          <a:prstGeom prst="rect">
            <a:avLst/>
          </a:prstGeom>
          <a:noFill/>
        </p:spPr>
        <p:txBody>
          <a:bodyPr wrap="none" rtlCol="0">
            <a:spAutoFit/>
          </a:bodyPr>
          <a:lstStyle/>
          <a:p>
            <a:r>
              <a:rPr lang="en-US" sz="2000" dirty="0" smtClean="0">
                <a:latin typeface="Arial"/>
                <a:cs typeface="Arial"/>
              </a:rPr>
              <a:t>MGET Tools &amp; Algorithms</a:t>
            </a:r>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8313182" cy="3970318"/>
          </a:xfrm>
          <a:prstGeom prst="rect">
            <a:avLst/>
          </a:prstGeom>
          <a:noFill/>
        </p:spPr>
        <p:txBody>
          <a:bodyPr wrap="square" rtlCol="0">
            <a:spAutoFit/>
          </a:bodyPr>
          <a:lstStyle/>
          <a:p>
            <a:r>
              <a:rPr lang="en-US" sz="2800" b="1" dirty="0" smtClean="0">
                <a:latin typeface="Arial" pitchFamily="34" charset="0"/>
                <a:cs typeface="Arial" pitchFamily="34" charset="0"/>
              </a:rPr>
              <a:t>Outline:</a:t>
            </a:r>
          </a:p>
          <a:p>
            <a:endParaRPr lang="en-US" sz="2800" dirty="0">
              <a:latin typeface="Arial" pitchFamily="34" charset="0"/>
              <a:cs typeface="Arial" pitchFamily="34" charset="0"/>
            </a:endParaRPr>
          </a:p>
          <a:p>
            <a:pPr marL="285750" indent="-285750">
              <a:buFont typeface="Arial" pitchFamily="34" charset="0"/>
              <a:buChar char="•"/>
            </a:pPr>
            <a:r>
              <a:rPr lang="en-US" sz="2800" dirty="0" smtClean="0">
                <a:latin typeface="Arial" pitchFamily="34" charset="0"/>
                <a:cs typeface="Arial" pitchFamily="34" charset="0"/>
              </a:rPr>
              <a:t>Protected species </a:t>
            </a:r>
            <a:r>
              <a:rPr lang="en-US" sz="2800" dirty="0">
                <a:latin typeface="Arial" pitchFamily="34" charset="0"/>
                <a:cs typeface="Arial" pitchFamily="34" charset="0"/>
              </a:rPr>
              <a:t>f</a:t>
            </a:r>
            <a:r>
              <a:rPr lang="en-US" sz="2800" dirty="0" smtClean="0">
                <a:latin typeface="Arial" pitchFamily="34" charset="0"/>
                <a:cs typeface="Arial" pitchFamily="34" charset="0"/>
              </a:rPr>
              <a:t>orecasting problem</a:t>
            </a:r>
          </a:p>
          <a:p>
            <a:pPr marL="285750" indent="-285750">
              <a:buFont typeface="Arial" pitchFamily="34" charset="0"/>
              <a:buChar char="•"/>
            </a:pPr>
            <a:r>
              <a:rPr lang="en-US" sz="2800" dirty="0" smtClean="0">
                <a:latin typeface="Arial" pitchFamily="34" charset="0"/>
                <a:cs typeface="Arial" pitchFamily="34" charset="0"/>
              </a:rPr>
              <a:t>Density forecasting models</a:t>
            </a:r>
          </a:p>
          <a:p>
            <a:pPr marL="285750" indent="-285750">
              <a:buFont typeface="Arial" pitchFamily="34" charset="0"/>
              <a:buChar char="•"/>
            </a:pPr>
            <a:r>
              <a:rPr lang="en-US" sz="2800" dirty="0" smtClean="0">
                <a:latin typeface="Arial" pitchFamily="34" charset="0"/>
                <a:cs typeface="Arial" pitchFamily="34" charset="0"/>
              </a:rPr>
              <a:t>Spatial Decision Support System (SDSS)</a:t>
            </a:r>
          </a:p>
          <a:p>
            <a:pPr marL="285750" indent="-285750">
              <a:buFont typeface="Arial" pitchFamily="34" charset="0"/>
              <a:buChar char="•"/>
            </a:pPr>
            <a:r>
              <a:rPr lang="en-US" sz="2800" dirty="0" smtClean="0">
                <a:latin typeface="Arial" pitchFamily="34" charset="0"/>
                <a:cs typeface="Arial" pitchFamily="34" charset="0"/>
              </a:rPr>
              <a:t>Remote Sensing </a:t>
            </a:r>
            <a:r>
              <a:rPr lang="en-US" sz="2800" dirty="0" err="1" smtClean="0">
                <a:latin typeface="Arial" pitchFamily="34" charset="0"/>
                <a:cs typeface="Arial" pitchFamily="34" charset="0"/>
              </a:rPr>
              <a:t>Geoprocessing</a:t>
            </a:r>
            <a:r>
              <a:rPr lang="en-US" sz="2800" dirty="0" smtClean="0">
                <a:latin typeface="Arial" pitchFamily="34" charset="0"/>
                <a:cs typeface="Arial" pitchFamily="34" charset="0"/>
              </a:rPr>
              <a:t> Tools (MGET)</a:t>
            </a:r>
          </a:p>
          <a:p>
            <a:pPr marL="285750" indent="-285750">
              <a:buFont typeface="Arial" pitchFamily="34" charset="0"/>
              <a:buChar char="•"/>
            </a:pPr>
            <a:r>
              <a:rPr lang="en-US" sz="2800" dirty="0" smtClean="0">
                <a:latin typeface="Arial" pitchFamily="34" charset="0"/>
                <a:cs typeface="Arial" pitchFamily="34" charset="0"/>
              </a:rPr>
              <a:t>Remote Sensing products</a:t>
            </a:r>
          </a:p>
          <a:p>
            <a:pPr marL="285750" indent="-285750">
              <a:buFont typeface="Arial" pitchFamily="34" charset="0"/>
              <a:buChar char="•"/>
            </a:pPr>
            <a:r>
              <a:rPr lang="en-US" sz="2800" dirty="0" smtClean="0">
                <a:latin typeface="Arial" pitchFamily="34" charset="0"/>
                <a:cs typeface="Arial" pitchFamily="34" charset="0"/>
              </a:rPr>
              <a:t>New applications</a:t>
            </a:r>
          </a:p>
          <a:p>
            <a:pPr marL="285750" indent="-285750">
              <a:buFont typeface="Arial" pitchFamily="34" charset="0"/>
              <a:buChar char="•"/>
            </a:pPr>
            <a:r>
              <a:rPr lang="en-US" sz="2800" dirty="0" smtClean="0">
                <a:latin typeface="Arial" pitchFamily="34" charset="0"/>
                <a:cs typeface="Arial" pitchFamily="34" charset="0"/>
              </a:rPr>
              <a:t>Next steps</a:t>
            </a:r>
          </a:p>
        </p:txBody>
      </p:sp>
      <p:pic>
        <p:nvPicPr>
          <p:cNvPr id="5" name="Picture 2" descr="http://swfsc.noaa.gov/uploadedImages/Divisions/PRD/Programs/Coastal_Marine_Mammal/clip_image004(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77688" y="9813925"/>
            <a:ext cx="3546475" cy="3078163"/>
          </a:xfrm>
          <a:prstGeom prst="rect">
            <a:avLst/>
          </a:prstGeom>
          <a:noFill/>
          <a:ln w="28575">
            <a:solidFill>
              <a:srgbClr val="FFCC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3535" t="5656" b="11363"/>
          <a:stretch>
            <a:fillRect/>
          </a:stretch>
        </p:blipFill>
        <p:spPr bwMode="auto">
          <a:xfrm>
            <a:off x="7379512" y="0"/>
            <a:ext cx="1764488" cy="134986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3668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a:blip r:embed="rId2" cstate="print"/>
          <a:srcRect/>
          <a:stretch>
            <a:fillRect/>
          </a:stretch>
        </p:blipFill>
        <p:spPr bwMode="auto">
          <a:xfrm>
            <a:off x="6869430" y="152400"/>
            <a:ext cx="1828800" cy="138662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a:xfrm>
            <a:off x="57806" y="609689"/>
            <a:ext cx="7060937" cy="895350"/>
          </a:xfrm>
        </p:spPr>
        <p:txBody>
          <a:bodyPr>
            <a:normAutofit/>
          </a:bodyPr>
          <a:lstStyle/>
          <a:p>
            <a:r>
              <a:rPr lang="en-US" sz="4000" dirty="0" smtClean="0"/>
              <a:t>Identify fronts in SST images</a:t>
            </a:r>
            <a:endParaRPr lang="en-US" sz="4000" dirty="0"/>
          </a:p>
        </p:txBody>
      </p:sp>
      <p:sp>
        <p:nvSpPr>
          <p:cNvPr id="8" name="Rectangle 7"/>
          <p:cNvSpPr/>
          <p:nvPr/>
        </p:nvSpPr>
        <p:spPr>
          <a:xfrm>
            <a:off x="7315200" y="1066800"/>
            <a:ext cx="1447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7"/>
          <p:cNvGrpSpPr>
            <a:grpSpLocks noChangeAspect="1"/>
          </p:cNvGrpSpPr>
          <p:nvPr/>
        </p:nvGrpSpPr>
        <p:grpSpPr>
          <a:xfrm>
            <a:off x="609600" y="1752600"/>
            <a:ext cx="1981200" cy="5041696"/>
            <a:chOff x="118938" y="-51049"/>
            <a:chExt cx="2768668" cy="7045619"/>
          </a:xfrm>
        </p:grpSpPr>
        <p:sp>
          <p:nvSpPr>
            <p:cNvPr id="23" name="Text Box 2"/>
            <p:cNvSpPr txBox="1">
              <a:spLocks noChangeArrowheads="1"/>
            </p:cNvSpPr>
            <p:nvPr/>
          </p:nvSpPr>
          <p:spPr bwMode="auto">
            <a:xfrm>
              <a:off x="238125" y="6521451"/>
              <a:ext cx="2476500" cy="473119"/>
            </a:xfrm>
            <a:prstGeom prst="rect">
              <a:avLst/>
            </a:prstGeom>
            <a:noFill/>
            <a:ln w="9525">
              <a:noFill/>
              <a:miter lim="800000"/>
              <a:headEnd/>
              <a:tailEnd/>
            </a:ln>
          </p:spPr>
          <p:txBody>
            <a:bodyPr>
              <a:spAutoFit/>
            </a:bodyPr>
            <a:lstStyle/>
            <a:p>
              <a:pPr algn="ctr">
                <a:spcBef>
                  <a:spcPct val="50000"/>
                </a:spcBef>
              </a:pPr>
              <a:r>
                <a:rPr lang="en-US" sz="1600" dirty="0">
                  <a:latin typeface="+mj-lt"/>
                </a:rPr>
                <a:t>~120 km</a:t>
              </a:r>
            </a:p>
          </p:txBody>
        </p:sp>
        <p:pic>
          <p:nvPicPr>
            <p:cNvPr id="24" name="Picture 3"/>
            <p:cNvPicPr>
              <a:picLocks noChangeAspect="1" noChangeArrowheads="1"/>
            </p:cNvPicPr>
            <p:nvPr/>
          </p:nvPicPr>
          <p:blipFill>
            <a:blip r:embed="rId3" cstate="print"/>
            <a:srcRect/>
            <a:stretch>
              <a:fillRect/>
            </a:stretch>
          </p:blipFill>
          <p:spPr bwMode="auto">
            <a:xfrm>
              <a:off x="236538" y="727075"/>
              <a:ext cx="2463800" cy="3201988"/>
            </a:xfrm>
            <a:prstGeom prst="rect">
              <a:avLst/>
            </a:prstGeom>
            <a:noFill/>
            <a:ln w="19050">
              <a:solidFill>
                <a:schemeClr val="tx1"/>
              </a:solidFill>
              <a:miter lim="800000"/>
              <a:headEnd/>
              <a:tailEnd/>
            </a:ln>
          </p:spPr>
        </p:pic>
        <p:sp>
          <p:nvSpPr>
            <p:cNvPr id="25" name="Rectangle 4"/>
            <p:cNvSpPr>
              <a:spLocks noChangeArrowheads="1"/>
            </p:cNvSpPr>
            <p:nvPr/>
          </p:nvSpPr>
          <p:spPr bwMode="auto">
            <a:xfrm>
              <a:off x="469900" y="2519363"/>
              <a:ext cx="377825" cy="368300"/>
            </a:xfrm>
            <a:prstGeom prst="rect">
              <a:avLst/>
            </a:prstGeom>
            <a:noFill/>
            <a:ln w="19050">
              <a:solidFill>
                <a:schemeClr val="tx1"/>
              </a:solidFill>
              <a:miter lim="800000"/>
              <a:headEnd/>
              <a:tailEnd/>
            </a:ln>
          </p:spPr>
          <p:txBody>
            <a:bodyPr wrap="none" anchor="ctr"/>
            <a:lstStyle/>
            <a:p>
              <a:endParaRPr lang="en-US" sz="2000">
                <a:latin typeface="+mj-lt"/>
              </a:endParaRPr>
            </a:p>
          </p:txBody>
        </p:sp>
        <p:sp>
          <p:nvSpPr>
            <p:cNvPr id="26" name="Line 5"/>
            <p:cNvSpPr>
              <a:spLocks noChangeShapeType="1"/>
            </p:cNvSpPr>
            <p:nvPr/>
          </p:nvSpPr>
          <p:spPr bwMode="auto">
            <a:xfrm flipH="1" flipV="1">
              <a:off x="841375" y="2511425"/>
              <a:ext cx="1868488" cy="1709738"/>
            </a:xfrm>
            <a:prstGeom prst="line">
              <a:avLst/>
            </a:prstGeom>
            <a:noFill/>
            <a:ln w="6350">
              <a:solidFill>
                <a:schemeClr val="tx1"/>
              </a:solidFill>
              <a:round/>
              <a:headEnd/>
              <a:tailEnd/>
            </a:ln>
          </p:spPr>
          <p:txBody>
            <a:bodyPr/>
            <a:lstStyle/>
            <a:p>
              <a:endParaRPr lang="en-US" sz="2000">
                <a:latin typeface="+mj-lt"/>
              </a:endParaRPr>
            </a:p>
          </p:txBody>
        </p:sp>
        <p:sp>
          <p:nvSpPr>
            <p:cNvPr id="27" name="Line 6"/>
            <p:cNvSpPr>
              <a:spLocks noChangeShapeType="1"/>
            </p:cNvSpPr>
            <p:nvPr/>
          </p:nvSpPr>
          <p:spPr bwMode="auto">
            <a:xfrm>
              <a:off x="850900" y="2887663"/>
              <a:ext cx="1870075" cy="3525837"/>
            </a:xfrm>
            <a:prstGeom prst="line">
              <a:avLst/>
            </a:prstGeom>
            <a:noFill/>
            <a:ln w="6350">
              <a:solidFill>
                <a:schemeClr val="tx1"/>
              </a:solidFill>
              <a:round/>
              <a:headEnd/>
              <a:tailEnd/>
            </a:ln>
          </p:spPr>
          <p:txBody>
            <a:bodyPr/>
            <a:lstStyle/>
            <a:p>
              <a:endParaRPr lang="en-US" sz="2000">
                <a:latin typeface="+mj-lt"/>
              </a:endParaRPr>
            </a:p>
          </p:txBody>
        </p:sp>
        <p:sp>
          <p:nvSpPr>
            <p:cNvPr id="28" name="Line 7"/>
            <p:cNvSpPr>
              <a:spLocks noChangeShapeType="1"/>
            </p:cNvSpPr>
            <p:nvPr/>
          </p:nvSpPr>
          <p:spPr bwMode="auto">
            <a:xfrm flipH="1">
              <a:off x="233363" y="2517775"/>
              <a:ext cx="223837" cy="1704975"/>
            </a:xfrm>
            <a:prstGeom prst="line">
              <a:avLst/>
            </a:prstGeom>
            <a:noFill/>
            <a:ln w="6350">
              <a:solidFill>
                <a:schemeClr val="tx1"/>
              </a:solidFill>
              <a:round/>
              <a:headEnd/>
              <a:tailEnd/>
            </a:ln>
          </p:spPr>
          <p:txBody>
            <a:bodyPr/>
            <a:lstStyle/>
            <a:p>
              <a:endParaRPr lang="en-US" sz="2000">
                <a:latin typeface="+mj-lt"/>
              </a:endParaRPr>
            </a:p>
          </p:txBody>
        </p:sp>
        <p:sp>
          <p:nvSpPr>
            <p:cNvPr id="29" name="Line 8"/>
            <p:cNvSpPr>
              <a:spLocks noChangeShapeType="1"/>
            </p:cNvSpPr>
            <p:nvPr/>
          </p:nvSpPr>
          <p:spPr bwMode="auto">
            <a:xfrm flipH="1">
              <a:off x="225425" y="2886075"/>
              <a:ext cx="247650" cy="3519488"/>
            </a:xfrm>
            <a:prstGeom prst="line">
              <a:avLst/>
            </a:prstGeom>
            <a:noFill/>
            <a:ln w="6350">
              <a:solidFill>
                <a:schemeClr val="tx1"/>
              </a:solidFill>
              <a:round/>
              <a:headEnd/>
              <a:tailEnd/>
            </a:ln>
          </p:spPr>
          <p:txBody>
            <a:bodyPr/>
            <a:lstStyle/>
            <a:p>
              <a:endParaRPr lang="en-US" sz="2000">
                <a:latin typeface="+mj-lt"/>
              </a:endParaRPr>
            </a:p>
          </p:txBody>
        </p:sp>
        <p:sp>
          <p:nvSpPr>
            <p:cNvPr id="30" name="Line 9"/>
            <p:cNvSpPr>
              <a:spLocks noChangeShapeType="1"/>
            </p:cNvSpPr>
            <p:nvPr/>
          </p:nvSpPr>
          <p:spPr bwMode="auto">
            <a:xfrm>
              <a:off x="247650" y="6527800"/>
              <a:ext cx="2428875" cy="0"/>
            </a:xfrm>
            <a:prstGeom prst="line">
              <a:avLst/>
            </a:prstGeom>
            <a:noFill/>
            <a:ln w="9525">
              <a:solidFill>
                <a:schemeClr val="tx1"/>
              </a:solidFill>
              <a:round/>
              <a:headEnd type="triangle" w="med" len="med"/>
              <a:tailEnd type="triangle" w="med" len="med"/>
            </a:ln>
          </p:spPr>
          <p:txBody>
            <a:bodyPr/>
            <a:lstStyle/>
            <a:p>
              <a:endParaRPr lang="en-US" sz="2000">
                <a:latin typeface="+mj-lt"/>
              </a:endParaRPr>
            </a:p>
          </p:txBody>
        </p:sp>
        <p:sp>
          <p:nvSpPr>
            <p:cNvPr id="31" name="Text Box 10"/>
            <p:cNvSpPr txBox="1">
              <a:spLocks noChangeArrowheads="1"/>
            </p:cNvSpPr>
            <p:nvPr/>
          </p:nvSpPr>
          <p:spPr bwMode="auto">
            <a:xfrm>
              <a:off x="118938" y="-51049"/>
              <a:ext cx="2768668" cy="817206"/>
            </a:xfrm>
            <a:prstGeom prst="rect">
              <a:avLst/>
            </a:prstGeom>
            <a:noFill/>
            <a:ln w="9525">
              <a:noFill/>
              <a:miter lim="800000"/>
              <a:headEnd/>
              <a:tailEnd/>
            </a:ln>
          </p:spPr>
          <p:txBody>
            <a:bodyPr wrap="square">
              <a:spAutoFit/>
            </a:bodyPr>
            <a:lstStyle/>
            <a:p>
              <a:pPr algn="ctr">
                <a:spcBef>
                  <a:spcPct val="50000"/>
                </a:spcBef>
              </a:pPr>
              <a:r>
                <a:rPr lang="en-US" sz="1600" dirty="0">
                  <a:latin typeface="+mj-lt"/>
                </a:rPr>
                <a:t>AVHRR Daytime SST 03-Jan-2005</a:t>
              </a:r>
            </a:p>
          </p:txBody>
        </p:sp>
        <p:pic>
          <p:nvPicPr>
            <p:cNvPr id="32" name="Picture 11"/>
            <p:cNvPicPr>
              <a:picLocks noChangeAspect="1" noChangeArrowheads="1"/>
            </p:cNvPicPr>
            <p:nvPr/>
          </p:nvPicPr>
          <p:blipFill>
            <a:blip r:embed="rId4" cstate="print"/>
            <a:srcRect/>
            <a:stretch>
              <a:fillRect/>
            </a:stretch>
          </p:blipFill>
          <p:spPr bwMode="auto">
            <a:xfrm>
              <a:off x="244475" y="4233863"/>
              <a:ext cx="2462213" cy="2176462"/>
            </a:xfrm>
            <a:prstGeom prst="rect">
              <a:avLst/>
            </a:prstGeom>
            <a:noFill/>
            <a:ln w="19050">
              <a:solidFill>
                <a:schemeClr val="tx1"/>
              </a:solidFill>
              <a:miter lim="800000"/>
              <a:headEnd/>
              <a:tailEnd/>
            </a:ln>
          </p:spPr>
        </p:pic>
        <p:sp>
          <p:nvSpPr>
            <p:cNvPr id="33" name="Text Box 12"/>
            <p:cNvSpPr txBox="1">
              <a:spLocks noChangeArrowheads="1"/>
            </p:cNvSpPr>
            <p:nvPr/>
          </p:nvSpPr>
          <p:spPr bwMode="auto">
            <a:xfrm>
              <a:off x="447673" y="4592639"/>
              <a:ext cx="1162085" cy="473119"/>
            </a:xfrm>
            <a:prstGeom prst="rect">
              <a:avLst/>
            </a:prstGeom>
            <a:noFill/>
            <a:ln w="9525">
              <a:noFill/>
              <a:miter lim="800000"/>
              <a:headEnd/>
              <a:tailEnd/>
            </a:ln>
          </p:spPr>
          <p:txBody>
            <a:bodyPr wrap="square">
              <a:spAutoFit/>
            </a:bodyPr>
            <a:lstStyle/>
            <a:p>
              <a:pPr>
                <a:spcBef>
                  <a:spcPct val="50000"/>
                </a:spcBef>
              </a:pPr>
              <a:r>
                <a:rPr lang="en-US" sz="1600" dirty="0">
                  <a:latin typeface="+mj-lt"/>
                </a:rPr>
                <a:t>28.0 °C</a:t>
              </a:r>
            </a:p>
          </p:txBody>
        </p:sp>
        <p:sp>
          <p:nvSpPr>
            <p:cNvPr id="34" name="Text Box 13"/>
            <p:cNvSpPr txBox="1">
              <a:spLocks noChangeArrowheads="1"/>
            </p:cNvSpPr>
            <p:nvPr/>
          </p:nvSpPr>
          <p:spPr bwMode="auto">
            <a:xfrm>
              <a:off x="1503272" y="5699261"/>
              <a:ext cx="1119006" cy="473119"/>
            </a:xfrm>
            <a:prstGeom prst="rect">
              <a:avLst/>
            </a:prstGeom>
            <a:noFill/>
            <a:ln w="9525">
              <a:noFill/>
              <a:miter lim="800000"/>
              <a:headEnd/>
              <a:tailEnd/>
            </a:ln>
          </p:spPr>
          <p:txBody>
            <a:bodyPr wrap="square">
              <a:spAutoFit/>
            </a:bodyPr>
            <a:lstStyle/>
            <a:p>
              <a:pPr>
                <a:spcBef>
                  <a:spcPct val="50000"/>
                </a:spcBef>
              </a:pPr>
              <a:r>
                <a:rPr lang="en-US" sz="1600" dirty="0">
                  <a:latin typeface="+mj-lt"/>
                </a:rPr>
                <a:t>25.8 °C</a:t>
              </a:r>
            </a:p>
          </p:txBody>
        </p:sp>
        <p:sp>
          <p:nvSpPr>
            <p:cNvPr id="35" name="Text Box 31"/>
            <p:cNvSpPr txBox="1">
              <a:spLocks noChangeArrowheads="1"/>
            </p:cNvSpPr>
            <p:nvPr/>
          </p:nvSpPr>
          <p:spPr bwMode="auto">
            <a:xfrm>
              <a:off x="512763" y="900112"/>
              <a:ext cx="995362" cy="430109"/>
            </a:xfrm>
            <a:prstGeom prst="rect">
              <a:avLst/>
            </a:prstGeom>
            <a:noFill/>
            <a:ln w="9525">
              <a:noFill/>
              <a:miter lim="800000"/>
              <a:headEnd/>
              <a:tailEnd/>
            </a:ln>
          </p:spPr>
          <p:txBody>
            <a:bodyPr>
              <a:spAutoFit/>
            </a:bodyPr>
            <a:lstStyle/>
            <a:p>
              <a:pPr>
                <a:spcBef>
                  <a:spcPct val="50000"/>
                </a:spcBef>
              </a:pPr>
              <a:r>
                <a:rPr lang="en-US" sz="1400" dirty="0">
                  <a:latin typeface="+mj-lt"/>
                </a:rPr>
                <a:t>Mexico</a:t>
              </a:r>
            </a:p>
          </p:txBody>
        </p:sp>
        <p:sp>
          <p:nvSpPr>
            <p:cNvPr id="36" name="Freeform 33"/>
            <p:cNvSpPr>
              <a:spLocks/>
            </p:cNvSpPr>
            <p:nvPr/>
          </p:nvSpPr>
          <p:spPr bwMode="auto">
            <a:xfrm>
              <a:off x="1365250" y="4233863"/>
              <a:ext cx="728663" cy="2219325"/>
            </a:xfrm>
            <a:custGeom>
              <a:avLst/>
              <a:gdLst>
                <a:gd name="T0" fmla="*/ 1131551822 w 459"/>
                <a:gd name="T1" fmla="*/ 0 h 1398"/>
                <a:gd name="T2" fmla="*/ 1113909927 w 459"/>
                <a:gd name="T3" fmla="*/ 395665286 h 1398"/>
                <a:gd name="T4" fmla="*/ 877015140 w 459"/>
                <a:gd name="T5" fmla="*/ 695563080 h 1398"/>
                <a:gd name="T6" fmla="*/ 640120155 w 459"/>
                <a:gd name="T7" fmla="*/ 1247476511 h 1398"/>
                <a:gd name="T8" fmla="*/ 420867263 w 459"/>
                <a:gd name="T9" fmla="*/ 1547375794 h 1398"/>
                <a:gd name="T10" fmla="*/ 183972327 w 459"/>
                <a:gd name="T11" fmla="*/ 1973281655 h 1398"/>
                <a:gd name="T12" fmla="*/ 25201579 w 459"/>
                <a:gd name="T13" fmla="*/ 2147483647 h 1398"/>
                <a:gd name="T14" fmla="*/ 25201579 w 459"/>
                <a:gd name="T15" fmla="*/ 2147483647 h 1398"/>
                <a:gd name="T16" fmla="*/ 183972327 w 459"/>
                <a:gd name="T17" fmla="*/ 2147483647 h 1398"/>
                <a:gd name="T18" fmla="*/ 151209488 w 459"/>
                <a:gd name="T19" fmla="*/ 2147483647 h 13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1398"/>
                <a:gd name="T32" fmla="*/ 459 w 459"/>
                <a:gd name="T33" fmla="*/ 1398 h 13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1398">
                  <a:moveTo>
                    <a:pt x="449" y="0"/>
                  </a:moveTo>
                  <a:cubicBezTo>
                    <a:pt x="454" y="55"/>
                    <a:pt x="459" y="111"/>
                    <a:pt x="442" y="157"/>
                  </a:cubicBezTo>
                  <a:cubicBezTo>
                    <a:pt x="425" y="203"/>
                    <a:pt x="379" y="220"/>
                    <a:pt x="348" y="276"/>
                  </a:cubicBezTo>
                  <a:cubicBezTo>
                    <a:pt x="317" y="332"/>
                    <a:pt x="284" y="439"/>
                    <a:pt x="254" y="495"/>
                  </a:cubicBezTo>
                  <a:cubicBezTo>
                    <a:pt x="224" y="551"/>
                    <a:pt x="197" y="566"/>
                    <a:pt x="167" y="614"/>
                  </a:cubicBezTo>
                  <a:cubicBezTo>
                    <a:pt x="137" y="662"/>
                    <a:pt x="99" y="716"/>
                    <a:pt x="73" y="783"/>
                  </a:cubicBezTo>
                  <a:cubicBezTo>
                    <a:pt x="47" y="850"/>
                    <a:pt x="20" y="937"/>
                    <a:pt x="10" y="1014"/>
                  </a:cubicBezTo>
                  <a:cubicBezTo>
                    <a:pt x="0" y="1091"/>
                    <a:pt x="0" y="1185"/>
                    <a:pt x="10" y="1246"/>
                  </a:cubicBezTo>
                  <a:cubicBezTo>
                    <a:pt x="20" y="1307"/>
                    <a:pt x="65" y="1358"/>
                    <a:pt x="73" y="1378"/>
                  </a:cubicBezTo>
                  <a:cubicBezTo>
                    <a:pt x="81" y="1398"/>
                    <a:pt x="63" y="1368"/>
                    <a:pt x="60" y="1365"/>
                  </a:cubicBezTo>
                </a:path>
              </a:pathLst>
            </a:custGeom>
            <a:noFill/>
            <a:ln w="28575">
              <a:solidFill>
                <a:schemeClr val="tx1"/>
              </a:solidFill>
              <a:prstDash val="dash"/>
              <a:round/>
              <a:headEnd/>
              <a:tailEnd/>
            </a:ln>
          </p:spPr>
          <p:txBody>
            <a:bodyPr/>
            <a:lstStyle/>
            <a:p>
              <a:endParaRPr lang="en-US" sz="2000">
                <a:latin typeface="+mj-lt"/>
              </a:endParaRPr>
            </a:p>
          </p:txBody>
        </p:sp>
        <p:sp>
          <p:nvSpPr>
            <p:cNvPr id="37" name="Text Box 34"/>
            <p:cNvSpPr txBox="1">
              <a:spLocks noChangeArrowheads="1"/>
            </p:cNvSpPr>
            <p:nvPr/>
          </p:nvSpPr>
          <p:spPr bwMode="auto">
            <a:xfrm>
              <a:off x="1855788" y="4724401"/>
              <a:ext cx="952500" cy="473119"/>
            </a:xfrm>
            <a:prstGeom prst="rect">
              <a:avLst/>
            </a:prstGeom>
            <a:noFill/>
            <a:ln w="9525">
              <a:noFill/>
              <a:miter lim="800000"/>
              <a:headEnd/>
              <a:tailEnd/>
            </a:ln>
          </p:spPr>
          <p:txBody>
            <a:bodyPr>
              <a:spAutoFit/>
            </a:bodyPr>
            <a:lstStyle/>
            <a:p>
              <a:pPr>
                <a:spcBef>
                  <a:spcPct val="50000"/>
                </a:spcBef>
              </a:pPr>
              <a:r>
                <a:rPr lang="en-US" sz="1600">
                  <a:latin typeface="+mj-lt"/>
                </a:rPr>
                <a:t>Front</a:t>
              </a:r>
            </a:p>
          </p:txBody>
        </p:sp>
      </p:grpSp>
      <p:sp>
        <p:nvSpPr>
          <p:cNvPr id="54" name="Text Box 14"/>
          <p:cNvSpPr txBox="1">
            <a:spLocks noChangeArrowheads="1"/>
          </p:cNvSpPr>
          <p:nvPr/>
        </p:nvSpPr>
        <p:spPr bwMode="auto">
          <a:xfrm>
            <a:off x="2743200" y="1764795"/>
            <a:ext cx="5943600" cy="400110"/>
          </a:xfrm>
          <a:prstGeom prst="rect">
            <a:avLst/>
          </a:prstGeom>
          <a:noFill/>
          <a:ln w="9525">
            <a:noFill/>
            <a:miter lim="800000"/>
            <a:headEnd/>
            <a:tailEnd/>
          </a:ln>
        </p:spPr>
        <p:txBody>
          <a:bodyPr wrap="square">
            <a:spAutoFit/>
          </a:bodyPr>
          <a:lstStyle/>
          <a:p>
            <a:pPr algn="ctr" eaLnBrk="0" hangingPunct="0">
              <a:spcBef>
                <a:spcPct val="50000"/>
              </a:spcBef>
            </a:pPr>
            <a:r>
              <a:rPr lang="en-US" sz="2000" dirty="0" err="1" smtClean="0">
                <a:latin typeface="+mj-lt"/>
              </a:rPr>
              <a:t>Cayula</a:t>
            </a:r>
            <a:r>
              <a:rPr lang="en-US" sz="2000" dirty="0" smtClean="0">
                <a:latin typeface="+mj-lt"/>
              </a:rPr>
              <a:t> and </a:t>
            </a:r>
            <a:r>
              <a:rPr lang="en-US" sz="2000" dirty="0" err="1" smtClean="0">
                <a:latin typeface="+mj-lt"/>
              </a:rPr>
              <a:t>Cornillion</a:t>
            </a:r>
            <a:r>
              <a:rPr lang="en-US" sz="2000" dirty="0" smtClean="0">
                <a:latin typeface="+mj-lt"/>
              </a:rPr>
              <a:t> (1992) edge detection </a:t>
            </a:r>
            <a:r>
              <a:rPr lang="en-US" sz="2000" dirty="0">
                <a:latin typeface="+mj-lt"/>
              </a:rPr>
              <a:t>a</a:t>
            </a:r>
            <a:r>
              <a:rPr lang="en-US" sz="2000" dirty="0" smtClean="0">
                <a:latin typeface="+mj-lt"/>
              </a:rPr>
              <a:t>lgorithm</a:t>
            </a:r>
            <a:endParaRPr lang="en-US" sz="2000" dirty="0">
              <a:latin typeface="+mj-lt"/>
            </a:endParaRPr>
          </a:p>
        </p:txBody>
      </p:sp>
      <p:pic>
        <p:nvPicPr>
          <p:cNvPr id="55" name="Picture 16"/>
          <p:cNvPicPr>
            <a:picLocks noChangeAspect="1" noChangeArrowheads="1"/>
          </p:cNvPicPr>
          <p:nvPr/>
        </p:nvPicPr>
        <p:blipFill>
          <a:blip r:embed="rId5" cstate="print"/>
          <a:srcRect/>
          <a:stretch>
            <a:fillRect/>
          </a:stretch>
        </p:blipFill>
        <p:spPr bwMode="auto">
          <a:xfrm>
            <a:off x="3266589" y="2589910"/>
            <a:ext cx="2052141" cy="1577034"/>
          </a:xfrm>
          <a:prstGeom prst="rect">
            <a:avLst/>
          </a:prstGeom>
          <a:noFill/>
          <a:ln w="9525">
            <a:noFill/>
            <a:miter lim="800000"/>
            <a:headEnd/>
            <a:tailEnd/>
          </a:ln>
        </p:spPr>
      </p:pic>
      <p:sp>
        <p:nvSpPr>
          <p:cNvPr id="56" name="Text Box 17"/>
          <p:cNvSpPr txBox="1">
            <a:spLocks noChangeArrowheads="1"/>
          </p:cNvSpPr>
          <p:nvPr/>
        </p:nvSpPr>
        <p:spPr bwMode="auto">
          <a:xfrm rot="16200000">
            <a:off x="2474744" y="3197342"/>
            <a:ext cx="1337485" cy="276999"/>
          </a:xfrm>
          <a:prstGeom prst="rect">
            <a:avLst/>
          </a:prstGeom>
          <a:solidFill>
            <a:schemeClr val="bg1"/>
          </a:solidFill>
          <a:ln w="9525">
            <a:noFill/>
            <a:miter lim="800000"/>
            <a:headEnd/>
            <a:tailEnd/>
          </a:ln>
        </p:spPr>
        <p:txBody>
          <a:bodyPr>
            <a:spAutoFit/>
          </a:bodyPr>
          <a:lstStyle/>
          <a:p>
            <a:pPr algn="ctr">
              <a:spcBef>
                <a:spcPct val="50000"/>
              </a:spcBef>
            </a:pPr>
            <a:r>
              <a:rPr lang="en-US" sz="1200">
                <a:latin typeface="+mj-lt"/>
              </a:rPr>
              <a:t>Frequency</a:t>
            </a:r>
          </a:p>
        </p:txBody>
      </p:sp>
      <p:sp>
        <p:nvSpPr>
          <p:cNvPr id="57" name="Text Box 18"/>
          <p:cNvSpPr txBox="1">
            <a:spLocks noChangeArrowheads="1"/>
          </p:cNvSpPr>
          <p:nvPr/>
        </p:nvSpPr>
        <p:spPr bwMode="auto">
          <a:xfrm>
            <a:off x="3486176" y="4198884"/>
            <a:ext cx="1680840" cy="276999"/>
          </a:xfrm>
          <a:prstGeom prst="rect">
            <a:avLst/>
          </a:prstGeom>
          <a:solidFill>
            <a:schemeClr val="bg1"/>
          </a:solidFill>
          <a:ln w="9525">
            <a:noFill/>
            <a:miter lim="800000"/>
            <a:headEnd/>
            <a:tailEnd/>
          </a:ln>
        </p:spPr>
        <p:txBody>
          <a:bodyPr>
            <a:spAutoFit/>
          </a:bodyPr>
          <a:lstStyle/>
          <a:p>
            <a:pPr algn="ctr">
              <a:spcBef>
                <a:spcPct val="50000"/>
              </a:spcBef>
            </a:pPr>
            <a:r>
              <a:rPr lang="en-US" sz="1200">
                <a:latin typeface="+mj-lt"/>
              </a:rPr>
              <a:t>Temperature</a:t>
            </a:r>
          </a:p>
        </p:txBody>
      </p:sp>
      <p:sp>
        <p:nvSpPr>
          <p:cNvPr id="59" name="Text Box 20"/>
          <p:cNvSpPr txBox="1">
            <a:spLocks noChangeArrowheads="1"/>
          </p:cNvSpPr>
          <p:nvPr/>
        </p:nvSpPr>
        <p:spPr bwMode="auto">
          <a:xfrm>
            <a:off x="3850822" y="2899993"/>
            <a:ext cx="640130" cy="553998"/>
          </a:xfrm>
          <a:prstGeom prst="rect">
            <a:avLst/>
          </a:prstGeom>
          <a:noFill/>
          <a:ln w="9525">
            <a:noFill/>
            <a:miter lim="800000"/>
            <a:headEnd/>
            <a:tailEnd/>
          </a:ln>
        </p:spPr>
        <p:txBody>
          <a:bodyPr>
            <a:spAutoFit/>
          </a:bodyPr>
          <a:lstStyle/>
          <a:p>
            <a:pPr>
              <a:spcBef>
                <a:spcPct val="50000"/>
              </a:spcBef>
            </a:pPr>
            <a:r>
              <a:rPr lang="en-US" sz="1000" b="1" dirty="0">
                <a:solidFill>
                  <a:srgbClr val="FF0000"/>
                </a:solidFill>
                <a:latin typeface="+mj-lt"/>
              </a:rPr>
              <a:t>Optimal break 27.0 °C</a:t>
            </a:r>
          </a:p>
        </p:txBody>
      </p:sp>
      <p:pic>
        <p:nvPicPr>
          <p:cNvPr id="60" name="Picture 21"/>
          <p:cNvPicPr>
            <a:picLocks noChangeAspect="1" noChangeArrowheads="1"/>
          </p:cNvPicPr>
          <p:nvPr/>
        </p:nvPicPr>
        <p:blipFill>
          <a:blip r:embed="rId6" cstate="print"/>
          <a:srcRect/>
          <a:stretch>
            <a:fillRect/>
          </a:stretch>
        </p:blipFill>
        <p:spPr bwMode="auto">
          <a:xfrm>
            <a:off x="3120198" y="5081777"/>
            <a:ext cx="1149838" cy="1035386"/>
          </a:xfrm>
          <a:prstGeom prst="rect">
            <a:avLst/>
          </a:prstGeom>
          <a:noFill/>
          <a:ln w="19050">
            <a:solidFill>
              <a:schemeClr val="tx1"/>
            </a:solidFill>
            <a:miter lim="800000"/>
            <a:headEnd/>
            <a:tailEnd/>
          </a:ln>
        </p:spPr>
      </p:pic>
      <p:pic>
        <p:nvPicPr>
          <p:cNvPr id="61" name="Picture 22"/>
          <p:cNvPicPr>
            <a:picLocks noChangeAspect="1" noChangeArrowheads="1"/>
          </p:cNvPicPr>
          <p:nvPr/>
        </p:nvPicPr>
        <p:blipFill>
          <a:blip r:embed="rId7" cstate="print"/>
          <a:srcRect/>
          <a:stretch>
            <a:fillRect/>
          </a:stretch>
        </p:blipFill>
        <p:spPr bwMode="auto">
          <a:xfrm>
            <a:off x="4478975" y="5083108"/>
            <a:ext cx="1103259" cy="1034055"/>
          </a:xfrm>
          <a:prstGeom prst="rect">
            <a:avLst/>
          </a:prstGeom>
          <a:noFill/>
          <a:ln w="19050">
            <a:solidFill>
              <a:schemeClr val="tx1"/>
            </a:solidFill>
            <a:miter lim="800000"/>
            <a:headEnd/>
            <a:tailEnd/>
          </a:ln>
        </p:spPr>
      </p:pic>
      <p:sp>
        <p:nvSpPr>
          <p:cNvPr id="62" name="Text Box 23"/>
          <p:cNvSpPr txBox="1">
            <a:spLocks noChangeArrowheads="1"/>
          </p:cNvSpPr>
          <p:nvPr/>
        </p:nvSpPr>
        <p:spPr bwMode="auto">
          <a:xfrm>
            <a:off x="3036354" y="6165074"/>
            <a:ext cx="1383245" cy="523220"/>
          </a:xfrm>
          <a:prstGeom prst="rect">
            <a:avLst/>
          </a:prstGeom>
          <a:solidFill>
            <a:schemeClr val="bg1"/>
          </a:solidFill>
          <a:ln w="9525">
            <a:noFill/>
            <a:miter lim="800000"/>
            <a:headEnd/>
            <a:tailEnd/>
          </a:ln>
        </p:spPr>
        <p:txBody>
          <a:bodyPr wrap="square">
            <a:spAutoFit/>
          </a:bodyPr>
          <a:lstStyle/>
          <a:p>
            <a:pPr>
              <a:spcBef>
                <a:spcPct val="50000"/>
              </a:spcBef>
            </a:pPr>
            <a:r>
              <a:rPr lang="en-US" sz="1400" b="1" dirty="0">
                <a:solidFill>
                  <a:srgbClr val="FF0000"/>
                </a:solidFill>
                <a:latin typeface="+mj-lt"/>
              </a:rPr>
              <a:t>Strong cohesion </a:t>
            </a:r>
            <a:r>
              <a:rPr lang="en-US" sz="1400" b="1" dirty="0">
                <a:solidFill>
                  <a:srgbClr val="FF0000"/>
                </a:solidFill>
                <a:latin typeface="+mj-lt"/>
                <a:sym typeface="Wingdings" pitchFamily="2" charset="2"/>
              </a:rPr>
              <a:t></a:t>
            </a:r>
            <a:r>
              <a:rPr lang="en-US" sz="1400" b="1" dirty="0">
                <a:solidFill>
                  <a:srgbClr val="FF0000"/>
                </a:solidFill>
                <a:latin typeface="+mj-lt"/>
              </a:rPr>
              <a:t> front present</a:t>
            </a:r>
          </a:p>
        </p:txBody>
      </p:sp>
      <p:sp>
        <p:nvSpPr>
          <p:cNvPr id="63" name="Text Box 24"/>
          <p:cNvSpPr txBox="1">
            <a:spLocks noChangeArrowheads="1"/>
          </p:cNvSpPr>
          <p:nvPr/>
        </p:nvSpPr>
        <p:spPr bwMode="auto">
          <a:xfrm>
            <a:off x="2992438" y="2222601"/>
            <a:ext cx="2412796" cy="338554"/>
          </a:xfrm>
          <a:prstGeom prst="rect">
            <a:avLst/>
          </a:prstGeom>
          <a:noFill/>
          <a:ln w="9525">
            <a:noFill/>
            <a:miter lim="800000"/>
            <a:headEnd/>
            <a:tailEnd/>
          </a:ln>
        </p:spPr>
        <p:txBody>
          <a:bodyPr>
            <a:spAutoFit/>
          </a:bodyPr>
          <a:lstStyle/>
          <a:p>
            <a:pPr>
              <a:spcBef>
                <a:spcPct val="50000"/>
              </a:spcBef>
            </a:pPr>
            <a:r>
              <a:rPr lang="en-US" sz="1600" dirty="0">
                <a:latin typeface="+mj-lt"/>
              </a:rPr>
              <a:t>Step 1: Histogram analysis</a:t>
            </a:r>
          </a:p>
        </p:txBody>
      </p:sp>
      <p:sp>
        <p:nvSpPr>
          <p:cNvPr id="64" name="Text Box 25"/>
          <p:cNvSpPr txBox="1">
            <a:spLocks noChangeArrowheads="1"/>
          </p:cNvSpPr>
          <p:nvPr/>
        </p:nvSpPr>
        <p:spPr bwMode="auto">
          <a:xfrm>
            <a:off x="3044340" y="4627964"/>
            <a:ext cx="2571165" cy="338554"/>
          </a:xfrm>
          <a:prstGeom prst="rect">
            <a:avLst/>
          </a:prstGeom>
          <a:noFill/>
          <a:ln w="9525">
            <a:noFill/>
            <a:miter lim="800000"/>
            <a:headEnd/>
            <a:tailEnd/>
          </a:ln>
        </p:spPr>
        <p:txBody>
          <a:bodyPr>
            <a:spAutoFit/>
          </a:bodyPr>
          <a:lstStyle/>
          <a:p>
            <a:pPr>
              <a:spcBef>
                <a:spcPct val="50000"/>
              </a:spcBef>
            </a:pPr>
            <a:r>
              <a:rPr lang="en-US" sz="1600" dirty="0">
                <a:latin typeface="+mj-lt"/>
              </a:rPr>
              <a:t>Step 2: Spatial cohesion test</a:t>
            </a:r>
          </a:p>
        </p:txBody>
      </p:sp>
      <p:sp>
        <p:nvSpPr>
          <p:cNvPr id="65" name="Text Box 26"/>
          <p:cNvSpPr txBox="1">
            <a:spLocks noChangeArrowheads="1"/>
          </p:cNvSpPr>
          <p:nvPr/>
        </p:nvSpPr>
        <p:spPr bwMode="auto">
          <a:xfrm>
            <a:off x="4389810" y="6167735"/>
            <a:ext cx="1316191" cy="523220"/>
          </a:xfrm>
          <a:prstGeom prst="rect">
            <a:avLst/>
          </a:prstGeom>
          <a:solidFill>
            <a:schemeClr val="bg1"/>
          </a:solidFill>
          <a:ln w="9525">
            <a:noFill/>
            <a:miter lim="800000"/>
            <a:headEnd/>
            <a:tailEnd/>
          </a:ln>
        </p:spPr>
        <p:txBody>
          <a:bodyPr>
            <a:spAutoFit/>
          </a:bodyPr>
          <a:lstStyle/>
          <a:p>
            <a:pPr>
              <a:spcBef>
                <a:spcPct val="50000"/>
              </a:spcBef>
            </a:pPr>
            <a:r>
              <a:rPr lang="en-US" sz="1400" b="1" dirty="0">
                <a:solidFill>
                  <a:srgbClr val="FF0000"/>
                </a:solidFill>
                <a:latin typeface="+mj-lt"/>
              </a:rPr>
              <a:t>Weak cohesion </a:t>
            </a:r>
            <a:r>
              <a:rPr lang="en-US" sz="1400" b="1" dirty="0">
                <a:solidFill>
                  <a:srgbClr val="FF0000"/>
                </a:solidFill>
                <a:latin typeface="+mj-lt"/>
                <a:sym typeface="Wingdings" pitchFamily="2" charset="2"/>
              </a:rPr>
              <a:t></a:t>
            </a:r>
            <a:r>
              <a:rPr lang="en-US" sz="1400" b="1" dirty="0">
                <a:solidFill>
                  <a:srgbClr val="FF0000"/>
                </a:solidFill>
                <a:latin typeface="+mj-lt"/>
              </a:rPr>
              <a:t> no front</a:t>
            </a:r>
          </a:p>
        </p:txBody>
      </p:sp>
      <p:sp>
        <p:nvSpPr>
          <p:cNvPr id="66" name="Text Box 27"/>
          <p:cNvSpPr txBox="1">
            <a:spLocks noChangeArrowheads="1"/>
          </p:cNvSpPr>
          <p:nvPr/>
        </p:nvSpPr>
        <p:spPr bwMode="auto">
          <a:xfrm>
            <a:off x="4494945" y="2720332"/>
            <a:ext cx="746597" cy="276999"/>
          </a:xfrm>
          <a:prstGeom prst="rect">
            <a:avLst/>
          </a:prstGeom>
          <a:noFill/>
          <a:ln w="9525">
            <a:noFill/>
            <a:miter lim="800000"/>
            <a:headEnd/>
            <a:tailEnd/>
          </a:ln>
        </p:spPr>
        <p:txBody>
          <a:bodyPr>
            <a:spAutoFit/>
          </a:bodyPr>
          <a:lstStyle/>
          <a:p>
            <a:pPr>
              <a:spcBef>
                <a:spcPct val="50000"/>
              </a:spcBef>
            </a:pPr>
            <a:r>
              <a:rPr lang="en-US" sz="1200" b="1" dirty="0">
                <a:solidFill>
                  <a:srgbClr val="FF0000"/>
                </a:solidFill>
                <a:latin typeface="+mj-lt"/>
              </a:rPr>
              <a:t>Bimodal</a:t>
            </a:r>
          </a:p>
        </p:txBody>
      </p:sp>
      <p:pic>
        <p:nvPicPr>
          <p:cNvPr id="67" name="Picture 28"/>
          <p:cNvPicPr>
            <a:picLocks noChangeAspect="1" noChangeArrowheads="1"/>
          </p:cNvPicPr>
          <p:nvPr/>
        </p:nvPicPr>
        <p:blipFill>
          <a:blip r:embed="rId8" cstate="print"/>
          <a:srcRect/>
          <a:stretch>
            <a:fillRect/>
          </a:stretch>
        </p:blipFill>
        <p:spPr bwMode="auto">
          <a:xfrm>
            <a:off x="6266346" y="4667337"/>
            <a:ext cx="2078758" cy="1943013"/>
          </a:xfrm>
          <a:prstGeom prst="rect">
            <a:avLst/>
          </a:prstGeom>
          <a:noFill/>
          <a:ln w="19050">
            <a:solidFill>
              <a:schemeClr val="tx1"/>
            </a:solidFill>
            <a:miter lim="800000"/>
            <a:headEnd/>
            <a:tailEnd/>
          </a:ln>
        </p:spPr>
      </p:pic>
      <p:sp>
        <p:nvSpPr>
          <p:cNvPr id="68" name="Text Box 29"/>
          <p:cNvSpPr txBox="1">
            <a:spLocks noChangeArrowheads="1"/>
          </p:cNvSpPr>
          <p:nvPr/>
        </p:nvSpPr>
        <p:spPr bwMode="auto">
          <a:xfrm>
            <a:off x="6115962" y="4331967"/>
            <a:ext cx="2316977" cy="338554"/>
          </a:xfrm>
          <a:prstGeom prst="rect">
            <a:avLst/>
          </a:prstGeom>
          <a:noFill/>
          <a:ln w="9525">
            <a:noFill/>
            <a:miter lim="800000"/>
            <a:headEnd/>
            <a:tailEnd/>
          </a:ln>
        </p:spPr>
        <p:txBody>
          <a:bodyPr>
            <a:spAutoFit/>
          </a:bodyPr>
          <a:lstStyle/>
          <a:p>
            <a:pPr algn="ctr">
              <a:spcBef>
                <a:spcPct val="50000"/>
              </a:spcBef>
            </a:pPr>
            <a:r>
              <a:rPr lang="en-US" sz="1600" dirty="0">
                <a:latin typeface="+mj-lt"/>
              </a:rPr>
              <a:t>Example output</a:t>
            </a:r>
          </a:p>
        </p:txBody>
      </p:sp>
      <p:sp>
        <p:nvSpPr>
          <p:cNvPr id="69" name="Text Box 32"/>
          <p:cNvSpPr txBox="1">
            <a:spLocks noChangeArrowheads="1"/>
          </p:cNvSpPr>
          <p:nvPr/>
        </p:nvSpPr>
        <p:spPr bwMode="auto">
          <a:xfrm>
            <a:off x="6701528" y="4783120"/>
            <a:ext cx="834431" cy="276999"/>
          </a:xfrm>
          <a:prstGeom prst="rect">
            <a:avLst/>
          </a:prstGeom>
          <a:noFill/>
          <a:ln w="9525">
            <a:noFill/>
            <a:miter lim="800000"/>
            <a:headEnd/>
            <a:tailEnd/>
          </a:ln>
        </p:spPr>
        <p:txBody>
          <a:bodyPr>
            <a:spAutoFit/>
          </a:bodyPr>
          <a:lstStyle/>
          <a:p>
            <a:pPr>
              <a:spcBef>
                <a:spcPct val="50000"/>
              </a:spcBef>
            </a:pPr>
            <a:r>
              <a:rPr lang="en-US" sz="1200">
                <a:latin typeface="+mj-lt"/>
              </a:rPr>
              <a:t>Mexico</a:t>
            </a:r>
          </a:p>
        </p:txBody>
      </p:sp>
      <p:pic>
        <p:nvPicPr>
          <p:cNvPr id="70" name="Picture 2"/>
          <p:cNvPicPr>
            <a:picLocks noChangeAspect="1" noChangeArrowheads="1"/>
          </p:cNvPicPr>
          <p:nvPr/>
        </p:nvPicPr>
        <p:blipFill>
          <a:blip r:embed="rId9" cstate="print"/>
          <a:srcRect/>
          <a:stretch>
            <a:fillRect/>
          </a:stretch>
        </p:blipFill>
        <p:spPr bwMode="auto">
          <a:xfrm>
            <a:off x="6237068" y="2615196"/>
            <a:ext cx="2086743" cy="1493192"/>
          </a:xfrm>
          <a:prstGeom prst="rect">
            <a:avLst/>
          </a:prstGeom>
          <a:noFill/>
          <a:ln w="9525">
            <a:noFill/>
            <a:miter lim="800000"/>
            <a:headEnd/>
            <a:tailEnd/>
          </a:ln>
        </p:spPr>
      </p:pic>
      <p:sp>
        <p:nvSpPr>
          <p:cNvPr id="71" name="Text Box 29"/>
          <p:cNvSpPr txBox="1">
            <a:spLocks noChangeArrowheads="1"/>
          </p:cNvSpPr>
          <p:nvPr/>
        </p:nvSpPr>
        <p:spPr bwMode="auto">
          <a:xfrm>
            <a:off x="6096000" y="2227924"/>
            <a:ext cx="2316976" cy="338554"/>
          </a:xfrm>
          <a:prstGeom prst="rect">
            <a:avLst/>
          </a:prstGeom>
          <a:noFill/>
          <a:ln w="9525">
            <a:noFill/>
            <a:miter lim="800000"/>
            <a:headEnd/>
            <a:tailEnd/>
          </a:ln>
        </p:spPr>
        <p:txBody>
          <a:bodyPr>
            <a:spAutoFit/>
          </a:bodyPr>
          <a:lstStyle/>
          <a:p>
            <a:pPr algn="ctr">
              <a:spcBef>
                <a:spcPct val="50000"/>
              </a:spcBef>
            </a:pPr>
            <a:r>
              <a:rPr lang="en-US" sz="1600" dirty="0" smtClean="0">
                <a:latin typeface="+mj-lt"/>
              </a:rPr>
              <a:t>ArcGIS </a:t>
            </a:r>
            <a:r>
              <a:rPr lang="en-US" sz="1600" dirty="0">
                <a:latin typeface="+mj-lt"/>
              </a:rPr>
              <a:t>model</a:t>
            </a:r>
          </a:p>
        </p:txBody>
      </p:sp>
      <p:cxnSp>
        <p:nvCxnSpPr>
          <p:cNvPr id="73" name="Straight Arrow Connector 72"/>
          <p:cNvCxnSpPr/>
          <p:nvPr/>
        </p:nvCxnSpPr>
        <p:spPr>
          <a:xfrm rot="5400000">
            <a:off x="3937364" y="3603356"/>
            <a:ext cx="371168" cy="799"/>
          </a:xfrm>
          <a:prstGeom prst="straightConnector1">
            <a:avLst/>
          </a:prstGeom>
          <a:ln w="1905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04800" y="190042"/>
            <a:ext cx="3097247" cy="400110"/>
          </a:xfrm>
          <a:prstGeom prst="rect">
            <a:avLst/>
          </a:prstGeom>
          <a:noFill/>
        </p:spPr>
        <p:txBody>
          <a:bodyPr wrap="none" rtlCol="0">
            <a:spAutoFit/>
          </a:bodyPr>
          <a:lstStyle/>
          <a:p>
            <a:r>
              <a:rPr lang="en-US" sz="2000" dirty="0" smtClean="0">
                <a:latin typeface="Arial"/>
                <a:cs typeface="Arial"/>
              </a:rPr>
              <a:t>MGET Tools &amp; Algorithms</a:t>
            </a:r>
            <a:endParaRPr lang="en-US" sz="2000" dirty="0">
              <a:latin typeface="Arial"/>
              <a:cs typeface="Arial"/>
            </a:endParaRPr>
          </a:p>
        </p:txBody>
      </p:sp>
    </p:spTree>
    <p:extLst>
      <p:ext uri="{BB962C8B-B14F-4D97-AF65-F5344CB8AC3E}">
        <p14:creationId xmlns:p14="http://schemas.microsoft.com/office/powerpoint/2010/main" xmlns="" val="1018715401"/>
      </p:ext>
    </p:extLst>
  </p:cSld>
  <p:clrMapOvr>
    <a:masterClrMapping/>
  </p:clrMapOvr>
  <p:transition advTm="1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3523"/>
            <a:ext cx="8686800" cy="1143000"/>
          </a:xfrm>
        </p:spPr>
        <p:txBody>
          <a:bodyPr>
            <a:normAutofit fontScale="90000"/>
          </a:bodyPr>
          <a:lstStyle/>
          <a:p>
            <a:r>
              <a:rPr lang="en-US" dirty="0" smtClean="0"/>
              <a:t>Detecting sea height anomalies &amp; </a:t>
            </a:r>
            <a:r>
              <a:rPr lang="en-US" dirty="0" err="1" smtClean="0"/>
              <a:t>eddys</a:t>
            </a:r>
            <a:endParaRPr lang="en-US" dirty="0"/>
          </a:p>
        </p:txBody>
      </p:sp>
      <p:pic>
        <p:nvPicPr>
          <p:cNvPr id="4" name="Picture 3" descr="E:\ch114\EddyPaperData20110721\PaperMap20111009\fig2_crop.png"/>
          <p:cNvPicPr/>
          <p:nvPr/>
        </p:nvPicPr>
        <p:blipFill>
          <a:blip r:embed="rId2" cstate="print"/>
          <a:srcRect/>
          <a:stretch>
            <a:fillRect/>
          </a:stretch>
        </p:blipFill>
        <p:spPr bwMode="auto">
          <a:xfrm>
            <a:off x="759633" y="1256260"/>
            <a:ext cx="7307435" cy="3116121"/>
          </a:xfrm>
          <a:prstGeom prst="rect">
            <a:avLst/>
          </a:prstGeom>
          <a:noFill/>
          <a:ln w="9525">
            <a:noFill/>
            <a:miter lim="800000"/>
            <a:headEnd/>
            <a:tailEnd/>
          </a:ln>
        </p:spPr>
      </p:pic>
      <p:sp>
        <p:nvSpPr>
          <p:cNvPr id="5" name="TextBox 4"/>
          <p:cNvSpPr txBox="1"/>
          <p:nvPr/>
        </p:nvSpPr>
        <p:spPr>
          <a:xfrm>
            <a:off x="304800" y="190042"/>
            <a:ext cx="3097247" cy="400110"/>
          </a:xfrm>
          <a:prstGeom prst="rect">
            <a:avLst/>
          </a:prstGeom>
          <a:noFill/>
        </p:spPr>
        <p:txBody>
          <a:bodyPr wrap="none" rtlCol="0">
            <a:spAutoFit/>
          </a:bodyPr>
          <a:lstStyle/>
          <a:p>
            <a:r>
              <a:rPr lang="en-US" sz="2000" dirty="0" smtClean="0">
                <a:latin typeface="Arial"/>
                <a:cs typeface="Arial"/>
              </a:rPr>
              <a:t>MGET Tools &amp; Algorithms</a:t>
            </a:r>
            <a:endParaRPr lang="en-US" sz="2000" dirty="0">
              <a:latin typeface="Arial"/>
              <a:cs typeface="Arial"/>
            </a:endParaRPr>
          </a:p>
        </p:txBody>
      </p:sp>
      <p:grpSp>
        <p:nvGrpSpPr>
          <p:cNvPr id="6" name="Group 41"/>
          <p:cNvGrpSpPr>
            <a:grpSpLocks/>
          </p:cNvGrpSpPr>
          <p:nvPr/>
        </p:nvGrpSpPr>
        <p:grpSpPr bwMode="auto">
          <a:xfrm>
            <a:off x="3218170" y="4718707"/>
            <a:ext cx="2943975" cy="2171101"/>
            <a:chOff x="4648200" y="3414588"/>
            <a:chExt cx="3150464" cy="2324100"/>
          </a:xfrm>
        </p:grpSpPr>
        <p:pic>
          <p:nvPicPr>
            <p:cNvPr id="7" name="Picture 3"/>
            <p:cNvPicPr>
              <a:picLocks noChangeAspect="1" noChangeArrowheads="1"/>
            </p:cNvPicPr>
            <p:nvPr/>
          </p:nvPicPr>
          <p:blipFill>
            <a:blip r:embed="rId3" cstate="print"/>
            <a:srcRect/>
            <a:stretch>
              <a:fillRect/>
            </a:stretch>
          </p:blipFill>
          <p:spPr bwMode="auto">
            <a:xfrm>
              <a:off x="4845914" y="3414588"/>
              <a:ext cx="2952750" cy="23241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4648200" y="4191000"/>
              <a:ext cx="228600" cy="571500"/>
            </a:xfrm>
            <a:prstGeom prst="rect">
              <a:avLst/>
            </a:prstGeom>
            <a:noFill/>
            <a:ln w="9525">
              <a:noFill/>
              <a:miter lim="800000"/>
              <a:headEnd/>
              <a:tailEnd/>
            </a:ln>
          </p:spPr>
        </p:pic>
      </p:grpSp>
      <p:pic>
        <p:nvPicPr>
          <p:cNvPr id="9" name="Picture 2"/>
          <p:cNvPicPr>
            <a:picLocks noChangeAspect="1" noChangeArrowheads="1"/>
          </p:cNvPicPr>
          <p:nvPr/>
        </p:nvPicPr>
        <p:blipFill>
          <a:blip r:embed="rId5" cstate="print"/>
          <a:srcRect/>
          <a:stretch>
            <a:fillRect/>
          </a:stretch>
        </p:blipFill>
        <p:spPr bwMode="auto">
          <a:xfrm>
            <a:off x="69504" y="4886979"/>
            <a:ext cx="2796871" cy="1876270"/>
          </a:xfrm>
          <a:prstGeom prst="rect">
            <a:avLst/>
          </a:prstGeom>
          <a:noFill/>
          <a:ln w="9525">
            <a:noFill/>
            <a:miter lim="800000"/>
            <a:headEnd/>
            <a:tailEnd/>
          </a:ln>
        </p:spPr>
      </p:pic>
      <p:sp>
        <p:nvSpPr>
          <p:cNvPr id="10" name="TextBox 8"/>
          <p:cNvSpPr txBox="1">
            <a:spLocks noChangeArrowheads="1"/>
          </p:cNvSpPr>
          <p:nvPr/>
        </p:nvSpPr>
        <p:spPr bwMode="auto">
          <a:xfrm>
            <a:off x="485439" y="4597587"/>
            <a:ext cx="1828800" cy="369887"/>
          </a:xfrm>
          <a:prstGeom prst="rect">
            <a:avLst/>
          </a:prstGeom>
          <a:noFill/>
          <a:ln w="9525">
            <a:noFill/>
            <a:miter lim="800000"/>
            <a:headEnd/>
            <a:tailEnd/>
          </a:ln>
        </p:spPr>
        <p:txBody>
          <a:bodyPr>
            <a:spAutoFit/>
          </a:bodyPr>
          <a:lstStyle/>
          <a:p>
            <a:pPr algn="ctr"/>
            <a:r>
              <a:rPr lang="en-US" b="1" dirty="0">
                <a:latin typeface="Arial"/>
                <a:cs typeface="Arial"/>
              </a:rPr>
              <a:t>SSH anomaly</a:t>
            </a:r>
          </a:p>
        </p:txBody>
      </p:sp>
      <p:pic>
        <p:nvPicPr>
          <p:cNvPr id="12" name="Picture 7"/>
          <p:cNvPicPr>
            <a:picLocks noChangeAspect="1" noChangeArrowheads="1"/>
          </p:cNvPicPr>
          <p:nvPr/>
        </p:nvPicPr>
        <p:blipFill>
          <a:blip r:embed="rId6" cstate="print"/>
          <a:srcRect/>
          <a:stretch>
            <a:fillRect/>
          </a:stretch>
        </p:blipFill>
        <p:spPr bwMode="auto">
          <a:xfrm>
            <a:off x="6648633" y="4952692"/>
            <a:ext cx="2342961" cy="1341726"/>
          </a:xfrm>
          <a:prstGeom prst="rect">
            <a:avLst/>
          </a:prstGeom>
          <a:noFill/>
          <a:ln w="9525">
            <a:solidFill>
              <a:schemeClr val="tx1"/>
            </a:solidFill>
            <a:miter lim="800000"/>
            <a:headEnd/>
            <a:tailEnd/>
          </a:ln>
        </p:spPr>
      </p:pic>
      <p:sp>
        <p:nvSpPr>
          <p:cNvPr id="13" name="TextBox 12"/>
          <p:cNvSpPr txBox="1">
            <a:spLocks noChangeArrowheads="1"/>
          </p:cNvSpPr>
          <p:nvPr/>
        </p:nvSpPr>
        <p:spPr bwMode="auto">
          <a:xfrm>
            <a:off x="6366352" y="6314743"/>
            <a:ext cx="2957161" cy="584776"/>
          </a:xfrm>
          <a:prstGeom prst="rect">
            <a:avLst/>
          </a:prstGeom>
          <a:noFill/>
          <a:ln w="9525">
            <a:noFill/>
            <a:miter lim="800000"/>
            <a:headEnd/>
            <a:tailEnd/>
          </a:ln>
        </p:spPr>
        <p:txBody>
          <a:bodyPr wrap="square">
            <a:spAutoFit/>
          </a:bodyPr>
          <a:lstStyle/>
          <a:p>
            <a:r>
              <a:rPr lang="en-US" sz="1600" dirty="0" err="1">
                <a:latin typeface="+mj-lt"/>
              </a:rPr>
              <a:t>Aviso</a:t>
            </a:r>
            <a:r>
              <a:rPr lang="en-US" sz="1600" dirty="0">
                <a:latin typeface="+mj-lt"/>
              </a:rPr>
              <a:t> DT-MSLA 27-Jan-1993  </a:t>
            </a:r>
            <a:endParaRPr lang="en-US" sz="1600" dirty="0" smtClean="0">
              <a:latin typeface="+mj-lt"/>
            </a:endParaRPr>
          </a:p>
          <a:p>
            <a:r>
              <a:rPr lang="en-US" sz="1600" dirty="0" smtClean="0">
                <a:latin typeface="+mj-lt"/>
              </a:rPr>
              <a:t>Red</a:t>
            </a:r>
            <a:r>
              <a:rPr lang="en-US" sz="1600" dirty="0">
                <a:latin typeface="+mj-lt"/>
              </a:rPr>
              <a:t>: </a:t>
            </a:r>
            <a:r>
              <a:rPr lang="en-US" sz="1600" dirty="0" err="1">
                <a:latin typeface="+mj-lt"/>
              </a:rPr>
              <a:t>Anticyclonic</a:t>
            </a:r>
            <a:r>
              <a:rPr lang="en-US" sz="1600" dirty="0">
                <a:latin typeface="+mj-lt"/>
              </a:rPr>
              <a:t>  Blue: Cyclonic</a:t>
            </a:r>
          </a:p>
        </p:txBody>
      </p:sp>
      <p:sp>
        <p:nvSpPr>
          <p:cNvPr id="14" name="TextBox 8"/>
          <p:cNvSpPr txBox="1">
            <a:spLocks noChangeArrowheads="1"/>
          </p:cNvSpPr>
          <p:nvPr/>
        </p:nvSpPr>
        <p:spPr bwMode="auto">
          <a:xfrm>
            <a:off x="2684212" y="4548193"/>
            <a:ext cx="3964421" cy="369332"/>
          </a:xfrm>
          <a:prstGeom prst="rect">
            <a:avLst/>
          </a:prstGeom>
          <a:noFill/>
          <a:ln w="9525">
            <a:noFill/>
            <a:miter lim="800000"/>
            <a:headEnd/>
            <a:tailEnd/>
          </a:ln>
        </p:spPr>
        <p:txBody>
          <a:bodyPr wrap="square">
            <a:spAutoFit/>
          </a:bodyPr>
          <a:lstStyle/>
          <a:p>
            <a:pPr algn="ctr"/>
            <a:r>
              <a:rPr lang="en-US" b="1" dirty="0" smtClean="0">
                <a:latin typeface="Arial"/>
                <a:cs typeface="Arial"/>
              </a:rPr>
              <a:t>Okubo-Weiss Detection algorithm</a:t>
            </a:r>
            <a:endParaRPr lang="en-US" b="1" dirty="0">
              <a:latin typeface="Arial"/>
              <a:cs typeface="Arial"/>
            </a:endParaRPr>
          </a:p>
        </p:txBody>
      </p:sp>
      <p:sp>
        <p:nvSpPr>
          <p:cNvPr id="15" name="TextBox 8"/>
          <p:cNvSpPr txBox="1">
            <a:spLocks noChangeArrowheads="1"/>
          </p:cNvSpPr>
          <p:nvPr/>
        </p:nvSpPr>
        <p:spPr bwMode="auto">
          <a:xfrm>
            <a:off x="6452938" y="4546507"/>
            <a:ext cx="2719225" cy="369332"/>
          </a:xfrm>
          <a:prstGeom prst="rect">
            <a:avLst/>
          </a:prstGeom>
          <a:noFill/>
          <a:ln w="9525">
            <a:noFill/>
            <a:miter lim="800000"/>
            <a:headEnd/>
            <a:tailEnd/>
          </a:ln>
        </p:spPr>
        <p:txBody>
          <a:bodyPr wrap="square">
            <a:spAutoFit/>
          </a:bodyPr>
          <a:lstStyle/>
          <a:p>
            <a:pPr algn="ctr"/>
            <a:r>
              <a:rPr lang="en-US" b="1" dirty="0" smtClean="0">
                <a:latin typeface="Arial"/>
                <a:cs typeface="Arial"/>
              </a:rPr>
              <a:t>Derived eddy features</a:t>
            </a:r>
            <a:endParaRPr lang="en-US" b="1" dirty="0">
              <a:latin typeface="Arial"/>
              <a:cs typeface="Arial"/>
            </a:endParaRPr>
          </a:p>
        </p:txBody>
      </p:sp>
      <p:cxnSp>
        <p:nvCxnSpPr>
          <p:cNvPr id="16" name="Straight Arrow Connector 15"/>
          <p:cNvCxnSpPr/>
          <p:nvPr/>
        </p:nvCxnSpPr>
        <p:spPr>
          <a:xfrm flipV="1">
            <a:off x="2796812" y="6125926"/>
            <a:ext cx="620544" cy="1443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851873" y="6126545"/>
            <a:ext cx="620544" cy="1443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Autofit/>
          </a:bodyPr>
          <a:lstStyle/>
          <a:p>
            <a:r>
              <a:rPr lang="en-US" sz="4400" dirty="0" smtClean="0"/>
              <a:t>Access to global eddy databases</a:t>
            </a:r>
            <a:endParaRPr lang="en-US" sz="4400" dirty="0"/>
          </a:p>
        </p:txBody>
      </p:sp>
      <p:sp>
        <p:nvSpPr>
          <p:cNvPr id="14" name="Content Placeholder 13"/>
          <p:cNvSpPr>
            <a:spLocks noGrp="1"/>
          </p:cNvSpPr>
          <p:nvPr>
            <p:ph idx="1"/>
          </p:nvPr>
        </p:nvSpPr>
        <p:spPr>
          <a:xfrm>
            <a:off x="457200" y="1905000"/>
            <a:ext cx="3657600" cy="2438400"/>
          </a:xfrm>
        </p:spPr>
        <p:txBody>
          <a:bodyPr>
            <a:normAutofit/>
          </a:bodyPr>
          <a:lstStyle/>
          <a:p>
            <a:r>
              <a:rPr lang="en-US" sz="2000" dirty="0" smtClean="0"/>
              <a:t>MGET also includes tools that provide easy access to data products published by other NASA grantees</a:t>
            </a:r>
          </a:p>
          <a:p>
            <a:pPr>
              <a:spcBef>
                <a:spcPts val="1200"/>
              </a:spcBef>
            </a:pPr>
            <a:r>
              <a:rPr lang="en-US" sz="2000" dirty="0" smtClean="0"/>
              <a:t>By improving access to these products from GIS, we hope to increase use by ecologists</a:t>
            </a:r>
            <a:endParaRPr lang="en-US" sz="2000" dirty="0"/>
          </a:p>
        </p:txBody>
      </p:sp>
      <p:pic>
        <p:nvPicPr>
          <p:cNvPr id="47107" name="Picture 3"/>
          <p:cNvPicPr>
            <a:picLocks noChangeAspect="1" noChangeArrowheads="1"/>
          </p:cNvPicPr>
          <p:nvPr/>
        </p:nvPicPr>
        <p:blipFill>
          <a:blip r:embed="rId2" cstate="print"/>
          <a:srcRect/>
          <a:stretch>
            <a:fillRect/>
          </a:stretch>
        </p:blipFill>
        <p:spPr bwMode="auto">
          <a:xfrm>
            <a:off x="4367213" y="1877872"/>
            <a:ext cx="4319587" cy="2389328"/>
          </a:xfrm>
          <a:prstGeom prst="rect">
            <a:avLst/>
          </a:prstGeom>
          <a:noFill/>
          <a:ln w="9525">
            <a:noFill/>
            <a:miter lim="800000"/>
            <a:headEnd/>
            <a:tailEnd/>
          </a:ln>
        </p:spPr>
      </p:pic>
      <p:pic>
        <p:nvPicPr>
          <p:cNvPr id="47108" name="Picture 4"/>
          <p:cNvPicPr>
            <a:picLocks noChangeAspect="1" noChangeArrowheads="1"/>
          </p:cNvPicPr>
          <p:nvPr/>
        </p:nvPicPr>
        <p:blipFill>
          <a:blip r:embed="rId3" cstate="print"/>
          <a:srcRect/>
          <a:stretch>
            <a:fillRect/>
          </a:stretch>
        </p:blipFill>
        <p:spPr bwMode="auto">
          <a:xfrm>
            <a:off x="457200" y="4572000"/>
            <a:ext cx="4785527" cy="1143000"/>
          </a:xfrm>
          <a:prstGeom prst="rect">
            <a:avLst/>
          </a:prstGeom>
          <a:noFill/>
          <a:ln w="9525">
            <a:noFill/>
            <a:miter lim="800000"/>
            <a:headEnd/>
            <a:tailEnd/>
          </a:ln>
        </p:spPr>
      </p:pic>
      <p:sp>
        <p:nvSpPr>
          <p:cNvPr id="13" name="TextBox 72"/>
          <p:cNvSpPr txBox="1">
            <a:spLocks noChangeArrowheads="1"/>
          </p:cNvSpPr>
          <p:nvPr/>
        </p:nvSpPr>
        <p:spPr bwMode="auto">
          <a:xfrm>
            <a:off x="533400" y="6096000"/>
            <a:ext cx="8382000" cy="646331"/>
          </a:xfrm>
          <a:prstGeom prst="rect">
            <a:avLst/>
          </a:prstGeom>
          <a:noFill/>
          <a:ln w="9525">
            <a:noFill/>
            <a:miter lim="800000"/>
            <a:headEnd/>
            <a:tailEnd/>
          </a:ln>
        </p:spPr>
        <p:txBody>
          <a:bodyPr wrap="square">
            <a:spAutoFit/>
          </a:bodyPr>
          <a:lstStyle/>
          <a:p>
            <a:r>
              <a:rPr lang="en-US" dirty="0" smtClean="0">
                <a:latin typeface="Calibri" pitchFamily="34" charset="0"/>
              </a:rPr>
              <a:t>Chelton, DB, MG Schlax, and RM </a:t>
            </a:r>
            <a:r>
              <a:rPr lang="en-US" dirty="0" err="1" smtClean="0">
                <a:latin typeface="Calibri" pitchFamily="34" charset="0"/>
              </a:rPr>
              <a:t>Samelson</a:t>
            </a:r>
            <a:r>
              <a:rPr lang="en-US" dirty="0" smtClean="0">
                <a:latin typeface="Calibri" pitchFamily="34" charset="0"/>
              </a:rPr>
              <a:t> (2011). Global observations of nonlinear </a:t>
            </a:r>
            <a:r>
              <a:rPr lang="en-US" dirty="0" err="1" smtClean="0">
                <a:latin typeface="Calibri" pitchFamily="34" charset="0"/>
              </a:rPr>
              <a:t>mesoscale</a:t>
            </a:r>
            <a:r>
              <a:rPr lang="en-US" dirty="0" smtClean="0">
                <a:latin typeface="Calibri" pitchFamily="34" charset="0"/>
              </a:rPr>
              <a:t> eddies. </a:t>
            </a:r>
            <a:r>
              <a:rPr lang="en-US" i="1" dirty="0" smtClean="0">
                <a:latin typeface="Calibri" pitchFamily="34" charset="0"/>
              </a:rPr>
              <a:t>Progress in Oceanography 91:</a:t>
            </a:r>
            <a:r>
              <a:rPr lang="en-US" dirty="0" smtClean="0">
                <a:latin typeface="Calibri" pitchFamily="34" charset="0"/>
              </a:rPr>
              <a:t> 167-216.</a:t>
            </a:r>
            <a:endParaRPr lang="en-US" i="1" dirty="0">
              <a:latin typeface="Calibri" pitchFamily="34" charset="0"/>
            </a:endParaRPr>
          </a:p>
        </p:txBody>
      </p:sp>
      <p:pic>
        <p:nvPicPr>
          <p:cNvPr id="47109" name="Picture 5"/>
          <p:cNvPicPr>
            <a:picLocks noChangeAspect="1" noChangeArrowheads="1"/>
          </p:cNvPicPr>
          <p:nvPr/>
        </p:nvPicPr>
        <p:blipFill>
          <a:blip r:embed="rId4" cstate="print"/>
          <a:srcRect/>
          <a:stretch>
            <a:fillRect/>
          </a:stretch>
        </p:blipFill>
        <p:spPr bwMode="auto">
          <a:xfrm>
            <a:off x="5867400" y="4593297"/>
            <a:ext cx="2819400" cy="1350303"/>
          </a:xfrm>
          <a:prstGeom prst="rect">
            <a:avLst/>
          </a:prstGeom>
          <a:noFill/>
          <a:ln w="9525">
            <a:noFill/>
            <a:miter lim="800000"/>
            <a:headEnd/>
            <a:tailEnd/>
          </a:ln>
        </p:spPr>
      </p:pic>
      <p:sp>
        <p:nvSpPr>
          <p:cNvPr id="17" name="Rectangle 16"/>
          <p:cNvSpPr/>
          <p:nvPr/>
        </p:nvSpPr>
        <p:spPr>
          <a:xfrm>
            <a:off x="914400" y="5486400"/>
            <a:ext cx="4343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7" idx="3"/>
          </p:cNvCxnSpPr>
          <p:nvPr/>
        </p:nvCxnSpPr>
        <p:spPr>
          <a:xfrm flipV="1">
            <a:off x="5257800" y="5562600"/>
            <a:ext cx="533400" cy="38100"/>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 y="190042"/>
            <a:ext cx="3097247" cy="400110"/>
          </a:xfrm>
          <a:prstGeom prst="rect">
            <a:avLst/>
          </a:prstGeom>
          <a:noFill/>
        </p:spPr>
        <p:txBody>
          <a:bodyPr wrap="none" rtlCol="0">
            <a:spAutoFit/>
          </a:bodyPr>
          <a:lstStyle/>
          <a:p>
            <a:r>
              <a:rPr lang="en-US" sz="2000" dirty="0" smtClean="0">
                <a:latin typeface="Arial"/>
                <a:cs typeface="Arial"/>
              </a:rPr>
              <a:t>MGET Tools &amp; Algorithms</a:t>
            </a:r>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MGET tools to be featured at ESRI 2012 User Conference</a:t>
            </a:r>
            <a:endParaRPr lang="en-US" dirty="0"/>
          </a:p>
        </p:txBody>
      </p:sp>
      <p:sp>
        <p:nvSpPr>
          <p:cNvPr id="3" name="Content Placeholder 2"/>
          <p:cNvSpPr>
            <a:spLocks noGrp="1"/>
          </p:cNvSpPr>
          <p:nvPr>
            <p:ph idx="1"/>
          </p:nvPr>
        </p:nvSpPr>
        <p:spPr/>
        <p:txBody>
          <a:bodyPr/>
          <a:lstStyle/>
          <a:p>
            <a:pPr marL="0" indent="0" algn="ctr">
              <a:buNone/>
            </a:pPr>
            <a:r>
              <a:rPr lang="en-US" sz="2800" dirty="0" smtClean="0">
                <a:solidFill>
                  <a:srgbClr val="A6A6A6"/>
                </a:solidFill>
              </a:rPr>
              <a:t>The Marine Geospatial Ecology Lab &amp; the MGET tool system were selected to be featured in the </a:t>
            </a:r>
            <a:r>
              <a:rPr lang="en-US" sz="2800" i="1" dirty="0" smtClean="0">
                <a:solidFill>
                  <a:srgbClr val="A6A6A6"/>
                </a:solidFill>
              </a:rPr>
              <a:t>“Environment Showcase” </a:t>
            </a:r>
            <a:r>
              <a:rPr lang="en-US" sz="2800" dirty="0" smtClean="0">
                <a:solidFill>
                  <a:srgbClr val="A6A6A6"/>
                </a:solidFill>
              </a:rPr>
              <a:t>for the 2012 ESRI User Conference to be held in San Diego July 2012</a:t>
            </a:r>
          </a:p>
          <a:p>
            <a:pPr marL="0" indent="0">
              <a:buNone/>
            </a:pPr>
            <a:r>
              <a:rPr lang="en-US" dirty="0"/>
              <a:t>	</a:t>
            </a:r>
            <a:r>
              <a:rPr lang="en-US" dirty="0" smtClean="0"/>
              <a:t>		 	</a:t>
            </a:r>
            <a:r>
              <a:rPr lang="en-US" i="1" dirty="0" smtClean="0">
                <a:solidFill>
                  <a:srgbClr val="A6A6A6"/>
                </a:solidFill>
              </a:rPr>
              <a:t>~12,000 ArcGIS users attend.</a:t>
            </a:r>
            <a:endParaRPr lang="en-US" i="1" dirty="0">
              <a:solidFill>
                <a:srgbClr val="A6A6A6"/>
              </a:solidFill>
            </a:endParaRPr>
          </a:p>
        </p:txBody>
      </p:sp>
      <p:pic>
        <p:nvPicPr>
          <p:cNvPr id="4" name="Picture 2"/>
          <p:cNvPicPr>
            <a:picLocks noChangeAspect="1" noChangeArrowheads="1"/>
          </p:cNvPicPr>
          <p:nvPr/>
        </p:nvPicPr>
        <p:blipFill>
          <a:blip r:embed="rId2" cstate="print"/>
          <a:srcRect/>
          <a:stretch>
            <a:fillRect/>
          </a:stretch>
        </p:blipFill>
        <p:spPr bwMode="auto">
          <a:xfrm>
            <a:off x="666003" y="4654586"/>
            <a:ext cx="2882267" cy="1719843"/>
          </a:xfrm>
          <a:prstGeom prst="rect">
            <a:avLst/>
          </a:prstGeom>
          <a:noFill/>
          <a:ln w="9525">
            <a:noFill/>
            <a:miter lim="800000"/>
            <a:headEnd/>
            <a:tailEnd/>
          </a:ln>
        </p:spPr>
      </p:pic>
      <p:pic>
        <p:nvPicPr>
          <p:cNvPr id="6" name="Picture 5" descr="E:\ch114\EddyPaperData20110721\PaperMap20111009\fig2_crop.png"/>
          <p:cNvPicPr/>
          <p:nvPr/>
        </p:nvPicPr>
        <p:blipFill>
          <a:blip r:embed="rId3" cstate="print"/>
          <a:srcRect/>
          <a:stretch>
            <a:fillRect/>
          </a:stretch>
        </p:blipFill>
        <p:spPr bwMode="auto">
          <a:xfrm>
            <a:off x="3995918" y="4343210"/>
            <a:ext cx="4690882" cy="2162161"/>
          </a:xfrm>
          <a:prstGeom prst="rect">
            <a:avLst/>
          </a:prstGeom>
          <a:noFill/>
          <a:ln w="9525">
            <a:noFill/>
            <a:miter lim="800000"/>
            <a:headEnd/>
            <a:tailEnd/>
          </a:ln>
        </p:spPr>
      </p:pic>
      <p:pic>
        <p:nvPicPr>
          <p:cNvPr id="7" name="Picture 2066" descr="ESR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89701" y="3701266"/>
            <a:ext cx="490374" cy="641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http://siliconangle.com/files/2012/03/nasa-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33415" y="274638"/>
            <a:ext cx="810585" cy="69579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descr="MGEL Logo"/>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3350" y="274638"/>
            <a:ext cx="647700" cy="6541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84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tx1"/>
                                      </p:to>
                                    </p:animClr>
                                    <p:animClr clrSpc="rgb" dir="cw">
                                      <p:cBhvr>
                                        <p:cTn id="7" dur="500" fill="hold"/>
                                        <p:tgtEl>
                                          <p:spTgt spid="3">
                                            <p:txEl>
                                              <p:pRg st="0" end="0"/>
                                            </p:txEl>
                                          </p:spTgt>
                                        </p:tgtEl>
                                        <p:attrNameLst>
                                          <p:attrName>fillcolor</p:attrName>
                                        </p:attrNameLst>
                                      </p:cBhvr>
                                      <p:to>
                                        <a:schemeClr val="tx1"/>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1" end="1"/>
                                            </p:txEl>
                                          </p:spTgt>
                                        </p:tgtEl>
                                        <p:attrNameLst>
                                          <p:attrName>style.color</p:attrName>
                                        </p:attrNameLst>
                                      </p:cBhvr>
                                      <p:to>
                                        <a:schemeClr val="tx2"/>
                                      </p:to>
                                    </p:animClr>
                                    <p:animClr clrSpc="rgb" dir="cw">
                                      <p:cBhvr>
                                        <p:cTn id="14" dur="500" fill="hold"/>
                                        <p:tgtEl>
                                          <p:spTgt spid="3">
                                            <p:txEl>
                                              <p:pRg st="1" end="1"/>
                                            </p:txEl>
                                          </p:spTgt>
                                        </p:tgtEl>
                                        <p:attrNameLst>
                                          <p:attrName>fillcolor</p:attrName>
                                        </p:attrNameLst>
                                      </p:cBhvr>
                                      <p:to>
                                        <a:schemeClr val="tx2"/>
                                      </p:to>
                                    </p:animClr>
                                    <p:set>
                                      <p:cBhvr>
                                        <p:cTn id="15" dur="500" fill="hold"/>
                                        <p:tgtEl>
                                          <p:spTgt spid="3">
                                            <p:txEl>
                                              <p:pRg st="1" end="1"/>
                                            </p:txEl>
                                          </p:spTgt>
                                        </p:tgtEl>
                                        <p:attrNameLst>
                                          <p:attrName>fill.type</p:attrName>
                                        </p:attrNameLst>
                                      </p:cBhvr>
                                      <p:to>
                                        <p:strVal val="solid"/>
                                      </p:to>
                                    </p:set>
                                    <p:set>
                                      <p:cBhvr>
                                        <p:cTn id="16"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8313182" cy="3970318"/>
          </a:xfrm>
          <a:prstGeom prst="rect">
            <a:avLst/>
          </a:prstGeom>
          <a:noFill/>
        </p:spPr>
        <p:txBody>
          <a:bodyPr wrap="square" rtlCol="0">
            <a:spAutoFit/>
          </a:bodyPr>
          <a:lstStyle/>
          <a:p>
            <a:r>
              <a:rPr lang="en-US" sz="2800" b="1" dirty="0" smtClean="0">
                <a:latin typeface="Arial" pitchFamily="34" charset="0"/>
                <a:cs typeface="Arial" pitchFamily="34" charset="0"/>
              </a:rPr>
              <a:t>Outline:</a:t>
            </a:r>
          </a:p>
          <a:p>
            <a:endParaRPr lang="en-US" sz="2800" dirty="0">
              <a:latin typeface="Arial" pitchFamily="34" charset="0"/>
              <a:cs typeface="Arial" pitchFamily="34" charset="0"/>
            </a:endParaRP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Protected species </a:t>
            </a:r>
            <a:r>
              <a:rPr lang="en-US" sz="2800" dirty="0">
                <a:solidFill>
                  <a:schemeClr val="bg1">
                    <a:lumMod val="75000"/>
                  </a:schemeClr>
                </a:solidFill>
                <a:latin typeface="Arial" pitchFamily="34" charset="0"/>
                <a:cs typeface="Arial" pitchFamily="34" charset="0"/>
              </a:rPr>
              <a:t>f</a:t>
            </a:r>
            <a:r>
              <a:rPr lang="en-US" sz="2800" dirty="0" smtClean="0">
                <a:solidFill>
                  <a:schemeClr val="bg1">
                    <a:lumMod val="75000"/>
                  </a:schemeClr>
                </a:solidFill>
                <a:latin typeface="Arial" pitchFamily="34" charset="0"/>
                <a:cs typeface="Arial" pitchFamily="34" charset="0"/>
              </a:rPr>
              <a:t>orecasting problem</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Density forecasting models</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Spatial Decision Support System (SDSS)</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Remote Sensing </a:t>
            </a:r>
            <a:r>
              <a:rPr lang="en-US" sz="2800" dirty="0" err="1" smtClean="0">
                <a:solidFill>
                  <a:schemeClr val="bg1">
                    <a:lumMod val="75000"/>
                  </a:schemeClr>
                </a:solidFill>
                <a:latin typeface="Arial" pitchFamily="34" charset="0"/>
                <a:cs typeface="Arial" pitchFamily="34" charset="0"/>
              </a:rPr>
              <a:t>Geoprocessing</a:t>
            </a:r>
            <a:r>
              <a:rPr lang="en-US" sz="2800" dirty="0" smtClean="0">
                <a:solidFill>
                  <a:schemeClr val="bg1">
                    <a:lumMod val="75000"/>
                  </a:schemeClr>
                </a:solidFill>
                <a:latin typeface="Arial" pitchFamily="34" charset="0"/>
                <a:cs typeface="Arial" pitchFamily="34" charset="0"/>
              </a:rPr>
              <a:t> Tools (MGET)</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Remote Sensing products</a:t>
            </a:r>
          </a:p>
          <a:p>
            <a:pPr marL="285750" indent="-285750">
              <a:buFont typeface="Arial" pitchFamily="34" charset="0"/>
              <a:buChar char="•"/>
            </a:pPr>
            <a:r>
              <a:rPr lang="en-US" sz="2800" dirty="0" smtClean="0">
                <a:latin typeface="Arial" pitchFamily="34" charset="0"/>
                <a:cs typeface="Arial" pitchFamily="34" charset="0"/>
              </a:rPr>
              <a:t>New applications</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Next steps</a:t>
            </a:r>
          </a:p>
        </p:txBody>
      </p:sp>
      <p:pic>
        <p:nvPicPr>
          <p:cNvPr id="5" name="Picture 2" descr="http://swfsc.noaa.gov/uploadedImages/Divisions/PRD/Programs/Coastal_Marine_Mammal/clip_image004(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77688" y="9813925"/>
            <a:ext cx="3546475" cy="3078163"/>
          </a:xfrm>
          <a:prstGeom prst="rect">
            <a:avLst/>
          </a:prstGeom>
          <a:noFill/>
          <a:ln w="28575">
            <a:solidFill>
              <a:srgbClr val="FFCC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3535" t="5656" b="11363"/>
          <a:stretch>
            <a:fillRect/>
          </a:stretch>
        </p:blipFill>
        <p:spPr bwMode="auto">
          <a:xfrm>
            <a:off x="7379512" y="0"/>
            <a:ext cx="1764488" cy="134986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7298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bwMode="auto">
          <a:xfrm>
            <a:off x="479424" y="0"/>
            <a:ext cx="8908437"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200" dirty="0" smtClean="0">
                <a:solidFill>
                  <a:schemeClr val="tx2">
                    <a:lumMod val="50000"/>
                  </a:schemeClr>
                </a:solidFill>
                <a:latin typeface="Calibri (Headings)" charset="0"/>
                <a:ea typeface="ＭＳ Ｐゴシック" charset="0"/>
                <a:cs typeface="Calibri (Headings)" charset="0"/>
              </a:rPr>
              <a:t>New Application: Offshore Energy</a:t>
            </a:r>
            <a:endParaRPr lang="en-US" sz="3200" dirty="0">
              <a:solidFill>
                <a:schemeClr val="tx2">
                  <a:lumMod val="50000"/>
                </a:schemeClr>
              </a:solidFill>
              <a:latin typeface="Calibri (Headings)" charset="0"/>
              <a:ea typeface="ＭＳ Ｐゴシック" charset="0"/>
              <a:cs typeface="Calibri (Headings)" charset="0"/>
            </a:endParaRPr>
          </a:p>
        </p:txBody>
      </p:sp>
      <p:sp>
        <p:nvSpPr>
          <p:cNvPr id="3" name="Rectangle 4"/>
          <p:cNvSpPr>
            <a:spLocks noChangeArrowheads="1"/>
          </p:cNvSpPr>
          <p:nvPr/>
        </p:nvSpPr>
        <p:spPr bwMode="auto">
          <a:xfrm>
            <a:off x="1676400" y="304800"/>
            <a:ext cx="7239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endParaRPr lang="en-US" sz="1400">
              <a:solidFill>
                <a:prstClr val="black"/>
              </a:solidFill>
              <a:latin typeface="Calibri" charset="0"/>
              <a:ea typeface="ＭＳ Ｐゴシック" charset="0"/>
              <a:cs typeface="ＭＳ Ｐゴシック" charset="0"/>
            </a:endParaRPr>
          </a:p>
        </p:txBody>
      </p:sp>
      <p:sp>
        <p:nvSpPr>
          <p:cNvPr id="5" name="TextBox 4"/>
          <p:cNvSpPr txBox="1"/>
          <p:nvPr/>
        </p:nvSpPr>
        <p:spPr>
          <a:xfrm>
            <a:off x="6004560" y="1330960"/>
            <a:ext cx="2885440" cy="3970318"/>
          </a:xfrm>
          <a:prstGeom prst="rect">
            <a:avLst/>
          </a:prstGeom>
          <a:noFill/>
        </p:spPr>
        <p:txBody>
          <a:bodyPr wrap="square" rtlCol="0">
            <a:spAutoFit/>
          </a:bodyPr>
          <a:lstStyle/>
          <a:p>
            <a:pPr fontAlgn="base">
              <a:spcBef>
                <a:spcPct val="0"/>
              </a:spcBef>
              <a:spcAft>
                <a:spcPct val="0"/>
              </a:spcAft>
            </a:pPr>
            <a:r>
              <a:rPr lang="en-US" u="sng" dirty="0" err="1" smtClean="0">
                <a:solidFill>
                  <a:srgbClr val="10253F"/>
                </a:solidFill>
                <a:latin typeface="Arial" charset="0"/>
                <a:ea typeface="ＭＳ Ｐゴシック" charset="0"/>
                <a:cs typeface="ＭＳ Ｐゴシック" charset="0"/>
              </a:rPr>
              <a:t>www.MarineCadastre.gov</a:t>
            </a:r>
            <a:endParaRPr lang="en-US" u="sng" dirty="0" smtClean="0">
              <a:solidFill>
                <a:srgbClr val="10253F"/>
              </a:solidFill>
              <a:latin typeface="Arial" charset="0"/>
              <a:ea typeface="ＭＳ Ｐゴシック" charset="0"/>
              <a:cs typeface="ＭＳ Ｐゴシック" charset="0"/>
            </a:endParaRPr>
          </a:p>
          <a:p>
            <a:pPr marL="285750" indent="-285750" fontAlgn="base">
              <a:spcBef>
                <a:spcPct val="0"/>
              </a:spcBef>
              <a:spcAft>
                <a:spcPct val="0"/>
              </a:spcAft>
              <a:buFont typeface="Arial"/>
              <a:buChar char="•"/>
            </a:pPr>
            <a:r>
              <a:rPr lang="en-US" b="1" u="sng" dirty="0" smtClean="0">
                <a:solidFill>
                  <a:srgbClr val="10253F"/>
                </a:solidFill>
                <a:latin typeface="Arial" charset="0"/>
                <a:ea typeface="ＭＳ Ｐゴシック" charset="0"/>
                <a:cs typeface="ＭＳ Ｐゴシック" charset="0"/>
              </a:rPr>
              <a:t>Purpose: </a:t>
            </a:r>
            <a:r>
              <a:rPr lang="en-US" dirty="0" smtClean="0">
                <a:solidFill>
                  <a:srgbClr val="10253F"/>
                </a:solidFill>
                <a:latin typeface="Arial" charset="0"/>
                <a:ea typeface="ＭＳ Ｐゴシック" charset="0"/>
                <a:cs typeface="ＭＳ Ｐゴシック" charset="0"/>
              </a:rPr>
              <a:t>spatial information for determining environmental compliance for siting offshore wind farms and oil exploration.</a:t>
            </a:r>
          </a:p>
          <a:p>
            <a:pPr marL="285750" indent="-285750" fontAlgn="base">
              <a:spcBef>
                <a:spcPct val="0"/>
              </a:spcBef>
              <a:spcAft>
                <a:spcPct val="0"/>
              </a:spcAft>
              <a:buFont typeface="Arial"/>
              <a:buChar char="•"/>
            </a:pPr>
            <a:r>
              <a:rPr lang="en-US" b="1" u="sng" dirty="0" smtClean="0">
                <a:solidFill>
                  <a:srgbClr val="10253F"/>
                </a:solidFill>
                <a:latin typeface="Arial" charset="0"/>
                <a:ea typeface="ＭＳ Ｐゴシック" charset="0"/>
                <a:cs typeface="ＭＳ Ｐゴシック" charset="0"/>
              </a:rPr>
              <a:t>Provided: </a:t>
            </a:r>
            <a:r>
              <a:rPr lang="en-US" dirty="0" smtClean="0">
                <a:solidFill>
                  <a:srgbClr val="10253F"/>
                </a:solidFill>
                <a:latin typeface="Arial" charset="0"/>
                <a:ea typeface="ＭＳ Ｐゴシック" charset="0"/>
                <a:cs typeface="ＭＳ Ｐゴシック" charset="0"/>
              </a:rPr>
              <a:t>predictive density models of cetaceans and turtles by season for US Atlantic and Pacific waters.</a:t>
            </a:r>
            <a:endParaRPr lang="en-US" dirty="0">
              <a:solidFill>
                <a:srgbClr val="10253F"/>
              </a:solidFill>
              <a:latin typeface="Arial" charset="0"/>
              <a:ea typeface="ＭＳ Ｐゴシック" charset="0"/>
              <a:cs typeface="ＭＳ Ｐゴシック" charset="0"/>
            </a:endParaRPr>
          </a:p>
        </p:txBody>
      </p:sp>
      <p:pic>
        <p:nvPicPr>
          <p:cNvPr id="7" name="Picture 6" descr="Multipurpose Marine Cadastre - NOAA Coastal Services Center.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182881" y="1229360"/>
            <a:ext cx="5547359" cy="5526832"/>
          </a:xfrm>
          <a:prstGeom prst="rect">
            <a:avLst/>
          </a:prstGeom>
          <a:ln>
            <a:solidFill>
              <a:srgbClr val="0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762625" y="5236000"/>
            <a:ext cx="1239520" cy="1622000"/>
          </a:xfrm>
          <a:prstGeom prst="rect">
            <a:avLst/>
          </a:prstGeom>
          <a:ln>
            <a:noFill/>
          </a:ln>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7000874" y="5231728"/>
            <a:ext cx="2143126" cy="1626272"/>
          </a:xfrm>
          <a:prstGeom prst="rect">
            <a:avLst/>
          </a:prstGeom>
        </p:spPr>
      </p:pic>
    </p:spTree>
    <p:extLst>
      <p:ext uri="{BB962C8B-B14F-4D97-AF65-F5344CB8AC3E}">
        <p14:creationId xmlns:p14="http://schemas.microsoft.com/office/powerpoint/2010/main" xmlns="" val="3042222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95317" y="0"/>
            <a:ext cx="8884139"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200" dirty="0" smtClean="0">
                <a:solidFill>
                  <a:srgbClr val="10253F"/>
                </a:solidFill>
                <a:latin typeface="Calibri (Headings)" charset="0"/>
                <a:ea typeface="ＭＳ Ｐゴシック" charset="0"/>
                <a:cs typeface="Calibri (Headings)" charset="0"/>
              </a:rPr>
              <a:t>New Application: Cetacean Mapping &amp; Sound</a:t>
            </a:r>
            <a:endParaRPr lang="en-US" sz="3200" dirty="0">
              <a:solidFill>
                <a:srgbClr val="10253F"/>
              </a:solidFill>
              <a:latin typeface="Calibri (Headings)" charset="0"/>
              <a:ea typeface="ＭＳ Ｐゴシック" charset="0"/>
              <a:cs typeface="Calibri (Headings)" charset="0"/>
            </a:endParaRPr>
          </a:p>
        </p:txBody>
      </p:sp>
      <p:sp>
        <p:nvSpPr>
          <p:cNvPr id="7" name="Rectangle 4"/>
          <p:cNvSpPr>
            <a:spLocks noChangeArrowheads="1"/>
          </p:cNvSpPr>
          <p:nvPr/>
        </p:nvSpPr>
        <p:spPr bwMode="auto">
          <a:xfrm>
            <a:off x="1676400" y="304800"/>
            <a:ext cx="7239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400">
              <a:latin typeface="Calibri" charset="0"/>
            </a:endParaRPr>
          </a:p>
        </p:txBody>
      </p:sp>
      <p:sp>
        <p:nvSpPr>
          <p:cNvPr id="8" name="Line 1032"/>
          <p:cNvSpPr>
            <a:spLocks noChangeShapeType="1"/>
          </p:cNvSpPr>
          <p:nvPr/>
        </p:nvSpPr>
        <p:spPr bwMode="auto">
          <a:xfrm>
            <a:off x="0" y="1066800"/>
            <a:ext cx="9140825" cy="0"/>
          </a:xfrm>
          <a:prstGeom prst="line">
            <a:avLst/>
          </a:prstGeom>
          <a:noFill/>
          <a:ln w="12700">
            <a:no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pic>
        <p:nvPicPr>
          <p:cNvPr id="10" name="Picture 9"/>
          <p:cNvPicPr>
            <a:picLocks noChangeAspect="1"/>
          </p:cNvPicPr>
          <p:nvPr/>
        </p:nvPicPr>
        <p:blipFill>
          <a:blip r:embed="rId2"/>
          <a:stretch>
            <a:fillRect/>
          </a:stretch>
        </p:blipFill>
        <p:spPr>
          <a:xfrm>
            <a:off x="383812" y="1227558"/>
            <a:ext cx="4445000" cy="1536700"/>
          </a:xfrm>
          <a:prstGeom prst="rect">
            <a:avLst/>
          </a:prstGeom>
          <a:solidFill>
            <a:schemeClr val="bg1">
              <a:lumMod val="50000"/>
            </a:schemeClr>
          </a:solidFill>
        </p:spPr>
      </p:pic>
      <p:grpSp>
        <p:nvGrpSpPr>
          <p:cNvPr id="11" name="Group 10"/>
          <p:cNvGrpSpPr/>
          <p:nvPr/>
        </p:nvGrpSpPr>
        <p:grpSpPr>
          <a:xfrm>
            <a:off x="588249" y="3430508"/>
            <a:ext cx="7505460" cy="2542832"/>
            <a:chOff x="24206200" y="9321800"/>
            <a:chExt cx="9502572" cy="3219450"/>
          </a:xfrm>
        </p:grpSpPr>
        <p:pic>
          <p:nvPicPr>
            <p:cNvPr id="12" name="Picture 3" descr="Screen shot 2011-11-21 at 11.38.34 AM.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4206200" y="9321800"/>
              <a:ext cx="8420100"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Frame 12"/>
            <p:cNvSpPr/>
            <p:nvPr/>
          </p:nvSpPr>
          <p:spPr bwMode="auto">
            <a:xfrm>
              <a:off x="28906788" y="10723563"/>
              <a:ext cx="673100" cy="533400"/>
            </a:xfrm>
            <a:prstGeom prst="frame">
              <a:avLst/>
            </a:prstGeom>
            <a:noFill/>
            <a:ln w="28575" cap="flat" cmpd="sng" algn="ctr">
              <a:solidFill>
                <a:srgbClr val="FF0000"/>
              </a:solidFill>
              <a:prstDash val="solid"/>
              <a:round/>
              <a:headEnd type="none" w="med" len="med"/>
              <a:tailEnd type="none" w="med" len="med"/>
            </a:ln>
            <a:effectLst/>
            <a:extLst/>
          </p:spPr>
          <p:txBody>
            <a:bodyPr/>
            <a:lstStyle/>
            <a:p>
              <a:pPr defTabSz="3657600">
                <a:defRPr/>
              </a:pPr>
              <a:endParaRPr lang="en-US" dirty="0">
                <a:ln>
                  <a:solidFill>
                    <a:srgbClr val="FF0000"/>
                  </a:solidFill>
                </a:ln>
                <a:noFill/>
              </a:endParaRPr>
            </a:p>
          </p:txBody>
        </p:sp>
        <p:pic>
          <p:nvPicPr>
            <p:cNvPr id="14" name="Picture 13" descr="Physeter_macrocephalus_EC_JUL.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085110" y="9710517"/>
              <a:ext cx="2623662" cy="2623662"/>
            </a:xfrm>
            <a:prstGeom prst="rect">
              <a:avLst/>
            </a:prstGeom>
            <a:solidFill>
              <a:srgbClr val="FFFFFF">
                <a:shade val="85000"/>
              </a:srgbClr>
            </a:solidFill>
            <a:ln w="28575" cap="sq" cmpd="sng">
              <a:solidFill>
                <a:srgbClr val="FF0000"/>
              </a:solidFill>
              <a:prstDash val="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5" name="Straight Connector 14"/>
            <p:cNvCxnSpPr/>
            <p:nvPr/>
          </p:nvCxnSpPr>
          <p:spPr bwMode="auto">
            <a:xfrm flipV="1">
              <a:off x="29594175" y="9698038"/>
              <a:ext cx="1481138" cy="1019175"/>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29575125" y="11260138"/>
              <a:ext cx="1498600" cy="1084262"/>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7" name="Picture 16"/>
          <p:cNvPicPr>
            <a:picLocks noChangeAspect="1"/>
          </p:cNvPicPr>
          <p:nvPr/>
        </p:nvPicPr>
        <p:blipFill>
          <a:blip r:embed="rId5"/>
          <a:stretch>
            <a:fillRect/>
          </a:stretch>
        </p:blipFill>
        <p:spPr>
          <a:xfrm>
            <a:off x="4971414" y="918474"/>
            <a:ext cx="4008042" cy="2214814"/>
          </a:xfrm>
          <a:prstGeom prst="rect">
            <a:avLst/>
          </a:prstGeom>
        </p:spPr>
      </p:pic>
      <p:sp>
        <p:nvSpPr>
          <p:cNvPr id="2" name="TextBox 1"/>
          <p:cNvSpPr txBox="1"/>
          <p:nvPr/>
        </p:nvSpPr>
        <p:spPr>
          <a:xfrm>
            <a:off x="307010" y="6117099"/>
            <a:ext cx="8833815" cy="646331"/>
          </a:xfrm>
          <a:prstGeom prst="rect">
            <a:avLst/>
          </a:prstGeom>
          <a:noFill/>
        </p:spPr>
        <p:txBody>
          <a:bodyPr wrap="square" rtlCol="0">
            <a:spAutoFit/>
          </a:bodyPr>
          <a:lstStyle/>
          <a:p>
            <a:r>
              <a:rPr lang="en-US" dirty="0" smtClean="0">
                <a:solidFill>
                  <a:srgbClr val="A6A6A6"/>
                </a:solidFill>
              </a:rPr>
              <a:t>Providing forecasting models for the assessment of potential interactions of cetaceans and sound.  Workshop to be held: May 22-24 2012 Washington DC &gt; 200 participants</a:t>
            </a:r>
            <a:endParaRPr lang="en-US" dirty="0">
              <a:solidFill>
                <a:srgbClr val="A6A6A6"/>
              </a:solidFill>
            </a:endParaRPr>
          </a:p>
        </p:txBody>
      </p:sp>
      <p:sp>
        <p:nvSpPr>
          <p:cNvPr id="3" name="TextBox 2"/>
          <p:cNvSpPr txBox="1"/>
          <p:nvPr/>
        </p:nvSpPr>
        <p:spPr>
          <a:xfrm>
            <a:off x="1005567" y="3061176"/>
            <a:ext cx="5847161" cy="369332"/>
          </a:xfrm>
          <a:prstGeom prst="rect">
            <a:avLst/>
          </a:prstGeom>
          <a:noFill/>
        </p:spPr>
        <p:txBody>
          <a:bodyPr wrap="none" rtlCol="0">
            <a:spAutoFit/>
          </a:bodyPr>
          <a:lstStyle/>
          <a:p>
            <a:r>
              <a:rPr lang="en-US" dirty="0" smtClean="0"/>
              <a:t>GAP analysis of cetacean forecasting models in space &amp; time </a:t>
            </a:r>
            <a:endParaRPr lang="en-US" dirty="0"/>
          </a:p>
        </p:txBody>
      </p:sp>
      <p:sp>
        <p:nvSpPr>
          <p:cNvPr id="18" name="TextBox 17"/>
          <p:cNvSpPr txBox="1"/>
          <p:nvPr/>
        </p:nvSpPr>
        <p:spPr>
          <a:xfrm>
            <a:off x="5249582" y="2564203"/>
            <a:ext cx="3017129" cy="400110"/>
          </a:xfrm>
          <a:prstGeom prst="rect">
            <a:avLst/>
          </a:prstGeom>
          <a:noFill/>
        </p:spPr>
        <p:txBody>
          <a:bodyPr wrap="square" rtlCol="0">
            <a:spAutoFit/>
          </a:bodyPr>
          <a:lstStyle/>
          <a:p>
            <a:r>
              <a:rPr lang="en-US" sz="2000" b="1" dirty="0" smtClean="0">
                <a:solidFill>
                  <a:schemeClr val="bg1"/>
                </a:solidFill>
              </a:rPr>
              <a:t>Sound field mapping</a:t>
            </a:r>
            <a:endParaRPr lang="en-US" sz="2000" b="1" dirty="0">
              <a:solidFill>
                <a:schemeClr val="bg1"/>
              </a:solidFill>
            </a:endParaRPr>
          </a:p>
        </p:txBody>
      </p:sp>
    </p:spTree>
    <p:extLst>
      <p:ext uri="{BB962C8B-B14F-4D97-AF65-F5344CB8AC3E}">
        <p14:creationId xmlns:p14="http://schemas.microsoft.com/office/powerpoint/2010/main" xmlns="" val="1654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tx2"/>
                                      </p:to>
                                    </p:animClr>
                                    <p:animClr clrSpc="rgb" dir="cw">
                                      <p:cBhvr>
                                        <p:cTn id="7" dur="500" fill="hold"/>
                                        <p:tgtEl>
                                          <p:spTgt spid="2">
                                            <p:txEl>
                                              <p:pRg st="0" end="0"/>
                                            </p:txEl>
                                          </p:spTgt>
                                        </p:tgtEl>
                                        <p:attrNameLst>
                                          <p:attrName>fillcolor</p:attrName>
                                        </p:attrNameLst>
                                      </p:cBhvr>
                                      <p:to>
                                        <a:schemeClr val="tx2"/>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4040"/>
          </a:xfrm>
        </p:spPr>
        <p:txBody>
          <a:bodyPr>
            <a:normAutofit fontScale="90000"/>
          </a:bodyPr>
          <a:lstStyle/>
          <a:p>
            <a:r>
              <a:rPr lang="en-US" sz="4400" dirty="0" smtClean="0"/>
              <a:t>New Application: fisheries ecology</a:t>
            </a:r>
            <a:endParaRPr lang="en-US" sz="4400" dirty="0"/>
          </a:p>
        </p:txBody>
      </p:sp>
      <p:sp>
        <p:nvSpPr>
          <p:cNvPr id="3" name="Content Placeholder 2"/>
          <p:cNvSpPr>
            <a:spLocks noGrp="1"/>
          </p:cNvSpPr>
          <p:nvPr>
            <p:ph idx="1"/>
          </p:nvPr>
        </p:nvSpPr>
        <p:spPr>
          <a:xfrm>
            <a:off x="457200" y="1209611"/>
            <a:ext cx="8229600" cy="4525963"/>
          </a:xfrm>
        </p:spPr>
        <p:txBody>
          <a:bodyPr/>
          <a:lstStyle/>
          <a:p>
            <a:pPr marL="0" indent="0">
              <a:buNone/>
            </a:pPr>
            <a:r>
              <a:rPr lang="en-US" dirty="0" smtClean="0"/>
              <a:t>Are tuna and swordfish catches in the northwest Atlantic correlated with eddies?</a:t>
            </a:r>
            <a:endParaRPr lang="en-US" dirty="0"/>
          </a:p>
        </p:txBody>
      </p:sp>
      <p:pic>
        <p:nvPicPr>
          <p:cNvPr id="8" name="Picture 2" descr="http://www.jhu.edu/~dwaugh1/gallery/gulf_stream_rings.jpg"/>
          <p:cNvPicPr>
            <a:picLocks noChangeAspect="1" noChangeArrowheads="1"/>
          </p:cNvPicPr>
          <p:nvPr/>
        </p:nvPicPr>
        <p:blipFill>
          <a:blip r:embed="rId2" cstate="print"/>
          <a:srcRect/>
          <a:stretch>
            <a:fillRect/>
          </a:stretch>
        </p:blipFill>
        <p:spPr bwMode="auto">
          <a:xfrm>
            <a:off x="5029200" y="2971800"/>
            <a:ext cx="2971800" cy="2763774"/>
          </a:xfrm>
          <a:prstGeom prst="rect">
            <a:avLst/>
          </a:prstGeom>
          <a:noFill/>
          <a:ln>
            <a:solidFill>
              <a:schemeClr val="tx1"/>
            </a:solidFill>
          </a:ln>
        </p:spPr>
      </p:pic>
      <p:sp>
        <p:nvSpPr>
          <p:cNvPr id="9" name="TextBox 8"/>
          <p:cNvSpPr txBox="1"/>
          <p:nvPr/>
        </p:nvSpPr>
        <p:spPr>
          <a:xfrm>
            <a:off x="3886200" y="3886200"/>
            <a:ext cx="1066800" cy="338554"/>
          </a:xfrm>
          <a:prstGeom prst="rect">
            <a:avLst/>
          </a:prstGeom>
          <a:noFill/>
          <a:ln>
            <a:noFill/>
          </a:ln>
        </p:spPr>
        <p:txBody>
          <a:bodyPr wrap="square" rtlCol="0">
            <a:spAutoFit/>
          </a:bodyPr>
          <a:lstStyle/>
          <a:p>
            <a:pPr algn="r"/>
            <a:r>
              <a:rPr lang="en-US" sz="1600" b="1" dirty="0" smtClean="0">
                <a:latin typeface="Arial" pitchFamily="34" charset="0"/>
                <a:cs typeface="Arial" pitchFamily="34" charset="0"/>
              </a:rPr>
              <a:t>Eddies</a:t>
            </a:r>
            <a:endParaRPr lang="en-US" sz="1600" b="1" dirty="0">
              <a:latin typeface="Arial" pitchFamily="34" charset="0"/>
              <a:cs typeface="Arial" pitchFamily="34" charset="0"/>
            </a:endParaRPr>
          </a:p>
        </p:txBody>
      </p:sp>
      <p:cxnSp>
        <p:nvCxnSpPr>
          <p:cNvPr id="10" name="Straight Arrow Connector 9"/>
          <p:cNvCxnSpPr/>
          <p:nvPr/>
        </p:nvCxnSpPr>
        <p:spPr>
          <a:xfrm>
            <a:off x="4953000" y="4098798"/>
            <a:ext cx="1219200" cy="3810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53000" y="4022598"/>
            <a:ext cx="1905000" cy="1524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3" cstate="print"/>
          <a:srcRect/>
          <a:stretch>
            <a:fillRect/>
          </a:stretch>
        </p:blipFill>
        <p:spPr bwMode="auto">
          <a:xfrm>
            <a:off x="1371600" y="2971800"/>
            <a:ext cx="2190750" cy="1514475"/>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295400" y="4724400"/>
            <a:ext cx="2362200" cy="1818894"/>
          </a:xfrm>
          <a:prstGeom prst="rect">
            <a:avLst/>
          </a:prstGeom>
          <a:noFill/>
          <a:ln w="9525">
            <a:noFill/>
            <a:miter lim="800000"/>
            <a:headEnd/>
            <a:tailEnd/>
          </a:ln>
        </p:spPr>
      </p:pic>
      <p:cxnSp>
        <p:nvCxnSpPr>
          <p:cNvPr id="16" name="Straight Arrow Connector 15"/>
          <p:cNvCxnSpPr/>
          <p:nvPr/>
        </p:nvCxnSpPr>
        <p:spPr>
          <a:xfrm>
            <a:off x="4953000" y="4191000"/>
            <a:ext cx="2286000" cy="8382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953000" y="4267200"/>
            <a:ext cx="1524000" cy="83820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72"/>
          <p:cNvSpPr txBox="1">
            <a:spLocks noChangeArrowheads="1"/>
          </p:cNvSpPr>
          <p:nvPr/>
        </p:nvSpPr>
        <p:spPr bwMode="auto">
          <a:xfrm>
            <a:off x="3886200" y="5943600"/>
            <a:ext cx="5257800" cy="830997"/>
          </a:xfrm>
          <a:prstGeom prst="rect">
            <a:avLst/>
          </a:prstGeom>
          <a:noFill/>
          <a:ln w="9525">
            <a:noFill/>
            <a:miter lim="800000"/>
            <a:headEnd/>
            <a:tailEnd/>
          </a:ln>
        </p:spPr>
        <p:txBody>
          <a:bodyPr wrap="square">
            <a:spAutoFit/>
          </a:bodyPr>
          <a:lstStyle/>
          <a:p>
            <a:r>
              <a:rPr lang="en-US" sz="1600" dirty="0" smtClean="0">
                <a:latin typeface="Calibri" pitchFamily="34" charset="0"/>
              </a:rPr>
              <a:t>Hsu, A, AM Boustany, JJ Roberts, and PN Halpin (submitted). Effects of </a:t>
            </a:r>
            <a:r>
              <a:rPr lang="en-US" sz="1600" dirty="0" err="1" smtClean="0">
                <a:latin typeface="Calibri" pitchFamily="34" charset="0"/>
              </a:rPr>
              <a:t>mesoscale</a:t>
            </a:r>
            <a:r>
              <a:rPr lang="en-US" sz="1600" dirty="0" smtClean="0">
                <a:latin typeface="Calibri" pitchFamily="34" charset="0"/>
              </a:rPr>
              <a:t> eddies on CPUE of four fish species in the western north Atlantic. </a:t>
            </a:r>
            <a:r>
              <a:rPr lang="en-US" sz="1600" i="1" dirty="0" smtClean="0">
                <a:latin typeface="Calibri" pitchFamily="34" charset="0"/>
              </a:rPr>
              <a:t>Fisheries Oceanography.</a:t>
            </a:r>
            <a:endParaRPr lang="en-US" sz="1600" i="1" dirty="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44040"/>
          </a:xfrm>
        </p:spPr>
        <p:txBody>
          <a:bodyPr>
            <a:normAutofit/>
          </a:bodyPr>
          <a:lstStyle/>
          <a:p>
            <a:r>
              <a:rPr lang="en-US" sz="3600" dirty="0" smtClean="0"/>
              <a:t>New Application: Commercial sector</a:t>
            </a:r>
            <a:endParaRPr lang="en-US" sz="3600" dirty="0"/>
          </a:p>
        </p:txBody>
      </p:sp>
      <p:pic>
        <p:nvPicPr>
          <p:cNvPr id="5" name="Picture 4" descr="roffs1.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74395" y="1038404"/>
            <a:ext cx="5853467" cy="4655875"/>
          </a:xfrm>
          <a:prstGeom prst="rect">
            <a:avLst/>
          </a:prstGeom>
          <a:ln>
            <a:solidFill>
              <a:schemeClr val="tx2">
                <a:lumMod val="50000"/>
              </a:schemeClr>
            </a:solidFill>
          </a:ln>
        </p:spPr>
      </p:pic>
      <p:sp>
        <p:nvSpPr>
          <p:cNvPr id="6" name="TextBox 5"/>
          <p:cNvSpPr txBox="1"/>
          <p:nvPr/>
        </p:nvSpPr>
        <p:spPr>
          <a:xfrm>
            <a:off x="159944" y="1702257"/>
            <a:ext cx="2988267" cy="3046988"/>
          </a:xfrm>
          <a:prstGeom prst="rect">
            <a:avLst/>
          </a:prstGeom>
          <a:noFill/>
        </p:spPr>
        <p:txBody>
          <a:bodyPr wrap="square" rtlCol="0">
            <a:spAutoFit/>
          </a:bodyPr>
          <a:lstStyle/>
          <a:p>
            <a:r>
              <a:rPr lang="en-US" sz="2400" dirty="0" smtClean="0"/>
              <a:t>NASA funded private sector application</a:t>
            </a:r>
          </a:p>
          <a:p>
            <a:endParaRPr lang="en-US" sz="2400" dirty="0"/>
          </a:p>
          <a:p>
            <a:r>
              <a:rPr lang="en-US" sz="2400" dirty="0" smtClean="0"/>
              <a:t>Now using MGET tools</a:t>
            </a:r>
          </a:p>
          <a:p>
            <a:r>
              <a:rPr lang="en-US" sz="2400" dirty="0" smtClean="0"/>
              <a:t>NOAA Spring</a:t>
            </a:r>
            <a:r>
              <a:rPr lang="en-US" sz="2400" dirty="0"/>
              <a:t> </a:t>
            </a:r>
            <a:r>
              <a:rPr lang="en-US" sz="2400" dirty="0" smtClean="0"/>
              <a:t>Scientific</a:t>
            </a:r>
            <a:endParaRPr lang="en-US" sz="2400" dirty="0"/>
          </a:p>
          <a:p>
            <a:r>
              <a:rPr lang="en-US" sz="2400" dirty="0" smtClean="0"/>
              <a:t>Larvae survey</a:t>
            </a:r>
            <a:r>
              <a:rPr lang="en-US" sz="2400" dirty="0"/>
              <a:t> </a:t>
            </a:r>
            <a:r>
              <a:rPr lang="en-US" sz="2400" dirty="0" smtClean="0"/>
              <a:t>cruise</a:t>
            </a:r>
            <a:endParaRPr lang="en-US" sz="2400" dirty="0"/>
          </a:p>
          <a:p>
            <a:r>
              <a:rPr lang="en-US" sz="2400" dirty="0" smtClean="0"/>
              <a:t>In the</a:t>
            </a:r>
            <a:r>
              <a:rPr lang="en-US" sz="2400" dirty="0"/>
              <a:t> </a:t>
            </a:r>
            <a:r>
              <a:rPr lang="en-US" sz="2400" dirty="0" smtClean="0"/>
              <a:t>Gulf</a:t>
            </a:r>
            <a:r>
              <a:rPr lang="en-US" sz="2400" dirty="0"/>
              <a:t> </a:t>
            </a:r>
            <a:r>
              <a:rPr lang="en-US" sz="2400" dirty="0" smtClean="0"/>
              <a:t>of</a:t>
            </a:r>
            <a:r>
              <a:rPr lang="en-US" sz="2400" dirty="0"/>
              <a:t> </a:t>
            </a:r>
            <a:r>
              <a:rPr lang="en-US" sz="2400" dirty="0" smtClean="0"/>
              <a:t>Mexico</a:t>
            </a:r>
            <a:endParaRPr lang="en-US" sz="2400" dirty="0"/>
          </a:p>
          <a:p>
            <a:r>
              <a:rPr lang="en-US" sz="2400" dirty="0"/>
              <a:t>a</a:t>
            </a:r>
            <a:r>
              <a:rPr lang="en-US" sz="2400" dirty="0" smtClean="0"/>
              <a:t>nd Caribbean </a:t>
            </a:r>
            <a:endParaRPr lang="en-US" sz="2400" dirty="0"/>
          </a:p>
        </p:txBody>
      </p:sp>
      <p:sp>
        <p:nvSpPr>
          <p:cNvPr id="3" name="TextBox 2"/>
          <p:cNvSpPr txBox="1"/>
          <p:nvPr/>
        </p:nvSpPr>
        <p:spPr>
          <a:xfrm>
            <a:off x="277783" y="5080485"/>
            <a:ext cx="2589639" cy="830997"/>
          </a:xfrm>
          <a:prstGeom prst="rect">
            <a:avLst/>
          </a:prstGeom>
          <a:noFill/>
        </p:spPr>
        <p:txBody>
          <a:bodyPr wrap="square" rtlCol="0">
            <a:spAutoFit/>
          </a:bodyPr>
          <a:lstStyle/>
          <a:p>
            <a:pPr algn="ctr"/>
            <a:r>
              <a:rPr lang="en-US" sz="2400" b="1" dirty="0" smtClean="0">
                <a:solidFill>
                  <a:srgbClr val="A6A6A6"/>
                </a:solidFill>
              </a:rPr>
              <a:t>NASA Forecasting Team interactions</a:t>
            </a:r>
            <a:endParaRPr lang="en-US" sz="2400" b="1" dirty="0">
              <a:solidFill>
                <a:srgbClr val="A6A6A6"/>
              </a:solidFill>
            </a:endParaRPr>
          </a:p>
        </p:txBody>
      </p:sp>
      <p:pic>
        <p:nvPicPr>
          <p:cNvPr id="4" name="Picture 3" descr="Figure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23518" y="4203184"/>
            <a:ext cx="2407165" cy="2563157"/>
          </a:xfrm>
          <a:prstGeom prst="rect">
            <a:avLst/>
          </a:prstGeom>
          <a:ln>
            <a:solidFill>
              <a:schemeClr val="tx1"/>
            </a:solidFill>
          </a:ln>
        </p:spPr>
      </p:pic>
    </p:spTree>
    <p:extLst>
      <p:ext uri="{BB962C8B-B14F-4D97-AF65-F5344CB8AC3E}">
        <p14:creationId xmlns:p14="http://schemas.microsoft.com/office/powerpoint/2010/main" xmlns="" val="131280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mph" presetSubtype="0" fill="hold" nodeType="clickEffect">
                                  <p:stCondLst>
                                    <p:cond delay="0"/>
                                  </p:stCondLst>
                                  <p:childTnLst>
                                    <p:animClr clrSpc="rgb" dir="cw">
                                      <p:cBhvr override="childStyle">
                                        <p:cTn id="10" dur="500" fill="hold"/>
                                        <p:tgtEl>
                                          <p:spTgt spid="3">
                                            <p:txEl>
                                              <p:pRg st="0" end="0"/>
                                            </p:txEl>
                                          </p:spTgt>
                                        </p:tgtEl>
                                        <p:attrNameLst>
                                          <p:attrName>style.color</p:attrName>
                                        </p:attrNameLst>
                                      </p:cBhvr>
                                      <p:to>
                                        <a:schemeClr val="tx2"/>
                                      </p:to>
                                    </p:animClr>
                                    <p:animClr clrSpc="rgb" dir="cw">
                                      <p:cBhvr>
                                        <p:cTn id="11" dur="500" fill="hold"/>
                                        <p:tgtEl>
                                          <p:spTgt spid="3">
                                            <p:txEl>
                                              <p:pRg st="0" end="0"/>
                                            </p:txEl>
                                          </p:spTgt>
                                        </p:tgtEl>
                                        <p:attrNameLst>
                                          <p:attrName>fillcolor</p:attrName>
                                        </p:attrNameLst>
                                      </p:cBhvr>
                                      <p:to>
                                        <a:schemeClr val="tx2"/>
                                      </p:to>
                                    </p:animClr>
                                    <p:set>
                                      <p:cBhvr>
                                        <p:cTn id="12" dur="500" fill="hold"/>
                                        <p:tgtEl>
                                          <p:spTgt spid="3">
                                            <p:txEl>
                                              <p:pRg st="0" end="0"/>
                                            </p:txEl>
                                          </p:spTgt>
                                        </p:tgtEl>
                                        <p:attrNameLst>
                                          <p:attrName>fill.type</p:attrName>
                                        </p:attrNameLst>
                                      </p:cBhvr>
                                      <p:to>
                                        <p:strVal val="solid"/>
                                      </p:to>
                                    </p:set>
                                    <p:set>
                                      <p:cBhvr>
                                        <p:cTn id="13"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4040"/>
          </a:xfrm>
        </p:spPr>
        <p:txBody>
          <a:bodyPr>
            <a:normAutofit fontScale="90000"/>
          </a:bodyPr>
          <a:lstStyle/>
          <a:p>
            <a:r>
              <a:rPr lang="en-US" sz="4400" dirty="0" smtClean="0"/>
              <a:t>New Application: Enforcement Forecasting </a:t>
            </a:r>
            <a:r>
              <a:rPr lang="en-US" sz="3600" dirty="0" smtClean="0"/>
              <a:t>(USCG / NGA)</a:t>
            </a:r>
            <a:endParaRPr lang="en-US" sz="3600" dirty="0"/>
          </a:p>
        </p:txBody>
      </p:sp>
      <p:pic>
        <p:nvPicPr>
          <p:cNvPr id="3" name="Picture 2" descr="uscg1.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79245" y="1675236"/>
            <a:ext cx="5496780" cy="4372165"/>
          </a:xfrm>
          <a:prstGeom prst="rect">
            <a:avLst/>
          </a:prstGeom>
        </p:spPr>
      </p:pic>
      <p:sp>
        <p:nvSpPr>
          <p:cNvPr id="5" name="TextBox 4"/>
          <p:cNvSpPr txBox="1"/>
          <p:nvPr/>
        </p:nvSpPr>
        <p:spPr>
          <a:xfrm>
            <a:off x="159944" y="1702257"/>
            <a:ext cx="2988267" cy="4893647"/>
          </a:xfrm>
          <a:prstGeom prst="rect">
            <a:avLst/>
          </a:prstGeom>
          <a:noFill/>
        </p:spPr>
        <p:txBody>
          <a:bodyPr wrap="square" rtlCol="0">
            <a:spAutoFit/>
          </a:bodyPr>
          <a:lstStyle/>
          <a:p>
            <a:r>
              <a:rPr lang="en-US" sz="2400" dirty="0" smtClean="0"/>
              <a:t>US Coast Guard now investigating our methods to help forecast fishing areas for more efficient enforcement.</a:t>
            </a:r>
          </a:p>
          <a:p>
            <a:endParaRPr lang="en-US" sz="2400" dirty="0"/>
          </a:p>
          <a:p>
            <a:r>
              <a:rPr lang="en-US" sz="2400" dirty="0" smtClean="0"/>
              <a:t>A current USCG officer is developing a graduate thesis project to develop pilot applications 2012-2013.</a:t>
            </a:r>
          </a:p>
        </p:txBody>
      </p:sp>
    </p:spTree>
    <p:extLst>
      <p:ext uri="{BB962C8B-B14F-4D97-AF65-F5344CB8AC3E}">
        <p14:creationId xmlns:p14="http://schemas.microsoft.com/office/powerpoint/2010/main" xmlns="" val="97943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1"/>
          <p:cNvSpPr>
            <a:spLocks noChangeShapeType="1"/>
          </p:cNvSpPr>
          <p:nvPr/>
        </p:nvSpPr>
        <p:spPr bwMode="auto">
          <a:xfrm>
            <a:off x="1588" y="1066800"/>
            <a:ext cx="9140825" cy="0"/>
          </a:xfrm>
          <a:prstGeom prst="line">
            <a:avLst/>
          </a:prstGeom>
          <a:noFill/>
          <a:ln w="12700">
            <a:no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9459" name="Rectangle 25"/>
          <p:cNvSpPr>
            <a:spLocks noChangeArrowheads="1"/>
          </p:cNvSpPr>
          <p:nvPr/>
        </p:nvSpPr>
        <p:spPr bwMode="auto">
          <a:xfrm>
            <a:off x="1112016" y="76200"/>
            <a:ext cx="7002518" cy="1200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defTabSz="914400" eaLnBrk="0" hangingPunct="0"/>
            <a:r>
              <a:rPr lang="en-US" sz="3600" dirty="0">
                <a:solidFill>
                  <a:schemeClr val="tx2">
                    <a:lumMod val="50000"/>
                  </a:schemeClr>
                </a:solidFill>
              </a:rPr>
              <a:t>Cetaceans </a:t>
            </a:r>
            <a:r>
              <a:rPr lang="en-US" sz="2800" dirty="0">
                <a:solidFill>
                  <a:schemeClr val="tx2">
                    <a:lumMod val="50000"/>
                  </a:schemeClr>
                </a:solidFill>
              </a:rPr>
              <a:t>(whales, dolphins and porpoises)</a:t>
            </a:r>
          </a:p>
          <a:p>
            <a:pPr algn="ctr" defTabSz="914400" eaLnBrk="0" hangingPunct="0"/>
            <a:r>
              <a:rPr lang="en-US" sz="3600" dirty="0">
                <a:solidFill>
                  <a:schemeClr val="tx2">
                    <a:lumMod val="50000"/>
                  </a:schemeClr>
                </a:solidFill>
              </a:rPr>
              <a:t>and anthropogenic threats </a:t>
            </a:r>
          </a:p>
        </p:txBody>
      </p:sp>
      <p:sp>
        <p:nvSpPr>
          <p:cNvPr id="19460" name="Text Box 4"/>
          <p:cNvSpPr txBox="1">
            <a:spLocks noChangeArrowheads="1"/>
          </p:cNvSpPr>
          <p:nvPr/>
        </p:nvSpPr>
        <p:spPr bwMode="auto">
          <a:xfrm>
            <a:off x="2695575" y="1827213"/>
            <a:ext cx="3810000" cy="2409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spcBef>
                <a:spcPct val="50000"/>
              </a:spcBef>
            </a:pPr>
            <a:r>
              <a:rPr lang="en-US" b="1" u="sng" dirty="0">
                <a:solidFill>
                  <a:srgbClr val="10253F"/>
                </a:solidFill>
              </a:rPr>
              <a:t>Threats include</a:t>
            </a:r>
            <a:endParaRPr lang="en-US" b="1" dirty="0">
              <a:solidFill>
                <a:srgbClr val="10253F"/>
              </a:solidFill>
            </a:endParaRPr>
          </a:p>
          <a:p>
            <a:pPr algn="ctr">
              <a:lnSpc>
                <a:spcPct val="85000"/>
              </a:lnSpc>
              <a:spcBef>
                <a:spcPct val="50000"/>
              </a:spcBef>
            </a:pPr>
            <a:r>
              <a:rPr lang="en-US" dirty="0">
                <a:solidFill>
                  <a:srgbClr val="10253F"/>
                </a:solidFill>
              </a:rPr>
              <a:t>Ship strikes</a:t>
            </a:r>
          </a:p>
          <a:p>
            <a:pPr algn="ctr">
              <a:lnSpc>
                <a:spcPct val="85000"/>
              </a:lnSpc>
              <a:spcBef>
                <a:spcPct val="50000"/>
              </a:spcBef>
            </a:pPr>
            <a:r>
              <a:rPr lang="en-US" dirty="0">
                <a:solidFill>
                  <a:srgbClr val="10253F"/>
                </a:solidFill>
              </a:rPr>
              <a:t>Fishery </a:t>
            </a:r>
            <a:r>
              <a:rPr lang="en-US" dirty="0" err="1">
                <a:solidFill>
                  <a:srgbClr val="10253F"/>
                </a:solidFill>
              </a:rPr>
              <a:t>bycatch</a:t>
            </a:r>
            <a:endParaRPr lang="en-US" dirty="0">
              <a:solidFill>
                <a:srgbClr val="10253F"/>
              </a:solidFill>
            </a:endParaRPr>
          </a:p>
          <a:p>
            <a:pPr algn="ctr">
              <a:lnSpc>
                <a:spcPct val="85000"/>
              </a:lnSpc>
              <a:spcBef>
                <a:spcPct val="50000"/>
              </a:spcBef>
            </a:pPr>
            <a:r>
              <a:rPr lang="en-US" dirty="0">
                <a:solidFill>
                  <a:srgbClr val="10253F"/>
                </a:solidFill>
              </a:rPr>
              <a:t>Naval activities</a:t>
            </a:r>
          </a:p>
          <a:p>
            <a:pPr algn="ctr">
              <a:lnSpc>
                <a:spcPct val="85000"/>
              </a:lnSpc>
              <a:spcBef>
                <a:spcPct val="50000"/>
              </a:spcBef>
            </a:pPr>
            <a:r>
              <a:rPr lang="en-US" dirty="0">
                <a:solidFill>
                  <a:srgbClr val="10253F"/>
                </a:solidFill>
              </a:rPr>
              <a:t>Anthropogenic sound</a:t>
            </a:r>
          </a:p>
        </p:txBody>
      </p:sp>
      <p:pic>
        <p:nvPicPr>
          <p:cNvPr id="19461" name="Picture 5" descr="collisions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2188" y="1328738"/>
            <a:ext cx="2995612" cy="2166937"/>
          </a:xfrm>
          <a:prstGeom prst="rect">
            <a:avLst/>
          </a:prstGeom>
          <a:noFill/>
          <a:ln w="9525">
            <a:solidFill>
              <a:srgbClr val="10253F"/>
            </a:solidFill>
            <a:miter lim="800000"/>
            <a:headEnd/>
            <a:tailEnd/>
          </a:ln>
          <a:extLst>
            <a:ext uri="{909E8E84-426E-40dd-AFC4-6F175D3DCCD1}">
              <a14:hiddenFill xmlns:a14="http://schemas.microsoft.com/office/drawing/2010/main" xmlns="">
                <a:solidFill>
                  <a:srgbClr val="FFFFFF"/>
                </a:solidFill>
              </a14:hiddenFill>
            </a:ext>
          </a:extLst>
        </p:spPr>
      </p:pic>
      <p:pic>
        <p:nvPicPr>
          <p:cNvPr id="19462" name="Picture 7" descr="Ziphiu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0350" y="4849813"/>
            <a:ext cx="2635250" cy="1709737"/>
          </a:xfrm>
          <a:prstGeom prst="rect">
            <a:avLst/>
          </a:prstGeom>
          <a:noFill/>
          <a:ln w="9525">
            <a:solidFill>
              <a:srgbClr val="10253F"/>
            </a:solidFill>
            <a:miter lim="800000"/>
            <a:headEnd/>
            <a:tailEnd/>
          </a:ln>
          <a:extLst>
            <a:ext uri="{909E8E84-426E-40dd-AFC4-6F175D3DCCD1}">
              <a14:hiddenFill xmlns:a14="http://schemas.microsoft.com/office/drawing/2010/main" xmlns="">
                <a:solidFill>
                  <a:srgbClr val="FFFFFF"/>
                </a:solidFill>
              </a14:hiddenFill>
            </a:ext>
          </a:extLst>
        </p:spPr>
      </p:pic>
      <p:pic>
        <p:nvPicPr>
          <p:cNvPr id="19463" name="Picture 9" descr="Bmus K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97613" y="4959350"/>
            <a:ext cx="2674937" cy="1701800"/>
          </a:xfrm>
          <a:prstGeom prst="rect">
            <a:avLst/>
          </a:prstGeom>
          <a:noFill/>
          <a:ln w="9525">
            <a:solidFill>
              <a:srgbClr val="FFCC00"/>
            </a:solidFill>
            <a:miter lim="800000"/>
            <a:headEnd/>
            <a:tailEnd/>
          </a:ln>
          <a:extLst>
            <a:ext uri="{909E8E84-426E-40dd-AFC4-6F175D3DCCD1}">
              <a14:hiddenFill xmlns:a14="http://schemas.microsoft.com/office/drawing/2010/main" xmlns="">
                <a:solidFill>
                  <a:srgbClr val="FFFFFF"/>
                </a:solidFill>
              </a14:hiddenFill>
            </a:ext>
          </a:extLst>
        </p:spPr>
      </p:pic>
      <p:pic>
        <p:nvPicPr>
          <p:cNvPr id="19464" name="Picture 10" descr="ShipShock-cg53"/>
          <p:cNvPicPr>
            <a:picLocks noChangeAspect="1" noChangeArrowheads="1"/>
          </p:cNvPicPr>
          <p:nvPr/>
        </p:nvPicPr>
        <p:blipFill>
          <a:blip r:embed="rId6">
            <a:extLst>
              <a:ext uri="{28A0092B-C50C-407E-A947-70E740481C1C}">
                <a14:useLocalDpi xmlns:a14="http://schemas.microsoft.com/office/drawing/2010/main" xmlns="" val="0"/>
              </a:ext>
            </a:extLst>
          </a:blip>
          <a:srcRect t="8076"/>
          <a:stretch>
            <a:fillRect/>
          </a:stretch>
        </p:blipFill>
        <p:spPr bwMode="auto">
          <a:xfrm>
            <a:off x="193675" y="1339850"/>
            <a:ext cx="3054350" cy="2200275"/>
          </a:xfrm>
          <a:prstGeom prst="rect">
            <a:avLst/>
          </a:prstGeom>
          <a:noFill/>
          <a:ln w="9525">
            <a:solidFill>
              <a:schemeClr val="tx2">
                <a:lumMod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19465" name="Text Box 11"/>
          <p:cNvSpPr txBox="1">
            <a:spLocks noChangeArrowheads="1"/>
          </p:cNvSpPr>
          <p:nvPr/>
        </p:nvSpPr>
        <p:spPr bwMode="auto">
          <a:xfrm>
            <a:off x="3019425" y="4562475"/>
            <a:ext cx="3276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u="sng" dirty="0">
                <a:solidFill>
                  <a:srgbClr val="10253F"/>
                </a:solidFill>
              </a:rPr>
              <a:t>Cetaceans protected by US laws</a:t>
            </a:r>
          </a:p>
          <a:p>
            <a:pPr algn="ctr">
              <a:spcBef>
                <a:spcPct val="50000"/>
              </a:spcBef>
            </a:pPr>
            <a:r>
              <a:rPr lang="en-US" dirty="0">
                <a:solidFill>
                  <a:srgbClr val="10253F"/>
                </a:solidFill>
              </a:rPr>
              <a:t>MMPA</a:t>
            </a:r>
          </a:p>
          <a:p>
            <a:pPr algn="ctr">
              <a:spcBef>
                <a:spcPct val="50000"/>
              </a:spcBef>
            </a:pPr>
            <a:r>
              <a:rPr lang="en-US" dirty="0">
                <a:solidFill>
                  <a:srgbClr val="10253F"/>
                </a:solidFill>
              </a:rPr>
              <a:t>ESA</a:t>
            </a:r>
          </a:p>
        </p:txBody>
      </p:sp>
    </p:spTree>
    <p:extLst>
      <p:ext uri="{BB962C8B-B14F-4D97-AF65-F5344CB8AC3E}">
        <p14:creationId xmlns:p14="http://schemas.microsoft.com/office/powerpoint/2010/main" xmlns="" val="68329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8313182" cy="3970318"/>
          </a:xfrm>
          <a:prstGeom prst="rect">
            <a:avLst/>
          </a:prstGeom>
          <a:noFill/>
        </p:spPr>
        <p:txBody>
          <a:bodyPr wrap="square" rtlCol="0">
            <a:spAutoFit/>
          </a:bodyPr>
          <a:lstStyle/>
          <a:p>
            <a:r>
              <a:rPr lang="en-US" sz="2800" b="1" dirty="0" smtClean="0">
                <a:latin typeface="Arial" pitchFamily="34" charset="0"/>
                <a:cs typeface="Arial" pitchFamily="34" charset="0"/>
              </a:rPr>
              <a:t>Outline:</a:t>
            </a:r>
          </a:p>
          <a:p>
            <a:endParaRPr lang="en-US" sz="2800" dirty="0">
              <a:latin typeface="Arial" pitchFamily="34" charset="0"/>
              <a:cs typeface="Arial" pitchFamily="34" charset="0"/>
            </a:endParaRP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Protected species </a:t>
            </a:r>
            <a:r>
              <a:rPr lang="en-US" sz="2800" dirty="0">
                <a:solidFill>
                  <a:schemeClr val="bg1">
                    <a:lumMod val="75000"/>
                  </a:schemeClr>
                </a:solidFill>
                <a:latin typeface="Arial" pitchFamily="34" charset="0"/>
                <a:cs typeface="Arial" pitchFamily="34" charset="0"/>
              </a:rPr>
              <a:t>f</a:t>
            </a:r>
            <a:r>
              <a:rPr lang="en-US" sz="2800" dirty="0" smtClean="0">
                <a:solidFill>
                  <a:schemeClr val="bg1">
                    <a:lumMod val="75000"/>
                  </a:schemeClr>
                </a:solidFill>
                <a:latin typeface="Arial" pitchFamily="34" charset="0"/>
                <a:cs typeface="Arial" pitchFamily="34" charset="0"/>
              </a:rPr>
              <a:t>orecasting problem</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Density forecasting models</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Spatial Decision Support System (SDSS)</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Remote Sensing </a:t>
            </a:r>
            <a:r>
              <a:rPr lang="en-US" sz="2800" dirty="0" err="1" smtClean="0">
                <a:solidFill>
                  <a:schemeClr val="bg1">
                    <a:lumMod val="75000"/>
                  </a:schemeClr>
                </a:solidFill>
                <a:latin typeface="Arial" pitchFamily="34" charset="0"/>
                <a:cs typeface="Arial" pitchFamily="34" charset="0"/>
              </a:rPr>
              <a:t>Geoprocessing</a:t>
            </a:r>
            <a:r>
              <a:rPr lang="en-US" sz="2800" dirty="0" smtClean="0">
                <a:solidFill>
                  <a:schemeClr val="bg1">
                    <a:lumMod val="75000"/>
                  </a:schemeClr>
                </a:solidFill>
                <a:latin typeface="Arial" pitchFamily="34" charset="0"/>
                <a:cs typeface="Arial" pitchFamily="34" charset="0"/>
              </a:rPr>
              <a:t> Tools (MGET)</a:t>
            </a:r>
          </a:p>
          <a:p>
            <a:pPr marL="285750" indent="-285750">
              <a:buFont typeface="Arial" pitchFamily="34" charset="0"/>
              <a:buChar char="•"/>
            </a:pPr>
            <a:r>
              <a:rPr lang="en-US" sz="2800" dirty="0" smtClean="0">
                <a:solidFill>
                  <a:schemeClr val="bg1">
                    <a:lumMod val="75000"/>
                  </a:schemeClr>
                </a:solidFill>
                <a:latin typeface="Arial" pitchFamily="34" charset="0"/>
                <a:cs typeface="Arial" pitchFamily="34" charset="0"/>
              </a:rPr>
              <a:t>Remote Sensing products</a:t>
            </a:r>
          </a:p>
          <a:p>
            <a:pPr marL="285750" indent="-285750">
              <a:buFont typeface="Arial" pitchFamily="34" charset="0"/>
              <a:buChar char="•"/>
            </a:pPr>
            <a:r>
              <a:rPr lang="en-US" sz="2800" dirty="0" smtClean="0">
                <a:solidFill>
                  <a:srgbClr val="BFBFBF"/>
                </a:solidFill>
                <a:latin typeface="Arial" pitchFamily="34" charset="0"/>
                <a:cs typeface="Arial" pitchFamily="34" charset="0"/>
              </a:rPr>
              <a:t>New applications</a:t>
            </a:r>
          </a:p>
          <a:p>
            <a:pPr marL="285750" indent="-285750">
              <a:buFont typeface="Arial" pitchFamily="34" charset="0"/>
              <a:buChar char="•"/>
            </a:pPr>
            <a:r>
              <a:rPr lang="en-US" sz="2800" dirty="0" smtClean="0">
                <a:solidFill>
                  <a:schemeClr val="tx1">
                    <a:lumMod val="95000"/>
                    <a:lumOff val="5000"/>
                  </a:schemeClr>
                </a:solidFill>
                <a:latin typeface="Arial" pitchFamily="34" charset="0"/>
                <a:cs typeface="Arial" pitchFamily="34" charset="0"/>
              </a:rPr>
              <a:t>Next steps</a:t>
            </a:r>
          </a:p>
        </p:txBody>
      </p:sp>
      <p:pic>
        <p:nvPicPr>
          <p:cNvPr id="5" name="Picture 2" descr="http://swfsc.noaa.gov/uploadedImages/Divisions/PRD/Programs/Coastal_Marine_Mammal/clip_image004(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77688" y="9813925"/>
            <a:ext cx="3546475" cy="3078163"/>
          </a:xfrm>
          <a:prstGeom prst="rect">
            <a:avLst/>
          </a:prstGeom>
          <a:noFill/>
          <a:ln w="28575">
            <a:solidFill>
              <a:srgbClr val="FFCC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3535" t="5656" b="11363"/>
          <a:stretch>
            <a:fillRect/>
          </a:stretch>
        </p:blipFill>
        <p:spPr bwMode="auto">
          <a:xfrm>
            <a:off x="7379512" y="0"/>
            <a:ext cx="1764488" cy="134986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2652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760" y="304800"/>
            <a:ext cx="7772400" cy="1470025"/>
          </a:xfrm>
        </p:spPr>
        <p:txBody>
          <a:bodyPr>
            <a:normAutofit fontScale="90000"/>
          </a:bodyPr>
          <a:lstStyle/>
          <a:p>
            <a:pPr defTabSz="2193925">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800" dirty="0"/>
              <a:t>Forecasting Climate Change and its Effect on the Abundance and Distribution of Cetaceans using Downscaled Output of IPCC-class Earth System Models	 </a:t>
            </a:r>
            <a:endParaRPr lang="en-US" sz="2800" dirty="0">
              <a:solidFill>
                <a:srgbClr val="000000"/>
              </a:solidFill>
              <a:latin typeface="Arial"/>
              <a:ea typeface="MS Gothic" charset="0"/>
              <a:cs typeface="Arial"/>
            </a:endParaRPr>
          </a:p>
        </p:txBody>
      </p:sp>
      <p:pic>
        <p:nvPicPr>
          <p:cNvPr id="10242" name="Picture 2" descr="http://siliconangle.com/files/2012/03/nasa-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465" y="551586"/>
            <a:ext cx="810585" cy="69579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MGEL 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7260" y="5608023"/>
            <a:ext cx="910685" cy="9197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formal_log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27281" y="5608551"/>
            <a:ext cx="914910" cy="919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45284" y="4466961"/>
            <a:ext cx="8438127" cy="830997"/>
          </a:xfrm>
          <a:prstGeom prst="rect">
            <a:avLst/>
          </a:prstGeom>
          <a:noFill/>
        </p:spPr>
        <p:txBody>
          <a:bodyPr wrap="none" rtlCol="0">
            <a:spAutoFit/>
          </a:bodyPr>
          <a:lstStyle/>
          <a:p>
            <a:pPr algn="ctr"/>
            <a:r>
              <a:rPr lang="en-US" sz="2400" b="1" dirty="0" smtClean="0">
                <a:solidFill>
                  <a:schemeClr val="tx2">
                    <a:lumMod val="50000"/>
                  </a:schemeClr>
                </a:solidFill>
              </a:rPr>
              <a:t>Submitted to NASA ROSES Ecological Forecasting </a:t>
            </a:r>
            <a:r>
              <a:rPr lang="en-US" b="1" dirty="0" smtClean="0">
                <a:solidFill>
                  <a:schemeClr val="tx2">
                    <a:lumMod val="50000"/>
                  </a:schemeClr>
                </a:solidFill>
                <a:cs typeface="Arial"/>
              </a:rPr>
              <a:t>10</a:t>
            </a:r>
            <a:r>
              <a:rPr lang="en-US" b="1" dirty="0">
                <a:solidFill>
                  <a:schemeClr val="tx2">
                    <a:lumMod val="50000"/>
                  </a:schemeClr>
                </a:solidFill>
                <a:cs typeface="Arial"/>
              </a:rPr>
              <a:t>-BIOCLIM10-</a:t>
            </a:r>
            <a:r>
              <a:rPr lang="en-US" b="1" dirty="0" smtClean="0">
                <a:solidFill>
                  <a:schemeClr val="tx2">
                    <a:lumMod val="50000"/>
                  </a:schemeClr>
                </a:solidFill>
                <a:cs typeface="Arial"/>
              </a:rPr>
              <a:t>0079</a:t>
            </a:r>
            <a:endParaRPr lang="en-US" b="1" dirty="0" smtClean="0">
              <a:solidFill>
                <a:schemeClr val="tx2">
                  <a:lumMod val="50000"/>
                </a:schemeClr>
              </a:solidFill>
            </a:endParaRPr>
          </a:p>
          <a:p>
            <a:pPr algn="ctr"/>
            <a:r>
              <a:rPr lang="en-US" sz="2400" b="1" dirty="0" smtClean="0">
                <a:solidFill>
                  <a:schemeClr val="tx2">
                    <a:lumMod val="50000"/>
                  </a:schemeClr>
                </a:solidFill>
              </a:rPr>
              <a:t>Deferred until a user needs assessment can be conducted</a:t>
            </a:r>
          </a:p>
        </p:txBody>
      </p:sp>
      <p:sp>
        <p:nvSpPr>
          <p:cNvPr id="5" name="Rectangle 4"/>
          <p:cNvSpPr/>
          <p:nvPr/>
        </p:nvSpPr>
        <p:spPr>
          <a:xfrm>
            <a:off x="4479678" y="4795161"/>
            <a:ext cx="184666" cy="369332"/>
          </a:xfrm>
          <a:prstGeom prst="rect">
            <a:avLst/>
          </a:prstGeom>
        </p:spPr>
        <p:txBody>
          <a:bodyPr wrap="none">
            <a:spAutoFit/>
          </a:bodyPr>
          <a:lstStyle/>
          <a:p>
            <a:pPr algn="ctr"/>
            <a:endParaRPr lang="en-US" dirty="0"/>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xmlns="" val="0"/>
              </a:ext>
            </a:extLst>
          </a:blip>
          <a:srcRect l="13535" t="5656" b="11363"/>
          <a:stretch>
            <a:fillRect/>
          </a:stretch>
        </p:blipFill>
        <p:spPr bwMode="auto">
          <a:xfrm>
            <a:off x="6143798" y="2057182"/>
            <a:ext cx="2853545" cy="218301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descr="JanTempDiff.jpg"/>
          <p:cNvPicPr>
            <a:picLocks noChangeAspect="1"/>
          </p:cNvPicPr>
          <p:nvPr/>
        </p:nvPicPr>
        <p:blipFill rotWithShape="1">
          <a:blip r:embed="rId6">
            <a:extLst>
              <a:ext uri="{28A0092B-C50C-407E-A947-70E740481C1C}">
                <a14:useLocalDpi xmlns:a14="http://schemas.microsoft.com/office/drawing/2010/main" xmlns="" val="0"/>
              </a:ext>
            </a:extLst>
          </a:blip>
          <a:srcRect l="6272" t="22897" r="9352" b="22947"/>
          <a:stretch/>
        </p:blipFill>
        <p:spPr>
          <a:xfrm>
            <a:off x="68591" y="2328448"/>
            <a:ext cx="3586591" cy="1726534"/>
          </a:xfrm>
          <a:prstGeom prst="rect">
            <a:avLst/>
          </a:prstGeom>
        </p:spPr>
      </p:pic>
      <p:sp>
        <p:nvSpPr>
          <p:cNvPr id="6" name="Right Arrow 5"/>
          <p:cNvSpPr/>
          <p:nvPr/>
        </p:nvSpPr>
        <p:spPr>
          <a:xfrm>
            <a:off x="3822953" y="2434285"/>
            <a:ext cx="2116514" cy="13164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gfdl_logo.tiff"/>
          <p:cNvPicPr>
            <a:picLocks noChangeAspect="1"/>
          </p:cNvPicPr>
          <p:nvPr/>
        </p:nvPicPr>
        <p:blipFill rotWithShape="1">
          <a:blip r:embed="rId7">
            <a:extLst>
              <a:ext uri="{28A0092B-C50C-407E-A947-70E740481C1C}">
                <a14:useLocalDpi xmlns:a14="http://schemas.microsoft.com/office/drawing/2010/main" xmlns="" val="0"/>
              </a:ext>
            </a:extLst>
          </a:blip>
          <a:srcRect r="69849"/>
          <a:stretch/>
        </p:blipFill>
        <p:spPr>
          <a:xfrm>
            <a:off x="3655182" y="5702754"/>
            <a:ext cx="2137230" cy="825061"/>
          </a:xfrm>
          <a:prstGeom prst="rect">
            <a:avLst/>
          </a:prstGeom>
        </p:spPr>
      </p:pic>
      <p:sp>
        <p:nvSpPr>
          <p:cNvPr id="11" name="Rectangle 10"/>
          <p:cNvSpPr/>
          <p:nvPr/>
        </p:nvSpPr>
        <p:spPr>
          <a:xfrm>
            <a:off x="762760" y="1959116"/>
            <a:ext cx="2001231" cy="369332"/>
          </a:xfrm>
          <a:prstGeom prst="rect">
            <a:avLst/>
          </a:prstGeom>
        </p:spPr>
        <p:txBody>
          <a:bodyPr wrap="none">
            <a:spAutoFit/>
          </a:bodyPr>
          <a:lstStyle/>
          <a:p>
            <a:r>
              <a:rPr lang="en-US" dirty="0"/>
              <a:t>GFDL TOPAZ model</a:t>
            </a:r>
          </a:p>
        </p:txBody>
      </p:sp>
      <p:sp>
        <p:nvSpPr>
          <p:cNvPr id="15" name="Rectangle 14"/>
          <p:cNvSpPr/>
          <p:nvPr/>
        </p:nvSpPr>
        <p:spPr>
          <a:xfrm>
            <a:off x="6785265" y="1590159"/>
            <a:ext cx="1569660" cy="369332"/>
          </a:xfrm>
          <a:prstGeom prst="rect">
            <a:avLst/>
          </a:prstGeom>
        </p:spPr>
        <p:txBody>
          <a:bodyPr wrap="none">
            <a:spAutoFit/>
          </a:bodyPr>
          <a:lstStyle/>
          <a:p>
            <a:r>
              <a:rPr lang="en-US" dirty="0" smtClean="0"/>
              <a:t>Cetacean SDSS</a:t>
            </a:r>
            <a:endParaRPr lang="en-US" dirty="0"/>
          </a:p>
        </p:txBody>
      </p:sp>
    </p:spTree>
    <p:extLst>
      <p:ext uri="{BB962C8B-B14F-4D97-AF65-F5344CB8AC3E}">
        <p14:creationId xmlns:p14="http://schemas.microsoft.com/office/powerpoint/2010/main" xmlns="" val="19935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Box 16"/>
          <p:cNvSpPr txBox="1">
            <a:spLocks noChangeArrowheads="1"/>
          </p:cNvSpPr>
          <p:nvPr/>
        </p:nvSpPr>
        <p:spPr bwMode="auto">
          <a:xfrm>
            <a:off x="389113" y="1672695"/>
            <a:ext cx="8599488" cy="4862870"/>
          </a:xfrm>
          <a:prstGeom prst="rect">
            <a:avLst/>
          </a:prstGeom>
          <a:noFill/>
          <a:ln>
            <a:noFill/>
          </a:ln>
          <a:extLst/>
        </p:spPr>
        <p:txBody>
          <a:bodyPr>
            <a:spAutoFit/>
          </a:bodyPr>
          <a:lstStyle>
            <a:lvl1pPr>
              <a:defRPr>
                <a:solidFill>
                  <a:schemeClr val="tx1"/>
                </a:solidFill>
                <a:latin typeface="Times New Roman" charset="0"/>
              </a:defRPr>
            </a:lvl1pPr>
            <a:lvl2pPr marL="742950" indent="-285750">
              <a:defRPr>
                <a:solidFill>
                  <a:schemeClr val="tx1"/>
                </a:solidFill>
                <a:latin typeface="Times New Roman" charset="0"/>
              </a:defRPr>
            </a:lvl2pPr>
            <a:lvl3pPr marL="1143000" indent="-228600">
              <a:defRPr>
                <a:solidFill>
                  <a:schemeClr val="tx1"/>
                </a:solidFill>
                <a:latin typeface="Times New Roman" charset="0"/>
              </a:defRPr>
            </a:lvl3pPr>
            <a:lvl4pPr marL="1600200" indent="-228600">
              <a:defRPr>
                <a:solidFill>
                  <a:schemeClr val="tx1"/>
                </a:solidFill>
                <a:latin typeface="Times New Roman" charset="0"/>
              </a:defRPr>
            </a:lvl4pPr>
            <a:lvl5pPr marL="2057400" indent="-228600">
              <a:defRPr>
                <a:solidFill>
                  <a:schemeClr val="tx1"/>
                </a:solidFill>
                <a:latin typeface="Times New Roman" charset="0"/>
              </a:defRPr>
            </a:lvl5pPr>
            <a:lvl6pPr marL="2514600" indent="-228600" fontAlgn="base">
              <a:spcBef>
                <a:spcPct val="0"/>
              </a:spcBef>
              <a:spcAft>
                <a:spcPct val="0"/>
              </a:spcAft>
              <a:defRPr>
                <a:solidFill>
                  <a:schemeClr val="tx1"/>
                </a:solidFill>
                <a:latin typeface="Times New Roman" charset="0"/>
              </a:defRPr>
            </a:lvl6pPr>
            <a:lvl7pPr marL="2971800" indent="-228600" fontAlgn="base">
              <a:spcBef>
                <a:spcPct val="0"/>
              </a:spcBef>
              <a:spcAft>
                <a:spcPct val="0"/>
              </a:spcAft>
              <a:defRPr>
                <a:solidFill>
                  <a:schemeClr val="tx1"/>
                </a:solidFill>
                <a:latin typeface="Times New Roman" charset="0"/>
              </a:defRPr>
            </a:lvl7pPr>
            <a:lvl8pPr marL="3429000" indent="-228600" fontAlgn="base">
              <a:spcBef>
                <a:spcPct val="0"/>
              </a:spcBef>
              <a:spcAft>
                <a:spcPct val="0"/>
              </a:spcAft>
              <a:defRPr>
                <a:solidFill>
                  <a:schemeClr val="tx1"/>
                </a:solidFill>
                <a:latin typeface="Times New Roman" charset="0"/>
              </a:defRPr>
            </a:lvl8pPr>
            <a:lvl9pPr marL="3886200" indent="-228600" fontAlgn="base">
              <a:spcBef>
                <a:spcPct val="0"/>
              </a:spcBef>
              <a:spcAft>
                <a:spcPct val="0"/>
              </a:spcAft>
              <a:defRPr>
                <a:solidFill>
                  <a:schemeClr val="tx1"/>
                </a:solidFill>
                <a:latin typeface="Times New Roman" charset="0"/>
              </a:defRPr>
            </a:lvl9pPr>
          </a:lstStyle>
          <a:p>
            <a:pPr algn="ctr">
              <a:defRPr/>
            </a:pPr>
            <a:endParaRPr lang="en-US" sz="1400" b="1" dirty="0" smtClean="0">
              <a:latin typeface="Arial"/>
              <a:ea typeface="+mn-ea"/>
              <a:cs typeface="Arial"/>
            </a:endParaRPr>
          </a:p>
          <a:p>
            <a:pPr marL="342900" indent="-342900">
              <a:buFont typeface="Arial" pitchFamily="34" charset="0"/>
              <a:buChar char="•"/>
              <a:defRPr/>
            </a:pPr>
            <a:r>
              <a:rPr lang="en-US" sz="2200" b="1" dirty="0" smtClean="0">
                <a:latin typeface="Arial" charset="0"/>
                <a:ea typeface="+mn-ea"/>
                <a:cs typeface="Arial" charset="0"/>
              </a:rPr>
              <a:t>Research question: </a:t>
            </a:r>
            <a:r>
              <a:rPr lang="en-US" sz="2000" b="1" i="1" dirty="0" smtClean="0">
                <a:solidFill>
                  <a:schemeClr val="accent2">
                    <a:lumMod val="50000"/>
                  </a:schemeClr>
                </a:solidFill>
                <a:latin typeface="Arial" charset="0"/>
                <a:ea typeface="+mn-ea"/>
                <a:cs typeface="Arial" charset="0"/>
              </a:rPr>
              <a:t>What remote sensing and downscaling forecasting model products will federal agency users require for the management of migratory pelagic species under changing climates?</a:t>
            </a:r>
          </a:p>
          <a:p>
            <a:pPr marL="342900" indent="-342900">
              <a:buFont typeface="Arial" pitchFamily="34" charset="0"/>
              <a:buChar char="•"/>
              <a:defRPr/>
            </a:pPr>
            <a:endParaRPr lang="en-US" sz="2200" dirty="0" smtClean="0">
              <a:latin typeface="Arial" charset="0"/>
              <a:ea typeface="+mn-ea"/>
              <a:cs typeface="Arial" charset="0"/>
            </a:endParaRPr>
          </a:p>
          <a:p>
            <a:pPr marL="342900" indent="-342900">
              <a:buFont typeface="Arial" pitchFamily="34" charset="0"/>
              <a:buChar char="•"/>
              <a:defRPr/>
            </a:pPr>
            <a:r>
              <a:rPr lang="en-US" sz="2200" b="1" dirty="0" smtClean="0">
                <a:latin typeface="Arial" charset="0"/>
                <a:ea typeface="+mn-ea"/>
                <a:cs typeface="Arial" charset="0"/>
              </a:rPr>
              <a:t>Approach</a:t>
            </a:r>
            <a:r>
              <a:rPr lang="en-US" sz="2000" b="1" dirty="0" smtClean="0">
                <a:latin typeface="Arial" charset="0"/>
                <a:ea typeface="+mn-ea"/>
                <a:cs typeface="Arial" charset="0"/>
              </a:rPr>
              <a:t>:</a:t>
            </a:r>
            <a:r>
              <a:rPr lang="en-US" b="1" dirty="0" smtClean="0">
                <a:latin typeface="Arial"/>
                <a:ea typeface="+mn-ea"/>
                <a:cs typeface="Arial"/>
              </a:rPr>
              <a:t> </a:t>
            </a:r>
            <a:r>
              <a:rPr lang="en-US" dirty="0" smtClean="0">
                <a:latin typeface="Arial"/>
                <a:cs typeface="Arial"/>
              </a:rPr>
              <a:t>A user </a:t>
            </a:r>
            <a:r>
              <a:rPr lang="en-US" dirty="0">
                <a:latin typeface="Arial"/>
                <a:cs typeface="Arial"/>
              </a:rPr>
              <a:t>needs </a:t>
            </a:r>
            <a:r>
              <a:rPr lang="en-US" dirty="0" smtClean="0">
                <a:latin typeface="Arial"/>
                <a:cs typeface="Arial"/>
              </a:rPr>
              <a:t>evaluation for </a:t>
            </a:r>
            <a:r>
              <a:rPr lang="en-US" dirty="0">
                <a:latin typeface="Arial"/>
                <a:cs typeface="Arial"/>
              </a:rPr>
              <a:t>new models and decision support tools to forecast potential changes in marine environments and habitats under future climate change scenarios. </a:t>
            </a:r>
          </a:p>
          <a:p>
            <a:pPr marL="1085850" lvl="1" indent="-342900">
              <a:buFont typeface="Arial" pitchFamily="34" charset="0"/>
              <a:buChar char="•"/>
              <a:defRPr/>
            </a:pPr>
            <a:r>
              <a:rPr lang="en-US" dirty="0">
                <a:latin typeface="Arial"/>
                <a:cs typeface="Arial"/>
              </a:rPr>
              <a:t>S</a:t>
            </a:r>
            <a:r>
              <a:rPr lang="en-US" dirty="0" smtClean="0">
                <a:latin typeface="Arial"/>
                <a:cs typeface="Arial"/>
              </a:rPr>
              <a:t>tructured user needs questionnaires;</a:t>
            </a:r>
          </a:p>
          <a:p>
            <a:pPr marL="1085850" lvl="1" indent="-342900">
              <a:buFont typeface="Arial" pitchFamily="34" charset="0"/>
              <a:buChar char="•"/>
              <a:defRPr/>
            </a:pPr>
            <a:r>
              <a:rPr lang="en-US" dirty="0" smtClean="0">
                <a:latin typeface="Arial"/>
                <a:cs typeface="Arial"/>
              </a:rPr>
              <a:t>A series of webinars and video meetings; </a:t>
            </a:r>
          </a:p>
          <a:p>
            <a:pPr marL="1085850" lvl="1" indent="-342900">
              <a:buFont typeface="Arial" pitchFamily="34" charset="0"/>
              <a:buChar char="•"/>
              <a:defRPr/>
            </a:pPr>
            <a:r>
              <a:rPr lang="en-US" dirty="0" smtClean="0">
                <a:latin typeface="Arial"/>
                <a:cs typeface="Arial"/>
              </a:rPr>
              <a:t>An end-user workshop.</a:t>
            </a:r>
            <a:endParaRPr lang="en-US" dirty="0">
              <a:latin typeface="Arial"/>
              <a:cs typeface="Arial"/>
            </a:endParaRPr>
          </a:p>
          <a:p>
            <a:pPr marL="342900" indent="-342900">
              <a:buFont typeface="Arial" pitchFamily="34" charset="0"/>
              <a:buChar char="•"/>
              <a:defRPr/>
            </a:pPr>
            <a:r>
              <a:rPr lang="en-US" sz="2400" b="1" dirty="0" smtClean="0">
                <a:latin typeface="Arial"/>
                <a:cs typeface="Arial"/>
              </a:rPr>
              <a:t>Other </a:t>
            </a:r>
            <a:r>
              <a:rPr lang="en-US" sz="2400" b="1" dirty="0">
                <a:latin typeface="Arial"/>
                <a:cs typeface="Arial"/>
              </a:rPr>
              <a:t>k</a:t>
            </a:r>
            <a:r>
              <a:rPr lang="en-US" sz="2400" b="1" dirty="0" smtClean="0">
                <a:latin typeface="Arial"/>
                <a:cs typeface="Arial"/>
              </a:rPr>
              <a:t>ey elements: </a:t>
            </a:r>
            <a:r>
              <a:rPr lang="en-US" dirty="0">
                <a:latin typeface="Arial"/>
                <a:cs typeface="Arial"/>
              </a:rPr>
              <a:t>E</a:t>
            </a:r>
            <a:r>
              <a:rPr lang="en-US" dirty="0" smtClean="0">
                <a:latin typeface="Arial"/>
                <a:cs typeface="Arial"/>
              </a:rPr>
              <a:t>xpand </a:t>
            </a:r>
            <a:r>
              <a:rPr lang="en-US" dirty="0">
                <a:latin typeface="Arial"/>
                <a:cs typeface="Arial"/>
              </a:rPr>
              <a:t>the applications from cetacean species to also include other migratory marine species, including pelagic fisheries species, to broaden the societal value of these </a:t>
            </a:r>
            <a:r>
              <a:rPr lang="en-US" dirty="0" smtClean="0">
                <a:latin typeface="Arial"/>
                <a:cs typeface="Arial"/>
              </a:rPr>
              <a:t>efforts. </a:t>
            </a:r>
            <a:endParaRPr lang="en-US" b="1" dirty="0" smtClean="0">
              <a:latin typeface="Arial"/>
              <a:ea typeface="+mn-ea"/>
              <a:cs typeface="Arial"/>
            </a:endParaRPr>
          </a:p>
          <a:p>
            <a:pPr marL="342900" indent="-342900">
              <a:buFont typeface="Arial" pitchFamily="34" charset="0"/>
              <a:buChar char="•"/>
              <a:defRPr/>
            </a:pPr>
            <a:endParaRPr lang="en-US" sz="2000" dirty="0" smtClean="0">
              <a:latin typeface="Arial" charset="0"/>
              <a:ea typeface="+mn-ea"/>
              <a:cs typeface="Arial" charset="0"/>
            </a:endParaRPr>
          </a:p>
        </p:txBody>
      </p:sp>
      <p:pic>
        <p:nvPicPr>
          <p:cNvPr id="17412" name="Picture 4" descr="formal_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414200" y="823913"/>
            <a:ext cx="4003675"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4" descr="formal_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566600" y="976313"/>
            <a:ext cx="4003675"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4" descr="formal_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719000" y="1128713"/>
            <a:ext cx="4003675"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1" descr="MGEL_DU_2.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938" y="7938"/>
            <a:ext cx="1089096" cy="81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9" descr="formal_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47864" y="0"/>
            <a:ext cx="819936" cy="824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231124" y="3011849"/>
            <a:ext cx="6761499" cy="461665"/>
          </a:xfrm>
          <a:prstGeom prst="rect">
            <a:avLst/>
          </a:prstGeom>
          <a:solidFill>
            <a:srgbClr val="CCFFCC"/>
          </a:solidFill>
          <a:ln>
            <a:solidFill>
              <a:srgbClr val="4F81BD"/>
            </a:solidFill>
          </a:ln>
        </p:spPr>
        <p:txBody>
          <a:bodyPr wrap="none" rtlCol="0">
            <a:spAutoFit/>
          </a:bodyPr>
          <a:lstStyle/>
          <a:p>
            <a:r>
              <a:rPr lang="en-US" sz="2400" b="1" i="1" dirty="0" smtClean="0"/>
              <a:t>Webinars &amp; end-user workshop summer / fall 2012</a:t>
            </a:r>
            <a:endParaRPr lang="en-US" sz="2400" b="1" i="1" dirty="0"/>
          </a:p>
        </p:txBody>
      </p:sp>
      <p:sp>
        <p:nvSpPr>
          <p:cNvPr id="4" name="Rectangle 3"/>
          <p:cNvSpPr/>
          <p:nvPr/>
        </p:nvSpPr>
        <p:spPr>
          <a:xfrm>
            <a:off x="1127672" y="10702"/>
            <a:ext cx="6958708" cy="1661993"/>
          </a:xfrm>
          <a:prstGeom prst="rect">
            <a:avLst/>
          </a:prstGeom>
        </p:spPr>
        <p:txBody>
          <a:bodyPr wrap="square">
            <a:spAutoFit/>
          </a:bodyPr>
          <a:lstStyle/>
          <a:p>
            <a:pPr algn="ctr">
              <a:defRPr/>
            </a:pPr>
            <a:r>
              <a:rPr lang="en-US" sz="2400" b="1" dirty="0">
                <a:solidFill>
                  <a:srgbClr val="191966"/>
                </a:solidFill>
                <a:latin typeface="Arial"/>
                <a:cs typeface="Arial"/>
              </a:rPr>
              <a:t>Evaluating User Needs for Models and Decision Tools to Predict the Impacts of Climate Change on the Marine Environment </a:t>
            </a:r>
          </a:p>
          <a:p>
            <a:pPr algn="ctr">
              <a:defRPr/>
            </a:pPr>
            <a:r>
              <a:rPr lang="en-US" sz="1600" b="1" dirty="0">
                <a:latin typeface="Arial"/>
                <a:cs typeface="Arial"/>
              </a:rPr>
              <a:t>(A user-needs assessment in reference to a submitted proposal to </a:t>
            </a:r>
            <a:r>
              <a:rPr lang="en-US" sz="1400" dirty="0">
                <a:latin typeface="Arial"/>
                <a:cs typeface="Arial"/>
              </a:rPr>
              <a:t>NASA-ROSES 10-BIOCLIM10-0079)</a:t>
            </a: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backgroundRemoval t="9665" b="98513" l="10000" r="98687"/>
                    </a14:imgEffect>
                  </a14:imgLayer>
                </a14:imgProps>
              </a:ext>
            </a:extLst>
          </a:blip>
          <a:stretch>
            <a:fillRect/>
          </a:stretch>
        </p:blipFill>
        <p:spPr>
          <a:xfrm>
            <a:off x="-420642" y="609600"/>
            <a:ext cx="9211993" cy="5006114"/>
          </a:xfrm>
          <a:prstGeom prst="rect">
            <a:avLst/>
          </a:prstGeom>
        </p:spPr>
      </p:pic>
      <p:sp>
        <p:nvSpPr>
          <p:cNvPr id="6" name="Rectangle 2"/>
          <p:cNvSpPr txBox="1">
            <a:spLocks/>
          </p:cNvSpPr>
          <p:nvPr/>
        </p:nvSpPr>
        <p:spPr bwMode="auto">
          <a:xfrm>
            <a:off x="479425" y="0"/>
            <a:ext cx="8229600"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5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200" dirty="0" smtClean="0">
                <a:solidFill>
                  <a:srgbClr val="10253F"/>
                </a:solidFill>
                <a:latin typeface="Calibri (Headings)" charset="0"/>
                <a:ea typeface="ＭＳ Ｐゴシック" charset="0"/>
                <a:cs typeface="Calibri (Headings)" charset="0"/>
              </a:rPr>
              <a:t>Cetaceans, sound exposure </a:t>
            </a:r>
          </a:p>
          <a:p>
            <a:pPr eaLnBrk="1" hangingPunct="1"/>
            <a:r>
              <a:rPr lang="en-US" sz="3200" dirty="0">
                <a:solidFill>
                  <a:srgbClr val="10253F"/>
                </a:solidFill>
                <a:latin typeface="Calibri (Headings)" charset="0"/>
                <a:ea typeface="ＭＳ Ｐゴシック" charset="0"/>
                <a:cs typeface="Calibri (Headings)" charset="0"/>
              </a:rPr>
              <a:t>&amp;</a:t>
            </a:r>
            <a:r>
              <a:rPr lang="en-US" sz="3200" dirty="0" smtClean="0">
                <a:solidFill>
                  <a:srgbClr val="10253F"/>
                </a:solidFill>
                <a:latin typeface="Calibri (Headings)" charset="0"/>
                <a:ea typeface="ＭＳ Ｐゴシック" charset="0"/>
                <a:cs typeface="Calibri (Headings)" charset="0"/>
              </a:rPr>
              <a:t> </a:t>
            </a:r>
          </a:p>
          <a:p>
            <a:pPr eaLnBrk="1" hangingPunct="1"/>
            <a:r>
              <a:rPr lang="en-US" sz="3200" dirty="0" smtClean="0">
                <a:solidFill>
                  <a:srgbClr val="10253F"/>
                </a:solidFill>
                <a:latin typeface="Calibri (Headings)" charset="0"/>
                <a:ea typeface="ＭＳ Ｐゴシック" charset="0"/>
                <a:cs typeface="Calibri (Headings)" charset="0"/>
              </a:rPr>
              <a:t>Marine Spatial Planning</a:t>
            </a:r>
            <a:endParaRPr lang="en-US" sz="3200" dirty="0">
              <a:solidFill>
                <a:srgbClr val="10253F"/>
              </a:solidFill>
              <a:latin typeface="Calibri (Headings)" charset="0"/>
              <a:ea typeface="ＭＳ Ｐゴシック" charset="0"/>
              <a:cs typeface="Calibri (Headings)" charset="0"/>
            </a:endParaRPr>
          </a:p>
        </p:txBody>
      </p:sp>
      <p:sp>
        <p:nvSpPr>
          <p:cNvPr id="7" name="Rectangle 4"/>
          <p:cNvSpPr>
            <a:spLocks noChangeArrowheads="1"/>
          </p:cNvSpPr>
          <p:nvPr/>
        </p:nvSpPr>
        <p:spPr bwMode="auto">
          <a:xfrm>
            <a:off x="1676400" y="304800"/>
            <a:ext cx="7239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endParaRPr lang="en-US" sz="1400">
              <a:solidFill>
                <a:prstClr val="black"/>
              </a:solidFill>
              <a:latin typeface="Calibri" charset="0"/>
              <a:ea typeface="ＭＳ Ｐゴシック" charset="0"/>
              <a:cs typeface="ＭＳ Ｐゴシック" charset="0"/>
            </a:endParaRPr>
          </a:p>
        </p:txBody>
      </p:sp>
      <p:pic>
        <p:nvPicPr>
          <p:cNvPr id="10" name="Picture 9"/>
          <p:cNvPicPr>
            <a:picLocks noChangeAspect="1"/>
          </p:cNvPicPr>
          <p:nvPr/>
        </p:nvPicPr>
        <p:blipFill>
          <a:blip r:embed="rId5"/>
          <a:stretch>
            <a:fillRect/>
          </a:stretch>
        </p:blipFill>
        <p:spPr>
          <a:xfrm>
            <a:off x="164321" y="713580"/>
            <a:ext cx="2274079" cy="786182"/>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xmlns=""/>
              </a:ext>
            </a:extLst>
          </a:blip>
          <a:srcRect l="25090" t="10877" r="37688" b="6484"/>
          <a:stretch/>
        </p:blipFill>
        <p:spPr>
          <a:xfrm>
            <a:off x="110605" y="5767420"/>
            <a:ext cx="1528343" cy="1016001"/>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xmlns=""/>
              </a:ext>
            </a:extLst>
          </a:blip>
          <a:srcRect l="3911" t="4405" r="17805" b="7500"/>
          <a:stretch/>
        </p:blipFill>
        <p:spPr>
          <a:xfrm>
            <a:off x="1628876" y="5767420"/>
            <a:ext cx="1661071" cy="1032934"/>
          </a:xfrm>
          <a:prstGeom prst="rect">
            <a:avLst/>
          </a:prstGeom>
        </p:spPr>
      </p:pic>
      <p:sp>
        <p:nvSpPr>
          <p:cNvPr id="9" name="TextBox 8"/>
          <p:cNvSpPr txBox="1"/>
          <p:nvPr/>
        </p:nvSpPr>
        <p:spPr>
          <a:xfrm>
            <a:off x="1947857" y="4578855"/>
            <a:ext cx="1422134" cy="215444"/>
          </a:xfrm>
          <a:prstGeom prst="rect">
            <a:avLst/>
          </a:prstGeom>
          <a:noFill/>
        </p:spPr>
        <p:txBody>
          <a:bodyPr wrap="none" rtlCol="0">
            <a:spAutoFit/>
          </a:bodyPr>
          <a:lstStyle/>
          <a:p>
            <a:pPr fontAlgn="base">
              <a:spcBef>
                <a:spcPct val="0"/>
              </a:spcBef>
              <a:spcAft>
                <a:spcPct val="0"/>
              </a:spcAft>
            </a:pPr>
            <a:r>
              <a:rPr lang="en-US" sz="800" dirty="0" err="1" smtClean="0">
                <a:solidFill>
                  <a:prstClr val="black"/>
                </a:solidFill>
                <a:latin typeface="Arial" charset="0"/>
                <a:ea typeface="ＭＳ Ｐゴシック" charset="0"/>
                <a:cs typeface="ＭＳ Ｐゴシック" charset="0"/>
              </a:rPr>
              <a:t>Credit:National</a:t>
            </a:r>
            <a:r>
              <a:rPr lang="en-US" sz="800" dirty="0" smtClean="0">
                <a:solidFill>
                  <a:prstClr val="black"/>
                </a:solidFill>
                <a:latin typeface="Arial" charset="0"/>
                <a:ea typeface="ＭＳ Ｐゴシック" charset="0"/>
                <a:cs typeface="ＭＳ Ｐゴシック" charset="0"/>
              </a:rPr>
              <a:t> Geographic</a:t>
            </a:r>
            <a:endParaRPr lang="en-US" sz="800" dirty="0">
              <a:solidFill>
                <a:prstClr val="black"/>
              </a:solidFill>
              <a:latin typeface="Arial" charset="0"/>
              <a:ea typeface="ＭＳ Ｐゴシック" charset="0"/>
              <a:cs typeface="ＭＳ Ｐゴシック" charset="0"/>
            </a:endParaRPr>
          </a:p>
        </p:txBody>
      </p:sp>
      <p:sp>
        <p:nvSpPr>
          <p:cNvPr id="21" name="TextBox 20"/>
          <p:cNvSpPr txBox="1"/>
          <p:nvPr/>
        </p:nvSpPr>
        <p:spPr>
          <a:xfrm>
            <a:off x="1638948" y="5767421"/>
            <a:ext cx="774934" cy="369332"/>
          </a:xfrm>
          <a:prstGeom prst="rect">
            <a:avLst/>
          </a:prstGeom>
          <a:noFill/>
        </p:spPr>
        <p:txBody>
          <a:bodyPr wrap="none" rtlCol="0">
            <a:spAutoFit/>
          </a:bodyPr>
          <a:lstStyle/>
          <a:p>
            <a:pPr fontAlgn="base">
              <a:spcBef>
                <a:spcPct val="0"/>
              </a:spcBef>
              <a:spcAft>
                <a:spcPct val="0"/>
              </a:spcAft>
            </a:pPr>
            <a:r>
              <a:rPr lang="en-US" dirty="0" smtClean="0">
                <a:solidFill>
                  <a:prstClr val="white"/>
                </a:solidFill>
                <a:latin typeface="Arial" charset="0"/>
                <a:ea typeface="ＭＳ Ｐゴシック" charset="0"/>
                <a:cs typeface="ＭＳ Ｐゴシック" charset="0"/>
              </a:rPr>
              <a:t>Event</a:t>
            </a:r>
            <a:endParaRPr lang="en-US" dirty="0">
              <a:solidFill>
                <a:prstClr val="white"/>
              </a:solidFill>
              <a:latin typeface="Arial" charset="0"/>
              <a:ea typeface="ＭＳ Ｐゴシック" charset="0"/>
              <a:cs typeface="ＭＳ Ｐゴシック" charset="0"/>
            </a:endParaRPr>
          </a:p>
        </p:txBody>
      </p:sp>
      <p:sp>
        <p:nvSpPr>
          <p:cNvPr id="22" name="TextBox 21"/>
          <p:cNvSpPr txBox="1"/>
          <p:nvPr/>
        </p:nvSpPr>
        <p:spPr>
          <a:xfrm>
            <a:off x="98014" y="5792821"/>
            <a:ext cx="980068" cy="369332"/>
          </a:xfrm>
          <a:prstGeom prst="rect">
            <a:avLst/>
          </a:prstGeom>
          <a:noFill/>
        </p:spPr>
        <p:txBody>
          <a:bodyPr wrap="none" rtlCol="0">
            <a:spAutoFit/>
          </a:bodyPr>
          <a:lstStyle/>
          <a:p>
            <a:pPr fontAlgn="base">
              <a:spcBef>
                <a:spcPct val="0"/>
              </a:spcBef>
              <a:spcAft>
                <a:spcPct val="0"/>
              </a:spcAft>
            </a:pPr>
            <a:r>
              <a:rPr lang="en-US" dirty="0" smtClean="0">
                <a:solidFill>
                  <a:prstClr val="white"/>
                </a:solidFill>
                <a:latin typeface="Arial" charset="0"/>
                <a:ea typeface="ＭＳ Ｐゴシック" charset="0"/>
                <a:cs typeface="ＭＳ Ｐゴシック" charset="0"/>
              </a:rPr>
              <a:t>Chronic</a:t>
            </a:r>
            <a:endParaRPr lang="en-US" dirty="0">
              <a:solidFill>
                <a:prstClr val="white"/>
              </a:solidFill>
              <a:latin typeface="Arial" charset="0"/>
              <a:ea typeface="ＭＳ Ｐゴシック" charset="0"/>
              <a:cs typeface="ＭＳ Ｐゴシック"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5762625" y="5236000"/>
            <a:ext cx="1239520" cy="1622000"/>
          </a:xfrm>
          <a:prstGeom prst="rect">
            <a:avLst/>
          </a:prstGeom>
          <a:ln>
            <a:noFill/>
          </a:ln>
          <a:effectLst/>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xmlns=""/>
              </a:ext>
            </a:extLst>
          </a:blip>
          <a:srcRect/>
          <a:stretch/>
        </p:blipFill>
        <p:spPr>
          <a:xfrm>
            <a:off x="7000874" y="5231728"/>
            <a:ext cx="2143126" cy="1626272"/>
          </a:xfrm>
          <a:prstGeom prst="rect">
            <a:avLst/>
          </a:prstGeom>
        </p:spPr>
      </p:pic>
      <p:sp>
        <p:nvSpPr>
          <p:cNvPr id="3" name="TextBox 2"/>
          <p:cNvSpPr txBox="1"/>
          <p:nvPr/>
        </p:nvSpPr>
        <p:spPr>
          <a:xfrm>
            <a:off x="5916562" y="4794299"/>
            <a:ext cx="2998838" cy="369332"/>
          </a:xfrm>
          <a:prstGeom prst="rect">
            <a:avLst/>
          </a:prstGeom>
          <a:noFill/>
        </p:spPr>
        <p:txBody>
          <a:bodyPr wrap="none" rtlCol="0">
            <a:spAutoFit/>
          </a:bodyPr>
          <a:lstStyle/>
          <a:p>
            <a:r>
              <a:rPr lang="en-US" dirty="0" smtClean="0"/>
              <a:t>Offshore energy development</a:t>
            </a:r>
            <a:endParaRPr lang="en-US" dirty="0"/>
          </a:p>
        </p:txBody>
      </p:sp>
    </p:spTree>
    <p:extLst>
      <p:ext uri="{BB962C8B-B14F-4D97-AF65-F5344CB8AC3E}">
        <p14:creationId xmlns:p14="http://schemas.microsoft.com/office/powerpoint/2010/main" xmlns="" val="2501595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447" y="1323946"/>
            <a:ext cx="8626553" cy="4893647"/>
          </a:xfrm>
          <a:prstGeom prst="rect">
            <a:avLst/>
          </a:prstGeom>
          <a:noFill/>
        </p:spPr>
        <p:txBody>
          <a:bodyPr wrap="square" rtlCol="0">
            <a:spAutoFit/>
          </a:bodyPr>
          <a:lstStyle/>
          <a:p>
            <a:r>
              <a:rPr lang="en-US" sz="2400" b="1" dirty="0" smtClean="0">
                <a:solidFill>
                  <a:schemeClr val="bg1">
                    <a:lumMod val="75000"/>
                  </a:schemeClr>
                </a:solidFill>
                <a:latin typeface="Arial" pitchFamily="34" charset="0"/>
                <a:cs typeface="Arial" pitchFamily="34" charset="0"/>
              </a:rPr>
              <a:t>Societal need:</a:t>
            </a:r>
            <a:r>
              <a:rPr lang="en-US" sz="2400" dirty="0">
                <a:solidFill>
                  <a:schemeClr val="bg1">
                    <a:lumMod val="75000"/>
                  </a:schemeClr>
                </a:solidFill>
                <a:cs typeface="Times New Roman" charset="0"/>
              </a:rPr>
              <a:t> </a:t>
            </a:r>
            <a:r>
              <a:rPr lang="en-US" sz="2400" dirty="0" smtClean="0">
                <a:solidFill>
                  <a:schemeClr val="bg1">
                    <a:lumMod val="75000"/>
                  </a:schemeClr>
                </a:solidFill>
                <a:cs typeface="Times New Roman" charset="0"/>
              </a:rPr>
              <a:t>We need to </a:t>
            </a:r>
            <a:r>
              <a:rPr lang="en-US" sz="2400" dirty="0" smtClean="0">
                <a:solidFill>
                  <a:schemeClr val="bg1">
                    <a:lumMod val="75000"/>
                  </a:schemeClr>
                </a:solidFill>
              </a:rPr>
              <a:t>minimize risk to protected species from potentially harmful marine interactions  (e.g. ship strikes, seismic surveys, oil drilling noise, Navy sonar training exercises.)</a:t>
            </a:r>
            <a:endParaRPr lang="en-US" sz="2400" dirty="0" smtClean="0">
              <a:solidFill>
                <a:schemeClr val="bg1">
                  <a:lumMod val="75000"/>
                </a:schemeClr>
              </a:solidFill>
              <a:cs typeface="Times New Roman" charset="0"/>
            </a:endParaRPr>
          </a:p>
          <a:p>
            <a:endParaRPr lang="en-US" sz="2400" dirty="0">
              <a:solidFill>
                <a:schemeClr val="bg1">
                  <a:lumMod val="75000"/>
                </a:schemeClr>
              </a:solidFill>
              <a:cs typeface="Times New Roman" charset="0"/>
            </a:endParaRPr>
          </a:p>
          <a:p>
            <a:r>
              <a:rPr lang="en-US" sz="2400" b="1" dirty="0" smtClean="0">
                <a:solidFill>
                  <a:schemeClr val="bg1">
                    <a:lumMod val="75000"/>
                  </a:schemeClr>
                </a:solidFill>
                <a:cs typeface="Times New Roman" charset="0"/>
              </a:rPr>
              <a:t>NASA project response:  </a:t>
            </a:r>
            <a:r>
              <a:rPr lang="en-US" sz="2400" dirty="0" smtClean="0">
                <a:solidFill>
                  <a:schemeClr val="bg1">
                    <a:lumMod val="75000"/>
                  </a:schemeClr>
                </a:solidFill>
                <a:cs typeface="Times New Roman" charset="0"/>
              </a:rPr>
              <a:t>Duke University and NOAA</a:t>
            </a:r>
            <a:r>
              <a:rPr lang="ja-JP" altLang="en-US" sz="2400" dirty="0" smtClean="0">
                <a:solidFill>
                  <a:schemeClr val="bg1">
                    <a:lumMod val="75000"/>
                  </a:schemeClr>
                </a:solidFill>
                <a:cs typeface="Times New Roman" charset="0"/>
              </a:rPr>
              <a:t>’</a:t>
            </a:r>
            <a:r>
              <a:rPr lang="en-US" altLang="ja-JP" sz="2400" dirty="0" smtClean="0">
                <a:solidFill>
                  <a:schemeClr val="bg1">
                    <a:lumMod val="75000"/>
                  </a:schemeClr>
                </a:solidFill>
                <a:cs typeface="Times New Roman" charset="0"/>
              </a:rPr>
              <a:t>s Southwest Fisheries Science Center (SWFSC) teamed up to develop an online Spatial Decision Support System (SDSS) that provides spatiotemporally-explicit, quantitative predictions of the density and probability of occurrence of marine mammals.</a:t>
            </a:r>
          </a:p>
          <a:p>
            <a:endParaRPr lang="en-US" altLang="ja-JP" sz="2400" dirty="0">
              <a:solidFill>
                <a:schemeClr val="bg1">
                  <a:lumMod val="75000"/>
                </a:schemeClr>
              </a:solidFill>
              <a:cs typeface="Times New Roman" charset="0"/>
            </a:endParaRPr>
          </a:p>
          <a:p>
            <a:r>
              <a:rPr lang="en-US" altLang="ja-JP" sz="2400" b="1" dirty="0" smtClean="0">
                <a:solidFill>
                  <a:schemeClr val="bg1">
                    <a:lumMod val="75000"/>
                  </a:schemeClr>
                </a:solidFill>
                <a:cs typeface="Times New Roman" charset="0"/>
              </a:rPr>
              <a:t>Role of Remote Sensing: </a:t>
            </a:r>
            <a:r>
              <a:rPr lang="en-US" altLang="ja-JP" sz="2400" dirty="0" smtClean="0">
                <a:solidFill>
                  <a:schemeClr val="bg1">
                    <a:lumMod val="75000"/>
                  </a:schemeClr>
                </a:solidFill>
                <a:cs typeface="Times New Roman" charset="0"/>
              </a:rPr>
              <a:t>This project works to enhance and improve our protected species modeling capabilities through improved remote sensing data development.</a:t>
            </a:r>
          </a:p>
        </p:txBody>
      </p:sp>
      <p:pic>
        <p:nvPicPr>
          <p:cNvPr id="5" name="Picture 2" descr="http://swfsc.noaa.gov/uploadedImages/Divisions/PRD/Programs/Coastal_Marine_Mammal/clip_image004(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77688" y="9813925"/>
            <a:ext cx="3546475" cy="3078163"/>
          </a:xfrm>
          <a:prstGeom prst="rect">
            <a:avLst/>
          </a:prstGeom>
          <a:noFill/>
          <a:ln w="28575">
            <a:solidFill>
              <a:srgbClr val="FFCC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3535" t="5656" b="11363"/>
          <a:stretch>
            <a:fillRect/>
          </a:stretch>
        </p:blipFill>
        <p:spPr bwMode="auto">
          <a:xfrm>
            <a:off x="7379512" y="0"/>
            <a:ext cx="1764488" cy="1349868"/>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2" descr="http://siliconangle.com/files/2012/03/nasa-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216" y="336828"/>
            <a:ext cx="810585" cy="6957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852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tx1"/>
                                      </p:to>
                                    </p:animClr>
                                    <p:animClr clrSpc="rgb" dir="cw">
                                      <p:cBhvr>
                                        <p:cTn id="7" dur="500" fill="hold"/>
                                        <p:tgtEl>
                                          <p:spTgt spid="2">
                                            <p:txEl>
                                              <p:pRg st="0" end="0"/>
                                            </p:txEl>
                                          </p:spTgt>
                                        </p:tgtEl>
                                        <p:attrNameLst>
                                          <p:attrName>fillcolor</p:attrName>
                                        </p:attrNameLst>
                                      </p:cBhvr>
                                      <p:to>
                                        <a:schemeClr val="tx1"/>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
                                            <p:txEl>
                                              <p:pRg st="2" end="2"/>
                                            </p:txEl>
                                          </p:spTgt>
                                        </p:tgtEl>
                                        <p:attrNameLst>
                                          <p:attrName>style.color</p:attrName>
                                        </p:attrNameLst>
                                      </p:cBhvr>
                                      <p:to>
                                        <a:schemeClr val="tx1"/>
                                      </p:to>
                                    </p:animClr>
                                    <p:animClr clrSpc="rgb" dir="cw">
                                      <p:cBhvr>
                                        <p:cTn id="14" dur="500" fill="hold"/>
                                        <p:tgtEl>
                                          <p:spTgt spid="2">
                                            <p:txEl>
                                              <p:pRg st="2" end="2"/>
                                            </p:txEl>
                                          </p:spTgt>
                                        </p:tgtEl>
                                        <p:attrNameLst>
                                          <p:attrName>fillcolor</p:attrName>
                                        </p:attrNameLst>
                                      </p:cBhvr>
                                      <p:to>
                                        <a:schemeClr val="tx1"/>
                                      </p:to>
                                    </p:animClr>
                                    <p:set>
                                      <p:cBhvr>
                                        <p:cTn id="15" dur="500" fill="hold"/>
                                        <p:tgtEl>
                                          <p:spTgt spid="2">
                                            <p:txEl>
                                              <p:pRg st="2" end="2"/>
                                            </p:txEl>
                                          </p:spTgt>
                                        </p:tgtEl>
                                        <p:attrNameLst>
                                          <p:attrName>fill.type</p:attrName>
                                        </p:attrNameLst>
                                      </p:cBhvr>
                                      <p:to>
                                        <p:strVal val="solid"/>
                                      </p:to>
                                    </p:set>
                                    <p:set>
                                      <p:cBhvr>
                                        <p:cTn id="16" dur="500" fill="hold"/>
                                        <p:tgtEl>
                                          <p:spTgt spid="2">
                                            <p:txEl>
                                              <p:pRg st="2" end="2"/>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
                                            <p:txEl>
                                              <p:pRg st="4" end="4"/>
                                            </p:txEl>
                                          </p:spTgt>
                                        </p:tgtEl>
                                        <p:attrNameLst>
                                          <p:attrName>style.color</p:attrName>
                                        </p:attrNameLst>
                                      </p:cBhvr>
                                      <p:to>
                                        <a:schemeClr val="tx1"/>
                                      </p:to>
                                    </p:animClr>
                                    <p:animClr clrSpc="rgb" dir="cw">
                                      <p:cBhvr>
                                        <p:cTn id="21" dur="500" fill="hold"/>
                                        <p:tgtEl>
                                          <p:spTgt spid="2">
                                            <p:txEl>
                                              <p:pRg st="4" end="4"/>
                                            </p:txEl>
                                          </p:spTgt>
                                        </p:tgtEl>
                                        <p:attrNameLst>
                                          <p:attrName>fillcolor</p:attrName>
                                        </p:attrNameLst>
                                      </p:cBhvr>
                                      <p:to>
                                        <a:schemeClr val="tx1"/>
                                      </p:to>
                                    </p:animClr>
                                    <p:set>
                                      <p:cBhvr>
                                        <p:cTn id="22" dur="500" fill="hold"/>
                                        <p:tgtEl>
                                          <p:spTgt spid="2">
                                            <p:txEl>
                                              <p:pRg st="4" end="4"/>
                                            </p:txEl>
                                          </p:spTgt>
                                        </p:tgtEl>
                                        <p:attrNameLst>
                                          <p:attrName>fill.type</p:attrName>
                                        </p:attrNameLst>
                                      </p:cBhvr>
                                      <p:to>
                                        <p:strVal val="solid"/>
                                      </p:to>
                                    </p:set>
                                    <p:set>
                                      <p:cBhvr>
                                        <p:cTn id="23" dur="500" fill="hold"/>
                                        <p:tgtEl>
                                          <p:spTgt spid="2">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_effort_2.png"/>
          <p:cNvPicPr>
            <a:picLocks noChangeAspect="1"/>
          </p:cNvPicPr>
          <p:nvPr/>
        </p:nvPicPr>
        <p:blipFill>
          <a:blip r:embed="rId2">
            <a:extLst>
              <a:ext uri="{28A0092B-C50C-407E-A947-70E740481C1C}">
                <a14:useLocalDpi xmlns:a14="http://schemas.microsoft.com/office/drawing/2010/main" xmlns="" val="0"/>
              </a:ext>
            </a:extLst>
          </a:blip>
          <a:srcRect l="3006" t="4803" r="3999" b="4126"/>
          <a:stretch>
            <a:fillRect/>
          </a:stretch>
        </p:blipFill>
        <p:spPr bwMode="auto">
          <a:xfrm>
            <a:off x="29991050" y="10691813"/>
            <a:ext cx="6805613" cy="5311775"/>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1" descr="CM_effort_2.png"/>
          <p:cNvPicPr>
            <a:picLocks noChangeAspect="1"/>
          </p:cNvPicPr>
          <p:nvPr/>
        </p:nvPicPr>
        <p:blipFill>
          <a:blip r:embed="rId2">
            <a:extLst>
              <a:ext uri="{28A0092B-C50C-407E-A947-70E740481C1C}">
                <a14:useLocalDpi xmlns:a14="http://schemas.microsoft.com/office/drawing/2010/main" xmlns="" val="0"/>
              </a:ext>
            </a:extLst>
          </a:blip>
          <a:srcRect l="3006" t="4803" r="3999" b="4126"/>
          <a:stretch>
            <a:fillRect/>
          </a:stretch>
        </p:blipFill>
        <p:spPr bwMode="auto">
          <a:xfrm>
            <a:off x="30143450" y="10844213"/>
            <a:ext cx="6805613" cy="5311775"/>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1" descr="CM_effort_2.png"/>
          <p:cNvPicPr>
            <a:picLocks noChangeAspect="1"/>
          </p:cNvPicPr>
          <p:nvPr/>
        </p:nvPicPr>
        <p:blipFill>
          <a:blip r:embed="rId2">
            <a:extLst>
              <a:ext uri="{28A0092B-C50C-407E-A947-70E740481C1C}">
                <a14:useLocalDpi xmlns:a14="http://schemas.microsoft.com/office/drawing/2010/main" xmlns="" val="0"/>
              </a:ext>
            </a:extLst>
          </a:blip>
          <a:srcRect l="3006" t="4803" r="3999" b="4126"/>
          <a:stretch>
            <a:fillRect/>
          </a:stretch>
        </p:blipFill>
        <p:spPr bwMode="auto">
          <a:xfrm>
            <a:off x="30295850" y="10996613"/>
            <a:ext cx="6805613" cy="5311775"/>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1" descr="CM_effort_2.png"/>
          <p:cNvPicPr>
            <a:picLocks noChangeAspect="1"/>
          </p:cNvPicPr>
          <p:nvPr/>
        </p:nvPicPr>
        <p:blipFill>
          <a:blip r:embed="rId2">
            <a:extLst>
              <a:ext uri="{28A0092B-C50C-407E-A947-70E740481C1C}">
                <a14:useLocalDpi xmlns:a14="http://schemas.microsoft.com/office/drawing/2010/main" xmlns="" val="0"/>
              </a:ext>
            </a:extLst>
          </a:blip>
          <a:srcRect l="3006" t="4803" r="3999" b="4126"/>
          <a:stretch>
            <a:fillRect/>
          </a:stretch>
        </p:blipFill>
        <p:spPr bwMode="auto">
          <a:xfrm>
            <a:off x="29762785" y="10691180"/>
            <a:ext cx="6805613" cy="5311775"/>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1" descr="CM_effort_2.png"/>
          <p:cNvPicPr>
            <a:picLocks noChangeAspect="1"/>
          </p:cNvPicPr>
          <p:nvPr/>
        </p:nvPicPr>
        <p:blipFill>
          <a:blip r:embed="rId2">
            <a:extLst>
              <a:ext uri="{28A0092B-C50C-407E-A947-70E740481C1C}">
                <a14:useLocalDpi xmlns:a14="http://schemas.microsoft.com/office/drawing/2010/main" xmlns="" val="0"/>
              </a:ext>
            </a:extLst>
          </a:blip>
          <a:srcRect l="3006" t="4803" r="3999" b="4126"/>
          <a:stretch>
            <a:fillRect/>
          </a:stretch>
        </p:blipFill>
        <p:spPr bwMode="auto">
          <a:xfrm>
            <a:off x="29915185" y="10843580"/>
            <a:ext cx="6805613" cy="5311775"/>
          </a:xfrm>
          <a:prstGeom prst="rect">
            <a:avLst/>
          </a:prstGeom>
          <a:noFill/>
          <a:ln w="285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8" descr="CM_effort_2.png"/>
          <p:cNvPicPr>
            <a:picLocks noChangeAspect="1"/>
          </p:cNvPicPr>
          <p:nvPr/>
        </p:nvPicPr>
        <p:blipFill>
          <a:blip r:embed="rId2">
            <a:extLst>
              <a:ext uri="{28A0092B-C50C-407E-A947-70E740481C1C}">
                <a14:useLocalDpi xmlns:a14="http://schemas.microsoft.com/office/drawing/2010/main" xmlns="" val="0"/>
              </a:ext>
            </a:extLst>
          </a:blip>
          <a:srcRect l="3006" t="4803" r="3999" b="4126"/>
          <a:stretch>
            <a:fillRect/>
          </a:stretch>
        </p:blipFill>
        <p:spPr bwMode="auto">
          <a:xfrm>
            <a:off x="4499970" y="2622927"/>
            <a:ext cx="4599846" cy="3590176"/>
          </a:xfrm>
          <a:prstGeom prst="rect">
            <a:avLst/>
          </a:prstGeom>
          <a:noFill/>
          <a:ln w="28575">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76963" y="2622927"/>
            <a:ext cx="4340468" cy="3637037"/>
          </a:xfrm>
          <a:prstGeom prst="rect">
            <a:avLst/>
          </a:prstGeom>
          <a:noFill/>
          <a:ln w="28575">
            <a:solidFill>
              <a:srgbClr val="00009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6" descr="MGEL Log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18760" y="5124581"/>
            <a:ext cx="587741" cy="5936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siliconangle.com/files/2012/03/nasa-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0145" y="455366"/>
            <a:ext cx="810585" cy="69579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771619" y="2251522"/>
            <a:ext cx="4249881" cy="369332"/>
          </a:xfrm>
          <a:prstGeom prst="rect">
            <a:avLst/>
          </a:prstGeom>
          <a:noFill/>
        </p:spPr>
        <p:txBody>
          <a:bodyPr wrap="none" rtlCol="0">
            <a:spAutoFit/>
          </a:bodyPr>
          <a:lstStyle/>
          <a:p>
            <a:r>
              <a:rPr lang="en-US" b="1" dirty="0" smtClean="0"/>
              <a:t>Atlantic &amp; Gulf of Mexico: Duke University</a:t>
            </a:r>
            <a:endParaRPr lang="en-US" b="1" dirty="0"/>
          </a:p>
        </p:txBody>
      </p:sp>
      <p:sp>
        <p:nvSpPr>
          <p:cNvPr id="14" name="TextBox 13"/>
          <p:cNvSpPr txBox="1"/>
          <p:nvPr/>
        </p:nvSpPr>
        <p:spPr>
          <a:xfrm>
            <a:off x="1014128" y="2226081"/>
            <a:ext cx="2333617" cy="369332"/>
          </a:xfrm>
          <a:prstGeom prst="rect">
            <a:avLst/>
          </a:prstGeom>
          <a:noFill/>
        </p:spPr>
        <p:txBody>
          <a:bodyPr wrap="none" rtlCol="0">
            <a:spAutoFit/>
          </a:bodyPr>
          <a:lstStyle/>
          <a:p>
            <a:r>
              <a:rPr lang="en-US" b="1" dirty="0" smtClean="0"/>
              <a:t>Pacific: NOAA - SWFSC</a:t>
            </a:r>
            <a:endParaRPr lang="en-US" b="1" dirty="0"/>
          </a:p>
        </p:txBody>
      </p:sp>
      <p:sp>
        <p:nvSpPr>
          <p:cNvPr id="15" name="Title 1"/>
          <p:cNvSpPr>
            <a:spLocks noGrp="1"/>
          </p:cNvSpPr>
          <p:nvPr>
            <p:ph type="ctrTitle"/>
          </p:nvPr>
        </p:nvSpPr>
        <p:spPr>
          <a:xfrm>
            <a:off x="876050" y="54631"/>
            <a:ext cx="7772400" cy="1470025"/>
          </a:xfrm>
        </p:spPr>
        <p:txBody>
          <a:bodyPr>
            <a:normAutofit/>
          </a:bodyPr>
          <a:lstStyle/>
          <a:p>
            <a:pPr defTabSz="2193925">
              <a:tabLst>
                <a:tab pos="0" algn="l"/>
                <a:tab pos="4389438" algn="l"/>
                <a:tab pos="8778875" algn="l"/>
                <a:tab pos="13166725" algn="l"/>
                <a:tab pos="17556163" algn="l"/>
                <a:tab pos="21945600" algn="l"/>
                <a:tab pos="26335038" algn="l"/>
                <a:tab pos="30724475" algn="l"/>
                <a:tab pos="35112325" algn="l"/>
                <a:tab pos="39501763" algn="l"/>
                <a:tab pos="43891200" algn="l"/>
                <a:tab pos="48280638" algn="l"/>
              </a:tabLst>
            </a:pPr>
            <a:r>
              <a:rPr lang="en-US" sz="2400" dirty="0" smtClean="0">
                <a:solidFill>
                  <a:srgbClr val="000000"/>
                </a:solidFill>
                <a:latin typeface="Arial"/>
                <a:ea typeface="MS Gothic" charset="0"/>
                <a:cs typeface="Arial"/>
              </a:rPr>
              <a:t>Integrating Ocean Observing Data to Enhance </a:t>
            </a:r>
            <a:br>
              <a:rPr lang="en-US" sz="2400" dirty="0" smtClean="0">
                <a:solidFill>
                  <a:srgbClr val="000000"/>
                </a:solidFill>
                <a:latin typeface="Arial"/>
                <a:ea typeface="MS Gothic" charset="0"/>
                <a:cs typeface="Arial"/>
              </a:rPr>
            </a:br>
            <a:r>
              <a:rPr lang="en-US" sz="2400" dirty="0" smtClean="0">
                <a:solidFill>
                  <a:srgbClr val="000000"/>
                </a:solidFill>
                <a:latin typeface="Arial"/>
                <a:ea typeface="MS Gothic" charset="0"/>
                <a:cs typeface="Arial"/>
              </a:rPr>
              <a:t>Protected Species Spatial Decision Support Systems</a:t>
            </a:r>
            <a:endParaRPr lang="en-US" sz="2400" dirty="0">
              <a:solidFill>
                <a:srgbClr val="000000"/>
              </a:solidFill>
              <a:latin typeface="Arial"/>
              <a:ea typeface="MS Gothic" charset="0"/>
              <a:cs typeface="Arial"/>
            </a:endParaRPr>
          </a:p>
        </p:txBody>
      </p:sp>
      <p:sp>
        <p:nvSpPr>
          <p:cNvPr id="16" name="TextBox 15"/>
          <p:cNvSpPr txBox="1"/>
          <p:nvPr/>
        </p:nvSpPr>
        <p:spPr>
          <a:xfrm>
            <a:off x="1969652" y="1524656"/>
            <a:ext cx="5093913" cy="461665"/>
          </a:xfrm>
          <a:prstGeom prst="rect">
            <a:avLst/>
          </a:prstGeom>
          <a:noFill/>
        </p:spPr>
        <p:txBody>
          <a:bodyPr wrap="none" rtlCol="0">
            <a:spAutoFit/>
          </a:bodyPr>
          <a:lstStyle/>
          <a:p>
            <a:r>
              <a:rPr lang="en-US" sz="2400" dirty="0" smtClean="0"/>
              <a:t>Joint Academic &amp; Federal Agency Team</a:t>
            </a:r>
            <a:endParaRPr lang="en-US" sz="2400" dirty="0"/>
          </a:p>
        </p:txBody>
      </p:sp>
      <p:sp>
        <p:nvSpPr>
          <p:cNvPr id="17" name="TextBox 16"/>
          <p:cNvSpPr txBox="1"/>
          <p:nvPr/>
        </p:nvSpPr>
        <p:spPr>
          <a:xfrm>
            <a:off x="2089138" y="6365990"/>
            <a:ext cx="5032147" cy="369332"/>
          </a:xfrm>
          <a:prstGeom prst="rect">
            <a:avLst/>
          </a:prstGeom>
          <a:noFill/>
        </p:spPr>
        <p:txBody>
          <a:bodyPr wrap="none" rtlCol="0">
            <a:spAutoFit/>
          </a:bodyPr>
          <a:lstStyle/>
          <a:p>
            <a:r>
              <a:rPr lang="en-US" dirty="0" smtClean="0"/>
              <a:t>Density of protected species ship &amp; aircraft surveys  </a:t>
            </a:r>
            <a:endParaRPr lang="en-US" dirty="0"/>
          </a:p>
        </p:txBody>
      </p:sp>
    </p:spTree>
    <p:extLst>
      <p:ext uri="{BB962C8B-B14F-4D97-AF65-F5344CB8AC3E}">
        <p14:creationId xmlns:p14="http://schemas.microsoft.com/office/powerpoint/2010/main" xmlns="" val="2003236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4" descr="Serdp_Pantone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23619" y="61643"/>
            <a:ext cx="16002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5"/>
          <p:cNvPicPr>
            <a:picLocks noChangeAspect="1" noChangeArrowheads="1"/>
          </p:cNvPicPr>
          <p:nvPr/>
        </p:nvPicPr>
        <p:blipFill>
          <a:blip r:embed="rId4">
            <a:extLst>
              <a:ext uri="{28A0092B-C50C-407E-A947-70E740481C1C}">
                <a14:useLocalDpi xmlns:a14="http://schemas.microsoft.com/office/drawing/2010/main" xmlns="" val="0"/>
              </a:ext>
            </a:extLst>
          </a:blip>
          <a:srcRect l="16394" t="18987" r="13443" b="9587"/>
          <a:stretch>
            <a:fillRect/>
          </a:stretch>
        </p:blipFill>
        <p:spPr bwMode="auto">
          <a:xfrm>
            <a:off x="2362200" y="3689350"/>
            <a:ext cx="2743200" cy="2025650"/>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7412" name="Picture 6"/>
          <p:cNvPicPr>
            <a:picLocks noChangeAspect="1" noChangeArrowheads="1"/>
          </p:cNvPicPr>
          <p:nvPr/>
        </p:nvPicPr>
        <p:blipFill>
          <a:blip r:embed="rId5">
            <a:extLst>
              <a:ext uri="{28A0092B-C50C-407E-A947-70E740481C1C}">
                <a14:useLocalDpi xmlns:a14="http://schemas.microsoft.com/office/drawing/2010/main" xmlns="" val="0"/>
              </a:ext>
            </a:extLst>
          </a:blip>
          <a:srcRect l="13535" t="5656" b="11363"/>
          <a:stretch>
            <a:fillRect/>
          </a:stretch>
        </p:blipFill>
        <p:spPr bwMode="auto">
          <a:xfrm>
            <a:off x="5562600" y="3962400"/>
            <a:ext cx="3276600" cy="2506663"/>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17413" name="Picture 7" descr="serdp_effort"/>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4800" y="1143000"/>
            <a:ext cx="2667000" cy="20891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1272" name="Text Box 8"/>
          <p:cNvSpPr txBox="1">
            <a:spLocks noChangeArrowheads="1"/>
          </p:cNvSpPr>
          <p:nvPr/>
        </p:nvSpPr>
        <p:spPr bwMode="auto">
          <a:xfrm>
            <a:off x="2057400" y="2362200"/>
            <a:ext cx="720725" cy="396875"/>
          </a:xfrm>
          <a:prstGeom prst="rect">
            <a:avLst/>
          </a:prstGeom>
          <a:noFill/>
          <a:ln w="9525">
            <a:noFill/>
            <a:miter lim="800000"/>
            <a:headEnd/>
            <a:tailEnd/>
          </a:ln>
          <a:effec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pPr eaLnBrk="1" hangingPunct="1"/>
            <a:r>
              <a:rPr lang="en-US" sz="2000">
                <a:solidFill>
                  <a:srgbClr val="E8EBEC"/>
                </a:solidFill>
                <a:effectLst>
                  <a:outerShdw blurRad="38100" dist="38100" dir="2700000" algn="tl">
                    <a:srgbClr val="DDDDDD"/>
                  </a:outerShdw>
                </a:effectLst>
              </a:rPr>
              <a:t>Data</a:t>
            </a:r>
          </a:p>
        </p:txBody>
      </p:sp>
      <p:sp>
        <p:nvSpPr>
          <p:cNvPr id="11273" name="Text Box 9"/>
          <p:cNvSpPr txBox="1">
            <a:spLocks noChangeArrowheads="1"/>
          </p:cNvSpPr>
          <p:nvPr/>
        </p:nvSpPr>
        <p:spPr bwMode="auto">
          <a:xfrm>
            <a:off x="7239000" y="4038600"/>
            <a:ext cx="1452563" cy="396875"/>
          </a:xfrm>
          <a:prstGeom prst="rect">
            <a:avLst/>
          </a:prstGeom>
          <a:noFill/>
          <a:ln w="9525">
            <a:noFill/>
            <a:miter lim="800000"/>
            <a:headEnd/>
            <a:tailEnd/>
          </a:ln>
          <a:effec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pPr eaLnBrk="1" hangingPunct="1"/>
            <a:r>
              <a:rPr lang="en-US" sz="2000">
                <a:solidFill>
                  <a:srgbClr val="E8EBEC"/>
                </a:solidFill>
                <a:effectLst>
                  <a:outerShdw blurRad="38100" dist="38100" dir="2700000" algn="tl">
                    <a:srgbClr val="DDDDDD"/>
                  </a:outerShdw>
                </a:effectLst>
              </a:rPr>
              <a:t>Information</a:t>
            </a:r>
          </a:p>
        </p:txBody>
      </p:sp>
      <p:pic>
        <p:nvPicPr>
          <p:cNvPr id="17416" name="Picture 10"/>
          <p:cNvPicPr>
            <a:picLocks noChangeAspect="1" noChangeArrowheads="1"/>
          </p:cNvPicPr>
          <p:nvPr/>
        </p:nvPicPr>
        <p:blipFill>
          <a:blip r:embed="rId7">
            <a:extLst>
              <a:ext uri="{28A0092B-C50C-407E-A947-70E740481C1C}">
                <a14:useLocalDpi xmlns:a14="http://schemas.microsoft.com/office/drawing/2010/main" xmlns="" val="0"/>
              </a:ext>
            </a:extLst>
          </a:blip>
          <a:srcRect l="13115" t="22684" r="9508" b="8356"/>
          <a:stretch>
            <a:fillRect/>
          </a:stretch>
        </p:blipFill>
        <p:spPr bwMode="auto">
          <a:xfrm>
            <a:off x="3352800" y="1676400"/>
            <a:ext cx="2895600" cy="1865313"/>
          </a:xfrm>
          <a:prstGeom prst="rect">
            <a:avLst/>
          </a:prstGeom>
          <a:noFill/>
          <a:ln w="127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7417" name="Text Box 12"/>
          <p:cNvSpPr txBox="1">
            <a:spLocks noChangeArrowheads="1"/>
          </p:cNvSpPr>
          <p:nvPr/>
        </p:nvSpPr>
        <p:spPr bwMode="auto">
          <a:xfrm>
            <a:off x="3037039" y="333375"/>
            <a:ext cx="32113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r>
              <a:rPr lang="en-US" sz="2800" dirty="0" smtClean="0"/>
              <a:t>Modeling </a:t>
            </a:r>
            <a:r>
              <a:rPr lang="en-US" sz="2800" dirty="0"/>
              <a:t>Workflow</a:t>
            </a:r>
          </a:p>
        </p:txBody>
      </p:sp>
      <p:sp>
        <p:nvSpPr>
          <p:cNvPr id="11280" name="Text Box 16"/>
          <p:cNvSpPr txBox="1">
            <a:spLocks noChangeArrowheads="1"/>
          </p:cNvSpPr>
          <p:nvPr/>
        </p:nvSpPr>
        <p:spPr bwMode="auto">
          <a:xfrm>
            <a:off x="249238" y="838200"/>
            <a:ext cx="2646362" cy="336550"/>
          </a:xfrm>
          <a:prstGeom prst="rect">
            <a:avLst/>
          </a:prstGeom>
          <a:noFill/>
          <a:ln w="9525">
            <a:noFill/>
            <a:miter lim="800000"/>
            <a:headEnd/>
            <a:tailEnd/>
          </a:ln>
          <a:effec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r>
              <a:rPr lang="en-US" sz="1600">
                <a:effectLst>
                  <a:outerShdw blurRad="38100" dist="38100" dir="2700000" algn="tl">
                    <a:srgbClr val="DDDDDD"/>
                  </a:outerShdw>
                </a:effectLst>
              </a:rPr>
              <a:t>(1) animal observation data</a:t>
            </a:r>
          </a:p>
        </p:txBody>
      </p:sp>
      <p:sp>
        <p:nvSpPr>
          <p:cNvPr id="11281" name="Text Box 17"/>
          <p:cNvSpPr txBox="1">
            <a:spLocks noChangeArrowheads="1"/>
          </p:cNvSpPr>
          <p:nvPr/>
        </p:nvSpPr>
        <p:spPr bwMode="auto">
          <a:xfrm>
            <a:off x="3417888" y="1371600"/>
            <a:ext cx="2601912" cy="336550"/>
          </a:xfrm>
          <a:prstGeom prst="rect">
            <a:avLst/>
          </a:prstGeom>
          <a:noFill/>
          <a:ln w="9525">
            <a:noFill/>
            <a:miter lim="800000"/>
            <a:headEnd/>
            <a:tailEnd/>
          </a:ln>
          <a:effec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r>
              <a:rPr lang="en-US" sz="1600">
                <a:effectLst>
                  <a:outerShdw blurRad="38100" dist="38100" dir="2700000" algn="tl">
                    <a:srgbClr val="DDDDDD"/>
                  </a:outerShdw>
                </a:effectLst>
              </a:rPr>
              <a:t>(2) ocean observation data</a:t>
            </a:r>
          </a:p>
        </p:txBody>
      </p:sp>
      <p:sp>
        <p:nvSpPr>
          <p:cNvPr id="11282" name="Text Box 18"/>
          <p:cNvSpPr txBox="1">
            <a:spLocks noChangeArrowheads="1"/>
          </p:cNvSpPr>
          <p:nvPr/>
        </p:nvSpPr>
        <p:spPr bwMode="auto">
          <a:xfrm>
            <a:off x="2133600" y="5759450"/>
            <a:ext cx="3186113" cy="336550"/>
          </a:xfrm>
          <a:prstGeom prst="rect">
            <a:avLst/>
          </a:prstGeom>
          <a:noFill/>
          <a:ln w="9525">
            <a:noFill/>
            <a:miter lim="800000"/>
            <a:headEnd/>
            <a:tailEnd/>
          </a:ln>
          <a:effec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r>
              <a:rPr lang="en-US" sz="1600">
                <a:effectLst>
                  <a:outerShdw blurRad="38100" dist="38100" dir="2700000" algn="tl">
                    <a:srgbClr val="DDDDDD"/>
                  </a:outerShdw>
                </a:effectLst>
              </a:rPr>
              <a:t>(3) statistical analysis &amp; modeling</a:t>
            </a:r>
          </a:p>
        </p:txBody>
      </p:sp>
      <p:sp>
        <p:nvSpPr>
          <p:cNvPr id="11283" name="Text Box 19"/>
          <p:cNvSpPr txBox="1">
            <a:spLocks noChangeArrowheads="1"/>
          </p:cNvSpPr>
          <p:nvPr/>
        </p:nvSpPr>
        <p:spPr bwMode="auto">
          <a:xfrm>
            <a:off x="5486400" y="3625850"/>
            <a:ext cx="3370263" cy="336550"/>
          </a:xfrm>
          <a:prstGeom prst="rect">
            <a:avLst/>
          </a:prstGeom>
          <a:noFill/>
          <a:ln w="9525">
            <a:noFill/>
            <a:miter lim="800000"/>
            <a:headEnd/>
            <a:tailEnd/>
          </a:ln>
          <a:effectLst/>
        </p:spPr>
        <p:txBody>
          <a:bodyPr wrap="none">
            <a:spAutoFit/>
          </a:bodyPr>
          <a:lstStyle>
            <a:lvl1pPr>
              <a:defRPr sz="2400">
                <a:solidFill>
                  <a:srgbClr val="000066"/>
                </a:solidFill>
                <a:latin typeface="Arial" charset="0"/>
                <a:ea typeface="ＭＳ Ｐゴシック" charset="0"/>
                <a:cs typeface="ＭＳ Ｐゴシック" charset="0"/>
              </a:defRPr>
            </a:lvl1pPr>
            <a:lvl2pPr marL="37931725" indent="-37474525">
              <a:defRPr sz="2400">
                <a:solidFill>
                  <a:srgbClr val="000066"/>
                </a:solidFill>
                <a:latin typeface="Arial" charset="0"/>
                <a:ea typeface="ＭＳ Ｐゴシック" charset="0"/>
              </a:defRPr>
            </a:lvl2pPr>
            <a:lvl3pPr>
              <a:defRPr sz="2400">
                <a:solidFill>
                  <a:srgbClr val="000066"/>
                </a:solidFill>
                <a:latin typeface="Arial" charset="0"/>
                <a:ea typeface="ＭＳ Ｐゴシック" charset="0"/>
              </a:defRPr>
            </a:lvl3pPr>
            <a:lvl4pPr>
              <a:defRPr sz="2400">
                <a:solidFill>
                  <a:srgbClr val="000066"/>
                </a:solidFill>
                <a:latin typeface="Arial" charset="0"/>
                <a:ea typeface="ＭＳ Ｐゴシック" charset="0"/>
              </a:defRPr>
            </a:lvl4pPr>
            <a:lvl5pPr>
              <a:defRPr sz="2400">
                <a:solidFill>
                  <a:srgbClr val="000066"/>
                </a:solidFill>
                <a:latin typeface="Arial" charset="0"/>
                <a:ea typeface="ＭＳ Ｐゴシック" charset="0"/>
              </a:defRPr>
            </a:lvl5pPr>
            <a:lvl6pPr marL="457200" eaLnBrk="0" fontAlgn="base" hangingPunct="0">
              <a:spcBef>
                <a:spcPct val="0"/>
              </a:spcBef>
              <a:spcAft>
                <a:spcPct val="0"/>
              </a:spcAft>
              <a:defRPr sz="2400">
                <a:solidFill>
                  <a:srgbClr val="000066"/>
                </a:solidFill>
                <a:latin typeface="Arial" charset="0"/>
                <a:ea typeface="ＭＳ Ｐゴシック" charset="0"/>
              </a:defRPr>
            </a:lvl6pPr>
            <a:lvl7pPr marL="914400" eaLnBrk="0" fontAlgn="base" hangingPunct="0">
              <a:spcBef>
                <a:spcPct val="0"/>
              </a:spcBef>
              <a:spcAft>
                <a:spcPct val="0"/>
              </a:spcAft>
              <a:defRPr sz="2400">
                <a:solidFill>
                  <a:srgbClr val="000066"/>
                </a:solidFill>
                <a:latin typeface="Arial" charset="0"/>
                <a:ea typeface="ＭＳ Ｐゴシック" charset="0"/>
              </a:defRPr>
            </a:lvl7pPr>
            <a:lvl8pPr marL="1371600" eaLnBrk="0" fontAlgn="base" hangingPunct="0">
              <a:spcBef>
                <a:spcPct val="0"/>
              </a:spcBef>
              <a:spcAft>
                <a:spcPct val="0"/>
              </a:spcAft>
              <a:defRPr sz="2400">
                <a:solidFill>
                  <a:srgbClr val="000066"/>
                </a:solidFill>
                <a:latin typeface="Arial" charset="0"/>
                <a:ea typeface="ＭＳ Ｐゴシック" charset="0"/>
              </a:defRPr>
            </a:lvl8pPr>
            <a:lvl9pPr marL="1828800" eaLnBrk="0" fontAlgn="base" hangingPunct="0">
              <a:spcBef>
                <a:spcPct val="0"/>
              </a:spcBef>
              <a:spcAft>
                <a:spcPct val="0"/>
              </a:spcAft>
              <a:defRPr sz="2400">
                <a:solidFill>
                  <a:srgbClr val="000066"/>
                </a:solidFill>
                <a:latin typeface="Arial" charset="0"/>
                <a:ea typeface="ＭＳ Ｐゴシック" charset="0"/>
              </a:defRPr>
            </a:lvl9pPr>
          </a:lstStyle>
          <a:p>
            <a:r>
              <a:rPr lang="en-US" sz="1600">
                <a:effectLst>
                  <a:outerShdw blurRad="38100" dist="38100" dir="2700000" algn="tl">
                    <a:srgbClr val="DDDDDD"/>
                  </a:outerShdw>
                </a:effectLst>
              </a:rPr>
              <a:t>(4) spatial decision support system </a:t>
            </a:r>
          </a:p>
        </p:txBody>
      </p:sp>
      <p:pic>
        <p:nvPicPr>
          <p:cNvPr id="14" name="Picture 2" descr="http://siliconangle.com/files/2012/03/nasa-logo.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5465" y="47392"/>
            <a:ext cx="810585" cy="6957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902382" y="2102455"/>
            <a:ext cx="1832768" cy="923330"/>
          </a:xfrm>
          <a:prstGeom prst="rect">
            <a:avLst/>
          </a:prstGeom>
          <a:noFill/>
        </p:spPr>
        <p:txBody>
          <a:bodyPr wrap="square" rtlCol="0">
            <a:spAutoFit/>
          </a:bodyPr>
          <a:lstStyle/>
          <a:p>
            <a:pPr algn="ctr"/>
            <a:r>
              <a:rPr lang="en-US" dirty="0" smtClean="0"/>
              <a:t>Temporally matched covariates</a:t>
            </a:r>
            <a:endParaRPr lang="en-US" dirty="0"/>
          </a:p>
        </p:txBody>
      </p:sp>
      <p:sp>
        <p:nvSpPr>
          <p:cNvPr id="16" name="TextBox 15"/>
          <p:cNvSpPr txBox="1"/>
          <p:nvPr/>
        </p:nvSpPr>
        <p:spPr>
          <a:xfrm>
            <a:off x="304800" y="4038600"/>
            <a:ext cx="1832768" cy="1200329"/>
          </a:xfrm>
          <a:prstGeom prst="rect">
            <a:avLst/>
          </a:prstGeom>
          <a:noFill/>
        </p:spPr>
        <p:txBody>
          <a:bodyPr wrap="square" rtlCol="0">
            <a:spAutoFit/>
          </a:bodyPr>
          <a:lstStyle/>
          <a:p>
            <a:pPr algn="ctr"/>
            <a:r>
              <a:rPr lang="en-US" dirty="0" smtClean="0"/>
              <a:t>GAM models of density</a:t>
            </a:r>
          </a:p>
          <a:p>
            <a:pPr algn="ctr"/>
            <a:r>
              <a:rPr lang="en-US" dirty="0" smtClean="0"/>
              <a:t>&amp;</a:t>
            </a:r>
          </a:p>
          <a:p>
            <a:pPr algn="ctr"/>
            <a:r>
              <a:rPr lang="en-US" dirty="0" smtClean="0"/>
              <a:t>habitat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p:bldP spid="11281" grpId="0"/>
      <p:bldP spid="11282" grpId="0"/>
      <p:bldP spid="11283" grpId="0"/>
      <p:bldP spid="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1858"/>
            <a:ext cx="9144000" cy="3508653"/>
          </a:xfrm>
          <a:prstGeom prst="rect">
            <a:avLst/>
          </a:prstGeom>
          <a:noFill/>
        </p:spPr>
        <p:txBody>
          <a:bodyPr wrap="square" rtlCol="0">
            <a:spAutoFit/>
          </a:bodyPr>
          <a:lstStyle/>
          <a:p>
            <a:pPr lvl="1"/>
            <a:r>
              <a:rPr lang="en-US" sz="2400" dirty="0" smtClean="0">
                <a:solidFill>
                  <a:srgbClr val="BFBFBF"/>
                </a:solidFill>
                <a:latin typeface="Arial"/>
                <a:cs typeface="Arial"/>
              </a:rPr>
              <a:t>Incorporating a wider range of remotely-sensed ocean observations, including new geographic areas.</a:t>
            </a:r>
          </a:p>
          <a:p>
            <a:pPr lvl="1">
              <a:spcBef>
                <a:spcPts val="1200"/>
              </a:spcBef>
            </a:pPr>
            <a:r>
              <a:rPr lang="en-US" sz="2400" dirty="0" smtClean="0">
                <a:solidFill>
                  <a:srgbClr val="BFBFBF"/>
                </a:solidFill>
                <a:latin typeface="Arial"/>
                <a:cs typeface="Arial"/>
              </a:rPr>
              <a:t>Deriving more ecologically-important model parameters from the ocean observations.</a:t>
            </a:r>
          </a:p>
          <a:p>
            <a:pPr lvl="1">
              <a:spcBef>
                <a:spcPts val="1200"/>
              </a:spcBef>
            </a:pPr>
            <a:r>
              <a:rPr lang="en-US" sz="2400" dirty="0" smtClean="0">
                <a:solidFill>
                  <a:srgbClr val="BFBFBF"/>
                </a:solidFill>
                <a:latin typeface="Arial"/>
                <a:cs typeface="Arial"/>
              </a:rPr>
              <a:t>Exploring the implementation of near-real-time now-cast and forecast capabilities.</a:t>
            </a:r>
          </a:p>
          <a:p>
            <a:pPr lvl="1">
              <a:spcBef>
                <a:spcPts val="1200"/>
              </a:spcBef>
            </a:pPr>
            <a:r>
              <a:rPr lang="en-US" sz="2400" dirty="0" smtClean="0">
                <a:solidFill>
                  <a:srgbClr val="BFBFBF"/>
                </a:solidFill>
                <a:latin typeface="Arial"/>
                <a:cs typeface="Arial"/>
              </a:rPr>
              <a:t>Publishing key algorithms in a free, GIS-integrated toolbox.</a:t>
            </a:r>
          </a:p>
          <a:p>
            <a:endParaRPr lang="en-US" sz="2400" dirty="0">
              <a:latin typeface="Arial"/>
              <a:cs typeface="Arial"/>
            </a:endParaRPr>
          </a:p>
        </p:txBody>
      </p:sp>
      <p:sp>
        <p:nvSpPr>
          <p:cNvPr id="5" name="Rectangle 4"/>
          <p:cNvSpPr/>
          <p:nvPr/>
        </p:nvSpPr>
        <p:spPr>
          <a:xfrm>
            <a:off x="331770" y="312669"/>
            <a:ext cx="8831414" cy="646331"/>
          </a:xfrm>
          <a:prstGeom prst="rect">
            <a:avLst/>
          </a:prstGeom>
        </p:spPr>
        <p:txBody>
          <a:bodyPr wrap="none">
            <a:spAutoFit/>
          </a:bodyPr>
          <a:lstStyle/>
          <a:p>
            <a:r>
              <a:rPr lang="en-US" sz="3600" dirty="0" smtClean="0">
                <a:latin typeface="Arial"/>
                <a:cs typeface="Arial"/>
              </a:rPr>
              <a:t>Forecasting model &amp; SDSS improvements</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xmlns="" val="0"/>
              </a:ext>
            </a:extLst>
          </a:blip>
          <a:srcRect l="13535" t="5656" b="11363"/>
          <a:stretch>
            <a:fillRect/>
          </a:stretch>
        </p:blipFill>
        <p:spPr bwMode="auto">
          <a:xfrm>
            <a:off x="3557059" y="4789618"/>
            <a:ext cx="2361092" cy="1806282"/>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09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chemeClr val="tx1"/>
                                      </p:to>
                                    </p:animClr>
                                    <p:animClr clrSpc="rgb" dir="cw">
                                      <p:cBhvr>
                                        <p:cTn id="7" dur="500" fill="hold"/>
                                        <p:tgtEl>
                                          <p:spTgt spid="4">
                                            <p:txEl>
                                              <p:pRg st="0" end="0"/>
                                            </p:txEl>
                                          </p:spTgt>
                                        </p:tgtEl>
                                        <p:attrNameLst>
                                          <p:attrName>fillcolor</p:attrName>
                                        </p:attrNameLst>
                                      </p:cBhvr>
                                      <p:to>
                                        <a:schemeClr val="tx1"/>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xEl>
                                              <p:pRg st="1" end="1"/>
                                            </p:txEl>
                                          </p:spTgt>
                                        </p:tgtEl>
                                        <p:attrNameLst>
                                          <p:attrName>style.color</p:attrName>
                                        </p:attrNameLst>
                                      </p:cBhvr>
                                      <p:to>
                                        <a:schemeClr val="tx1"/>
                                      </p:to>
                                    </p:animClr>
                                    <p:animClr clrSpc="rgb" dir="cw">
                                      <p:cBhvr>
                                        <p:cTn id="14" dur="500" fill="hold"/>
                                        <p:tgtEl>
                                          <p:spTgt spid="4">
                                            <p:txEl>
                                              <p:pRg st="1" end="1"/>
                                            </p:txEl>
                                          </p:spTgt>
                                        </p:tgtEl>
                                        <p:attrNameLst>
                                          <p:attrName>fillcolor</p:attrName>
                                        </p:attrNameLst>
                                      </p:cBhvr>
                                      <p:to>
                                        <a:schemeClr val="tx1"/>
                                      </p:to>
                                    </p:animClr>
                                    <p:set>
                                      <p:cBhvr>
                                        <p:cTn id="15" dur="500" fill="hold"/>
                                        <p:tgtEl>
                                          <p:spTgt spid="4">
                                            <p:txEl>
                                              <p:pRg st="1" end="1"/>
                                            </p:txEl>
                                          </p:spTgt>
                                        </p:tgtEl>
                                        <p:attrNameLst>
                                          <p:attrName>fill.type</p:attrName>
                                        </p:attrNameLst>
                                      </p:cBhvr>
                                      <p:to>
                                        <p:strVal val="solid"/>
                                      </p:to>
                                    </p:set>
                                    <p:set>
                                      <p:cBhvr>
                                        <p:cTn id="16" dur="500" fill="hold"/>
                                        <p:tgtEl>
                                          <p:spTgt spid="4">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4">
                                            <p:txEl>
                                              <p:pRg st="2" end="2"/>
                                            </p:txEl>
                                          </p:spTgt>
                                        </p:tgtEl>
                                        <p:attrNameLst>
                                          <p:attrName>style.color</p:attrName>
                                        </p:attrNameLst>
                                      </p:cBhvr>
                                      <p:to>
                                        <a:schemeClr val="tx1"/>
                                      </p:to>
                                    </p:animClr>
                                    <p:animClr clrSpc="rgb" dir="cw">
                                      <p:cBhvr>
                                        <p:cTn id="21" dur="500" fill="hold"/>
                                        <p:tgtEl>
                                          <p:spTgt spid="4">
                                            <p:txEl>
                                              <p:pRg st="2" end="2"/>
                                            </p:txEl>
                                          </p:spTgt>
                                        </p:tgtEl>
                                        <p:attrNameLst>
                                          <p:attrName>fillcolor</p:attrName>
                                        </p:attrNameLst>
                                      </p:cBhvr>
                                      <p:to>
                                        <a:schemeClr val="tx1"/>
                                      </p:to>
                                    </p:animClr>
                                    <p:set>
                                      <p:cBhvr>
                                        <p:cTn id="22" dur="500" fill="hold"/>
                                        <p:tgtEl>
                                          <p:spTgt spid="4">
                                            <p:txEl>
                                              <p:pRg st="2" end="2"/>
                                            </p:txEl>
                                          </p:spTgt>
                                        </p:tgtEl>
                                        <p:attrNameLst>
                                          <p:attrName>fill.type</p:attrName>
                                        </p:attrNameLst>
                                      </p:cBhvr>
                                      <p:to>
                                        <p:strVal val="solid"/>
                                      </p:to>
                                    </p:set>
                                    <p:set>
                                      <p:cBhvr>
                                        <p:cTn id="23" dur="500" fill="hold"/>
                                        <p:tgtEl>
                                          <p:spTgt spid="4">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4">
                                            <p:txEl>
                                              <p:pRg st="3" end="3"/>
                                            </p:txEl>
                                          </p:spTgt>
                                        </p:tgtEl>
                                        <p:attrNameLst>
                                          <p:attrName>style.color</p:attrName>
                                        </p:attrNameLst>
                                      </p:cBhvr>
                                      <p:to>
                                        <a:schemeClr val="tx1"/>
                                      </p:to>
                                    </p:animClr>
                                    <p:animClr clrSpc="rgb" dir="cw">
                                      <p:cBhvr>
                                        <p:cTn id="28" dur="500" fill="hold"/>
                                        <p:tgtEl>
                                          <p:spTgt spid="4">
                                            <p:txEl>
                                              <p:pRg st="3" end="3"/>
                                            </p:txEl>
                                          </p:spTgt>
                                        </p:tgtEl>
                                        <p:attrNameLst>
                                          <p:attrName>fillcolor</p:attrName>
                                        </p:attrNameLst>
                                      </p:cBhvr>
                                      <p:to>
                                        <a:schemeClr val="tx1"/>
                                      </p:to>
                                    </p:animClr>
                                    <p:set>
                                      <p:cBhvr>
                                        <p:cTn id="29" dur="500" fill="hold"/>
                                        <p:tgtEl>
                                          <p:spTgt spid="4">
                                            <p:txEl>
                                              <p:pRg st="3" end="3"/>
                                            </p:txEl>
                                          </p:spTgt>
                                        </p:tgtEl>
                                        <p:attrNameLst>
                                          <p:attrName>fill.type</p:attrName>
                                        </p:attrNameLst>
                                      </p:cBhvr>
                                      <p:to>
                                        <p:strVal val="solid"/>
                                      </p:to>
                                    </p:set>
                                    <p:set>
                                      <p:cBhvr>
                                        <p:cTn id="30"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1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90457" y="5027728"/>
            <a:ext cx="1828800" cy="1344613"/>
          </a:xfrm>
          <a:prstGeom prst="rect">
            <a:avLst/>
          </a:prstGeom>
          <a:noFill/>
          <a:ln w="12700">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84" name="Rounded Rectangle 83"/>
          <p:cNvSpPr/>
          <p:nvPr/>
        </p:nvSpPr>
        <p:spPr>
          <a:xfrm>
            <a:off x="36901" y="626797"/>
            <a:ext cx="2168396" cy="220258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6"/>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77495" y="1909539"/>
            <a:ext cx="1719262" cy="11064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5"/>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4145" y="2042889"/>
            <a:ext cx="1719262" cy="11049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7" name="Group 44"/>
          <p:cNvGrpSpPr>
            <a:grpSpLocks/>
          </p:cNvGrpSpPr>
          <p:nvPr/>
        </p:nvGrpSpPr>
        <p:grpSpPr bwMode="auto">
          <a:xfrm>
            <a:off x="4415097" y="5203831"/>
            <a:ext cx="1524000" cy="1143000"/>
            <a:chOff x="7157222" y="3200400"/>
            <a:chExt cx="1300978" cy="1142999"/>
          </a:xfrm>
        </p:grpSpPr>
        <p:pic>
          <p:nvPicPr>
            <p:cNvPr id="8" name="Picture 1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57222" y="3200400"/>
              <a:ext cx="670551" cy="507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233088" y="3754599"/>
              <a:ext cx="583560" cy="515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10" name="Picture 1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907462" y="3834176"/>
              <a:ext cx="550738" cy="509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11" name="Picture 1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952419" y="3223136"/>
              <a:ext cx="480491" cy="483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grpSp>
        <p:nvGrpSpPr>
          <p:cNvPr id="12" name="Group 33"/>
          <p:cNvGrpSpPr>
            <a:grpSpLocks noChangeAspect="1"/>
          </p:cNvGrpSpPr>
          <p:nvPr/>
        </p:nvGrpSpPr>
        <p:grpSpPr bwMode="auto">
          <a:xfrm>
            <a:off x="3043497" y="3889963"/>
            <a:ext cx="2400300" cy="685800"/>
            <a:chOff x="6400800" y="2514600"/>
            <a:chExt cx="2133600" cy="609600"/>
          </a:xfrm>
        </p:grpSpPr>
        <p:pic>
          <p:nvPicPr>
            <p:cNvPr id="13" name="Picture 2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477000" y="2667000"/>
              <a:ext cx="1524000" cy="13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8" descr="g(\operatorname{E}(Y))=\beta_0 + f_1(x_1) + f_2(x_2)+ ... + f_m(x_m).\,\!"/>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473826" y="2858135"/>
              <a:ext cx="1968727" cy="104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32"/>
            <p:cNvSpPr>
              <a:spLocks noChangeArrowheads="1"/>
            </p:cNvSpPr>
            <p:nvPr/>
          </p:nvSpPr>
          <p:spPr bwMode="auto">
            <a:xfrm>
              <a:off x="6400800" y="2514600"/>
              <a:ext cx="2133600" cy="609600"/>
            </a:xfrm>
            <a:prstGeom prst="rect">
              <a:avLst/>
            </a:prstGeom>
            <a:noFill/>
            <a:ln w="19050">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grpSp>
      <p:pic>
        <p:nvPicPr>
          <p:cNvPr id="23" name="Picture 24"/>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316645" y="2247377"/>
            <a:ext cx="1654902" cy="10734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pic>
        <p:nvPicPr>
          <p:cNvPr id="24" name="Picture 25"/>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2433897" y="5203831"/>
            <a:ext cx="1752600" cy="11430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25" name="Right Arrow 45"/>
          <p:cNvSpPr>
            <a:spLocks noChangeArrowheads="1"/>
          </p:cNvSpPr>
          <p:nvPr/>
        </p:nvSpPr>
        <p:spPr bwMode="auto">
          <a:xfrm rot="2976343">
            <a:off x="3407538" y="3461338"/>
            <a:ext cx="565150" cy="200025"/>
          </a:xfrm>
          <a:prstGeom prst="rightArrow">
            <a:avLst>
              <a:gd name="adj1" fmla="val 50000"/>
              <a:gd name="adj2" fmla="val 50007"/>
            </a:avLst>
          </a:prstGeom>
          <a:solidFill>
            <a:schemeClr val="bg1"/>
          </a:solidFill>
          <a:ln w="19050">
            <a:solidFill>
              <a:schemeClr val="tx2"/>
            </a:solidFill>
            <a:round/>
            <a:headEnd type="none" w="sm" len="sm"/>
            <a:tailEnd type="none" w="sm" len="sm"/>
          </a:ln>
        </p:spPr>
        <p:txBody>
          <a:bodyPr rot="10800000" vert="eaVert"/>
          <a:lstStyle/>
          <a:p>
            <a:endParaRPr lang="en-US"/>
          </a:p>
        </p:txBody>
      </p:sp>
      <p:sp>
        <p:nvSpPr>
          <p:cNvPr id="26" name="Right Arrow 46"/>
          <p:cNvSpPr>
            <a:spLocks noChangeArrowheads="1"/>
          </p:cNvSpPr>
          <p:nvPr/>
        </p:nvSpPr>
        <p:spPr bwMode="auto">
          <a:xfrm rot="18623657" flipH="1">
            <a:off x="4757998" y="3480388"/>
            <a:ext cx="565150" cy="200025"/>
          </a:xfrm>
          <a:prstGeom prst="rightArrow">
            <a:avLst>
              <a:gd name="adj1" fmla="val 50000"/>
              <a:gd name="adj2" fmla="val 50007"/>
            </a:avLst>
          </a:prstGeom>
          <a:solidFill>
            <a:schemeClr val="bg1"/>
          </a:solidFill>
          <a:ln w="19050">
            <a:solidFill>
              <a:schemeClr val="tx2"/>
            </a:solidFill>
            <a:round/>
            <a:headEnd type="none" w="sm" len="sm"/>
            <a:tailEnd type="none" w="sm" len="sm"/>
          </a:ln>
        </p:spPr>
        <p:txBody>
          <a:bodyPr vert="eaVert"/>
          <a:lstStyle/>
          <a:p>
            <a:endParaRPr lang="en-US"/>
          </a:p>
        </p:txBody>
      </p:sp>
      <p:sp>
        <p:nvSpPr>
          <p:cNvPr id="27" name="Right Arrow 47"/>
          <p:cNvSpPr>
            <a:spLocks noChangeArrowheads="1"/>
          </p:cNvSpPr>
          <p:nvPr/>
        </p:nvSpPr>
        <p:spPr bwMode="auto">
          <a:xfrm rot="18623657" flipH="1">
            <a:off x="3653098" y="4804363"/>
            <a:ext cx="565150" cy="200025"/>
          </a:xfrm>
          <a:prstGeom prst="rightArrow">
            <a:avLst>
              <a:gd name="adj1" fmla="val 50000"/>
              <a:gd name="adj2" fmla="val 50007"/>
            </a:avLst>
          </a:prstGeom>
          <a:solidFill>
            <a:schemeClr val="bg1"/>
          </a:solidFill>
          <a:ln w="19050">
            <a:solidFill>
              <a:schemeClr val="tx2"/>
            </a:solidFill>
            <a:round/>
            <a:headEnd type="none" w="sm" len="sm"/>
            <a:tailEnd type="none" w="sm" len="sm"/>
          </a:ln>
        </p:spPr>
        <p:txBody>
          <a:bodyPr vert="eaVert"/>
          <a:lstStyle/>
          <a:p>
            <a:endParaRPr lang="en-US"/>
          </a:p>
        </p:txBody>
      </p:sp>
      <p:sp>
        <p:nvSpPr>
          <p:cNvPr id="28" name="Right Arrow 50"/>
          <p:cNvSpPr>
            <a:spLocks noChangeArrowheads="1"/>
          </p:cNvSpPr>
          <p:nvPr/>
        </p:nvSpPr>
        <p:spPr bwMode="auto">
          <a:xfrm rot="2976343">
            <a:off x="4281748" y="4813888"/>
            <a:ext cx="565150" cy="200025"/>
          </a:xfrm>
          <a:prstGeom prst="rightArrow">
            <a:avLst>
              <a:gd name="adj1" fmla="val 50000"/>
              <a:gd name="adj2" fmla="val 50007"/>
            </a:avLst>
          </a:prstGeom>
          <a:solidFill>
            <a:schemeClr val="bg1"/>
          </a:solidFill>
          <a:ln w="19050">
            <a:solidFill>
              <a:schemeClr val="tx2"/>
            </a:solidFill>
            <a:round/>
            <a:headEnd type="none" w="sm" len="sm"/>
            <a:tailEnd type="none" w="sm" len="sm"/>
          </a:ln>
        </p:spPr>
        <p:txBody>
          <a:bodyPr rot="10800000" vert="eaVert"/>
          <a:lstStyle/>
          <a:p>
            <a:endParaRPr lang="en-US"/>
          </a:p>
        </p:txBody>
      </p:sp>
      <p:sp>
        <p:nvSpPr>
          <p:cNvPr id="29" name="TextBox 52"/>
          <p:cNvSpPr txBox="1">
            <a:spLocks noChangeArrowheads="1"/>
          </p:cNvSpPr>
          <p:nvPr/>
        </p:nvSpPr>
        <p:spPr bwMode="auto">
          <a:xfrm>
            <a:off x="3203197" y="1611089"/>
            <a:ext cx="14065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cs typeface="Arial" charset="0"/>
              </a:rPr>
              <a:t>Species observations</a:t>
            </a:r>
          </a:p>
        </p:txBody>
      </p:sp>
      <p:sp>
        <p:nvSpPr>
          <p:cNvPr id="30" name="TextBox 53"/>
          <p:cNvSpPr txBox="1">
            <a:spLocks noChangeArrowheads="1"/>
          </p:cNvSpPr>
          <p:nvPr/>
        </p:nvSpPr>
        <p:spPr bwMode="auto">
          <a:xfrm>
            <a:off x="4726694" y="1587"/>
            <a:ext cx="255371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cs typeface="Arial" charset="0"/>
              </a:rPr>
              <a:t>Ocean data providers</a:t>
            </a:r>
          </a:p>
        </p:txBody>
      </p:sp>
      <p:sp>
        <p:nvSpPr>
          <p:cNvPr id="31" name="TextBox 54"/>
          <p:cNvSpPr txBox="1">
            <a:spLocks noChangeArrowheads="1"/>
          </p:cNvSpPr>
          <p:nvPr/>
        </p:nvSpPr>
        <p:spPr bwMode="auto">
          <a:xfrm>
            <a:off x="1648084" y="3909600"/>
            <a:ext cx="1295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b="1" dirty="0">
                <a:cs typeface="Arial" charset="0"/>
              </a:rPr>
              <a:t>Statistical models</a:t>
            </a:r>
          </a:p>
        </p:txBody>
      </p:sp>
      <p:sp>
        <p:nvSpPr>
          <p:cNvPr id="32" name="TextBox 55"/>
          <p:cNvSpPr txBox="1">
            <a:spLocks noChangeArrowheads="1"/>
          </p:cNvSpPr>
          <p:nvPr/>
        </p:nvSpPr>
        <p:spPr bwMode="auto">
          <a:xfrm>
            <a:off x="2092897" y="6423031"/>
            <a:ext cx="2438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b="1" dirty="0">
                <a:cs typeface="Arial" charset="0"/>
              </a:rPr>
              <a:t>Predicted distributions</a:t>
            </a:r>
          </a:p>
        </p:txBody>
      </p:sp>
      <p:sp>
        <p:nvSpPr>
          <p:cNvPr id="33" name="TextBox 56"/>
          <p:cNvSpPr txBox="1">
            <a:spLocks noChangeArrowheads="1"/>
          </p:cNvSpPr>
          <p:nvPr/>
        </p:nvSpPr>
        <p:spPr bwMode="auto">
          <a:xfrm>
            <a:off x="4491297" y="6423031"/>
            <a:ext cx="1676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cs typeface="Arial" charset="0"/>
              </a:rPr>
              <a:t>Summary plots</a:t>
            </a:r>
          </a:p>
        </p:txBody>
      </p:sp>
      <p:sp>
        <p:nvSpPr>
          <p:cNvPr id="34" name="Right Arrow 58"/>
          <p:cNvSpPr>
            <a:spLocks noChangeArrowheads="1"/>
          </p:cNvSpPr>
          <p:nvPr/>
        </p:nvSpPr>
        <p:spPr bwMode="auto">
          <a:xfrm rot="10800000" flipH="1">
            <a:off x="6089977" y="5908875"/>
            <a:ext cx="565150" cy="200025"/>
          </a:xfrm>
          <a:prstGeom prst="rightArrow">
            <a:avLst>
              <a:gd name="adj1" fmla="val 50000"/>
              <a:gd name="adj2" fmla="val 50007"/>
            </a:avLst>
          </a:prstGeom>
          <a:solidFill>
            <a:schemeClr val="bg1"/>
          </a:solidFill>
          <a:ln w="19050">
            <a:solidFill>
              <a:schemeClr val="tx2"/>
            </a:solidFill>
            <a:round/>
            <a:headEnd type="none" w="sm" len="sm"/>
            <a:tailEnd type="none" w="sm" len="sm"/>
          </a:ln>
        </p:spPr>
        <p:txBody>
          <a:bodyPr rot="10800000"/>
          <a:lstStyle/>
          <a:p>
            <a:endParaRPr lang="en-US"/>
          </a:p>
        </p:txBody>
      </p:sp>
      <p:sp>
        <p:nvSpPr>
          <p:cNvPr id="35" name="Right Arrow 59"/>
          <p:cNvSpPr>
            <a:spLocks noChangeArrowheads="1"/>
          </p:cNvSpPr>
          <p:nvPr/>
        </p:nvSpPr>
        <p:spPr bwMode="auto">
          <a:xfrm rot="10800000" flipH="1">
            <a:off x="6089977" y="5451675"/>
            <a:ext cx="565150" cy="200025"/>
          </a:xfrm>
          <a:prstGeom prst="rightArrow">
            <a:avLst>
              <a:gd name="adj1" fmla="val 50000"/>
              <a:gd name="adj2" fmla="val 50007"/>
            </a:avLst>
          </a:prstGeom>
          <a:solidFill>
            <a:schemeClr val="bg1"/>
          </a:solidFill>
          <a:ln w="19050">
            <a:solidFill>
              <a:schemeClr val="tx2"/>
            </a:solidFill>
            <a:round/>
            <a:headEnd type="none" w="sm" len="sm"/>
            <a:tailEnd type="none" w="sm" len="sm"/>
          </a:ln>
        </p:spPr>
        <p:txBody>
          <a:bodyPr rot="10800000"/>
          <a:lstStyle/>
          <a:p>
            <a:endParaRPr lang="en-US"/>
          </a:p>
        </p:txBody>
      </p:sp>
      <p:sp>
        <p:nvSpPr>
          <p:cNvPr id="36" name="TextBox 60"/>
          <p:cNvSpPr txBox="1">
            <a:spLocks noChangeArrowheads="1"/>
          </p:cNvSpPr>
          <p:nvPr/>
        </p:nvSpPr>
        <p:spPr bwMode="auto">
          <a:xfrm>
            <a:off x="6965897" y="6383767"/>
            <a:ext cx="1676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cs typeface="Arial" charset="0"/>
              </a:rPr>
              <a:t>SDSS website</a:t>
            </a:r>
          </a:p>
        </p:txBody>
      </p:sp>
      <p:pic>
        <p:nvPicPr>
          <p:cNvPr id="42" name="Picture 4"/>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4512382" y="2177827"/>
            <a:ext cx="1720850" cy="11033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4" name="Picture 8" descr="http://cersat.ifremer.fr/var/plain/storage/images/media/images/cersat/general/logo/podaac_logo/4882-1-eng-GB/podaac_logo_small.gif"/>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4821396" y="396351"/>
            <a:ext cx="7048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2" descr="See full size image">
            <a:hlinkClick r:id="rId15"/>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6233232" y="396351"/>
            <a:ext cx="657225"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4" descr="Aviso Web Site">
            <a:hlinkClick r:id="rId17"/>
          </p:cNvPr>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4106328" y="1055325"/>
            <a:ext cx="7747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6" descr="http://ilikai.soest.hawaii.edu/uhslc/gifs/nodc_logo.gif"/>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6524622" y="996426"/>
            <a:ext cx="5381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8" descr="Homepage Image"/>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5649386" y="665169"/>
            <a:ext cx="5969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1" descr="starcruise2003_2 071"/>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2507424" y="350844"/>
            <a:ext cx="1343025" cy="1007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TextBox 53"/>
          <p:cNvSpPr txBox="1">
            <a:spLocks noChangeArrowheads="1"/>
          </p:cNvSpPr>
          <p:nvPr/>
        </p:nvSpPr>
        <p:spPr bwMode="auto">
          <a:xfrm>
            <a:off x="5823657" y="1311440"/>
            <a:ext cx="1371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cs typeface="Arial" charset="0"/>
              </a:rPr>
              <a:t>Ocean</a:t>
            </a:r>
          </a:p>
          <a:p>
            <a:r>
              <a:rPr lang="en-US" sz="1600" b="1" dirty="0">
                <a:cs typeface="Arial" charset="0"/>
              </a:rPr>
              <a:t>observations</a:t>
            </a:r>
          </a:p>
        </p:txBody>
      </p:sp>
      <p:sp>
        <p:nvSpPr>
          <p:cNvPr id="52" name="Right Arrow 46"/>
          <p:cNvSpPr>
            <a:spLocks noChangeArrowheads="1"/>
          </p:cNvSpPr>
          <p:nvPr/>
        </p:nvSpPr>
        <p:spPr bwMode="auto">
          <a:xfrm rot="16200000" flipH="1">
            <a:off x="2772035" y="1761901"/>
            <a:ext cx="450850" cy="200025"/>
          </a:xfrm>
          <a:prstGeom prst="rightArrow">
            <a:avLst>
              <a:gd name="adj1" fmla="val 50000"/>
              <a:gd name="adj2" fmla="val 50000"/>
            </a:avLst>
          </a:prstGeom>
          <a:solidFill>
            <a:schemeClr val="bg1"/>
          </a:solidFill>
          <a:ln w="19050">
            <a:solidFill>
              <a:schemeClr val="tx2"/>
            </a:solidFill>
            <a:round/>
            <a:headEnd type="none" w="sm" len="sm"/>
            <a:tailEnd type="none" w="sm" len="sm"/>
          </a:ln>
        </p:spPr>
        <p:txBody>
          <a:bodyPr vert="eaVert"/>
          <a:lstStyle/>
          <a:p>
            <a:endParaRPr lang="en-US"/>
          </a:p>
        </p:txBody>
      </p:sp>
      <p:sp>
        <p:nvSpPr>
          <p:cNvPr id="53" name="TextBox 53"/>
          <p:cNvSpPr txBox="1">
            <a:spLocks noChangeArrowheads="1"/>
          </p:cNvSpPr>
          <p:nvPr/>
        </p:nvSpPr>
        <p:spPr bwMode="auto">
          <a:xfrm>
            <a:off x="1577406" y="0"/>
            <a:ext cx="300107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Species data providers</a:t>
            </a:r>
          </a:p>
        </p:txBody>
      </p:sp>
      <p:sp>
        <p:nvSpPr>
          <p:cNvPr id="54" name="Right Arrow 46"/>
          <p:cNvSpPr>
            <a:spLocks noChangeArrowheads="1"/>
          </p:cNvSpPr>
          <p:nvPr/>
        </p:nvSpPr>
        <p:spPr bwMode="auto">
          <a:xfrm rot="16200000" flipH="1">
            <a:off x="5405881" y="1469928"/>
            <a:ext cx="537104" cy="241298"/>
          </a:xfrm>
          <a:prstGeom prst="rightArrow">
            <a:avLst>
              <a:gd name="adj1" fmla="val 50000"/>
              <a:gd name="adj2" fmla="val 50006"/>
            </a:avLst>
          </a:prstGeom>
          <a:solidFill>
            <a:schemeClr val="bg1"/>
          </a:solidFill>
          <a:ln w="19050">
            <a:solidFill>
              <a:schemeClr val="tx1"/>
            </a:solidFill>
            <a:round/>
            <a:headEnd type="none" w="sm" len="sm"/>
            <a:tailEnd type="none" w="sm" len="sm"/>
          </a:ln>
        </p:spPr>
        <p:txBody>
          <a:bodyPr vert="eaVert"/>
          <a:lstStyle/>
          <a:p>
            <a:endParaRPr lang="en-US"/>
          </a:p>
        </p:txBody>
      </p:sp>
      <p:grpSp>
        <p:nvGrpSpPr>
          <p:cNvPr id="87" name="Group 86"/>
          <p:cNvGrpSpPr/>
          <p:nvPr/>
        </p:nvGrpSpPr>
        <p:grpSpPr>
          <a:xfrm>
            <a:off x="7280412" y="280436"/>
            <a:ext cx="1742884" cy="731550"/>
            <a:chOff x="7280412" y="68784"/>
            <a:chExt cx="1742884" cy="731550"/>
          </a:xfrm>
        </p:grpSpPr>
        <p:sp>
          <p:nvSpPr>
            <p:cNvPr id="86" name="Rounded Rectangle 85"/>
            <p:cNvSpPr/>
            <p:nvPr/>
          </p:nvSpPr>
          <p:spPr>
            <a:xfrm>
              <a:off x="7280412" y="68784"/>
              <a:ext cx="1733360" cy="73155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150"/>
            <p:cNvSpPr txBox="1">
              <a:spLocks noChangeArrowheads="1"/>
            </p:cNvSpPr>
            <p:nvPr/>
          </p:nvSpPr>
          <p:spPr bwMode="auto">
            <a:xfrm>
              <a:off x="7339871" y="124962"/>
              <a:ext cx="1683425" cy="584776"/>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600"/>
                </a:spcBef>
              </a:pPr>
              <a:r>
                <a:rPr lang="en-US" sz="1600" b="1" dirty="0" smtClean="0">
                  <a:solidFill>
                    <a:srgbClr val="FF0000"/>
                  </a:solidFill>
                </a:rPr>
                <a:t>NASA project enhancements</a:t>
              </a:r>
              <a:endParaRPr lang="en-US" sz="1600" b="1" dirty="0">
                <a:solidFill>
                  <a:srgbClr val="FF0000"/>
                </a:solidFill>
              </a:endParaRPr>
            </a:p>
          </p:txBody>
        </p:sp>
      </p:grpSp>
      <p:pic>
        <p:nvPicPr>
          <p:cNvPr id="80" name="Picture 2" descr="http://siliconangle.com/files/2012/03/nasa-logo.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1305589" y="1204752"/>
            <a:ext cx="710348" cy="6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4" descr="formal_logo"/>
          <p:cNvPicPr>
            <a:picLocks noChangeAspect="1" noChangeArrowheads="1"/>
          </p:cNvPicPr>
          <p:nvPr/>
        </p:nvPicPr>
        <p:blipFill>
          <a:blip r:embed="rId23">
            <a:extLst>
              <a:ext uri="{28A0092B-C50C-407E-A947-70E740481C1C}">
                <a14:useLocalDpi xmlns:a14="http://schemas.microsoft.com/office/drawing/2010/main" xmlns="" val="0"/>
              </a:ext>
            </a:extLst>
          </a:blip>
          <a:srcRect/>
          <a:stretch>
            <a:fillRect/>
          </a:stretch>
        </p:blipFill>
        <p:spPr bwMode="auto">
          <a:xfrm>
            <a:off x="1339523" y="2028704"/>
            <a:ext cx="628535" cy="63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6" descr="MGEL Logo"/>
          <p:cNvPicPr>
            <a:picLocks noChangeAspect="1" noChangeArrowheads="1"/>
          </p:cNvPicPr>
          <p:nvPr/>
        </p:nvPicPr>
        <p:blipFill>
          <a:blip r:embed="rId24">
            <a:extLst>
              <a:ext uri="{28A0092B-C50C-407E-A947-70E740481C1C}">
                <a14:useLocalDpi xmlns:a14="http://schemas.microsoft.com/office/drawing/2010/main" xmlns="" val="0"/>
              </a:ext>
            </a:extLst>
          </a:blip>
          <a:srcRect/>
          <a:stretch>
            <a:fillRect/>
          </a:stretch>
        </p:blipFill>
        <p:spPr bwMode="auto">
          <a:xfrm>
            <a:off x="417683" y="2069717"/>
            <a:ext cx="565613" cy="571269"/>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TextBox 82"/>
          <p:cNvSpPr txBox="1"/>
          <p:nvPr/>
        </p:nvSpPr>
        <p:spPr>
          <a:xfrm>
            <a:off x="124806" y="639504"/>
            <a:ext cx="2136948" cy="1323439"/>
          </a:xfrm>
          <a:prstGeom prst="rect">
            <a:avLst/>
          </a:prstGeom>
          <a:noFill/>
        </p:spPr>
        <p:txBody>
          <a:bodyPr wrap="none" rtlCol="0">
            <a:spAutoFit/>
          </a:bodyPr>
          <a:lstStyle/>
          <a:p>
            <a:r>
              <a:rPr lang="en-US" sz="2000" b="1" dirty="0" smtClean="0"/>
              <a:t>Protected  Species</a:t>
            </a:r>
          </a:p>
          <a:p>
            <a:r>
              <a:rPr lang="en-US" sz="2000" b="1" dirty="0" smtClean="0"/>
              <a:t>Decision</a:t>
            </a:r>
          </a:p>
          <a:p>
            <a:r>
              <a:rPr lang="en-US" sz="2000" b="1" dirty="0" smtClean="0"/>
              <a:t>Support</a:t>
            </a:r>
          </a:p>
          <a:p>
            <a:r>
              <a:rPr lang="en-US" sz="2000" b="1" dirty="0" smtClean="0"/>
              <a:t>System</a:t>
            </a:r>
            <a:endParaRPr lang="en-US" sz="2000" b="1" dirty="0"/>
          </a:p>
        </p:txBody>
      </p:sp>
      <p:grpSp>
        <p:nvGrpSpPr>
          <p:cNvPr id="95" name="Group 94"/>
          <p:cNvGrpSpPr/>
          <p:nvPr/>
        </p:nvGrpSpPr>
        <p:grpSpPr>
          <a:xfrm>
            <a:off x="-112456" y="1322022"/>
            <a:ext cx="9179495" cy="5460964"/>
            <a:chOff x="-112456" y="1322022"/>
            <a:chExt cx="9179495" cy="5460964"/>
          </a:xfrm>
        </p:grpSpPr>
        <p:grpSp>
          <p:nvGrpSpPr>
            <p:cNvPr id="92" name="Group 91"/>
            <p:cNvGrpSpPr/>
            <p:nvPr/>
          </p:nvGrpSpPr>
          <p:grpSpPr>
            <a:xfrm>
              <a:off x="-112456" y="1322022"/>
              <a:ext cx="9179495" cy="5460964"/>
              <a:chOff x="-112456" y="1322022"/>
              <a:chExt cx="9179495" cy="5460964"/>
            </a:xfrm>
          </p:grpSpPr>
          <p:grpSp>
            <p:nvGrpSpPr>
              <p:cNvPr id="89" name="Group 88"/>
              <p:cNvGrpSpPr/>
              <p:nvPr/>
            </p:nvGrpSpPr>
            <p:grpSpPr>
              <a:xfrm>
                <a:off x="-112456" y="1322022"/>
                <a:ext cx="9179495" cy="5460964"/>
                <a:chOff x="-112456" y="1322022"/>
                <a:chExt cx="9179495" cy="5460964"/>
              </a:xfrm>
            </p:grpSpPr>
            <p:cxnSp>
              <p:nvCxnSpPr>
                <p:cNvPr id="60" name="Straight Connector 142"/>
                <p:cNvCxnSpPr>
                  <a:cxnSpLocks noChangeShapeType="1"/>
                </p:cNvCxnSpPr>
                <p:nvPr/>
              </p:nvCxnSpPr>
              <p:spPr bwMode="auto">
                <a:xfrm flipH="1" flipV="1">
                  <a:off x="2058723" y="6721905"/>
                  <a:ext cx="161722" cy="61081"/>
                </a:xfrm>
                <a:prstGeom prst="line">
                  <a:avLst/>
                </a:prstGeom>
                <a:noFill/>
                <a:ln w="19050">
                  <a:solidFill>
                    <a:srgbClr val="FF0000"/>
                  </a:solidFill>
                  <a:round/>
                  <a:headEnd/>
                  <a:tailEnd type="triangle" w="lg" len="lg"/>
                </a:ln>
                <a:extLst>
                  <a:ext uri="{909E8E84-426E-40dd-AFC4-6F175D3DCCD1}">
                    <a14:hiddenFill xmlns:a14="http://schemas.microsoft.com/office/drawing/2010/main" xmlns="">
                      <a:noFill/>
                    </a14:hiddenFill>
                  </a:ext>
                </a:extLst>
              </p:spPr>
            </p:cxnSp>
            <p:grpSp>
              <p:nvGrpSpPr>
                <p:cNvPr id="88" name="Group 87"/>
                <p:cNvGrpSpPr/>
                <p:nvPr/>
              </p:nvGrpSpPr>
              <p:grpSpPr>
                <a:xfrm>
                  <a:off x="-112456" y="1322022"/>
                  <a:ext cx="9179495" cy="5460963"/>
                  <a:chOff x="-112456" y="1322022"/>
                  <a:chExt cx="9179495" cy="5460963"/>
                </a:xfrm>
              </p:grpSpPr>
              <p:pic>
                <p:nvPicPr>
                  <p:cNvPr id="6" name="Picture 7"/>
                  <p:cNvPicPr>
                    <a:picLocks noChangeAspect="1" noChangeArrowheads="1"/>
                  </p:cNvPicPr>
                  <p:nvPr/>
                </p:nvPicPr>
                <p:blipFill>
                  <a:blip r:embed="rId25">
                    <a:extLst>
                      <a:ext uri="{28A0092B-C50C-407E-A947-70E740481C1C}">
                        <a14:useLocalDpi xmlns:a14="http://schemas.microsoft.com/office/drawing/2010/main" xmlns="" val="0"/>
                      </a:ext>
                    </a:extLst>
                  </a:blip>
                  <a:srcRect/>
                  <a:stretch>
                    <a:fillRect/>
                  </a:stretch>
                </p:blipFill>
                <p:spPr bwMode="auto">
                  <a:xfrm>
                    <a:off x="7261172" y="2946830"/>
                    <a:ext cx="1752600" cy="1146175"/>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6" name="Picture 1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89697" y="5012167"/>
                    <a:ext cx="1828800" cy="1344613"/>
                  </a:xfrm>
                  <a:prstGeom prst="rect">
                    <a:avLst/>
                  </a:prstGeom>
                  <a:noFill/>
                  <a:ln w="12700">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grpSp>
                <p:nvGrpSpPr>
                  <p:cNvPr id="17" name="Group 39"/>
                  <p:cNvGrpSpPr>
                    <a:grpSpLocks/>
                  </p:cNvGrpSpPr>
                  <p:nvPr/>
                </p:nvGrpSpPr>
                <p:grpSpPr bwMode="auto">
                  <a:xfrm>
                    <a:off x="7280412" y="2017066"/>
                    <a:ext cx="1752600" cy="762000"/>
                    <a:chOff x="3124200" y="3657600"/>
                    <a:chExt cx="1752600" cy="762000"/>
                  </a:xfrm>
                </p:grpSpPr>
                <p:grpSp>
                  <p:nvGrpSpPr>
                    <p:cNvPr id="18" name="Group 21"/>
                    <p:cNvGrpSpPr>
                      <a:grpSpLocks noChangeAspect="1"/>
                    </p:cNvGrpSpPr>
                    <p:nvPr/>
                  </p:nvGrpSpPr>
                  <p:grpSpPr bwMode="auto">
                    <a:xfrm>
                      <a:off x="3200400" y="3733805"/>
                      <a:ext cx="1531314" cy="609601"/>
                      <a:chOff x="1447800" y="4495800"/>
                      <a:chExt cx="3987800" cy="1587500"/>
                    </a:xfrm>
                  </p:grpSpPr>
                  <p:pic>
                    <p:nvPicPr>
                      <p:cNvPr id="20" name="Picture 3"/>
                      <p:cNvPicPr>
                        <a:picLocks noChangeAspect="1" noChangeArrowheads="1"/>
                      </p:cNvPicPr>
                      <p:nvPr/>
                    </p:nvPicPr>
                    <p:blipFill>
                      <a:blip r:embed="rId26">
                        <a:extLst>
                          <a:ext uri="{28A0092B-C50C-407E-A947-70E740481C1C}">
                            <a14:useLocalDpi xmlns:a14="http://schemas.microsoft.com/office/drawing/2010/main" xmlns="" val="0"/>
                          </a:ext>
                        </a:extLst>
                      </a:blip>
                      <a:srcRect/>
                      <a:stretch>
                        <a:fillRect/>
                      </a:stretch>
                    </p:blipFill>
                    <p:spPr bwMode="auto">
                      <a:xfrm>
                        <a:off x="1447800" y="4495800"/>
                        <a:ext cx="1947863"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
                      <p:cNvPicPr>
                        <a:picLocks noChangeAspect="1" noChangeArrowheads="1"/>
                      </p:cNvPicPr>
                      <p:nvPr/>
                    </p:nvPicPr>
                    <p:blipFill>
                      <a:blip r:embed="rId27">
                        <a:extLst>
                          <a:ext uri="{28A0092B-C50C-407E-A947-70E740481C1C}">
                            <a14:useLocalDpi xmlns:a14="http://schemas.microsoft.com/office/drawing/2010/main" xmlns="" val="0"/>
                          </a:ext>
                        </a:extLst>
                      </a:blip>
                      <a:srcRect/>
                      <a:stretch>
                        <a:fillRect/>
                      </a:stretch>
                    </p:blipFill>
                    <p:spPr bwMode="auto">
                      <a:xfrm>
                        <a:off x="1447800" y="5105400"/>
                        <a:ext cx="3987800"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p:cNvPicPr>
                        <a:picLocks noChangeAspect="1" noChangeArrowheads="1"/>
                      </p:cNvPicPr>
                      <p:nvPr/>
                    </p:nvPicPr>
                    <p:blipFill>
                      <a:blip r:embed="rId28">
                        <a:extLst>
                          <a:ext uri="{28A0092B-C50C-407E-A947-70E740481C1C}">
                            <a14:useLocalDpi xmlns:a14="http://schemas.microsoft.com/office/drawing/2010/main" xmlns="" val="0"/>
                          </a:ext>
                        </a:extLst>
                      </a:blip>
                      <a:srcRect/>
                      <a:stretch>
                        <a:fillRect/>
                      </a:stretch>
                    </p:blipFill>
                    <p:spPr bwMode="auto">
                      <a:xfrm>
                        <a:off x="1447800" y="5715000"/>
                        <a:ext cx="16795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9" name="Rectangle 38"/>
                    <p:cNvSpPr>
                      <a:spLocks noChangeArrowheads="1"/>
                    </p:cNvSpPr>
                    <p:nvPr/>
                  </p:nvSpPr>
                  <p:spPr bwMode="auto">
                    <a:xfrm>
                      <a:off x="3124200" y="3657600"/>
                      <a:ext cx="1752600" cy="762000"/>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37" name="Right Arrow 45"/>
                  <p:cNvSpPr>
                    <a:spLocks noChangeArrowheads="1"/>
                  </p:cNvSpPr>
                  <p:nvPr/>
                </p:nvSpPr>
                <p:spPr bwMode="auto">
                  <a:xfrm rot="9787382" flipH="1">
                    <a:off x="6540257" y="2333402"/>
                    <a:ext cx="622300" cy="200025"/>
                  </a:xfrm>
                  <a:prstGeom prst="rightArrow">
                    <a:avLst>
                      <a:gd name="adj1" fmla="val 50000"/>
                      <a:gd name="adj2" fmla="val 50051"/>
                    </a:avLst>
                  </a:prstGeom>
                  <a:solidFill>
                    <a:schemeClr val="bg1"/>
                  </a:solidFill>
                  <a:ln w="19050">
                    <a:solidFill>
                      <a:srgbClr val="FF0000"/>
                    </a:solidFill>
                    <a:round/>
                    <a:headEnd type="none" w="sm" len="sm"/>
                    <a:tailEnd type="none" w="sm" len="sm"/>
                  </a:ln>
                </p:spPr>
                <p:txBody>
                  <a:bodyPr rot="10800000"/>
                  <a:lstStyle/>
                  <a:p>
                    <a:endParaRPr lang="en-US">
                      <a:solidFill>
                        <a:srgbClr val="FF0000"/>
                      </a:solidFill>
                    </a:endParaRPr>
                  </a:p>
                </p:txBody>
              </p:sp>
              <p:sp>
                <p:nvSpPr>
                  <p:cNvPr id="38" name="Right Arrow 46"/>
                  <p:cNvSpPr>
                    <a:spLocks noChangeArrowheads="1"/>
                  </p:cNvSpPr>
                  <p:nvPr/>
                </p:nvSpPr>
                <p:spPr bwMode="auto">
                  <a:xfrm rot="16200000" flipH="1">
                    <a:off x="7932685" y="4235879"/>
                    <a:ext cx="381000" cy="200025"/>
                  </a:xfrm>
                  <a:prstGeom prst="rightArrow">
                    <a:avLst>
                      <a:gd name="adj1" fmla="val 50000"/>
                      <a:gd name="adj2" fmla="val 50044"/>
                    </a:avLst>
                  </a:prstGeom>
                  <a:solidFill>
                    <a:schemeClr val="bg1"/>
                  </a:solidFill>
                  <a:ln w="19050">
                    <a:solidFill>
                      <a:srgbClr val="FF0000"/>
                    </a:solidFill>
                    <a:round/>
                    <a:headEnd type="none" w="sm" len="sm"/>
                    <a:tailEnd type="none" w="sm" len="sm"/>
                  </a:ln>
                </p:spPr>
                <p:txBody>
                  <a:bodyPr vert="eaVert"/>
                  <a:lstStyle/>
                  <a:p>
                    <a:endParaRPr lang="en-US">
                      <a:solidFill>
                        <a:srgbClr val="FF0000"/>
                      </a:solidFill>
                    </a:endParaRPr>
                  </a:p>
                </p:txBody>
              </p:sp>
              <p:sp>
                <p:nvSpPr>
                  <p:cNvPr id="39" name="Right Arrow 47"/>
                  <p:cNvSpPr>
                    <a:spLocks noChangeArrowheads="1"/>
                  </p:cNvSpPr>
                  <p:nvPr/>
                </p:nvSpPr>
                <p:spPr bwMode="auto">
                  <a:xfrm rot="20626397" flipH="1">
                    <a:off x="5433960" y="3758624"/>
                    <a:ext cx="1641475" cy="200025"/>
                  </a:xfrm>
                  <a:prstGeom prst="rightArrow">
                    <a:avLst>
                      <a:gd name="adj1" fmla="val 50000"/>
                      <a:gd name="adj2" fmla="val 50036"/>
                    </a:avLst>
                  </a:prstGeom>
                  <a:solidFill>
                    <a:schemeClr val="bg1"/>
                  </a:solidFill>
                  <a:ln w="19050">
                    <a:solidFill>
                      <a:srgbClr val="FF0000"/>
                    </a:solidFill>
                    <a:round/>
                    <a:headEnd type="none" w="sm" len="sm"/>
                    <a:tailEnd type="none" w="sm" len="sm"/>
                  </a:ln>
                </p:spPr>
                <p:txBody>
                  <a:bodyPr/>
                  <a:lstStyle/>
                  <a:p>
                    <a:endParaRPr lang="en-US">
                      <a:solidFill>
                        <a:srgbClr val="FF0000"/>
                      </a:solidFill>
                    </a:endParaRPr>
                  </a:p>
                </p:txBody>
              </p:sp>
              <p:sp>
                <p:nvSpPr>
                  <p:cNvPr id="40" name="TextBox 49"/>
                  <p:cNvSpPr txBox="1">
                    <a:spLocks noChangeArrowheads="1"/>
                  </p:cNvSpPr>
                  <p:nvPr/>
                </p:nvSpPr>
                <p:spPr bwMode="auto">
                  <a:xfrm>
                    <a:off x="6520686" y="4461305"/>
                    <a:ext cx="25463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0000"/>
                        </a:solidFill>
                        <a:cs typeface="Arial" charset="0"/>
                      </a:rPr>
                      <a:t>Ecologically-important parameters</a:t>
                    </a:r>
                  </a:p>
                </p:txBody>
              </p:sp>
              <p:sp>
                <p:nvSpPr>
                  <p:cNvPr id="41" name="TextBox 50"/>
                  <p:cNvSpPr txBox="1">
                    <a:spLocks noChangeArrowheads="1"/>
                  </p:cNvSpPr>
                  <p:nvPr/>
                </p:nvSpPr>
                <p:spPr bwMode="auto">
                  <a:xfrm>
                    <a:off x="7280412" y="1674166"/>
                    <a:ext cx="17526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0000"/>
                        </a:solidFill>
                        <a:cs typeface="Arial" charset="0"/>
                      </a:rPr>
                      <a:t>Algorithms</a:t>
                    </a:r>
                  </a:p>
                </p:txBody>
              </p:sp>
              <p:sp>
                <p:nvSpPr>
                  <p:cNvPr id="51" name="Right Arrow 46"/>
                  <p:cNvSpPr>
                    <a:spLocks noChangeArrowheads="1"/>
                  </p:cNvSpPr>
                  <p:nvPr/>
                </p:nvSpPr>
                <p:spPr bwMode="auto">
                  <a:xfrm rot="16200000" flipH="1">
                    <a:off x="5054074" y="1499120"/>
                    <a:ext cx="537105" cy="182910"/>
                  </a:xfrm>
                  <a:prstGeom prst="rightArrow">
                    <a:avLst>
                      <a:gd name="adj1" fmla="val 50000"/>
                      <a:gd name="adj2" fmla="val 50006"/>
                    </a:avLst>
                  </a:prstGeom>
                  <a:solidFill>
                    <a:schemeClr val="bg1"/>
                  </a:solidFill>
                  <a:ln w="19050">
                    <a:solidFill>
                      <a:srgbClr val="FF0000"/>
                    </a:solidFill>
                    <a:round/>
                    <a:headEnd type="none" w="sm" len="sm"/>
                    <a:tailEnd type="none" w="sm" len="sm"/>
                  </a:ln>
                </p:spPr>
                <p:txBody>
                  <a:bodyPr vert="eaVert"/>
                  <a:lstStyle/>
                  <a:p>
                    <a:endParaRPr lang="en-US"/>
                  </a:p>
                </p:txBody>
              </p:sp>
              <p:sp>
                <p:nvSpPr>
                  <p:cNvPr id="55" name="TextBox 53"/>
                  <p:cNvSpPr txBox="1">
                    <a:spLocks noChangeArrowheads="1"/>
                  </p:cNvSpPr>
                  <p:nvPr/>
                </p:nvSpPr>
                <p:spPr bwMode="auto">
                  <a:xfrm>
                    <a:off x="4528257" y="1463840"/>
                    <a:ext cx="685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dirty="0">
                        <a:solidFill>
                          <a:srgbClr val="FF0000"/>
                        </a:solidFill>
                        <a:cs typeface="Arial" charset="0"/>
                      </a:rPr>
                      <a:t>More</a:t>
                    </a:r>
                  </a:p>
                </p:txBody>
              </p:sp>
              <p:grpSp>
                <p:nvGrpSpPr>
                  <p:cNvPr id="56" name="Group 124"/>
                  <p:cNvGrpSpPr>
                    <a:grpSpLocks/>
                  </p:cNvGrpSpPr>
                  <p:nvPr/>
                </p:nvGrpSpPr>
                <p:grpSpPr bwMode="auto">
                  <a:xfrm>
                    <a:off x="36901" y="5203831"/>
                    <a:ext cx="2021821" cy="1570462"/>
                    <a:chOff x="2667000" y="29184600"/>
                    <a:chExt cx="1752600" cy="1219200"/>
                  </a:xfrm>
                </p:grpSpPr>
                <p:sp>
                  <p:nvSpPr>
                    <p:cNvPr id="57" name="Rectangle 123"/>
                    <p:cNvSpPr>
                      <a:spLocks noChangeArrowheads="1"/>
                    </p:cNvSpPr>
                    <p:nvPr/>
                  </p:nvSpPr>
                  <p:spPr bwMode="auto">
                    <a:xfrm>
                      <a:off x="2667000" y="29184600"/>
                      <a:ext cx="1752600" cy="1219200"/>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pic>
                  <p:nvPicPr>
                    <p:cNvPr id="58" name="Picture 5"/>
                    <p:cNvPicPr>
                      <a:picLocks noChangeAspect="1" noChangeArrowheads="1"/>
                    </p:cNvPicPr>
                    <p:nvPr/>
                  </p:nvPicPr>
                  <p:blipFill>
                    <a:blip r:embed="rId29">
                      <a:extLst>
                        <a:ext uri="{28A0092B-C50C-407E-A947-70E740481C1C}">
                          <a14:useLocalDpi xmlns:a14="http://schemas.microsoft.com/office/drawing/2010/main" xmlns="" val="0"/>
                        </a:ext>
                      </a:extLst>
                    </a:blip>
                    <a:srcRect/>
                    <a:stretch>
                      <a:fillRect/>
                    </a:stretch>
                  </p:blipFill>
                  <p:spPr bwMode="auto">
                    <a:xfrm>
                      <a:off x="2743200" y="29260800"/>
                      <a:ext cx="1600200" cy="1088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59" name="Straight Arrow Connector 140"/>
                  <p:cNvCxnSpPr>
                    <a:cxnSpLocks noChangeShapeType="1"/>
                  </p:cNvCxnSpPr>
                  <p:nvPr/>
                </p:nvCxnSpPr>
                <p:spPr bwMode="auto">
                  <a:xfrm flipH="1">
                    <a:off x="2058723" y="4544013"/>
                    <a:ext cx="980012" cy="768154"/>
                  </a:xfrm>
                  <a:prstGeom prst="straightConnector1">
                    <a:avLst/>
                  </a:prstGeom>
                  <a:noFill/>
                  <a:ln w="19050">
                    <a:solidFill>
                      <a:srgbClr val="FF0000"/>
                    </a:solidFill>
                    <a:round/>
                    <a:headEnd/>
                    <a:tailEnd type="triangle" w="lg" len="lg"/>
                  </a:ln>
                  <a:extLst>
                    <a:ext uri="{909E8E84-426E-40dd-AFC4-6F175D3DCCD1}">
                      <a14:hiddenFill xmlns:a14="http://schemas.microsoft.com/office/drawing/2010/main" xmlns="">
                        <a:noFill/>
                      </a14:hiddenFill>
                    </a:ext>
                  </a:extLst>
                </p:spPr>
              </p:cxnSp>
              <p:cxnSp>
                <p:nvCxnSpPr>
                  <p:cNvPr id="61" name="Straight Connector 147"/>
                  <p:cNvCxnSpPr>
                    <a:cxnSpLocks noChangeShapeType="1"/>
                  </p:cNvCxnSpPr>
                  <p:nvPr/>
                </p:nvCxnSpPr>
                <p:spPr bwMode="auto">
                  <a:xfrm flipV="1">
                    <a:off x="9023297" y="4151661"/>
                    <a:ext cx="0" cy="2631323"/>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cxnSp>
              <p:cxnSp>
                <p:nvCxnSpPr>
                  <p:cNvPr id="64" name="Straight Connector 147"/>
                  <p:cNvCxnSpPr>
                    <a:cxnSpLocks noChangeShapeType="1"/>
                  </p:cNvCxnSpPr>
                  <p:nvPr/>
                </p:nvCxnSpPr>
                <p:spPr bwMode="auto">
                  <a:xfrm>
                    <a:off x="2205297" y="6782984"/>
                    <a:ext cx="6818000" cy="1"/>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cxnSp>
              <p:sp>
                <p:nvSpPr>
                  <p:cNvPr id="85" name="TextBox 49"/>
                  <p:cNvSpPr txBox="1">
                    <a:spLocks noChangeArrowheads="1"/>
                  </p:cNvSpPr>
                  <p:nvPr/>
                </p:nvSpPr>
                <p:spPr bwMode="auto">
                  <a:xfrm>
                    <a:off x="-112456" y="4714353"/>
                    <a:ext cx="25463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smtClean="0">
                        <a:solidFill>
                          <a:srgbClr val="FF0000"/>
                        </a:solidFill>
                        <a:cs typeface="Arial" charset="0"/>
                      </a:rPr>
                      <a:t>GIS Tools</a:t>
                    </a:r>
                    <a:endParaRPr lang="en-US" sz="1600" b="1" dirty="0">
                      <a:solidFill>
                        <a:srgbClr val="FF0000"/>
                      </a:solidFill>
                      <a:cs typeface="Arial" charset="0"/>
                    </a:endParaRPr>
                  </a:p>
                </p:txBody>
              </p:sp>
            </p:grpSp>
          </p:grpSp>
          <p:sp>
            <p:nvSpPr>
              <p:cNvPr id="90" name="Rectangle 89"/>
              <p:cNvSpPr/>
              <p:nvPr/>
            </p:nvSpPr>
            <p:spPr>
              <a:xfrm>
                <a:off x="3038735" y="3909600"/>
                <a:ext cx="2405062" cy="66616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4515948" y="2173325"/>
                <a:ext cx="1730338" cy="112705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Rectangle 92"/>
            <p:cNvSpPr/>
            <p:nvPr/>
          </p:nvSpPr>
          <p:spPr>
            <a:xfrm>
              <a:off x="2433897" y="5184398"/>
              <a:ext cx="1752600" cy="116243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4338897" y="5184399"/>
              <a:ext cx="1752600" cy="118794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10655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1533</TotalTime>
  <Words>1703</Words>
  <Application>Microsoft Office PowerPoint</Application>
  <PresentationFormat>On-screen Show (4:3)</PresentationFormat>
  <Paragraphs>275</Paragraphs>
  <Slides>32</Slides>
  <Notes>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Integrating Ocean Observing Data to Enhance  Protected Species Spatial Decision Support Systems</vt:lpstr>
      <vt:lpstr>Slide 2</vt:lpstr>
      <vt:lpstr>Slide 3</vt:lpstr>
      <vt:lpstr>Slide 4</vt:lpstr>
      <vt:lpstr>Slide 5</vt:lpstr>
      <vt:lpstr>Integrating Ocean Observing Data to Enhance  Protected Species Spatial Decision Support Systems</vt:lpstr>
      <vt:lpstr>Slide 7</vt:lpstr>
      <vt:lpstr>Slide 8</vt:lpstr>
      <vt:lpstr>Slide 9</vt:lpstr>
      <vt:lpstr>Slide 10</vt:lpstr>
      <vt:lpstr>Slide 11</vt:lpstr>
      <vt:lpstr>Slide 12</vt:lpstr>
      <vt:lpstr>Slide 13</vt:lpstr>
      <vt:lpstr>Tools &amp; Algorithm Products: Marine Geospatial Ecology Toolbox (MGET)</vt:lpstr>
      <vt:lpstr>Slide 15</vt:lpstr>
      <vt:lpstr>MGET tool use is growing worldwide</vt:lpstr>
      <vt:lpstr>NASA MODIS SST products</vt:lpstr>
      <vt:lpstr>NASA Ocean Color products</vt:lpstr>
      <vt:lpstr>NASA/CNES altimetry products</vt:lpstr>
      <vt:lpstr>Identify fronts in SST images</vt:lpstr>
      <vt:lpstr>Detecting sea height anomalies &amp; eddys</vt:lpstr>
      <vt:lpstr>Access to global eddy databases</vt:lpstr>
      <vt:lpstr>MGET tools to be featured at ESRI 2012 User Conference</vt:lpstr>
      <vt:lpstr>Slide 24</vt:lpstr>
      <vt:lpstr>Slide 25</vt:lpstr>
      <vt:lpstr>Slide 26</vt:lpstr>
      <vt:lpstr>New Application: fisheries ecology</vt:lpstr>
      <vt:lpstr>New Application: Commercial sector</vt:lpstr>
      <vt:lpstr>New Application: Enforcement Forecasting (USCG / NGA)</vt:lpstr>
      <vt:lpstr>Slide 30</vt:lpstr>
      <vt:lpstr>Forecasting Climate Change and its Effect on the Abundance and Distribution of Cetaceans using Downscaled Output of IPCC-class Earth System Models  </vt:lpstr>
      <vt:lpstr>Slide 32</vt:lpstr>
    </vt:vector>
  </TitlesOfParts>
  <Company>Duke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Ocean Observing Data to Enhance  Protected Species Spatial Decision Support Systems</dc:title>
  <dc:creator>Patrick Halpin</dc:creator>
  <cp:lastModifiedBy> </cp:lastModifiedBy>
  <cp:revision>93</cp:revision>
  <dcterms:created xsi:type="dcterms:W3CDTF">2012-04-04T13:04:13Z</dcterms:created>
  <dcterms:modified xsi:type="dcterms:W3CDTF">2012-05-31T16:39:42Z</dcterms:modified>
</cp:coreProperties>
</file>