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7"/>
  </p:notesMasterIdLst>
  <p:sldIdLst>
    <p:sldId id="256" r:id="rId2"/>
    <p:sldId id="283" r:id="rId3"/>
    <p:sldId id="282" r:id="rId4"/>
    <p:sldId id="288" r:id="rId5"/>
    <p:sldId id="289" r:id="rId6"/>
    <p:sldId id="279" r:id="rId7"/>
    <p:sldId id="280" r:id="rId8"/>
    <p:sldId id="281" r:id="rId9"/>
    <p:sldId id="284" r:id="rId10"/>
    <p:sldId id="266" r:id="rId11"/>
    <p:sldId id="290" r:id="rId12"/>
    <p:sldId id="291" r:id="rId13"/>
    <p:sldId id="292" r:id="rId14"/>
    <p:sldId id="300" r:id="rId15"/>
    <p:sldId id="306" r:id="rId16"/>
    <p:sldId id="257" r:id="rId17"/>
    <p:sldId id="258" r:id="rId18"/>
    <p:sldId id="259" r:id="rId19"/>
    <p:sldId id="260" r:id="rId20"/>
    <p:sldId id="261" r:id="rId21"/>
    <p:sldId id="287" r:id="rId22"/>
    <p:sldId id="271" r:id="rId23"/>
    <p:sldId id="270" r:id="rId24"/>
    <p:sldId id="269" r:id="rId25"/>
    <p:sldId id="302" r:id="rId26"/>
    <p:sldId id="293" r:id="rId27"/>
    <p:sldId id="262" r:id="rId28"/>
    <p:sldId id="298" r:id="rId29"/>
    <p:sldId id="299" r:id="rId30"/>
    <p:sldId id="308" r:id="rId31"/>
    <p:sldId id="294" r:id="rId32"/>
    <p:sldId id="272" r:id="rId33"/>
    <p:sldId id="273" r:id="rId34"/>
    <p:sldId id="274" r:id="rId35"/>
    <p:sldId id="276" r:id="rId36"/>
    <p:sldId id="277" r:id="rId37"/>
    <p:sldId id="278" r:id="rId38"/>
    <p:sldId id="285" r:id="rId39"/>
    <p:sldId id="296" r:id="rId40"/>
    <p:sldId id="297" r:id="rId41"/>
    <p:sldId id="305" r:id="rId42"/>
    <p:sldId id="303" r:id="rId43"/>
    <p:sldId id="304" r:id="rId44"/>
    <p:sldId id="265" r:id="rId45"/>
    <p:sldId id="29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deloff\Dropbox\species.AU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species.AUC!$E$2:$L$2</c:f>
              <c:strCache>
                <c:ptCount val="8"/>
                <c:pt idx="0">
                  <c:v>&lt; 0.5</c:v>
                </c:pt>
                <c:pt idx="1">
                  <c:v>0.5-0.6</c:v>
                </c:pt>
                <c:pt idx="2">
                  <c:v>0.6-0.7</c:v>
                </c:pt>
                <c:pt idx="3">
                  <c:v>0.7-0.8</c:v>
                </c:pt>
                <c:pt idx="4">
                  <c:v>0.8-0.85</c:v>
                </c:pt>
                <c:pt idx="5">
                  <c:v>0.85-0.9</c:v>
                </c:pt>
                <c:pt idx="6">
                  <c:v>0.9-0.95</c:v>
                </c:pt>
                <c:pt idx="7">
                  <c:v>0.95-1</c:v>
                </c:pt>
              </c:strCache>
            </c:strRef>
          </c:cat>
          <c:val>
            <c:numRef>
              <c:f>species.AUC!$E$3:$L$3</c:f>
              <c:numCache>
                <c:formatCode>General</c:formatCode>
                <c:ptCount val="8"/>
                <c:pt idx="0">
                  <c:v>0</c:v>
                </c:pt>
                <c:pt idx="1">
                  <c:v>58</c:v>
                </c:pt>
                <c:pt idx="2">
                  <c:v>6</c:v>
                </c:pt>
                <c:pt idx="3">
                  <c:v>27</c:v>
                </c:pt>
                <c:pt idx="4">
                  <c:v>95</c:v>
                </c:pt>
                <c:pt idx="5">
                  <c:v>61</c:v>
                </c:pt>
                <c:pt idx="6">
                  <c:v>66</c:v>
                </c:pt>
                <c:pt idx="7">
                  <c:v>136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0"/>
        <c:axId val="80515072"/>
        <c:axId val="69166208"/>
      </c:barChart>
      <c:catAx>
        <c:axId val="80515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AUC</a:t>
                </a:r>
                <a:r>
                  <a:rPr lang="en-US" sz="2000" baseline="0"/>
                  <a:t> Model Performance Statistics</a:t>
                </a:r>
                <a:endParaRPr lang="en-US" sz="200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69166208"/>
        <c:crosses val="autoZero"/>
        <c:auto val="1"/>
        <c:lblAlgn val="ctr"/>
        <c:lblOffset val="100"/>
        <c:noMultiLvlLbl val="0"/>
      </c:catAx>
      <c:valAx>
        <c:axId val="69166208"/>
        <c:scaling>
          <c:orientation val="minMax"/>
          <c:max val="1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Number</a:t>
                </a:r>
                <a:r>
                  <a:rPr lang="en-US" sz="2000" baseline="0"/>
                  <a:t> of Bird Species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1.6666666666666666E-2"/>
              <c:y val="2.928258967629046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0515072"/>
        <c:crosses val="autoZero"/>
        <c:crossBetween val="between"/>
        <c:majorUnit val="25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5F9CE-9D3F-462A-A81C-356190AA879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5CABF-E4F0-4899-9187-3A8E6EE2D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7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fld id="{27D1E76B-91C7-0347-A9FF-3081EA82367D}" type="slidenum">
              <a:rPr lang="en-US" sz="1200" b="0">
                <a:latin typeface="Calibri" charset="0"/>
              </a:rPr>
              <a:pPr/>
              <a:t>10</a:t>
            </a:fld>
            <a:endParaRPr lang="en-US" sz="1200" b="0">
              <a:latin typeface="Calibri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MS PGothic" charset="0"/>
              </a:rPr>
              <a:t>12 out of 17 ecoregions had significant declines following events in at least one of the two periods.</a:t>
            </a:r>
          </a:p>
          <a:p>
            <a:r>
              <a:rPr lang="en-US">
                <a:ea typeface="MS PGothic" charset="0"/>
              </a:rPr>
              <a:t>Desert saw 25% declines in avian abundance.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29057" indent="-280406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21626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570276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18927" indent="-224325" defTabSz="914437" eaLnBrk="0" hangingPunct="0"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fld id="{27D1E76B-91C7-0347-A9FF-3081EA82367D}" type="slidenum">
              <a:rPr lang="en-US" sz="1200" b="0">
                <a:latin typeface="Calibri" charset="0"/>
              </a:rPr>
              <a:pPr/>
              <a:t>11</a:t>
            </a:fld>
            <a:endParaRPr lang="en-US" sz="1200" b="0">
              <a:latin typeface="Calibri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MS PGothic" charset="0"/>
              </a:rPr>
              <a:t>12 out of 17 ecoregions had significant declines following events in at least one of the two periods.</a:t>
            </a:r>
          </a:p>
          <a:p>
            <a:r>
              <a:rPr lang="en-US">
                <a:ea typeface="MS PGothic" charset="0"/>
              </a:rPr>
              <a:t>Desert saw 25% declines in avian abundance.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End presentation here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1390-5E89-4407-919C-14CCADA50560}" type="datetimeFigureOut">
              <a:rPr lang="en-US" smtClean="0"/>
              <a:t>4/26/2012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8C5F-1067-42A9-AB0D-1CC8F030252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654175"/>
            <a:ext cx="8534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effects of extreme climate events </a:t>
            </a:r>
            <a:br>
              <a:rPr lang="en-US" dirty="0"/>
            </a:br>
            <a:r>
              <a:rPr lang="en-US" dirty="0"/>
              <a:t>on avian demographics:</a:t>
            </a:r>
            <a:br>
              <a:rPr lang="en-US" dirty="0"/>
            </a:br>
            <a:r>
              <a:rPr lang="en-US" dirty="0"/>
              <a:t>the role of habitat </a:t>
            </a:r>
            <a:r>
              <a:rPr lang="en-US" dirty="0" err="1"/>
              <a:t>refugia</a:t>
            </a:r>
            <a:r>
              <a:rPr lang="en-US" dirty="0"/>
              <a:t> in mitigating climate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382000" cy="2133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Pat </a:t>
            </a:r>
            <a:r>
              <a:rPr lang="en-US" dirty="0" err="1" smtClean="0"/>
              <a:t>Heglund</a:t>
            </a:r>
            <a:r>
              <a:rPr lang="en-US" dirty="0" smtClean="0"/>
              <a:t>, </a:t>
            </a:r>
            <a:r>
              <a:rPr lang="en-US" dirty="0" smtClean="0"/>
              <a:t>A. M. </a:t>
            </a:r>
            <a:r>
              <a:rPr lang="en-US" dirty="0" err="1" smtClean="0"/>
              <a:t>Pidgeon</a:t>
            </a:r>
            <a:r>
              <a:rPr lang="en-US" dirty="0" smtClean="0"/>
              <a:t>, </a:t>
            </a:r>
            <a:r>
              <a:rPr lang="en-US" dirty="0" smtClean="0"/>
              <a:t>R. </a:t>
            </a:r>
            <a:r>
              <a:rPr lang="en-US" dirty="0" err="1" smtClean="0"/>
              <a:t>Akcakaya</a:t>
            </a:r>
            <a:r>
              <a:rPr lang="en-US" dirty="0" smtClean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</a:t>
            </a:r>
            <a:r>
              <a:rPr lang="en-US" dirty="0"/>
              <a:t>. </a:t>
            </a:r>
            <a:r>
              <a:rPr lang="en-US" dirty="0" err="1"/>
              <a:t>Thogmartin</a:t>
            </a:r>
            <a:r>
              <a:rPr lang="en-US" dirty="0"/>
              <a:t>, T. </a:t>
            </a:r>
            <a:r>
              <a:rPr lang="en-US" dirty="0" smtClean="0"/>
              <a:t>P. Albright</a:t>
            </a:r>
            <a:r>
              <a:rPr lang="en-US" dirty="0"/>
              <a:t>, </a:t>
            </a:r>
            <a:r>
              <a:rPr lang="en-US" dirty="0" smtClean="0"/>
              <a:t>S</a:t>
            </a:r>
            <a:r>
              <a:rPr lang="en-US" dirty="0" smtClean="0"/>
              <a:t>. </a:t>
            </a:r>
            <a:r>
              <a:rPr lang="en-US" dirty="0" smtClean="0"/>
              <a:t>J. </a:t>
            </a:r>
            <a:r>
              <a:rPr lang="en-US" dirty="0" err="1" smtClean="0"/>
              <a:t>Vavrus</a:t>
            </a:r>
            <a:r>
              <a:rPr lang="en-US" dirty="0" smtClean="0"/>
              <a:t>, </a:t>
            </a:r>
            <a:r>
              <a:rPr lang="en-US" dirty="0"/>
              <a:t>C. </a:t>
            </a:r>
            <a:r>
              <a:rPr lang="en-US" dirty="0" smtClean="0"/>
              <a:t>H. </a:t>
            </a:r>
            <a:r>
              <a:rPr lang="en-US" dirty="0" err="1" smtClean="0"/>
              <a:t>Flather</a:t>
            </a:r>
            <a:r>
              <a:rPr lang="en-US" dirty="0"/>
              <a:t>, </a:t>
            </a:r>
            <a:r>
              <a:rPr lang="en-US" dirty="0" smtClean="0"/>
              <a:t>B. Bateman, J. </a:t>
            </a:r>
            <a:r>
              <a:rPr lang="en-US" dirty="0" err="1" smtClean="0"/>
              <a:t>Gorzo</a:t>
            </a:r>
            <a:r>
              <a:rPr lang="en-US" smtClean="0"/>
              <a:t>, </a:t>
            </a:r>
          </a:p>
          <a:p>
            <a:r>
              <a:rPr lang="en-US" smtClean="0"/>
              <a:t>V</a:t>
            </a:r>
            <a:r>
              <a:rPr lang="en-US" dirty="0" smtClean="0"/>
              <a:t>. </a:t>
            </a:r>
            <a:r>
              <a:rPr lang="en-US" dirty="0" err="1" smtClean="0"/>
              <a:t>Radeloff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305800" cy="1447800"/>
          </a:xfrm>
        </p:spPr>
        <p:txBody>
          <a:bodyPr>
            <a:normAutofit/>
          </a:bodyPr>
          <a:lstStyle/>
          <a:p>
            <a:r>
              <a:rPr lang="en-US" sz="2800" dirty="0">
                <a:ea typeface="MS PGothic" charset="0"/>
              </a:rPr>
              <a:t>Declines in </a:t>
            </a:r>
            <a:r>
              <a:rPr lang="en-US" sz="2800" dirty="0" err="1">
                <a:ea typeface="MS PGothic" charset="0"/>
              </a:rPr>
              <a:t>landbird</a:t>
            </a:r>
            <a:r>
              <a:rPr lang="en-US" sz="2800" dirty="0">
                <a:ea typeface="MS PGothic" charset="0"/>
              </a:rPr>
              <a:t> abundance </a:t>
            </a:r>
            <a:br>
              <a:rPr lang="en-US" sz="2800" dirty="0">
                <a:ea typeface="MS PGothic" charset="0"/>
              </a:rPr>
            </a:br>
            <a:r>
              <a:rPr lang="en-US" sz="2800" dirty="0">
                <a:ea typeface="MS PGothic" charset="0"/>
              </a:rPr>
              <a:t>following drought/heat events</a:t>
            </a:r>
          </a:p>
        </p:txBody>
      </p:sp>
      <p:pic>
        <p:nvPicPr>
          <p:cNvPr id="74755" name="Picture 27" descr="AllLandNewOrderNoLabels3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5075"/>
            <a:ext cx="91440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5510212"/>
            <a:ext cx="8839200" cy="814388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6" name="Picture 29" descr="Legend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3700"/>
            <a:ext cx="8520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30"/>
          <p:cNvSpPr txBox="1">
            <a:spLocks noChangeArrowheads="1"/>
          </p:cNvSpPr>
          <p:nvPr/>
        </p:nvSpPr>
        <p:spPr bwMode="auto">
          <a:xfrm>
            <a:off x="1143000" y="2336800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>
                <a:latin typeface="+mj-lt"/>
              </a:rPr>
              <a:t>Nesting period</a:t>
            </a:r>
          </a:p>
        </p:txBody>
      </p:sp>
      <p:sp>
        <p:nvSpPr>
          <p:cNvPr id="74758" name="Text Box 31"/>
          <p:cNvSpPr txBox="1">
            <a:spLocks noChangeArrowheads="1"/>
          </p:cNvSpPr>
          <p:nvPr/>
        </p:nvSpPr>
        <p:spPr bwMode="auto">
          <a:xfrm>
            <a:off x="5486400" y="2338388"/>
            <a:ext cx="2988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>
                <a:latin typeface="+mj-lt"/>
              </a:rPr>
              <a:t>Post-fledging period</a:t>
            </a:r>
          </a:p>
        </p:txBody>
      </p:sp>
      <p:sp>
        <p:nvSpPr>
          <p:cNvPr id="74759" name="Rectangle 32"/>
          <p:cNvSpPr>
            <a:spLocks noChangeArrowheads="1"/>
          </p:cNvSpPr>
          <p:nvPr/>
        </p:nvSpPr>
        <p:spPr bwMode="auto">
          <a:xfrm>
            <a:off x="5486400" y="6453188"/>
            <a:ext cx="3659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+mj-lt"/>
              </a:rPr>
              <a:t>[Albright et al.,</a:t>
            </a:r>
            <a:r>
              <a:rPr lang="en-US" sz="2000" b="0" dirty="0" smtClean="0">
                <a:latin typeface="+mj-lt"/>
              </a:rPr>
              <a:t> 2010 </a:t>
            </a:r>
            <a:r>
              <a:rPr lang="en-US" sz="2000" b="0" i="1" dirty="0" smtClean="0">
                <a:latin typeface="+mj-lt"/>
              </a:rPr>
              <a:t>Ecosphere</a:t>
            </a:r>
            <a:r>
              <a:rPr lang="en-US" sz="2000" b="0" dirty="0" smtClean="0">
                <a:latin typeface="+mj-lt"/>
              </a:rPr>
              <a:t>]</a:t>
            </a:r>
            <a:endParaRPr lang="en-US" sz="2000" b="0" dirty="0">
              <a:latin typeface="+mj-lt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6248400"/>
            <a:ext cx="609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30000"/>
              </a:lnSpc>
              <a:spcBef>
                <a:spcPct val="40000"/>
              </a:spcBef>
            </a:pPr>
            <a:endParaRPr lang="en-US" b="0" dirty="0" smtClean="0">
              <a:latin typeface="+mj-lt"/>
            </a:endParaRPr>
          </a:p>
          <a:p>
            <a:pPr marL="609600" indent="-609600">
              <a:lnSpc>
                <a:spcPct val="105000"/>
              </a:lnSpc>
              <a:spcBef>
                <a:spcPct val="40000"/>
              </a:spcBef>
            </a:pPr>
            <a:r>
              <a:rPr lang="en-US" sz="2000" b="0" dirty="0" smtClean="0">
                <a:latin typeface="+mj-lt"/>
              </a:rPr>
              <a:t>Modeled response to a 100-year event</a:t>
            </a:r>
            <a:endParaRPr lang="en-US" sz="2000" b="0" dirty="0"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Extreme weather and birds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0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305800" cy="144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a typeface="MS PGothic" charset="0"/>
              </a:rPr>
              <a:t>Ground nesting species particularly affected</a:t>
            </a:r>
            <a:endParaRPr lang="en-US" sz="2800" dirty="0">
              <a:ea typeface="MS PGothic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510212"/>
            <a:ext cx="8839200" cy="814388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756" name="Picture 29" descr="Legend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3700"/>
            <a:ext cx="8520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30"/>
          <p:cNvSpPr txBox="1">
            <a:spLocks noChangeArrowheads="1"/>
          </p:cNvSpPr>
          <p:nvPr/>
        </p:nvSpPr>
        <p:spPr bwMode="auto">
          <a:xfrm>
            <a:off x="1143000" y="2336800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 dirty="0">
                <a:latin typeface="+mj-lt"/>
              </a:rPr>
              <a:t>Nesting period</a:t>
            </a:r>
          </a:p>
        </p:txBody>
      </p:sp>
      <p:sp>
        <p:nvSpPr>
          <p:cNvPr id="74758" name="Text Box 31"/>
          <p:cNvSpPr txBox="1">
            <a:spLocks noChangeArrowheads="1"/>
          </p:cNvSpPr>
          <p:nvPr/>
        </p:nvSpPr>
        <p:spPr bwMode="auto">
          <a:xfrm>
            <a:off x="5486400" y="2338388"/>
            <a:ext cx="2988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>
                <a:latin typeface="+mj-lt"/>
              </a:rPr>
              <a:t>Post-fledging period</a:t>
            </a:r>
          </a:p>
        </p:txBody>
      </p:sp>
      <p:sp>
        <p:nvSpPr>
          <p:cNvPr id="74759" name="Rectangle 32"/>
          <p:cNvSpPr>
            <a:spLocks noChangeArrowheads="1"/>
          </p:cNvSpPr>
          <p:nvPr/>
        </p:nvSpPr>
        <p:spPr bwMode="auto">
          <a:xfrm>
            <a:off x="5486400" y="6453188"/>
            <a:ext cx="3659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+mj-lt"/>
              </a:rPr>
              <a:t>[Albright et al.,</a:t>
            </a:r>
            <a:r>
              <a:rPr lang="en-US" sz="2000" b="0" dirty="0" smtClean="0">
                <a:latin typeface="+mj-lt"/>
              </a:rPr>
              <a:t> 2010 </a:t>
            </a:r>
            <a:r>
              <a:rPr lang="en-US" sz="2000" b="0" i="1" dirty="0" smtClean="0">
                <a:latin typeface="+mj-lt"/>
              </a:rPr>
              <a:t>Ecosphere</a:t>
            </a:r>
            <a:r>
              <a:rPr lang="en-US" sz="2000" b="0" dirty="0" smtClean="0">
                <a:latin typeface="+mj-lt"/>
              </a:rPr>
              <a:t>]</a:t>
            </a:r>
            <a:endParaRPr lang="en-US" sz="2000" b="0" dirty="0">
              <a:latin typeface="+mj-lt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2400" y="6248400"/>
            <a:ext cx="609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30000"/>
              </a:lnSpc>
              <a:spcBef>
                <a:spcPct val="40000"/>
              </a:spcBef>
            </a:pPr>
            <a:endParaRPr lang="en-US" b="0" dirty="0" smtClean="0">
              <a:latin typeface="+mj-lt"/>
            </a:endParaRPr>
          </a:p>
          <a:p>
            <a:pPr marL="609600" indent="-609600">
              <a:lnSpc>
                <a:spcPct val="105000"/>
              </a:lnSpc>
              <a:spcBef>
                <a:spcPct val="40000"/>
              </a:spcBef>
            </a:pPr>
            <a:r>
              <a:rPr lang="en-US" sz="2000" b="0" dirty="0" smtClean="0">
                <a:latin typeface="+mj-lt"/>
              </a:rPr>
              <a:t>Modeled response to a 100-year event</a:t>
            </a:r>
            <a:endParaRPr lang="en-US" sz="2000" b="0" dirty="0"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Extreme weather and birds</a:t>
            </a:r>
            <a:endParaRPr lang="en-US" dirty="0"/>
          </a:p>
        </p:txBody>
      </p:sp>
      <p:pic>
        <p:nvPicPr>
          <p:cNvPr id="11" name="Picture 7" descr="GroundNewOrderNoLabels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495550"/>
            <a:ext cx="915035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2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weather and birds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810715"/>
            <a:ext cx="4914900" cy="339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5510212"/>
            <a:ext cx="8839200" cy="814388"/>
          </a:xfrm>
          <a:prstGeom prst="rect">
            <a:avLst/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9" descr="Legend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3700"/>
            <a:ext cx="85201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5486400" y="6453188"/>
            <a:ext cx="36599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+mj-lt"/>
              </a:rPr>
              <a:t>[Albright et al.,</a:t>
            </a:r>
            <a:r>
              <a:rPr lang="en-US" sz="2000" b="0" dirty="0" smtClean="0">
                <a:latin typeface="+mj-lt"/>
              </a:rPr>
              <a:t> 2010 </a:t>
            </a:r>
            <a:r>
              <a:rPr lang="en-US" sz="2000" b="0" i="1" dirty="0" smtClean="0">
                <a:latin typeface="+mj-lt"/>
              </a:rPr>
              <a:t>Ecosphere</a:t>
            </a:r>
            <a:r>
              <a:rPr lang="en-US" sz="2000" b="0" dirty="0" smtClean="0">
                <a:latin typeface="+mj-lt"/>
              </a:rPr>
              <a:t>]</a:t>
            </a:r>
            <a:endParaRPr lang="en-US" sz="2000" b="0" dirty="0"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" y="6248400"/>
            <a:ext cx="609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lnSpc>
                <a:spcPct val="30000"/>
              </a:lnSpc>
              <a:spcBef>
                <a:spcPct val="40000"/>
              </a:spcBef>
            </a:pPr>
            <a:endParaRPr lang="en-US" b="0" dirty="0" smtClean="0">
              <a:latin typeface="+mj-lt"/>
            </a:endParaRPr>
          </a:p>
          <a:p>
            <a:pPr marL="609600" indent="-609600">
              <a:lnSpc>
                <a:spcPct val="105000"/>
              </a:lnSpc>
              <a:spcBef>
                <a:spcPct val="40000"/>
              </a:spcBef>
            </a:pPr>
            <a:r>
              <a:rPr lang="en-US" sz="2000" b="0" dirty="0" smtClean="0">
                <a:latin typeface="+mj-lt"/>
              </a:rPr>
              <a:t>Modeled response to a 100-year event</a:t>
            </a:r>
            <a:endParaRPr lang="en-US" sz="2000" b="0" dirty="0">
              <a:latin typeface="+mj-lt"/>
            </a:endParaRP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2030690" y="1295400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 dirty="0">
                <a:latin typeface="+mj-lt"/>
              </a:rPr>
              <a:t>Nesting period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4267200" y="1295400"/>
            <a:ext cx="29883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b="0" dirty="0">
                <a:latin typeface="+mj-lt"/>
              </a:rPr>
              <a:t>Post-fledging period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179104" y="1905000"/>
            <a:ext cx="180209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entury Gothic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400" b="0" dirty="0" smtClean="0">
                <a:latin typeface="+mj-lt"/>
              </a:rPr>
              <a:t>Short</a:t>
            </a:r>
            <a:br>
              <a:rPr lang="en-US" sz="2400" b="0" dirty="0" smtClean="0">
                <a:latin typeface="+mj-lt"/>
              </a:rPr>
            </a:br>
            <a:r>
              <a:rPr lang="en-US" sz="2400" b="0" dirty="0" smtClean="0">
                <a:latin typeface="+mj-lt"/>
              </a:rPr>
              <a:t>distance</a:t>
            </a:r>
          </a:p>
          <a:p>
            <a:pPr algn="ctr" eaLnBrk="1" hangingPunct="1"/>
            <a:r>
              <a:rPr lang="en-US" sz="2400" b="0" dirty="0">
                <a:latin typeface="+mj-lt"/>
              </a:rPr>
              <a:t>m</a:t>
            </a:r>
            <a:r>
              <a:rPr lang="en-US" sz="2400" b="0" dirty="0" smtClean="0">
                <a:latin typeface="+mj-lt"/>
              </a:rPr>
              <a:t>igrants</a:t>
            </a:r>
          </a:p>
          <a:p>
            <a:pPr algn="ctr" eaLnBrk="1" hangingPunct="1"/>
            <a:endParaRPr lang="en-US" sz="2400" b="0" dirty="0" smtClean="0">
              <a:latin typeface="+mj-lt"/>
            </a:endParaRPr>
          </a:p>
          <a:p>
            <a:pPr algn="ctr" eaLnBrk="1" hangingPunct="1"/>
            <a:endParaRPr lang="en-US" sz="2400" b="0" dirty="0">
              <a:latin typeface="+mj-lt"/>
            </a:endParaRPr>
          </a:p>
          <a:p>
            <a:pPr algn="ctr" eaLnBrk="1" hangingPunct="1"/>
            <a:r>
              <a:rPr lang="en-US" sz="2400" b="0" dirty="0" err="1" smtClean="0">
                <a:latin typeface="+mj-lt"/>
              </a:rPr>
              <a:t>Neotropical</a:t>
            </a:r>
            <a:endParaRPr lang="en-US" sz="2400" b="0" dirty="0" smtClean="0">
              <a:latin typeface="+mj-lt"/>
            </a:endParaRPr>
          </a:p>
          <a:p>
            <a:pPr algn="ctr" eaLnBrk="1" hangingPunct="1"/>
            <a:r>
              <a:rPr lang="en-US" sz="2400" b="0" dirty="0" smtClean="0">
                <a:latin typeface="+mj-lt"/>
              </a:rPr>
              <a:t>migrants</a:t>
            </a:r>
            <a:endParaRPr 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58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Bird abundance typically declines</a:t>
            </a:r>
            <a:br>
              <a:rPr lang="en-US" sz="4000" dirty="0" smtClean="0"/>
            </a:br>
            <a:r>
              <a:rPr lang="en-US" sz="4000" dirty="0" smtClean="0"/>
              <a:t>after extreme weather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4000" dirty="0" smtClean="0"/>
              <a:t>Why exactly?</a:t>
            </a:r>
          </a:p>
          <a:p>
            <a:pPr marL="0" indent="0" algn="ctr">
              <a:buNone/>
            </a:pP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80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Bird abundance typically declines </a:t>
            </a:r>
            <a:br>
              <a:rPr lang="en-US" sz="4000" dirty="0" smtClean="0"/>
            </a:br>
            <a:r>
              <a:rPr lang="en-US" sz="4000" dirty="0" smtClean="0"/>
              <a:t>after extreme weather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4000" dirty="0" smtClean="0"/>
              <a:t>Why exactly?</a:t>
            </a:r>
          </a:p>
          <a:p>
            <a:pPr marL="0" indent="0" algn="ctr">
              <a:buNone/>
            </a:pPr>
            <a:r>
              <a:rPr lang="en-US" sz="2000" dirty="0" smtClean="0"/>
              <a:t> </a:t>
            </a:r>
            <a:r>
              <a:rPr lang="en-US" sz="2800" dirty="0" smtClean="0"/>
              <a:t>Lower recruitment? Adult mortality? Long-distance dispersal? Concentration in </a:t>
            </a:r>
            <a:r>
              <a:rPr lang="en-US" sz="2800" dirty="0" err="1" smtClean="0"/>
              <a:t>refugia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Bird abundance typically declines </a:t>
            </a:r>
            <a:br>
              <a:rPr lang="en-US" sz="4000" dirty="0" smtClean="0"/>
            </a:br>
            <a:r>
              <a:rPr lang="en-US" sz="4000" dirty="0" smtClean="0"/>
              <a:t>after extreme weather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4000" dirty="0" smtClean="0"/>
              <a:t>Why exactly?</a:t>
            </a:r>
          </a:p>
          <a:p>
            <a:pPr marL="0" indent="0" algn="ctr">
              <a:buNone/>
            </a:pPr>
            <a:r>
              <a:rPr lang="en-US" sz="2000" dirty="0" smtClean="0"/>
              <a:t> </a:t>
            </a:r>
            <a:r>
              <a:rPr lang="en-US" sz="2800" dirty="0" smtClean="0"/>
              <a:t>Lower recruitment? Adult mortality? Long-distance dispersal? Concentration in </a:t>
            </a:r>
            <a:r>
              <a:rPr lang="en-US" sz="2800" dirty="0" err="1" smtClean="0"/>
              <a:t>refugia</a:t>
            </a:r>
            <a:r>
              <a:rPr lang="en-US" sz="2800" dirty="0" smtClean="0"/>
              <a:t>?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000" dirty="0" smtClean="0"/>
              <a:t>And what can we do about it?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78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i="1" dirty="0" smtClean="0"/>
              <a:t>Basic science: </a:t>
            </a:r>
            <a:br>
              <a:rPr lang="en-US" i="1" dirty="0" smtClean="0"/>
            </a:br>
            <a:r>
              <a:rPr lang="en-US" i="1" dirty="0" smtClean="0"/>
              <a:t>Predict the effects of droughts, </a:t>
            </a:r>
            <a:br>
              <a:rPr lang="en-US" i="1" dirty="0" smtClean="0"/>
            </a:br>
            <a:r>
              <a:rPr lang="en-US" i="1" dirty="0" smtClean="0"/>
              <a:t>heat waves, and cold snaps, </a:t>
            </a:r>
            <a:r>
              <a:rPr lang="en-US" sz="1000" i="1" dirty="0" smtClean="0"/>
              <a:t/>
            </a:r>
            <a:br>
              <a:rPr lang="en-US" sz="1000" i="1" dirty="0" smtClean="0"/>
            </a:br>
            <a:endParaRPr lang="en-US" sz="1000" i="1" dirty="0"/>
          </a:p>
          <a:p>
            <a:pPr>
              <a:buNone/>
            </a:pPr>
            <a:r>
              <a:rPr lang="en-US" i="1" dirty="0" smtClean="0"/>
              <a:t>   on bird demographics, especially </a:t>
            </a:r>
            <a:br>
              <a:rPr lang="en-US" i="1" dirty="0" smtClean="0"/>
            </a:br>
            <a:r>
              <a:rPr lang="en-US" i="1" dirty="0" smtClean="0"/>
              <a:t>waterfowl </a:t>
            </a:r>
            <a:r>
              <a:rPr lang="en-US" i="1" dirty="0"/>
              <a:t>and forest birds.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i="1" dirty="0" smtClean="0"/>
              <a:t>T</a:t>
            </a:r>
            <a:r>
              <a:rPr lang="en-US" i="1" dirty="0" smtClean="0"/>
              <a:t>est </a:t>
            </a:r>
            <a:r>
              <a:rPr lang="en-US" i="1" dirty="0"/>
              <a:t>four alternative hypotheses to explain </a:t>
            </a:r>
            <a:r>
              <a:rPr lang="en-US" i="1" dirty="0" smtClean="0"/>
              <a:t>abundance </a:t>
            </a:r>
            <a:r>
              <a:rPr lang="en-US" i="1" dirty="0"/>
              <a:t>declines: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(</a:t>
            </a:r>
            <a:r>
              <a:rPr lang="en-US" i="1" dirty="0"/>
              <a:t>1) the lower recruitment hypothesis,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(</a:t>
            </a:r>
            <a:r>
              <a:rPr lang="en-US" i="1" dirty="0"/>
              <a:t>2) the adult mortality hypothesis,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(</a:t>
            </a:r>
            <a:r>
              <a:rPr lang="en-US" i="1" dirty="0"/>
              <a:t>3) the long-distance dispersal hypothesis, and (4) the </a:t>
            </a:r>
            <a:r>
              <a:rPr lang="en-US" i="1" dirty="0" err="1"/>
              <a:t>refugia</a:t>
            </a:r>
            <a:r>
              <a:rPr lang="en-US" i="1" dirty="0"/>
              <a:t> hypothesis.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Applied science:</a:t>
            </a:r>
          </a:p>
          <a:p>
            <a:pPr>
              <a:buNone/>
            </a:pPr>
            <a:r>
              <a:rPr lang="en-US" i="1" dirty="0"/>
              <a:t> </a:t>
            </a:r>
            <a:r>
              <a:rPr lang="en-US" i="1" dirty="0" smtClean="0"/>
              <a:t>  Quantify </a:t>
            </a:r>
            <a:r>
              <a:rPr lang="en-US" i="1" dirty="0"/>
              <a:t>the role of National Wildlife Refuges and National Forests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1000" i="1" dirty="0" smtClean="0"/>
              <a:t/>
            </a:r>
            <a:br>
              <a:rPr lang="en-US" sz="1000" i="1" dirty="0" smtClean="0"/>
            </a:br>
            <a:r>
              <a:rPr lang="en-US" i="1" dirty="0" smtClean="0"/>
              <a:t>as </a:t>
            </a:r>
            <a:r>
              <a:rPr lang="en-US" i="1" dirty="0" err="1"/>
              <a:t>refugia</a:t>
            </a:r>
            <a:r>
              <a:rPr lang="en-US" i="1" dirty="0"/>
              <a:t> for waterfowl and forest birds </a:t>
            </a:r>
            <a:r>
              <a:rPr lang="en-US" i="1" dirty="0" smtClean="0"/>
              <a:t>during </a:t>
            </a:r>
            <a:r>
              <a:rPr lang="en-US" i="1" dirty="0"/>
              <a:t>extreme events, and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1000" i="1" dirty="0" smtClean="0"/>
              <a:t/>
            </a:r>
            <a:br>
              <a:rPr lang="en-US" sz="1000" i="1" dirty="0" smtClean="0"/>
            </a:br>
            <a:r>
              <a:rPr lang="en-US" i="1" dirty="0" smtClean="0"/>
              <a:t>identify </a:t>
            </a:r>
            <a:r>
              <a:rPr lang="en-US" i="1" dirty="0"/>
              <a:t>management actions to enhance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this </a:t>
            </a:r>
            <a:r>
              <a:rPr lang="en-US" i="1" dirty="0"/>
              <a:t>function</a:t>
            </a:r>
            <a:r>
              <a:rPr lang="en-US" i="1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Extreme events data</a:t>
            </a:r>
          </a:p>
          <a:p>
            <a:r>
              <a:rPr lang="en-US" dirty="0" smtClean="0"/>
              <a:t>Droughts</a:t>
            </a:r>
          </a:p>
          <a:p>
            <a:pPr lvl="1"/>
            <a:r>
              <a:rPr lang="en-US" dirty="0" smtClean="0"/>
              <a:t>NDVI (MODIS, AVHRR), SPI</a:t>
            </a:r>
          </a:p>
          <a:p>
            <a:r>
              <a:rPr lang="en-US" dirty="0" smtClean="0"/>
              <a:t>Heat Waves</a:t>
            </a:r>
          </a:p>
          <a:p>
            <a:pPr lvl="1"/>
            <a:r>
              <a:rPr lang="en-US" dirty="0" smtClean="0"/>
              <a:t>MODIS LST, PRISM</a:t>
            </a:r>
          </a:p>
          <a:p>
            <a:r>
              <a:rPr lang="en-US" dirty="0" smtClean="0"/>
              <a:t>Spring Cold Snaps</a:t>
            </a:r>
          </a:p>
          <a:p>
            <a:pPr lvl="1"/>
            <a:r>
              <a:rPr lang="en-US" dirty="0" smtClean="0"/>
              <a:t>MODIS snow cover, AMSR Freeze/Thaw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getting weirder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506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0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Bird data</a:t>
            </a:r>
          </a:p>
          <a:p>
            <a:r>
              <a:rPr lang="en-US" sz="2800" dirty="0" smtClean="0"/>
              <a:t>Waterfowl</a:t>
            </a:r>
          </a:p>
          <a:p>
            <a:pPr lvl="1"/>
            <a:r>
              <a:rPr lang="en-US" sz="2400" dirty="0" smtClean="0"/>
              <a:t>FWS breeding population and habitat survey</a:t>
            </a:r>
          </a:p>
          <a:p>
            <a:pPr lvl="1"/>
            <a:r>
              <a:rPr lang="en-US" sz="2400" dirty="0" smtClean="0"/>
              <a:t>FWS waterfowl banding program</a:t>
            </a:r>
          </a:p>
          <a:p>
            <a:pPr lvl="1"/>
            <a:r>
              <a:rPr lang="en-US" sz="2400" dirty="0" smtClean="0"/>
              <a:t>FWS Mid-winter waterfowl counts</a:t>
            </a:r>
          </a:p>
          <a:p>
            <a:pPr lvl="1"/>
            <a:r>
              <a:rPr lang="en-US" sz="2400" dirty="0" smtClean="0"/>
              <a:t>Refuge weekly waterfowl counts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01445"/>
            <a:ext cx="6559414" cy="4999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9227" y="6488668"/>
            <a:ext cx="408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Hamilton, UW-Madison SILVIS lab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</p:spTree>
    <p:extLst>
      <p:ext uri="{BB962C8B-B14F-4D97-AF65-F5344CB8AC3E}">
        <p14:creationId xmlns:p14="http://schemas.microsoft.com/office/powerpoint/2010/main" val="21304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ridgefieldbirds.com/Images08Feb/RNWR_northern_pintail_male_02-19-08.jpg"/>
          <p:cNvPicPr>
            <a:picLocks noChangeAspect="1" noChangeArrowheads="1"/>
          </p:cNvPicPr>
          <p:nvPr/>
        </p:nvPicPr>
        <p:blipFill>
          <a:blip r:embed="rId3" cstate="print"/>
          <a:srcRect r="11385"/>
          <a:stretch>
            <a:fillRect/>
          </a:stretch>
        </p:blipFill>
        <p:spPr bwMode="auto">
          <a:xfrm>
            <a:off x="0" y="1524000"/>
            <a:ext cx="9144000" cy="4953000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</p:spTree>
    <p:extLst>
      <p:ext uri="{BB962C8B-B14F-4D97-AF65-F5344CB8AC3E}">
        <p14:creationId xmlns:p14="http://schemas.microsoft.com/office/powerpoint/2010/main" val="29241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3" t="15412" r="22757" b="6941"/>
          <a:stretch/>
        </p:blipFill>
        <p:spPr bwMode="auto">
          <a:xfrm rot="20801645">
            <a:off x="1261905" y="1769262"/>
            <a:ext cx="3342399" cy="435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4412" r="32387" b="10182"/>
          <a:stretch/>
        </p:blipFill>
        <p:spPr bwMode="auto">
          <a:xfrm rot="668849">
            <a:off x="4947819" y="2105918"/>
            <a:ext cx="3281781" cy="4253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</p:spTree>
    <p:extLst>
      <p:ext uri="{BB962C8B-B14F-4D97-AF65-F5344CB8AC3E}">
        <p14:creationId xmlns:p14="http://schemas.microsoft.com/office/powerpoint/2010/main" val="18022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1682" y="-44970"/>
            <a:ext cx="5425034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7647" r="12500" b="13294"/>
          <a:stretch/>
        </p:blipFill>
        <p:spPr bwMode="auto">
          <a:xfrm>
            <a:off x="533400" y="4147829"/>
            <a:ext cx="2971800" cy="25577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3"/>
          <a:stretch/>
        </p:blipFill>
        <p:spPr>
          <a:xfrm flipH="1">
            <a:off x="5919422" y="1371600"/>
            <a:ext cx="2614978" cy="2183333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</p:spTree>
    <p:extLst>
      <p:ext uri="{BB962C8B-B14F-4D97-AF65-F5344CB8AC3E}">
        <p14:creationId xmlns:p14="http://schemas.microsoft.com/office/powerpoint/2010/main" val="74820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300" dirty="0" smtClean="0"/>
              <a:t>Bird data</a:t>
            </a:r>
          </a:p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Waterfowl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65000"/>
                  </a:schemeClr>
                </a:solidFill>
              </a:rPr>
              <a:t>FWS breeding population and habitat survey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65000"/>
                  </a:schemeClr>
                </a:solidFill>
              </a:rPr>
              <a:t>FWS waterfowl banding program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65000"/>
                  </a:schemeClr>
                </a:solidFill>
              </a:rPr>
              <a:t>FWS Mid-winter waterfowl counts</a:t>
            </a:r>
          </a:p>
          <a:p>
            <a:pPr lvl="1"/>
            <a:r>
              <a:rPr lang="en-US" sz="2600" dirty="0" smtClean="0">
                <a:solidFill>
                  <a:schemeClr val="tx1">
                    <a:lumMod val="65000"/>
                  </a:schemeClr>
                </a:solidFill>
              </a:rPr>
              <a:t>Refuge weekly waterfowl counts</a:t>
            </a:r>
            <a:endParaRPr lang="en-US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dirty="0" smtClean="0"/>
              <a:t>Forest birds</a:t>
            </a:r>
          </a:p>
          <a:p>
            <a:pPr lvl="1"/>
            <a:r>
              <a:rPr lang="en-US" sz="2600" dirty="0" smtClean="0"/>
              <a:t>USGS BBS</a:t>
            </a:r>
          </a:p>
          <a:p>
            <a:pPr lvl="1"/>
            <a:r>
              <a:rPr lang="en-US" sz="2600" dirty="0" smtClean="0"/>
              <a:t>IBP MAPS data</a:t>
            </a:r>
          </a:p>
          <a:p>
            <a:pPr lvl="1"/>
            <a:r>
              <a:rPr lang="en-US" sz="2600" dirty="0" smtClean="0"/>
              <a:t>USGS Banding lab data</a:t>
            </a:r>
          </a:p>
          <a:p>
            <a:pPr lvl="1"/>
            <a:r>
              <a:rPr lang="en-US" sz="2600" dirty="0" smtClean="0"/>
              <a:t>GBIF</a:t>
            </a:r>
          </a:p>
          <a:p>
            <a:pPr lvl="1"/>
            <a:r>
              <a:rPr lang="en-US" sz="2600" dirty="0" err="1" smtClean="0"/>
              <a:t>eBird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874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9914"/>
            <a:ext cx="5867400" cy="49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- Approach</a:t>
            </a:r>
          </a:p>
        </p:txBody>
      </p:sp>
    </p:spTree>
    <p:extLst>
      <p:ext uri="{BB962C8B-B14F-4D97-AF65-F5344CB8AC3E}">
        <p14:creationId xmlns:p14="http://schemas.microsoft.com/office/powerpoint/2010/main" val="24149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Goal - Approach</a:t>
            </a:r>
            <a:endParaRPr lang="en-US" dirty="0"/>
          </a:p>
        </p:txBody>
      </p:sp>
      <p:sp>
        <p:nvSpPr>
          <p:cNvPr id="5" name="Flowchart: Decision 4"/>
          <p:cNvSpPr/>
          <p:nvPr/>
        </p:nvSpPr>
        <p:spPr>
          <a:xfrm>
            <a:off x="3467100" y="1905000"/>
            <a:ext cx="2209800" cy="1295400"/>
          </a:xfrm>
          <a:prstGeom prst="flowChartDecision">
            <a:avLst/>
          </a:prstGeom>
          <a:solidFill>
            <a:srgbClr val="F8D69A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NWR totals</a:t>
            </a:r>
          </a:p>
          <a:p>
            <a:pPr algn="ctr"/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BBS totals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2209800"/>
            <a:ext cx="16764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Hypotheses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 and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2209800"/>
            <a:ext cx="1676400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Hypotheses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3 and 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Flowchart: Decision 7"/>
          <p:cNvSpPr/>
          <p:nvPr/>
        </p:nvSpPr>
        <p:spPr>
          <a:xfrm>
            <a:off x="5600700" y="3200400"/>
            <a:ext cx="2209800" cy="1295400"/>
          </a:xfrm>
          <a:prstGeom prst="flowChartDecision">
            <a:avLst/>
          </a:prstGeom>
          <a:solidFill>
            <a:srgbClr val="F8D69A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NWR counts</a:t>
            </a:r>
          </a:p>
          <a:p>
            <a:pPr algn="ctr"/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BBS routes</a:t>
            </a:r>
          </a:p>
        </p:txBody>
      </p:sp>
      <p:sp>
        <p:nvSpPr>
          <p:cNvPr id="9" name="Flowchart: Decision 8"/>
          <p:cNvSpPr/>
          <p:nvPr/>
        </p:nvSpPr>
        <p:spPr>
          <a:xfrm>
            <a:off x="1333500" y="3200400"/>
            <a:ext cx="2209800" cy="1295400"/>
          </a:xfrm>
          <a:prstGeom prst="flowChartDecision">
            <a:avLst/>
          </a:prstGeom>
          <a:solidFill>
            <a:srgbClr val="F8D69A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USGS banding data</a:t>
            </a:r>
          </a:p>
          <a:p>
            <a:pPr algn="ctr"/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</a:rPr>
              <a:t>MAPS data</a:t>
            </a:r>
          </a:p>
        </p:txBody>
      </p:sp>
      <p:cxnSp>
        <p:nvCxnSpPr>
          <p:cNvPr id="10" name="Straight Connector 9"/>
          <p:cNvCxnSpPr>
            <a:stCxn id="5" idx="3"/>
            <a:endCxn id="7" idx="1"/>
          </p:cNvCxnSpPr>
          <p:nvPr/>
        </p:nvCxnSpPr>
        <p:spPr>
          <a:xfrm>
            <a:off x="5676900" y="2552700"/>
            <a:ext cx="1905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3"/>
            <a:endCxn id="5" idx="1"/>
          </p:cNvCxnSpPr>
          <p:nvPr/>
        </p:nvCxnSpPr>
        <p:spPr>
          <a:xfrm>
            <a:off x="3276600" y="2552700"/>
            <a:ext cx="1905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2"/>
            <a:endCxn id="9" idx="0"/>
          </p:cNvCxnSpPr>
          <p:nvPr/>
        </p:nvCxnSpPr>
        <p:spPr>
          <a:xfrm rot="5400000">
            <a:off x="2286000" y="3048000"/>
            <a:ext cx="30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8" idx="0"/>
          </p:cNvCxnSpPr>
          <p:nvPr/>
        </p:nvCxnSpPr>
        <p:spPr>
          <a:xfrm rot="5400000">
            <a:off x="6553200" y="3048000"/>
            <a:ext cx="3048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5" idx="0"/>
          </p:cNvCxnSpPr>
          <p:nvPr/>
        </p:nvCxnSpPr>
        <p:spPr>
          <a:xfrm rot="5400000">
            <a:off x="4346472" y="1673328"/>
            <a:ext cx="457200" cy="614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048500" y="4724400"/>
            <a:ext cx="16764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Hypothesis 4: Concentration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6300" y="4724400"/>
            <a:ext cx="16764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Hypothesis 3: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Out-migration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1300" y="4724400"/>
            <a:ext cx="1676400" cy="685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Hypothesis 2: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Adult mortality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100" y="4724400"/>
            <a:ext cx="16764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Hypothesis 1: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Lower recruitment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>
            <a:endCxn id="15" idx="0"/>
          </p:cNvCxnSpPr>
          <p:nvPr/>
        </p:nvCxnSpPr>
        <p:spPr>
          <a:xfrm rot="5400000">
            <a:off x="7450395" y="4283179"/>
            <a:ext cx="877526" cy="49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073446" y="4288095"/>
            <a:ext cx="877526" cy="49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183195" y="4280721"/>
            <a:ext cx="877526" cy="49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811163" y="4280721"/>
            <a:ext cx="877526" cy="491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1"/>
          </p:cNvCxnSpPr>
          <p:nvPr/>
        </p:nvCxnSpPr>
        <p:spPr>
          <a:xfrm rot="10800000">
            <a:off x="1247776" y="3848100"/>
            <a:ext cx="857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548064" y="3848100"/>
            <a:ext cx="857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514976" y="3852863"/>
            <a:ext cx="857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7810501" y="3852863"/>
            <a:ext cx="857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predictions climate change</a:t>
            </a:r>
          </a:p>
          <a:p>
            <a:pPr lvl="1"/>
            <a:r>
              <a:rPr lang="en-US" dirty="0"/>
              <a:t>NARCCAP data</a:t>
            </a:r>
          </a:p>
          <a:p>
            <a:r>
              <a:rPr lang="en-US" dirty="0" smtClean="0"/>
              <a:t>Population simulations of past extremes</a:t>
            </a:r>
          </a:p>
          <a:p>
            <a:pPr lvl="1"/>
            <a:r>
              <a:rPr lang="en-US" dirty="0" smtClean="0"/>
              <a:t>RAMAS-GIS with six species</a:t>
            </a:r>
          </a:p>
          <a:p>
            <a:r>
              <a:rPr lang="en-US" dirty="0" smtClean="0"/>
              <a:t>Counterfactual removing NWRs and NFs</a:t>
            </a:r>
          </a:p>
          <a:p>
            <a:r>
              <a:rPr lang="en-US" dirty="0" smtClean="0"/>
              <a:t>Simulation </a:t>
            </a:r>
            <a:r>
              <a:rPr lang="en-US" dirty="0"/>
              <a:t>of conservation actions</a:t>
            </a:r>
          </a:p>
          <a:p>
            <a:r>
              <a:rPr lang="en-US" smtClean="0"/>
              <a:t>Transitioning to </a:t>
            </a:r>
            <a:r>
              <a:rPr lang="en-US" dirty="0"/>
              <a:t>USFWS and USFS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68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Goal - Approach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76400"/>
            <a:ext cx="78486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getting weirder</a:t>
            </a:r>
            <a:endParaRPr lang="en-US" dirty="0"/>
          </a:p>
        </p:txBody>
      </p:sp>
      <p:pic>
        <p:nvPicPr>
          <p:cNvPr id="307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76072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63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2003 Heat wave in France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93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Goal -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2" y="1371600"/>
            <a:ext cx="6924675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 and weather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Birds and weather stability</a:t>
            </a:r>
          </a:p>
          <a:p>
            <a:pPr lvl="1"/>
            <a:r>
              <a:rPr lang="en-US" dirty="0" smtClean="0"/>
              <a:t>Species distribution modeling with GBIF data</a:t>
            </a:r>
          </a:p>
          <a:p>
            <a:pPr lvl="1"/>
            <a:r>
              <a:rPr lang="en-US" dirty="0" smtClean="0"/>
              <a:t>Climate versus weather modeling for U.S.</a:t>
            </a:r>
          </a:p>
          <a:p>
            <a:pPr lvl="1"/>
            <a:r>
              <a:rPr lang="en-US" dirty="0" smtClean="0"/>
              <a:t>Identify species most affected by </a:t>
            </a:r>
            <a:br>
              <a:rPr lang="en-US" dirty="0" smtClean="0"/>
            </a:br>
            <a:r>
              <a:rPr lang="en-US" dirty="0" smtClean="0"/>
              <a:t>extreme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 and weather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GBIF</a:t>
            </a:r>
          </a:p>
          <a:p>
            <a:pPr lvl="1"/>
            <a:r>
              <a:rPr lang="en-US" sz="3200" dirty="0" smtClean="0"/>
              <a:t>~ 400 US Bird species </a:t>
            </a:r>
          </a:p>
          <a:p>
            <a:pPr lvl="1"/>
            <a:r>
              <a:rPr lang="en-US" sz="3200" dirty="0" smtClean="0"/>
              <a:t>Over 230,000 records</a:t>
            </a:r>
          </a:p>
          <a:p>
            <a:pPr lvl="2"/>
            <a:r>
              <a:rPr lang="en-US" sz="2800" dirty="0" smtClean="0"/>
              <a:t>1890s to 2010, most after 1990</a:t>
            </a:r>
          </a:p>
          <a:p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43350"/>
            <a:ext cx="5629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927" y="1447800"/>
            <a:ext cx="6289473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322" y="5029200"/>
            <a:ext cx="3304478" cy="106680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BIOCLIM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Global 1 km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1950-2000</a:t>
            </a:r>
          </a:p>
        </p:txBody>
      </p:sp>
    </p:spTree>
    <p:extLst>
      <p:ext uri="{BB962C8B-B14F-4D97-AF65-F5344CB8AC3E}">
        <p14:creationId xmlns:p14="http://schemas.microsoft.com/office/powerpoint/2010/main" val="22451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" y="1524000"/>
            <a:ext cx="8272594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7800"/>
            <a:ext cx="8229600" cy="1401763"/>
          </a:xfrm>
        </p:spPr>
        <p:txBody>
          <a:bodyPr>
            <a:normAutofit fontScale="77500" lnSpcReduction="20000"/>
          </a:bodyPr>
          <a:lstStyle/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PRISM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Monthly </a:t>
            </a:r>
            <a:r>
              <a:rPr lang="en-US" dirty="0" err="1" smtClean="0">
                <a:solidFill>
                  <a:schemeClr val="bg1"/>
                </a:solidFill>
              </a:rPr>
              <a:t>precip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tmin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tmax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Derived 8 BIOCLIM variables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1905-2011 monthly grid</a:t>
            </a:r>
          </a:p>
        </p:txBody>
      </p:sp>
    </p:spTree>
    <p:extLst>
      <p:ext uri="{BB962C8B-B14F-4D97-AF65-F5344CB8AC3E}">
        <p14:creationId xmlns:p14="http://schemas.microsoft.com/office/powerpoint/2010/main" val="11103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899834"/>
            <a:ext cx="82450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Nearly 10,0000 records, 1912-2009, majority post-1990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4500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01409" cy="153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9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Climate Suitability</a:t>
            </a:r>
            <a:endParaRPr lang="en-US" sz="2800" dirty="0"/>
          </a:p>
        </p:txBody>
      </p:sp>
      <p:pic>
        <p:nvPicPr>
          <p:cNvPr id="2050" name="Picture 2" descr="C:\Users\Brookey\Dropbox\NASA\Cardinal_model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5962"/>
            <a:ext cx="4040188" cy="33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</p:spTree>
    <p:extLst>
      <p:ext uri="{BB962C8B-B14F-4D97-AF65-F5344CB8AC3E}">
        <p14:creationId xmlns:p14="http://schemas.microsoft.com/office/powerpoint/2010/main" val="14535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pic>
        <p:nvPicPr>
          <p:cNvPr id="3074" name="Picture 2" descr="C:\Users\Brookey\Desktop\cardinal_decade\post1950_potential.dist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25" y="1600200"/>
            <a:ext cx="7905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140" y="5603557"/>
            <a:ext cx="79752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Northern Cardinal suitable weather space 1950 -2009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176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Climate Suitability</a:t>
            </a:r>
            <a:endParaRPr lang="en-US" sz="2800" dirty="0"/>
          </a:p>
        </p:txBody>
      </p:sp>
      <p:pic>
        <p:nvPicPr>
          <p:cNvPr id="2050" name="Picture 2" descr="C:\Users\Brookey\Dropbox\NASA\Cardinal_model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5962"/>
            <a:ext cx="4040188" cy="33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84711" y="1570038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Weather stability</a:t>
            </a:r>
            <a:endParaRPr lang="en-US" sz="2800" dirty="0"/>
          </a:p>
        </p:txBody>
      </p:sp>
      <p:pic>
        <p:nvPicPr>
          <p:cNvPr id="1026" name="Picture 2" descr="C:\Users\Brookey\Desktop\cardinal_decade\Cardinal_weather2.t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500289"/>
            <a:ext cx="4041775" cy="33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1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Birds </a:t>
            </a:r>
            <a:r>
              <a:rPr lang="en-US" dirty="0"/>
              <a:t>and weather stability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397919"/>
              </p:ext>
            </p:extLst>
          </p:nvPr>
        </p:nvGraphicFramePr>
        <p:xfrm>
          <a:off x="914400" y="1371600"/>
          <a:ext cx="71628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1614" y="5603557"/>
            <a:ext cx="79351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Models for 389 bird species in the conterminous U.S.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0784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getting weirder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63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2011 Drought in Texas</a:t>
            </a:r>
            <a:endParaRPr lang="en-US" sz="3200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76072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Weather matters – maybe even more than climate</a:t>
            </a:r>
          </a:p>
          <a:p>
            <a:r>
              <a:rPr lang="en-US" dirty="0" smtClean="0"/>
              <a:t>Extreme events push species to their physiological limits</a:t>
            </a:r>
          </a:p>
          <a:p>
            <a:r>
              <a:rPr lang="en-US" dirty="0" smtClean="0"/>
              <a:t>Addressing extreme events is key for mitigating climate change effects </a:t>
            </a:r>
            <a:br>
              <a:rPr lang="en-US" dirty="0" smtClean="0"/>
            </a:br>
            <a:r>
              <a:rPr lang="en-US" dirty="0" smtClean="0"/>
              <a:t>on biodiversity conservation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b="1" i="1" dirty="0" smtClean="0"/>
              <a:t>Goal 1: </a:t>
            </a:r>
            <a:br>
              <a:rPr lang="en-US" b="1" i="1" dirty="0" smtClean="0"/>
            </a:br>
            <a:r>
              <a:rPr lang="en-US" b="1" i="1" dirty="0" smtClean="0"/>
              <a:t>Predict the effects of extreme events on birds</a:t>
            </a:r>
          </a:p>
          <a:p>
            <a:pPr>
              <a:buNone/>
            </a:pPr>
            <a:endParaRPr lang="en-US" sz="1200" b="1" i="1" dirty="0" smtClean="0"/>
          </a:p>
          <a:p>
            <a:pPr>
              <a:buNone/>
            </a:pPr>
            <a:r>
              <a:rPr lang="en-US" sz="1200" b="1" i="1" dirty="0" smtClean="0"/>
              <a:t>       </a:t>
            </a:r>
            <a:r>
              <a:rPr lang="en-US" b="1" i="1" dirty="0"/>
              <a:t> </a:t>
            </a:r>
            <a:r>
              <a:rPr lang="en-US" b="1" i="1" dirty="0" smtClean="0"/>
              <a:t>Process of (1) </a:t>
            </a:r>
            <a:r>
              <a:rPr lang="en-US" b="1" i="1" dirty="0"/>
              <a:t>lower </a:t>
            </a:r>
            <a:r>
              <a:rPr lang="en-US" b="1" i="1" dirty="0" smtClean="0"/>
              <a:t>recruitment, (</a:t>
            </a:r>
            <a:r>
              <a:rPr lang="en-US" b="1" i="1" dirty="0"/>
              <a:t>2) </a:t>
            </a:r>
            <a:r>
              <a:rPr lang="en-US" b="1" i="1" dirty="0" smtClean="0"/>
              <a:t>adult mortality, (</a:t>
            </a:r>
            <a:r>
              <a:rPr lang="en-US" b="1" i="1" dirty="0"/>
              <a:t>3) </a:t>
            </a:r>
            <a:r>
              <a:rPr lang="en-US" b="1" i="1" dirty="0" smtClean="0"/>
              <a:t>dispersal, or </a:t>
            </a:r>
            <a:r>
              <a:rPr lang="en-US" b="1" i="1" dirty="0"/>
              <a:t>(4) </a:t>
            </a:r>
            <a:r>
              <a:rPr lang="en-US" b="1" i="1" dirty="0" err="1" smtClean="0"/>
              <a:t>refugia</a:t>
            </a:r>
            <a:endParaRPr lang="en-US" b="1" dirty="0"/>
          </a:p>
          <a:p>
            <a:pPr>
              <a:buNone/>
            </a:pPr>
            <a:endParaRPr lang="en-US" b="1" i="1" dirty="0" smtClean="0"/>
          </a:p>
          <a:p>
            <a:pPr>
              <a:buNone/>
            </a:pPr>
            <a:r>
              <a:rPr lang="en-US" b="1" i="1" dirty="0" smtClean="0"/>
              <a:t>Goal 2: 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 smtClean="0"/>
              <a:t>Quantify and enhance the role of refuges and national forests as </a:t>
            </a:r>
            <a:r>
              <a:rPr lang="en-US" b="1" i="1" dirty="0" err="1" smtClean="0"/>
              <a:t>refugia</a:t>
            </a:r>
            <a:endParaRPr lang="en-US" b="1" i="1" dirty="0"/>
          </a:p>
          <a:p>
            <a:pPr>
              <a:buNone/>
            </a:pPr>
            <a:endParaRPr lang="en-US" b="1" i="1" dirty="0"/>
          </a:p>
          <a:p>
            <a:pPr>
              <a:buNone/>
            </a:pPr>
            <a:endParaRPr lang="en-US" b="1" i="1" dirty="0" smtClean="0"/>
          </a:p>
          <a:p>
            <a:pPr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63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Develop </a:t>
            </a:r>
            <a:r>
              <a:rPr lang="en-US" dirty="0"/>
              <a:t>a tool and a modeling framework to predict species responses to future extreme climate and weather events by integrating </a:t>
            </a:r>
            <a:r>
              <a:rPr lang="en-US" dirty="0" smtClean="0"/>
              <a:t>RAMAS-GIS </a:t>
            </a:r>
            <a:r>
              <a:rPr lang="en-US" dirty="0"/>
              <a:t>with </a:t>
            </a:r>
            <a:r>
              <a:rPr lang="en-US" dirty="0" smtClean="0"/>
              <a:t>NARCCAP</a:t>
            </a:r>
          </a:p>
          <a:p>
            <a:pPr marL="514350" indent="-514350">
              <a:buAutoNum type="arabicParenBoth"/>
            </a:pPr>
            <a:r>
              <a:rPr lang="en-US" dirty="0" smtClean="0"/>
              <a:t>test </a:t>
            </a:r>
            <a:r>
              <a:rPr lang="en-US" dirty="0"/>
              <a:t>four hypotheses about the effects of extreme events on bird patterns and bird demographics in the case of droughts, heat waves, and spring cold snaps, and for a range of bird species with different migratory and foraging </a:t>
            </a:r>
            <a:r>
              <a:rPr lang="en-US" dirty="0" smtClean="0"/>
              <a:t>habits</a:t>
            </a:r>
          </a:p>
          <a:p>
            <a:pPr marL="514350" indent="-514350">
              <a:buAutoNum type="arabicParenBoth"/>
            </a:pPr>
            <a:r>
              <a:rPr lang="en-US" dirty="0" smtClean="0"/>
              <a:t>assess </a:t>
            </a:r>
            <a:r>
              <a:rPr lang="en-US" dirty="0"/>
              <a:t>which MODIS products best capture those extreme events that are most important to explain bird </a:t>
            </a:r>
            <a:r>
              <a:rPr lang="en-US" dirty="0" smtClean="0"/>
              <a:t>demographics</a:t>
            </a:r>
          </a:p>
          <a:p>
            <a:pPr marL="514350" indent="-514350">
              <a:buAutoNum type="arabicParenBoth"/>
            </a:pPr>
            <a:r>
              <a:rPr lang="en-US" dirty="0" smtClean="0"/>
              <a:t>make </a:t>
            </a:r>
            <a:r>
              <a:rPr lang="en-US" dirty="0"/>
              <a:t>recommendations for NASA for future of biodiversity-relevant data products and satellite </a:t>
            </a:r>
            <a:r>
              <a:rPr lang="en-US" dirty="0" smtClean="0"/>
              <a:t>missions</a:t>
            </a:r>
            <a:endParaRPr lang="en-US" dirty="0"/>
          </a:p>
          <a:p>
            <a:pPr marL="514350" indent="-514350">
              <a:buAutoNum type="arabicParenBoth"/>
            </a:pPr>
            <a:r>
              <a:rPr lang="en-US" dirty="0" smtClean="0"/>
              <a:t>train </a:t>
            </a:r>
            <a:r>
              <a:rPr lang="en-US" dirty="0"/>
              <a:t>2 PhD students and 2 postdoctoral fellows to build capacity;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deepen </a:t>
            </a:r>
            <a:r>
              <a:rPr lang="en-US" dirty="0"/>
              <a:t>collaboration among team members, and between the U.S. Fish and Wildlife Service, the U.S. Geological Survey, and the U.S. Forest Service; and </a:t>
            </a:r>
            <a:endParaRPr lang="en-US" dirty="0" smtClean="0"/>
          </a:p>
          <a:p>
            <a:pPr marL="514350" indent="-514350">
              <a:buAutoNum type="arabicParenBoth"/>
            </a:pPr>
            <a:r>
              <a:rPr lang="en-US" dirty="0" smtClean="0"/>
              <a:t> </a:t>
            </a:r>
            <a:r>
              <a:rPr lang="en-US" dirty="0"/>
              <a:t>publish at least 12 peer-reviewed journal articles in journals such as </a:t>
            </a:r>
            <a:r>
              <a:rPr lang="en-US" i="1" dirty="0"/>
              <a:t>Remote Sensing of Environment, Global Change Biology, Conservation Biology, and Ecological Applications.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Derived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/>
              <a:t>Annual </a:t>
            </a:r>
            <a:r>
              <a:rPr lang="en-US" sz="3000" dirty="0"/>
              <a:t>Mean </a:t>
            </a:r>
            <a:r>
              <a:rPr lang="en-US" sz="3000" dirty="0" smtClean="0"/>
              <a:t>Temperature</a:t>
            </a:r>
          </a:p>
          <a:p>
            <a:r>
              <a:rPr lang="en-US" sz="3000" dirty="0" smtClean="0"/>
              <a:t>Temperature Seasonality</a:t>
            </a:r>
          </a:p>
          <a:p>
            <a:r>
              <a:rPr lang="en-US" sz="3000" dirty="0" smtClean="0"/>
              <a:t>Max </a:t>
            </a:r>
            <a:r>
              <a:rPr lang="en-US" sz="3000" dirty="0"/>
              <a:t>Temperature of Warmest </a:t>
            </a:r>
            <a:r>
              <a:rPr lang="en-US" sz="3000" dirty="0" smtClean="0"/>
              <a:t>Month</a:t>
            </a:r>
          </a:p>
          <a:p>
            <a:r>
              <a:rPr lang="en-US" sz="3000" dirty="0" smtClean="0"/>
              <a:t>Min </a:t>
            </a:r>
            <a:r>
              <a:rPr lang="en-US" sz="3000" dirty="0"/>
              <a:t>Temperature of Coldest </a:t>
            </a:r>
            <a:r>
              <a:rPr lang="en-US" sz="3000" dirty="0" smtClean="0"/>
              <a:t>Month</a:t>
            </a:r>
          </a:p>
          <a:p>
            <a:r>
              <a:rPr lang="en-US" sz="3000" dirty="0" smtClean="0"/>
              <a:t>Annual Precipitation</a:t>
            </a:r>
          </a:p>
          <a:p>
            <a:r>
              <a:rPr lang="en-US" sz="3000" dirty="0" smtClean="0"/>
              <a:t>Precipitation Seasonality</a:t>
            </a:r>
          </a:p>
          <a:p>
            <a:r>
              <a:rPr lang="en-US" sz="3000" dirty="0" smtClean="0"/>
              <a:t>Precipitation </a:t>
            </a:r>
            <a:r>
              <a:rPr lang="en-US" sz="3000" dirty="0"/>
              <a:t>of Wettest </a:t>
            </a:r>
            <a:r>
              <a:rPr lang="en-US" sz="3000" dirty="0" smtClean="0"/>
              <a:t>Quarter</a:t>
            </a:r>
          </a:p>
          <a:p>
            <a:r>
              <a:rPr lang="en-US" sz="3000" dirty="0"/>
              <a:t>Precipitation of </a:t>
            </a:r>
            <a:r>
              <a:rPr lang="en-US" sz="3000" dirty="0" smtClean="0"/>
              <a:t>Driest Quarter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NLCD, MODIS, GRACE drought, SPI… and other data sets will be assessed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2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getting weirder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63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Spring cold snap</a:t>
            </a:r>
            <a:endParaRPr lang="en-US" sz="3200" dirty="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76072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versus weather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24400" y="2057400"/>
            <a:ext cx="3886200" cy="3733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versus weather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638800" y="2743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86400" y="31242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848600" y="22098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96200" y="2819400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versus weather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05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versus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75237"/>
            <a:ext cx="8763000" cy="12493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Precipitation change by late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marL="0" indent="0" algn="ctr">
              <a:buNone/>
            </a:pPr>
            <a:r>
              <a:rPr lang="en-US" dirty="0" smtClean="0"/>
              <a:t>Ensemble prediction of 20 global climate models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85975"/>
            <a:ext cx="861279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6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823</Words>
  <Application>Microsoft Office PowerPoint</Application>
  <PresentationFormat>On-screen Show (4:3)</PresentationFormat>
  <Paragraphs>193</Paragraphs>
  <Slides>45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The effects of extreme climate events  on avian demographics: the role of habitat refugia in mitigating climate change </vt:lpstr>
      <vt:lpstr>It’s getting weirder</vt:lpstr>
      <vt:lpstr>It’s getting weirder</vt:lpstr>
      <vt:lpstr>It’s getting weirder</vt:lpstr>
      <vt:lpstr>It’s getting weirder</vt:lpstr>
      <vt:lpstr>Climate versus weather</vt:lpstr>
      <vt:lpstr>Climate versus weather</vt:lpstr>
      <vt:lpstr>Climate versus weather</vt:lpstr>
      <vt:lpstr>Climate versus weather</vt:lpstr>
      <vt:lpstr>Declines in landbird abundance  following drought/heat events</vt:lpstr>
      <vt:lpstr>Ground nesting species particularly affected</vt:lpstr>
      <vt:lpstr>Extreme weather and birds</vt:lpstr>
      <vt:lpstr>Research Question</vt:lpstr>
      <vt:lpstr>Research Question</vt:lpstr>
      <vt:lpstr>Research Question</vt:lpstr>
      <vt:lpstr>1st Goal</vt:lpstr>
      <vt:lpstr>1st Goal</vt:lpstr>
      <vt:lpstr>2nd Goal</vt:lpstr>
      <vt:lpstr>1st Goal - Approach</vt:lpstr>
      <vt:lpstr>1st Goal - Approach</vt:lpstr>
      <vt:lpstr>1st Goal - Approach</vt:lpstr>
      <vt:lpstr>1st Goal - Approach</vt:lpstr>
      <vt:lpstr>1st Goal - Approach</vt:lpstr>
      <vt:lpstr>1st Goal - Approach</vt:lpstr>
      <vt:lpstr>1st Goal - Approach</vt:lpstr>
      <vt:lpstr>1st Goal - Approach</vt:lpstr>
      <vt:lpstr>1st Goal - Approach</vt:lpstr>
      <vt:lpstr>2nd Goal</vt:lpstr>
      <vt:lpstr>2nd Goal - Approach</vt:lpstr>
      <vt:lpstr>2nd Goal - Approach</vt:lpstr>
      <vt:lpstr>Birds and weather stability</vt:lpstr>
      <vt:lpstr>Birds and weather stability</vt:lpstr>
      <vt:lpstr>Birds and weather stability</vt:lpstr>
      <vt:lpstr>Birds and weather stability</vt:lpstr>
      <vt:lpstr>Birds and weather stability</vt:lpstr>
      <vt:lpstr>Birds and weather stability</vt:lpstr>
      <vt:lpstr>Birds and weather stability</vt:lpstr>
      <vt:lpstr>Birds and weather stability</vt:lpstr>
      <vt:lpstr>Birds and weather stability</vt:lpstr>
      <vt:lpstr>Conclusions</vt:lpstr>
      <vt:lpstr>Conclusions</vt:lpstr>
      <vt:lpstr>PowerPoint Presentation</vt:lpstr>
      <vt:lpstr>PowerPoint Presentation</vt:lpstr>
      <vt:lpstr>Deliverables</vt:lpstr>
      <vt:lpstr>Derived Variables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extreme climate events  on avian demographics: the role of habitat refugia in mitigating climate change</dc:title>
  <dc:creator>Admin</dc:creator>
  <cp:lastModifiedBy>Radeloff</cp:lastModifiedBy>
  <cp:revision>61</cp:revision>
  <dcterms:created xsi:type="dcterms:W3CDTF">2012-03-28T01:55:05Z</dcterms:created>
  <dcterms:modified xsi:type="dcterms:W3CDTF">2012-04-26T17:58:19Z</dcterms:modified>
</cp:coreProperties>
</file>