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3"/>
  </p:notesMasterIdLst>
  <p:sldIdLst>
    <p:sldId id="269" r:id="rId2"/>
    <p:sldId id="257" r:id="rId3"/>
    <p:sldId id="280" r:id="rId4"/>
    <p:sldId id="281" r:id="rId5"/>
    <p:sldId id="282" r:id="rId6"/>
    <p:sldId id="283" r:id="rId7"/>
    <p:sldId id="285" r:id="rId8"/>
    <p:sldId id="286" r:id="rId9"/>
    <p:sldId id="287" r:id="rId10"/>
    <p:sldId id="273" r:id="rId11"/>
    <p:sldId id="300" r:id="rId12"/>
    <p:sldId id="261" r:id="rId13"/>
    <p:sldId id="293" r:id="rId14"/>
    <p:sldId id="258" r:id="rId15"/>
    <p:sldId id="288" r:id="rId16"/>
    <p:sldId id="294" r:id="rId17"/>
    <p:sldId id="290" r:id="rId18"/>
    <p:sldId id="291" r:id="rId19"/>
    <p:sldId id="295" r:id="rId20"/>
    <p:sldId id="259" r:id="rId21"/>
    <p:sldId id="271" r:id="rId22"/>
    <p:sldId id="270" r:id="rId23"/>
    <p:sldId id="272" r:id="rId24"/>
    <p:sldId id="296" r:id="rId25"/>
    <p:sldId id="292" r:id="rId26"/>
    <p:sldId id="263" r:id="rId27"/>
    <p:sldId id="297" r:id="rId28"/>
    <p:sldId id="298" r:id="rId29"/>
    <p:sldId id="299" r:id="rId30"/>
    <p:sldId id="26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21" autoAdjust="0"/>
    <p:restoredTop sz="78445" autoAdjust="0"/>
  </p:normalViewPr>
  <p:slideViewPr>
    <p:cSldViewPr>
      <p:cViewPr varScale="1">
        <p:scale>
          <a:sx n="90" d="100"/>
          <a:sy n="90"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v>BCHU HY </c:v>
          </c:tx>
          <c:cat>
            <c:numRef>
              <c:f>Sheet1!$A$2:$A$10</c:f>
              <c:numCache>
                <c:formatCode>General</c:formatCode>
                <c:ptCount val="9"/>
                <c:pt idx="0">
                  <c:v>2002.0</c:v>
                </c:pt>
                <c:pt idx="1">
                  <c:v>2003.0</c:v>
                </c:pt>
                <c:pt idx="2">
                  <c:v>2004.0</c:v>
                </c:pt>
                <c:pt idx="3">
                  <c:v>2005.0</c:v>
                </c:pt>
                <c:pt idx="4">
                  <c:v>2006.0</c:v>
                </c:pt>
                <c:pt idx="5">
                  <c:v>2007.0</c:v>
                </c:pt>
                <c:pt idx="6">
                  <c:v>2008.0</c:v>
                </c:pt>
                <c:pt idx="7">
                  <c:v>2009.0</c:v>
                </c:pt>
                <c:pt idx="8">
                  <c:v>2010.0</c:v>
                </c:pt>
              </c:numCache>
            </c:numRef>
          </c:cat>
          <c:val>
            <c:numRef>
              <c:f>Sheet1!$B$2:$B$10</c:f>
              <c:numCache>
                <c:formatCode>0.00</c:formatCode>
                <c:ptCount val="9"/>
                <c:pt idx="0">
                  <c:v>0.45364238410596</c:v>
                </c:pt>
                <c:pt idx="1">
                  <c:v>0.518214936247723</c:v>
                </c:pt>
                <c:pt idx="2">
                  <c:v>0.515775917578884</c:v>
                </c:pt>
                <c:pt idx="3">
                  <c:v>0.432098765432099</c:v>
                </c:pt>
                <c:pt idx="4">
                  <c:v>0.260991580916745</c:v>
                </c:pt>
                <c:pt idx="5">
                  <c:v>0.420581655480984</c:v>
                </c:pt>
                <c:pt idx="6">
                  <c:v>0.434114793856104</c:v>
                </c:pt>
                <c:pt idx="7">
                  <c:v>0.456973293768547</c:v>
                </c:pt>
                <c:pt idx="8">
                  <c:v>0.518203883495146</c:v>
                </c:pt>
              </c:numCache>
            </c:numRef>
          </c:val>
        </c:ser>
        <c:ser>
          <c:idx val="1"/>
          <c:order val="1"/>
          <c:tx>
            <c:v>RUHU HY</c:v>
          </c:tx>
          <c:cat>
            <c:numRef>
              <c:f>Sheet1!$A$2:$A$10</c:f>
              <c:numCache>
                <c:formatCode>General</c:formatCode>
                <c:ptCount val="9"/>
                <c:pt idx="0">
                  <c:v>2002.0</c:v>
                </c:pt>
                <c:pt idx="1">
                  <c:v>2003.0</c:v>
                </c:pt>
                <c:pt idx="2">
                  <c:v>2004.0</c:v>
                </c:pt>
                <c:pt idx="3">
                  <c:v>2005.0</c:v>
                </c:pt>
                <c:pt idx="4">
                  <c:v>2006.0</c:v>
                </c:pt>
                <c:pt idx="5">
                  <c:v>2007.0</c:v>
                </c:pt>
                <c:pt idx="6">
                  <c:v>2008.0</c:v>
                </c:pt>
                <c:pt idx="7">
                  <c:v>2009.0</c:v>
                </c:pt>
                <c:pt idx="8">
                  <c:v>2010.0</c:v>
                </c:pt>
              </c:numCache>
            </c:numRef>
          </c:cat>
          <c:val>
            <c:numRef>
              <c:f>Sheet1!$C$2:$C$10</c:f>
              <c:numCache>
                <c:formatCode>0.00</c:formatCode>
                <c:ptCount val="9"/>
                <c:pt idx="0">
                  <c:v>0.862847222222223</c:v>
                </c:pt>
                <c:pt idx="1">
                  <c:v>0.843891402714933</c:v>
                </c:pt>
                <c:pt idx="2">
                  <c:v>0.870044052863439</c:v>
                </c:pt>
                <c:pt idx="3">
                  <c:v>0.666666666666667</c:v>
                </c:pt>
                <c:pt idx="4">
                  <c:v>0.471698113207548</c:v>
                </c:pt>
                <c:pt idx="5">
                  <c:v>0.874439461883408</c:v>
                </c:pt>
                <c:pt idx="6">
                  <c:v>0.893617021276596</c:v>
                </c:pt>
                <c:pt idx="7">
                  <c:v>0.793193717277488</c:v>
                </c:pt>
                <c:pt idx="8">
                  <c:v>0.960396039603961</c:v>
                </c:pt>
              </c:numCache>
            </c:numRef>
          </c:val>
        </c:ser>
        <c:ser>
          <c:idx val="2"/>
          <c:order val="2"/>
          <c:tx>
            <c:v>BTLHL HY</c:v>
          </c:tx>
          <c:cat>
            <c:numRef>
              <c:f>Sheet1!$A$2:$A$10</c:f>
              <c:numCache>
                <c:formatCode>General</c:formatCode>
                <c:ptCount val="9"/>
                <c:pt idx="0">
                  <c:v>2002.0</c:v>
                </c:pt>
                <c:pt idx="1">
                  <c:v>2003.0</c:v>
                </c:pt>
                <c:pt idx="2">
                  <c:v>2004.0</c:v>
                </c:pt>
                <c:pt idx="3">
                  <c:v>2005.0</c:v>
                </c:pt>
                <c:pt idx="4">
                  <c:v>2006.0</c:v>
                </c:pt>
                <c:pt idx="5">
                  <c:v>2007.0</c:v>
                </c:pt>
                <c:pt idx="6">
                  <c:v>2008.0</c:v>
                </c:pt>
                <c:pt idx="7">
                  <c:v>2009.0</c:v>
                </c:pt>
                <c:pt idx="8">
                  <c:v>2010.0</c:v>
                </c:pt>
              </c:numCache>
            </c:numRef>
          </c:cat>
          <c:val>
            <c:numRef>
              <c:f>Sheet1!$D$2:$D$10</c:f>
              <c:numCache>
                <c:formatCode>0.00</c:formatCode>
                <c:ptCount val="9"/>
                <c:pt idx="0">
                  <c:v>0.447876447876449</c:v>
                </c:pt>
                <c:pt idx="1">
                  <c:v>0.716894977168951</c:v>
                </c:pt>
                <c:pt idx="2">
                  <c:v>0.71818181818182</c:v>
                </c:pt>
                <c:pt idx="3">
                  <c:v>0.666666666666667</c:v>
                </c:pt>
                <c:pt idx="4">
                  <c:v>0.397058823529413</c:v>
                </c:pt>
                <c:pt idx="5">
                  <c:v>0.66984126984127</c:v>
                </c:pt>
                <c:pt idx="6">
                  <c:v>0.857142857142858</c:v>
                </c:pt>
                <c:pt idx="7">
                  <c:v>0.538011695906432</c:v>
                </c:pt>
                <c:pt idx="8">
                  <c:v>0.641975308641977</c:v>
                </c:pt>
              </c:numCache>
            </c:numRef>
          </c:val>
        </c:ser>
        <c:ser>
          <c:idx val="3"/>
          <c:order val="3"/>
          <c:tx>
            <c:v>CAHU HY</c:v>
          </c:tx>
          <c:cat>
            <c:numRef>
              <c:f>Sheet1!$A$2:$A$10</c:f>
              <c:numCache>
                <c:formatCode>General</c:formatCode>
                <c:ptCount val="9"/>
                <c:pt idx="0">
                  <c:v>2002.0</c:v>
                </c:pt>
                <c:pt idx="1">
                  <c:v>2003.0</c:v>
                </c:pt>
                <c:pt idx="2">
                  <c:v>2004.0</c:v>
                </c:pt>
                <c:pt idx="3">
                  <c:v>2005.0</c:v>
                </c:pt>
                <c:pt idx="4">
                  <c:v>2006.0</c:v>
                </c:pt>
                <c:pt idx="5">
                  <c:v>2007.0</c:v>
                </c:pt>
                <c:pt idx="6">
                  <c:v>2008.0</c:v>
                </c:pt>
                <c:pt idx="7">
                  <c:v>2009.0</c:v>
                </c:pt>
                <c:pt idx="8">
                  <c:v>2010.0</c:v>
                </c:pt>
              </c:numCache>
            </c:numRef>
          </c:cat>
          <c:val>
            <c:numRef>
              <c:f>Sheet1!$E$2:$E$10</c:f>
              <c:numCache>
                <c:formatCode>0.00</c:formatCode>
                <c:ptCount val="9"/>
                <c:pt idx="0">
                  <c:v>0.673913043478262</c:v>
                </c:pt>
                <c:pt idx="1">
                  <c:v>0.814814814814816</c:v>
                </c:pt>
                <c:pt idx="2">
                  <c:v>0.821428571428573</c:v>
                </c:pt>
                <c:pt idx="3">
                  <c:v>0.428571428571429</c:v>
                </c:pt>
                <c:pt idx="4">
                  <c:v>0.538461538461538</c:v>
                </c:pt>
                <c:pt idx="5">
                  <c:v>0.796296296296297</c:v>
                </c:pt>
                <c:pt idx="6">
                  <c:v>0.894736842105263</c:v>
                </c:pt>
                <c:pt idx="7">
                  <c:v>0.750000000000001</c:v>
                </c:pt>
                <c:pt idx="8">
                  <c:v>0.866666666666667</c:v>
                </c:pt>
              </c:numCache>
            </c:numRef>
          </c:val>
        </c:ser>
        <c:marker val="1"/>
        <c:axId val="298931640"/>
        <c:axId val="298937752"/>
      </c:lineChart>
      <c:catAx>
        <c:axId val="298931640"/>
        <c:scaling>
          <c:orientation val="minMax"/>
        </c:scaling>
        <c:axPos val="b"/>
        <c:numFmt formatCode="General" sourceLinked="1"/>
        <c:tickLblPos val="nextTo"/>
        <c:crossAx val="298937752"/>
        <c:crosses val="autoZero"/>
        <c:auto val="1"/>
        <c:lblAlgn val="ctr"/>
        <c:lblOffset val="100"/>
      </c:catAx>
      <c:valAx>
        <c:axId val="298937752"/>
        <c:scaling>
          <c:orientation val="minMax"/>
        </c:scaling>
        <c:axPos val="l"/>
        <c:majorGridlines/>
        <c:numFmt formatCode="0.00" sourceLinked="1"/>
        <c:tickLblPos val="nextTo"/>
        <c:crossAx val="298931640"/>
        <c:crosses val="autoZero"/>
        <c:crossBetween val="between"/>
      </c:valAx>
    </c:plotArea>
    <c:legend>
      <c:legendPos val="r"/>
      <c:legendEntry>
        <c:idx val="0"/>
        <c:txPr>
          <a:bodyPr/>
          <a:lstStyle/>
          <a:p>
            <a:pPr>
              <a:defRPr sz="2000"/>
            </a:pPr>
            <a:endParaRPr lang="en-US"/>
          </a:p>
        </c:txPr>
      </c:legendEntry>
      <c:legendEntry>
        <c:idx val="1"/>
        <c:txPr>
          <a:bodyPr/>
          <a:lstStyle/>
          <a:p>
            <a:pPr>
              <a:defRPr sz="2000"/>
            </a:pPr>
            <a:endParaRPr lang="en-US"/>
          </a:p>
        </c:txPr>
      </c:legendEntry>
      <c:legendEntry>
        <c:idx val="2"/>
        <c:txPr>
          <a:bodyPr/>
          <a:lstStyle/>
          <a:p>
            <a:pPr>
              <a:defRPr sz="2000"/>
            </a:pPr>
            <a:endParaRPr lang="en-US"/>
          </a:p>
        </c:txPr>
      </c:legendEntry>
      <c:legendEntry>
        <c:idx val="3"/>
        <c:txPr>
          <a:bodyPr/>
          <a:lstStyle/>
          <a:p>
            <a:pPr>
              <a:defRPr sz="2000"/>
            </a:pPr>
            <a:endParaRPr lang="en-US"/>
          </a:p>
        </c:txPr>
      </c:legendEntry>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06D77-5B64-4150-9B52-53AFC3C39EF6}" type="datetimeFigureOut">
              <a:rPr lang="en-US" smtClean="0"/>
              <a:pPr/>
              <a:t>4/25/12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D0ED0-0A9F-4319-86AB-8BECBD27300B}"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160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three main objectives</a:t>
            </a:r>
            <a:r>
              <a:rPr lang="en-US" baseline="0" dirty="0" smtClean="0"/>
              <a:t> focus on</a:t>
            </a:r>
          </a:p>
          <a:p>
            <a:endParaRPr lang="en-US" baseline="0" dirty="0" smtClean="0"/>
          </a:p>
          <a:p>
            <a:pPr marL="228600" indent="-228600">
              <a:buAutoNum type="arabicPeriod"/>
            </a:pPr>
            <a:r>
              <a:rPr lang="en-US" baseline="0" dirty="0" smtClean="0"/>
              <a:t>identifying patterns (objective 1) – i.e., be determining the association between hummingbird abundance, distribution and survival and environmental variables.  Specifically we think that periods of anomalously low or high moisture, productivity or temperature should result in changes in abundance, distribution and survival</a:t>
            </a:r>
          </a:p>
          <a:p>
            <a:pPr marL="228600" indent="-228600">
              <a:buAutoNum type="arabicPeriod"/>
            </a:pPr>
            <a:r>
              <a:rPr lang="en-US" baseline="0" dirty="0" smtClean="0"/>
              <a:t>Evaluating some of the biological mechanisms --- we focus on what we think are the two main mechanisms – nectar resources and physiological response; Nectar is the main food source of </a:t>
            </a:r>
            <a:r>
              <a:rPr lang="en-US" baseline="0" dirty="0" err="1" smtClean="0"/>
              <a:t>hb</a:t>
            </a:r>
            <a:r>
              <a:rPr lang="en-US" baseline="0" dirty="0" smtClean="0"/>
              <a:t> so understanding what they eat and how their food is distributed has important implications for their survival and distribution, therefore we quantify nectar availability and use across regions and time.  Physiological measures provide direct information on hummingbird health and their ability to maintain an energy balance in different environmental (and nectar) conditions.</a:t>
            </a:r>
          </a:p>
          <a:p>
            <a:pPr marL="228600" indent="-228600">
              <a:buAutoNum type="arabicPeriod"/>
            </a:pPr>
            <a:r>
              <a:rPr lang="en-US" baseline="0" dirty="0" smtClean="0"/>
              <a:t>Finally we will integrate these data into statistical and physiological models.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Preliminary</a:t>
            </a:r>
            <a:r>
              <a:rPr lang="en-US" baseline="0" dirty="0" smtClean="0"/>
              <a:t> analyses suggest a strong correspondence between environmental factors (EVI) and abundance patterns of the black-chinned hummingbird</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graph indicates the percentage of Hatch Year birds captured at HMN sites during southbound migration. The decrease in percentage of hatch year birds in summer of 2006 suggest that  breeding success of multiple hummingbird species in western USA respond similarly to adverse environmental variables. One potential result of BTLH models is that climate during the winter of 2005-2006 was a “stress” year</a:t>
            </a:r>
            <a:endParaRPr lang="en-US" sz="1800" dirty="0"/>
          </a:p>
        </p:txBody>
      </p:sp>
      <p:sp>
        <p:nvSpPr>
          <p:cNvPr id="4" name="Slide Number Placeholder 3"/>
          <p:cNvSpPr>
            <a:spLocks noGrp="1"/>
          </p:cNvSpPr>
          <p:nvPr>
            <p:ph type="sldNum" sz="quarter" idx="10"/>
          </p:nvPr>
        </p:nvSpPr>
        <p:spPr/>
        <p:txBody>
          <a:bodyPr/>
          <a:lstStyle/>
          <a:p>
            <a:fld id="{AC075530-6DB8-49BD-89B7-3796407FF9BC}" type="slidenum">
              <a:rPr lang="en-US" smtClean="0"/>
              <a:pPr/>
              <a:t>15</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7554187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7AC4AE8-52BA-491F-8015-5130A3A537CC}" type="slidenum">
              <a:rPr lang="en-US" smtClean="0">
                <a:solidFill>
                  <a:prstClr val="black"/>
                </a:solidFill>
              </a:rPr>
              <a:pPr/>
              <a:t>17</a:t>
            </a:fld>
            <a:endParaRPr lang="en-US" smtClean="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mn-lt"/>
                <a:ea typeface="+mn-ea"/>
                <a:cs typeface="+mn-cs"/>
              </a:rPr>
              <a:t>In February 2011, extreme cold weather extended far south into Mexico reaching over-wintering sites of Broad-tailed Hummingbirds, a 3 gram species that breed at high elevations in the western USA. During their 2011 spring migration through Arizona and into Colorado, Broad-tailed Hummingbirds occurred in record numbers at low and mid elevation monitoring sites maintained by the Hummingbird Monitoring Network (HMN) with most birds in the early stages of wing molt, which usually is completed on the wintering grounds.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7AC4AE8-52BA-491F-8015-5130A3A537CC}" type="slidenum">
              <a:rPr lang="en-US" smtClean="0">
                <a:solidFill>
                  <a:prstClr val="black"/>
                </a:solidFill>
              </a:rPr>
              <a:pPr/>
              <a:t>18</a:t>
            </a:fld>
            <a:endParaRPr lang="en-US" smtClean="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These tables</a:t>
            </a:r>
            <a:r>
              <a:rPr lang="en-US" baseline="0" dirty="0" smtClean="0"/>
              <a:t> summarizes the increased abundance of Broad-tailed at Low and Mid- elevation monitoring sites in Arizona and also the increased percentage of birds with delayed or arrested molt. These data motivated our study that will model physiological response to extreme climate events.</a:t>
            </a:r>
          </a:p>
          <a:p>
            <a:pPr marL="0" marR="0">
              <a:lnSpc>
                <a:spcPct val="115000"/>
              </a:lnSpc>
              <a:spcBef>
                <a:spcPts val="0"/>
              </a:spcBef>
              <a:spcAft>
                <a:spcPts val="1000"/>
              </a:spcAft>
            </a:pPr>
            <a:r>
              <a:rPr lang="en-US" sz="1200" dirty="0" smtClean="0">
                <a:effectLst/>
                <a:latin typeface="+mn-lt"/>
                <a:ea typeface="Calibri"/>
                <a:cs typeface="Consolas"/>
              </a:rPr>
              <a:t>Using gridded time series of meteorological data in conjunction with metabolic and digestive physiological data, we will identify the temperature conditions under which Broad-tailed Hummingbirds will likely be stressed; then we will identify years in the past decade that meet these climatic conditions and use HMN monitoring data to test the predictions of the models.</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follow on project, we will ask whether</a:t>
            </a:r>
            <a:r>
              <a:rPr lang="en-US" baseline="0" dirty="0" smtClean="0"/>
              <a:t> the climatic conditions that cause stress in individual</a:t>
            </a:r>
            <a:r>
              <a:rPr lang="en-US" dirty="0" smtClean="0"/>
              <a:t> Broad-tailed hummingbirds</a:t>
            </a:r>
            <a:r>
              <a:rPr lang="en-US" baseline="0" dirty="0" smtClean="0"/>
              <a:t> also cause population level changes such as a decrease in survivorship.</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62588" lvl="1" defTabSz="525176"/>
            <a:r>
              <a:rPr lang="en-US" sz="3600" dirty="0" smtClean="0">
                <a:ln w="12700">
                  <a:noFill/>
                  <a:prstDash val="solid"/>
                </a:ln>
                <a:effectLst/>
                <a:latin typeface="Calibri" pitchFamily="34" charset="0"/>
              </a:rPr>
              <a:t>The development of network analysis has allowed the incorporation of community level interactions to  explore the stability and dynamic of pollination systems.</a:t>
            </a:r>
          </a:p>
          <a:p>
            <a:pPr marL="262588" lvl="1" defTabSz="525176"/>
            <a:endParaRPr lang="en-US" sz="3600" dirty="0" smtClean="0">
              <a:ln w="12700">
                <a:noFill/>
                <a:prstDash val="solid"/>
              </a:ln>
              <a:effectLst/>
              <a:latin typeface="Calibri" pitchFamily="34" charset="0"/>
            </a:endParaRPr>
          </a:p>
          <a:p>
            <a:pPr marL="262588" lvl="1" defTabSz="525176"/>
            <a:r>
              <a:rPr lang="en-US" sz="3600" dirty="0" smtClean="0">
                <a:ln w="12700">
                  <a:noFill/>
                  <a:prstDash val="solid"/>
                </a:ln>
                <a:effectLst/>
                <a:latin typeface="Calibri" pitchFamily="34" charset="0"/>
              </a:rPr>
              <a:t>The responses of species to habitat alterations has been  associated with the degree of specialization of the network. Disturbance of natural habitats would promote generalization over specialization.</a:t>
            </a:r>
          </a:p>
          <a:p>
            <a:pPr marL="262588" lvl="1" defTabSz="525176"/>
            <a:endParaRPr lang="en-US" sz="3600" dirty="0" smtClean="0">
              <a:ln w="12700">
                <a:noFill/>
                <a:prstDash val="solid"/>
              </a:ln>
              <a:effectLst/>
              <a:latin typeface="Calibri" pitchFamily="34" charset="0"/>
            </a:endParaRPr>
          </a:p>
          <a:p>
            <a:pPr defTabSz="525176"/>
            <a:r>
              <a:rPr lang="en-US" sz="3600" dirty="0" err="1" smtClean="0">
                <a:ln w="12700">
                  <a:noFill/>
                  <a:prstDash val="solid"/>
                </a:ln>
                <a:effectLst/>
                <a:latin typeface="Calibri" pitchFamily="34" charset="0"/>
              </a:rPr>
              <a:t>Cajas</a:t>
            </a:r>
            <a:r>
              <a:rPr lang="en-US" sz="3600" dirty="0" smtClean="0">
                <a:ln w="12700">
                  <a:noFill/>
                  <a:prstDash val="solid"/>
                </a:ln>
                <a:effectLst/>
                <a:latin typeface="Calibri" pitchFamily="34" charset="0"/>
              </a:rPr>
              <a:t> National Park – Ecuador. Elevation: 3100 m </a:t>
            </a:r>
          </a:p>
          <a:p>
            <a:pPr defTabSz="525176"/>
            <a:r>
              <a:rPr lang="en-US" sz="3600" dirty="0" smtClean="0">
                <a:ln w="12700">
                  <a:noFill/>
                  <a:prstDash val="solid"/>
                </a:ln>
                <a:effectLst/>
                <a:latin typeface="Calibri" pitchFamily="34" charset="0"/>
              </a:rPr>
              <a:t>Three habitats with varying levels of alteration</a:t>
            </a:r>
          </a:p>
          <a:p>
            <a:pPr defTabSz="525176"/>
            <a:r>
              <a:rPr lang="en-US" sz="3600" dirty="0" smtClean="0">
                <a:ln w="12700">
                  <a:noFill/>
                  <a:prstDash val="solid"/>
                </a:ln>
                <a:effectLst/>
                <a:latin typeface="Calibri" pitchFamily="34" charset="0"/>
              </a:rPr>
              <a:t>1) Second growth forest (GF)</a:t>
            </a:r>
          </a:p>
          <a:p>
            <a:pPr defTabSz="525176"/>
            <a:r>
              <a:rPr lang="en-US" sz="3600" dirty="0" smtClean="0">
                <a:ln w="12700">
                  <a:noFill/>
                  <a:prstDash val="solid"/>
                </a:ln>
                <a:effectLst/>
                <a:latin typeface="Calibri" pitchFamily="34" charset="0"/>
              </a:rPr>
              <a:t>2) Shrubs without grazers (SG)</a:t>
            </a:r>
          </a:p>
          <a:p>
            <a:pPr defTabSz="525176"/>
            <a:r>
              <a:rPr lang="en-US" sz="3600" dirty="0" smtClean="0">
                <a:ln w="12700">
                  <a:noFill/>
                  <a:prstDash val="solid"/>
                </a:ln>
                <a:effectLst/>
                <a:latin typeface="Calibri" pitchFamily="34" charset="0"/>
              </a:rPr>
              <a:t>3) Shrubs with cattle grazers (SC)</a:t>
            </a:r>
          </a:p>
          <a:p>
            <a:pPr defTabSz="525176"/>
            <a:endParaRPr lang="en-US" sz="3600" dirty="0" smtClean="0">
              <a:ln w="12700">
                <a:noFill/>
                <a:prstDash val="solid"/>
              </a:ln>
              <a:effectLst/>
              <a:latin typeface="Calibri" pitchFamily="34" charset="0"/>
            </a:endParaRPr>
          </a:p>
          <a:p>
            <a:pPr marL="262588" lvl="1" defTabSz="525176"/>
            <a:r>
              <a:rPr lang="en-US" sz="3600" dirty="0" smtClean="0">
                <a:effectLst/>
                <a:latin typeface="Calibri" pitchFamily="34" charset="0"/>
              </a:rPr>
              <a:t>We placed three 200 x 5 m plots on each habitat, separated by at least 500 m. These plots were divided in twenty 10 x 5 m subplots. </a:t>
            </a:r>
            <a:r>
              <a:rPr lang="en-US" sz="3600" dirty="0" smtClean="0">
                <a:ln w="12700">
                  <a:noFill/>
                  <a:prstDash val="solid"/>
                </a:ln>
                <a:effectLst/>
                <a:latin typeface="Calibri" pitchFamily="34" charset="0"/>
              </a:rPr>
              <a:t>Flowers located within each subplot were observed for hummingbird visits for 30 min. Observation were gathered between February and August 2011.</a:t>
            </a:r>
          </a:p>
          <a:p>
            <a:pPr marL="262588" lvl="1" defTabSz="525176"/>
            <a:endParaRPr lang="en-US" sz="3600" dirty="0" smtClean="0">
              <a:ln w="12700">
                <a:noFill/>
                <a:prstDash val="solid"/>
              </a:ln>
              <a:effectLst/>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1.  Measure field metabolic rate of 6 hummingbird species at 5 locations using doubly-labeled water (DLW).  The 5 locations provide both thermal and </a:t>
            </a:r>
            <a:r>
              <a:rPr lang="en-US" sz="1200" b="0" i="0" kern="1200" dirty="0" err="1" smtClean="0">
                <a:solidFill>
                  <a:schemeClr val="tx1"/>
                </a:solidFill>
                <a:latin typeface="+mn-lt"/>
                <a:ea typeface="+mn-ea"/>
                <a:cs typeface="+mn-cs"/>
              </a:rPr>
              <a:t>elevational</a:t>
            </a:r>
            <a:r>
              <a:rPr lang="en-US" sz="1200" b="0" i="0" kern="1200" dirty="0" smtClean="0">
                <a:solidFill>
                  <a:schemeClr val="tx1"/>
                </a:solidFill>
                <a:latin typeface="+mn-lt"/>
                <a:ea typeface="+mn-ea"/>
                <a:cs typeface="+mn-cs"/>
              </a:rPr>
              <a:t> variation.  The 6 species provide maximum size and </a:t>
            </a:r>
            <a:r>
              <a:rPr lang="en-US" sz="1200" b="0" i="0" kern="1200" dirty="0" err="1" smtClean="0">
                <a:solidFill>
                  <a:schemeClr val="tx1"/>
                </a:solidFill>
                <a:latin typeface="+mn-lt"/>
                <a:ea typeface="+mn-ea"/>
                <a:cs typeface="+mn-cs"/>
              </a:rPr>
              <a:t>phylogeneitc</a:t>
            </a:r>
            <a:r>
              <a:rPr lang="en-US" sz="1200" b="0" i="0" kern="1200" dirty="0" smtClean="0">
                <a:solidFill>
                  <a:schemeClr val="tx1"/>
                </a:solidFill>
                <a:latin typeface="+mn-lt"/>
                <a:ea typeface="+mn-ea"/>
                <a:cs typeface="+mn-cs"/>
              </a:rPr>
              <a:t> variation for North American hummingbirds.  The plan will be to collect DLW data during Susan's bimonthly banding sessions.  This will allow for each site to be sampled 5-7 times this summer yielding a bucket load of energetic data.  I still have no idea when the isotope analyzer will be delivered but that will not stop us from collecting samples.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2.  Make measurements of environmental operative temperature (Te), a measure of thermal conditions where ambient temperature (Ta) is integrated with environmental radiation to predict radiant load on an organism, and wind speed over a series of days where mean Ta varies.  Te and wind speed will be used to calculate standard operative temperature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which is Te corrected for the effects of convection.  The ultimate goal of this experiment is to construct a predictive model of estimate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from readily available measures of Ta and wind speed (note I've left a bunch of steps out here and gone straight to the punch line).  If this works it will make modeling physiological response really easy.</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3.  Measure basal/resting metabolism in broad-tail, broad-billed, and violet-crowed hummingbirds.  Measurements on broad-tailed hummingbirds will be part of the cold-tolerance paper.  These measurements on all three listed species will provide data on thermoregulatory costs that will help us understand how much of their daily energy expenditure must be committed to thermoregulation (an obligatory cost) as opposed to such things as molt or reproduction (optional costs).  We will not make these measurements on the other three species since they are available in the literature.</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4.  Measurement of the rate of heat dissipation using infrared </a:t>
            </a:r>
            <a:r>
              <a:rPr lang="en-US" sz="1200" b="0" i="0" kern="1200" dirty="0" err="1" smtClean="0">
                <a:solidFill>
                  <a:schemeClr val="tx1"/>
                </a:solidFill>
                <a:latin typeface="+mn-lt"/>
                <a:ea typeface="+mn-ea"/>
                <a:cs typeface="+mn-cs"/>
              </a:rPr>
              <a:t>thermography</a:t>
            </a:r>
            <a:r>
              <a:rPr lang="en-US" sz="1200" b="0" i="0" kern="1200" dirty="0" smtClean="0">
                <a:solidFill>
                  <a:schemeClr val="tx1"/>
                </a:solidFill>
                <a:latin typeface="+mn-lt"/>
                <a:ea typeface="+mn-ea"/>
                <a:cs typeface="+mn-cs"/>
              </a:rPr>
              <a:t>.  This is a new experiment that I thought about while in Arizona.  We will use the IR camera to film hummingbirds coming to feeders over a broad range of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This should give us sufficient data to construct some sort of index of heat dissipation that will allow us to perhaps identify some critical </a:t>
            </a:r>
            <a:r>
              <a:rPr lang="en-US" sz="1200" b="0" i="0" kern="1200" dirty="0" err="1" smtClean="0">
                <a:solidFill>
                  <a:schemeClr val="tx1"/>
                </a:solidFill>
                <a:latin typeface="+mn-lt"/>
                <a:ea typeface="+mn-ea"/>
                <a:cs typeface="+mn-cs"/>
              </a:rPr>
              <a:t>Tes</a:t>
            </a:r>
            <a:r>
              <a:rPr lang="en-US" sz="1200" b="0" i="0" kern="1200" dirty="0" smtClean="0">
                <a:solidFill>
                  <a:schemeClr val="tx1"/>
                </a:solidFill>
                <a:latin typeface="+mn-lt"/>
                <a:ea typeface="+mn-ea"/>
                <a:cs typeface="+mn-cs"/>
              </a:rPr>
              <a:t> past which maintaining body temperature becomes a challenge.  This, along with future measurements of torpor frequency, could provide some wonderful insight on energy management strategies.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And if time allows: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5.  Measurement of resource importance using stable isotopes.  We will analyze deuterium levels in free-living hummingbirds to determine the relative importance of feeders in their diet.  This will be done by measuring the isotope signature of blooming wildflowers, insects being consumed by hummingbirds, and deuterium-spiked feeders.  Because the deuterium signature of hummingbird body water should respond quickly to changes in the deuterium signature of their food resource this should work well.  The beauty of this method is that we might be able to gain some good insight into temporal variation in feeding behavior as resources shift.  This could add another level of interpretation to the energetic data.</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9C7D8-1A8D-4330-859D-A9D3C09C7814}" type="slidenum">
              <a:rPr lang="en-US">
                <a:solidFill>
                  <a:prstClr val="black"/>
                </a:solidFill>
              </a:rPr>
              <a:pPr/>
              <a:t>3</a:t>
            </a:fld>
            <a:endParaRPr lang="en-US">
              <a:solidFill>
                <a:prstClr val="black"/>
              </a:solidFill>
            </a:endParaRPr>
          </a:p>
        </p:txBody>
      </p:sp>
      <p:sp>
        <p:nvSpPr>
          <p:cNvPr id="1360898" name="Rectangle 2"/>
          <p:cNvSpPr>
            <a:spLocks noGrp="1" noRot="1" noChangeAspect="1" noChangeArrowheads="1" noTextEdit="1"/>
          </p:cNvSpPr>
          <p:nvPr>
            <p:ph type="sldImg"/>
          </p:nvPr>
        </p:nvSpPr>
        <p:spPr>
          <a:ln/>
        </p:spPr>
      </p:sp>
      <p:sp>
        <p:nvSpPr>
          <p:cNvPr id="1360899"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328 described species of hummingbirds -- live in a variety of environments though about 80% of species are dependent of forest vegetation.  </a:t>
            </a:r>
          </a:p>
          <a:p>
            <a:r>
              <a:rPr lang="en-US" sz="1200" kern="1200" dirty="0" smtClean="0">
                <a:solidFill>
                  <a:schemeClr val="tx1"/>
                </a:solidFill>
                <a:latin typeface="+mn-lt"/>
                <a:ea typeface="+mn-ea"/>
                <a:cs typeface="+mn-cs"/>
              </a:rPr>
              <a:t>Highest concentration in the northern Andes (109 species; </a:t>
            </a:r>
            <a:r>
              <a:rPr lang="en-US" sz="1200" kern="1200" dirty="0" err="1" smtClean="0">
                <a:solidFill>
                  <a:schemeClr val="tx1"/>
                </a:solidFill>
                <a:latin typeface="+mn-lt"/>
                <a:ea typeface="+mn-ea"/>
                <a:cs typeface="+mn-cs"/>
              </a:rPr>
              <a:t>Rahbek</a:t>
            </a:r>
            <a:r>
              <a:rPr lang="en-US" sz="1200" kern="1200" dirty="0" smtClean="0">
                <a:solidFill>
                  <a:schemeClr val="tx1"/>
                </a:solidFill>
                <a:latin typeface="+mn-lt"/>
                <a:ea typeface="+mn-ea"/>
                <a:cs typeface="+mn-cs"/>
              </a:rPr>
              <a:t> &amp; Graves 2000) where up to 35 species co-exist in a local area. </a:t>
            </a:r>
          </a:p>
          <a:p>
            <a:r>
              <a:rPr lang="en-US" sz="1200" kern="1200" dirty="0" smtClean="0">
                <a:solidFill>
                  <a:schemeClr val="tx1"/>
                </a:solidFill>
                <a:latin typeface="+mn-lt"/>
                <a:ea typeface="+mn-ea"/>
                <a:cs typeface="+mn-cs"/>
              </a:rPr>
              <a:t>North American has 57 species, of which 40% are endemic and 14% are of high conservation concern </a:t>
            </a:r>
            <a:endParaRPr lang="en-US" dirty="0" smtClean="0"/>
          </a:p>
          <a:p>
            <a:endParaRPr lang="en-US" dirty="0" smtClean="0"/>
          </a:p>
          <a:p>
            <a:r>
              <a:rPr lang="en-US" dirty="0" smtClean="0"/>
              <a:t>Why hummingbirds?</a:t>
            </a:r>
          </a:p>
          <a:p>
            <a:endParaRPr lang="en-US" dirty="0" smtClean="0"/>
          </a:p>
          <a:p>
            <a:r>
              <a:rPr lang="en-US" sz="1200" kern="1200" dirty="0" smtClean="0">
                <a:solidFill>
                  <a:schemeClr val="tx1"/>
                </a:solidFill>
                <a:latin typeface="+mn-lt"/>
                <a:ea typeface="+mn-ea"/>
                <a:cs typeface="+mn-cs"/>
              </a:rPr>
              <a:t>Because of their small size (many species &lt; 3 g) hummingbirds operate at the limits of endothermic physiology.  Daily energy requirements are among the highest measured in vertebrates.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Climatic changes that reduce energy resources may make it more difficult for hummingbirds to meet daily energy demands and drive shifts in their distribution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key plant – animal interaction for ecosystem functioning and diversity maintenance is pollination – if plants/vegetation</a:t>
            </a:r>
            <a:r>
              <a:rPr lang="en-US" sz="1200" kern="1200" baseline="0" dirty="0" smtClean="0">
                <a:solidFill>
                  <a:schemeClr val="tx1"/>
                </a:solidFill>
                <a:latin typeface="+mn-lt"/>
                <a:ea typeface="+mn-ea"/>
                <a:cs typeface="+mn-cs"/>
              </a:rPr>
              <a:t> changes then hummingbird distribution will likely change and likewise pollination services will likely change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standard diagrams illustrating</a:t>
            </a:r>
            <a:r>
              <a:rPr lang="en-US" baseline="0" dirty="0" smtClean="0"/>
              <a:t> all the variables that impact thermal load in an organism.  The diagram on the left shows energy gains/losses from various sources of radiation, conduction, and convection (</a:t>
            </a:r>
            <a:r>
              <a:rPr lang="en-US" baseline="0" dirty="0" err="1" smtClean="0"/>
              <a:t>Mugaas</a:t>
            </a:r>
            <a:r>
              <a:rPr lang="en-US" baseline="0" dirty="0" smtClean="0"/>
              <a:t> &amp; King 1981).  The diagram on the left illustrates how significant thermal load can be in determining the real “temperature” an organism experiences (e.g. shade vs. sun)(Mahoney 1976).  One thing to keep in mind is that we are fortunate in that hummingbirds experience a relatively simple thermal environment in that they are in a tree/shrub or in the air.  Thus modeling their thermal environment should be relatively simple.</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27</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2445538"/>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standard </a:t>
            </a:r>
            <a:r>
              <a:rPr lang="en-US" dirty="0" err="1" smtClean="0"/>
              <a:t>Scholander</a:t>
            </a:r>
            <a:r>
              <a:rPr lang="en-US" dirty="0" smtClean="0"/>
              <a:t> curve</a:t>
            </a:r>
            <a:r>
              <a:rPr lang="en-US" baseline="0" dirty="0" smtClean="0"/>
              <a:t> measuring metabolic rate under basal metabolic conditions as a function of temperature for Magnificent hummingbirds (</a:t>
            </a:r>
            <a:r>
              <a:rPr lang="en-US" baseline="0" dirty="0" err="1" smtClean="0"/>
              <a:t>Lasiewski</a:t>
            </a:r>
            <a:r>
              <a:rPr lang="en-US" baseline="0" dirty="0" smtClean="0"/>
              <a:t> &amp; </a:t>
            </a:r>
            <a:r>
              <a:rPr lang="en-US" baseline="0" dirty="0" err="1" smtClean="0"/>
              <a:t>Lasiewski</a:t>
            </a:r>
            <a:r>
              <a:rPr lang="en-US" baseline="0" dirty="0" smtClean="0"/>
              <a:t> 1967).  Below 33 C metabolic rate increases as temperature decreases.  The slope of this relationship is an estimate of the rate of heat loss.  Seasonal changes in this slope is evidence of seasonal acclimatization (e.g. changes in insulation, etc.).  Also, the temperature at which torpor is initiated could also be an indicator of seasonal acclimatization if it shifts.  These data will help us understand 1) if broad-tails undergo any sort of seasonal acclimatization to temperature, and 2) costs of thermoregulation in all species measured.</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2045501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images illustrate how average</a:t>
            </a:r>
            <a:r>
              <a:rPr lang="en-US" baseline="0" dirty="0" smtClean="0"/>
              <a:t> surface temperature in a 3 g hummingbird is higher during hovering than during forward flight (in this case 12 m/s).  The key point is that increased convective heat transfer during forward flight reduced the physiological effort (i.e. evaporative cooling) required to dissipate endogenous heat produce by metabolism and activity.  Similar measurements on birds in a variety of thermal environments could tell us a great deal about how hummingbirds will cope energetically with climate change.</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29</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42375131"/>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can do all this then we can write the papers on the next page…</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E23BA33-776D-410B-8F71-51118B844B7F}" type="slidenum">
              <a:rPr lang="en-US" smtClean="0">
                <a:solidFill>
                  <a:prstClr val="black"/>
                </a:solidFill>
              </a:rPr>
              <a:pPr/>
              <a:t>4</a:t>
            </a:fld>
            <a:endParaRPr lang="en-US" smtClean="0">
              <a:solidFill>
                <a:prstClr val="black"/>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North </a:t>
            </a:r>
            <a:r>
              <a:rPr lang="en-US" dirty="0" err="1" smtClean="0"/>
              <a:t>american</a:t>
            </a:r>
            <a:r>
              <a:rPr lang="en-US" dirty="0" smtClean="0"/>
              <a:t> species…  not sure you want all these</a:t>
            </a:r>
            <a:r>
              <a:rPr lang="en-US" baseline="0" dirty="0" smtClean="0"/>
              <a:t> and you might want them later…?   Or just the  Broad-tailed for now???</a:t>
            </a:r>
          </a:p>
          <a:p>
            <a:pPr eaLnBrk="1" hangingPunct="1"/>
            <a:endParaRPr lang="en-US" baseline="0" dirty="0" smtClean="0"/>
          </a:p>
          <a:p>
            <a:pPr eaLnBrk="1" hangingPunct="1"/>
            <a:r>
              <a:rPr lang="en-US" baseline="0" dirty="0" smtClean="0"/>
              <a:t>The series of species slides relate to the species that Don and I chose for initial physiological measurements. Three medium sized species –Broad-tailed, Black-chinned, and Broad-billed. Two large species: Blue-throated and Magnificent. The small species’ distributions differ in elevation and latitude. The larger species differ in their foraging behaviors. Blue-throated is highly territorial and Magnificent is more often viewed as a trap-lining species.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B5FD3E-3DB7-423C-AFB8-04F01691DAB4}" type="slidenum">
              <a:rPr lang="en-US" smtClean="0"/>
              <a:pPr eaLnBrk="1" hangingPunct="1"/>
              <a:t>5</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64A26-7E3B-4B29-BAEF-9AEBFEB8A4EA}" type="slidenum">
              <a:rPr lang="en-US">
                <a:solidFill>
                  <a:prstClr val="black"/>
                </a:solidFill>
              </a:rPr>
              <a:pPr/>
              <a:t>6</a:t>
            </a:fld>
            <a:endParaRPr lang="en-US">
              <a:solidFill>
                <a:prstClr val="black"/>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SUSAN</a:t>
            </a:r>
          </a:p>
          <a:p>
            <a:endParaRPr lang="en-US" dirty="0" smtClean="0"/>
          </a:p>
          <a:p>
            <a:endParaRPr lang="en-US" dirty="0" smtClean="0"/>
          </a:p>
          <a:p>
            <a:r>
              <a:rPr lang="en-US" dirty="0" smtClean="0"/>
              <a:t>Data</a:t>
            </a:r>
            <a:r>
              <a:rPr lang="en-US" baseline="0" dirty="0" smtClean="0"/>
              <a:t> collation: </a:t>
            </a:r>
            <a:r>
              <a:rPr lang="en-US" dirty="0" err="1" smtClean="0"/>
              <a:t>Wethington</a:t>
            </a:r>
            <a:r>
              <a:rPr lang="en-US" dirty="0" smtClean="0"/>
              <a:t> has spent considerable time cleaning</a:t>
            </a:r>
            <a:r>
              <a:rPr lang="en-US" baseline="0" dirty="0" smtClean="0"/>
              <a:t> and collating data from hummingbird monitoring network sites.</a:t>
            </a:r>
          </a:p>
          <a:p>
            <a:r>
              <a:rPr lang="en-US" sz="1200" kern="1200" dirty="0" smtClean="0">
                <a:solidFill>
                  <a:schemeClr val="tx1"/>
                </a:solidFill>
                <a:latin typeface="+mn-lt"/>
                <a:ea typeface="+mn-ea"/>
                <a:cs typeface="+mn-cs"/>
              </a:rPr>
              <a:t>HMN has samples from about 60 sites that have been monitored an average of 4 years.  Twenty sites have been monitored 5 or more years.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SUSAN</a:t>
            </a:r>
          </a:p>
          <a:p>
            <a:endParaRPr lang="en-US" dirty="0" smtClean="0"/>
          </a:p>
          <a:p>
            <a:endParaRPr lang="en-US" dirty="0" smtClean="0"/>
          </a:p>
          <a:p>
            <a:r>
              <a:rPr lang="en-US" dirty="0" smtClean="0"/>
              <a:t>Data</a:t>
            </a:r>
            <a:r>
              <a:rPr lang="en-US" baseline="0" dirty="0" smtClean="0"/>
              <a:t> collation: </a:t>
            </a:r>
            <a:r>
              <a:rPr lang="en-US" dirty="0" err="1" smtClean="0"/>
              <a:t>Wethington</a:t>
            </a:r>
            <a:r>
              <a:rPr lang="en-US" dirty="0" smtClean="0"/>
              <a:t> has spent considerable time cleaning</a:t>
            </a:r>
            <a:r>
              <a:rPr lang="en-US" baseline="0" dirty="0" smtClean="0"/>
              <a:t> and collating data from hummingbird monitoring network sites.</a:t>
            </a:r>
          </a:p>
          <a:p>
            <a:r>
              <a:rPr lang="en-US" sz="1200" kern="1200" dirty="0" smtClean="0">
                <a:solidFill>
                  <a:schemeClr val="tx1"/>
                </a:solidFill>
                <a:latin typeface="+mn-lt"/>
                <a:ea typeface="+mn-ea"/>
                <a:cs typeface="+mn-cs"/>
              </a:rPr>
              <a:t>HMN has samples from about 60 sites that have been monitored an average of 4 years.  Twenty sites have been monitored 5 or more years. </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a:t>
            </a:r>
            <a:r>
              <a:rPr lang="en-US" baseline="0" dirty="0" smtClean="0"/>
              <a:t> ENVIRONMENTAL DATA.</a:t>
            </a:r>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D0ED0-0A9F-4319-86AB-8BECBD27300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85AD4-38D6-49AA-9A53-210A3E1D722A}"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85AD4-38D6-49AA-9A53-210A3E1D722A}" type="datetimeFigureOut">
              <a:rPr lang="en-US" smtClean="0"/>
              <a:pPr/>
              <a:t>4/25/12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85AD4-38D6-49AA-9A53-210A3E1D722A}" type="datetimeFigureOut">
              <a:rPr lang="en-US" smtClean="0"/>
              <a:pPr/>
              <a:t>4/25/12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85AD4-38D6-49AA-9A53-210A3E1D722A}" type="datetimeFigureOut">
              <a:rPr lang="en-US" smtClean="0"/>
              <a:pPr/>
              <a:t>4/25/12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85AD4-38D6-49AA-9A53-210A3E1D722A}" type="datetimeFigureOut">
              <a:rPr lang="en-US" smtClean="0"/>
              <a:pPr/>
              <a:t>4/25/12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85AD4-38D6-49AA-9A53-210A3E1D722A}" type="datetimeFigureOut">
              <a:rPr lang="en-US" smtClean="0"/>
              <a:pPr/>
              <a:t>4/25/12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85AD4-38D6-49AA-9A53-210A3E1D722A}" type="datetimeFigureOut">
              <a:rPr lang="en-US" smtClean="0"/>
              <a:pPr/>
              <a:t>4/25/12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85AD4-38D6-49AA-9A53-210A3E1D722A}" type="datetimeFigureOut">
              <a:rPr lang="en-US" smtClean="0"/>
              <a:pPr/>
              <a:t>4/25/12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C6442-04DB-4F0E-9BB4-9467471815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85AD4-38D6-49AA-9A53-210A3E1D722A}" type="datetimeFigureOut">
              <a:rPr lang="en-US" smtClean="0"/>
              <a:pPr/>
              <a:t>4/25/12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C6442-04DB-4F0E-9BB4-9467471815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jpeg"/><Relationship Id="rId8"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Combining Remote Sensing and Biological Data to Predict the</a:t>
            </a:r>
            <a:br>
              <a:rPr lang="en-US" dirty="0"/>
            </a:br>
            <a:r>
              <a:rPr lang="en-US" dirty="0"/>
              <a:t>Consequences of Climate Change on Hummingbird Diversity</a:t>
            </a:r>
            <a:br>
              <a:rPr lang="en-US" dirty="0"/>
            </a:br>
            <a:endParaRPr lang="en-US" dirty="0"/>
          </a:p>
        </p:txBody>
      </p:sp>
      <p:sp>
        <p:nvSpPr>
          <p:cNvPr id="3" name="Subtitle 2"/>
          <p:cNvSpPr>
            <a:spLocks noGrp="1"/>
          </p:cNvSpPr>
          <p:nvPr>
            <p:ph type="subTitle" idx="1"/>
          </p:nvPr>
        </p:nvSpPr>
        <p:spPr>
          <a:xfrm>
            <a:off x="838200" y="4648200"/>
            <a:ext cx="7467600" cy="1752600"/>
          </a:xfrm>
        </p:spPr>
        <p:txBody>
          <a:bodyPr/>
          <a:lstStyle/>
          <a:p>
            <a:r>
              <a:rPr lang="en-US" dirty="0" smtClean="0"/>
              <a:t>Catherine Graham,</a:t>
            </a:r>
            <a:r>
              <a:rPr lang="en-US" dirty="0" smtClean="0"/>
              <a:t> Susan </a:t>
            </a:r>
            <a:r>
              <a:rPr lang="en-US" dirty="0" err="1" smtClean="0"/>
              <a:t>Wethington</a:t>
            </a:r>
            <a:r>
              <a:rPr lang="en-US" dirty="0" smtClean="0"/>
              <a:t>,</a:t>
            </a:r>
            <a:r>
              <a:rPr lang="en-US" dirty="0" smtClean="0"/>
              <a:t> </a:t>
            </a:r>
            <a:r>
              <a:rPr lang="en-US" dirty="0" smtClean="0"/>
              <a:t>Donald </a:t>
            </a:r>
            <a:r>
              <a:rPr lang="en-US" dirty="0" smtClean="0"/>
              <a:t>Powers, Pieter </a:t>
            </a:r>
            <a:r>
              <a:rPr lang="en-US" dirty="0" smtClean="0"/>
              <a:t>Beck,</a:t>
            </a:r>
            <a:r>
              <a:rPr lang="en-US" dirty="0" smtClean="0"/>
              <a:t> Scott </a:t>
            </a:r>
            <a:r>
              <a:rPr lang="en-US" dirty="0" smtClean="0"/>
              <a:t>Goetz</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943600"/>
          </a:xfrm>
        </p:spPr>
        <p:txBody>
          <a:bodyPr>
            <a:normAutofit/>
          </a:bodyPr>
          <a:lstStyle/>
          <a:p>
            <a:r>
              <a:rPr lang="en-US" dirty="0" smtClean="0"/>
              <a:t>Co-PI </a:t>
            </a:r>
            <a:r>
              <a:rPr lang="en-US" dirty="0" err="1" smtClean="0"/>
              <a:t>Wethington</a:t>
            </a:r>
            <a:r>
              <a:rPr lang="en-US" dirty="0" smtClean="0"/>
              <a:t> operates the HMN</a:t>
            </a:r>
          </a:p>
          <a:p>
            <a:r>
              <a:rPr lang="en-US" dirty="0" smtClean="0"/>
              <a:t>S</a:t>
            </a:r>
            <a:r>
              <a:rPr lang="en-US" dirty="0" smtClean="0"/>
              <a:t>amples </a:t>
            </a:r>
            <a:r>
              <a:rPr lang="en-US" dirty="0" smtClean="0"/>
              <a:t>from about 60 sites</a:t>
            </a:r>
            <a:r>
              <a:rPr lang="en-US" dirty="0" smtClean="0"/>
              <a:t> have </a:t>
            </a:r>
            <a:r>
              <a:rPr lang="en-US" dirty="0" smtClean="0"/>
              <a:t>been monitored an average of 4 years. </a:t>
            </a:r>
            <a:r>
              <a:rPr lang="en-US" dirty="0" smtClean="0"/>
              <a:t> </a:t>
            </a:r>
          </a:p>
          <a:p>
            <a:r>
              <a:rPr lang="en-US" dirty="0" smtClean="0"/>
              <a:t>Twenty </a:t>
            </a:r>
            <a:r>
              <a:rPr lang="en-US" dirty="0" smtClean="0"/>
              <a:t>sites have been monitored 5 or more years. </a:t>
            </a:r>
          </a:p>
          <a:p>
            <a:pPr>
              <a:buNone/>
            </a:pPr>
            <a:endParaRPr lang="en-US" dirty="0" smtClean="0"/>
          </a:p>
          <a:p>
            <a:endParaRPr lang="en-US" dirty="0" smtClean="0"/>
          </a:p>
          <a:p>
            <a:pPr>
              <a:buNone/>
            </a:pPr>
            <a:endParaRPr lang="en-US" dirty="0"/>
          </a:p>
        </p:txBody>
      </p:sp>
      <p:sp>
        <p:nvSpPr>
          <p:cNvPr id="4" name="TextBox 3"/>
          <p:cNvSpPr txBox="1"/>
          <p:nvPr/>
        </p:nvSpPr>
        <p:spPr>
          <a:xfrm>
            <a:off x="457200" y="0"/>
            <a:ext cx="8147358" cy="769441"/>
          </a:xfrm>
          <a:prstGeom prst="rect">
            <a:avLst/>
          </a:prstGeom>
          <a:noFill/>
        </p:spPr>
        <p:txBody>
          <a:bodyPr wrap="none" rtlCol="0">
            <a:spAutoFit/>
          </a:bodyPr>
          <a:lstStyle/>
          <a:p>
            <a:r>
              <a:rPr lang="en-US" sz="4400" dirty="0" smtClean="0"/>
              <a:t>Hummingbird Monitoring Network</a:t>
            </a:r>
            <a:endParaRPr lang="en-US" sz="4400" dirty="0"/>
          </a:p>
        </p:txBody>
      </p:sp>
      <p:pic>
        <p:nvPicPr>
          <p:cNvPr id="5" name="Picture 3" descr="bluh-claretcup3"/>
          <p:cNvPicPr>
            <a:picLocks noChangeAspect="1" noChangeArrowheads="1"/>
          </p:cNvPicPr>
          <p:nvPr/>
        </p:nvPicPr>
        <p:blipFill>
          <a:blip r:embed="rId3" cstate="screen"/>
          <a:srcRect/>
          <a:stretch>
            <a:fillRect/>
          </a:stretch>
        </p:blipFill>
        <p:spPr bwMode="auto">
          <a:xfrm>
            <a:off x="5715000" y="3276600"/>
            <a:ext cx="2653389" cy="3276600"/>
          </a:xfrm>
          <a:prstGeom prst="rect">
            <a:avLst/>
          </a:prstGeom>
          <a:noFill/>
        </p:spPr>
      </p:pic>
      <p:pic>
        <p:nvPicPr>
          <p:cNvPr id="6" name="Picture 6" descr="IMG_3536 copy 2 email "/>
          <p:cNvPicPr>
            <a:picLocks noChangeAspect="1" noChangeArrowheads="1"/>
          </p:cNvPicPr>
          <p:nvPr/>
        </p:nvPicPr>
        <p:blipFill>
          <a:blip r:embed="rId4" cstate="print"/>
          <a:srcRect l="8017" t="15158" r="7808" b="11578"/>
          <a:stretch>
            <a:fillRect/>
          </a:stretch>
        </p:blipFill>
        <p:spPr bwMode="auto">
          <a:xfrm>
            <a:off x="869731" y="3810000"/>
            <a:ext cx="4083269" cy="281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b="1" dirty="0" smtClean="0"/>
              <a:t>Collation and</a:t>
            </a:r>
            <a:r>
              <a:rPr lang="en-US" b="1" dirty="0" smtClean="0"/>
              <a:t> preparation of </a:t>
            </a:r>
            <a:r>
              <a:rPr lang="en-US" b="1" dirty="0" smtClean="0"/>
              <a:t>hummingbird data</a:t>
            </a:r>
            <a:endParaRPr lang="en-US" dirty="0" smtClean="0"/>
          </a:p>
          <a:p>
            <a:r>
              <a:rPr lang="en-US" b="1" dirty="0" smtClean="0"/>
              <a:t>Collation and</a:t>
            </a:r>
            <a:r>
              <a:rPr lang="en-US" b="1" dirty="0" smtClean="0"/>
              <a:t> preparation of </a:t>
            </a:r>
            <a:r>
              <a:rPr lang="en-US" b="1" dirty="0" smtClean="0"/>
              <a:t>environmental data</a:t>
            </a:r>
          </a:p>
          <a:p>
            <a:r>
              <a:rPr lang="en-US" dirty="0" smtClean="0"/>
              <a:t>Initial analyses of hummingbird environment relationships and survival</a:t>
            </a:r>
          </a:p>
          <a:p>
            <a:r>
              <a:rPr lang="en-US" dirty="0" smtClean="0"/>
              <a:t>Distribution changes of </a:t>
            </a:r>
            <a:r>
              <a:rPr lang="en-US" dirty="0"/>
              <a:t>Broad-tailed Hummingbirds </a:t>
            </a:r>
            <a:r>
              <a:rPr lang="en-US"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dirty="0" smtClean="0"/>
              <a:t>Hummingbird networks in Ecuador</a:t>
            </a:r>
          </a:p>
          <a:p>
            <a:r>
              <a:rPr lang="en-US"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872"/>
            <a:ext cx="8915400" cy="1143000"/>
          </a:xfrm>
        </p:spPr>
        <p:txBody>
          <a:bodyPr>
            <a:noAutofit/>
          </a:bodyPr>
          <a:lstStyle/>
          <a:p>
            <a:r>
              <a:rPr lang="en-US" sz="2800" dirty="0" smtClean="0"/>
              <a:t>Objective 1:  Data</a:t>
            </a:r>
            <a:endParaRPr lang="en-US" sz="2800" dirty="0"/>
          </a:p>
        </p:txBody>
      </p:sp>
      <p:sp>
        <p:nvSpPr>
          <p:cNvPr id="5" name="TextBox 4"/>
          <p:cNvSpPr txBox="1"/>
          <p:nvPr/>
        </p:nvSpPr>
        <p:spPr>
          <a:xfrm>
            <a:off x="304800" y="844690"/>
            <a:ext cx="8610600" cy="5632310"/>
          </a:xfrm>
          <a:prstGeom prst="rect">
            <a:avLst/>
          </a:prstGeom>
          <a:noFill/>
        </p:spPr>
        <p:txBody>
          <a:bodyPr wrap="square" rtlCol="0">
            <a:spAutoFit/>
          </a:bodyPr>
          <a:lstStyle/>
          <a:p>
            <a:r>
              <a:rPr lang="en-US" sz="2400" b="1" dirty="0" smtClean="0"/>
              <a:t>Hummingbird:</a:t>
            </a:r>
          </a:p>
          <a:p>
            <a:pPr>
              <a:buFont typeface="Arial"/>
              <a:buChar char="•"/>
            </a:pPr>
            <a:r>
              <a:rPr lang="en-US" sz="2400" dirty="0" smtClean="0"/>
              <a:t> </a:t>
            </a:r>
            <a:r>
              <a:rPr lang="en-US" sz="2400" i="1" dirty="0" smtClean="0"/>
              <a:t>Hummingbird Monitoring Network (North America)</a:t>
            </a:r>
            <a:r>
              <a:rPr lang="en-US" sz="2400" dirty="0" smtClean="0"/>
              <a:t> – </a:t>
            </a:r>
          </a:p>
          <a:p>
            <a:pPr lvl="1">
              <a:buFont typeface="Arial"/>
              <a:buChar char="•"/>
            </a:pPr>
            <a:r>
              <a:rPr lang="en-US" sz="2400" dirty="0" smtClean="0"/>
              <a:t> Sampling </a:t>
            </a:r>
            <a:r>
              <a:rPr lang="en-US" sz="2400" dirty="0" smtClean="0"/>
              <a:t>occurs at two week intervals from March to October (i.e., breeding and migration) in British Columbia, California, Arizona and southwestern Colorado.</a:t>
            </a:r>
          </a:p>
          <a:p>
            <a:pPr>
              <a:buFont typeface="Arial" pitchFamily="34" charset="0"/>
              <a:buChar char="•"/>
            </a:pPr>
            <a:r>
              <a:rPr lang="en-US" sz="2400" dirty="0" smtClean="0"/>
              <a:t> Ecuador –</a:t>
            </a:r>
            <a:r>
              <a:rPr lang="en-US" sz="2400" dirty="0" smtClean="0"/>
              <a:t> </a:t>
            </a:r>
          </a:p>
          <a:p>
            <a:pPr lvl="1">
              <a:buFont typeface="Arial" pitchFamily="34" charset="0"/>
              <a:buChar char="•"/>
            </a:pPr>
            <a:r>
              <a:rPr lang="en-US" sz="2400" dirty="0" smtClean="0"/>
              <a:t> </a:t>
            </a:r>
            <a:r>
              <a:rPr lang="en-US" sz="2400" dirty="0" smtClean="0"/>
              <a:t>3 </a:t>
            </a:r>
            <a:r>
              <a:rPr lang="en-US" sz="2400" dirty="0" smtClean="0"/>
              <a:t>sites in high Andes (~3000 meters), monitored 8 years, 3 times a year.</a:t>
            </a:r>
          </a:p>
          <a:p>
            <a:pPr>
              <a:buFont typeface="Arial" pitchFamily="34" charset="0"/>
              <a:buChar char="•"/>
            </a:pPr>
            <a:r>
              <a:rPr lang="en-US" sz="2400" dirty="0" smtClean="0"/>
              <a:t> Colombia (data not</a:t>
            </a:r>
            <a:r>
              <a:rPr lang="en-US" sz="2400" dirty="0" smtClean="0"/>
              <a:t> fully prepped yet) </a:t>
            </a:r>
            <a:r>
              <a:rPr lang="en-US" sz="2400" dirty="0" smtClean="0"/>
              <a:t>–</a:t>
            </a:r>
            <a:r>
              <a:rPr lang="en-US" sz="2400" dirty="0" smtClean="0"/>
              <a:t> </a:t>
            </a:r>
          </a:p>
          <a:p>
            <a:pPr lvl="1">
              <a:buFont typeface="Arial" pitchFamily="34" charset="0"/>
              <a:buChar char="•"/>
            </a:pPr>
            <a:r>
              <a:rPr lang="en-US" sz="2400" dirty="0" smtClean="0"/>
              <a:t> </a:t>
            </a:r>
            <a:r>
              <a:rPr lang="en-US" sz="2400" dirty="0" smtClean="0"/>
              <a:t>8 sites </a:t>
            </a:r>
            <a:r>
              <a:rPr lang="en-US" sz="2400" dirty="0" smtClean="0"/>
              <a:t>(various elevations), monitored ~5-10 years, </a:t>
            </a:r>
            <a:r>
              <a:rPr lang="en-US" sz="2400" dirty="0" smtClean="0"/>
              <a:t>12</a:t>
            </a:r>
            <a:r>
              <a:rPr lang="en-US" sz="2400" dirty="0" smtClean="0"/>
              <a:t>x / </a:t>
            </a:r>
            <a:r>
              <a:rPr lang="en-US" sz="2400" dirty="0" smtClean="0"/>
              <a:t>year</a:t>
            </a:r>
            <a:r>
              <a:rPr lang="en-US" sz="2400" dirty="0" smtClean="0"/>
              <a:t>.</a:t>
            </a:r>
          </a:p>
          <a:p>
            <a:endParaRPr lang="en-US" sz="2400" dirty="0" smtClean="0"/>
          </a:p>
          <a:p>
            <a:r>
              <a:rPr lang="en-US" sz="2400" b="1" dirty="0" smtClean="0"/>
              <a:t>Environmental data:</a:t>
            </a:r>
            <a:endParaRPr lang="en-US" sz="2400" b="1" dirty="0" smtClean="0"/>
          </a:p>
          <a:p>
            <a:pPr marL="457200" indent="-457200">
              <a:buFont typeface="Arial"/>
              <a:buChar char="•"/>
            </a:pPr>
            <a:r>
              <a:rPr lang="en-US" sz="2400" dirty="0" smtClean="0"/>
              <a:t>Various remote sensing data sets compiled (MODIS, </a:t>
            </a:r>
            <a:r>
              <a:rPr lang="en-US" sz="2400" dirty="0" err="1" smtClean="0"/>
              <a:t>Landsat</a:t>
            </a:r>
            <a:r>
              <a:rPr lang="en-US" sz="2400" dirty="0" smtClean="0"/>
              <a:t>, some higher res optical, GLAS metrics, etc..)</a:t>
            </a:r>
          </a:p>
          <a:p>
            <a:pPr marL="457200" indent="-457200">
              <a:buFont typeface="Arial"/>
              <a:buChar char="•"/>
            </a:pPr>
            <a:r>
              <a:rPr lang="en-US" sz="2400" dirty="0" smtClean="0"/>
              <a:t>S</a:t>
            </a:r>
            <a:r>
              <a:rPr lang="en-US" sz="2400" dirty="0" smtClean="0"/>
              <a:t>uites of other data sets including climate, </a:t>
            </a:r>
            <a:r>
              <a:rPr lang="en-US" sz="2400" dirty="0" err="1" smtClean="0"/>
              <a:t>topo</a:t>
            </a:r>
            <a:r>
              <a:rPr lang="en-US" sz="2400" dirty="0" smtClean="0"/>
              <a:t>, etc..</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b="1" dirty="0" smtClean="0"/>
              <a:t>Initial analyses of hummingbird environment relationships and survival</a:t>
            </a:r>
          </a:p>
          <a:p>
            <a:r>
              <a:rPr lang="en-US" dirty="0" smtClean="0"/>
              <a:t>Distribution changes of </a:t>
            </a:r>
            <a:r>
              <a:rPr lang="en-US" dirty="0"/>
              <a:t>Broad-tailed Hummingbirds </a:t>
            </a:r>
            <a:r>
              <a:rPr lang="en-US"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dirty="0" smtClean="0"/>
              <a:t>Hummingbird networks in Ecuador</a:t>
            </a:r>
          </a:p>
          <a:p>
            <a:r>
              <a:rPr lang="en-US"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a:bodyPr>
          <a:lstStyle/>
          <a:p>
            <a:r>
              <a:rPr lang="en-US" sz="3200" dirty="0" smtClean="0"/>
              <a:t>Objective 1:  Time series analyses – </a:t>
            </a:r>
            <a:r>
              <a:rPr lang="en-US" sz="3200" dirty="0" smtClean="0"/>
              <a:t>hummingbirds </a:t>
            </a:r>
            <a:r>
              <a:rPr lang="en-US" sz="3200" dirty="0" smtClean="0"/>
              <a:t>and environment</a:t>
            </a:r>
            <a:endParaRPr lang="en-US" sz="3200" dirty="0"/>
          </a:p>
        </p:txBody>
      </p:sp>
      <p:pic>
        <p:nvPicPr>
          <p:cNvPr id="2050" name="Picture 2"/>
          <p:cNvPicPr>
            <a:picLocks noChangeAspect="1" noChangeArrowheads="1"/>
          </p:cNvPicPr>
          <p:nvPr/>
        </p:nvPicPr>
        <p:blipFill>
          <a:blip r:embed="rId3" cstate="print"/>
          <a:srcRect l="2751" t="1875" r="2785"/>
          <a:stretch>
            <a:fillRect/>
          </a:stretch>
        </p:blipFill>
        <p:spPr bwMode="auto">
          <a:xfrm>
            <a:off x="152400" y="1524952"/>
            <a:ext cx="8751269" cy="4418648"/>
          </a:xfrm>
          <a:prstGeom prst="rect">
            <a:avLst/>
          </a:prstGeom>
          <a:noFill/>
          <a:ln w="9525">
            <a:noFill/>
            <a:miter lim="800000"/>
            <a:headEnd/>
            <a:tailEnd/>
          </a:ln>
        </p:spPr>
      </p:pic>
      <p:sp>
        <p:nvSpPr>
          <p:cNvPr id="5" name="TextBox 4"/>
          <p:cNvSpPr txBox="1"/>
          <p:nvPr/>
        </p:nvSpPr>
        <p:spPr>
          <a:xfrm>
            <a:off x="304800" y="5950803"/>
            <a:ext cx="8153400" cy="830997"/>
          </a:xfrm>
          <a:prstGeom prst="rect">
            <a:avLst/>
          </a:prstGeom>
          <a:noFill/>
        </p:spPr>
        <p:txBody>
          <a:bodyPr wrap="square" rtlCol="0">
            <a:spAutoFit/>
          </a:bodyPr>
          <a:lstStyle/>
          <a:p>
            <a:pPr algn="ctr"/>
            <a:r>
              <a:rPr lang="en-US" sz="2400" dirty="0" smtClean="0">
                <a:solidFill>
                  <a:schemeClr val="tx2"/>
                </a:solidFill>
              </a:rPr>
              <a:t>Seasonal hummingbird abundance patterns correspond to</a:t>
            </a:r>
            <a:r>
              <a:rPr lang="en-US" sz="2400" dirty="0" smtClean="0">
                <a:solidFill>
                  <a:schemeClr val="tx2"/>
                </a:solidFill>
              </a:rPr>
              <a:t> vegetation activity</a:t>
            </a:r>
            <a:endParaRPr lang="en-US" sz="2400" dirty="0">
              <a:solidFill>
                <a:schemeClr val="tx2"/>
              </a:solidFill>
            </a:endParaRPr>
          </a:p>
        </p:txBody>
      </p:sp>
      <p:pic>
        <p:nvPicPr>
          <p:cNvPr id="2052" name="Picture 4" descr="http://fishandgame.idaho.gov/ifwis/ibt/userfiles/image/photos/800/black-chinned-hummingbird--michael-woodruff.jpg"/>
          <p:cNvPicPr>
            <a:picLocks noChangeAspect="1" noChangeArrowheads="1"/>
          </p:cNvPicPr>
          <p:nvPr/>
        </p:nvPicPr>
        <p:blipFill>
          <a:blip r:embed="rId4" cstate="print"/>
          <a:srcRect l="10000"/>
          <a:stretch>
            <a:fillRect/>
          </a:stretch>
        </p:blipFill>
        <p:spPr bwMode="auto">
          <a:xfrm>
            <a:off x="7391400" y="1"/>
            <a:ext cx="1752600" cy="19546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81000" y="1247775"/>
            <a:ext cx="553998" cy="2794932"/>
          </a:xfrm>
          <a:prstGeom prst="rect">
            <a:avLst/>
          </a:prstGeom>
          <a:noFill/>
        </p:spPr>
        <p:txBody>
          <a:bodyPr vert="vert270" wrap="none">
            <a:spAutoFit/>
          </a:bodyPr>
          <a:lstStyle/>
          <a:p>
            <a:pPr>
              <a:defRPr/>
            </a:pPr>
            <a:r>
              <a:rPr lang="en-US" sz="2400" dirty="0">
                <a:solidFill>
                  <a:prstClr val="black"/>
                </a:solidFill>
              </a:rPr>
              <a:t>Estimated abundance</a:t>
            </a:r>
          </a:p>
        </p:txBody>
      </p:sp>
      <p:graphicFrame>
        <p:nvGraphicFramePr>
          <p:cNvPr id="7" name="Chart 6"/>
          <p:cNvGraphicFramePr/>
          <p:nvPr/>
        </p:nvGraphicFramePr>
        <p:xfrm>
          <a:off x="1066800" y="942975"/>
          <a:ext cx="7620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1266" name="Title 1"/>
          <p:cNvSpPr>
            <a:spLocks noGrp="1"/>
          </p:cNvSpPr>
          <p:nvPr>
            <p:ph type="title"/>
          </p:nvPr>
        </p:nvSpPr>
        <p:spPr>
          <a:xfrm>
            <a:off x="457200" y="76200"/>
            <a:ext cx="8229600" cy="1143000"/>
          </a:xfrm>
          <a:solidFill>
            <a:schemeClr val="bg1"/>
          </a:solidFill>
        </p:spPr>
        <p:txBody>
          <a:bodyPr>
            <a:normAutofit fontScale="90000"/>
          </a:bodyPr>
          <a:lstStyle/>
          <a:p>
            <a:r>
              <a:rPr lang="en-US" sz="3600" dirty="0" smtClean="0"/>
              <a:t>Abundance of southbound migrant </a:t>
            </a:r>
            <a:br>
              <a:rPr lang="en-US" sz="3600" dirty="0" smtClean="0"/>
            </a:br>
            <a:r>
              <a:rPr lang="en-US" sz="3600" dirty="0" smtClean="0"/>
              <a:t>Hatch </a:t>
            </a:r>
            <a:r>
              <a:rPr lang="en-US" sz="3600" dirty="0" smtClean="0"/>
              <a:t>Year </a:t>
            </a:r>
            <a:r>
              <a:rPr lang="en-US" sz="3600" dirty="0" smtClean="0"/>
              <a:t>Birds</a:t>
            </a:r>
            <a:endParaRPr lang="en-US" sz="3600" dirty="0" smtClean="0"/>
          </a:p>
        </p:txBody>
      </p:sp>
      <p:sp>
        <p:nvSpPr>
          <p:cNvPr id="8" name="TextBox 7"/>
          <p:cNvSpPr txBox="1"/>
          <p:nvPr/>
        </p:nvSpPr>
        <p:spPr>
          <a:xfrm>
            <a:off x="3429000" y="4343400"/>
            <a:ext cx="1526605" cy="369332"/>
          </a:xfrm>
          <a:prstGeom prst="rect">
            <a:avLst/>
          </a:prstGeom>
          <a:noFill/>
        </p:spPr>
        <p:txBody>
          <a:bodyPr wrap="none" rtlCol="0">
            <a:spAutoFit/>
          </a:bodyPr>
          <a:lstStyle/>
          <a:p>
            <a:r>
              <a:rPr lang="en-US" dirty="0" smtClean="0"/>
              <a:t>(Harsh winter)</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7556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dirty="0" smtClean="0"/>
              <a:t>Initial analyses of hummingbird environment relationships and survival</a:t>
            </a:r>
          </a:p>
          <a:p>
            <a:r>
              <a:rPr lang="en-US" b="1" dirty="0" smtClean="0"/>
              <a:t>Distribution changes of </a:t>
            </a:r>
            <a:r>
              <a:rPr lang="en-US" b="1" dirty="0"/>
              <a:t>Broad-tailed Hummingbirds </a:t>
            </a:r>
            <a:r>
              <a:rPr lang="en-US" b="1"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dirty="0" smtClean="0"/>
              <a:t>Hummingbird networks in Ecuador</a:t>
            </a:r>
          </a:p>
          <a:p>
            <a:r>
              <a:rPr lang="en-US"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152399" y="57329"/>
            <a:ext cx="8746573" cy="1466671"/>
          </a:xfrm>
        </p:spPr>
        <p:txBody>
          <a:bodyPr>
            <a:normAutofit/>
          </a:bodyPr>
          <a:lstStyle/>
          <a:p>
            <a:pPr eaLnBrk="1" hangingPunct="1"/>
            <a:r>
              <a:rPr lang="en-US" dirty="0" smtClean="0">
                <a:solidFill>
                  <a:srgbClr val="7030A0"/>
                </a:solidFill>
              </a:rPr>
              <a:t>SPRING MIGRATION in SE AZ, 2011 </a:t>
            </a:r>
            <a:br>
              <a:rPr lang="en-US" dirty="0" smtClean="0">
                <a:solidFill>
                  <a:srgbClr val="7030A0"/>
                </a:solidFill>
              </a:rPr>
            </a:br>
            <a:endParaRPr lang="en-US" sz="3100" dirty="0" smtClean="0">
              <a:solidFill>
                <a:srgbClr val="7030A0"/>
              </a:solidFill>
            </a:endParaRPr>
          </a:p>
        </p:txBody>
      </p:sp>
      <p:sp>
        <p:nvSpPr>
          <p:cNvPr id="46086" name="Text Box 6"/>
          <p:cNvSpPr txBox="1">
            <a:spLocks noChangeArrowheads="1"/>
          </p:cNvSpPr>
          <p:nvPr/>
        </p:nvSpPr>
        <p:spPr bwMode="auto">
          <a:xfrm>
            <a:off x="4267200" y="1219200"/>
            <a:ext cx="4631773" cy="2308324"/>
          </a:xfrm>
          <a:prstGeom prst="rect">
            <a:avLst/>
          </a:prstGeom>
          <a:noFill/>
          <a:ln w="9525">
            <a:noFill/>
            <a:miter lim="800000"/>
            <a:headEnd/>
            <a:tailEnd/>
          </a:ln>
        </p:spPr>
        <p:txBody>
          <a:bodyPr wrap="square">
            <a:spAutoFit/>
          </a:bodyPr>
          <a:lstStyle/>
          <a:p>
            <a:pPr marL="457200" indent="-457200" eaLnBrk="0" hangingPunct="0">
              <a:buFont typeface="Arial" pitchFamily="34" charset="0"/>
              <a:buChar char="•"/>
            </a:pPr>
            <a:r>
              <a:rPr lang="en-US" sz="2400" dirty="0" smtClean="0">
                <a:solidFill>
                  <a:srgbClr val="7030A0"/>
                </a:solidFill>
                <a:latin typeface="Times New Roman" pitchFamily="18" charset="0"/>
              </a:rPr>
              <a:t>February- Record Freeze extending into Mexico </a:t>
            </a:r>
          </a:p>
          <a:p>
            <a:pPr marL="457200" indent="-457200" eaLnBrk="0" hangingPunct="0">
              <a:buFont typeface="Arial" pitchFamily="34" charset="0"/>
              <a:buChar char="•"/>
            </a:pPr>
            <a:r>
              <a:rPr lang="en-US" sz="2400" dirty="0" smtClean="0">
                <a:solidFill>
                  <a:srgbClr val="7030A0"/>
                </a:solidFill>
                <a:latin typeface="Times New Roman" pitchFamily="18" charset="0"/>
              </a:rPr>
              <a:t>AZ Winter Drought  </a:t>
            </a:r>
          </a:p>
          <a:p>
            <a:pPr marL="457200" indent="-457200" eaLnBrk="0" hangingPunct="0">
              <a:buFont typeface="Arial" pitchFamily="34" charset="0"/>
              <a:buChar char="•"/>
            </a:pPr>
            <a:r>
              <a:rPr lang="en-US" sz="2400" dirty="0" smtClean="0">
                <a:solidFill>
                  <a:srgbClr val="7030A0"/>
                </a:solidFill>
                <a:latin typeface="Times New Roman" pitchFamily="18" charset="0"/>
              </a:rPr>
              <a:t>Reports from researchers in Mexico of  cold decreasing floral resources  </a:t>
            </a:r>
            <a:endParaRPr lang="en-US" sz="2400" dirty="0">
              <a:solidFill>
                <a:srgbClr val="7030A0"/>
              </a:solidFill>
              <a:latin typeface="Times New Roman"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1143000"/>
            <a:ext cx="3331488" cy="22860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28142" t="12979" r="4285" b="9729"/>
          <a:stretch/>
        </p:blipFill>
        <p:spPr bwMode="auto">
          <a:xfrm>
            <a:off x="5940829" y="4648200"/>
            <a:ext cx="2419649" cy="18288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6" name="TextBox 5"/>
          <p:cNvSpPr txBox="1"/>
          <p:nvPr/>
        </p:nvSpPr>
        <p:spPr>
          <a:xfrm>
            <a:off x="304800" y="3581400"/>
            <a:ext cx="8594173" cy="954107"/>
          </a:xfrm>
          <a:prstGeom prst="rect">
            <a:avLst/>
          </a:prstGeom>
          <a:noFill/>
        </p:spPr>
        <p:txBody>
          <a:bodyPr wrap="square" rtlCol="0">
            <a:spAutoFit/>
          </a:bodyPr>
          <a:lstStyle/>
          <a:p>
            <a:pPr algn="ctr"/>
            <a:r>
              <a:rPr lang="en-US" sz="2800" dirty="0">
                <a:solidFill>
                  <a:srgbClr val="FF0000"/>
                </a:solidFill>
              </a:rPr>
              <a:t>Potential response by Broad-tailed Hummingbirds to extreme climate event on wintering grounds</a:t>
            </a:r>
          </a:p>
        </p:txBody>
      </p:sp>
      <p:sp>
        <p:nvSpPr>
          <p:cNvPr id="8" name="Text Box 6"/>
          <p:cNvSpPr txBox="1">
            <a:spLocks noChangeArrowheads="1"/>
          </p:cNvSpPr>
          <p:nvPr/>
        </p:nvSpPr>
        <p:spPr bwMode="auto">
          <a:xfrm>
            <a:off x="685800" y="4590925"/>
            <a:ext cx="4631773" cy="1938992"/>
          </a:xfrm>
          <a:prstGeom prst="rect">
            <a:avLst/>
          </a:prstGeom>
          <a:noFill/>
          <a:ln w="9525">
            <a:noFill/>
            <a:miter lim="800000"/>
            <a:headEnd/>
            <a:tailEnd/>
          </a:ln>
        </p:spPr>
        <p:txBody>
          <a:bodyPr wrap="square">
            <a:spAutoFit/>
          </a:bodyPr>
          <a:lstStyle/>
          <a:p>
            <a:pPr marL="457200" indent="-457200" eaLnBrk="0" hangingPunct="0">
              <a:buFont typeface="Arial" pitchFamily="34" charset="0"/>
              <a:buChar char="•"/>
            </a:pPr>
            <a:r>
              <a:rPr lang="en-US" sz="2400" dirty="0" smtClean="0">
                <a:solidFill>
                  <a:srgbClr val="7030A0"/>
                </a:solidFill>
                <a:latin typeface="Times New Roman" pitchFamily="18" charset="0"/>
              </a:rPr>
              <a:t>Increased use of low and mid- elevation sites</a:t>
            </a:r>
          </a:p>
          <a:p>
            <a:pPr marL="457200" indent="-457200" eaLnBrk="0" hangingPunct="0">
              <a:buFont typeface="Arial" pitchFamily="34" charset="0"/>
              <a:buChar char="•"/>
            </a:pPr>
            <a:r>
              <a:rPr lang="en-US" sz="2400" dirty="0" smtClean="0">
                <a:solidFill>
                  <a:srgbClr val="7030A0"/>
                </a:solidFill>
                <a:latin typeface="Times New Roman" pitchFamily="18" charset="0"/>
              </a:rPr>
              <a:t>More individuals at sites</a:t>
            </a:r>
          </a:p>
          <a:p>
            <a:pPr marL="457200" indent="-457200" eaLnBrk="0" hangingPunct="0">
              <a:buFont typeface="Arial" pitchFamily="34" charset="0"/>
              <a:buChar char="•"/>
            </a:pPr>
            <a:r>
              <a:rPr lang="en-US" sz="2400" dirty="0" smtClean="0">
                <a:solidFill>
                  <a:srgbClr val="7030A0"/>
                </a:solidFill>
                <a:latin typeface="Times New Roman" pitchFamily="18" charset="0"/>
              </a:rPr>
              <a:t>More have not completed their winter molt</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48388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228600" y="3276600"/>
            <a:ext cx="8670372" cy="1143000"/>
          </a:xfrm>
        </p:spPr>
        <p:txBody>
          <a:bodyPr>
            <a:normAutofit/>
          </a:bodyPr>
          <a:lstStyle/>
          <a:p>
            <a:pPr eaLnBrk="1" hangingPunct="1"/>
            <a:r>
              <a:rPr lang="en-US" sz="3200" dirty="0" smtClean="0">
                <a:solidFill>
                  <a:srgbClr val="7030A0"/>
                </a:solidFill>
              </a:rPr>
              <a:t>PERCENTAGE OF INDIVIDUALS IN MOLT STAGES</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1143000"/>
            <a:ext cx="3331488" cy="228600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28142" t="12979" r="4285" b="9729"/>
          <a:stretch/>
        </p:blipFill>
        <p:spPr bwMode="auto">
          <a:xfrm>
            <a:off x="5859423" y="4358640"/>
            <a:ext cx="2903577" cy="219456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1867586660"/>
              </p:ext>
            </p:extLst>
          </p:nvPr>
        </p:nvGraphicFramePr>
        <p:xfrm>
          <a:off x="304800" y="4114800"/>
          <a:ext cx="5448631" cy="2593848"/>
        </p:xfrm>
        <a:graphic>
          <a:graphicData uri="http://schemas.openxmlformats.org/drawingml/2006/table">
            <a:tbl>
              <a:tblPr firstRow="1" firstCol="1" bandRow="1"/>
              <a:tblGrid>
                <a:gridCol w="990599"/>
                <a:gridCol w="990600"/>
                <a:gridCol w="1733716"/>
                <a:gridCol w="1733716"/>
              </a:tblGrid>
              <a:tr h="0">
                <a:tc>
                  <a:txBody>
                    <a:bodyPr/>
                    <a:lstStyle/>
                    <a:p>
                      <a:pPr marL="0" marR="0">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SITES</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Fresh</a:t>
                      </a:r>
                      <a:r>
                        <a:rPr lang="en-US" sz="2000" baseline="0" dirty="0" smtClean="0">
                          <a:solidFill>
                            <a:srgbClr val="7030A0"/>
                          </a:solidFill>
                          <a:effectLst/>
                          <a:latin typeface="Times New Roman" pitchFamily="18" charset="0"/>
                          <a:ea typeface="Calibri"/>
                          <a:cs typeface="Times New Roman" pitchFamily="18" charset="0"/>
                        </a:rPr>
                        <a:t> plumage/ End of wing molt</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Worn plumage/  beginning wing molt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2003-10</a:t>
                      </a:r>
                    </a:p>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9 </a:t>
                      </a:r>
                    </a:p>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93%</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7%</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67%</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33%</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68828" y="95071"/>
            <a:ext cx="8898972" cy="1077218"/>
          </a:xfrm>
          <a:prstGeom prst="rect">
            <a:avLst/>
          </a:prstGeom>
          <a:noFill/>
        </p:spPr>
        <p:txBody>
          <a:bodyPr wrap="square" rtlCol="0">
            <a:spAutoFit/>
          </a:bodyPr>
          <a:lstStyle/>
          <a:p>
            <a:pPr algn="ctr"/>
            <a:r>
              <a:rPr lang="en-US" sz="3200" dirty="0" smtClean="0">
                <a:solidFill>
                  <a:srgbClr val="7030A0"/>
                </a:solidFill>
              </a:rPr>
              <a:t>COMPARISON OF NUMBER OF BROAD-TAILED AT    se ARIZONA MONITORING SITES IN SPRING</a:t>
            </a:r>
            <a:endParaRPr lang="en-US" sz="3200" dirty="0">
              <a:solidFill>
                <a:srgbClr val="7030A0"/>
              </a:solidFill>
            </a:endParaRPr>
          </a:p>
        </p:txBody>
      </p:sp>
      <p:graphicFrame>
        <p:nvGraphicFramePr>
          <p:cNvPr id="8" name="Table 7"/>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400303590"/>
              </p:ext>
            </p:extLst>
          </p:nvPr>
        </p:nvGraphicFramePr>
        <p:xfrm>
          <a:off x="4167645" y="1371600"/>
          <a:ext cx="4724400" cy="1892808"/>
        </p:xfrm>
        <a:graphic>
          <a:graphicData uri="http://schemas.openxmlformats.org/drawingml/2006/table">
            <a:tbl>
              <a:tblPr firstRow="1" firstCol="1" bandRow="1"/>
              <a:tblGrid>
                <a:gridCol w="1107183"/>
                <a:gridCol w="1107183"/>
                <a:gridCol w="836678"/>
                <a:gridCol w="836678"/>
                <a:gridCol w="836678"/>
              </a:tblGrid>
              <a:tr h="0">
                <a:tc>
                  <a:txBody>
                    <a:bodyPr/>
                    <a:lstStyle/>
                    <a:p>
                      <a:pPr marL="0" marR="0">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SITES</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MAR</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APR</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7030A0"/>
                          </a:solidFill>
                          <a:effectLst/>
                          <a:latin typeface="Times New Roman" pitchFamily="18" charset="0"/>
                          <a:ea typeface="Calibri"/>
                          <a:cs typeface="Times New Roman" pitchFamily="18" charset="0"/>
                        </a:rPr>
                        <a:t>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2003-10</a:t>
                      </a:r>
                    </a:p>
                    <a:p>
                      <a:pPr marL="0" marR="0">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9 </a:t>
                      </a:r>
                    </a:p>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a:t>
                      </a:r>
                      <a:r>
                        <a:rPr lang="en-US" sz="2000" dirty="0" err="1">
                          <a:solidFill>
                            <a:srgbClr val="7030A0"/>
                          </a:solidFill>
                          <a:effectLst/>
                          <a:latin typeface="Times New Roman" pitchFamily="18" charset="0"/>
                          <a:ea typeface="Calibri"/>
                          <a:cs typeface="Times New Roman" pitchFamily="18" charset="0"/>
                        </a:rPr>
                        <a:t>avg</a:t>
                      </a:r>
                      <a:r>
                        <a:rPr lang="en-US" sz="2000" dirty="0">
                          <a:solidFill>
                            <a:srgbClr val="7030A0"/>
                          </a:solidFill>
                          <a:effectLst/>
                          <a:latin typeface="Times New Roman" pitchFamily="18" charset="0"/>
                          <a:ea typeface="Calibri"/>
                          <a:cs typeface="Times New Roman" pitchFamily="18" charset="0"/>
                        </a:rPr>
                        <a:t> per year)</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7030A0"/>
                          </a:solidFill>
                          <a:effectLst/>
                          <a:latin typeface="Times New Roman" pitchFamily="18" charset="0"/>
                          <a:ea typeface="Calibri"/>
                          <a:cs typeface="Times New Roman"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26</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smtClean="0">
                          <a:solidFill>
                            <a:srgbClr val="7030A0"/>
                          </a:solidFill>
                          <a:effectLst/>
                          <a:latin typeface="Times New Roman" pitchFamily="18" charset="0"/>
                          <a:ea typeface="Calibri"/>
                          <a:cs typeface="Times New Roman" pitchFamily="18" charset="0"/>
                        </a:rPr>
                        <a:t>66</a:t>
                      </a:r>
                      <a:endParaRPr lang="en-US" sz="2000" dirty="0">
                        <a:solidFill>
                          <a:srgbClr val="7030A0"/>
                        </a:solidFill>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9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effectLst/>
                          <a:latin typeface="Times New Roman" pitchFamily="18" charset="0"/>
                          <a:ea typeface="Calibri"/>
                          <a:cs typeface="Times New Roman" pitchFamily="18" charset="0"/>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305</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smtClean="0">
                          <a:solidFill>
                            <a:srgbClr val="FF0000"/>
                          </a:solidFill>
                          <a:effectLst/>
                          <a:latin typeface="Times New Roman" pitchFamily="18" charset="0"/>
                          <a:ea typeface="Calibri"/>
                          <a:cs typeface="Times New Roman" pitchFamily="18" charset="0"/>
                        </a:rPr>
                        <a:t>269</a:t>
                      </a:r>
                      <a:endParaRPr lang="en-US" sz="2800" dirty="0">
                        <a:solidFill>
                          <a:srgbClr val="FF0000"/>
                        </a:solidFill>
                        <a:effectLst/>
                        <a:latin typeface="Times New Roman" pitchFamily="18" charset="0"/>
                        <a:ea typeface="Calibri"/>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20873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dirty="0" smtClean="0"/>
              <a:t>Initial analyses of hummingbird environment relationships and survival</a:t>
            </a:r>
          </a:p>
          <a:p>
            <a:r>
              <a:rPr lang="en-US" dirty="0" smtClean="0"/>
              <a:t>Distribution changes of </a:t>
            </a:r>
            <a:r>
              <a:rPr lang="en-US" dirty="0"/>
              <a:t>Broad-tailed Hummingbirds </a:t>
            </a:r>
            <a:r>
              <a:rPr lang="en-US"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b="1" dirty="0" smtClean="0"/>
              <a:t>Hummingbird networks in Ecuador</a:t>
            </a:r>
          </a:p>
          <a:p>
            <a:r>
              <a:rPr lang="en-US"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381000"/>
            <a:ext cx="9140841"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1143000"/>
          </a:xfrm>
        </p:spPr>
        <p:txBody>
          <a:bodyPr>
            <a:normAutofit fontScale="90000"/>
          </a:bodyPr>
          <a:lstStyle/>
          <a:p>
            <a:r>
              <a:rPr lang="en-US" sz="3200" dirty="0" smtClean="0"/>
              <a:t>Objective 2: Hummingbird networks in Ecuador (also to be developed in NA)</a:t>
            </a:r>
            <a:endParaRPr lang="en-US" sz="3200" dirty="0"/>
          </a:p>
        </p:txBody>
      </p:sp>
      <p:pic>
        <p:nvPicPr>
          <p:cNvPr id="17" name="Picture 16" descr="Mazan (10).JPG"/>
          <p:cNvPicPr>
            <a:picLocks noChangeAspect="1"/>
          </p:cNvPicPr>
          <p:nvPr/>
        </p:nvPicPr>
        <p:blipFill>
          <a:blip r:embed="rId3" cstate="print"/>
          <a:stretch>
            <a:fillRect/>
          </a:stretch>
        </p:blipFill>
        <p:spPr>
          <a:xfrm>
            <a:off x="6172200" y="0"/>
            <a:ext cx="2590800" cy="2200164"/>
          </a:xfrm>
          <a:prstGeom prst="rect">
            <a:avLst/>
          </a:prstGeom>
        </p:spPr>
      </p:pic>
      <p:pic>
        <p:nvPicPr>
          <p:cNvPr id="19" name="Picture 18" descr="IMG_0661.JPG"/>
          <p:cNvPicPr>
            <a:picLocks noChangeAspect="1"/>
          </p:cNvPicPr>
          <p:nvPr/>
        </p:nvPicPr>
        <p:blipFill>
          <a:blip r:embed="rId4" cstate="print"/>
          <a:stretch>
            <a:fillRect/>
          </a:stretch>
        </p:blipFill>
        <p:spPr>
          <a:xfrm>
            <a:off x="6172200" y="2209800"/>
            <a:ext cx="2590800" cy="2147637"/>
          </a:xfrm>
          <a:prstGeom prst="rect">
            <a:avLst/>
          </a:prstGeom>
        </p:spPr>
      </p:pic>
      <p:pic>
        <p:nvPicPr>
          <p:cNvPr id="20" name="Picture 19" descr="IMG_4669.JPG"/>
          <p:cNvPicPr>
            <a:picLocks noChangeAspect="1"/>
          </p:cNvPicPr>
          <p:nvPr/>
        </p:nvPicPr>
        <p:blipFill>
          <a:blip r:embed="rId5" cstate="print"/>
          <a:stretch>
            <a:fillRect/>
          </a:stretch>
        </p:blipFill>
        <p:spPr>
          <a:xfrm>
            <a:off x="6172200" y="4343400"/>
            <a:ext cx="2590800" cy="2175711"/>
          </a:xfrm>
          <a:prstGeom prst="rect">
            <a:avLst/>
          </a:prstGeom>
        </p:spPr>
      </p:pic>
      <p:sp>
        <p:nvSpPr>
          <p:cNvPr id="21" name="Rectangle 20"/>
          <p:cNvSpPr/>
          <p:nvPr/>
        </p:nvSpPr>
        <p:spPr>
          <a:xfrm>
            <a:off x="6172200" y="136358"/>
            <a:ext cx="2590800" cy="2073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72200" y="2209800"/>
            <a:ext cx="259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72200" y="4343400"/>
            <a:ext cx="2590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5486400" y="1295400"/>
            <a:ext cx="76200" cy="441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3223483" y="3005806"/>
            <a:ext cx="3523567" cy="523220"/>
          </a:xfrm>
          <a:prstGeom prst="rect">
            <a:avLst/>
          </a:prstGeom>
          <a:noFill/>
        </p:spPr>
        <p:txBody>
          <a:bodyPr wrap="square" rtlCol="0">
            <a:spAutoFit/>
          </a:bodyPr>
          <a:lstStyle/>
          <a:p>
            <a:r>
              <a:rPr lang="en-US" sz="2800" dirty="0" smtClean="0"/>
              <a:t>Disturbance gradient</a:t>
            </a:r>
            <a:endParaRPr lang="en-US" sz="2800" dirty="0"/>
          </a:p>
        </p:txBody>
      </p:sp>
      <p:pic>
        <p:nvPicPr>
          <p:cNvPr id="29" name="Picture 2" descr="F:\Picture1.jpg"/>
          <p:cNvPicPr>
            <a:picLocks noChangeAspect="1" noChangeArrowheads="1"/>
          </p:cNvPicPr>
          <p:nvPr/>
        </p:nvPicPr>
        <p:blipFill>
          <a:blip r:embed="rId6" cstate="print"/>
          <a:srcRect l="2564" t="11256" r="12503" b="16416"/>
          <a:stretch>
            <a:fillRect/>
          </a:stretch>
        </p:blipFill>
        <p:spPr bwMode="auto">
          <a:xfrm>
            <a:off x="609600" y="2590800"/>
            <a:ext cx="3505200" cy="2059453"/>
          </a:xfrm>
          <a:prstGeom prst="rect">
            <a:avLst/>
          </a:prstGeom>
          <a:noFill/>
        </p:spPr>
      </p:pic>
      <p:sp>
        <p:nvSpPr>
          <p:cNvPr id="30" name="TextBox 29"/>
          <p:cNvSpPr txBox="1"/>
          <p:nvPr/>
        </p:nvSpPr>
        <p:spPr>
          <a:xfrm>
            <a:off x="6353108" y="1752600"/>
            <a:ext cx="2360070" cy="400110"/>
          </a:xfrm>
          <a:prstGeom prst="rect">
            <a:avLst/>
          </a:prstGeom>
          <a:noFill/>
        </p:spPr>
        <p:txBody>
          <a:bodyPr wrap="none" rtlCol="0">
            <a:spAutoFit/>
          </a:bodyPr>
          <a:lstStyle/>
          <a:p>
            <a:r>
              <a:rPr lang="en-US" sz="2000" dirty="0" smtClean="0">
                <a:solidFill>
                  <a:schemeClr val="bg1"/>
                </a:solidFill>
              </a:rPr>
              <a:t>“Old” second growth</a:t>
            </a:r>
            <a:endParaRPr lang="en-US" sz="2000" dirty="0">
              <a:solidFill>
                <a:schemeClr val="bg1"/>
              </a:solidFill>
            </a:endParaRPr>
          </a:p>
        </p:txBody>
      </p:sp>
      <p:sp>
        <p:nvSpPr>
          <p:cNvPr id="31" name="TextBox 30"/>
          <p:cNvSpPr txBox="1"/>
          <p:nvPr/>
        </p:nvSpPr>
        <p:spPr>
          <a:xfrm>
            <a:off x="6324600" y="3810000"/>
            <a:ext cx="2506007" cy="400110"/>
          </a:xfrm>
          <a:prstGeom prst="rect">
            <a:avLst/>
          </a:prstGeom>
          <a:noFill/>
        </p:spPr>
        <p:txBody>
          <a:bodyPr wrap="none" rtlCol="0">
            <a:spAutoFit/>
          </a:bodyPr>
          <a:lstStyle/>
          <a:p>
            <a:r>
              <a:rPr lang="en-US" sz="2000" dirty="0" smtClean="0">
                <a:solidFill>
                  <a:schemeClr val="bg1"/>
                </a:solidFill>
              </a:rPr>
              <a:t>Shrubs without cattle</a:t>
            </a:r>
            <a:endParaRPr lang="en-US" sz="2000" dirty="0">
              <a:solidFill>
                <a:schemeClr val="bg1"/>
              </a:solidFill>
            </a:endParaRPr>
          </a:p>
        </p:txBody>
      </p:sp>
      <p:sp>
        <p:nvSpPr>
          <p:cNvPr id="32" name="TextBox 31"/>
          <p:cNvSpPr txBox="1"/>
          <p:nvPr/>
        </p:nvSpPr>
        <p:spPr>
          <a:xfrm>
            <a:off x="6172200" y="6019800"/>
            <a:ext cx="2060372" cy="400110"/>
          </a:xfrm>
          <a:prstGeom prst="rect">
            <a:avLst/>
          </a:prstGeom>
          <a:noFill/>
        </p:spPr>
        <p:txBody>
          <a:bodyPr wrap="none" rtlCol="0">
            <a:spAutoFit/>
          </a:bodyPr>
          <a:lstStyle/>
          <a:p>
            <a:r>
              <a:rPr lang="en-US" sz="2000" dirty="0" smtClean="0">
                <a:solidFill>
                  <a:schemeClr val="bg1"/>
                </a:solidFill>
              </a:rPr>
              <a:t>Shrubs with cattle</a:t>
            </a:r>
            <a:endParaRPr lang="en-US" sz="2000" dirty="0">
              <a:solidFill>
                <a:schemeClr val="bg1"/>
              </a:solidFill>
            </a:endParaRPr>
          </a:p>
        </p:txBody>
      </p:sp>
      <p:sp>
        <p:nvSpPr>
          <p:cNvPr id="33" name="TextBox 32"/>
          <p:cNvSpPr txBox="1"/>
          <p:nvPr/>
        </p:nvSpPr>
        <p:spPr>
          <a:xfrm>
            <a:off x="228600" y="4919008"/>
            <a:ext cx="4953000" cy="1938992"/>
          </a:xfrm>
          <a:prstGeom prst="rect">
            <a:avLst/>
          </a:prstGeom>
          <a:noFill/>
        </p:spPr>
        <p:txBody>
          <a:bodyPr wrap="square" rtlCol="0">
            <a:spAutoFit/>
          </a:bodyPr>
          <a:lstStyle/>
          <a:p>
            <a:r>
              <a:rPr lang="en-US" sz="2400" b="1" dirty="0" smtClean="0"/>
              <a:t>Data collection for networks:</a:t>
            </a:r>
          </a:p>
          <a:p>
            <a:pPr marL="342900" indent="-342900"/>
            <a:r>
              <a:rPr lang="en-US" sz="2400" dirty="0" smtClean="0"/>
              <a:t>Thirty 10x5 meter plots</a:t>
            </a:r>
          </a:p>
          <a:p>
            <a:pPr marL="342900" indent="-342900"/>
            <a:r>
              <a:rPr lang="en-US" sz="2400" dirty="0" smtClean="0"/>
              <a:t>All flowers identified</a:t>
            </a:r>
          </a:p>
          <a:p>
            <a:pPr marL="342900" indent="-342900"/>
            <a:r>
              <a:rPr lang="en-US" sz="2400" dirty="0" smtClean="0"/>
              <a:t>Each plot observed for 30 minutes</a:t>
            </a:r>
          </a:p>
          <a:p>
            <a:pPr marL="342900" indent="-342900"/>
            <a:endParaRPr lang="en-US" sz="2400" dirty="0" smtClean="0"/>
          </a:p>
        </p:txBody>
      </p:sp>
      <p:sp>
        <p:nvSpPr>
          <p:cNvPr id="34" name="Rectangle 33"/>
          <p:cNvSpPr/>
          <p:nvPr/>
        </p:nvSpPr>
        <p:spPr>
          <a:xfrm>
            <a:off x="304800" y="1143000"/>
            <a:ext cx="4572000" cy="1200329"/>
          </a:xfrm>
          <a:prstGeom prst="rect">
            <a:avLst/>
          </a:prstGeom>
        </p:spPr>
        <p:txBody>
          <a:bodyPr>
            <a:spAutoFit/>
          </a:bodyPr>
          <a:lstStyle/>
          <a:p>
            <a:r>
              <a:rPr lang="en-US" sz="2400" dirty="0" smtClean="0">
                <a:ln w="12700">
                  <a:noFill/>
                  <a:prstDash val="solid"/>
                </a:ln>
                <a:latin typeface="Calibri" pitchFamily="34" charset="0"/>
              </a:rPr>
              <a:t>PREDICTION: Disturbance of natural habitats</a:t>
            </a:r>
            <a:r>
              <a:rPr lang="en-US" sz="2400" dirty="0" smtClean="0">
                <a:ln w="12700">
                  <a:noFill/>
                  <a:prstDash val="solid"/>
                </a:ln>
                <a:latin typeface="Calibri" pitchFamily="34" charset="0"/>
              </a:rPr>
              <a:t> promotes </a:t>
            </a:r>
            <a:r>
              <a:rPr lang="en-US" sz="2400" dirty="0" smtClean="0">
                <a:ln w="12700">
                  <a:noFill/>
                  <a:prstDash val="solid"/>
                </a:ln>
                <a:latin typeface="Calibri" pitchFamily="34" charset="0"/>
              </a:rPr>
              <a:t>generalization over specialization</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8839200" cy="1143000"/>
          </a:xfrm>
        </p:spPr>
        <p:txBody>
          <a:bodyPr>
            <a:normAutofit/>
          </a:bodyPr>
          <a:lstStyle/>
          <a:p>
            <a:r>
              <a:rPr lang="en-US" sz="3200" dirty="0" smtClean="0"/>
              <a:t>Objective 2: Hummingbird networks in Ecuador</a:t>
            </a:r>
            <a:endParaRPr lang="en-US" sz="3200" dirty="0"/>
          </a:p>
        </p:txBody>
      </p:sp>
      <p:graphicFrame>
        <p:nvGraphicFramePr>
          <p:cNvPr id="5" name="Table 4"/>
          <p:cNvGraphicFramePr>
            <a:graphicFrameLocks noGrp="1"/>
          </p:cNvGraphicFramePr>
          <p:nvPr/>
        </p:nvGraphicFramePr>
        <p:xfrm>
          <a:off x="228600" y="838200"/>
          <a:ext cx="8458201" cy="2187480"/>
        </p:xfrm>
        <a:graphic>
          <a:graphicData uri="http://schemas.openxmlformats.org/drawingml/2006/table">
            <a:tbl>
              <a:tblPr firstRow="1" bandRow="1">
                <a:tableStyleId>{5C22544A-7EE6-4342-B048-85BDC9FD1C3A}</a:tableStyleId>
              </a:tblPr>
              <a:tblGrid>
                <a:gridCol w="2267582"/>
                <a:gridCol w="2764756"/>
                <a:gridCol w="2440441"/>
                <a:gridCol w="985422"/>
              </a:tblGrid>
              <a:tr h="815880">
                <a:tc>
                  <a:txBody>
                    <a:bodyPr/>
                    <a:lstStyle/>
                    <a:p>
                      <a:pPr algn="ctr"/>
                      <a:r>
                        <a:rPr lang="en-US" sz="2400" dirty="0" smtClean="0"/>
                        <a:t>Habitat</a:t>
                      </a:r>
                      <a:endParaRPr lang="en-US" sz="2400" dirty="0"/>
                    </a:p>
                  </a:txBody>
                  <a:tcPr anchor="ctr">
                    <a:solidFill>
                      <a:srgbClr val="00157E"/>
                    </a:solidFill>
                  </a:tcPr>
                </a:tc>
                <a:tc>
                  <a:txBody>
                    <a:bodyPr/>
                    <a:lstStyle/>
                    <a:p>
                      <a:pPr algn="ctr"/>
                      <a:r>
                        <a:rPr lang="en-US" sz="2400" dirty="0" smtClean="0"/>
                        <a:t>Total Interactions</a:t>
                      </a:r>
                      <a:endParaRPr lang="en-US" sz="2400" dirty="0"/>
                    </a:p>
                  </a:txBody>
                  <a:tcPr anchor="ctr">
                    <a:solidFill>
                      <a:srgbClr val="00157E"/>
                    </a:solidFill>
                  </a:tcPr>
                </a:tc>
                <a:tc>
                  <a:txBody>
                    <a:bodyPr/>
                    <a:lstStyle/>
                    <a:p>
                      <a:pPr algn="ctr"/>
                      <a:r>
                        <a:rPr lang="en-US" sz="2400" dirty="0" smtClean="0"/>
                        <a:t>Hummingbirds</a:t>
                      </a:r>
                      <a:endParaRPr lang="en-US" sz="2400" dirty="0"/>
                    </a:p>
                  </a:txBody>
                  <a:tcPr anchor="ctr">
                    <a:solidFill>
                      <a:srgbClr val="00157E"/>
                    </a:solidFill>
                  </a:tcPr>
                </a:tc>
                <a:tc>
                  <a:txBody>
                    <a:bodyPr/>
                    <a:lstStyle/>
                    <a:p>
                      <a:pPr algn="ctr"/>
                      <a:r>
                        <a:rPr lang="en-US" sz="2400" dirty="0" smtClean="0"/>
                        <a:t>Plants</a:t>
                      </a:r>
                      <a:endParaRPr lang="en-US" sz="2400" dirty="0"/>
                    </a:p>
                  </a:txBody>
                  <a:tcPr anchor="ctr">
                    <a:solidFill>
                      <a:srgbClr val="00157E"/>
                    </a:solidFill>
                  </a:tcPr>
                </a:tc>
              </a:tr>
              <a:tr h="275883">
                <a:tc>
                  <a:txBody>
                    <a:bodyPr/>
                    <a:lstStyle/>
                    <a:p>
                      <a:pPr algn="ctr"/>
                      <a:r>
                        <a:rPr lang="en-US" sz="2400" dirty="0" smtClean="0"/>
                        <a:t>Second</a:t>
                      </a:r>
                      <a:r>
                        <a:rPr lang="en-US" sz="2400" baseline="0" dirty="0" smtClean="0"/>
                        <a:t> growth</a:t>
                      </a:r>
                      <a:endParaRPr lang="en-US" sz="2400" dirty="0"/>
                    </a:p>
                  </a:txBody>
                  <a:tcPr anchor="ctr"/>
                </a:tc>
                <a:tc>
                  <a:txBody>
                    <a:bodyPr/>
                    <a:lstStyle/>
                    <a:p>
                      <a:pPr algn="ctr"/>
                      <a:r>
                        <a:rPr lang="en-US" sz="2400" dirty="0" smtClean="0"/>
                        <a:t>442</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19</a:t>
                      </a:r>
                      <a:endParaRPr lang="en-US" sz="2400" dirty="0"/>
                    </a:p>
                  </a:txBody>
                  <a:tcPr anchor="ctr"/>
                </a:tc>
              </a:tr>
              <a:tr h="405345">
                <a:tc>
                  <a:txBody>
                    <a:bodyPr/>
                    <a:lstStyle/>
                    <a:p>
                      <a:pPr algn="ctr"/>
                      <a:r>
                        <a:rPr lang="en-US" sz="2400" dirty="0" smtClean="0"/>
                        <a:t>Shrub no grazing</a:t>
                      </a:r>
                      <a:endParaRPr lang="en-US" sz="2400" dirty="0"/>
                    </a:p>
                  </a:txBody>
                  <a:tcPr anchor="ctr"/>
                </a:tc>
                <a:tc>
                  <a:txBody>
                    <a:bodyPr/>
                    <a:lstStyle/>
                    <a:p>
                      <a:pPr algn="ctr"/>
                      <a:r>
                        <a:rPr lang="en-US" sz="2400" dirty="0" smtClean="0"/>
                        <a:t>1412</a:t>
                      </a:r>
                      <a:endParaRPr lang="en-US" sz="2400" dirty="0"/>
                    </a:p>
                  </a:txBody>
                  <a:tcPr anchor="ctr"/>
                </a:tc>
                <a:tc>
                  <a:txBody>
                    <a:bodyPr/>
                    <a:lstStyle/>
                    <a:p>
                      <a:pPr algn="ctr"/>
                      <a:r>
                        <a:rPr lang="en-US" sz="2400" dirty="0" smtClean="0"/>
                        <a:t>10</a:t>
                      </a:r>
                      <a:endParaRPr lang="en-US" sz="2400" dirty="0"/>
                    </a:p>
                  </a:txBody>
                  <a:tcPr anchor="ctr"/>
                </a:tc>
                <a:tc>
                  <a:txBody>
                    <a:bodyPr/>
                    <a:lstStyle/>
                    <a:p>
                      <a:pPr algn="ctr"/>
                      <a:r>
                        <a:rPr lang="en-US" sz="2400" dirty="0" smtClean="0"/>
                        <a:t>16</a:t>
                      </a:r>
                      <a:endParaRPr lang="en-US" sz="2400" dirty="0"/>
                    </a:p>
                  </a:txBody>
                  <a:tcPr anchor="ctr"/>
                </a:tc>
              </a:tr>
              <a:tr h="275883">
                <a:tc>
                  <a:txBody>
                    <a:bodyPr/>
                    <a:lstStyle/>
                    <a:p>
                      <a:pPr algn="ctr"/>
                      <a:r>
                        <a:rPr lang="en-US" sz="2400" dirty="0" smtClean="0"/>
                        <a:t>Shrub</a:t>
                      </a:r>
                      <a:r>
                        <a:rPr lang="en-US" sz="2400" baseline="0" dirty="0" smtClean="0"/>
                        <a:t> grazing</a:t>
                      </a:r>
                      <a:endParaRPr lang="en-US" sz="2400" dirty="0"/>
                    </a:p>
                  </a:txBody>
                  <a:tcPr anchor="ctr"/>
                </a:tc>
                <a:tc>
                  <a:txBody>
                    <a:bodyPr/>
                    <a:lstStyle/>
                    <a:p>
                      <a:pPr algn="ctr"/>
                      <a:r>
                        <a:rPr lang="en-US" sz="2400" dirty="0" smtClean="0"/>
                        <a:t>884</a:t>
                      </a:r>
                      <a:endParaRPr lang="en-US" sz="2400" dirty="0"/>
                    </a:p>
                  </a:txBody>
                  <a:tcPr anchor="ctr"/>
                </a:tc>
                <a:tc>
                  <a:txBody>
                    <a:bodyPr/>
                    <a:lstStyle/>
                    <a:p>
                      <a:pPr algn="ctr"/>
                      <a:r>
                        <a:rPr lang="en-US" sz="2400" dirty="0" smtClean="0"/>
                        <a:t>7</a:t>
                      </a:r>
                      <a:endParaRPr lang="en-US" sz="2400" dirty="0"/>
                    </a:p>
                  </a:txBody>
                  <a:tcPr anchor="ctr"/>
                </a:tc>
                <a:tc>
                  <a:txBody>
                    <a:bodyPr/>
                    <a:lstStyle/>
                    <a:p>
                      <a:pPr algn="ctr"/>
                      <a:r>
                        <a:rPr lang="en-US" sz="2400" dirty="0" smtClean="0"/>
                        <a:t>17</a:t>
                      </a:r>
                      <a:endParaRPr lang="en-US" sz="2400" dirty="0"/>
                    </a:p>
                  </a:txBody>
                  <a:tcPr anchor="ctr"/>
                </a:tc>
              </a:tr>
            </a:tbl>
          </a:graphicData>
        </a:graphic>
      </p:graphicFrame>
      <p:sp>
        <p:nvSpPr>
          <p:cNvPr id="6" name="TextBox 5"/>
          <p:cNvSpPr txBox="1"/>
          <p:nvPr/>
        </p:nvSpPr>
        <p:spPr>
          <a:xfrm>
            <a:off x="685800" y="2971800"/>
            <a:ext cx="5629426" cy="369332"/>
          </a:xfrm>
          <a:prstGeom prst="rect">
            <a:avLst/>
          </a:prstGeom>
          <a:noFill/>
        </p:spPr>
        <p:txBody>
          <a:bodyPr wrap="none" rtlCol="0">
            <a:spAutoFit/>
          </a:bodyPr>
          <a:lstStyle/>
          <a:p>
            <a:r>
              <a:rPr lang="en-US" dirty="0" smtClean="0"/>
              <a:t>Data from </a:t>
            </a:r>
            <a:r>
              <a:rPr lang="en-US" dirty="0" smtClean="0">
                <a:ln w="12700">
                  <a:noFill/>
                  <a:prstDash val="solid"/>
                </a:ln>
                <a:latin typeface="Calibri" pitchFamily="34" charset="0"/>
              </a:rPr>
              <a:t>February and August 2011.  Collection on-going</a:t>
            </a:r>
            <a:endParaRPr lang="en-US" dirty="0"/>
          </a:p>
        </p:txBody>
      </p:sp>
      <p:pic>
        <p:nvPicPr>
          <p:cNvPr id="7" name="Picture 2"/>
          <p:cNvPicPr>
            <a:picLocks noChangeAspect="1" noChangeArrowheads="1"/>
          </p:cNvPicPr>
          <p:nvPr/>
        </p:nvPicPr>
        <p:blipFill>
          <a:blip r:embed="rId2" cstate="print"/>
          <a:srcRect l="4762" t="10723" r="7619" b="7371"/>
          <a:stretch>
            <a:fillRect/>
          </a:stretch>
        </p:blipFill>
        <p:spPr bwMode="auto">
          <a:xfrm>
            <a:off x="4598241" y="3657600"/>
            <a:ext cx="4240959" cy="3200400"/>
          </a:xfrm>
          <a:prstGeom prst="rect">
            <a:avLst/>
          </a:prstGeom>
          <a:noFill/>
          <a:ln>
            <a:solidFill>
              <a:schemeClr val="tx1"/>
            </a:solidFill>
          </a:ln>
        </p:spPr>
      </p:pic>
      <p:sp>
        <p:nvSpPr>
          <p:cNvPr id="8" name="TextBox 7"/>
          <p:cNvSpPr txBox="1"/>
          <p:nvPr/>
        </p:nvSpPr>
        <p:spPr>
          <a:xfrm>
            <a:off x="5741242" y="4267200"/>
            <a:ext cx="2438168" cy="400110"/>
          </a:xfrm>
          <a:prstGeom prst="rect">
            <a:avLst/>
          </a:prstGeom>
          <a:solidFill>
            <a:schemeClr val="bg1"/>
          </a:solidFill>
        </p:spPr>
        <p:txBody>
          <a:bodyPr wrap="none" rtlCol="0">
            <a:spAutoFit/>
          </a:bodyPr>
          <a:lstStyle/>
          <a:p>
            <a:r>
              <a:rPr lang="en-US" sz="2000" dirty="0" smtClean="0"/>
              <a:t>Hummingbird species</a:t>
            </a:r>
            <a:endParaRPr lang="en-US" sz="2000" dirty="0"/>
          </a:p>
        </p:txBody>
      </p:sp>
      <p:sp>
        <p:nvSpPr>
          <p:cNvPr id="10" name="TextBox 9"/>
          <p:cNvSpPr txBox="1"/>
          <p:nvPr/>
        </p:nvSpPr>
        <p:spPr>
          <a:xfrm>
            <a:off x="5741242" y="6457890"/>
            <a:ext cx="1596143" cy="400110"/>
          </a:xfrm>
          <a:prstGeom prst="rect">
            <a:avLst/>
          </a:prstGeom>
          <a:solidFill>
            <a:schemeClr val="bg1"/>
          </a:solidFill>
        </p:spPr>
        <p:txBody>
          <a:bodyPr wrap="none" rtlCol="0">
            <a:spAutoFit/>
          </a:bodyPr>
          <a:lstStyle/>
          <a:p>
            <a:r>
              <a:rPr lang="en-US" sz="2000" dirty="0" smtClean="0"/>
              <a:t>Plant  species</a:t>
            </a:r>
            <a:endParaRPr lang="en-US" sz="2000" dirty="0"/>
          </a:p>
        </p:txBody>
      </p:sp>
      <p:sp>
        <p:nvSpPr>
          <p:cNvPr id="11" name="Rectangle 10"/>
          <p:cNvSpPr/>
          <p:nvPr/>
        </p:nvSpPr>
        <p:spPr>
          <a:xfrm>
            <a:off x="381000" y="3811012"/>
            <a:ext cx="3810000" cy="3046988"/>
          </a:xfrm>
          <a:prstGeom prst="rect">
            <a:avLst/>
          </a:prstGeom>
        </p:spPr>
        <p:txBody>
          <a:bodyPr wrap="square">
            <a:spAutoFit/>
          </a:bodyPr>
          <a:lstStyle/>
          <a:p>
            <a:r>
              <a:rPr lang="en-US" sz="2400" b="1" dirty="0" smtClean="0">
                <a:latin typeface="Calibri" pitchFamily="34" charset="0"/>
              </a:rPr>
              <a:t>Interaction networks of hummingbirds and plants</a:t>
            </a:r>
            <a:r>
              <a:rPr lang="en-US" sz="2400" dirty="0" smtClean="0">
                <a:latin typeface="Calibri" pitchFamily="34" charset="0"/>
              </a:rPr>
              <a:t>. </a:t>
            </a:r>
          </a:p>
          <a:p>
            <a:endParaRPr lang="en-US" sz="2400" dirty="0" smtClean="0">
              <a:latin typeface="Calibri" pitchFamily="34" charset="0"/>
            </a:endParaRPr>
          </a:p>
          <a:p>
            <a:r>
              <a:rPr lang="en-US" sz="2400" dirty="0" smtClean="0">
                <a:latin typeface="Calibri" pitchFamily="34" charset="0"/>
              </a:rPr>
              <a:t>The lines between the two levels represent interactions and the thickness depends on the frequency of a given interaction. </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0" y="228600"/>
            <a:ext cx="5943600" cy="1143000"/>
          </a:xfrm>
        </p:spPr>
        <p:txBody>
          <a:bodyPr>
            <a:normAutofit fontScale="90000"/>
          </a:bodyPr>
          <a:lstStyle/>
          <a:p>
            <a:r>
              <a:rPr lang="en-US" sz="3200" dirty="0" smtClean="0"/>
              <a:t>Objective 2: Hummingbird networks in Ecuador</a:t>
            </a:r>
            <a:br>
              <a:rPr lang="en-US" sz="3200" dirty="0" smtClean="0"/>
            </a:br>
            <a:endParaRPr lang="en-US" sz="3200" dirty="0"/>
          </a:p>
        </p:txBody>
      </p:sp>
      <p:pic>
        <p:nvPicPr>
          <p:cNvPr id="14" name="Picture 3"/>
          <p:cNvPicPr>
            <a:picLocks noChangeAspect="1" noChangeArrowheads="1"/>
          </p:cNvPicPr>
          <p:nvPr/>
        </p:nvPicPr>
        <p:blipFill>
          <a:blip r:embed="rId3" cstate="print"/>
          <a:srcRect l="4124" t="11442" r="7216" b="9464"/>
          <a:stretch>
            <a:fillRect/>
          </a:stretch>
        </p:blipFill>
        <p:spPr bwMode="auto">
          <a:xfrm>
            <a:off x="6096000" y="2057401"/>
            <a:ext cx="2537617" cy="1890110"/>
          </a:xfrm>
          <a:prstGeom prst="rect">
            <a:avLst/>
          </a:prstGeom>
          <a:noFill/>
          <a:ln w="9525">
            <a:solidFill>
              <a:schemeClr val="tx1"/>
            </a:solidFill>
            <a:miter lim="800000"/>
            <a:headEnd/>
            <a:tailEnd/>
          </a:ln>
          <a:effectLst/>
        </p:spPr>
      </p:pic>
      <p:pic>
        <p:nvPicPr>
          <p:cNvPr id="15" name="Picture 4"/>
          <p:cNvPicPr>
            <a:picLocks noChangeAspect="1" noChangeArrowheads="1"/>
          </p:cNvPicPr>
          <p:nvPr/>
        </p:nvPicPr>
        <p:blipFill>
          <a:blip r:embed="rId4" cstate="print"/>
          <a:srcRect l="5941" t="12836" r="4950" b="9334"/>
          <a:stretch>
            <a:fillRect/>
          </a:stretch>
        </p:blipFill>
        <p:spPr bwMode="auto">
          <a:xfrm>
            <a:off x="6130313" y="4191000"/>
            <a:ext cx="2556487" cy="2098365"/>
          </a:xfrm>
          <a:prstGeom prst="rect">
            <a:avLst/>
          </a:prstGeom>
          <a:noFill/>
          <a:ln w="9525">
            <a:solidFill>
              <a:schemeClr val="tx1"/>
            </a:solidFill>
            <a:miter lim="800000"/>
            <a:headEnd/>
            <a:tailEnd/>
          </a:ln>
          <a:effectLst/>
        </p:spPr>
      </p:pic>
      <p:pic>
        <p:nvPicPr>
          <p:cNvPr id="16" name="Picture 2"/>
          <p:cNvPicPr>
            <a:picLocks noChangeAspect="1" noChangeArrowheads="1"/>
          </p:cNvPicPr>
          <p:nvPr/>
        </p:nvPicPr>
        <p:blipFill>
          <a:blip r:embed="rId5" cstate="print"/>
          <a:srcRect l="4762" t="10723" r="7619" b="7371"/>
          <a:stretch>
            <a:fillRect/>
          </a:stretch>
        </p:blipFill>
        <p:spPr bwMode="auto">
          <a:xfrm>
            <a:off x="6096000" y="1"/>
            <a:ext cx="2504649" cy="1890110"/>
          </a:xfrm>
          <a:prstGeom prst="rect">
            <a:avLst/>
          </a:prstGeom>
          <a:noFill/>
          <a:ln>
            <a:solidFill>
              <a:schemeClr val="tx1"/>
            </a:solidFill>
          </a:ln>
        </p:spPr>
      </p:pic>
      <p:pic>
        <p:nvPicPr>
          <p:cNvPr id="17" name="Picture 16" descr="h2.jpeg"/>
          <p:cNvPicPr>
            <a:picLocks noChangeAspect="1"/>
          </p:cNvPicPr>
          <p:nvPr/>
        </p:nvPicPr>
        <p:blipFill>
          <a:blip r:embed="rId6" cstate="print"/>
          <a:srcRect t="9278" b="6186"/>
          <a:stretch>
            <a:fillRect/>
          </a:stretch>
        </p:blipFill>
        <p:spPr>
          <a:xfrm>
            <a:off x="685800" y="990600"/>
            <a:ext cx="4343400" cy="4790515"/>
          </a:xfrm>
          <a:prstGeom prst="rect">
            <a:avLst/>
          </a:prstGeom>
          <a:noFill/>
          <a:ln>
            <a:noFill/>
          </a:ln>
        </p:spPr>
      </p:pic>
      <p:sp>
        <p:nvSpPr>
          <p:cNvPr id="18" name="TextBox 17"/>
          <p:cNvSpPr txBox="1"/>
          <p:nvPr/>
        </p:nvSpPr>
        <p:spPr>
          <a:xfrm>
            <a:off x="6248400" y="1581090"/>
            <a:ext cx="2360070" cy="400110"/>
          </a:xfrm>
          <a:prstGeom prst="rect">
            <a:avLst/>
          </a:prstGeom>
          <a:noFill/>
        </p:spPr>
        <p:txBody>
          <a:bodyPr wrap="none" rtlCol="0">
            <a:spAutoFit/>
          </a:bodyPr>
          <a:lstStyle/>
          <a:p>
            <a:r>
              <a:rPr lang="en-US" sz="2000" dirty="0" smtClean="0"/>
              <a:t>“Old” second growth</a:t>
            </a:r>
            <a:endParaRPr lang="en-US" sz="2000" dirty="0"/>
          </a:p>
        </p:txBody>
      </p:sp>
      <p:sp>
        <p:nvSpPr>
          <p:cNvPr id="19" name="TextBox 18"/>
          <p:cNvSpPr txBox="1"/>
          <p:nvPr/>
        </p:nvSpPr>
        <p:spPr>
          <a:xfrm>
            <a:off x="6324600" y="3638490"/>
            <a:ext cx="2506007" cy="400110"/>
          </a:xfrm>
          <a:prstGeom prst="rect">
            <a:avLst/>
          </a:prstGeom>
          <a:noFill/>
        </p:spPr>
        <p:txBody>
          <a:bodyPr wrap="none" rtlCol="0">
            <a:spAutoFit/>
          </a:bodyPr>
          <a:lstStyle/>
          <a:p>
            <a:r>
              <a:rPr lang="en-US" sz="2000" dirty="0" smtClean="0"/>
              <a:t>Shrubs without cattle</a:t>
            </a:r>
            <a:endParaRPr lang="en-US" sz="2000" dirty="0"/>
          </a:p>
        </p:txBody>
      </p:sp>
      <p:sp>
        <p:nvSpPr>
          <p:cNvPr id="20" name="TextBox 19"/>
          <p:cNvSpPr txBox="1"/>
          <p:nvPr/>
        </p:nvSpPr>
        <p:spPr>
          <a:xfrm>
            <a:off x="6172200" y="5924490"/>
            <a:ext cx="2060372" cy="400110"/>
          </a:xfrm>
          <a:prstGeom prst="rect">
            <a:avLst/>
          </a:prstGeom>
          <a:noFill/>
        </p:spPr>
        <p:txBody>
          <a:bodyPr wrap="none" rtlCol="0">
            <a:spAutoFit/>
          </a:bodyPr>
          <a:lstStyle/>
          <a:p>
            <a:r>
              <a:rPr lang="en-US" sz="2000" dirty="0" smtClean="0"/>
              <a:t>Shrubs with cattle</a:t>
            </a:r>
            <a:endParaRPr lang="en-US" sz="2000" dirty="0"/>
          </a:p>
        </p:txBody>
      </p:sp>
      <p:sp>
        <p:nvSpPr>
          <p:cNvPr id="21" name="Rectangle 20"/>
          <p:cNvSpPr/>
          <p:nvPr/>
        </p:nvSpPr>
        <p:spPr>
          <a:xfrm>
            <a:off x="0" y="6396335"/>
            <a:ext cx="7770653" cy="523220"/>
          </a:xfrm>
          <a:prstGeom prst="rect">
            <a:avLst/>
          </a:prstGeom>
        </p:spPr>
        <p:txBody>
          <a:bodyPr wrap="none">
            <a:spAutoFit/>
          </a:bodyPr>
          <a:lstStyle/>
          <a:p>
            <a:r>
              <a:rPr lang="en-US" sz="2800" b="1" dirty="0" smtClean="0">
                <a:ln w="12700">
                  <a:noFill/>
                  <a:prstDash val="solid"/>
                </a:ln>
                <a:latin typeface="Calibri" pitchFamily="34" charset="0"/>
              </a:rPr>
              <a:t>As predicted cattle grazing decreases specialization</a:t>
            </a:r>
            <a:endParaRPr lang="en-US" sz="2800" b="1" dirty="0"/>
          </a:p>
        </p:txBody>
      </p:sp>
      <p:sp>
        <p:nvSpPr>
          <p:cNvPr id="22" name="TextBox 21"/>
          <p:cNvSpPr txBox="1"/>
          <p:nvPr/>
        </p:nvSpPr>
        <p:spPr>
          <a:xfrm rot="16200000">
            <a:off x="-86705" y="2970501"/>
            <a:ext cx="1609543" cy="400110"/>
          </a:xfrm>
          <a:prstGeom prst="rect">
            <a:avLst/>
          </a:prstGeom>
          <a:solidFill>
            <a:schemeClr val="bg1"/>
          </a:solidFill>
        </p:spPr>
        <p:txBody>
          <a:bodyPr wrap="none" rtlCol="0">
            <a:spAutoFit/>
          </a:bodyPr>
          <a:lstStyle/>
          <a:p>
            <a:r>
              <a:rPr lang="en-US" sz="2000" dirty="0" smtClean="0"/>
              <a:t>Specialization</a:t>
            </a:r>
            <a:endParaRPr lang="en-US" sz="2000" dirty="0"/>
          </a:p>
        </p:txBody>
      </p:sp>
      <p:sp>
        <p:nvSpPr>
          <p:cNvPr id="23" name="TextBox 22"/>
          <p:cNvSpPr txBox="1"/>
          <p:nvPr/>
        </p:nvSpPr>
        <p:spPr>
          <a:xfrm>
            <a:off x="1447800" y="5410200"/>
            <a:ext cx="970330" cy="707886"/>
          </a:xfrm>
          <a:prstGeom prst="rect">
            <a:avLst/>
          </a:prstGeom>
          <a:solidFill>
            <a:schemeClr val="bg1"/>
          </a:solidFill>
        </p:spPr>
        <p:txBody>
          <a:bodyPr wrap="none" rtlCol="0">
            <a:spAutoFit/>
          </a:bodyPr>
          <a:lstStyle/>
          <a:p>
            <a:r>
              <a:rPr lang="en-US" sz="2000" dirty="0" smtClean="0"/>
              <a:t>Second</a:t>
            </a:r>
          </a:p>
          <a:p>
            <a:r>
              <a:rPr lang="en-US" sz="2000" dirty="0" smtClean="0"/>
              <a:t>Growth</a:t>
            </a:r>
            <a:endParaRPr lang="en-US" sz="2000" dirty="0"/>
          </a:p>
        </p:txBody>
      </p:sp>
      <p:sp>
        <p:nvSpPr>
          <p:cNvPr id="24" name="TextBox 23"/>
          <p:cNvSpPr txBox="1"/>
          <p:nvPr/>
        </p:nvSpPr>
        <p:spPr>
          <a:xfrm>
            <a:off x="3657600" y="5410200"/>
            <a:ext cx="1439689" cy="400110"/>
          </a:xfrm>
          <a:prstGeom prst="rect">
            <a:avLst/>
          </a:prstGeom>
          <a:solidFill>
            <a:schemeClr val="bg1"/>
          </a:solidFill>
        </p:spPr>
        <p:txBody>
          <a:bodyPr wrap="none" rtlCol="0">
            <a:spAutoFit/>
          </a:bodyPr>
          <a:lstStyle/>
          <a:p>
            <a:r>
              <a:rPr lang="en-US" sz="2000" dirty="0" smtClean="0"/>
              <a:t>Shrub cattle</a:t>
            </a:r>
            <a:endParaRPr lang="en-US" sz="2000" dirty="0"/>
          </a:p>
        </p:txBody>
      </p:sp>
      <p:sp>
        <p:nvSpPr>
          <p:cNvPr id="25" name="TextBox 24"/>
          <p:cNvSpPr txBox="1"/>
          <p:nvPr/>
        </p:nvSpPr>
        <p:spPr>
          <a:xfrm>
            <a:off x="2631987" y="5410200"/>
            <a:ext cx="797013" cy="400110"/>
          </a:xfrm>
          <a:prstGeom prst="rect">
            <a:avLst/>
          </a:prstGeom>
          <a:solidFill>
            <a:schemeClr val="bg1"/>
          </a:solidFill>
        </p:spPr>
        <p:txBody>
          <a:bodyPr wrap="none" rtlCol="0">
            <a:spAutoFit/>
          </a:bodyPr>
          <a:lstStyle/>
          <a:p>
            <a:r>
              <a:rPr lang="en-US" sz="2000" dirty="0" smtClean="0"/>
              <a:t>Shrub</a:t>
            </a:r>
            <a:endParaRPr lang="en-US" sz="2000" dirty="0"/>
          </a:p>
        </p:txBody>
      </p:sp>
      <p:sp>
        <p:nvSpPr>
          <p:cNvPr id="26" name="Rectangle 25"/>
          <p:cNvSpPr/>
          <p:nvPr/>
        </p:nvSpPr>
        <p:spPr>
          <a:xfrm>
            <a:off x="3505200" y="1219200"/>
            <a:ext cx="2286000" cy="120032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smtClean="0">
                <a:ln w="12700">
                  <a:noFill/>
                  <a:prstDash val="solid"/>
                </a:ln>
                <a:latin typeface="Calibri" pitchFamily="34" charset="0"/>
              </a:rPr>
              <a:t>Degree of specialization of the network</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4525963"/>
          </a:xfrm>
        </p:spPr>
        <p:txBody>
          <a:bodyPr>
            <a:normAutofit/>
          </a:bodyPr>
          <a:lstStyle/>
          <a:p>
            <a:r>
              <a:rPr lang="en-US" sz="2400" b="1" dirty="0" smtClean="0"/>
              <a:t>Next steps:</a:t>
            </a:r>
          </a:p>
          <a:p>
            <a:pPr>
              <a:buNone/>
            </a:pPr>
            <a:r>
              <a:rPr lang="en-US" sz="2400" dirty="0" smtClean="0"/>
              <a:t>	Calculate hummingbird survival using Mark-recapture (as with NA data) based on 8 yrs of mist-net data</a:t>
            </a:r>
          </a:p>
          <a:p>
            <a:pPr>
              <a:buNone/>
            </a:pPr>
            <a:r>
              <a:rPr lang="en-US" sz="2400" dirty="0" smtClean="0"/>
              <a:t>	Evaluate relationship between survival &amp; RS data</a:t>
            </a:r>
          </a:p>
          <a:p>
            <a:pPr>
              <a:buNone/>
            </a:pPr>
            <a:r>
              <a:rPr lang="en-US" sz="2400" dirty="0" smtClean="0"/>
              <a:t>	Evaluate relationship between flower resources, RS &amp; hummingbird behavior (specialization etc.) from hummingbird – plant network</a:t>
            </a:r>
            <a:endParaRPr lang="en-US" sz="2400" dirty="0"/>
          </a:p>
        </p:txBody>
      </p:sp>
      <p:sp>
        <p:nvSpPr>
          <p:cNvPr id="6" name="Title 1"/>
          <p:cNvSpPr>
            <a:spLocks noGrp="1"/>
          </p:cNvSpPr>
          <p:nvPr>
            <p:ph type="title"/>
          </p:nvPr>
        </p:nvSpPr>
        <p:spPr>
          <a:xfrm>
            <a:off x="533400" y="304800"/>
            <a:ext cx="7162800" cy="1143000"/>
          </a:xfrm>
        </p:spPr>
        <p:txBody>
          <a:bodyPr>
            <a:noAutofit/>
          </a:bodyPr>
          <a:lstStyle/>
          <a:p>
            <a:r>
              <a:rPr lang="en-US" sz="3600" dirty="0" smtClean="0"/>
              <a:t>Objective 2: Hummingbird networks in Ecuador</a:t>
            </a:r>
            <a:br>
              <a:rPr lang="en-US" sz="3600" dirty="0" smtClean="0"/>
            </a:br>
            <a:endParaRPr lang="en-US" sz="3600" dirty="0"/>
          </a:p>
        </p:txBody>
      </p:sp>
      <p:pic>
        <p:nvPicPr>
          <p:cNvPr id="1026" name="Picture 2" descr="C:\Documents and Settings\Catherine\My Documents\webpage\Pictures\Boris.jpg"/>
          <p:cNvPicPr>
            <a:picLocks noChangeAspect="1" noChangeArrowheads="1"/>
          </p:cNvPicPr>
          <p:nvPr/>
        </p:nvPicPr>
        <p:blipFill>
          <a:blip r:embed="rId2" cstate="print"/>
          <a:srcRect/>
          <a:stretch>
            <a:fillRect/>
          </a:stretch>
        </p:blipFill>
        <p:spPr bwMode="auto">
          <a:xfrm>
            <a:off x="5029200" y="4248150"/>
            <a:ext cx="2971800" cy="2228850"/>
          </a:xfrm>
          <a:prstGeom prst="rect">
            <a:avLst/>
          </a:prstGeom>
          <a:noFill/>
        </p:spPr>
      </p:pic>
      <p:sp>
        <p:nvSpPr>
          <p:cNvPr id="8" name="TextBox 7"/>
          <p:cNvSpPr txBox="1"/>
          <p:nvPr/>
        </p:nvSpPr>
        <p:spPr>
          <a:xfrm>
            <a:off x="4953000" y="6488668"/>
            <a:ext cx="3962175" cy="369332"/>
          </a:xfrm>
          <a:prstGeom prst="rect">
            <a:avLst/>
          </a:prstGeom>
          <a:noFill/>
        </p:spPr>
        <p:txBody>
          <a:bodyPr wrap="none" rtlCol="0">
            <a:spAutoFit/>
          </a:bodyPr>
          <a:lstStyle/>
          <a:p>
            <a:r>
              <a:rPr lang="en-US" dirty="0" smtClean="0"/>
              <a:t>Work done by Boris </a:t>
            </a:r>
            <a:r>
              <a:rPr lang="en-US" dirty="0" err="1" smtClean="0"/>
              <a:t>Tinoco</a:t>
            </a:r>
            <a:r>
              <a:rPr lang="en-US" dirty="0" smtClean="0"/>
              <a:t>, PhD student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943600"/>
          </a:xfrm>
        </p:spPr>
        <p:txBody>
          <a:bodyPr>
            <a:normAutofit fontScale="77500" lnSpcReduction="20000"/>
          </a:bodyPr>
          <a:lstStyle/>
          <a:p>
            <a:pPr>
              <a:buNone/>
            </a:pPr>
            <a:r>
              <a:rPr lang="en-US" dirty="0" smtClean="0"/>
              <a:t>Objective 1:  Time series analyses – hummingbird and environment</a:t>
            </a:r>
          </a:p>
          <a:p>
            <a:r>
              <a:rPr lang="en-US" dirty="0" smtClean="0"/>
              <a:t>Collation and cleaning of hummingbird data</a:t>
            </a:r>
          </a:p>
          <a:p>
            <a:r>
              <a:rPr lang="en-US" dirty="0" smtClean="0"/>
              <a:t>Collation and cleaning of environmental data</a:t>
            </a:r>
          </a:p>
          <a:p>
            <a:r>
              <a:rPr lang="en-US" dirty="0" smtClean="0"/>
              <a:t>Initial analyses of hummingbird environment relationships and survival</a:t>
            </a:r>
          </a:p>
          <a:p>
            <a:r>
              <a:rPr lang="en-US" dirty="0" smtClean="0"/>
              <a:t>Distribution changes of </a:t>
            </a:r>
            <a:r>
              <a:rPr lang="en-US" dirty="0"/>
              <a:t>Broad-tailed Hummingbirds </a:t>
            </a:r>
            <a:r>
              <a:rPr lang="en-US" dirty="0" smtClean="0"/>
              <a:t>tied to climate anomalies</a:t>
            </a:r>
          </a:p>
          <a:p>
            <a:endParaRPr lang="en-US" dirty="0" smtClean="0"/>
          </a:p>
          <a:p>
            <a:pPr>
              <a:buNone/>
            </a:pPr>
            <a:r>
              <a:rPr lang="en-US" dirty="0" smtClean="0"/>
              <a:t>Objective 2: Evaluate biological mechanisms behind observed environment hummingbird relationships</a:t>
            </a:r>
          </a:p>
          <a:p>
            <a:r>
              <a:rPr lang="en-US" dirty="0" smtClean="0"/>
              <a:t>Hummingbird networks in Ecuador</a:t>
            </a:r>
          </a:p>
          <a:p>
            <a:r>
              <a:rPr lang="en-US" b="1" dirty="0" smtClean="0"/>
              <a:t>Plans for physiological data collection</a:t>
            </a:r>
          </a:p>
          <a:p>
            <a:endParaRPr lang="en-US" dirty="0" smtClean="0"/>
          </a:p>
          <a:p>
            <a:pPr>
              <a:buNone/>
            </a:pPr>
            <a:r>
              <a:rPr lang="en-US" dirty="0" smtClean="0"/>
              <a:t>Objective 3: Data integration with modeling to predict future persistence of hummingbirds – nothing to report</a:t>
            </a:r>
          </a:p>
          <a:p>
            <a:pPr>
              <a:buNone/>
            </a:pPr>
            <a:endParaRPr lang="en-US" dirty="0" smtClean="0"/>
          </a:p>
          <a:p>
            <a:endParaRPr lang="en-US" dirty="0" smtClean="0"/>
          </a:p>
          <a:p>
            <a:pPr>
              <a:buNone/>
            </a:pPr>
            <a:endParaRPr lang="en-US" dirty="0"/>
          </a:p>
        </p:txBody>
      </p:sp>
      <p:sp>
        <p:nvSpPr>
          <p:cNvPr id="4" name="TextBox 3"/>
          <p:cNvSpPr txBox="1"/>
          <p:nvPr/>
        </p:nvSpPr>
        <p:spPr>
          <a:xfrm>
            <a:off x="685800" y="0"/>
            <a:ext cx="5311454" cy="769441"/>
          </a:xfrm>
          <a:prstGeom prst="rect">
            <a:avLst/>
          </a:prstGeom>
          <a:noFill/>
        </p:spPr>
        <p:txBody>
          <a:bodyPr wrap="none" rtlCol="0">
            <a:spAutoFit/>
          </a:bodyPr>
          <a:lstStyle/>
          <a:p>
            <a:r>
              <a:rPr lang="en-US" sz="4400" dirty="0" smtClean="0"/>
              <a:t>Progress on objectives</a:t>
            </a:r>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85788" y="258763"/>
            <a:ext cx="3986212" cy="579437"/>
          </a:xfrm>
          <a:prstGeom prst="rect">
            <a:avLst/>
          </a:prstGeom>
          <a:noFill/>
          <a:ln w="9525">
            <a:noFill/>
            <a:miter lim="800000"/>
            <a:headEnd/>
            <a:tailEnd/>
          </a:ln>
          <a:effectLst/>
        </p:spPr>
        <p:txBody>
          <a:bodyPr>
            <a:spAutoFit/>
          </a:bodyPr>
          <a:lstStyle/>
          <a:p>
            <a:r>
              <a:rPr lang="es-ES_tradnl" sz="3200" b="1" dirty="0" smtClean="0">
                <a:latin typeface="Arial" pitchFamily="34" charset="0"/>
              </a:rPr>
              <a:t>Physiology</a:t>
            </a:r>
            <a:endParaRPr lang="es-ES_tradnl" sz="3200" b="1" dirty="0">
              <a:latin typeface="Arial" pitchFamily="34" charset="0"/>
            </a:endParaRPr>
          </a:p>
        </p:txBody>
      </p:sp>
      <p:grpSp>
        <p:nvGrpSpPr>
          <p:cNvPr id="2" name="Group 3"/>
          <p:cNvGrpSpPr>
            <a:grpSpLocks/>
          </p:cNvGrpSpPr>
          <p:nvPr/>
        </p:nvGrpSpPr>
        <p:grpSpPr bwMode="auto">
          <a:xfrm>
            <a:off x="4846638" y="152400"/>
            <a:ext cx="4068762" cy="914400"/>
            <a:chOff x="3053" y="96"/>
            <a:chExt cx="2563" cy="576"/>
          </a:xfrm>
        </p:grpSpPr>
        <p:pic>
          <p:nvPicPr>
            <p:cNvPr id="52228" name="Picture 4" descr="&#10;basleu.jpg                                                     0007E98E Manandoun                      C16ECE63:"/>
            <p:cNvPicPr>
              <a:picLocks noChangeAspect="1" noChangeArrowheads="1"/>
            </p:cNvPicPr>
            <p:nvPr/>
          </p:nvPicPr>
          <p:blipFill>
            <a:blip r:embed="rId2" cstate="print"/>
            <a:srcRect/>
            <a:stretch>
              <a:fillRect/>
            </a:stretch>
          </p:blipFill>
          <p:spPr bwMode="auto">
            <a:xfrm>
              <a:off x="5069" y="96"/>
              <a:ext cx="547" cy="432"/>
            </a:xfrm>
            <a:prstGeom prst="rect">
              <a:avLst/>
            </a:prstGeom>
            <a:noFill/>
          </p:spPr>
        </p:pic>
        <p:pic>
          <p:nvPicPr>
            <p:cNvPr id="52229" name="Picture 5" descr="Hummingbird iStock_0#2D25E0.jpg                                0007E98E Manandoun                      C16ECE63:"/>
            <p:cNvPicPr>
              <a:picLocks noChangeAspect="1" noChangeArrowheads="1"/>
            </p:cNvPicPr>
            <p:nvPr/>
          </p:nvPicPr>
          <p:blipFill>
            <a:blip r:embed="rId3" cstate="print"/>
            <a:srcRect/>
            <a:stretch>
              <a:fillRect/>
            </a:stretch>
          </p:blipFill>
          <p:spPr bwMode="auto">
            <a:xfrm>
              <a:off x="3053" y="96"/>
              <a:ext cx="768" cy="532"/>
            </a:xfrm>
            <a:prstGeom prst="rect">
              <a:avLst/>
            </a:prstGeom>
            <a:noFill/>
          </p:spPr>
        </p:pic>
        <p:sp>
          <p:nvSpPr>
            <p:cNvPr id="52230" name="Rectangle 6"/>
            <p:cNvSpPr>
              <a:spLocks noChangeArrowheads="1"/>
            </p:cNvSpPr>
            <p:nvPr/>
          </p:nvSpPr>
          <p:spPr bwMode="auto">
            <a:xfrm>
              <a:off x="3053" y="528"/>
              <a:ext cx="960" cy="144"/>
            </a:xfrm>
            <a:prstGeom prst="rect">
              <a:avLst/>
            </a:prstGeom>
            <a:solidFill>
              <a:srgbClr val="003366"/>
            </a:solidFill>
            <a:ln w="9525">
              <a:noFill/>
              <a:miter lim="800000"/>
              <a:headEnd/>
              <a:tailEnd/>
            </a:ln>
            <a:effectLst/>
          </p:spPr>
          <p:txBody>
            <a:bodyPr wrap="none" anchor="ctr"/>
            <a:lstStyle/>
            <a:p>
              <a:endParaRPr lang="en-US"/>
            </a:p>
          </p:txBody>
        </p:sp>
        <p:pic>
          <p:nvPicPr>
            <p:cNvPr id="52231" name="Picture 7" descr="Hummingbird_828.jpg                                            0007E98E Manandoun                      C16ECE63:"/>
            <p:cNvPicPr>
              <a:picLocks noChangeAspect="1" noChangeArrowheads="1"/>
            </p:cNvPicPr>
            <p:nvPr/>
          </p:nvPicPr>
          <p:blipFill>
            <a:blip r:embed="rId4" cstate="print"/>
            <a:srcRect/>
            <a:stretch>
              <a:fillRect/>
            </a:stretch>
          </p:blipFill>
          <p:spPr bwMode="auto">
            <a:xfrm>
              <a:off x="3773" y="96"/>
              <a:ext cx="638" cy="432"/>
            </a:xfrm>
            <a:prstGeom prst="rect">
              <a:avLst/>
            </a:prstGeom>
            <a:noFill/>
          </p:spPr>
        </p:pic>
        <p:pic>
          <p:nvPicPr>
            <p:cNvPr id="52232" name="Picture 8" descr="hummingbird.jpg                                                0007E98E Manandoun                      C16ECE63:"/>
            <p:cNvPicPr>
              <a:picLocks noChangeAspect="1" noChangeArrowheads="1"/>
            </p:cNvPicPr>
            <p:nvPr/>
          </p:nvPicPr>
          <p:blipFill>
            <a:blip r:embed="rId5" cstate="print"/>
            <a:srcRect/>
            <a:stretch>
              <a:fillRect/>
            </a:stretch>
          </p:blipFill>
          <p:spPr bwMode="auto">
            <a:xfrm>
              <a:off x="4397" y="96"/>
              <a:ext cx="672" cy="432"/>
            </a:xfrm>
            <a:prstGeom prst="rect">
              <a:avLst/>
            </a:prstGeom>
            <a:noFill/>
          </p:spPr>
        </p:pic>
      </p:grpSp>
      <p:sp>
        <p:nvSpPr>
          <p:cNvPr id="52233" name="Line 9"/>
          <p:cNvSpPr>
            <a:spLocks noChangeShapeType="1"/>
          </p:cNvSpPr>
          <p:nvPr/>
        </p:nvSpPr>
        <p:spPr bwMode="auto">
          <a:xfrm>
            <a:off x="0" y="990600"/>
            <a:ext cx="9144000" cy="0"/>
          </a:xfrm>
          <a:prstGeom prst="line">
            <a:avLst/>
          </a:prstGeom>
          <a:noFill/>
          <a:ln w="38100">
            <a:solidFill>
              <a:srgbClr val="6699CC"/>
            </a:solidFill>
            <a:round/>
            <a:headEnd/>
            <a:tailEnd/>
          </a:ln>
          <a:effectLst/>
        </p:spPr>
        <p:txBody>
          <a:bodyPr wrap="none" anchor="ctr"/>
          <a:lstStyle/>
          <a:p>
            <a:endParaRPr lang="en-US"/>
          </a:p>
        </p:txBody>
      </p:sp>
      <p:sp>
        <p:nvSpPr>
          <p:cNvPr id="52235" name="Text Box 11"/>
          <p:cNvSpPr txBox="1">
            <a:spLocks noChangeArrowheads="1"/>
          </p:cNvSpPr>
          <p:nvPr/>
        </p:nvSpPr>
        <p:spPr bwMode="auto">
          <a:xfrm>
            <a:off x="685800" y="1447800"/>
            <a:ext cx="5118100" cy="457200"/>
          </a:xfrm>
          <a:prstGeom prst="rect">
            <a:avLst/>
          </a:prstGeom>
          <a:noFill/>
          <a:ln w="9525">
            <a:noFill/>
            <a:miter lim="800000"/>
            <a:headEnd/>
            <a:tailEnd/>
          </a:ln>
          <a:effectLst/>
        </p:spPr>
        <p:txBody>
          <a:bodyPr wrap="none">
            <a:spAutoFit/>
          </a:bodyPr>
          <a:lstStyle/>
          <a:p>
            <a:pPr algn="ctr"/>
            <a:r>
              <a:rPr lang="es-ES_tradnl" dirty="0">
                <a:solidFill>
                  <a:schemeClr val="bg1"/>
                </a:solidFill>
                <a:latin typeface="Arial" pitchFamily="34" charset="0"/>
              </a:rPr>
              <a:t>Colibríes: fisiología, comportamiento</a:t>
            </a:r>
          </a:p>
        </p:txBody>
      </p:sp>
      <p:pic>
        <p:nvPicPr>
          <p:cNvPr id="52237" name="Picture 13" descr="Broad-billed Humming#2D2C0A.jpg                                002D2B5D Manandoun                      C16ECE63:"/>
          <p:cNvPicPr>
            <a:picLocks noChangeAspect="1" noChangeArrowheads="1"/>
          </p:cNvPicPr>
          <p:nvPr/>
        </p:nvPicPr>
        <p:blipFill>
          <a:blip r:embed="rId6" cstate="print"/>
          <a:srcRect/>
          <a:stretch>
            <a:fillRect/>
          </a:stretch>
        </p:blipFill>
        <p:spPr bwMode="auto">
          <a:xfrm rot="16200000">
            <a:off x="5474011" y="2298389"/>
            <a:ext cx="3039269" cy="2709691"/>
          </a:xfrm>
          <a:prstGeom prst="rect">
            <a:avLst/>
          </a:prstGeom>
          <a:noFill/>
        </p:spPr>
      </p:pic>
      <p:sp>
        <p:nvSpPr>
          <p:cNvPr id="52238" name="Text Box 14"/>
          <p:cNvSpPr txBox="1">
            <a:spLocks noChangeArrowheads="1"/>
          </p:cNvSpPr>
          <p:nvPr/>
        </p:nvSpPr>
        <p:spPr bwMode="auto">
          <a:xfrm>
            <a:off x="1443477" y="5141913"/>
            <a:ext cx="3204723" cy="1477328"/>
          </a:xfrm>
          <a:prstGeom prst="rect">
            <a:avLst/>
          </a:prstGeom>
          <a:noFill/>
          <a:ln w="9525">
            <a:noFill/>
            <a:miter lim="800000"/>
            <a:headEnd/>
            <a:tailEnd/>
          </a:ln>
          <a:effectLst/>
        </p:spPr>
        <p:txBody>
          <a:bodyPr wrap="none">
            <a:spAutoFit/>
          </a:bodyPr>
          <a:lstStyle/>
          <a:p>
            <a:pPr>
              <a:buFontTx/>
              <a:buChar char="•"/>
            </a:pPr>
            <a:r>
              <a:rPr lang="es-ES_tradnl" sz="2400" dirty="0" err="1" smtClean="0">
                <a:latin typeface="Arial" pitchFamily="34" charset="0"/>
              </a:rPr>
              <a:t>High</a:t>
            </a:r>
            <a:r>
              <a:rPr lang="es-ES_tradnl" sz="2400" dirty="0" smtClean="0">
                <a:latin typeface="Arial" pitchFamily="34" charset="0"/>
              </a:rPr>
              <a:t> </a:t>
            </a:r>
            <a:r>
              <a:rPr lang="es-ES_tradnl" sz="2400" dirty="0" err="1" smtClean="0">
                <a:latin typeface="Arial" pitchFamily="34" charset="0"/>
              </a:rPr>
              <a:t>metabolic</a:t>
            </a:r>
            <a:r>
              <a:rPr lang="es-ES_tradnl" sz="2400" dirty="0" smtClean="0">
                <a:latin typeface="Arial" pitchFamily="34" charset="0"/>
              </a:rPr>
              <a:t> </a:t>
            </a:r>
            <a:r>
              <a:rPr lang="es-ES_tradnl" sz="2400" dirty="0" err="1" smtClean="0">
                <a:latin typeface="Arial" pitchFamily="34" charset="0"/>
              </a:rPr>
              <a:t>rate</a:t>
            </a:r>
            <a:endParaRPr lang="es-ES_tradnl" sz="2400" dirty="0" smtClean="0">
              <a:latin typeface="Arial" pitchFamily="34" charset="0"/>
            </a:endParaRPr>
          </a:p>
          <a:p>
            <a:pPr>
              <a:buFontTx/>
              <a:buChar char="•"/>
            </a:pPr>
            <a:r>
              <a:rPr lang="es-ES_tradnl" sz="2400" dirty="0" err="1" smtClean="0">
                <a:latin typeface="Arial" pitchFamily="34" charset="0"/>
              </a:rPr>
              <a:t>High</a:t>
            </a:r>
            <a:r>
              <a:rPr lang="es-ES_tradnl" sz="2400" dirty="0" smtClean="0">
                <a:latin typeface="Arial" pitchFamily="34" charset="0"/>
              </a:rPr>
              <a:t> </a:t>
            </a:r>
            <a:r>
              <a:rPr lang="es-ES_tradnl" sz="2400" dirty="0" err="1" smtClean="0">
                <a:latin typeface="Arial" pitchFamily="34" charset="0"/>
              </a:rPr>
              <a:t>energetic</a:t>
            </a:r>
            <a:r>
              <a:rPr lang="es-ES_tradnl" sz="2400" dirty="0" smtClean="0">
                <a:latin typeface="Arial" pitchFamily="34" charset="0"/>
              </a:rPr>
              <a:t> </a:t>
            </a:r>
            <a:r>
              <a:rPr lang="es-ES_tradnl" sz="2400" dirty="0" err="1" smtClean="0">
                <a:latin typeface="Arial" pitchFamily="34" charset="0"/>
              </a:rPr>
              <a:t>needs</a:t>
            </a:r>
            <a:endParaRPr lang="es-ES_tradnl" sz="2400" dirty="0">
              <a:latin typeface="Arial" pitchFamily="34" charset="0"/>
            </a:endParaRPr>
          </a:p>
          <a:p>
            <a:pPr>
              <a:buFontTx/>
              <a:buChar char="•"/>
            </a:pPr>
            <a:r>
              <a:rPr lang="es-ES_tradnl" sz="2400" dirty="0" smtClean="0">
                <a:latin typeface="Arial" pitchFamily="34" charset="0"/>
              </a:rPr>
              <a:t>Use of torpor</a:t>
            </a:r>
            <a:endParaRPr lang="es-ES_tradnl" sz="2400" dirty="0">
              <a:latin typeface="Arial" pitchFamily="34" charset="0"/>
            </a:endParaRPr>
          </a:p>
          <a:p>
            <a:pPr>
              <a:buFontTx/>
              <a:buChar char="•"/>
            </a:pPr>
            <a:endParaRPr lang="es-ES_tradnl" sz="1800" dirty="0">
              <a:solidFill>
                <a:srgbClr val="6699CC"/>
              </a:solidFill>
              <a:latin typeface="Arial" pitchFamily="34" charset="0"/>
            </a:endParaRPr>
          </a:p>
        </p:txBody>
      </p:sp>
      <p:sp>
        <p:nvSpPr>
          <p:cNvPr id="52239" name="Text Box 15"/>
          <p:cNvSpPr txBox="1">
            <a:spLocks noChangeArrowheads="1"/>
          </p:cNvSpPr>
          <p:nvPr/>
        </p:nvSpPr>
        <p:spPr bwMode="auto">
          <a:xfrm>
            <a:off x="5606996" y="5133975"/>
            <a:ext cx="2927404" cy="1477328"/>
          </a:xfrm>
          <a:prstGeom prst="rect">
            <a:avLst/>
          </a:prstGeom>
          <a:noFill/>
          <a:ln w="9525">
            <a:noFill/>
            <a:miter lim="800000"/>
            <a:headEnd/>
            <a:tailEnd/>
          </a:ln>
          <a:effectLst/>
        </p:spPr>
        <p:txBody>
          <a:bodyPr wrap="none">
            <a:spAutoFit/>
          </a:bodyPr>
          <a:lstStyle/>
          <a:p>
            <a:pPr>
              <a:buFontTx/>
              <a:buChar char="•"/>
            </a:pPr>
            <a:r>
              <a:rPr lang="es-ES_tradnl" sz="2400" dirty="0" err="1" smtClean="0">
                <a:latin typeface="Arial" pitchFamily="34" charset="0"/>
              </a:rPr>
              <a:t>Nectarivores</a:t>
            </a:r>
            <a:endParaRPr lang="es-ES_tradnl" sz="2400" dirty="0">
              <a:latin typeface="Arial" pitchFamily="34" charset="0"/>
            </a:endParaRPr>
          </a:p>
          <a:p>
            <a:pPr>
              <a:buFontTx/>
              <a:buChar char="•"/>
            </a:pPr>
            <a:r>
              <a:rPr lang="es-ES_tradnl" sz="2400" dirty="0" err="1" smtClean="0">
                <a:latin typeface="Arial" pitchFamily="34" charset="0"/>
              </a:rPr>
              <a:t>Activity</a:t>
            </a:r>
            <a:r>
              <a:rPr lang="es-ES_tradnl" sz="2400" dirty="0" smtClean="0">
                <a:latin typeface="Arial" pitchFamily="34" charset="0"/>
              </a:rPr>
              <a:t> </a:t>
            </a:r>
            <a:r>
              <a:rPr lang="es-ES_tradnl" sz="2400" dirty="0" err="1" smtClean="0">
                <a:latin typeface="Arial" pitchFamily="34" charset="0"/>
              </a:rPr>
              <a:t>patterns</a:t>
            </a:r>
            <a:endParaRPr lang="es-ES_tradnl" sz="2400" dirty="0" smtClean="0">
              <a:latin typeface="Arial" pitchFamily="34" charset="0"/>
            </a:endParaRPr>
          </a:p>
          <a:p>
            <a:pPr>
              <a:buFontTx/>
              <a:buChar char="•"/>
            </a:pPr>
            <a:r>
              <a:rPr lang="es-ES_tradnl" sz="2400" dirty="0" err="1" smtClean="0">
                <a:latin typeface="Arial" pitchFamily="34" charset="0"/>
              </a:rPr>
              <a:t>Movement</a:t>
            </a:r>
            <a:r>
              <a:rPr lang="es-ES_tradnl" sz="2400" dirty="0" smtClean="0">
                <a:latin typeface="Arial" pitchFamily="34" charset="0"/>
              </a:rPr>
              <a:t> </a:t>
            </a:r>
            <a:r>
              <a:rPr lang="es-ES_tradnl" sz="2400" dirty="0" err="1" smtClean="0">
                <a:latin typeface="Arial" pitchFamily="34" charset="0"/>
              </a:rPr>
              <a:t>patterns</a:t>
            </a:r>
            <a:endParaRPr lang="es-ES_tradnl" sz="2400" dirty="0" smtClean="0">
              <a:latin typeface="Arial" pitchFamily="34" charset="0"/>
            </a:endParaRPr>
          </a:p>
          <a:p>
            <a:pPr>
              <a:buFontTx/>
              <a:buChar char="•"/>
            </a:pPr>
            <a:endParaRPr lang="es-ES_tradnl" sz="1800" dirty="0">
              <a:solidFill>
                <a:srgbClr val="6699CC"/>
              </a:solidFill>
              <a:latin typeface="Arial" pitchFamily="34" charset="0"/>
            </a:endParaRPr>
          </a:p>
        </p:txBody>
      </p:sp>
      <p:pic>
        <p:nvPicPr>
          <p:cNvPr id="3" name="Picture 2" descr="CH05Hovering.jpg"/>
          <p:cNvPicPr>
            <a:picLocks noChangeAspect="1"/>
          </p:cNvPicPr>
          <p:nvPr/>
        </p:nvPicPr>
        <p:blipFill rotWithShape="1">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33172" t="15076" r="25146" b="15734"/>
          <a:stretch/>
        </p:blipFill>
        <p:spPr>
          <a:xfrm>
            <a:off x="698078" y="2133600"/>
            <a:ext cx="2556849" cy="3048000"/>
          </a:xfrm>
          <a:prstGeom prst="rect">
            <a:avLst/>
          </a:prstGeom>
        </p:spPr>
      </p:pic>
      <p:pic>
        <p:nvPicPr>
          <p:cNvPr id="16" name="Picture 12" descr="torpor"/>
          <p:cNvPicPr>
            <a:picLocks noChangeAspect="1" noChangeArrowheads="1"/>
          </p:cNvPicPr>
          <p:nvPr/>
        </p:nvPicPr>
        <p:blipFill>
          <a:blip r:embed="rId8"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200400" y="2133600"/>
            <a:ext cx="2057400" cy="3057602"/>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7" name="Rectangle 11"/>
          <p:cNvSpPr>
            <a:spLocks noChangeArrowheads="1"/>
          </p:cNvSpPr>
          <p:nvPr/>
        </p:nvSpPr>
        <p:spPr bwMode="auto">
          <a:xfrm>
            <a:off x="4191000" y="4876800"/>
            <a:ext cx="1066800" cy="26161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Lst>
        </p:spPr>
        <p:txBody>
          <a:bodyPr wrap="square">
            <a:spAutoFit/>
          </a:bodyPr>
          <a:lstStyle/>
          <a:p>
            <a:r>
              <a:rPr lang="en-US" sz="1100" dirty="0">
                <a:solidFill>
                  <a:srgbClr val="FFFF00"/>
                </a:solidFill>
                <a:latin typeface="Times" charset="0"/>
              </a:rPr>
              <a:t>© R. A. Tyrell</a:t>
            </a:r>
            <a:endParaRPr lang="en-US" sz="16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29245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229600" cy="4525963"/>
          </a:xfrm>
        </p:spPr>
        <p:txBody>
          <a:bodyPr>
            <a:noAutofit/>
          </a:bodyPr>
          <a:lstStyle/>
          <a:p>
            <a:r>
              <a:rPr lang="en-US" sz="2400" dirty="0" smtClean="0"/>
              <a:t>Measure field metabolic rate of 6 hummingbird species at 5 locations using doubly-labeled water (DLW).  The 5 locations provide both thermal and </a:t>
            </a:r>
            <a:r>
              <a:rPr lang="en-US" sz="2400" dirty="0" err="1" smtClean="0"/>
              <a:t>elevational</a:t>
            </a:r>
            <a:r>
              <a:rPr lang="en-US" sz="2400" dirty="0" smtClean="0"/>
              <a:t> variation.  The 6 species provide maximum size and </a:t>
            </a:r>
            <a:r>
              <a:rPr lang="en-US" sz="2400" dirty="0" err="1" smtClean="0"/>
              <a:t>phylogeneitc</a:t>
            </a:r>
            <a:r>
              <a:rPr lang="en-US" sz="2400" dirty="0" smtClean="0"/>
              <a:t> variation for North American hummingbirds</a:t>
            </a:r>
            <a:r>
              <a:rPr lang="en-US" sz="2400" dirty="0"/>
              <a:t>. </a:t>
            </a:r>
            <a:endParaRPr lang="en-US" sz="2400" dirty="0" smtClean="0"/>
          </a:p>
          <a:p>
            <a:pPr marL="0" indent="0">
              <a:buNone/>
            </a:pPr>
            <a:endParaRPr lang="en-US" sz="2400" dirty="0" smtClean="0"/>
          </a:p>
          <a:p>
            <a:endParaRPr lang="en-US" sz="2400" dirty="0"/>
          </a:p>
        </p:txBody>
      </p:sp>
      <p:sp>
        <p:nvSpPr>
          <p:cNvPr id="4" name="Title 1"/>
          <p:cNvSpPr>
            <a:spLocks noGrp="1"/>
          </p:cNvSpPr>
          <p:nvPr>
            <p:ph type="title"/>
          </p:nvPr>
        </p:nvSpPr>
        <p:spPr>
          <a:xfrm>
            <a:off x="0" y="274638"/>
            <a:ext cx="8686800" cy="1143000"/>
          </a:xfrm>
        </p:spPr>
        <p:txBody>
          <a:bodyPr>
            <a:normAutofit/>
          </a:bodyPr>
          <a:lstStyle/>
          <a:p>
            <a:r>
              <a:rPr lang="en-US" sz="3200" dirty="0" smtClean="0"/>
              <a:t>Objective 2: Plans for physiological data collection</a:t>
            </a:r>
            <a:br>
              <a:rPr lang="en-US" sz="3200" dirty="0" smtClean="0"/>
            </a:br>
            <a:endParaRPr lang="en-US" sz="3200" dirty="0"/>
          </a:p>
        </p:txBody>
      </p:sp>
      <p:pic>
        <p:nvPicPr>
          <p:cNvPr id="2" name="Picture 1"/>
          <p:cNvPicPr>
            <a:picLocks noChangeAspect="1"/>
          </p:cNvPicPr>
          <p:nvPr/>
        </p:nvPicPr>
        <p:blipFill>
          <a:blip r:embed="rId3" cstate="print"/>
          <a:stretch>
            <a:fillRect/>
          </a:stretch>
        </p:blipFill>
        <p:spPr>
          <a:xfrm>
            <a:off x="609600" y="3124200"/>
            <a:ext cx="3790102" cy="2590800"/>
          </a:xfrm>
          <a:prstGeom prst="rect">
            <a:avLst/>
          </a:prstGeom>
        </p:spPr>
      </p:pic>
      <p:pic>
        <p:nvPicPr>
          <p:cNvPr id="5" name="Picture 7" descr="BLUH2"/>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r="20132"/>
          <a:stretch>
            <a:fillRect/>
          </a:stretch>
        </p:blipFill>
        <p:spPr bwMode="auto">
          <a:xfrm>
            <a:off x="5029200" y="2667000"/>
            <a:ext cx="1828800" cy="1617663"/>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6" name="Picture 9" descr="BCHU1"/>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086600" y="5257800"/>
            <a:ext cx="1828800" cy="9429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cxnSp>
        <p:nvCxnSpPr>
          <p:cNvPr id="8" name="Straight Arrow Connector 7"/>
          <p:cNvCxnSpPr/>
          <p:nvPr/>
        </p:nvCxnSpPr>
        <p:spPr>
          <a:xfrm>
            <a:off x="6934200" y="4419600"/>
            <a:ext cx="990600" cy="6858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876800" y="4419600"/>
            <a:ext cx="2133600" cy="307777"/>
          </a:xfrm>
          <a:prstGeom prst="rect">
            <a:avLst/>
          </a:prstGeom>
          <a:noFill/>
        </p:spPr>
        <p:txBody>
          <a:bodyPr wrap="square" rtlCol="0">
            <a:spAutoFit/>
          </a:bodyPr>
          <a:lstStyle/>
          <a:p>
            <a:r>
              <a:rPr lang="en-US" sz="1400" i="1" dirty="0" err="1" smtClean="0"/>
              <a:t>Lampornis</a:t>
            </a:r>
            <a:r>
              <a:rPr lang="en-US" sz="1400" i="1" dirty="0" smtClean="0"/>
              <a:t> </a:t>
            </a:r>
            <a:r>
              <a:rPr lang="en-US" sz="1400" i="1" dirty="0" err="1" smtClean="0"/>
              <a:t>clemenciae</a:t>
            </a:r>
            <a:r>
              <a:rPr lang="en-US" sz="1400" dirty="0" smtClean="0"/>
              <a:t>; 8 g</a:t>
            </a:r>
            <a:endParaRPr lang="en-US" sz="1400" dirty="0"/>
          </a:p>
        </p:txBody>
      </p:sp>
      <p:sp>
        <p:nvSpPr>
          <p:cNvPr id="10" name="TextBox 9"/>
          <p:cNvSpPr txBox="1"/>
          <p:nvPr/>
        </p:nvSpPr>
        <p:spPr>
          <a:xfrm>
            <a:off x="6972968" y="6324600"/>
            <a:ext cx="2133600" cy="307777"/>
          </a:xfrm>
          <a:prstGeom prst="rect">
            <a:avLst/>
          </a:prstGeom>
          <a:noFill/>
        </p:spPr>
        <p:txBody>
          <a:bodyPr wrap="square" rtlCol="0">
            <a:spAutoFit/>
          </a:bodyPr>
          <a:lstStyle/>
          <a:p>
            <a:r>
              <a:rPr lang="en-US" sz="1400" i="1" dirty="0" err="1" smtClean="0"/>
              <a:t>Archilochus</a:t>
            </a:r>
            <a:r>
              <a:rPr lang="en-US" sz="1400" i="1" dirty="0" smtClean="0"/>
              <a:t> </a:t>
            </a:r>
            <a:r>
              <a:rPr lang="en-US" sz="1400" i="1" dirty="0" err="1" smtClean="0"/>
              <a:t>alexandri</a:t>
            </a:r>
            <a:r>
              <a:rPr lang="en-US" sz="1400" dirty="0" smtClean="0"/>
              <a:t>; </a:t>
            </a:r>
            <a:r>
              <a:rPr lang="en-US" sz="1400" dirty="0"/>
              <a:t>3</a:t>
            </a:r>
            <a:r>
              <a:rPr lang="en-US" sz="1400" dirty="0" smtClean="0"/>
              <a:t> g</a:t>
            </a:r>
            <a:endParaRPr lang="en-US" sz="1400" dirty="0"/>
          </a:p>
        </p:txBody>
      </p:sp>
      <p:sp>
        <p:nvSpPr>
          <p:cNvPr id="11" name="TextBox 10"/>
          <p:cNvSpPr txBox="1"/>
          <p:nvPr/>
        </p:nvSpPr>
        <p:spPr>
          <a:xfrm>
            <a:off x="685800" y="5943600"/>
            <a:ext cx="3733800" cy="461665"/>
          </a:xfrm>
          <a:prstGeom prst="rect">
            <a:avLst/>
          </a:prstGeom>
          <a:noFill/>
        </p:spPr>
        <p:txBody>
          <a:bodyPr wrap="square" rtlCol="0">
            <a:spAutoFit/>
          </a:bodyPr>
          <a:lstStyle/>
          <a:p>
            <a:pPr algn="ctr"/>
            <a:r>
              <a:rPr lang="en-US" sz="2400" b="1" dirty="0" smtClean="0">
                <a:solidFill>
                  <a:srgbClr val="FF0000"/>
                </a:solidFill>
              </a:rPr>
              <a:t>DLW Theory</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27463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Objective 2: Plans for physiological data collection</a:t>
            </a:r>
            <a:br>
              <a:rPr lang="en-US" sz="3200" smtClean="0"/>
            </a:br>
            <a:endParaRPr lang="en-US" sz="3200" dirty="0"/>
          </a:p>
        </p:txBody>
      </p:sp>
      <p:sp>
        <p:nvSpPr>
          <p:cNvPr id="3" name="Content Placeholder 2"/>
          <p:cNvSpPr txBox="1">
            <a:spLocks/>
          </p:cNvSpPr>
          <p:nvPr/>
        </p:nvSpPr>
        <p:spPr>
          <a:xfrm>
            <a:off x="304800" y="9906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Make measurements of standard operative temperature (</a:t>
            </a:r>
            <a:r>
              <a:rPr lang="en-US" sz="2400" dirty="0" err="1" smtClean="0"/>
              <a:t>T</a:t>
            </a:r>
            <a:r>
              <a:rPr lang="en-US" sz="2400" baseline="-25000" dirty="0" err="1" smtClean="0"/>
              <a:t>es</a:t>
            </a:r>
            <a:r>
              <a:rPr lang="en-US" sz="2400" dirty="0" smtClean="0"/>
              <a:t>), a measure of thermal conditions where ambient temperature (T</a:t>
            </a:r>
            <a:r>
              <a:rPr lang="en-US" sz="2400" baseline="-25000" dirty="0" smtClean="0"/>
              <a:t>a</a:t>
            </a:r>
            <a:r>
              <a:rPr lang="en-US" sz="2400" dirty="0" smtClean="0"/>
              <a:t>) is integrated with environmental radiation and wind speed </a:t>
            </a:r>
            <a:r>
              <a:rPr lang="en-US" sz="2400" dirty="0"/>
              <a:t>to predict radiant load on an </a:t>
            </a:r>
            <a:r>
              <a:rPr lang="en-US" sz="2400" dirty="0" smtClean="0"/>
              <a:t>organism.  Measurements will be made over a range of thermal conditions and used to model the impact of thermal conditions on daily energy costs. </a:t>
            </a:r>
          </a:p>
          <a:p>
            <a:pPr marL="0" indent="0">
              <a:buFont typeface="Arial" pitchFamily="34" charset="0"/>
              <a:buNone/>
            </a:pPr>
            <a:endParaRPr lang="en-US" sz="2400" dirty="0" smtClean="0"/>
          </a:p>
          <a:p>
            <a:endParaRPr lang="en-US" sz="2400" dirty="0"/>
          </a:p>
        </p:txBody>
      </p:sp>
      <p:pic>
        <p:nvPicPr>
          <p:cNvPr id="4" name="Picture 2" descr="magpie"/>
          <p:cNvPicPr>
            <a:picLocks noChangeAspect="1" noChangeArrowheads="1"/>
          </p:cNvPicPr>
          <p:nvPr/>
        </p:nvPicPr>
        <p:blipFill rotWithShape="1">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1075" t="7643" r="14638" b="5541"/>
          <a:stretch/>
        </p:blipFill>
        <p:spPr>
          <a:xfrm>
            <a:off x="990600" y="3276600"/>
            <a:ext cx="2514600" cy="3526008"/>
          </a:xfrm>
          <a:prstGeom prst="rect">
            <a:avLst/>
          </a:prstGeo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blurRad="63500" dist="38099" dir="2700000" algn="ctr" rotWithShape="0">
                    <a:srgbClr val="808080">
                      <a:alpha val="74998"/>
                    </a:srgbClr>
                  </a:outerShdw>
                </a:effectLst>
              </a14:hiddenEffects>
            </a:ext>
          </a:extLst>
        </p:spPr>
      </p:pic>
      <p:pic>
        <p:nvPicPr>
          <p:cNvPr id="5" name="Picture 2" descr="WCSP"/>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886200" y="3352800"/>
            <a:ext cx="3810000" cy="3317344"/>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95976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Screen Shot 2012-04-19 at 9.32.25 PM.png"/>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2162996"/>
            <a:ext cx="6400800" cy="4695003"/>
          </a:xfrm>
          <a:prstGeom prst="rect">
            <a:avLst/>
          </a:prstGeom>
        </p:spPr>
      </p:pic>
      <p:sp>
        <p:nvSpPr>
          <p:cNvPr id="2" name="Title 1"/>
          <p:cNvSpPr txBox="1">
            <a:spLocks/>
          </p:cNvSpPr>
          <p:nvPr/>
        </p:nvSpPr>
        <p:spPr>
          <a:xfrm>
            <a:off x="0" y="27463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Objective 2: Plans for physiological data collection</a:t>
            </a:r>
            <a:br>
              <a:rPr lang="en-US" sz="3200" smtClean="0"/>
            </a:br>
            <a:endParaRPr lang="en-US" sz="3200" dirty="0"/>
          </a:p>
        </p:txBody>
      </p:sp>
      <p:sp>
        <p:nvSpPr>
          <p:cNvPr id="3" name="Content Placeholder 2"/>
          <p:cNvSpPr txBox="1">
            <a:spLocks/>
          </p:cNvSpPr>
          <p:nvPr/>
        </p:nvSpPr>
        <p:spPr>
          <a:xfrm>
            <a:off x="304800" y="9906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Measure basal/resting metabolism in broad-tail, broad-billed, and violet-crowed hummingbirds.  Measurements on broad-tailed hummingbirds will be part of</a:t>
            </a:r>
            <a:r>
              <a:rPr lang="en-US" sz="2400" dirty="0" smtClean="0"/>
              <a:t> a cold</a:t>
            </a:r>
            <a:r>
              <a:rPr lang="en-US" sz="2400" dirty="0" smtClean="0"/>
              <a:t>-tolerance</a:t>
            </a:r>
            <a:r>
              <a:rPr lang="en-US" sz="2400" dirty="0" smtClean="0"/>
              <a:t> analysis.</a:t>
            </a:r>
            <a:r>
              <a:rPr lang="en-US" sz="2400" dirty="0" smtClean="0"/>
              <a:t>  </a:t>
            </a:r>
          </a:p>
          <a:p>
            <a:pPr marL="0" indent="0">
              <a:buFont typeface="Arial" pitchFamily="34" charset="0"/>
              <a:buNone/>
            </a:pPr>
            <a:endParaRPr lang="en-US" sz="2400" dirty="0" smtClean="0"/>
          </a:p>
          <a:p>
            <a:endParaRPr lang="en-US" sz="2400" dirty="0"/>
          </a:p>
        </p:txBody>
      </p:sp>
      <p:sp>
        <p:nvSpPr>
          <p:cNvPr id="5" name="TextBox 4"/>
          <p:cNvSpPr txBox="1"/>
          <p:nvPr/>
        </p:nvSpPr>
        <p:spPr>
          <a:xfrm>
            <a:off x="3886200" y="3962400"/>
            <a:ext cx="1905000" cy="338554"/>
          </a:xfrm>
          <a:prstGeom prst="rect">
            <a:avLst/>
          </a:prstGeom>
          <a:noFill/>
        </p:spPr>
        <p:txBody>
          <a:bodyPr wrap="square" rtlCol="0">
            <a:spAutoFit/>
          </a:bodyPr>
          <a:lstStyle/>
          <a:p>
            <a:r>
              <a:rPr lang="en-US" sz="1600" dirty="0" err="1" smtClean="0">
                <a:solidFill>
                  <a:srgbClr val="FF0000"/>
                </a:solidFill>
              </a:rPr>
              <a:t>Normothermy</a:t>
            </a:r>
            <a:endParaRPr lang="en-US" sz="1600" dirty="0">
              <a:solidFill>
                <a:srgbClr val="FF0000"/>
              </a:solidFill>
            </a:endParaRPr>
          </a:p>
        </p:txBody>
      </p:sp>
      <p:sp>
        <p:nvSpPr>
          <p:cNvPr id="6" name="TextBox 5"/>
          <p:cNvSpPr txBox="1"/>
          <p:nvPr/>
        </p:nvSpPr>
        <p:spPr>
          <a:xfrm>
            <a:off x="1219200" y="5638800"/>
            <a:ext cx="914400" cy="338554"/>
          </a:xfrm>
          <a:prstGeom prst="rect">
            <a:avLst/>
          </a:prstGeom>
          <a:noFill/>
        </p:spPr>
        <p:txBody>
          <a:bodyPr wrap="square" rtlCol="0">
            <a:spAutoFit/>
          </a:bodyPr>
          <a:lstStyle/>
          <a:p>
            <a:r>
              <a:rPr lang="en-US" sz="1600" dirty="0" smtClean="0">
                <a:solidFill>
                  <a:srgbClr val="FF0000"/>
                </a:solidFill>
              </a:rPr>
              <a:t>Torpor</a:t>
            </a:r>
            <a:endParaRPr lang="en-US" sz="1600" dirty="0">
              <a:solidFill>
                <a:srgbClr val="FF0000"/>
              </a:solidFill>
            </a:endParaRPr>
          </a:p>
        </p:txBody>
      </p:sp>
      <p:cxnSp>
        <p:nvCxnSpPr>
          <p:cNvPr id="8" name="Straight Arrow Connector 7"/>
          <p:cNvCxnSpPr/>
          <p:nvPr/>
        </p:nvCxnSpPr>
        <p:spPr>
          <a:xfrm flipH="1">
            <a:off x="3733800" y="4343400"/>
            <a:ext cx="457200" cy="4572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981200" y="5867400"/>
            <a:ext cx="1143000" cy="3810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2" name="Picture 8" descr="MAHU1"/>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20308" r="7692"/>
          <a:stretch>
            <a:fillRect/>
          </a:stretch>
        </p:blipFill>
        <p:spPr bwMode="auto">
          <a:xfrm>
            <a:off x="6248400" y="2362200"/>
            <a:ext cx="2673280" cy="24384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4734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0" y="27463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Objective 2: Plans for physiological data collection</a:t>
            </a:r>
            <a:br>
              <a:rPr lang="en-US" sz="3200" smtClean="0"/>
            </a:br>
            <a:endParaRPr lang="en-US" sz="3200" dirty="0"/>
          </a:p>
        </p:txBody>
      </p:sp>
      <p:sp>
        <p:nvSpPr>
          <p:cNvPr id="3" name="Content Placeholder 2"/>
          <p:cNvSpPr txBox="1">
            <a:spLocks/>
          </p:cNvSpPr>
          <p:nvPr/>
        </p:nvSpPr>
        <p:spPr>
          <a:xfrm>
            <a:off x="304800" y="9906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Measurement of the rate of heat dissipation using infrared thermography.  These data will be used to assess the effects of thermal load and to better understand body-temperature regulation in hummingbirds. </a:t>
            </a:r>
          </a:p>
          <a:p>
            <a:endParaRPr lang="en-US" sz="2400" dirty="0" smtClean="0"/>
          </a:p>
          <a:p>
            <a:pPr marL="0" indent="0">
              <a:buFont typeface="Arial" pitchFamily="34" charset="0"/>
              <a:buNone/>
            </a:pPr>
            <a:endParaRPr lang="en-US" sz="2400" dirty="0" smtClean="0"/>
          </a:p>
          <a:p>
            <a:endParaRPr lang="en-US" sz="2400" dirty="0"/>
          </a:p>
        </p:txBody>
      </p:sp>
      <p:pic>
        <p:nvPicPr>
          <p:cNvPr id="4" name="Picture 3" descr="CH05Hovering.jpg"/>
          <p:cNvPicPr>
            <a:picLocks noChangeAspect="1"/>
          </p:cNvPicPr>
          <p:nvPr/>
        </p:nvPicPr>
        <p:blipFill rotWithShape="1">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5060" t="19179" r="25291" b="26873"/>
          <a:stretch/>
        </p:blipFill>
        <p:spPr>
          <a:xfrm>
            <a:off x="457200" y="3200400"/>
            <a:ext cx="3581400" cy="2326154"/>
          </a:xfrm>
          <a:prstGeom prst="rect">
            <a:avLst/>
          </a:prstGeom>
        </p:spPr>
      </p:pic>
      <p:pic>
        <p:nvPicPr>
          <p:cNvPr id="5" name="Picture 4" descr="CH0512MPS.jpg"/>
          <p:cNvPicPr>
            <a:picLocks noChangeAspect="1"/>
          </p:cNvPicPr>
          <p:nvPr/>
        </p:nvPicPr>
        <p:blipFill rotWithShape="1">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 r="37595" b="45399"/>
          <a:stretch/>
        </p:blipFill>
        <p:spPr>
          <a:xfrm>
            <a:off x="4648200" y="3200400"/>
            <a:ext cx="3765884" cy="2366289"/>
          </a:xfrm>
          <a:prstGeom prst="rect">
            <a:avLst/>
          </a:prstGeom>
        </p:spPr>
      </p:pic>
      <p:sp>
        <p:nvSpPr>
          <p:cNvPr id="6" name="TextBox 5"/>
          <p:cNvSpPr txBox="1"/>
          <p:nvPr/>
        </p:nvSpPr>
        <p:spPr>
          <a:xfrm>
            <a:off x="609600" y="5791200"/>
            <a:ext cx="3352800" cy="461665"/>
          </a:xfrm>
          <a:prstGeom prst="rect">
            <a:avLst/>
          </a:prstGeom>
          <a:noFill/>
        </p:spPr>
        <p:txBody>
          <a:bodyPr wrap="square" rtlCol="0">
            <a:spAutoFit/>
          </a:bodyPr>
          <a:lstStyle/>
          <a:p>
            <a:pPr algn="ctr"/>
            <a:r>
              <a:rPr lang="en-US" sz="2400" b="1" dirty="0" smtClean="0">
                <a:solidFill>
                  <a:srgbClr val="FF0000"/>
                </a:solidFill>
              </a:rPr>
              <a:t>Hovering</a:t>
            </a:r>
            <a:endParaRPr lang="en-US" b="1" dirty="0">
              <a:solidFill>
                <a:srgbClr val="FF0000"/>
              </a:solidFill>
            </a:endParaRPr>
          </a:p>
        </p:txBody>
      </p:sp>
      <p:sp>
        <p:nvSpPr>
          <p:cNvPr id="7" name="TextBox 6"/>
          <p:cNvSpPr txBox="1"/>
          <p:nvPr/>
        </p:nvSpPr>
        <p:spPr>
          <a:xfrm>
            <a:off x="4800600" y="5867400"/>
            <a:ext cx="3352800" cy="461665"/>
          </a:xfrm>
          <a:prstGeom prst="rect">
            <a:avLst/>
          </a:prstGeom>
          <a:noFill/>
        </p:spPr>
        <p:txBody>
          <a:bodyPr wrap="square" rtlCol="0">
            <a:spAutoFit/>
          </a:bodyPr>
          <a:lstStyle/>
          <a:p>
            <a:pPr algn="ctr"/>
            <a:r>
              <a:rPr lang="en-US" sz="2400" b="1" dirty="0" smtClean="0">
                <a:solidFill>
                  <a:srgbClr val="FF0000"/>
                </a:solidFill>
              </a:rPr>
              <a:t>Forward Flight</a:t>
            </a:r>
            <a:endParaRPr lang="en-US" b="1" dirty="0">
              <a:solidFill>
                <a:srgbClr val="FF0000"/>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2860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9874" name="Picture 2" descr="0854pcstTozier"/>
          <p:cNvPicPr>
            <a:picLocks noChangeAspect="1" noChangeArrowheads="1"/>
          </p:cNvPicPr>
          <p:nvPr/>
        </p:nvPicPr>
        <p:blipFill>
          <a:blip r:embed="rId3" cstate="screen"/>
          <a:srcRect/>
          <a:stretch>
            <a:fillRect/>
          </a:stretch>
        </p:blipFill>
        <p:spPr bwMode="auto">
          <a:xfrm>
            <a:off x="7620000" y="2514600"/>
            <a:ext cx="1570038" cy="1811338"/>
          </a:xfrm>
          <a:prstGeom prst="rect">
            <a:avLst/>
          </a:prstGeom>
          <a:noFill/>
        </p:spPr>
      </p:pic>
      <p:pic>
        <p:nvPicPr>
          <p:cNvPr id="1359875" name="Picture 3" descr="bluh-claretcup3"/>
          <p:cNvPicPr>
            <a:picLocks noChangeAspect="1" noChangeArrowheads="1"/>
          </p:cNvPicPr>
          <p:nvPr/>
        </p:nvPicPr>
        <p:blipFill>
          <a:blip r:embed="rId4" cstate="screen"/>
          <a:srcRect/>
          <a:stretch>
            <a:fillRect/>
          </a:stretch>
        </p:blipFill>
        <p:spPr bwMode="auto">
          <a:xfrm>
            <a:off x="-47625" y="0"/>
            <a:ext cx="3332163" cy="4114800"/>
          </a:xfrm>
          <a:prstGeom prst="rect">
            <a:avLst/>
          </a:prstGeom>
          <a:noFill/>
        </p:spPr>
      </p:pic>
      <p:pic>
        <p:nvPicPr>
          <p:cNvPr id="1359876" name="Picture 4" descr="0801bblhcopyforLaP"/>
          <p:cNvPicPr>
            <a:picLocks noChangeAspect="1" noChangeArrowheads="1"/>
          </p:cNvPicPr>
          <p:nvPr/>
        </p:nvPicPr>
        <p:blipFill>
          <a:blip r:embed="rId5" cstate="screen"/>
          <a:srcRect/>
          <a:stretch>
            <a:fillRect/>
          </a:stretch>
        </p:blipFill>
        <p:spPr bwMode="auto">
          <a:xfrm>
            <a:off x="0" y="4100513"/>
            <a:ext cx="3657600" cy="2833687"/>
          </a:xfrm>
          <a:prstGeom prst="rect">
            <a:avLst/>
          </a:prstGeom>
          <a:noFill/>
        </p:spPr>
      </p:pic>
      <p:pic>
        <p:nvPicPr>
          <p:cNvPr id="1359877" name="Picture 5" descr="0830vchu10-04b"/>
          <p:cNvPicPr>
            <a:picLocks noChangeAspect="1" noChangeArrowheads="1"/>
          </p:cNvPicPr>
          <p:nvPr/>
        </p:nvPicPr>
        <p:blipFill>
          <a:blip r:embed="rId6" cstate="screen"/>
          <a:srcRect/>
          <a:stretch>
            <a:fillRect/>
          </a:stretch>
        </p:blipFill>
        <p:spPr bwMode="auto">
          <a:xfrm>
            <a:off x="3276600" y="3124200"/>
            <a:ext cx="2747963" cy="3810000"/>
          </a:xfrm>
          <a:prstGeom prst="rect">
            <a:avLst/>
          </a:prstGeom>
          <a:noFill/>
        </p:spPr>
      </p:pic>
      <p:pic>
        <p:nvPicPr>
          <p:cNvPr id="1359878" name="Picture 6" descr="0828bufh9-04d"/>
          <p:cNvPicPr>
            <a:picLocks noChangeAspect="1" noChangeArrowheads="1"/>
          </p:cNvPicPr>
          <p:nvPr/>
        </p:nvPicPr>
        <p:blipFill>
          <a:blip r:embed="rId7" cstate="screen"/>
          <a:srcRect/>
          <a:stretch>
            <a:fillRect/>
          </a:stretch>
        </p:blipFill>
        <p:spPr bwMode="auto">
          <a:xfrm>
            <a:off x="6629400" y="0"/>
            <a:ext cx="2514600" cy="2438400"/>
          </a:xfrm>
          <a:prstGeom prst="rect">
            <a:avLst/>
          </a:prstGeom>
          <a:noFill/>
        </p:spPr>
      </p:pic>
      <p:pic>
        <p:nvPicPr>
          <p:cNvPr id="1359879" name="Picture 7" descr="Mag"/>
          <p:cNvPicPr>
            <a:picLocks noChangeAspect="1" noChangeArrowheads="1"/>
          </p:cNvPicPr>
          <p:nvPr/>
        </p:nvPicPr>
        <p:blipFill>
          <a:blip r:embed="rId8" cstate="screen"/>
          <a:srcRect/>
          <a:stretch>
            <a:fillRect/>
          </a:stretch>
        </p:blipFill>
        <p:spPr bwMode="auto">
          <a:xfrm>
            <a:off x="3276600" y="0"/>
            <a:ext cx="3352800" cy="3124200"/>
          </a:xfrm>
          <a:prstGeom prst="rect">
            <a:avLst/>
          </a:prstGeom>
          <a:noFill/>
        </p:spPr>
      </p:pic>
      <p:pic>
        <p:nvPicPr>
          <p:cNvPr id="1359880" name="Picture 8" descr="0861luhum7-03a"/>
          <p:cNvPicPr>
            <a:picLocks noChangeAspect="1" noChangeArrowheads="1"/>
          </p:cNvPicPr>
          <p:nvPr/>
        </p:nvPicPr>
        <p:blipFill>
          <a:blip r:embed="rId9" cstate="screen"/>
          <a:srcRect/>
          <a:stretch>
            <a:fillRect/>
          </a:stretch>
        </p:blipFill>
        <p:spPr bwMode="auto">
          <a:xfrm>
            <a:off x="6019800" y="4349750"/>
            <a:ext cx="3124200" cy="2584450"/>
          </a:xfrm>
          <a:prstGeom prst="rect">
            <a:avLst/>
          </a:prstGeom>
          <a:noFill/>
        </p:spPr>
      </p:pic>
      <p:pic>
        <p:nvPicPr>
          <p:cNvPr id="1359881" name="Picture 9" descr="0811wehuMx04Web"/>
          <p:cNvPicPr>
            <a:picLocks noChangeAspect="1" noChangeArrowheads="1"/>
          </p:cNvPicPr>
          <p:nvPr/>
        </p:nvPicPr>
        <p:blipFill>
          <a:blip r:embed="rId10" cstate="screen"/>
          <a:srcRect/>
          <a:stretch>
            <a:fillRect/>
          </a:stretch>
        </p:blipFill>
        <p:spPr bwMode="auto">
          <a:xfrm>
            <a:off x="5791200" y="2438400"/>
            <a:ext cx="1905000" cy="2133600"/>
          </a:xfrm>
          <a:prstGeom prst="rect">
            <a:avLst/>
          </a:prstGeom>
          <a:noFill/>
        </p:spPr>
      </p:pic>
      <p:sp>
        <p:nvSpPr>
          <p:cNvPr id="10" name="TextBox 9"/>
          <p:cNvSpPr txBox="1"/>
          <p:nvPr/>
        </p:nvSpPr>
        <p:spPr>
          <a:xfrm>
            <a:off x="381000" y="533400"/>
            <a:ext cx="8305800" cy="5262980"/>
          </a:xfrm>
          <a:prstGeom prst="rect">
            <a:avLst/>
          </a:prstGeom>
          <a:solidFill>
            <a:schemeClr val="bg1">
              <a:alpha val="82000"/>
            </a:schemeClr>
          </a:solidFill>
        </p:spPr>
        <p:txBody>
          <a:bodyPr wrap="square" rtlCol="0">
            <a:spAutoFit/>
          </a:bodyPr>
          <a:lstStyle/>
          <a:p>
            <a:pPr algn="ctr"/>
            <a:r>
              <a:rPr lang="en-US" sz="2800" dirty="0" smtClean="0"/>
              <a:t>Why Hummingbirds?</a:t>
            </a:r>
          </a:p>
          <a:p>
            <a:pPr algn="ctr"/>
            <a:endParaRPr lang="en-US" sz="2800" dirty="0" smtClean="0"/>
          </a:p>
          <a:p>
            <a:pPr algn="ctr"/>
            <a:r>
              <a:rPr lang="en-US" sz="2800" dirty="0" smtClean="0"/>
              <a:t>T</a:t>
            </a:r>
            <a:r>
              <a:rPr lang="en-US" sz="2800" dirty="0" smtClean="0"/>
              <a:t>hey operate </a:t>
            </a:r>
            <a:r>
              <a:rPr lang="en-US" sz="2800" dirty="0" smtClean="0"/>
              <a:t>at the limits of endothermic physiology.  Daily energy requirements are</a:t>
            </a:r>
            <a:r>
              <a:rPr lang="en-US" sz="2800" dirty="0" smtClean="0"/>
              <a:t> very high.</a:t>
            </a:r>
          </a:p>
          <a:p>
            <a:pPr algn="ctr"/>
            <a:endParaRPr lang="en-US" sz="2800" dirty="0" smtClean="0"/>
          </a:p>
          <a:p>
            <a:pPr algn="ctr"/>
            <a:r>
              <a:rPr lang="en-US" sz="2800" dirty="0" smtClean="0"/>
              <a:t>Climatic </a:t>
            </a:r>
            <a:r>
              <a:rPr lang="en-US" sz="2800" dirty="0" smtClean="0"/>
              <a:t>changes that reduce energy resources</a:t>
            </a:r>
            <a:r>
              <a:rPr lang="en-US" sz="2800" dirty="0" smtClean="0"/>
              <a:t> make </a:t>
            </a:r>
            <a:r>
              <a:rPr lang="en-US" sz="2800" dirty="0" smtClean="0"/>
              <a:t>it more difficult for hummingbirds to meet daily energy demands and drive shifts in their </a:t>
            </a:r>
            <a:r>
              <a:rPr lang="en-US" sz="2800" dirty="0" smtClean="0"/>
              <a:t>distribution.</a:t>
            </a:r>
          </a:p>
          <a:p>
            <a:pPr algn="ctr"/>
            <a:endParaRPr lang="en-US" sz="2800" dirty="0" smtClean="0"/>
          </a:p>
          <a:p>
            <a:pPr algn="ctr"/>
            <a:r>
              <a:rPr lang="en-US" sz="2800" dirty="0" smtClean="0"/>
              <a:t>Most diversity in the Andes.  </a:t>
            </a:r>
          </a:p>
          <a:p>
            <a:pPr algn="ctr"/>
            <a:r>
              <a:rPr lang="en-US" sz="2800" dirty="0" smtClean="0"/>
              <a:t>US has 57 species (40% endemic) </a:t>
            </a:r>
            <a:endParaRPr lang="en-US" sz="2800" dirty="0" smtClean="0"/>
          </a:p>
          <a:p>
            <a:pPr algn="ct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854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a:t>
            </a:r>
            <a:r>
              <a:rPr lang="en-US" dirty="0" smtClean="0"/>
              <a:t> field season and </a:t>
            </a:r>
            <a:r>
              <a:rPr lang="en-US" dirty="0" smtClean="0"/>
              <a:t>next year</a:t>
            </a:r>
            <a:br>
              <a:rPr lang="en-US" dirty="0" smtClean="0"/>
            </a:br>
            <a:endParaRPr lang="en-US" dirty="0"/>
          </a:p>
        </p:txBody>
      </p:sp>
      <p:sp>
        <p:nvSpPr>
          <p:cNvPr id="3" name="Content Placeholder 2"/>
          <p:cNvSpPr>
            <a:spLocks noGrp="1"/>
          </p:cNvSpPr>
          <p:nvPr>
            <p:ph idx="1"/>
          </p:nvPr>
        </p:nvSpPr>
        <p:spPr>
          <a:xfrm>
            <a:off x="228600" y="1112837"/>
            <a:ext cx="8458200" cy="4525963"/>
          </a:xfrm>
        </p:spPr>
        <p:txBody>
          <a:bodyPr>
            <a:noAutofit/>
          </a:bodyPr>
          <a:lstStyle/>
          <a:p>
            <a:r>
              <a:rPr lang="en-US" sz="2400" dirty="0" smtClean="0"/>
              <a:t>Measure energetic requirements and rate of heat dissipation at field sites in Arizona.</a:t>
            </a:r>
          </a:p>
          <a:p>
            <a:r>
              <a:rPr lang="en-US" sz="2400" dirty="0" smtClean="0"/>
              <a:t>Determine cold </a:t>
            </a:r>
            <a:r>
              <a:rPr lang="en-US" sz="2400" dirty="0"/>
              <a:t>temperature tolerance </a:t>
            </a:r>
            <a:r>
              <a:rPr lang="en-US" sz="2400" dirty="0" smtClean="0"/>
              <a:t>of Broad-</a:t>
            </a:r>
            <a:r>
              <a:rPr lang="en-US" sz="2400" dirty="0" err="1" smtClean="0"/>
              <a:t>tailed</a:t>
            </a:r>
            <a:r>
              <a:rPr lang="en-US" sz="2400" dirty="0" err="1" smtClean="0"/>
              <a:t>s</a:t>
            </a:r>
            <a:r>
              <a:rPr lang="en-US" sz="2400" dirty="0" smtClean="0"/>
              <a:t> </a:t>
            </a:r>
            <a:r>
              <a:rPr lang="en-US" sz="2400" dirty="0" smtClean="0"/>
              <a:t>to </a:t>
            </a:r>
            <a:r>
              <a:rPr lang="en-US" sz="2400" dirty="0" smtClean="0"/>
              <a:t>better understand empirical changes in distribution</a:t>
            </a:r>
            <a:r>
              <a:rPr lang="en-US" sz="2400" dirty="0" smtClean="0"/>
              <a:t> during </a:t>
            </a:r>
            <a:r>
              <a:rPr lang="en-US" sz="2400" dirty="0"/>
              <a:t>winter and summer conditions from laboratory measurements</a:t>
            </a:r>
            <a:r>
              <a:rPr lang="en-US" sz="2400" dirty="0" smtClean="0"/>
              <a:t> </a:t>
            </a:r>
          </a:p>
          <a:p>
            <a:r>
              <a:rPr lang="en-US" sz="2400" dirty="0" smtClean="0"/>
              <a:t>Analyses of demographic </a:t>
            </a:r>
            <a:r>
              <a:rPr lang="en-US" sz="2400" dirty="0"/>
              <a:t>data and </a:t>
            </a:r>
            <a:r>
              <a:rPr lang="en-US" sz="2400" dirty="0" smtClean="0"/>
              <a:t>remote-sensing in South Western North American hummingbirds</a:t>
            </a:r>
          </a:p>
          <a:p>
            <a:r>
              <a:rPr lang="en-US" sz="2400" dirty="0" smtClean="0"/>
              <a:t>Analyses of how migration timing is </a:t>
            </a:r>
            <a:r>
              <a:rPr lang="en-US" sz="2400" dirty="0"/>
              <a:t>influenced (predicted) by environmental </a:t>
            </a:r>
            <a:r>
              <a:rPr lang="en-US" sz="2400" dirty="0" smtClean="0"/>
              <a:t>factors</a:t>
            </a:r>
          </a:p>
          <a:p>
            <a:r>
              <a:rPr lang="en-US" sz="2400" dirty="0" smtClean="0"/>
              <a:t>Determine survival </a:t>
            </a:r>
            <a:r>
              <a:rPr lang="en-US" sz="2400" dirty="0"/>
              <a:t>rates as a function of </a:t>
            </a:r>
            <a:r>
              <a:rPr lang="en-US" sz="2400" dirty="0" smtClean="0"/>
              <a:t>variation in environment (RS data) habitat type and </a:t>
            </a:r>
            <a:r>
              <a:rPr lang="en-US" sz="2400" dirty="0" smtClean="0"/>
              <a:t>elevation in </a:t>
            </a:r>
            <a:r>
              <a:rPr lang="en-US" sz="2400" dirty="0" smtClean="0"/>
              <a:t>Ecuadorian hummingbirds </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229600" cy="4525963"/>
          </a:xfrm>
        </p:spPr>
        <p:txBody>
          <a:bodyPr>
            <a:noAutofit/>
          </a:bodyPr>
          <a:lstStyle/>
          <a:p>
            <a:pPr>
              <a:buNone/>
            </a:pPr>
            <a:r>
              <a:rPr lang="en-US" sz="2400" b="1" dirty="0" smtClean="0"/>
              <a:t>Ambitious plans for publications..</a:t>
            </a:r>
          </a:p>
          <a:p>
            <a:pPr>
              <a:buNone/>
            </a:pPr>
            <a:r>
              <a:rPr lang="en-US" sz="2000" dirty="0" smtClean="0"/>
              <a:t> </a:t>
            </a:r>
          </a:p>
          <a:p>
            <a:pPr marL="457200" indent="-457200">
              <a:buAutoNum type="arabicPeriod"/>
            </a:pPr>
            <a:r>
              <a:rPr lang="en-US" sz="2200" dirty="0" smtClean="0"/>
              <a:t>Variation in survival rates as a function of habitat type/vegetation structure/elevation (Arizona).</a:t>
            </a:r>
          </a:p>
          <a:p>
            <a:pPr marL="457200" indent="-457200">
              <a:buAutoNum type="arabicPeriod" startAt="2"/>
            </a:pPr>
            <a:r>
              <a:rPr lang="en-US" sz="2200" dirty="0" smtClean="0"/>
              <a:t>Breading season conditions influence intra- and inter-annual survival rates</a:t>
            </a:r>
            <a:r>
              <a:rPr lang="en-US" sz="2200" dirty="0" smtClean="0"/>
              <a:t> </a:t>
            </a:r>
          </a:p>
          <a:p>
            <a:pPr marL="457200" indent="-457200">
              <a:buAutoNum type="arabicPeriod" startAt="2"/>
            </a:pPr>
            <a:r>
              <a:rPr lang="en-US" sz="2200" dirty="0" smtClean="0"/>
              <a:t>Migration </a:t>
            </a:r>
            <a:r>
              <a:rPr lang="en-US" sz="2200" dirty="0" smtClean="0"/>
              <a:t>timing influenced (predicted) by environmental </a:t>
            </a:r>
            <a:r>
              <a:rPr lang="en-US" sz="2200" dirty="0" smtClean="0"/>
              <a:t>factors</a:t>
            </a:r>
          </a:p>
          <a:p>
            <a:pPr marL="457200" indent="-457200">
              <a:buAutoNum type="arabicPeriod" startAt="2"/>
            </a:pPr>
            <a:r>
              <a:rPr lang="en-US" sz="2200" dirty="0" smtClean="0"/>
              <a:t>Extreme </a:t>
            </a:r>
            <a:r>
              <a:rPr lang="en-US" sz="2200" dirty="0" smtClean="0"/>
              <a:t>events influence hummingbird molt, survival, physiological responses and movement behavior: A case study of the Broad-tailed hummingbird (to be presented at the American Ornithological Union</a:t>
            </a:r>
            <a:r>
              <a:rPr lang="en-US" sz="2200" dirty="0" smtClean="0"/>
              <a:t>)</a:t>
            </a:r>
            <a:endParaRPr lang="en-US" sz="2200" dirty="0" smtClean="0"/>
          </a:p>
          <a:p>
            <a:pPr marL="457200" indent="-457200">
              <a:buAutoNum type="arabicPeriod" startAt="2"/>
            </a:pPr>
            <a:r>
              <a:rPr lang="en-US" sz="2200" dirty="0" smtClean="0"/>
              <a:t>Variation </a:t>
            </a:r>
            <a:r>
              <a:rPr lang="en-US" sz="2200" dirty="0" smtClean="0"/>
              <a:t>in survival rates as a function of habitat type/vegetation structure/elevation Ecuador </a:t>
            </a:r>
          </a:p>
          <a:p>
            <a:pPr marL="457200" indent="-457200">
              <a:buAutoNum type="arabicPeriod" startAt="6"/>
            </a:pPr>
            <a:r>
              <a:rPr lang="en-US" sz="2200" dirty="0" smtClean="0"/>
              <a:t>Changes in plant-animal networks across a disturbance gradient in Ecuador (Presented at the </a:t>
            </a:r>
            <a:r>
              <a:rPr lang="en-US" sz="2200" dirty="0" err="1" smtClean="0"/>
              <a:t>Neotropical</a:t>
            </a:r>
            <a:r>
              <a:rPr lang="en-US" sz="2200" dirty="0" smtClean="0"/>
              <a:t> Ornithological Conference)</a:t>
            </a:r>
          </a:p>
          <a:p>
            <a:pPr marL="457200" indent="-457200">
              <a:buAutoNum type="arabicPeriod" startAt="6"/>
            </a:pPr>
            <a:r>
              <a:rPr lang="en-US" sz="2200" dirty="0" smtClean="0"/>
              <a:t>Don - preliminary physiology methods – presenting the idea of feeders to the group in more detail</a:t>
            </a: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btlhrangemap"/>
          <p:cNvPicPr>
            <a:picLocks noChangeAspect="1" noChangeArrowheads="1"/>
          </p:cNvPicPr>
          <p:nvPr/>
        </p:nvPicPr>
        <p:blipFill>
          <a:blip r:embed="rId3" cstate="print"/>
          <a:srcRect/>
          <a:stretch>
            <a:fillRect/>
          </a:stretch>
        </p:blipFill>
        <p:spPr bwMode="auto">
          <a:xfrm>
            <a:off x="152400" y="152400"/>
            <a:ext cx="3681413" cy="3705225"/>
          </a:xfrm>
          <a:prstGeom prst="rect">
            <a:avLst/>
          </a:prstGeom>
          <a:noFill/>
          <a:ln w="9525">
            <a:noFill/>
            <a:miter lim="800000"/>
            <a:headEnd/>
            <a:tailEnd/>
          </a:ln>
        </p:spPr>
      </p:pic>
      <p:sp>
        <p:nvSpPr>
          <p:cNvPr id="48132" name="Line 4"/>
          <p:cNvSpPr>
            <a:spLocks noChangeShapeType="1"/>
          </p:cNvSpPr>
          <p:nvPr/>
        </p:nvSpPr>
        <p:spPr bwMode="auto">
          <a:xfrm flipH="1" flipV="1">
            <a:off x="1066800" y="2209800"/>
            <a:ext cx="4724400" cy="838200"/>
          </a:xfrm>
          <a:prstGeom prst="line">
            <a:avLst/>
          </a:prstGeom>
          <a:noFill/>
          <a:ln w="25400">
            <a:solidFill>
              <a:srgbClr val="FF0000"/>
            </a:solidFill>
            <a:round/>
            <a:headEnd/>
            <a:tailEnd type="triangle" w="med" len="med"/>
          </a:ln>
        </p:spPr>
        <p:txBody>
          <a:bodyPr wrap="none" anchor="ctr"/>
          <a:lstStyle/>
          <a:p>
            <a:endParaRPr lang="en-US">
              <a:solidFill>
                <a:prstClr val="black"/>
              </a:solidFill>
            </a:endParaRPr>
          </a:p>
        </p:txBody>
      </p:sp>
      <p:sp>
        <p:nvSpPr>
          <p:cNvPr id="48133" name="Line 5"/>
          <p:cNvSpPr>
            <a:spLocks noChangeShapeType="1"/>
          </p:cNvSpPr>
          <p:nvPr/>
        </p:nvSpPr>
        <p:spPr bwMode="auto">
          <a:xfrm flipH="1" flipV="1">
            <a:off x="1219200" y="1752600"/>
            <a:ext cx="4648200" cy="1219200"/>
          </a:xfrm>
          <a:prstGeom prst="line">
            <a:avLst/>
          </a:prstGeom>
          <a:noFill/>
          <a:ln w="25400">
            <a:solidFill>
              <a:srgbClr val="FF0000"/>
            </a:solidFill>
            <a:round/>
            <a:headEnd/>
            <a:tailEnd type="triangle" w="med" len="med"/>
          </a:ln>
        </p:spPr>
        <p:txBody>
          <a:bodyPr wrap="none" anchor="ctr"/>
          <a:lstStyle/>
          <a:p>
            <a:endParaRPr lang="en-US">
              <a:solidFill>
                <a:prstClr val="black"/>
              </a:solidFill>
            </a:endParaRPr>
          </a:p>
        </p:txBody>
      </p:sp>
      <p:sp>
        <p:nvSpPr>
          <p:cNvPr id="48135" name="Text Box 7"/>
          <p:cNvSpPr txBox="1">
            <a:spLocks noChangeArrowheads="1"/>
          </p:cNvSpPr>
          <p:nvPr/>
        </p:nvSpPr>
        <p:spPr bwMode="auto">
          <a:xfrm>
            <a:off x="4876800" y="4267200"/>
            <a:ext cx="4114800" cy="2246769"/>
          </a:xfrm>
          <a:prstGeom prst="rect">
            <a:avLst/>
          </a:prstGeom>
          <a:noFill/>
          <a:ln w="9525">
            <a:noFill/>
            <a:miter lim="800000"/>
            <a:headEnd/>
            <a:tailEnd/>
          </a:ln>
        </p:spPr>
        <p:txBody>
          <a:bodyPr wrap="square">
            <a:spAutoFit/>
          </a:bodyPr>
          <a:lstStyle/>
          <a:p>
            <a:pPr lvl="1" eaLnBrk="0" hangingPunct="0"/>
            <a:r>
              <a:rPr lang="en-US" sz="2800" dirty="0" smtClean="0">
                <a:solidFill>
                  <a:prstClr val="black"/>
                </a:solidFill>
              </a:rPr>
              <a:t>Three long distance recaptures between the Chiricahua Mountains, AZ and Rocky Mountain NP, CO </a:t>
            </a:r>
            <a:endParaRPr lang="en-US" sz="2800" dirty="0">
              <a:solidFill>
                <a:prstClr val="black"/>
              </a:solidFill>
            </a:endParaRPr>
          </a:p>
        </p:txBody>
      </p:sp>
      <p:pic>
        <p:nvPicPr>
          <p:cNvPr id="48136" name="Picture 8"/>
          <p:cNvPicPr>
            <a:picLocks noChangeAspect="1" noChangeArrowheads="1"/>
          </p:cNvPicPr>
          <p:nvPr/>
        </p:nvPicPr>
        <p:blipFill>
          <a:blip r:embed="rId4" cstate="print"/>
          <a:srcRect/>
          <a:stretch>
            <a:fillRect/>
          </a:stretch>
        </p:blipFill>
        <p:spPr bwMode="auto">
          <a:xfrm>
            <a:off x="5406189" y="838200"/>
            <a:ext cx="2936875" cy="3276600"/>
          </a:xfrm>
          <a:prstGeom prst="rect">
            <a:avLst/>
          </a:prstGeom>
          <a:noFill/>
          <a:ln w="9525">
            <a:noFill/>
            <a:miter lim="800000"/>
            <a:headEnd/>
            <a:tailEnd/>
          </a:ln>
        </p:spPr>
      </p:pic>
      <p:sp>
        <p:nvSpPr>
          <p:cNvPr id="48137" name="Text Box 9"/>
          <p:cNvSpPr txBox="1">
            <a:spLocks noChangeArrowheads="1"/>
          </p:cNvSpPr>
          <p:nvPr/>
        </p:nvSpPr>
        <p:spPr bwMode="auto">
          <a:xfrm>
            <a:off x="152400" y="3981450"/>
            <a:ext cx="1625600" cy="2677656"/>
          </a:xfrm>
          <a:prstGeom prst="rect">
            <a:avLst/>
          </a:prstGeom>
          <a:noFill/>
          <a:ln w="9525">
            <a:noFill/>
            <a:miter lim="800000"/>
            <a:headEnd/>
            <a:tailEnd/>
          </a:ln>
        </p:spPr>
        <p:txBody>
          <a:bodyPr>
            <a:spAutoFit/>
          </a:bodyPr>
          <a:lstStyle/>
          <a:p>
            <a:r>
              <a:rPr lang="en-US" sz="2400" dirty="0">
                <a:solidFill>
                  <a:prstClr val="black"/>
                </a:solidFill>
              </a:rPr>
              <a:t>Longest </a:t>
            </a:r>
            <a:r>
              <a:rPr lang="en-US" sz="2400" dirty="0" smtClean="0">
                <a:solidFill>
                  <a:prstClr val="black"/>
                </a:solidFill>
              </a:rPr>
              <a:t>Longevity</a:t>
            </a:r>
            <a:endParaRPr lang="en-US" sz="2400" dirty="0">
              <a:solidFill>
                <a:prstClr val="black"/>
              </a:solidFill>
            </a:endParaRPr>
          </a:p>
          <a:p>
            <a:r>
              <a:rPr lang="en-US" sz="2400" dirty="0" smtClean="0">
                <a:solidFill>
                  <a:prstClr val="black"/>
                </a:solidFill>
              </a:rPr>
              <a:t>Record in N. America</a:t>
            </a:r>
            <a:endParaRPr lang="en-US" sz="2400" dirty="0">
              <a:solidFill>
                <a:prstClr val="black"/>
              </a:solidFill>
            </a:endParaRPr>
          </a:p>
          <a:p>
            <a:endParaRPr lang="en-US" sz="2400" dirty="0">
              <a:solidFill>
                <a:prstClr val="black"/>
              </a:solidFill>
            </a:endParaRPr>
          </a:p>
          <a:p>
            <a:r>
              <a:rPr lang="en-US" sz="2400" dirty="0">
                <a:solidFill>
                  <a:prstClr val="black"/>
                </a:solidFill>
              </a:rPr>
              <a:t>12 </a:t>
            </a:r>
            <a:r>
              <a:rPr lang="en-US" sz="2400" dirty="0" err="1">
                <a:solidFill>
                  <a:prstClr val="black"/>
                </a:solidFill>
              </a:rPr>
              <a:t>yr</a:t>
            </a:r>
            <a:r>
              <a:rPr lang="en-US" sz="2400" dirty="0">
                <a:solidFill>
                  <a:prstClr val="black"/>
                </a:solidFill>
              </a:rPr>
              <a:t> 3 </a:t>
            </a:r>
            <a:r>
              <a:rPr lang="en-US" sz="2400" dirty="0" err="1">
                <a:solidFill>
                  <a:prstClr val="black"/>
                </a:solidFill>
              </a:rPr>
              <a:t>mos</a:t>
            </a:r>
            <a:endParaRPr lang="en-US" sz="2400" dirty="0">
              <a:solidFill>
                <a:prstClr val="black"/>
              </a:solidFill>
            </a:endParaRPr>
          </a:p>
          <a:p>
            <a:r>
              <a:rPr lang="en-US" sz="2400" dirty="0">
                <a:solidFill>
                  <a:prstClr val="black"/>
                </a:solidFill>
              </a:rPr>
              <a:t>RMBL, CO</a:t>
            </a:r>
          </a:p>
        </p:txBody>
      </p:sp>
      <p:pic>
        <p:nvPicPr>
          <p:cNvPr id="10" name="Picture 9"/>
          <p:cNvPicPr>
            <a:picLocks noChangeAspect="1"/>
          </p:cNvPicPr>
          <p:nvPr/>
        </p:nvPicPr>
        <p:blipFill rotWithShape="1">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7877" t="25051" r="20455" b="16565"/>
          <a:stretch/>
        </p:blipFill>
        <p:spPr>
          <a:xfrm>
            <a:off x="1886387" y="4099560"/>
            <a:ext cx="3142813" cy="1920240"/>
          </a:xfrm>
          <a:prstGeom prst="rect">
            <a:avLst/>
          </a:prstGeom>
        </p:spPr>
      </p:pic>
      <p:sp>
        <p:nvSpPr>
          <p:cNvPr id="48134" name="Text Box 6"/>
          <p:cNvSpPr txBox="1">
            <a:spLocks noChangeArrowheads="1"/>
          </p:cNvSpPr>
          <p:nvPr/>
        </p:nvSpPr>
        <p:spPr bwMode="auto">
          <a:xfrm>
            <a:off x="4343400" y="76200"/>
            <a:ext cx="4800600" cy="1138773"/>
          </a:xfrm>
          <a:prstGeom prst="rect">
            <a:avLst/>
          </a:prstGeom>
          <a:noFill/>
          <a:ln w="9525">
            <a:noFill/>
            <a:miter lim="800000"/>
            <a:headEnd/>
            <a:tailEnd/>
          </a:ln>
        </p:spPr>
        <p:txBody>
          <a:bodyPr>
            <a:spAutoFit/>
          </a:bodyPr>
          <a:lstStyle/>
          <a:p>
            <a:pPr algn="ctr" eaLnBrk="0" hangingPunct="0">
              <a:spcBef>
                <a:spcPct val="50000"/>
              </a:spcBef>
            </a:pPr>
            <a:r>
              <a:rPr lang="en-US" sz="3200" dirty="0">
                <a:solidFill>
                  <a:srgbClr val="000000"/>
                </a:solidFill>
              </a:rPr>
              <a:t>Broad-tailed </a:t>
            </a:r>
            <a:r>
              <a:rPr lang="en-US" sz="3200" dirty="0" smtClean="0">
                <a:solidFill>
                  <a:srgbClr val="000000"/>
                </a:solidFill>
              </a:rPr>
              <a:t>Hummingbird</a:t>
            </a:r>
          </a:p>
          <a:p>
            <a:pPr algn="ctr" eaLnBrk="0" hangingPunct="0">
              <a:spcBef>
                <a:spcPct val="50000"/>
              </a:spcBef>
            </a:pPr>
            <a:r>
              <a:rPr lang="en-US" sz="2400" dirty="0" smtClean="0">
                <a:solidFill>
                  <a:schemeClr val="bg1"/>
                </a:solidFill>
              </a:rPr>
              <a:t>(medium sized)</a:t>
            </a:r>
            <a:endParaRPr lang="en-US" sz="2400" dirty="0">
              <a:solidFill>
                <a:schemeClr val="bg1"/>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572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descr="bchurangemap"/>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28600" y="201613"/>
            <a:ext cx="3213100" cy="330358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0963" name="Picture 3" descr="BCHU F ON NEST MRR 4-16-04 (2)"/>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6927" t="19577" r="35117"/>
          <a:stretch>
            <a:fillRect/>
          </a:stretch>
        </p:blipFill>
        <p:spPr bwMode="auto">
          <a:xfrm>
            <a:off x="449263" y="3810000"/>
            <a:ext cx="2522537" cy="28194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0964" name="Picture 4" descr="bchu@sunfl (2)"/>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36328" t="28320" r="37500" b="41090"/>
          <a:stretch>
            <a:fillRect/>
          </a:stretch>
        </p:blipFill>
        <p:spPr bwMode="auto">
          <a:xfrm>
            <a:off x="2743200" y="1725613"/>
            <a:ext cx="3962400" cy="307498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40965" name="Picture 5" descr="W-BH-BC-2004-0013-Albinisti"/>
          <p:cNvPicPr>
            <a:picLocks noChangeAspect="1" noChangeArrowheads="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943600" y="3987800"/>
            <a:ext cx="2819400" cy="2632075"/>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40966" name="Text Box 6"/>
          <p:cNvSpPr txBox="1">
            <a:spLocks noChangeArrowheads="1"/>
          </p:cNvSpPr>
          <p:nvPr/>
        </p:nvSpPr>
        <p:spPr bwMode="auto">
          <a:xfrm>
            <a:off x="3581400" y="381000"/>
            <a:ext cx="2667000" cy="10668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Times New Roman" pitchFamily="18" charset="0"/>
              </a:rPr>
              <a:t>Black-chinned Hummingbird</a:t>
            </a:r>
          </a:p>
        </p:txBody>
      </p:sp>
      <p:pic>
        <p:nvPicPr>
          <p:cNvPr id="40967" name="Picture 7" descr="DSC02082"/>
          <p:cNvPicPr>
            <a:picLocks noChangeAspect="1"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553200" y="152400"/>
            <a:ext cx="2389188" cy="3124200"/>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3082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76200"/>
            <a:ext cx="4267200" cy="1323439"/>
          </a:xfrm>
          <a:prstGeom prst="rect">
            <a:avLst/>
          </a:prstGeom>
          <a:noFill/>
          <a:ln w="9525">
            <a:noFill/>
            <a:miter lim="800000"/>
            <a:headEnd/>
            <a:tailEnd/>
          </a:ln>
          <a:effectLst/>
        </p:spPr>
        <p:txBody>
          <a:bodyPr>
            <a:spAutoFit/>
          </a:bodyPr>
          <a:lstStyle/>
          <a:p>
            <a:pPr algn="ctr" eaLnBrk="0" hangingPunct="0"/>
            <a:r>
              <a:rPr lang="en-US" sz="4000" dirty="0">
                <a:solidFill>
                  <a:srgbClr val="9900CC"/>
                </a:solidFill>
              </a:rPr>
              <a:t>Broad-billed Hummingbird</a:t>
            </a:r>
          </a:p>
        </p:txBody>
      </p:sp>
      <p:sp>
        <p:nvSpPr>
          <p:cNvPr id="27651" name="Text Box 3"/>
          <p:cNvSpPr txBox="1">
            <a:spLocks noChangeArrowheads="1"/>
          </p:cNvSpPr>
          <p:nvPr/>
        </p:nvSpPr>
        <p:spPr bwMode="auto">
          <a:xfrm>
            <a:off x="304800" y="3579435"/>
            <a:ext cx="4495800" cy="2985433"/>
          </a:xfrm>
          <a:prstGeom prst="rect">
            <a:avLst/>
          </a:prstGeom>
          <a:noFill/>
          <a:ln w="9525">
            <a:noFill/>
            <a:miter lim="800000"/>
            <a:headEnd/>
            <a:tailEnd/>
          </a:ln>
          <a:effectLst/>
        </p:spPr>
        <p:txBody>
          <a:bodyPr>
            <a:spAutoFit/>
          </a:bodyPr>
          <a:lstStyle/>
          <a:p>
            <a:pPr eaLnBrk="0" hangingPunct="0">
              <a:spcBef>
                <a:spcPct val="50000"/>
              </a:spcBef>
            </a:pPr>
            <a:r>
              <a:rPr lang="en-US" sz="2800" dirty="0" smtClean="0">
                <a:solidFill>
                  <a:srgbClr val="9900CC"/>
                </a:solidFill>
              </a:rPr>
              <a:t>M</a:t>
            </a:r>
            <a:r>
              <a:rPr lang="en-US" sz="2800" dirty="0">
                <a:solidFill>
                  <a:srgbClr val="9900CC"/>
                </a:solidFill>
              </a:rPr>
              <a:t>igrant populations  </a:t>
            </a:r>
            <a:r>
              <a:rPr lang="en-US" sz="2800" dirty="0" smtClean="0">
                <a:solidFill>
                  <a:srgbClr val="9900CC"/>
                </a:solidFill>
              </a:rPr>
              <a:t>at </a:t>
            </a:r>
            <a:r>
              <a:rPr lang="en-US" sz="2800" dirty="0">
                <a:solidFill>
                  <a:srgbClr val="9900CC"/>
                </a:solidFill>
              </a:rPr>
              <a:t>northern edge of </a:t>
            </a:r>
            <a:r>
              <a:rPr lang="en-US" sz="2800" dirty="0" smtClean="0">
                <a:solidFill>
                  <a:srgbClr val="9900CC"/>
                </a:solidFill>
              </a:rPr>
              <a:t>range</a:t>
            </a:r>
            <a:endParaRPr lang="en-US" sz="2800" dirty="0">
              <a:solidFill>
                <a:srgbClr val="9900CC"/>
              </a:solidFill>
            </a:endParaRPr>
          </a:p>
          <a:p>
            <a:pPr marL="342900" indent="-342900" eaLnBrk="0" hangingPunct="0">
              <a:spcBef>
                <a:spcPct val="50000"/>
              </a:spcBef>
              <a:buFont typeface="Arial" pitchFamily="34" charset="0"/>
              <a:buChar char="•"/>
            </a:pPr>
            <a:r>
              <a:rPr lang="en-US" sz="2400" dirty="0" smtClean="0">
                <a:solidFill>
                  <a:prstClr val="black"/>
                </a:solidFill>
              </a:rPr>
              <a:t>Restricted to riparian zones</a:t>
            </a:r>
            <a:endParaRPr lang="en-US" sz="2400" dirty="0">
              <a:solidFill>
                <a:prstClr val="black"/>
              </a:solidFill>
            </a:endParaRPr>
          </a:p>
          <a:p>
            <a:pPr marL="342900" indent="-342900" eaLnBrk="0" hangingPunct="0">
              <a:spcBef>
                <a:spcPct val="50000"/>
              </a:spcBef>
              <a:buFont typeface="Arial" pitchFamily="34" charset="0"/>
              <a:buChar char="•"/>
            </a:pPr>
            <a:r>
              <a:rPr lang="en-US" sz="2400" dirty="0" smtClean="0">
                <a:solidFill>
                  <a:prstClr val="black"/>
                </a:solidFill>
              </a:rPr>
              <a:t>In spring returns </a:t>
            </a:r>
            <a:r>
              <a:rPr lang="en-US" sz="2400" dirty="0">
                <a:solidFill>
                  <a:prstClr val="black"/>
                </a:solidFill>
              </a:rPr>
              <a:t>earlier than other </a:t>
            </a:r>
            <a:r>
              <a:rPr lang="en-US" sz="2400" dirty="0" smtClean="0">
                <a:solidFill>
                  <a:prstClr val="black"/>
                </a:solidFill>
              </a:rPr>
              <a:t>migrant </a:t>
            </a:r>
            <a:r>
              <a:rPr lang="en-US" sz="2400" dirty="0">
                <a:solidFill>
                  <a:prstClr val="black"/>
                </a:solidFill>
              </a:rPr>
              <a:t>species</a:t>
            </a:r>
          </a:p>
          <a:p>
            <a:pPr marL="342900" indent="-342900" eaLnBrk="0" hangingPunct="0">
              <a:spcBef>
                <a:spcPct val="50000"/>
              </a:spcBef>
              <a:buFont typeface="Arial" pitchFamily="34" charset="0"/>
              <a:buChar char="•"/>
            </a:pPr>
            <a:r>
              <a:rPr lang="en-US" sz="2400" dirty="0" smtClean="0">
                <a:solidFill>
                  <a:prstClr val="black"/>
                </a:solidFill>
              </a:rPr>
              <a:t>has </a:t>
            </a:r>
            <a:r>
              <a:rPr lang="en-US" sz="2400" dirty="0">
                <a:solidFill>
                  <a:prstClr val="black"/>
                </a:solidFill>
              </a:rPr>
              <a:t>strong site fidelity</a:t>
            </a:r>
          </a:p>
        </p:txBody>
      </p:sp>
      <p:pic>
        <p:nvPicPr>
          <p:cNvPr id="27654" name="Picture 6" descr="IMG_3536 copy 2 email "/>
          <p:cNvPicPr>
            <a:picLocks noChangeAspect="1" noChangeArrowheads="1"/>
          </p:cNvPicPr>
          <p:nvPr/>
        </p:nvPicPr>
        <p:blipFill>
          <a:blip r:embed="rId3" cstate="print"/>
          <a:srcRect l="8017" t="15158" r="7808" b="11578"/>
          <a:stretch>
            <a:fillRect/>
          </a:stretch>
        </p:blipFill>
        <p:spPr bwMode="auto">
          <a:xfrm>
            <a:off x="838200" y="1447800"/>
            <a:ext cx="3200400" cy="2209800"/>
          </a:xfrm>
          <a:prstGeom prst="rect">
            <a:avLst/>
          </a:prstGeom>
          <a:noFill/>
        </p:spPr>
      </p:pic>
      <p:pic>
        <p:nvPicPr>
          <p:cNvPr id="27655" name="Picture 7" descr="bblhrangemap"/>
          <p:cNvPicPr>
            <a:picLocks noChangeAspect="1" noChangeArrowheads="1"/>
          </p:cNvPicPr>
          <p:nvPr/>
        </p:nvPicPr>
        <p:blipFill>
          <a:blip r:embed="rId4" cstate="print"/>
          <a:srcRect/>
          <a:stretch>
            <a:fillRect/>
          </a:stretch>
        </p:blipFill>
        <p:spPr bwMode="auto">
          <a:xfrm>
            <a:off x="4495800" y="457200"/>
            <a:ext cx="4191000" cy="3367087"/>
          </a:xfrm>
          <a:prstGeom prst="rect">
            <a:avLst/>
          </a:prstGeom>
          <a:noFill/>
        </p:spPr>
      </p:pic>
      <p:pic>
        <p:nvPicPr>
          <p:cNvPr id="10" name="Picture 2"/>
          <p:cNvPicPr>
            <a:picLocks noChangeAspect="1" noChangeArrowheads="1"/>
          </p:cNvPicPr>
          <p:nvPr/>
        </p:nvPicPr>
        <p:blipFill>
          <a:blip r:embed="rId5" cstate="print"/>
          <a:srcRect b="6383"/>
          <a:stretch>
            <a:fillRect/>
          </a:stretch>
        </p:blipFill>
        <p:spPr bwMode="auto">
          <a:xfrm>
            <a:off x="4953002" y="3657600"/>
            <a:ext cx="3223259" cy="3017520"/>
          </a:xfrm>
          <a:prstGeom prst="rect">
            <a:avLst/>
          </a:prstGeom>
          <a:noFill/>
          <a:ln w="9525">
            <a:noFill/>
            <a:miter lim="800000"/>
            <a:headEnd/>
            <a:tailEnd/>
          </a:ln>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3544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3282" name="Picture 2" descr="vchurangemap"/>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r="19009"/>
          <a:stretch>
            <a:fillRect/>
          </a:stretch>
        </p:blipFill>
        <p:spPr bwMode="auto">
          <a:xfrm>
            <a:off x="152400" y="152400"/>
            <a:ext cx="2286000" cy="25146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353283" name="Picture 3" descr="vchu7-8-03 (2)"/>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389563" y="122238"/>
            <a:ext cx="3678237" cy="3459162"/>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353287" name="Picture 7" descr="DSC00216"/>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6329" r="31645"/>
          <a:stretch>
            <a:fillRect/>
          </a:stretch>
        </p:blipFill>
        <p:spPr bwMode="auto">
          <a:xfrm>
            <a:off x="2362200" y="1981200"/>
            <a:ext cx="3733800" cy="451485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353284" name="Picture 4" descr="VCHU nestwo"/>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28600" y="4291013"/>
            <a:ext cx="3035300" cy="2414587"/>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353288" name="Text Box 8"/>
          <p:cNvSpPr txBox="1">
            <a:spLocks noChangeArrowheads="1"/>
          </p:cNvSpPr>
          <p:nvPr/>
        </p:nvSpPr>
        <p:spPr bwMode="auto">
          <a:xfrm>
            <a:off x="6477000" y="4343400"/>
            <a:ext cx="2438400" cy="1631216"/>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spAutoFit/>
          </a:bodyPr>
          <a:lstStyle/>
          <a:p>
            <a:pPr algn="ctr">
              <a:spcBef>
                <a:spcPct val="50000"/>
              </a:spcBef>
            </a:pPr>
            <a:r>
              <a:rPr lang="en-US" sz="2800" dirty="0"/>
              <a:t>Violet-crowned</a:t>
            </a:r>
          </a:p>
          <a:p>
            <a:pPr algn="ctr">
              <a:spcBef>
                <a:spcPct val="50000"/>
              </a:spcBef>
            </a:pPr>
            <a:r>
              <a:rPr lang="en-US" sz="2800" dirty="0" smtClean="0"/>
              <a:t>Hummingbird</a:t>
            </a:r>
          </a:p>
          <a:p>
            <a:pPr algn="ctr">
              <a:spcBef>
                <a:spcPct val="50000"/>
              </a:spcBef>
            </a:pPr>
            <a:r>
              <a:rPr lang="en-US" sz="2000" dirty="0" smtClean="0"/>
              <a:t>(small)</a:t>
            </a:r>
            <a:endParaRPr lang="en-US" sz="2000" dirty="0"/>
          </a:p>
        </p:txBody>
      </p:sp>
      <p:pic>
        <p:nvPicPr>
          <p:cNvPr id="13314" name="Picture 2"/>
          <p:cNvPicPr>
            <a:picLocks noChangeAspect="1" noChangeArrowheads="1"/>
          </p:cNvPicPr>
          <p:nvPr/>
        </p:nvPicPr>
        <p:blipFill>
          <a:blip r:embed="rId6"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743200" y="228600"/>
            <a:ext cx="2468880" cy="164592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folHlink"/>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cap="flat">
                <a:solidFill>
                  <a:schemeClr val="bg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accent1"/>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1479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5330" name="Picture 1026" descr="mahurangemap"/>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9375" y="481013"/>
            <a:ext cx="3806825" cy="2643187"/>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355336" name="Text Box 1032"/>
          <p:cNvSpPr txBox="1">
            <a:spLocks noChangeArrowheads="1"/>
          </p:cNvSpPr>
          <p:nvPr/>
        </p:nvSpPr>
        <p:spPr bwMode="auto">
          <a:xfrm>
            <a:off x="4191000" y="349250"/>
            <a:ext cx="4648200" cy="579438"/>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spAutoFit/>
          </a:bodyPr>
          <a:lstStyle/>
          <a:p>
            <a:pPr>
              <a:spcBef>
                <a:spcPct val="50000"/>
              </a:spcBef>
            </a:pPr>
            <a:r>
              <a:rPr lang="en-US" sz="3200"/>
              <a:t>Magnificent Hummingbird</a:t>
            </a:r>
          </a:p>
        </p:txBody>
      </p:sp>
      <p:pic>
        <p:nvPicPr>
          <p:cNvPr id="355333" name="Picture 1029" descr="MAHU_M1_R2a"/>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038600" y="1295400"/>
            <a:ext cx="4953000" cy="3302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868" r="9959"/>
          <a:stretch/>
        </p:blipFill>
        <p:spPr>
          <a:xfrm>
            <a:off x="169430" y="3429000"/>
            <a:ext cx="4152809" cy="3200400"/>
          </a:xfrm>
          <a:prstGeom prst="rect">
            <a:avLst/>
          </a:prstGeom>
        </p:spPr>
      </p:pic>
      <p:sp>
        <p:nvSpPr>
          <p:cNvPr id="8" name="Text Box 4"/>
          <p:cNvSpPr txBox="1">
            <a:spLocks noChangeArrowheads="1"/>
          </p:cNvSpPr>
          <p:nvPr/>
        </p:nvSpPr>
        <p:spPr bwMode="auto">
          <a:xfrm>
            <a:off x="4572000" y="4953000"/>
            <a:ext cx="4343400" cy="1569660"/>
          </a:xfrm>
          <a:prstGeom prst="rect">
            <a:avLst/>
          </a:prstGeom>
          <a:noFill/>
          <a:ln w="9525">
            <a:noFill/>
            <a:miter lim="800000"/>
            <a:headEnd/>
            <a:tailEnd/>
          </a:ln>
          <a:effectLst/>
        </p:spPr>
        <p:txBody>
          <a:bodyPr wrap="square">
            <a:spAutoFit/>
          </a:bodyPr>
          <a:lstStyle/>
          <a:p>
            <a:pPr algn="ctr"/>
            <a:r>
              <a:rPr lang="en-US" sz="3200" dirty="0" smtClean="0"/>
              <a:t>Relatively </a:t>
            </a:r>
            <a:r>
              <a:rPr lang="en-US" sz="3200" dirty="0" smtClean="0"/>
              <a:t>large,</a:t>
            </a:r>
            <a:r>
              <a:rPr lang="en-US" sz="3200" dirty="0" smtClean="0"/>
              <a:t> </a:t>
            </a:r>
            <a:r>
              <a:rPr lang="en-US" sz="3200" dirty="0" smtClean="0"/>
              <a:t>l</a:t>
            </a:r>
            <a:r>
              <a:rPr lang="en-US" sz="3200" dirty="0" smtClean="0"/>
              <a:t>ongevity </a:t>
            </a:r>
            <a:r>
              <a:rPr lang="en-US" sz="3200" dirty="0" smtClean="0"/>
              <a:t>r</a:t>
            </a:r>
            <a:r>
              <a:rPr lang="en-US" sz="3200" dirty="0" smtClean="0"/>
              <a:t>ecord </a:t>
            </a:r>
            <a:endParaRPr lang="en-US" sz="3200" dirty="0" smtClean="0"/>
          </a:p>
          <a:p>
            <a:pPr algn="ctr"/>
            <a:r>
              <a:rPr lang="en-US" sz="3200" dirty="0" smtClean="0"/>
              <a:t>11 years</a:t>
            </a:r>
            <a:endParaRPr lang="en-US" sz="32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2888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8830" name="Picture 14" descr="bluhrangemap"/>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04800" y="152400"/>
            <a:ext cx="2925763" cy="350202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18831" name="Picture 15" descr="BLUH_F1_R2b"/>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52400" y="4343400"/>
            <a:ext cx="3657600" cy="24384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18828" name="Picture 12" descr="Por_S05_16"/>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2138"/>
          <a:stretch>
            <a:fillRect/>
          </a:stretch>
        </p:blipFill>
        <p:spPr bwMode="auto">
          <a:xfrm>
            <a:off x="3276600" y="1905000"/>
            <a:ext cx="3276600" cy="248602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18818" name="Picture 2" descr="HMNbluh2 (2)"/>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115050" y="3581400"/>
            <a:ext cx="2876550" cy="31242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418819" name="Text Box 3"/>
          <p:cNvSpPr txBox="1">
            <a:spLocks noChangeArrowheads="1"/>
          </p:cNvSpPr>
          <p:nvPr/>
        </p:nvSpPr>
        <p:spPr bwMode="auto">
          <a:xfrm>
            <a:off x="3810000" y="106363"/>
            <a:ext cx="5029200" cy="1231106"/>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a:spAutoFit/>
          </a:bodyPr>
          <a:lstStyle/>
          <a:p>
            <a:pPr algn="ctr">
              <a:spcBef>
                <a:spcPct val="50000"/>
              </a:spcBef>
            </a:pPr>
            <a:r>
              <a:rPr lang="en-US" sz="3200" dirty="0"/>
              <a:t>Blue-throated </a:t>
            </a:r>
            <a:r>
              <a:rPr lang="en-US" sz="3200" dirty="0" smtClean="0"/>
              <a:t>Hummingbird</a:t>
            </a:r>
          </a:p>
          <a:p>
            <a:pPr algn="ctr">
              <a:spcBef>
                <a:spcPct val="50000"/>
              </a:spcBef>
            </a:pPr>
            <a:r>
              <a:rPr lang="en-US" sz="2800" dirty="0" smtClean="0"/>
              <a:t>(relatively large, highly territorial)</a:t>
            </a:r>
            <a:endParaRPr lang="en-US" sz="28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73079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3687</Words>
  <Application>Microsoft Macintosh PowerPoint</Application>
  <PresentationFormat>On-screen Show (4:3)</PresentationFormat>
  <Paragraphs>327</Paragraphs>
  <Slides>31</Slides>
  <Notes>23</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Combining Remote Sensing and Biological Data to Predict the Consequences of Climate Change on Hummingbird Diversity </vt:lpstr>
      <vt:lpstr>Slide 2</vt:lpstr>
      <vt:lpstr>Slide 3</vt:lpstr>
      <vt:lpstr>Slide 4</vt:lpstr>
      <vt:lpstr>Slide 5</vt:lpstr>
      <vt:lpstr>Slide 6</vt:lpstr>
      <vt:lpstr>Slide 7</vt:lpstr>
      <vt:lpstr>Slide 8</vt:lpstr>
      <vt:lpstr>Slide 9</vt:lpstr>
      <vt:lpstr>Slide 10</vt:lpstr>
      <vt:lpstr>Slide 11</vt:lpstr>
      <vt:lpstr>Objective 1:  Data</vt:lpstr>
      <vt:lpstr>Slide 13</vt:lpstr>
      <vt:lpstr>Objective 1:  Time series analyses – hummingbirds and environment</vt:lpstr>
      <vt:lpstr>Abundance of southbound migrant  Hatch Year Birds</vt:lpstr>
      <vt:lpstr>Slide 16</vt:lpstr>
      <vt:lpstr>SPRING MIGRATION in SE AZ, 2011  </vt:lpstr>
      <vt:lpstr>PERCENTAGE OF INDIVIDUALS IN MOLT STAGES</vt:lpstr>
      <vt:lpstr>Slide 19</vt:lpstr>
      <vt:lpstr>Objective 2: Hummingbird networks in Ecuador (also to be developed in NA)</vt:lpstr>
      <vt:lpstr>Objective 2: Hummingbird networks in Ecuador</vt:lpstr>
      <vt:lpstr>Objective 2: Hummingbird networks in Ecuador </vt:lpstr>
      <vt:lpstr>Objective 2: Hummingbird networks in Ecuador </vt:lpstr>
      <vt:lpstr>Slide 24</vt:lpstr>
      <vt:lpstr>Slide 25</vt:lpstr>
      <vt:lpstr>Objective 2: Plans for physiological data collection </vt:lpstr>
      <vt:lpstr>Slide 27</vt:lpstr>
      <vt:lpstr>Slide 28</vt:lpstr>
      <vt:lpstr>Slide 29</vt:lpstr>
      <vt:lpstr>Goals for field season and next year </vt:lpstr>
      <vt:lpstr>Slide 31</vt:lpstr>
    </vt:vector>
  </TitlesOfParts>
  <Company>Stony Brook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Remote Sensing and Biological Data to Predict the Consequences of Climate Change on Hummingbird Diversity</dc:title>
  <dc:creator>Susan</dc:creator>
  <cp:lastModifiedBy>Scott  Goetz</cp:lastModifiedBy>
  <cp:revision>31</cp:revision>
  <dcterms:created xsi:type="dcterms:W3CDTF">2012-04-26T02:27:04Z</dcterms:created>
  <dcterms:modified xsi:type="dcterms:W3CDTF">2012-04-26T03:38:56Z</dcterms:modified>
</cp:coreProperties>
</file>