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4" r:id="rId3"/>
    <p:sldId id="260" r:id="rId4"/>
    <p:sldId id="258" r:id="rId5"/>
    <p:sldId id="262" r:id="rId6"/>
    <p:sldId id="261" r:id="rId7"/>
    <p:sldId id="263" r:id="rId8"/>
    <p:sldId id="265" r:id="rId9"/>
    <p:sldId id="266" r:id="rId10"/>
    <p:sldId id="267" r:id="rId11"/>
    <p:sldId id="259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4F67C-3D0C-4786-A8A5-83286E21DD54}" type="datetimeFigureOut">
              <a:rPr lang="en-US" smtClean="0"/>
              <a:t>2012-04-21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D9B05-43D9-482E-AB33-91C723B25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0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03" indent="-285776" defTabSz="9138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103" indent="-229249" defTabSz="9138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030" indent="-227679" defTabSz="9138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957" indent="-227679" defTabSz="9138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174" indent="-227679" defTabSz="913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1390" indent="-227679" defTabSz="913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3607" indent="-227679" defTabSz="913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5823" indent="-227679" defTabSz="9138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E9A361F-A34A-440F-B3FA-FDA2B1CABFDD}" type="slidenum">
              <a:rPr lang="en-US">
                <a:latin typeface="Calibri" pitchFamily="34" charset="0"/>
              </a:rPr>
              <a:pPr eaLnBrk="1" hangingPunct="1"/>
              <a:t>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A48B-883A-4ECC-9847-0F870A14F6A5}" type="datetimeFigureOut">
              <a:rPr lang="en-US" smtClean="0"/>
              <a:t>2012-04-21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A85-7C31-48ED-9A36-F6133EA6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1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A48B-883A-4ECC-9847-0F870A14F6A5}" type="datetimeFigureOut">
              <a:rPr lang="en-US" smtClean="0"/>
              <a:t>2012-04-21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A85-7C31-48ED-9A36-F6133EA6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3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A48B-883A-4ECC-9847-0F870A14F6A5}" type="datetimeFigureOut">
              <a:rPr lang="en-US" smtClean="0"/>
              <a:t>2012-04-21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A85-7C31-48ED-9A36-F6133EA6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1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867808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A48B-883A-4ECC-9847-0F870A14F6A5}" type="datetimeFigureOut">
              <a:rPr lang="en-US" smtClean="0"/>
              <a:t>2012-04-21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A85-7C31-48ED-9A36-F6133EA6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5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A48B-883A-4ECC-9847-0F870A14F6A5}" type="datetimeFigureOut">
              <a:rPr lang="en-US" smtClean="0"/>
              <a:t>2012-04-21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A85-7C31-48ED-9A36-F6133EA6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A48B-883A-4ECC-9847-0F870A14F6A5}" type="datetimeFigureOut">
              <a:rPr lang="en-US" smtClean="0"/>
              <a:t>2012-04-21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A85-7C31-48ED-9A36-F6133EA6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4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A48B-883A-4ECC-9847-0F870A14F6A5}" type="datetimeFigureOut">
              <a:rPr lang="en-US" smtClean="0"/>
              <a:t>2012-04-21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A85-7C31-48ED-9A36-F6133EA6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A48B-883A-4ECC-9847-0F870A14F6A5}" type="datetimeFigureOut">
              <a:rPr lang="en-US" smtClean="0"/>
              <a:t>2012-04-21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A85-7C31-48ED-9A36-F6133EA6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4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A48B-883A-4ECC-9847-0F870A14F6A5}" type="datetimeFigureOut">
              <a:rPr lang="en-US" smtClean="0"/>
              <a:t>2012-04-21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A85-7C31-48ED-9A36-F6133EA6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4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A48B-883A-4ECC-9847-0F870A14F6A5}" type="datetimeFigureOut">
              <a:rPr lang="en-US" smtClean="0"/>
              <a:t>2012-04-21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A85-7C31-48ED-9A36-F6133EA6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A48B-883A-4ECC-9847-0F870A14F6A5}" type="datetimeFigureOut">
              <a:rPr lang="en-US" smtClean="0"/>
              <a:t>2012-04-21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4A85-7C31-48ED-9A36-F6133EA6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2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FA48B-883A-4ECC-9847-0F870A14F6A5}" type="datetimeFigureOut">
              <a:rPr lang="en-US" smtClean="0"/>
              <a:t>2012-04-21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04A85-7C31-48ED-9A36-F6133EA6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5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1143000" y="0"/>
            <a:ext cx="8001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600" b="1" dirty="0"/>
              <a:t>Physiological Impacts of Climate Change </a:t>
            </a:r>
          </a:p>
          <a:p>
            <a:pPr algn="ctr" eaLnBrk="1" hangingPunct="1"/>
            <a:r>
              <a:rPr lang="en-US" sz="2600" b="1" dirty="0"/>
              <a:t>Using Remote Sensing</a:t>
            </a:r>
            <a:br>
              <a:rPr lang="en-US" sz="2600" b="1" dirty="0"/>
            </a:br>
            <a:r>
              <a:rPr lang="en-US" sz="2000" b="1" dirty="0"/>
              <a:t>David S </a:t>
            </a:r>
            <a:r>
              <a:rPr lang="en-US" sz="2000" b="1" dirty="0" err="1"/>
              <a:t>Wethey</a:t>
            </a:r>
            <a:r>
              <a:rPr lang="en-US" sz="2000" b="1" dirty="0"/>
              <a:t>/University of South Carolina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1219200"/>
            <a:ext cx="9144000" cy="0"/>
          </a:xfrm>
          <a:prstGeom prst="line">
            <a:avLst/>
          </a:prstGeom>
          <a:solidFill>
            <a:schemeClr val="accent1"/>
          </a:solidFill>
          <a:ln w="85725" cap="flat" cmpd="dbl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6200" y="76200"/>
            <a:ext cx="1066800" cy="10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Your institution logo </a:t>
            </a:r>
            <a:r>
              <a:rPr lang="en-US" sz="1200" dirty="0">
                <a:latin typeface="+mn-lt"/>
                <a:cs typeface="+mn-cs"/>
              </a:rPr>
              <a:t>here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7414" name="TextBox 16"/>
          <p:cNvSpPr txBox="1">
            <a:spLocks noChangeArrowheads="1"/>
          </p:cNvSpPr>
          <p:nvPr/>
        </p:nvSpPr>
        <p:spPr bwMode="auto">
          <a:xfrm>
            <a:off x="304800" y="1371600"/>
            <a:ext cx="8839200" cy="31067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8585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200" dirty="0" smtClean="0"/>
              <a:t>How can physiology inform species distribution models?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 smtClean="0"/>
              <a:t>Approach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i="1" dirty="0" smtClean="0"/>
              <a:t>Examine </a:t>
            </a:r>
            <a:r>
              <a:rPr lang="en-US" sz="2200" i="1" dirty="0"/>
              <a:t>difference between lethal </a:t>
            </a:r>
            <a:r>
              <a:rPr lang="en-US" sz="2200" i="1" dirty="0" err="1"/>
              <a:t>vs</a:t>
            </a:r>
            <a:r>
              <a:rPr lang="en-US" sz="2200" i="1" dirty="0"/>
              <a:t> performance limits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sz="2200" i="1" dirty="0"/>
              <a:t>Thermal death </a:t>
            </a:r>
            <a:r>
              <a:rPr lang="en-US" sz="2200" i="1" dirty="0" err="1"/>
              <a:t>vs</a:t>
            </a:r>
            <a:r>
              <a:rPr lang="en-US" sz="2200" i="1" dirty="0"/>
              <a:t> scope for growth / energy budget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200" i="1" dirty="0"/>
              <a:t>Commercially important shellfish</a:t>
            </a:r>
          </a:p>
          <a:p>
            <a:pPr lvl="3" eaLnBrk="1" hangingPunct="1">
              <a:buFont typeface="Arial" charset="0"/>
              <a:buChar char="•"/>
            </a:pPr>
            <a:r>
              <a:rPr lang="en-US" sz="2200" i="1" dirty="0"/>
              <a:t>Extensive physiology, production, biogeography data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 smtClean="0"/>
              <a:t>Extremely important to find reasons for failure of assumption of niche conservatism in species distribution models that work in one geographic region but fail to make correct predictions elsewhere.</a:t>
            </a:r>
            <a:endParaRPr lang="en-US" sz="2200" dirty="0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416" name="Picture 4" descr="Sierra_model_2_Pag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6" r="17799" b="44731"/>
          <a:stretch>
            <a:fillRect/>
          </a:stretch>
        </p:blipFill>
        <p:spPr bwMode="auto">
          <a:xfrm>
            <a:off x="1752600" y="5067300"/>
            <a:ext cx="2986088" cy="17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5" descr="Sierra_model_2_Page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8745" r="3773" b="8745"/>
          <a:stretch>
            <a:fillRect/>
          </a:stretch>
        </p:blipFill>
        <p:spPr bwMode="auto">
          <a:xfrm>
            <a:off x="4800600" y="5086350"/>
            <a:ext cx="4132263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514600" y="4464050"/>
            <a:ext cx="635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           Species Distribution Models Based On:</a:t>
            </a:r>
          </a:p>
          <a:p>
            <a:r>
              <a:rPr lang="en-US"/>
              <a:t>Thermal Tolerance        Energy Budget     Thermal Tolerance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0" y="4492625"/>
            <a:ext cx="1905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Marine Mussel</a:t>
            </a:r>
          </a:p>
          <a:p>
            <a:r>
              <a:rPr lang="en-US"/>
              <a:t>Distribution Model</a:t>
            </a:r>
          </a:p>
          <a:p>
            <a:r>
              <a:rPr lang="en-US"/>
              <a:t>Validated for </a:t>
            </a:r>
          </a:p>
          <a:p>
            <a:r>
              <a:rPr lang="en-US"/>
              <a:t>US East Coast</a:t>
            </a:r>
          </a:p>
          <a:p>
            <a:endParaRPr lang="en-US"/>
          </a:p>
          <a:p>
            <a:r>
              <a:rPr lang="en-US"/>
              <a:t>Fails utterly in</a:t>
            </a:r>
          </a:p>
          <a:p>
            <a:r>
              <a:rPr lang="en-US"/>
              <a:t>Europe</a:t>
            </a:r>
          </a:p>
        </p:txBody>
      </p:sp>
      <p:pic>
        <p:nvPicPr>
          <p:cNvPr id="17421" name="Picture 13" descr="USouthCarolina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1155700" cy="11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483376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Rapid Large Scale Geographic Change is occurring on intertidal shores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Subtropical mussels in Europe expanding northward  50 km  / decade in parallel with warming winters.  </a:t>
            </a:r>
          </a:p>
          <a:p>
            <a:pPr lvl="1"/>
            <a:r>
              <a:rPr lang="en-US" sz="1600" dirty="0" err="1" smtClean="0"/>
              <a:t>Hilbish</a:t>
            </a:r>
            <a:r>
              <a:rPr lang="en-US" sz="1600" dirty="0" smtClean="0"/>
              <a:t> et al. 2012. J Biogeography 39:676-687</a:t>
            </a:r>
          </a:p>
          <a:p>
            <a:r>
              <a:rPr lang="en-US" sz="2000" dirty="0" smtClean="0"/>
              <a:t>Boreal barnacles on US East coast contracted northward 350 km since 1960 in parallel with increasing frequency of lethal conditions in south</a:t>
            </a:r>
          </a:p>
          <a:p>
            <a:pPr lvl="1"/>
            <a:r>
              <a:rPr lang="en-US" sz="1600" dirty="0" smtClean="0"/>
              <a:t>Jones, Southward, </a:t>
            </a:r>
            <a:r>
              <a:rPr lang="en-US" sz="1600" dirty="0" err="1" smtClean="0"/>
              <a:t>Wethey</a:t>
            </a:r>
            <a:r>
              <a:rPr lang="en-US" sz="1600" dirty="0" smtClean="0"/>
              <a:t>. 2012. Global Ecology &amp; Biogeography in press</a:t>
            </a:r>
          </a:p>
          <a:p>
            <a:r>
              <a:rPr lang="en-US" sz="2000" dirty="0" smtClean="0"/>
              <a:t>Boreal mussels on US East coast contracted northward 350 km since 1960s parallel with increasing frequency of lethal conditions in south</a:t>
            </a:r>
          </a:p>
          <a:p>
            <a:pPr lvl="1"/>
            <a:r>
              <a:rPr lang="en-US" sz="1600" dirty="0" smtClean="0"/>
              <a:t>Jones, Lima, </a:t>
            </a:r>
            <a:r>
              <a:rPr lang="en-US" sz="1600" dirty="0" err="1" smtClean="0"/>
              <a:t>Wethey</a:t>
            </a:r>
            <a:r>
              <a:rPr lang="en-US" sz="1600" dirty="0" smtClean="0"/>
              <a:t>. 2010.  J. Biogeography 37:2243-2259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Boreal barnacles on European coast reversed northward contraction after cold winters of 2009-10 and 2010-11 caused increased reproductive output: expansion of up to 200 km in 4 different geographic regions</a:t>
            </a:r>
          </a:p>
          <a:p>
            <a:pPr lvl="1"/>
            <a:r>
              <a:rPr lang="en-US" sz="1600" dirty="0" err="1" smtClean="0"/>
              <a:t>Wethey</a:t>
            </a:r>
            <a:r>
              <a:rPr lang="en-US" sz="1600" dirty="0" smtClean="0"/>
              <a:t> et al. 2011. J Exp. Marine Biology &amp; Ecology 400:132-144</a:t>
            </a:r>
          </a:p>
          <a:p>
            <a:r>
              <a:rPr lang="en-US" sz="2000" dirty="0" smtClean="0"/>
              <a:t>Subtropical mussels on US West coast reversed northward expansion during cold phase of Pacific Decadal Oscillation: contraction of 200 km</a:t>
            </a:r>
          </a:p>
          <a:p>
            <a:pPr lvl="1"/>
            <a:r>
              <a:rPr lang="en-US" sz="1600" dirty="0" err="1" smtClean="0"/>
              <a:t>Hilbish</a:t>
            </a:r>
            <a:r>
              <a:rPr lang="en-US" sz="1600" dirty="0" smtClean="0"/>
              <a:t> et al. 2010. Journal of Biogeography 37:423-431.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0527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Description: composite_map1_cropped_S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155"/>
            <a:ext cx="2133600" cy="309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Description: 2009_2010_stretched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25700"/>
            <a:ext cx="62992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 descr="Description: checker_temp_plot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3138117" cy="297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172156"/>
            <a:ext cx="592790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Biogeography controlled by climate and dispersal </a:t>
            </a:r>
          </a:p>
          <a:p>
            <a:endParaRPr lang="en-US" dirty="0"/>
          </a:p>
          <a:p>
            <a:r>
              <a:rPr lang="en-US" dirty="0" smtClean="0"/>
              <a:t>The barnacle </a:t>
            </a:r>
            <a:r>
              <a:rPr lang="en-US" i="1" dirty="0" err="1" smtClean="0"/>
              <a:t>Semibalanus</a:t>
            </a:r>
            <a:r>
              <a:rPr lang="en-US" i="1" dirty="0" smtClean="0"/>
              <a:t> </a:t>
            </a:r>
            <a:r>
              <a:rPr lang="en-US" i="1" dirty="0" err="1" smtClean="0"/>
              <a:t>balanoides</a:t>
            </a:r>
            <a:r>
              <a:rPr lang="en-US" i="1" dirty="0" smtClean="0"/>
              <a:t> </a:t>
            </a:r>
            <a:r>
              <a:rPr lang="en-US" dirty="0" smtClean="0"/>
              <a:t>does not reproduce</a:t>
            </a:r>
          </a:p>
          <a:p>
            <a:r>
              <a:rPr lang="en-US" dirty="0"/>
              <a:t>w</a:t>
            </a:r>
            <a:r>
              <a:rPr lang="en-US" dirty="0" smtClean="0"/>
              <a:t>hen there are fewer than 30-45 days below 10°C in winter</a:t>
            </a:r>
          </a:p>
          <a:p>
            <a:endParaRPr lang="en-US" dirty="0"/>
          </a:p>
          <a:p>
            <a:r>
              <a:rPr lang="en-US" dirty="0" smtClean="0"/>
              <a:t>Several warm decades led to low populations in SW England, </a:t>
            </a:r>
          </a:p>
          <a:p>
            <a:r>
              <a:rPr lang="en-US" dirty="0"/>
              <a:t>b</a:t>
            </a:r>
            <a:r>
              <a:rPr lang="en-US" dirty="0" smtClean="0"/>
              <a:t>ut the winters of 2009-10 and 2010-11 were cold, and there</a:t>
            </a:r>
          </a:p>
          <a:p>
            <a:r>
              <a:rPr lang="en-US" dirty="0"/>
              <a:t>w</a:t>
            </a:r>
            <a:r>
              <a:rPr lang="en-US" dirty="0" smtClean="0"/>
              <a:t>as rapid expansion of populations in SW England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1952" y="6413174"/>
            <a:ext cx="263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Rognstad</a:t>
            </a:r>
            <a:r>
              <a:rPr lang="en-US" dirty="0" smtClean="0"/>
              <a:t>, </a:t>
            </a:r>
            <a:r>
              <a:rPr lang="en-US" dirty="0" err="1" smtClean="0"/>
              <a:t>Hilbish</a:t>
            </a:r>
            <a:r>
              <a:rPr lang="en-US" dirty="0" smtClean="0"/>
              <a:t>, </a:t>
            </a:r>
            <a:r>
              <a:rPr lang="en-US" dirty="0" err="1" smtClean="0"/>
              <a:t>Wethey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1528" y="3657600"/>
            <a:ext cx="174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Days below 10</a:t>
            </a:r>
            <a:r>
              <a:rPr lang="en-US" dirty="0" smtClean="0"/>
              <a:t>°</a:t>
            </a:r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65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smtClean="0"/>
              <a:t>Modeling Larval Dispersal as </a:t>
            </a:r>
            <a:r>
              <a:rPr lang="en-US" sz="2800" dirty="0" err="1" smtClean="0"/>
              <a:t>Lagrangian</a:t>
            </a:r>
            <a:r>
              <a:rPr lang="en-US" sz="2800" dirty="0" smtClean="0"/>
              <a:t> Particles with Ocean Models as Basis for Biogeographic </a:t>
            </a:r>
            <a:r>
              <a:rPr lang="en-US" sz="2800" dirty="0" err="1"/>
              <a:t>M</a:t>
            </a:r>
            <a:r>
              <a:rPr lang="en-US" sz="2800" dirty="0" err="1" smtClean="0"/>
              <a:t>etapopulation</a:t>
            </a:r>
            <a:r>
              <a:rPr lang="en-US" sz="2800" dirty="0" smtClean="0"/>
              <a:t> Models </a:t>
            </a: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-1" y="1524000"/>
            <a:ext cx="43668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Cohorts of 50 larvae projected using Euler’s method</a:t>
            </a:r>
          </a:p>
          <a:p>
            <a:endParaRPr lang="en-US" dirty="0"/>
          </a:p>
          <a:p>
            <a:r>
              <a:rPr lang="en-US" dirty="0" smtClean="0"/>
              <a:t>Eddy diffusion simulated from Okubo’s 1972</a:t>
            </a:r>
          </a:p>
          <a:p>
            <a:r>
              <a:rPr lang="en-US" dirty="0"/>
              <a:t>o</a:t>
            </a:r>
            <a:r>
              <a:rPr lang="en-US" dirty="0" smtClean="0"/>
              <a:t>cean diffusion rates at each time step</a:t>
            </a:r>
          </a:p>
          <a:p>
            <a:endParaRPr lang="en-US" dirty="0"/>
          </a:p>
          <a:p>
            <a:r>
              <a:rPr lang="en-US" dirty="0" smtClean="0"/>
              <a:t>Large differences among trajectories of larvae released from same location on same day  in simulations using different models:</a:t>
            </a:r>
          </a:p>
          <a:p>
            <a:r>
              <a:rPr lang="en-US" dirty="0" smtClean="0"/>
              <a:t>HYCOM, MARS3D, IBI-NEMO, </a:t>
            </a:r>
            <a:r>
              <a:rPr lang="en-US" dirty="0" err="1" smtClean="0"/>
              <a:t>UKMet</a:t>
            </a:r>
            <a:r>
              <a:rPr lang="en-US" dirty="0" smtClean="0"/>
              <a:t>-NEMO</a:t>
            </a:r>
          </a:p>
          <a:p>
            <a:endParaRPr lang="en-US" dirty="0"/>
          </a:p>
          <a:p>
            <a:r>
              <a:rPr lang="en-US" dirty="0" smtClean="0"/>
              <a:t>Validating surface velocities with GTS</a:t>
            </a:r>
          </a:p>
          <a:p>
            <a:r>
              <a:rPr lang="en-US" dirty="0"/>
              <a:t>d</a:t>
            </a:r>
            <a:r>
              <a:rPr lang="en-US" dirty="0" smtClean="0"/>
              <a:t>rifter buoy data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6410325"/>
            <a:ext cx="32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Wethey</a:t>
            </a:r>
            <a:r>
              <a:rPr lang="en-US" dirty="0" smtClean="0"/>
              <a:t>, </a:t>
            </a:r>
            <a:r>
              <a:rPr lang="en-US" dirty="0" err="1" smtClean="0"/>
              <a:t>Rognstad</a:t>
            </a:r>
            <a:r>
              <a:rPr lang="en-US" dirty="0" smtClean="0"/>
              <a:t>, Oliver, </a:t>
            </a:r>
            <a:r>
              <a:rPr lang="en-US" dirty="0" err="1" smtClean="0"/>
              <a:t>Hilbish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23440" r="13705" b="24557"/>
          <a:stretch/>
        </p:blipFill>
        <p:spPr>
          <a:xfrm>
            <a:off x="5260484" y="3000256"/>
            <a:ext cx="3840480" cy="3566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24" y="1295400"/>
            <a:ext cx="1600200" cy="15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531167"/>
            <a:ext cx="2054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Research Team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143000"/>
            <a:ext cx="461664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Wethey</a:t>
            </a:r>
            <a:r>
              <a:rPr lang="en-US" dirty="0" smtClean="0"/>
              <a:t> – PI  biogeography and modeling</a:t>
            </a:r>
          </a:p>
          <a:p>
            <a:r>
              <a:rPr lang="en-US" dirty="0" smtClean="0"/>
              <a:t>Sarah </a:t>
            </a:r>
            <a:r>
              <a:rPr lang="en-US" dirty="0" err="1" smtClean="0"/>
              <a:t>Woodin</a:t>
            </a:r>
            <a:r>
              <a:rPr lang="en-US" dirty="0" smtClean="0"/>
              <a:t> – </a:t>
            </a:r>
            <a:r>
              <a:rPr lang="en-US" dirty="0" err="1" smtClean="0"/>
              <a:t>CoI</a:t>
            </a:r>
            <a:r>
              <a:rPr lang="en-US" dirty="0" smtClean="0"/>
              <a:t>  ecological performance</a:t>
            </a:r>
          </a:p>
          <a:p>
            <a:r>
              <a:rPr lang="en-US" dirty="0" smtClean="0"/>
              <a:t>Jerry </a:t>
            </a:r>
            <a:r>
              <a:rPr lang="en-US" dirty="0" err="1" smtClean="0"/>
              <a:t>Hilbish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CoI</a:t>
            </a:r>
            <a:r>
              <a:rPr lang="en-US" dirty="0" smtClean="0"/>
              <a:t> scope for growth</a:t>
            </a:r>
            <a:endParaRPr lang="en-US" dirty="0" smtClean="0"/>
          </a:p>
          <a:p>
            <a:r>
              <a:rPr lang="en-US" dirty="0" smtClean="0"/>
              <a:t>Brian </a:t>
            </a:r>
            <a:r>
              <a:rPr lang="en-US" dirty="0" err="1" smtClean="0"/>
              <a:t>Helmuth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CoI</a:t>
            </a:r>
            <a:r>
              <a:rPr lang="en-US" dirty="0" smtClean="0"/>
              <a:t>  dynamic energy budgets</a:t>
            </a:r>
            <a:endParaRPr lang="en-US" dirty="0" smtClean="0"/>
          </a:p>
          <a:p>
            <a:r>
              <a:rPr lang="en-US" dirty="0" err="1" smtClean="0"/>
              <a:t>Venkat</a:t>
            </a:r>
            <a:r>
              <a:rPr lang="en-US" dirty="0" smtClean="0"/>
              <a:t> Lakshmi - </a:t>
            </a:r>
            <a:r>
              <a:rPr lang="en-US" dirty="0" err="1" smtClean="0"/>
              <a:t>CoI</a:t>
            </a:r>
            <a:r>
              <a:rPr lang="en-US" dirty="0" smtClean="0"/>
              <a:t>  ocean color</a:t>
            </a:r>
          </a:p>
          <a:p>
            <a:endParaRPr lang="en-US" dirty="0" smtClean="0"/>
          </a:p>
          <a:p>
            <a:r>
              <a:rPr lang="en-US" dirty="0" smtClean="0"/>
              <a:t>Postdocs</a:t>
            </a:r>
            <a:endParaRPr lang="en-US" dirty="0"/>
          </a:p>
          <a:p>
            <a:r>
              <a:rPr lang="en-US" dirty="0" smtClean="0"/>
              <a:t>Fernando Lima (Europe – SST, heart rate )</a:t>
            </a:r>
          </a:p>
          <a:p>
            <a:r>
              <a:rPr lang="en-US" dirty="0" smtClean="0"/>
              <a:t>Nils </a:t>
            </a:r>
            <a:r>
              <a:rPr lang="en-US" dirty="0" err="1" smtClean="0"/>
              <a:t>Volkenborn</a:t>
            </a:r>
            <a:r>
              <a:rPr lang="en-US" dirty="0" smtClean="0"/>
              <a:t> (USA - performance)</a:t>
            </a:r>
          </a:p>
          <a:p>
            <a:r>
              <a:rPr lang="en-US" dirty="0" smtClean="0"/>
              <a:t>Gonzalo Macho</a:t>
            </a:r>
            <a:r>
              <a:rPr lang="en-US" dirty="0" smtClean="0"/>
              <a:t> (Europe - performance)</a:t>
            </a:r>
          </a:p>
          <a:p>
            <a:r>
              <a:rPr lang="en-US" dirty="0" smtClean="0"/>
              <a:t>Mackenzie </a:t>
            </a:r>
            <a:r>
              <a:rPr lang="en-US" dirty="0" err="1" smtClean="0"/>
              <a:t>Zippay</a:t>
            </a:r>
            <a:r>
              <a:rPr lang="en-US" dirty="0" smtClean="0"/>
              <a:t> (USA – heart rate)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Current Grad Students</a:t>
            </a:r>
            <a:endParaRPr lang="en-US" dirty="0"/>
          </a:p>
          <a:p>
            <a:r>
              <a:rPr lang="en-US" dirty="0" smtClean="0"/>
              <a:t>Rhiannon </a:t>
            </a:r>
            <a:r>
              <a:rPr lang="en-US" dirty="0" err="1" smtClean="0"/>
              <a:t>Rognstad</a:t>
            </a:r>
            <a:r>
              <a:rPr lang="en-US" dirty="0" smtClean="0"/>
              <a:t> – biogeography UK</a:t>
            </a:r>
          </a:p>
          <a:p>
            <a:r>
              <a:rPr lang="en-US" dirty="0" smtClean="0"/>
              <a:t>Elizabeth Fly – scope for growth</a:t>
            </a:r>
          </a:p>
          <a:p>
            <a:r>
              <a:rPr lang="en-US" dirty="0" err="1" smtClean="0"/>
              <a:t>Cristian</a:t>
            </a:r>
            <a:r>
              <a:rPr lang="en-US" dirty="0" smtClean="0"/>
              <a:t> Monaco – dynamic energy budgets </a:t>
            </a:r>
          </a:p>
          <a:p>
            <a:r>
              <a:rPr lang="en-US" dirty="0" smtClean="0"/>
              <a:t>Nicholas </a:t>
            </a:r>
            <a:r>
              <a:rPr lang="en-US" dirty="0" err="1" smtClean="0"/>
              <a:t>Colvard</a:t>
            </a:r>
            <a:r>
              <a:rPr lang="en-US" dirty="0" smtClean="0"/>
              <a:t> – energetics</a:t>
            </a:r>
          </a:p>
          <a:p>
            <a:r>
              <a:rPr lang="en-US" dirty="0" smtClean="0"/>
              <a:t>Nicole Kish – biophysical model validation</a:t>
            </a:r>
          </a:p>
          <a:p>
            <a:r>
              <a:rPr lang="en-US" dirty="0" smtClean="0"/>
              <a:t>Jessica Price – ocean color and SST</a:t>
            </a:r>
          </a:p>
          <a:p>
            <a:r>
              <a:rPr lang="en-US" dirty="0" err="1" smtClean="0"/>
              <a:t>Rui</a:t>
            </a:r>
            <a:r>
              <a:rPr lang="en-US" dirty="0" smtClean="0"/>
              <a:t> </a:t>
            </a:r>
            <a:r>
              <a:rPr lang="en-US" dirty="0" err="1" smtClean="0"/>
              <a:t>Seabra</a:t>
            </a:r>
            <a:r>
              <a:rPr lang="en-US" dirty="0" smtClean="0"/>
              <a:t> (</a:t>
            </a:r>
            <a:r>
              <a:rPr lang="en-US" dirty="0" err="1" smtClean="0"/>
              <a:t>Univ</a:t>
            </a:r>
            <a:r>
              <a:rPr lang="en-US" dirty="0" smtClean="0"/>
              <a:t> Porto) – biogeography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2895600"/>
            <a:ext cx="374718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Overseas Collaborators</a:t>
            </a:r>
          </a:p>
          <a:p>
            <a:r>
              <a:rPr lang="en-US" dirty="0" err="1" smtClean="0"/>
              <a:t>Gian</a:t>
            </a:r>
            <a:r>
              <a:rPr lang="en-US" dirty="0" smtClean="0"/>
              <a:t>-Luca Sara, U Palermo - DEB</a:t>
            </a:r>
          </a:p>
          <a:p>
            <a:r>
              <a:rPr lang="en-US" dirty="0" smtClean="0"/>
              <a:t>Stan Dubois, IFREMER – biogeography</a:t>
            </a:r>
          </a:p>
          <a:p>
            <a:r>
              <a:rPr lang="en-US" dirty="0" smtClean="0"/>
              <a:t>Bernardo </a:t>
            </a:r>
            <a:r>
              <a:rPr lang="en-US" dirty="0" err="1" smtClean="0"/>
              <a:t>Broitman</a:t>
            </a:r>
            <a:r>
              <a:rPr lang="en-US" dirty="0" smtClean="0"/>
              <a:t>, Chile - SST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Technician</a:t>
            </a:r>
          </a:p>
          <a:p>
            <a:r>
              <a:rPr lang="en-US" dirty="0" smtClean="0"/>
              <a:t>Allison </a:t>
            </a:r>
            <a:r>
              <a:rPr lang="en-US" dirty="0" err="1" smtClean="0"/>
              <a:t>Matzelle</a:t>
            </a:r>
            <a:r>
              <a:rPr lang="en-US" dirty="0" smtClean="0"/>
              <a:t> – DEB models</a:t>
            </a:r>
          </a:p>
          <a:p>
            <a:endParaRPr lang="en-US" dirty="0"/>
          </a:p>
          <a:p>
            <a:r>
              <a:rPr lang="en-US" dirty="0" smtClean="0"/>
              <a:t>Undergrads</a:t>
            </a:r>
          </a:p>
          <a:p>
            <a:r>
              <a:rPr lang="en-US" dirty="0" smtClean="0"/>
              <a:t>Nicholas Burnett – heart rate sensors</a:t>
            </a:r>
          </a:p>
          <a:p>
            <a:r>
              <a:rPr lang="en-US" dirty="0" smtClean="0"/>
              <a:t>Hilde Oliver – larval dispersal models</a:t>
            </a:r>
          </a:p>
          <a:p>
            <a:r>
              <a:rPr lang="en-US" dirty="0" smtClean="0"/>
              <a:t>Shadow </a:t>
            </a:r>
            <a:r>
              <a:rPr lang="en-US" dirty="0" err="1" smtClean="0"/>
              <a:t>Fockler</a:t>
            </a:r>
            <a:r>
              <a:rPr lang="en-US" dirty="0" smtClean="0"/>
              <a:t> – biophysical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3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18971" r="19753" b="16066"/>
          <a:stretch/>
        </p:blipFill>
        <p:spPr bwMode="auto">
          <a:xfrm>
            <a:off x="228600" y="2657475"/>
            <a:ext cx="530352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5093" y="333345"/>
            <a:ext cx="2581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Transient Event Margin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733455"/>
            <a:ext cx="8915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is the difference between the upper physiological performance limit </a:t>
            </a:r>
            <a:r>
              <a:rPr lang="en-US" dirty="0" err="1" smtClean="0"/>
              <a:t>Ctmax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of a species and its lethal thermal limit </a:t>
            </a:r>
            <a:r>
              <a:rPr lang="en-US" dirty="0" err="1" smtClean="0"/>
              <a:t>Ltmax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We believe that niche models will be well conserved geographically in species with small TEM, and such models will fail spectacularly when TEM is large.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We are using modeling and experimental measurements of performance to test this idea.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3318778"/>
            <a:ext cx="215366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Performance Metrics</a:t>
            </a:r>
          </a:p>
          <a:p>
            <a:endParaRPr lang="en-US" dirty="0"/>
          </a:p>
          <a:p>
            <a:r>
              <a:rPr lang="en-US" dirty="0" smtClean="0"/>
              <a:t>Growth rate</a:t>
            </a:r>
          </a:p>
          <a:p>
            <a:r>
              <a:rPr lang="en-US" dirty="0" smtClean="0"/>
              <a:t>Scope for Growth</a:t>
            </a:r>
          </a:p>
          <a:p>
            <a:r>
              <a:rPr lang="en-US" dirty="0" smtClean="0"/>
              <a:t>Reproduction</a:t>
            </a:r>
          </a:p>
          <a:p>
            <a:r>
              <a:rPr lang="en-US" dirty="0" smtClean="0"/>
              <a:t>Feeding rate</a:t>
            </a:r>
          </a:p>
          <a:p>
            <a:r>
              <a:rPr lang="en-US" dirty="0" smtClean="0"/>
              <a:t>Burrowing rate</a:t>
            </a:r>
          </a:p>
          <a:p>
            <a:r>
              <a:rPr lang="en-US" dirty="0" smtClean="0"/>
              <a:t>Heart rate</a:t>
            </a:r>
          </a:p>
          <a:p>
            <a:r>
              <a:rPr lang="en-US" dirty="0" smtClean="0"/>
              <a:t>Respiration rate</a:t>
            </a:r>
          </a:p>
        </p:txBody>
      </p:sp>
    </p:spTree>
    <p:extLst>
      <p:ext uri="{BB962C8B-B14F-4D97-AF65-F5344CB8AC3E}">
        <p14:creationId xmlns:p14="http://schemas.microsoft.com/office/powerpoint/2010/main" val="3347927372"/>
      </p:ext>
    </p:extLst>
  </p:cSld>
  <p:clrMapOvr>
    <a:masterClrMapping/>
  </p:clrMapOvr>
  <p:transition spd="med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85" y="1562169"/>
            <a:ext cx="2590800" cy="4286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87576"/>
            <a:ext cx="3352800" cy="46620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33525"/>
            <a:ext cx="3089085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61925"/>
            <a:ext cx="576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Biophysical Modeling of Intertidal Body Temperatures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6149639"/>
            <a:ext cx="270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Wethey</a:t>
            </a:r>
            <a:r>
              <a:rPr lang="en-US" sz="1400" dirty="0"/>
              <a:t> </a:t>
            </a:r>
            <a:r>
              <a:rPr lang="en-US" sz="1400" dirty="0" smtClean="0"/>
              <a:t>et al. 2011. Ecological </a:t>
            </a:r>
            <a:r>
              <a:rPr lang="en-US" sz="1400" dirty="0" err="1" smtClean="0"/>
              <a:t>Modelling</a:t>
            </a:r>
            <a:r>
              <a:rPr lang="en-US" sz="1400" dirty="0" smtClean="0"/>
              <a:t> 222:3568-3576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6149639"/>
            <a:ext cx="4727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Mislan</a:t>
            </a:r>
            <a:r>
              <a:rPr lang="en-US" sz="1400" dirty="0" smtClean="0"/>
              <a:t> &amp; </a:t>
            </a:r>
            <a:r>
              <a:rPr lang="en-US" sz="1400" dirty="0" err="1" smtClean="0"/>
              <a:t>Wethey</a:t>
            </a:r>
            <a:r>
              <a:rPr lang="en-US" sz="1400" dirty="0" smtClean="0"/>
              <a:t> 2011. Ecological Applications  21: 2678-2690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41783"/>
            <a:ext cx="2280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NOAH Mussel Model</a:t>
            </a:r>
          </a:p>
          <a:p>
            <a:r>
              <a:rPr lang="en-US" dirty="0" smtClean="0"/>
              <a:t>Good predictor of</a:t>
            </a:r>
          </a:p>
          <a:p>
            <a:r>
              <a:rPr lang="en-US" dirty="0" smtClean="0"/>
              <a:t>Intertidal Body Temps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65234" y="663059"/>
            <a:ext cx="5306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Gridded climate reanalysis products differ a great deal </a:t>
            </a:r>
          </a:p>
          <a:p>
            <a:r>
              <a:rPr lang="en-US" dirty="0" smtClean="0"/>
              <a:t>in their utility for biophysical modeling .  CFSR (global) </a:t>
            </a:r>
          </a:p>
          <a:p>
            <a:r>
              <a:rPr lang="en-US" dirty="0"/>
              <a:t>a</a:t>
            </a:r>
            <a:r>
              <a:rPr lang="en-US" dirty="0" smtClean="0"/>
              <a:t>nd NARR (N America) almost as good as local data. </a:t>
            </a:r>
          </a:p>
        </p:txBody>
      </p:sp>
    </p:spTree>
    <p:extLst>
      <p:ext uri="{BB962C8B-B14F-4D97-AF65-F5344CB8AC3E}">
        <p14:creationId xmlns:p14="http://schemas.microsoft.com/office/powerpoint/2010/main" val="275126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Desktop\Global.Taylor_Year-round_24h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16551" r="7037" b="60648"/>
          <a:stretch/>
        </p:blipFill>
        <p:spPr bwMode="auto">
          <a:xfrm>
            <a:off x="3314700" y="1004517"/>
            <a:ext cx="4907480" cy="1948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D:\Desktop\Global.Taylor_Year-round_24h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39121" r="7037" b="39120"/>
          <a:stretch/>
        </p:blipFill>
        <p:spPr bwMode="auto">
          <a:xfrm>
            <a:off x="3314700" y="2940914"/>
            <a:ext cx="4907480" cy="1859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D:\Desktop\Global.Taylor_Year-round_24h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60533" r="7037" b="17476"/>
          <a:stretch/>
        </p:blipFill>
        <p:spPr bwMode="auto">
          <a:xfrm>
            <a:off x="3314700" y="4800600"/>
            <a:ext cx="4907480" cy="1879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0976" y="228600"/>
            <a:ext cx="804419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Quality of Gridded Remotely Sensed daily SST Relative to </a:t>
            </a:r>
            <a:r>
              <a:rPr lang="en-US" sz="2000" i="1" dirty="0" smtClean="0"/>
              <a:t>in situ</a:t>
            </a:r>
            <a:r>
              <a:rPr lang="en-US" sz="2000" dirty="0" smtClean="0"/>
              <a:t> </a:t>
            </a:r>
            <a:r>
              <a:rPr lang="en-US" sz="2000" dirty="0" err="1"/>
              <a:t>D</a:t>
            </a:r>
            <a:r>
              <a:rPr lang="en-US" sz="2000" dirty="0" err="1" smtClean="0"/>
              <a:t>ataloggers</a:t>
            </a:r>
            <a:endParaRPr lang="en-US" sz="2000" dirty="0" smtClean="0"/>
          </a:p>
          <a:p>
            <a:pPr algn="ctr"/>
            <a:r>
              <a:rPr lang="en-US" dirty="0" err="1" smtClean="0"/>
              <a:t>Robolimpets</a:t>
            </a:r>
            <a:r>
              <a:rPr lang="en-US" dirty="0" smtClean="0"/>
              <a:t> in Europe, </a:t>
            </a:r>
            <a:r>
              <a:rPr lang="en-US" dirty="0" err="1" smtClean="0"/>
              <a:t>Robomussels</a:t>
            </a:r>
            <a:r>
              <a:rPr lang="en-US" dirty="0" smtClean="0"/>
              <a:t> in Chile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978888"/>
            <a:ext cx="24707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 of daily GHRSST</a:t>
            </a:r>
          </a:p>
          <a:p>
            <a:r>
              <a:rPr lang="en-US" dirty="0"/>
              <a:t>p</a:t>
            </a:r>
            <a:r>
              <a:rPr lang="en-US" dirty="0" smtClean="0"/>
              <a:t>roducts.</a:t>
            </a:r>
          </a:p>
          <a:p>
            <a:endParaRPr lang="en-US" dirty="0"/>
          </a:p>
          <a:p>
            <a:r>
              <a:rPr lang="en-US" dirty="0" smtClean="0"/>
              <a:t>Bias in R/S SST increases</a:t>
            </a:r>
          </a:p>
          <a:p>
            <a:r>
              <a:rPr lang="en-US" dirty="0"/>
              <a:t>i</a:t>
            </a:r>
            <a:r>
              <a:rPr lang="en-US" dirty="0" smtClean="0"/>
              <a:t>n upwelling regions and</a:t>
            </a:r>
          </a:p>
          <a:p>
            <a:r>
              <a:rPr lang="en-US" dirty="0"/>
              <a:t>i</a:t>
            </a:r>
            <a:r>
              <a:rPr lang="en-US" dirty="0" smtClean="0"/>
              <a:t>n upwelling seasons</a:t>
            </a:r>
          </a:p>
          <a:p>
            <a:endParaRPr lang="en-US" dirty="0"/>
          </a:p>
          <a:p>
            <a:r>
              <a:rPr lang="en-US" dirty="0" smtClean="0"/>
              <a:t>Chile errors are greater</a:t>
            </a:r>
          </a:p>
          <a:p>
            <a:r>
              <a:rPr lang="en-US" dirty="0"/>
              <a:t>t</a:t>
            </a:r>
            <a:r>
              <a:rPr lang="en-US" dirty="0" smtClean="0"/>
              <a:t>han elsewhere for this</a:t>
            </a:r>
          </a:p>
          <a:p>
            <a:r>
              <a:rPr lang="en-US" dirty="0"/>
              <a:t>r</a:t>
            </a:r>
            <a:r>
              <a:rPr lang="en-US" dirty="0" smtClean="0"/>
              <a:t>eason.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170" y="6172200"/>
            <a:ext cx="319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Lima, </a:t>
            </a:r>
            <a:r>
              <a:rPr lang="en-US" dirty="0" err="1" smtClean="0"/>
              <a:t>Broitman</a:t>
            </a:r>
            <a:r>
              <a:rPr lang="en-US" dirty="0" smtClean="0"/>
              <a:t>, </a:t>
            </a:r>
            <a:r>
              <a:rPr lang="en-US" dirty="0" err="1" smtClean="0"/>
              <a:t>Seabra</a:t>
            </a:r>
            <a:r>
              <a:rPr lang="en-US" dirty="0" smtClean="0"/>
              <a:t>, </a:t>
            </a:r>
            <a:r>
              <a:rPr lang="en-US" dirty="0" err="1" smtClean="0"/>
              <a:t>Wethey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9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"/>
            <a:ext cx="5275429" cy="6509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628507"/>
            <a:ext cx="32944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distribution of seasonal</a:t>
            </a:r>
          </a:p>
          <a:p>
            <a:r>
              <a:rPr lang="en-US" dirty="0" smtClean="0"/>
              <a:t>rates of change of SST from </a:t>
            </a:r>
          </a:p>
          <a:p>
            <a:r>
              <a:rPr lang="en-US" dirty="0"/>
              <a:t>r</a:t>
            </a:r>
            <a:r>
              <a:rPr lang="en-US" dirty="0" smtClean="0"/>
              <a:t>emote sensing.</a:t>
            </a:r>
          </a:p>
          <a:p>
            <a:endParaRPr lang="en-US" dirty="0"/>
          </a:p>
          <a:p>
            <a:r>
              <a:rPr lang="en-US" dirty="0" smtClean="0"/>
              <a:t>71% of coastlines are warming.</a:t>
            </a:r>
          </a:p>
          <a:p>
            <a:endParaRPr lang="en-US" dirty="0" smtClean="0"/>
          </a:p>
          <a:p>
            <a:r>
              <a:rPr lang="en-US" dirty="0" smtClean="0"/>
              <a:t>46% have decrease in frequency</a:t>
            </a:r>
          </a:p>
          <a:p>
            <a:r>
              <a:rPr lang="en-US" dirty="0"/>
              <a:t>o</a:t>
            </a:r>
            <a:r>
              <a:rPr lang="en-US" dirty="0" smtClean="0"/>
              <a:t>f extreme cold events.</a:t>
            </a:r>
          </a:p>
          <a:p>
            <a:endParaRPr lang="en-US" dirty="0" smtClean="0"/>
          </a:p>
          <a:p>
            <a:r>
              <a:rPr lang="en-US" dirty="0" smtClean="0"/>
              <a:t>Hot days are becoming more</a:t>
            </a:r>
          </a:p>
          <a:p>
            <a:r>
              <a:rPr lang="en-US" dirty="0"/>
              <a:t>c</a:t>
            </a:r>
            <a:r>
              <a:rPr lang="en-US" dirty="0" smtClean="0"/>
              <a:t>ommon in 38% of coasts.</a:t>
            </a:r>
          </a:p>
          <a:p>
            <a:endParaRPr lang="en-US" dirty="0" smtClean="0"/>
          </a:p>
          <a:p>
            <a:r>
              <a:rPr lang="en-US" dirty="0" smtClean="0"/>
              <a:t>Warm season is beginning earlier</a:t>
            </a:r>
          </a:p>
          <a:p>
            <a:r>
              <a:rPr lang="en-US" dirty="0" smtClean="0"/>
              <a:t>In the year in 36% of coasts.</a:t>
            </a:r>
          </a:p>
          <a:p>
            <a:endParaRPr lang="en-US" dirty="0"/>
          </a:p>
          <a:p>
            <a:r>
              <a:rPr lang="en-US" dirty="0" smtClean="0"/>
              <a:t>http://coastalwarming.com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5922644" y="3613666"/>
            <a:ext cx="3230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in Hot days (d/decade)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8753" y="4495800"/>
            <a:ext cx="314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in Cold days (d/decade)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486400"/>
            <a:ext cx="288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in timing of warming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6507718"/>
            <a:ext cx="515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Lima &amp; </a:t>
            </a:r>
            <a:r>
              <a:rPr lang="en-US" dirty="0" err="1" smtClean="0"/>
              <a:t>Wethey</a:t>
            </a:r>
            <a:r>
              <a:rPr lang="en-US" dirty="0" smtClean="0"/>
              <a:t>, 2012. Nature Communications 3:704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33400"/>
            <a:ext cx="3319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SST reconstructions and forecasts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re essential to our modeling</a:t>
            </a:r>
          </a:p>
          <a:p>
            <a:pPr algn="ctr"/>
            <a:r>
              <a:rPr lang="en-US" dirty="0" smtClean="0"/>
              <a:t>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8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1510" b="6386"/>
          <a:stretch/>
        </p:blipFill>
        <p:spPr>
          <a:xfrm>
            <a:off x="619125" y="2093595"/>
            <a:ext cx="2895600" cy="2651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703" y="152400"/>
            <a:ext cx="452739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Measures of Physiological Performance</a:t>
            </a:r>
          </a:p>
          <a:p>
            <a:r>
              <a:rPr lang="en-US" sz="2000" dirty="0" smtClean="0"/>
              <a:t>Linked to Biogeography</a:t>
            </a:r>
          </a:p>
          <a:p>
            <a:endParaRPr lang="en-US" sz="2000" dirty="0" smtClean="0"/>
          </a:p>
          <a:p>
            <a:r>
              <a:rPr lang="en-US" dirty="0" smtClean="0"/>
              <a:t>Scope For Growth  (Assimilation – Respiration)</a:t>
            </a:r>
          </a:p>
          <a:p>
            <a:r>
              <a:rPr lang="en-US" dirty="0"/>
              <a:t>d</a:t>
            </a:r>
            <a:r>
              <a:rPr lang="en-US" dirty="0" smtClean="0"/>
              <a:t>rops below zero at high temperatures in</a:t>
            </a:r>
          </a:p>
          <a:p>
            <a:r>
              <a:rPr lang="en-US" dirty="0" smtClean="0"/>
              <a:t>3 species of mussels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-9525"/>
            <a:ext cx="3429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4953000"/>
            <a:ext cx="4172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SST rarely exceeds zero SFG threshold</a:t>
            </a:r>
          </a:p>
          <a:p>
            <a:r>
              <a:rPr lang="en-US" dirty="0" smtClean="0"/>
              <a:t>in locations where these species are found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9125" y="62484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Fly and </a:t>
            </a:r>
            <a:r>
              <a:rPr lang="en-US" dirty="0" err="1" smtClean="0"/>
              <a:t>Hilbish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01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t="21327" b="16599"/>
          <a:stretch/>
        </p:blipFill>
        <p:spPr bwMode="auto">
          <a:xfrm>
            <a:off x="4754880" y="1600200"/>
            <a:ext cx="4389120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2" b="17136"/>
          <a:stretch/>
        </p:blipFill>
        <p:spPr bwMode="auto">
          <a:xfrm>
            <a:off x="38100" y="1463040"/>
            <a:ext cx="468630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295400"/>
            <a:ext cx="744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Reanalysis Chlorophyll µg/L                                   End of Year body mass via SFG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457200"/>
            <a:ext cx="7357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Scope for Growth Models incorporating daily SST and reanalyzed Chlorophyll</a:t>
            </a:r>
          </a:p>
          <a:p>
            <a:r>
              <a:rPr lang="en-US" dirty="0"/>
              <a:t>	</a:t>
            </a:r>
            <a:r>
              <a:rPr lang="en-US" dirty="0" smtClean="0"/>
              <a:t>Yield the correct southern limit of </a:t>
            </a:r>
            <a:r>
              <a:rPr lang="en-US" i="1" dirty="0" err="1" smtClean="0"/>
              <a:t>Mytilus</a:t>
            </a:r>
            <a:r>
              <a:rPr lang="en-US" i="1" dirty="0" smtClean="0"/>
              <a:t> </a:t>
            </a:r>
            <a:r>
              <a:rPr lang="en-US" i="1" dirty="0" err="1" smtClean="0"/>
              <a:t>edulis</a:t>
            </a:r>
            <a:r>
              <a:rPr lang="en-US" dirty="0" smtClean="0"/>
              <a:t> in Europe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949440" y="4267200"/>
            <a:ext cx="44196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58965" y="6423541"/>
            <a:ext cx="2000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Wethey</a:t>
            </a:r>
            <a:r>
              <a:rPr lang="en-US" dirty="0" smtClean="0"/>
              <a:t>, Fly, </a:t>
            </a:r>
            <a:r>
              <a:rPr lang="en-US" dirty="0" err="1" smtClean="0"/>
              <a:t>Hilbish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5541645"/>
            <a:ext cx="187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UKMO Reanalysis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86822" y="5562481"/>
            <a:ext cx="397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measurements of growth rate</a:t>
            </a:r>
          </a:p>
          <a:p>
            <a:r>
              <a:rPr lang="en-US" dirty="0"/>
              <a:t>u</a:t>
            </a:r>
            <a:r>
              <a:rPr lang="en-US" dirty="0" smtClean="0"/>
              <a:t>nderway around UK to validate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2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60" y="762000"/>
            <a:ext cx="6171429" cy="56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6488668"/>
            <a:ext cx="584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Kearney, </a:t>
            </a:r>
            <a:r>
              <a:rPr lang="en-US" dirty="0" err="1" smtClean="0"/>
              <a:t>Matzelle</a:t>
            </a:r>
            <a:r>
              <a:rPr lang="en-US" dirty="0" smtClean="0"/>
              <a:t>, </a:t>
            </a:r>
            <a:r>
              <a:rPr lang="en-US" dirty="0" err="1" smtClean="0"/>
              <a:t>Helmuth</a:t>
            </a:r>
            <a:r>
              <a:rPr lang="en-US" dirty="0" smtClean="0"/>
              <a:t> 2012. J </a:t>
            </a:r>
            <a:r>
              <a:rPr lang="en-US" dirty="0" err="1" smtClean="0"/>
              <a:t>Exp</a:t>
            </a:r>
            <a:r>
              <a:rPr lang="en-US" dirty="0" smtClean="0"/>
              <a:t> Biology 215:922-933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4860" y="120134"/>
            <a:ext cx="6876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Budget </a:t>
            </a:r>
            <a:r>
              <a:rPr lang="en-US" dirty="0"/>
              <a:t>M</a:t>
            </a:r>
            <a:r>
              <a:rPr lang="en-US" dirty="0" smtClean="0"/>
              <a:t>odels are very sensitive to environmental fluctuations:</a:t>
            </a:r>
          </a:p>
          <a:p>
            <a:r>
              <a:rPr lang="en-US" dirty="0" smtClean="0"/>
              <a:t> Daily temperature dynamics influence growth and 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6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2" b="384"/>
          <a:stretch/>
        </p:blipFill>
        <p:spPr>
          <a:xfrm>
            <a:off x="791428" y="1828800"/>
            <a:ext cx="7561143" cy="4663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457200"/>
            <a:ext cx="7236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Predator-Prey interactions are affected by daily fluctuations in</a:t>
            </a:r>
          </a:p>
          <a:p>
            <a:pPr algn="ctr"/>
            <a:r>
              <a:rPr lang="en-US" dirty="0"/>
              <a:t>e</a:t>
            </a:r>
            <a:r>
              <a:rPr lang="en-US" dirty="0" smtClean="0"/>
              <a:t>nvironmental conditions – feeding rates of starfish are lower in fluctuating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onditions than in constant conditions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35679" y="6488668"/>
            <a:ext cx="580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Pincebourde</a:t>
            </a:r>
            <a:r>
              <a:rPr lang="en-US" dirty="0" smtClean="0"/>
              <a:t>, Sanford, Casas, </a:t>
            </a:r>
            <a:r>
              <a:rPr lang="en-US" dirty="0" err="1" smtClean="0"/>
              <a:t>Helmuth</a:t>
            </a:r>
            <a:r>
              <a:rPr lang="en-US" dirty="0" smtClean="0"/>
              <a:t> 2012. Ecology Letters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2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5797</TotalTime>
  <Words>1026</Words>
  <Application>Microsoft Office PowerPoint</Application>
  <PresentationFormat>On-screen Show (4:3)</PresentationFormat>
  <Paragraphs>175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Rapid Large Scale Geographic Change is occurring on intertidal shores</vt:lpstr>
      <vt:lpstr>PowerPoint Presentation</vt:lpstr>
      <vt:lpstr>Modeling Larval Dispersal as Lagrangian Particles with Ocean Models as Basis for Biogeographic Metapopulation Models 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wethey</dc:creator>
  <cp:lastModifiedBy>wethey</cp:lastModifiedBy>
  <cp:revision>35</cp:revision>
  <dcterms:created xsi:type="dcterms:W3CDTF">2012-04-21T20:13:07Z</dcterms:created>
  <dcterms:modified xsi:type="dcterms:W3CDTF">2012-04-25T20:50:20Z</dcterms:modified>
</cp:coreProperties>
</file>