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64" r:id="rId2"/>
    <p:sldId id="298" r:id="rId3"/>
    <p:sldId id="303" r:id="rId4"/>
    <p:sldId id="280" r:id="rId5"/>
    <p:sldId id="299" r:id="rId6"/>
    <p:sldId id="300" r:id="rId7"/>
    <p:sldId id="301" r:id="rId8"/>
    <p:sldId id="306" r:id="rId9"/>
    <p:sldId id="304" r:id="rId10"/>
    <p:sldId id="307" r:id="rId11"/>
    <p:sldId id="273" r:id="rId12"/>
    <p:sldId id="308" r:id="rId13"/>
  </p:sldIdLst>
  <p:sldSz cx="9144000" cy="6858000" type="screen4x3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00"/>
    <a:srgbClr val="FFF061"/>
    <a:srgbClr val="000066"/>
    <a:srgbClr val="003399"/>
    <a:srgbClr val="FFF7AF"/>
    <a:srgbClr val="99CCFF"/>
    <a:srgbClr val="D5D5D5"/>
    <a:srgbClr val="FFFFCC"/>
    <a:srgbClr val="FF00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7" autoAdjust="0"/>
    <p:restoredTop sz="64892" autoAdjust="0"/>
  </p:normalViewPr>
  <p:slideViewPr>
    <p:cSldViewPr>
      <p:cViewPr varScale="1">
        <p:scale>
          <a:sx n="49" d="100"/>
          <a:sy n="49" d="100"/>
        </p:scale>
        <p:origin x="-21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2971800" cy="46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8843963"/>
            <a:ext cx="2970213" cy="46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311527EF-5D0B-4DE8-8D25-414C13582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74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0138" y="698500"/>
            <a:ext cx="4656137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2971800" cy="46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8843963"/>
            <a:ext cx="2970213" cy="46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F03D23B1-19B2-4210-A5B7-B03C8737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775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3FB8DB-9DC3-47CC-8043-F170258E7A67}" type="slidenum">
              <a:rPr lang="en-US" i="0" smtClean="0"/>
              <a:pPr eaLnBrk="1" hangingPunct="1"/>
              <a:t>1</a:t>
            </a:fld>
            <a:endParaRPr lang="en-US" i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D23B1-19B2-4210-A5B7-B03C873761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749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95A552-39AE-4ABB-B9CB-2580B841839E}" type="slidenum">
              <a:rPr lang="en-US" i="0" smtClean="0"/>
              <a:pPr eaLnBrk="1" hangingPunct="1"/>
              <a:t>11</a:t>
            </a:fld>
            <a:endParaRPr lang="en-US" i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D23B1-19B2-4210-A5B7-B03C873761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20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D23B1-19B2-4210-A5B7-B03C873761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773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961463-1FD3-459B-8240-B1AB1C8B6C48}" type="slidenum">
              <a:rPr lang="en-US" i="0" smtClean="0"/>
              <a:pPr eaLnBrk="1" hangingPunct="1"/>
              <a:t>4</a:t>
            </a:fld>
            <a:endParaRPr lang="en-US" i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5950"/>
            <a:ext cx="5486400" cy="4187826"/>
          </a:xfrm>
          <a:noFill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D23B1-19B2-4210-A5B7-B03C873761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11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http://ifcb-data.whoi.edu/mvco/IFCB5_2012_024_204912_02967.png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D23B1-19B2-4210-A5B7-B03C873761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532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D23B1-19B2-4210-A5B7-B03C873761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05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D23B1-19B2-4210-A5B7-B03C873761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0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D23B1-19B2-4210-A5B7-B03C873761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39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F3B8E-BCFA-49BB-A5AE-875CDDDA1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D1E4-35E2-429D-8266-14ED142F4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73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0AA-3513-430B-8839-4200270EA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23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5E781-45AF-421C-AD33-F86B63CE9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95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71AD-FCF4-4A5E-9CFB-4B91B5F0A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18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22D8-6B66-4AC6-AA5A-0F353DBF2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50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21490-D09D-40FB-80CD-E495CDDE9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96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E78B-032D-4243-B734-B81B58AEF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85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3B88-1652-4239-BDCE-908B88B6A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9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3319B-A0FD-43A0-80D4-CF53D2309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34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6C86C-8357-4094-A027-A7A2B1A50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23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5225"/>
            <a:ext cx="1143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FA99EF12-58EB-4151-9F45-A2F1FB67C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gray">
          <a:xfrm>
            <a:off x="395288" y="304800"/>
            <a:ext cx="3175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 i="0"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gray">
          <a:xfrm>
            <a:off x="76200" y="790575"/>
            <a:ext cx="8226425" cy="31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 i="0">
              <a:latin typeface="Tahom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CC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tiff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077200" cy="14478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Seasonal to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Interannual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Variability in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Phytoplankton Biomass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and Diversity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the New England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Shelf</a:t>
            </a:r>
            <a:endParaRPr lang="en-US" sz="2800" b="1" dirty="0" smtClean="0"/>
          </a:p>
        </p:txBody>
      </p:sp>
      <p:pic>
        <p:nvPicPr>
          <p:cNvPr id="52227" name="Picture 4" descr="whoilogo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596" y="3758895"/>
            <a:ext cx="920628" cy="8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759434" y="3341450"/>
            <a:ext cx="7174826" cy="6096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Heidi M. </a:t>
            </a:r>
            <a:r>
              <a:rPr lang="en-US" dirty="0" err="1" smtClean="0"/>
              <a:t>Sosik</a:t>
            </a:r>
            <a:r>
              <a:rPr lang="en-US" dirty="0" smtClean="0"/>
              <a:t>			 </a:t>
            </a:r>
            <a:r>
              <a:rPr lang="en-US" dirty="0" err="1"/>
              <a:t>Hui</a:t>
            </a:r>
            <a:r>
              <a:rPr lang="en-US" dirty="0"/>
              <a:t> </a:t>
            </a:r>
            <a:r>
              <a:rPr lang="en-US" dirty="0" err="1" smtClean="0"/>
              <a:t>Feng</a:t>
            </a:r>
            <a:endParaRPr lang="en-US" dirty="0"/>
          </a:p>
        </p:txBody>
      </p:sp>
      <p:sp>
        <p:nvSpPr>
          <p:cNvPr id="52233" name="Rectangle 22"/>
          <p:cNvSpPr>
            <a:spLocks noChangeArrowheads="1"/>
          </p:cNvSpPr>
          <p:nvPr/>
        </p:nvSpPr>
        <p:spPr bwMode="gray">
          <a:xfrm>
            <a:off x="1263650" y="1600200"/>
            <a:ext cx="31750" cy="10525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 i="0">
              <a:latin typeface="Tahoma" pitchFamily="34" charset="0"/>
            </a:endParaRPr>
          </a:p>
        </p:txBody>
      </p:sp>
      <p:sp>
        <p:nvSpPr>
          <p:cNvPr id="52234" name="Rectangle 23"/>
          <p:cNvSpPr>
            <a:spLocks noChangeArrowheads="1"/>
          </p:cNvSpPr>
          <p:nvPr/>
        </p:nvSpPr>
        <p:spPr bwMode="gray">
          <a:xfrm>
            <a:off x="826174" y="2119311"/>
            <a:ext cx="7491652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 i="0">
              <a:latin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81818" y="4851400"/>
            <a:ext cx="6780364" cy="1840264"/>
            <a:chOff x="1496563" y="4851400"/>
            <a:chExt cx="6780364" cy="1840264"/>
          </a:xfrm>
        </p:grpSpPr>
        <p:pic>
          <p:nvPicPr>
            <p:cNvPr id="52228" name="Picture 8" descr="2004_281_021555_1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033591"/>
              <a:ext cx="93186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29" name="Picture 10" descr="2004_281_031844_35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546" y="5519316"/>
              <a:ext cx="573088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0" name="Picture 11" descr="IFCB1_2007_087_212908_3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07" r="10907"/>
            <a:stretch>
              <a:fillRect/>
            </a:stretch>
          </p:blipFill>
          <p:spPr bwMode="auto">
            <a:xfrm>
              <a:off x="2366337" y="6314083"/>
              <a:ext cx="822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19" descr="IFCB1_2007_146_004733_138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821" y="5194797"/>
              <a:ext cx="658813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36" descr="IFCB1_2006_303_175754_45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563" y="5993164"/>
              <a:ext cx="7302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6" name="Picture 38" descr="IFCB1_2007_101_002642_77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0" y="5379136"/>
              <a:ext cx="141605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7" name="Picture 39" descr="IFCB1_2006_361_000315_14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575" y="6407378"/>
              <a:ext cx="2765425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8" name="Picture 41" descr="IFCB1_2007_347_002133_12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462" y="5977739"/>
              <a:ext cx="838200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43" descr="IFCB1_2007_347_002133_359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251" y="5940004"/>
              <a:ext cx="9937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0" name="Picture 44" descr="IFCB1_2006_364_114340_134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7927" y="6032851"/>
              <a:ext cx="8890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1" name="Picture 51" descr="IFCB1_2008_327_003342_490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851400"/>
              <a:ext cx="1152525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2" name="Picture 56" descr="IFCB1_2007_010_003906_139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302" y="5416609"/>
              <a:ext cx="24511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3" name="Picture 58" descr="IFCB1_2008_319_005351_217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5931291"/>
              <a:ext cx="141605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4" name="Picture 59" descr="IFCB1_2006_309_003838_86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295" y="5882283"/>
              <a:ext cx="13112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24000" y="22860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0" dirty="0">
                <a:latin typeface="Calibri" pitchFamily="34" charset="0"/>
                <a:cs typeface="Calibri" pitchFamily="34" charset="0"/>
              </a:rPr>
              <a:t>In Situ Time Series for Validation and </a:t>
            </a:r>
            <a:r>
              <a:rPr lang="en-US" sz="2200" i="0" dirty="0" smtClean="0">
                <a:latin typeface="Calibri" pitchFamily="34" charset="0"/>
                <a:cs typeface="Calibri" pitchFamily="34" charset="0"/>
              </a:rPr>
              <a:t>Exploration </a:t>
            </a:r>
          </a:p>
          <a:p>
            <a:r>
              <a:rPr lang="en-US" sz="2200" i="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2200" i="0" dirty="0">
                <a:latin typeface="Calibri" pitchFamily="34" charset="0"/>
                <a:cs typeface="Calibri" pitchFamily="34" charset="0"/>
              </a:rPr>
              <a:t>Remote Sensing Algorithms</a:t>
            </a:r>
            <a:endParaRPr lang="en-US" sz="2200" i="0" dirty="0"/>
          </a:p>
        </p:txBody>
      </p:sp>
      <p:sp>
        <p:nvSpPr>
          <p:cNvPr id="4" name="Rectangle 3"/>
          <p:cNvSpPr/>
          <p:nvPr/>
        </p:nvSpPr>
        <p:spPr>
          <a:xfrm>
            <a:off x="1718456" y="3725961"/>
            <a:ext cx="2806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Woods Hole 	</a:t>
            </a:r>
            <a:endParaRPr lang="en-US" dirty="0" smtClean="0"/>
          </a:p>
          <a:p>
            <a:pPr eaLnBrk="1" hangingPunct="1"/>
            <a:r>
              <a:rPr lang="en-US" dirty="0" smtClean="0"/>
              <a:t>Oceanographic </a:t>
            </a:r>
            <a:r>
              <a:rPr lang="en-US" dirty="0"/>
              <a:t>Institution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74922" y="3736812"/>
            <a:ext cx="1962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/>
              <a:t>University of </a:t>
            </a:r>
          </a:p>
          <a:p>
            <a:pPr eaLnBrk="1" hangingPunct="1"/>
            <a:r>
              <a:rPr lang="en-US" dirty="0" smtClean="0"/>
              <a:t>New Hampshire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43" t="12784" r="18290" b="12149"/>
          <a:stretch/>
        </p:blipFill>
        <p:spPr bwMode="auto">
          <a:xfrm>
            <a:off x="5562600" y="3798649"/>
            <a:ext cx="710547" cy="80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27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3" r="6628"/>
          <a:stretch/>
        </p:blipFill>
        <p:spPr bwMode="auto">
          <a:xfrm>
            <a:off x="533400" y="3057525"/>
            <a:ext cx="8091378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79" y="76200"/>
            <a:ext cx="8229600" cy="868363"/>
          </a:xfrm>
        </p:spPr>
        <p:txBody>
          <a:bodyPr/>
          <a:lstStyle/>
          <a:p>
            <a:r>
              <a:rPr lang="en-US" dirty="0" smtClean="0"/>
              <a:t>Phytoplankton Algorithms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172" y="947816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Diagnostic pigments </a:t>
            </a:r>
            <a:r>
              <a:rPr lang="en-US" sz="2000" i="0" dirty="0" smtClean="0">
                <a:sym typeface="Wingdings" pitchFamily="2" charset="2"/>
              </a:rPr>
              <a:t> size structure</a:t>
            </a:r>
          </a:p>
          <a:p>
            <a:r>
              <a:rPr lang="en-US" sz="2000" i="0" dirty="0">
                <a:sym typeface="Wingdings" pitchFamily="2" charset="2"/>
              </a:rPr>
              <a:t>	</a:t>
            </a:r>
            <a:endParaRPr lang="en-US" i="0" dirty="0"/>
          </a:p>
        </p:txBody>
      </p:sp>
      <p:sp>
        <p:nvSpPr>
          <p:cNvPr id="8" name="Rectangle 7"/>
          <p:cNvSpPr/>
          <p:nvPr/>
        </p:nvSpPr>
        <p:spPr>
          <a:xfrm>
            <a:off x="5773479" y="2104878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P</a:t>
            </a:r>
            <a:r>
              <a:rPr lang="en-US" i="0" baseline="-25000" dirty="0" smtClean="0">
                <a:solidFill>
                  <a:srgbClr val="FFF061"/>
                </a:solidFill>
                <a:sym typeface="Wingdings" pitchFamily="2" charset="2"/>
              </a:rPr>
              <a:t>1</a:t>
            </a:r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 = </a:t>
            </a:r>
            <a:r>
              <a:rPr lang="en-US" i="0" dirty="0" err="1">
                <a:solidFill>
                  <a:srgbClr val="FFF061"/>
                </a:solidFill>
                <a:sym typeface="Wingdings" pitchFamily="2" charset="2"/>
              </a:rPr>
              <a:t>f</a:t>
            </a:r>
            <a:r>
              <a:rPr lang="en-US" i="0" dirty="0" err="1" smtClean="0">
                <a:solidFill>
                  <a:srgbClr val="FFF061"/>
                </a:solidFill>
                <a:sym typeface="Wingdings" pitchFamily="2" charset="2"/>
              </a:rPr>
              <a:t>ucoxanthin</a:t>
            </a:r>
            <a:endParaRPr lang="en-US" i="0" dirty="0" smtClean="0">
              <a:solidFill>
                <a:srgbClr val="FFF061"/>
              </a:solidFill>
              <a:sym typeface="Wingdings" pitchFamily="2" charset="2"/>
            </a:endParaRPr>
          </a:p>
          <a:p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P</a:t>
            </a:r>
            <a:r>
              <a:rPr lang="en-US" i="0" baseline="-25000" dirty="0" smtClean="0">
                <a:solidFill>
                  <a:srgbClr val="FFF061"/>
                </a:solidFill>
                <a:sym typeface="Wingdings" pitchFamily="2" charset="2"/>
              </a:rPr>
              <a:t>2</a:t>
            </a:r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 </a:t>
            </a:r>
            <a:r>
              <a:rPr lang="en-US" i="0" dirty="0">
                <a:solidFill>
                  <a:srgbClr val="FFF061"/>
                </a:solidFill>
                <a:sym typeface="Wingdings" pitchFamily="2" charset="2"/>
              </a:rPr>
              <a:t>= </a:t>
            </a:r>
            <a:r>
              <a:rPr lang="en-US" i="0" dirty="0" err="1">
                <a:solidFill>
                  <a:srgbClr val="FFF061"/>
                </a:solidFill>
                <a:sym typeface="Wingdings" pitchFamily="2" charset="2"/>
              </a:rPr>
              <a:t>p</a:t>
            </a:r>
            <a:r>
              <a:rPr lang="en-US" i="0" dirty="0" err="1" smtClean="0">
                <a:solidFill>
                  <a:srgbClr val="FFF061"/>
                </a:solidFill>
                <a:sym typeface="Wingdings" pitchFamily="2" charset="2"/>
              </a:rPr>
              <a:t>eridinin</a:t>
            </a:r>
            <a:endParaRPr lang="en-US" i="0" dirty="0">
              <a:solidFill>
                <a:srgbClr val="FFF061"/>
              </a:solidFill>
              <a:sym typeface="Wingdings" pitchFamily="2" charset="2"/>
            </a:endParaRPr>
          </a:p>
          <a:p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 …</a:t>
            </a:r>
            <a:endParaRPr lang="en-US" i="0" dirty="0">
              <a:solidFill>
                <a:srgbClr val="FFF06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12758" y="3028208"/>
            <a:ext cx="4150242" cy="3372592"/>
          </a:xfrm>
          <a:prstGeom prst="rect">
            <a:avLst/>
          </a:prstGeom>
          <a:solidFill>
            <a:srgbClr val="000066"/>
          </a:solidFill>
          <a:ln w="31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2678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rgbClr val="FFC000"/>
                </a:solidFill>
              </a:rPr>
              <a:t>Picophytoplankton</a:t>
            </a:r>
            <a:endParaRPr lang="en-US" i="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093" y="1471036"/>
            <a:ext cx="4915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F061"/>
                </a:solidFill>
              </a:rPr>
              <a:t>Fraction micro 	= ( P</a:t>
            </a:r>
            <a:r>
              <a:rPr lang="en-US" i="0" baseline="-25000" dirty="0" smtClean="0">
                <a:solidFill>
                  <a:srgbClr val="FFF061"/>
                </a:solidFill>
              </a:rPr>
              <a:t>1,w</a:t>
            </a:r>
            <a:r>
              <a:rPr lang="en-US" i="0" dirty="0" smtClean="0">
                <a:solidFill>
                  <a:srgbClr val="FFF061"/>
                </a:solidFill>
              </a:rPr>
              <a:t>  +  P</a:t>
            </a:r>
            <a:r>
              <a:rPr lang="en-US" i="0" baseline="-25000" dirty="0" smtClean="0">
                <a:solidFill>
                  <a:srgbClr val="FFF061"/>
                </a:solidFill>
              </a:rPr>
              <a:t>2,w</a:t>
            </a:r>
            <a:r>
              <a:rPr lang="en-US" i="0" dirty="0" smtClean="0">
                <a:solidFill>
                  <a:srgbClr val="FFF061"/>
                </a:solidFill>
              </a:rPr>
              <a:t>) </a:t>
            </a:r>
            <a:r>
              <a:rPr lang="en-US" i="0" dirty="0" smtClean="0">
                <a:solidFill>
                  <a:srgbClr val="FFF061"/>
                </a:solidFill>
                <a:latin typeface="+mn-lt"/>
              </a:rPr>
              <a:t>/ </a:t>
            </a:r>
            <a:r>
              <a:rPr lang="en-US" i="0" dirty="0" smtClean="0">
                <a:solidFill>
                  <a:srgbClr val="FFF061"/>
                </a:solidFill>
              </a:rPr>
              <a:t>∑</a:t>
            </a:r>
            <a:r>
              <a:rPr lang="en-US" i="0" dirty="0" err="1" smtClean="0">
                <a:solidFill>
                  <a:srgbClr val="FFF061"/>
                </a:solidFill>
              </a:rPr>
              <a:t>P</a:t>
            </a:r>
            <a:r>
              <a:rPr lang="en-US" i="0" baseline="-25000" dirty="0" err="1" smtClean="0">
                <a:solidFill>
                  <a:srgbClr val="FFF061"/>
                </a:solidFill>
              </a:rPr>
              <a:t>i,w</a:t>
            </a:r>
            <a:endParaRPr lang="en-US" i="0" dirty="0" smtClean="0">
              <a:solidFill>
                <a:srgbClr val="FFF061"/>
              </a:solidFill>
            </a:endParaRPr>
          </a:p>
          <a:p>
            <a:r>
              <a:rPr lang="en-US" i="0" dirty="0" smtClean="0">
                <a:solidFill>
                  <a:srgbClr val="FFF061"/>
                </a:solidFill>
              </a:rPr>
              <a:t>Fraction </a:t>
            </a:r>
            <a:r>
              <a:rPr lang="en-US" i="0" dirty="0" err="1" smtClean="0">
                <a:solidFill>
                  <a:srgbClr val="FFF061"/>
                </a:solidFill>
              </a:rPr>
              <a:t>nano</a:t>
            </a:r>
            <a:r>
              <a:rPr lang="en-US" i="0" dirty="0" smtClean="0">
                <a:solidFill>
                  <a:srgbClr val="FFF061"/>
                </a:solidFill>
              </a:rPr>
              <a:t> 	= </a:t>
            </a:r>
            <a:r>
              <a:rPr lang="en-US" i="0" dirty="0">
                <a:solidFill>
                  <a:srgbClr val="FFF061"/>
                </a:solidFill>
              </a:rPr>
              <a:t>( </a:t>
            </a:r>
            <a:r>
              <a:rPr lang="en-US" i="0" dirty="0" smtClean="0">
                <a:solidFill>
                  <a:srgbClr val="FFF061"/>
                </a:solidFill>
              </a:rPr>
              <a:t>P</a:t>
            </a:r>
            <a:r>
              <a:rPr lang="en-US" i="0" baseline="-25000" dirty="0" smtClean="0">
                <a:solidFill>
                  <a:srgbClr val="FFF061"/>
                </a:solidFill>
              </a:rPr>
              <a:t>3,w</a:t>
            </a:r>
            <a:r>
              <a:rPr lang="en-US" i="0" dirty="0" smtClean="0">
                <a:solidFill>
                  <a:srgbClr val="FFF061"/>
                </a:solidFill>
              </a:rPr>
              <a:t>  +  P</a:t>
            </a:r>
            <a:r>
              <a:rPr lang="en-US" i="0" baseline="-25000" dirty="0" smtClean="0">
                <a:solidFill>
                  <a:srgbClr val="FFF061"/>
                </a:solidFill>
              </a:rPr>
              <a:t>4,w </a:t>
            </a:r>
            <a:r>
              <a:rPr lang="en-US" i="0" dirty="0" smtClean="0">
                <a:solidFill>
                  <a:srgbClr val="FFF061"/>
                </a:solidFill>
              </a:rPr>
              <a:t>+ P</a:t>
            </a:r>
            <a:r>
              <a:rPr lang="en-US" i="0" baseline="-25000" dirty="0" smtClean="0">
                <a:solidFill>
                  <a:srgbClr val="FFF061"/>
                </a:solidFill>
              </a:rPr>
              <a:t>5,w</a:t>
            </a:r>
            <a:r>
              <a:rPr lang="en-US" i="0" dirty="0" smtClean="0">
                <a:solidFill>
                  <a:srgbClr val="FFF061"/>
                </a:solidFill>
              </a:rPr>
              <a:t>) / ∑</a:t>
            </a:r>
            <a:r>
              <a:rPr lang="en-US" i="0" dirty="0" err="1">
                <a:solidFill>
                  <a:srgbClr val="FFF061"/>
                </a:solidFill>
              </a:rPr>
              <a:t>P</a:t>
            </a:r>
            <a:r>
              <a:rPr lang="en-US" i="0" baseline="-25000" dirty="0" err="1">
                <a:solidFill>
                  <a:srgbClr val="FFF061"/>
                </a:solidFill>
              </a:rPr>
              <a:t>i,w</a:t>
            </a:r>
            <a:endParaRPr lang="en-US" i="0" dirty="0" smtClean="0">
              <a:solidFill>
                <a:srgbClr val="FFF061"/>
              </a:solidFill>
            </a:endParaRPr>
          </a:p>
          <a:p>
            <a:r>
              <a:rPr lang="en-US" i="0" dirty="0" smtClean="0">
                <a:solidFill>
                  <a:srgbClr val="FFF061"/>
                </a:solidFill>
              </a:rPr>
              <a:t>Fraction </a:t>
            </a:r>
            <a:r>
              <a:rPr lang="en-US" i="0" dirty="0" err="1" smtClean="0">
                <a:solidFill>
                  <a:srgbClr val="FFF061"/>
                </a:solidFill>
              </a:rPr>
              <a:t>pico</a:t>
            </a:r>
            <a:r>
              <a:rPr lang="en-US" i="0" dirty="0" smtClean="0">
                <a:solidFill>
                  <a:srgbClr val="FFF061"/>
                </a:solidFill>
              </a:rPr>
              <a:t> 	= </a:t>
            </a:r>
            <a:r>
              <a:rPr lang="en-US" i="0" dirty="0">
                <a:solidFill>
                  <a:srgbClr val="FFF061"/>
                </a:solidFill>
              </a:rPr>
              <a:t>( </a:t>
            </a:r>
            <a:r>
              <a:rPr lang="en-US" i="0" dirty="0" smtClean="0">
                <a:solidFill>
                  <a:srgbClr val="FFF061"/>
                </a:solidFill>
              </a:rPr>
              <a:t>P</a:t>
            </a:r>
            <a:r>
              <a:rPr lang="en-US" i="0" baseline="-25000" dirty="0" smtClean="0">
                <a:solidFill>
                  <a:srgbClr val="FFF061"/>
                </a:solidFill>
              </a:rPr>
              <a:t>6,w</a:t>
            </a:r>
            <a:r>
              <a:rPr lang="en-US" i="0" dirty="0" smtClean="0">
                <a:solidFill>
                  <a:srgbClr val="FFF061"/>
                </a:solidFill>
              </a:rPr>
              <a:t>  +  P</a:t>
            </a:r>
            <a:r>
              <a:rPr lang="en-US" i="0" baseline="-25000" dirty="0" smtClean="0">
                <a:solidFill>
                  <a:srgbClr val="FFF061"/>
                </a:solidFill>
              </a:rPr>
              <a:t>7,w</a:t>
            </a:r>
            <a:r>
              <a:rPr lang="en-US" i="0" dirty="0" smtClean="0">
                <a:solidFill>
                  <a:srgbClr val="FFF061"/>
                </a:solidFill>
              </a:rPr>
              <a:t>) / ∑</a:t>
            </a:r>
            <a:r>
              <a:rPr lang="en-US" i="0" dirty="0" err="1">
                <a:solidFill>
                  <a:srgbClr val="FFF061"/>
                </a:solidFill>
              </a:rPr>
              <a:t>P</a:t>
            </a:r>
            <a:r>
              <a:rPr lang="en-US" i="0" baseline="-25000" dirty="0" err="1">
                <a:solidFill>
                  <a:srgbClr val="FFF061"/>
                </a:solidFill>
              </a:rPr>
              <a:t>i,w</a:t>
            </a:r>
            <a:endParaRPr lang="en-US" i="0" dirty="0">
              <a:solidFill>
                <a:srgbClr val="FFF06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9144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err="1" smtClean="0">
                <a:sym typeface="Wingdings" pitchFamily="2" charset="2"/>
              </a:rPr>
              <a:t>Vidussi</a:t>
            </a:r>
            <a:r>
              <a:rPr lang="en-US" i="0" dirty="0" smtClean="0">
                <a:sym typeface="Wingdings" pitchFamily="2" charset="2"/>
              </a:rPr>
              <a:t> et </a:t>
            </a:r>
            <a:r>
              <a:rPr lang="en-US" i="0" dirty="0">
                <a:sym typeface="Wingdings" pitchFamily="2" charset="2"/>
              </a:rPr>
              <a:t>al. </a:t>
            </a:r>
            <a:r>
              <a:rPr lang="en-US" i="0" dirty="0" smtClean="0">
                <a:sym typeface="Wingdings" pitchFamily="2" charset="2"/>
              </a:rPr>
              <a:t>2001</a:t>
            </a:r>
            <a:endParaRPr lang="en-US" i="0" dirty="0">
              <a:sym typeface="Wingdings" pitchFamily="2" charset="2"/>
            </a:endParaRPr>
          </a:p>
          <a:p>
            <a:r>
              <a:rPr lang="en-US" i="0" dirty="0" err="1" smtClean="0">
                <a:sym typeface="Wingdings" pitchFamily="2" charset="2"/>
              </a:rPr>
              <a:t>Uitz</a:t>
            </a:r>
            <a:r>
              <a:rPr lang="en-US" i="0" dirty="0" smtClean="0">
                <a:sym typeface="Wingdings" pitchFamily="2" charset="2"/>
              </a:rPr>
              <a:t> et al. 2006</a:t>
            </a:r>
          </a:p>
          <a:p>
            <a:r>
              <a:rPr lang="en-US" i="0" dirty="0">
                <a:sym typeface="Wingdings" pitchFamily="2" charset="2"/>
              </a:rPr>
              <a:t>Hirata et al. 2008 </a:t>
            </a:r>
            <a:endParaRPr lang="en-US" i="0" dirty="0" smtClean="0">
              <a:sym typeface="Wingdings" pitchFamily="2" charset="2"/>
            </a:endParaRPr>
          </a:p>
          <a:p>
            <a:r>
              <a:rPr lang="en-US" i="0" dirty="0" err="1" smtClean="0">
                <a:sym typeface="Wingdings" pitchFamily="2" charset="2"/>
              </a:rPr>
              <a:t>Devred</a:t>
            </a:r>
            <a:r>
              <a:rPr lang="en-US" i="0" dirty="0" smtClean="0">
                <a:sym typeface="Wingdings" pitchFamily="2" charset="2"/>
              </a:rPr>
              <a:t> et al. 2011</a:t>
            </a:r>
          </a:p>
        </p:txBody>
      </p:sp>
    </p:spTree>
    <p:extLst>
      <p:ext uri="{BB962C8B-B14F-4D97-AF65-F5344CB8AC3E}">
        <p14:creationId xmlns:p14="http://schemas.microsoft.com/office/powerpoint/2010/main" xmlns="" val="79959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 in Progress and Next Steps</a:t>
            </a:r>
          </a:p>
        </p:txBody>
      </p:sp>
      <p:sp>
        <p:nvSpPr>
          <p:cNvPr id="5017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81000" y="1066800"/>
            <a:ext cx="8305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Water-leaving radiance and aerosol property retrievals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AERONET-OC </a:t>
            </a:r>
            <a:r>
              <a:rPr lang="en-US" sz="2000" dirty="0">
                <a:solidFill>
                  <a:schemeClr val="tx1"/>
                </a:solidFill>
              </a:rPr>
              <a:t>vs. </a:t>
            </a:r>
            <a:r>
              <a:rPr lang="en-US" sz="2000" dirty="0" smtClean="0">
                <a:solidFill>
                  <a:schemeClr val="tx1"/>
                </a:solidFill>
              </a:rPr>
              <a:t>MODIS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Inherent optical property retrievals</a:t>
            </a: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1"/>
                </a:solidFill>
              </a:rPr>
              <a:t>AERONET-OC vs</a:t>
            </a:r>
            <a:r>
              <a:rPr lang="en-US" sz="2000" dirty="0" smtClean="0">
                <a:solidFill>
                  <a:schemeClr val="tx1"/>
                </a:solidFill>
              </a:rPr>
              <a:t>. in situ samples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Diagnostic pigment retrievals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AERONET-OC vs. in situ samples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lvl="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E701"/>
                </a:solidFill>
              </a:rPr>
              <a:t>Phytoplankton carbon retrievals</a:t>
            </a:r>
            <a:endParaRPr lang="en-US" sz="2000" dirty="0">
              <a:solidFill>
                <a:srgbClr val="FFE701"/>
              </a:solidFill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MODIS vs. cell-based C budgets</a:t>
            </a:r>
          </a:p>
          <a:p>
            <a:pPr lvl="0" eaLnBrk="1" hangingPunct="1">
              <a:lnSpc>
                <a:spcPct val="90000"/>
              </a:lnSpc>
              <a:buNone/>
            </a:pPr>
            <a:endParaRPr lang="en-US" sz="2000" dirty="0">
              <a:solidFill>
                <a:srgbClr val="FFE701"/>
              </a:solidFill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E701"/>
                </a:solidFill>
              </a:rPr>
              <a:t>Diagnostic </a:t>
            </a:r>
            <a:r>
              <a:rPr lang="en-US" sz="2000" dirty="0">
                <a:solidFill>
                  <a:srgbClr val="FFE701"/>
                </a:solidFill>
              </a:rPr>
              <a:t>pigment algorithm </a:t>
            </a:r>
            <a:r>
              <a:rPr lang="en-US" sz="2000" dirty="0" smtClean="0">
                <a:solidFill>
                  <a:srgbClr val="FFE701"/>
                </a:solidFill>
              </a:rPr>
              <a:t>evaluation</a:t>
            </a:r>
            <a:endParaRPr lang="en-US" sz="2000" dirty="0">
              <a:solidFill>
                <a:srgbClr val="FFE701"/>
              </a:solidFill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rgbClr val="FFFFFF"/>
                </a:solidFill>
              </a:rPr>
              <a:t>	</a:t>
            </a:r>
            <a:r>
              <a:rPr lang="en-US" sz="2000" dirty="0" smtClean="0">
                <a:solidFill>
                  <a:srgbClr val="FFFFFF"/>
                </a:solidFill>
              </a:rPr>
              <a:t>HPLC-CHEMTAX vs. cell-based C budgets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E701"/>
                </a:solidFill>
              </a:rPr>
              <a:t>Quantification of biases and uncertainties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4" name="Picture 3" descr="scatterplot_nlw_v2_filterid_1_MODIS2004-2009_satVN6_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31" t="50000" r="36339" b="4808"/>
          <a:stretch/>
        </p:blipFill>
        <p:spPr bwMode="auto">
          <a:xfrm>
            <a:off x="6858000" y="1153972"/>
            <a:ext cx="1594713" cy="158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61"/>
          <a:stretch/>
        </p:blipFill>
        <p:spPr bwMode="auto">
          <a:xfrm>
            <a:off x="4876800" y="1905000"/>
            <a:ext cx="1691243" cy="147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8" t="2515" r="8571" b="18515"/>
          <a:stretch>
            <a:fillRect/>
          </a:stretch>
        </p:blipFill>
        <p:spPr bwMode="auto">
          <a:xfrm>
            <a:off x="5867400" y="4495800"/>
            <a:ext cx="2971800" cy="200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5" r="3898"/>
          <a:stretch/>
        </p:blipFill>
        <p:spPr bwMode="auto">
          <a:xfrm>
            <a:off x="6879589" y="2877765"/>
            <a:ext cx="2073101" cy="15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4067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Phytoplankton Algorithms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3" r="12487"/>
          <a:stretch/>
        </p:blipFill>
        <p:spPr bwMode="auto">
          <a:xfrm>
            <a:off x="76200" y="3441577"/>
            <a:ext cx="8986284" cy="257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172" y="947816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Diagnostic pigments </a:t>
            </a:r>
            <a:r>
              <a:rPr lang="en-US" sz="2000" i="0" dirty="0" smtClean="0">
                <a:sym typeface="Wingdings" pitchFamily="2" charset="2"/>
              </a:rPr>
              <a:t> size structure</a:t>
            </a:r>
          </a:p>
          <a:p>
            <a:r>
              <a:rPr lang="en-US" sz="2000" i="0" dirty="0">
                <a:sym typeface="Wingdings" pitchFamily="2" charset="2"/>
              </a:rPr>
              <a:t>	</a:t>
            </a:r>
            <a:endParaRPr lang="en-US" i="0" dirty="0"/>
          </a:p>
        </p:txBody>
      </p:sp>
      <p:sp>
        <p:nvSpPr>
          <p:cNvPr id="7" name="Rectangle 6"/>
          <p:cNvSpPr/>
          <p:nvPr/>
        </p:nvSpPr>
        <p:spPr>
          <a:xfrm>
            <a:off x="6687879" y="9144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err="1" smtClean="0">
                <a:sym typeface="Wingdings" pitchFamily="2" charset="2"/>
              </a:rPr>
              <a:t>Vidussi</a:t>
            </a:r>
            <a:r>
              <a:rPr lang="en-US" i="0" dirty="0" smtClean="0">
                <a:sym typeface="Wingdings" pitchFamily="2" charset="2"/>
              </a:rPr>
              <a:t> et </a:t>
            </a:r>
            <a:r>
              <a:rPr lang="en-US" i="0" dirty="0">
                <a:sym typeface="Wingdings" pitchFamily="2" charset="2"/>
              </a:rPr>
              <a:t>al. </a:t>
            </a:r>
            <a:r>
              <a:rPr lang="en-US" i="0" dirty="0" smtClean="0">
                <a:sym typeface="Wingdings" pitchFamily="2" charset="2"/>
              </a:rPr>
              <a:t>2001</a:t>
            </a:r>
            <a:endParaRPr lang="en-US" i="0" dirty="0">
              <a:sym typeface="Wingdings" pitchFamily="2" charset="2"/>
            </a:endParaRPr>
          </a:p>
          <a:p>
            <a:r>
              <a:rPr lang="en-US" i="0" dirty="0" err="1" smtClean="0">
                <a:sym typeface="Wingdings" pitchFamily="2" charset="2"/>
              </a:rPr>
              <a:t>Uitz</a:t>
            </a:r>
            <a:r>
              <a:rPr lang="en-US" i="0" dirty="0" smtClean="0">
                <a:sym typeface="Wingdings" pitchFamily="2" charset="2"/>
              </a:rPr>
              <a:t> et al. 2006</a:t>
            </a:r>
          </a:p>
          <a:p>
            <a:r>
              <a:rPr lang="en-US" i="0" dirty="0" err="1" smtClean="0">
                <a:sym typeface="Wingdings" pitchFamily="2" charset="2"/>
              </a:rPr>
              <a:t>Devred</a:t>
            </a:r>
            <a:r>
              <a:rPr lang="en-US" i="0" dirty="0" smtClean="0">
                <a:sym typeface="Wingdings" pitchFamily="2" charset="2"/>
              </a:rPr>
              <a:t> et al. 2011</a:t>
            </a:r>
          </a:p>
          <a:p>
            <a:r>
              <a:rPr lang="en-US" i="0" dirty="0" smtClean="0">
                <a:sym typeface="Wingdings" pitchFamily="2" charset="2"/>
              </a:rPr>
              <a:t>Hirata et al. 2008 </a:t>
            </a:r>
            <a:endParaRPr lang="en-US" i="0" dirty="0"/>
          </a:p>
        </p:txBody>
      </p:sp>
      <p:sp>
        <p:nvSpPr>
          <p:cNvPr id="9" name="Rectangle 8"/>
          <p:cNvSpPr/>
          <p:nvPr/>
        </p:nvSpPr>
        <p:spPr>
          <a:xfrm>
            <a:off x="5773479" y="2104878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P</a:t>
            </a:r>
            <a:r>
              <a:rPr lang="en-US" i="0" baseline="-25000" dirty="0" smtClean="0">
                <a:solidFill>
                  <a:srgbClr val="FFF061"/>
                </a:solidFill>
                <a:sym typeface="Wingdings" pitchFamily="2" charset="2"/>
              </a:rPr>
              <a:t>1</a:t>
            </a:r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 = </a:t>
            </a:r>
            <a:r>
              <a:rPr lang="en-US" i="0" dirty="0" err="1">
                <a:solidFill>
                  <a:srgbClr val="FFF061"/>
                </a:solidFill>
                <a:sym typeface="Wingdings" pitchFamily="2" charset="2"/>
              </a:rPr>
              <a:t>f</a:t>
            </a:r>
            <a:r>
              <a:rPr lang="en-US" i="0" dirty="0" err="1" smtClean="0">
                <a:solidFill>
                  <a:srgbClr val="FFF061"/>
                </a:solidFill>
                <a:sym typeface="Wingdings" pitchFamily="2" charset="2"/>
              </a:rPr>
              <a:t>ucoxanthin</a:t>
            </a:r>
            <a:endParaRPr lang="en-US" i="0" dirty="0" smtClean="0">
              <a:solidFill>
                <a:srgbClr val="FFF061"/>
              </a:solidFill>
              <a:sym typeface="Wingdings" pitchFamily="2" charset="2"/>
            </a:endParaRPr>
          </a:p>
          <a:p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P</a:t>
            </a:r>
            <a:r>
              <a:rPr lang="en-US" i="0" baseline="-25000" dirty="0" smtClean="0">
                <a:solidFill>
                  <a:srgbClr val="FFF061"/>
                </a:solidFill>
                <a:sym typeface="Wingdings" pitchFamily="2" charset="2"/>
              </a:rPr>
              <a:t>2</a:t>
            </a:r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 </a:t>
            </a:r>
            <a:r>
              <a:rPr lang="en-US" i="0" dirty="0">
                <a:solidFill>
                  <a:srgbClr val="FFF061"/>
                </a:solidFill>
                <a:sym typeface="Wingdings" pitchFamily="2" charset="2"/>
              </a:rPr>
              <a:t>= </a:t>
            </a:r>
            <a:r>
              <a:rPr lang="en-US" i="0" dirty="0" err="1">
                <a:solidFill>
                  <a:srgbClr val="FFF061"/>
                </a:solidFill>
                <a:sym typeface="Wingdings" pitchFamily="2" charset="2"/>
              </a:rPr>
              <a:t>p</a:t>
            </a:r>
            <a:r>
              <a:rPr lang="en-US" i="0" dirty="0" err="1" smtClean="0">
                <a:solidFill>
                  <a:srgbClr val="FFF061"/>
                </a:solidFill>
                <a:sym typeface="Wingdings" pitchFamily="2" charset="2"/>
              </a:rPr>
              <a:t>eridinin</a:t>
            </a:r>
            <a:endParaRPr lang="en-US" i="0" dirty="0">
              <a:solidFill>
                <a:srgbClr val="FFF061"/>
              </a:solidFill>
              <a:sym typeface="Wingdings" pitchFamily="2" charset="2"/>
            </a:endParaRPr>
          </a:p>
          <a:p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 …</a:t>
            </a:r>
            <a:endParaRPr lang="en-US" i="0" dirty="0">
              <a:solidFill>
                <a:srgbClr val="FFF06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372" y="2955114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rgbClr val="FFC000"/>
                </a:solidFill>
              </a:rPr>
              <a:t>Nanophytoplankton</a:t>
            </a:r>
            <a:endParaRPr lang="en-US" i="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093" y="1471036"/>
            <a:ext cx="4915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F061"/>
                </a:solidFill>
              </a:rPr>
              <a:t>Fraction micro 	= ( P</a:t>
            </a:r>
            <a:r>
              <a:rPr lang="en-US" i="0" baseline="-25000" dirty="0" smtClean="0">
                <a:solidFill>
                  <a:srgbClr val="FFF061"/>
                </a:solidFill>
              </a:rPr>
              <a:t>1,w</a:t>
            </a:r>
            <a:r>
              <a:rPr lang="en-US" i="0" dirty="0" smtClean="0">
                <a:solidFill>
                  <a:srgbClr val="FFF061"/>
                </a:solidFill>
              </a:rPr>
              <a:t>  +  P</a:t>
            </a:r>
            <a:r>
              <a:rPr lang="en-US" i="0" baseline="-25000" dirty="0" smtClean="0">
                <a:solidFill>
                  <a:srgbClr val="FFF061"/>
                </a:solidFill>
              </a:rPr>
              <a:t>2,w</a:t>
            </a:r>
            <a:r>
              <a:rPr lang="en-US" i="0" dirty="0" smtClean="0">
                <a:solidFill>
                  <a:srgbClr val="FFF061"/>
                </a:solidFill>
              </a:rPr>
              <a:t>) </a:t>
            </a:r>
            <a:r>
              <a:rPr lang="en-US" i="0" dirty="0" smtClean="0">
                <a:solidFill>
                  <a:srgbClr val="FFF061"/>
                </a:solidFill>
                <a:latin typeface="+mn-lt"/>
              </a:rPr>
              <a:t>/ </a:t>
            </a:r>
            <a:r>
              <a:rPr lang="en-US" i="0" dirty="0" smtClean="0">
                <a:solidFill>
                  <a:srgbClr val="FFF061"/>
                </a:solidFill>
              </a:rPr>
              <a:t>∑</a:t>
            </a:r>
            <a:r>
              <a:rPr lang="en-US" i="0" dirty="0" err="1" smtClean="0">
                <a:solidFill>
                  <a:srgbClr val="FFF061"/>
                </a:solidFill>
              </a:rPr>
              <a:t>P</a:t>
            </a:r>
            <a:r>
              <a:rPr lang="en-US" i="0" baseline="-25000" dirty="0" err="1" smtClean="0">
                <a:solidFill>
                  <a:srgbClr val="FFF061"/>
                </a:solidFill>
              </a:rPr>
              <a:t>i,w</a:t>
            </a:r>
            <a:endParaRPr lang="en-US" i="0" dirty="0" smtClean="0">
              <a:solidFill>
                <a:srgbClr val="FFF061"/>
              </a:solidFill>
            </a:endParaRPr>
          </a:p>
          <a:p>
            <a:r>
              <a:rPr lang="en-US" i="0" dirty="0" smtClean="0">
                <a:solidFill>
                  <a:srgbClr val="FFF061"/>
                </a:solidFill>
              </a:rPr>
              <a:t>Fraction </a:t>
            </a:r>
            <a:r>
              <a:rPr lang="en-US" i="0" dirty="0" err="1" smtClean="0">
                <a:solidFill>
                  <a:srgbClr val="FFF061"/>
                </a:solidFill>
              </a:rPr>
              <a:t>nano</a:t>
            </a:r>
            <a:r>
              <a:rPr lang="en-US" i="0" dirty="0" smtClean="0">
                <a:solidFill>
                  <a:srgbClr val="FFF061"/>
                </a:solidFill>
              </a:rPr>
              <a:t> 	= </a:t>
            </a:r>
            <a:r>
              <a:rPr lang="en-US" i="0" dirty="0">
                <a:solidFill>
                  <a:srgbClr val="FFF061"/>
                </a:solidFill>
              </a:rPr>
              <a:t>( </a:t>
            </a:r>
            <a:r>
              <a:rPr lang="en-US" i="0" dirty="0" smtClean="0">
                <a:solidFill>
                  <a:srgbClr val="FFF061"/>
                </a:solidFill>
              </a:rPr>
              <a:t>P</a:t>
            </a:r>
            <a:r>
              <a:rPr lang="en-US" i="0" baseline="-25000" dirty="0" smtClean="0">
                <a:solidFill>
                  <a:srgbClr val="FFF061"/>
                </a:solidFill>
              </a:rPr>
              <a:t>3,w</a:t>
            </a:r>
            <a:r>
              <a:rPr lang="en-US" i="0" dirty="0" smtClean="0">
                <a:solidFill>
                  <a:srgbClr val="FFF061"/>
                </a:solidFill>
              </a:rPr>
              <a:t>  +  P</a:t>
            </a:r>
            <a:r>
              <a:rPr lang="en-US" i="0" baseline="-25000" dirty="0" smtClean="0">
                <a:solidFill>
                  <a:srgbClr val="FFF061"/>
                </a:solidFill>
              </a:rPr>
              <a:t>4,w </a:t>
            </a:r>
            <a:r>
              <a:rPr lang="en-US" i="0" dirty="0" smtClean="0">
                <a:solidFill>
                  <a:srgbClr val="FFF061"/>
                </a:solidFill>
              </a:rPr>
              <a:t>+ P</a:t>
            </a:r>
            <a:r>
              <a:rPr lang="en-US" i="0" baseline="-25000" dirty="0" smtClean="0">
                <a:solidFill>
                  <a:srgbClr val="FFF061"/>
                </a:solidFill>
              </a:rPr>
              <a:t>5,w</a:t>
            </a:r>
            <a:r>
              <a:rPr lang="en-US" i="0" dirty="0" smtClean="0">
                <a:solidFill>
                  <a:srgbClr val="FFF061"/>
                </a:solidFill>
              </a:rPr>
              <a:t>) / ∑</a:t>
            </a:r>
            <a:r>
              <a:rPr lang="en-US" i="0" dirty="0" err="1">
                <a:solidFill>
                  <a:srgbClr val="FFF061"/>
                </a:solidFill>
              </a:rPr>
              <a:t>P</a:t>
            </a:r>
            <a:r>
              <a:rPr lang="en-US" i="0" baseline="-25000" dirty="0" err="1">
                <a:solidFill>
                  <a:srgbClr val="FFF061"/>
                </a:solidFill>
              </a:rPr>
              <a:t>i,w</a:t>
            </a:r>
            <a:endParaRPr lang="en-US" i="0" dirty="0" smtClean="0">
              <a:solidFill>
                <a:srgbClr val="FFF061"/>
              </a:solidFill>
            </a:endParaRPr>
          </a:p>
          <a:p>
            <a:r>
              <a:rPr lang="en-US" i="0" dirty="0" smtClean="0">
                <a:solidFill>
                  <a:srgbClr val="FFF061"/>
                </a:solidFill>
              </a:rPr>
              <a:t>Fraction </a:t>
            </a:r>
            <a:r>
              <a:rPr lang="en-US" i="0" dirty="0" err="1" smtClean="0">
                <a:solidFill>
                  <a:srgbClr val="FFF061"/>
                </a:solidFill>
              </a:rPr>
              <a:t>pico</a:t>
            </a:r>
            <a:r>
              <a:rPr lang="en-US" i="0" dirty="0" smtClean="0">
                <a:solidFill>
                  <a:srgbClr val="FFF061"/>
                </a:solidFill>
              </a:rPr>
              <a:t> 	= </a:t>
            </a:r>
            <a:r>
              <a:rPr lang="en-US" i="0" dirty="0">
                <a:solidFill>
                  <a:srgbClr val="FFF061"/>
                </a:solidFill>
              </a:rPr>
              <a:t>( </a:t>
            </a:r>
            <a:r>
              <a:rPr lang="en-US" i="0" dirty="0" smtClean="0">
                <a:solidFill>
                  <a:srgbClr val="FFF061"/>
                </a:solidFill>
              </a:rPr>
              <a:t>P</a:t>
            </a:r>
            <a:r>
              <a:rPr lang="en-US" i="0" baseline="-25000" dirty="0" smtClean="0">
                <a:solidFill>
                  <a:srgbClr val="FFF061"/>
                </a:solidFill>
              </a:rPr>
              <a:t>6,w</a:t>
            </a:r>
            <a:r>
              <a:rPr lang="en-US" i="0" dirty="0" smtClean="0">
                <a:solidFill>
                  <a:srgbClr val="FFF061"/>
                </a:solidFill>
              </a:rPr>
              <a:t>  +  P</a:t>
            </a:r>
            <a:r>
              <a:rPr lang="en-US" i="0" baseline="-25000" dirty="0" smtClean="0">
                <a:solidFill>
                  <a:srgbClr val="FFF061"/>
                </a:solidFill>
              </a:rPr>
              <a:t>7,w</a:t>
            </a:r>
            <a:r>
              <a:rPr lang="en-US" i="0" dirty="0" smtClean="0">
                <a:solidFill>
                  <a:srgbClr val="FFF061"/>
                </a:solidFill>
              </a:rPr>
              <a:t>) / ∑</a:t>
            </a:r>
            <a:r>
              <a:rPr lang="en-US" i="0" dirty="0" err="1">
                <a:solidFill>
                  <a:srgbClr val="FFF061"/>
                </a:solidFill>
              </a:rPr>
              <a:t>P</a:t>
            </a:r>
            <a:r>
              <a:rPr lang="en-US" i="0" baseline="-25000" dirty="0" err="1">
                <a:solidFill>
                  <a:srgbClr val="FFF061"/>
                </a:solidFill>
              </a:rPr>
              <a:t>i,w</a:t>
            </a:r>
            <a:endParaRPr lang="en-US" i="0" dirty="0">
              <a:solidFill>
                <a:srgbClr val="FFF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6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7488" y="1143000"/>
            <a:ext cx="8915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SzPct val="100000"/>
            </a:pPr>
            <a:r>
              <a:rPr lang="en-US" sz="2200" b="1" i="0" dirty="0">
                <a:solidFill>
                  <a:srgbClr val="FFFF00"/>
                </a:solidFill>
                <a:ea typeface="ＭＳ Ｐゴシック" charset="-128"/>
              </a:rPr>
              <a:t>Goal: </a:t>
            </a:r>
            <a:r>
              <a:rPr lang="en-US" sz="2000" i="0" dirty="0">
                <a:ea typeface="ＭＳ Ｐゴシック" charset="-128"/>
              </a:rPr>
              <a:t>Use unique time series to evaluate algorithms that extend MODIS ocean color data beyond chlorophyll to functional </a:t>
            </a:r>
            <a:r>
              <a:rPr lang="en-US" sz="2000" i="0" dirty="0" smtClean="0">
                <a:ea typeface="ＭＳ Ｐゴシック" charset="-128"/>
              </a:rPr>
              <a:t>type or </a:t>
            </a:r>
            <a:r>
              <a:rPr lang="en-US" sz="2000" i="0" dirty="0">
                <a:ea typeface="ＭＳ Ｐゴシック" charset="-128"/>
              </a:rPr>
              <a:t>size-class-dependent phytoplankton retrievals</a:t>
            </a:r>
            <a:endParaRPr lang="en-US" sz="3200" i="0" dirty="0">
              <a:ea typeface="ＭＳ Ｐゴシック" charset="-128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US" sz="2200" b="1" i="0" dirty="0">
                <a:solidFill>
                  <a:srgbClr val="FFFF00"/>
                </a:solidFill>
                <a:ea typeface="ＭＳ Ｐゴシック" charset="-128"/>
              </a:rPr>
              <a:t>Approach: </a:t>
            </a:r>
            <a:r>
              <a:rPr lang="en-US" sz="2000" i="0" dirty="0">
                <a:ea typeface="ＭＳ Ｐゴシック" charset="-128"/>
              </a:rPr>
              <a:t>End-to-end time series observations, with step-by-step algorithm evaluation and error analysis</a:t>
            </a:r>
          </a:p>
          <a:p>
            <a:pPr>
              <a:spcBef>
                <a:spcPct val="20000"/>
              </a:spcBef>
              <a:buSzPct val="100000"/>
            </a:pPr>
            <a:r>
              <a:rPr lang="en-US" sz="2000" i="0" dirty="0">
                <a:solidFill>
                  <a:srgbClr val="3333CC"/>
                </a:solidFill>
                <a:ea typeface="ＭＳ Ｐゴシック" charset="-128"/>
              </a:rPr>
              <a:t>	</a:t>
            </a:r>
            <a:r>
              <a:rPr lang="en-US" sz="2000" i="0" dirty="0">
                <a:solidFill>
                  <a:srgbClr val="99CCFF"/>
                </a:solidFill>
                <a:ea typeface="ＭＳ Ｐゴシック" charset="-128"/>
              </a:rPr>
              <a:t>single cells </a:t>
            </a:r>
            <a:r>
              <a:rPr lang="en-US" sz="2000" i="0" dirty="0">
                <a:solidFill>
                  <a:srgbClr val="99CCFF"/>
                </a:solidFill>
                <a:ea typeface="ＭＳ Ｐゴシック" charset="-128"/>
                <a:sym typeface="Wingdings" pitchFamily="2" charset="2"/>
              </a:rPr>
              <a:t> phytoplankton community  bulk water optical properties  sea surface optical properties (air and water)  MODIS optical properties</a:t>
            </a:r>
            <a:endParaRPr lang="en-US" sz="2000" i="0" dirty="0">
              <a:solidFill>
                <a:srgbClr val="99CCFF"/>
              </a:solidFill>
              <a:ea typeface="ＭＳ Ｐゴシック" charset="-128"/>
            </a:endParaRPr>
          </a:p>
        </p:txBody>
      </p:sp>
      <p:pic>
        <p:nvPicPr>
          <p:cNvPr id="7" name="Picture 20" descr="asit_weather_tower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000" b="18645"/>
          <a:stretch>
            <a:fillRect/>
          </a:stretch>
        </p:blipFill>
        <p:spPr bwMode="auto">
          <a:xfrm>
            <a:off x="490538" y="4530725"/>
            <a:ext cx="1219200" cy="16764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venice2_ce318_close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718050"/>
            <a:ext cx="1143000" cy="152400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42863" y="3844925"/>
            <a:ext cx="237807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0" dirty="0"/>
              <a:t>Martha’s Vineyard Coastal Observatory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857750" y="395605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0" dirty="0"/>
              <a:t>Tower mounted</a:t>
            </a:r>
          </a:p>
          <a:p>
            <a:pPr algn="ctr" eaLnBrk="1" hangingPunct="1"/>
            <a:r>
              <a:rPr lang="en-US" i="0" dirty="0"/>
              <a:t>AERONET-OC</a:t>
            </a:r>
          </a:p>
        </p:txBody>
      </p:sp>
      <p:pic>
        <p:nvPicPr>
          <p:cNvPr id="12" name="Picture 7" descr="seawifs_mvcr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56"/>
          <a:stretch>
            <a:fillRect/>
          </a:stretch>
        </p:blipFill>
        <p:spPr bwMode="auto">
          <a:xfrm>
            <a:off x="6940550" y="4198938"/>
            <a:ext cx="1836738" cy="1844675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965950" y="61039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0" dirty="0"/>
              <a:t>MODIS products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400300" y="38100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93950" y="4162425"/>
            <a:ext cx="2408238" cy="2390775"/>
            <a:chOff x="2393950" y="4162425"/>
            <a:chExt cx="2408238" cy="2390775"/>
          </a:xfrm>
        </p:grpSpPr>
        <p:pic>
          <p:nvPicPr>
            <p:cNvPr id="5" name="Picture 8" descr="C:\work\IFCB\ifcb_data_MVCO_jun06\train_19Apr11\Pyramimonas\IFCB1_2006_272_003012_1199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45"/>
            <a:stretch>
              <a:fillRect/>
            </a:stretch>
          </p:blipFill>
          <p:spPr bwMode="auto">
            <a:xfrm>
              <a:off x="4214813" y="5208588"/>
              <a:ext cx="58737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P323049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343" t="32314" r="30685" b="27856"/>
            <a:stretch>
              <a:fillRect/>
            </a:stretch>
          </p:blipFill>
          <p:spPr bwMode="auto">
            <a:xfrm>
              <a:off x="2430463" y="4162425"/>
              <a:ext cx="1077912" cy="1749425"/>
            </a:xfrm>
            <a:prstGeom prst="rect">
              <a:avLst/>
            </a:prstGeom>
            <a:noFill/>
            <a:ln w="381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IFCB1_2009_206_000452_464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700" y="4572000"/>
              <a:ext cx="968375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IFCB1_2010_060_221135_5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700" y="4803775"/>
              <a:ext cx="1231900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IFCB1_2008_319_005351_196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41" r="-3682"/>
            <a:stretch>
              <a:fillRect/>
            </a:stretch>
          </p:blipFill>
          <p:spPr bwMode="auto">
            <a:xfrm>
              <a:off x="3575050" y="5059363"/>
              <a:ext cx="64135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IFCB1_2007_087_212908_2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700" y="4322763"/>
              <a:ext cx="776288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IFCB1_2008_085_032414_15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625" y="5043488"/>
              <a:ext cx="54610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IFCB1_2010_141_170349_550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738" y="4329113"/>
              <a:ext cx="333375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IFCB1_2008_347_180137_96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700" y="5530850"/>
              <a:ext cx="102552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393950" y="5911850"/>
              <a:ext cx="23939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i="0" dirty="0"/>
                <a:t>Submersible Imaging </a:t>
              </a:r>
            </a:p>
            <a:p>
              <a:pPr algn="ctr" eaLnBrk="1" hangingPunct="1"/>
              <a:r>
                <a:rPr lang="en-US" i="0" dirty="0"/>
                <a:t>Flow </a:t>
              </a:r>
              <a:r>
                <a:rPr lang="en-US" i="0" dirty="0" err="1"/>
                <a:t>Cytometry</a:t>
              </a:r>
              <a:endParaRPr lang="en-US" i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428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P</a:t>
            </a:r>
            <a:r>
              <a:rPr lang="en-US" sz="2800" dirty="0" smtClean="0"/>
              <a:t>hytoplankton Observations</a:t>
            </a:r>
          </a:p>
          <a:p>
            <a:pPr marL="457200" lvl="1" indent="0">
              <a:buNone/>
            </a:pPr>
            <a:r>
              <a:rPr lang="en-US" sz="2400" dirty="0" smtClean="0"/>
              <a:t>Single cells to communities</a:t>
            </a:r>
          </a:p>
          <a:p>
            <a:pPr marL="457200" lvl="1" indent="0">
              <a:buNone/>
            </a:pPr>
            <a:r>
              <a:rPr lang="en-US" sz="2400" dirty="0" smtClean="0"/>
              <a:t>Biomass, size- and taxon-resolved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/>
              <a:t>Phytoplankton A</a:t>
            </a:r>
            <a:r>
              <a:rPr lang="en-US" sz="2800" dirty="0" smtClean="0"/>
              <a:t>lgorithms</a:t>
            </a:r>
            <a:endParaRPr lang="en-US" sz="2800" dirty="0"/>
          </a:p>
          <a:p>
            <a:pPr marL="457200" lvl="1" indent="0">
              <a:buNone/>
            </a:pPr>
            <a:r>
              <a:rPr lang="en-US" sz="2400" dirty="0" smtClean="0"/>
              <a:t>Absorption spectral shape </a:t>
            </a:r>
            <a:r>
              <a:rPr lang="en-US" sz="2400" dirty="0" smtClean="0">
                <a:sym typeface="Wingdings" pitchFamily="2" charset="2"/>
              </a:rPr>
              <a:t> size structure</a:t>
            </a:r>
          </a:p>
          <a:p>
            <a:pPr marL="457200" lvl="1" indent="0">
              <a:buNone/>
            </a:pPr>
            <a:r>
              <a:rPr lang="en-US" sz="2400" dirty="0" smtClean="0">
                <a:sym typeface="Wingdings" pitchFamily="2" charset="2"/>
              </a:rPr>
              <a:t>Diagnostic pigments  size structure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Next Steps</a:t>
            </a:r>
            <a:endParaRPr lang="en-US" sz="2800" dirty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99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eawifs_mvcr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905000"/>
            <a:ext cx="2514600" cy="177482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Line 3"/>
          <p:cNvSpPr>
            <a:spLocks noChangeShapeType="1"/>
          </p:cNvSpPr>
          <p:nvPr/>
        </p:nvSpPr>
        <p:spPr bwMode="auto">
          <a:xfrm flipV="1">
            <a:off x="2034577" y="2743197"/>
            <a:ext cx="2461223" cy="91818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68" name="Picture 5" descr="AUT_0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26" t="20723" r="26826" b="8882"/>
          <a:stretch>
            <a:fillRect/>
          </a:stretch>
        </p:blipFill>
        <p:spPr bwMode="auto">
          <a:xfrm>
            <a:off x="612776" y="3661380"/>
            <a:ext cx="1421801" cy="163068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Line 6"/>
          <p:cNvSpPr>
            <a:spLocks noChangeShapeType="1"/>
          </p:cNvSpPr>
          <p:nvPr/>
        </p:nvSpPr>
        <p:spPr bwMode="auto">
          <a:xfrm flipH="1" flipV="1">
            <a:off x="4495795" y="2743196"/>
            <a:ext cx="2819403" cy="91818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70" name="Picture 7" descr="P32304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43" t="15814" r="17485" b="23186"/>
          <a:stretch>
            <a:fillRect/>
          </a:stretch>
        </p:blipFill>
        <p:spPr bwMode="auto">
          <a:xfrm>
            <a:off x="7315199" y="3661380"/>
            <a:ext cx="981608" cy="172659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533400" y="5334000"/>
            <a:ext cx="16818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i="0" dirty="0" err="1"/>
              <a:t>FlowCytobot</a:t>
            </a:r>
            <a:r>
              <a:rPr lang="en-US" sz="2000" i="0" dirty="0"/>
              <a:t> 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6096000" y="5387975"/>
            <a:ext cx="3429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i="0" dirty="0" smtClean="0"/>
              <a:t>Imaging </a:t>
            </a:r>
            <a:r>
              <a:rPr lang="en-US" sz="2000" i="0" dirty="0" err="1" smtClean="0"/>
              <a:t>FlowCytobot</a:t>
            </a:r>
            <a:r>
              <a:rPr lang="en-US" sz="2000" i="0" dirty="0" smtClean="0"/>
              <a:t> </a:t>
            </a:r>
            <a:r>
              <a:rPr lang="en-US" sz="2000" i="0" dirty="0" smtClean="0">
                <a:solidFill>
                  <a:schemeClr val="tx2"/>
                </a:solidFill>
                <a:sym typeface="Wingdings" pitchFamily="2" charset="2"/>
              </a:rPr>
              <a:t>    </a:t>
            </a:r>
            <a:endParaRPr lang="en-US" sz="2000" i="0" dirty="0">
              <a:solidFill>
                <a:schemeClr val="tx2"/>
              </a:solidFill>
            </a:endParaRPr>
          </a:p>
        </p:txBody>
      </p:sp>
      <p:sp>
        <p:nvSpPr>
          <p:cNvPr id="62473" name="Rectangle 12"/>
          <p:cNvSpPr>
            <a:spLocks noChangeArrowheads="1"/>
          </p:cNvSpPr>
          <p:nvPr/>
        </p:nvSpPr>
        <p:spPr bwMode="auto">
          <a:xfrm>
            <a:off x="457200" y="762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600" i="0" dirty="0" smtClean="0">
                <a:solidFill>
                  <a:srgbClr val="99CCFF"/>
                </a:solidFill>
              </a:rPr>
              <a:t>Observing Phytoplankton at </a:t>
            </a:r>
            <a:r>
              <a:rPr lang="en-US" sz="2600" i="0" dirty="0">
                <a:solidFill>
                  <a:srgbClr val="99CCFF"/>
                </a:solidFill>
              </a:rPr>
              <a:t>MVCO</a:t>
            </a:r>
          </a:p>
        </p:txBody>
      </p:sp>
      <p:sp>
        <p:nvSpPr>
          <p:cNvPr id="62474" name="Text Box 13"/>
          <p:cNvSpPr txBox="1">
            <a:spLocks noChangeArrowheads="1"/>
          </p:cNvSpPr>
          <p:nvPr/>
        </p:nvSpPr>
        <p:spPr bwMode="auto">
          <a:xfrm>
            <a:off x="533400" y="914400"/>
            <a:ext cx="8016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3550" algn="l"/>
              </a:tabLst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3550" algn="l"/>
              </a:tabLst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3550" algn="l"/>
              </a:tabLst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3550" algn="l"/>
              </a:tabLst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3550" algn="l"/>
              </a:tabLst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0">
                <a:solidFill>
                  <a:schemeClr val="folHlink"/>
                </a:solidFill>
              </a:rPr>
              <a:t>Martha’s Vineyard Coastal Observatory (MVCO)</a:t>
            </a:r>
          </a:p>
          <a:p>
            <a:pPr eaLnBrk="1" hangingPunct="1"/>
            <a:r>
              <a:rPr lang="en-US" sz="2000" i="0">
                <a:solidFill>
                  <a:srgbClr val="FFFF99"/>
                </a:solidFill>
              </a:rPr>
              <a:t>	Cabled site with power and two-way communications</a:t>
            </a:r>
          </a:p>
        </p:txBody>
      </p:sp>
      <p:sp>
        <p:nvSpPr>
          <p:cNvPr id="62475" name="Rectangle 14"/>
          <p:cNvSpPr>
            <a:spLocks noChangeArrowheads="1"/>
          </p:cNvSpPr>
          <p:nvPr/>
        </p:nvSpPr>
        <p:spPr bwMode="auto">
          <a:xfrm>
            <a:off x="6983412" y="3124200"/>
            <a:ext cx="208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 dirty="0" err="1">
                <a:solidFill>
                  <a:schemeClr val="tx2"/>
                </a:solidFill>
                <a:sym typeface="Wingdings" pitchFamily="2" charset="2"/>
              </a:rPr>
              <a:t>Microplankton</a:t>
            </a:r>
            <a:endParaRPr lang="en-US" sz="2400" i="0" dirty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62476" name="Rectangle 15"/>
          <p:cNvSpPr>
            <a:spLocks noChangeArrowheads="1"/>
          </p:cNvSpPr>
          <p:nvPr/>
        </p:nvSpPr>
        <p:spPr bwMode="auto">
          <a:xfrm>
            <a:off x="201613" y="3124200"/>
            <a:ext cx="193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 dirty="0" err="1">
                <a:solidFill>
                  <a:schemeClr val="tx2"/>
                </a:solidFill>
                <a:sym typeface="Wingdings" pitchFamily="2" charset="2"/>
              </a:rPr>
              <a:t>Picoplankton</a:t>
            </a:r>
            <a:endParaRPr lang="en-US" sz="2400" i="0" dirty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62477" name="Picture 26" descr="asit_weather_t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0" t="24156" r="33978" b="23218"/>
          <a:stretch>
            <a:fillRect/>
          </a:stretch>
        </p:blipFill>
        <p:spPr bwMode="auto">
          <a:xfrm>
            <a:off x="7315200" y="990600"/>
            <a:ext cx="1143000" cy="15525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66CC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072" y="5832230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FF00"/>
                </a:solidFill>
              </a:rPr>
              <a:t>Laser-based flow </a:t>
            </a:r>
            <a:r>
              <a:rPr lang="en-US" sz="1600" i="0" dirty="0" err="1" smtClean="0">
                <a:solidFill>
                  <a:srgbClr val="FFFF00"/>
                </a:solidFill>
              </a:rPr>
              <a:t>cytometry</a:t>
            </a:r>
            <a:endParaRPr lang="en-US" sz="1600" i="0" dirty="0" smtClean="0">
              <a:solidFill>
                <a:srgbClr val="FFFF00"/>
              </a:solidFill>
            </a:endParaRPr>
          </a:p>
          <a:p>
            <a:r>
              <a:rPr lang="en-US" sz="1600" i="0" dirty="0" smtClean="0">
                <a:solidFill>
                  <a:srgbClr val="FFFF00"/>
                </a:solidFill>
              </a:rPr>
              <a:t>Fluorescence and light scattering</a:t>
            </a:r>
            <a:endParaRPr lang="en-US" sz="1600" i="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5867400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solidFill>
                  <a:srgbClr val="FFFF00"/>
                </a:solidFill>
              </a:rPr>
              <a:t>F</a:t>
            </a:r>
            <a:r>
              <a:rPr lang="en-US" sz="1600" i="0" dirty="0" smtClean="0">
                <a:solidFill>
                  <a:srgbClr val="FFFF00"/>
                </a:solidFill>
              </a:rPr>
              <a:t>low </a:t>
            </a:r>
            <a:r>
              <a:rPr lang="en-US" sz="1600" i="0" dirty="0" err="1" smtClean="0">
                <a:solidFill>
                  <a:srgbClr val="FFFF00"/>
                </a:solidFill>
              </a:rPr>
              <a:t>cytometry</a:t>
            </a:r>
            <a:r>
              <a:rPr lang="en-US" sz="1600" i="0" dirty="0" smtClean="0">
                <a:solidFill>
                  <a:srgbClr val="FFFF00"/>
                </a:solidFill>
              </a:rPr>
              <a:t> </a:t>
            </a:r>
          </a:p>
          <a:p>
            <a:pPr defTabSz="352425"/>
            <a:r>
              <a:rPr lang="en-US" sz="1600" i="0" dirty="0" smtClean="0">
                <a:solidFill>
                  <a:srgbClr val="FFFF00"/>
                </a:solidFill>
              </a:rPr>
              <a:t>    with video imaging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3733800"/>
            <a:ext cx="373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FFFF99"/>
                </a:solidFill>
              </a:rPr>
              <a:t>Automated features for extended </a:t>
            </a:r>
            <a:r>
              <a:rPr lang="en-US" i="0" dirty="0" smtClean="0">
                <a:solidFill>
                  <a:srgbClr val="FFFF99"/>
                </a:solidFill>
              </a:rPr>
              <a:t>	deployment (&gt;6 months)</a:t>
            </a:r>
          </a:p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FFFF99"/>
                </a:solidFill>
              </a:rPr>
              <a:t>Enumeration, identification, 	</a:t>
            </a:r>
            <a:r>
              <a:rPr lang="en-US" i="0" dirty="0" smtClean="0">
                <a:solidFill>
                  <a:srgbClr val="FFFF99"/>
                </a:solidFill>
              </a:rPr>
              <a:t>and </a:t>
            </a:r>
            <a:r>
              <a:rPr lang="en-US" i="0" dirty="0">
                <a:solidFill>
                  <a:srgbClr val="FFFF99"/>
                </a:solidFill>
              </a:rPr>
              <a:t>cell sizing </a:t>
            </a:r>
          </a:p>
          <a:p>
            <a:pPr eaLnBrk="1" hangingPunct="1">
              <a:spcBef>
                <a:spcPct val="50000"/>
              </a:spcBef>
            </a:pPr>
            <a:r>
              <a:rPr lang="en-US" i="0" dirty="0">
                <a:solidFill>
                  <a:srgbClr val="FFFF99"/>
                </a:solidFill>
              </a:rPr>
              <a:t>Thousands of individual </a:t>
            </a:r>
            <a:r>
              <a:rPr lang="en-US" i="0" dirty="0" smtClean="0">
                <a:solidFill>
                  <a:srgbClr val="FFFF99"/>
                </a:solidFill>
              </a:rPr>
              <a:t>cells	every hour</a:t>
            </a:r>
            <a:endParaRPr lang="en-US" i="0" dirty="0">
              <a:solidFill>
                <a:srgbClr val="FFFF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476841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0" dirty="0" smtClean="0"/>
              <a:t>Olson et al. 2003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3092" y="6452175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0" dirty="0" smtClean="0"/>
              <a:t>Olson &amp; </a:t>
            </a:r>
            <a:r>
              <a:rPr lang="en-US" sz="1400" i="0" dirty="0" err="1" smtClean="0"/>
              <a:t>Sosik</a:t>
            </a:r>
            <a:r>
              <a:rPr lang="en-US" sz="1400" i="0" dirty="0" smtClean="0"/>
              <a:t> 2007</a:t>
            </a:r>
          </a:p>
        </p:txBody>
      </p:sp>
    </p:spTree>
  </p:cSld>
  <p:clrMapOvr>
    <a:masterClrMapping/>
  </p:clrMapOvr>
  <p:transition advTm="25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Cells to Biomass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630" y="990600"/>
            <a:ext cx="2689441" cy="210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UT_0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26" t="20723" r="26826" b="8882"/>
          <a:stretch>
            <a:fillRect/>
          </a:stretch>
        </p:blipFill>
        <p:spPr bwMode="auto">
          <a:xfrm>
            <a:off x="4337556" y="1600200"/>
            <a:ext cx="947868" cy="1087124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7611" y="2768574"/>
            <a:ext cx="15311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0" dirty="0" err="1"/>
              <a:t>FlowCytobot</a:t>
            </a:r>
            <a:r>
              <a:rPr lang="en-US" i="0" dirty="0"/>
              <a:t> 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415020" y="990600"/>
            <a:ext cx="16546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 err="1">
                <a:solidFill>
                  <a:srgbClr val="FFFF00"/>
                </a:solidFill>
                <a:sym typeface="Wingdings" pitchFamily="2" charset="2"/>
              </a:rPr>
              <a:t>Picoplankton</a:t>
            </a:r>
            <a:endParaRPr lang="en-US" sz="2000" i="0" dirty="0">
              <a:solidFill>
                <a:srgbClr val="FFFF00"/>
              </a:solidFill>
              <a:sym typeface="Wingdings" pitchFamily="2" charset="2"/>
            </a:endParaRPr>
          </a:p>
        </p:txBody>
      </p:sp>
      <p:pic>
        <p:nvPicPr>
          <p:cNvPr id="9" name="Picture 7" descr="P32304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43" t="15814" r="17485" b="23186"/>
          <a:stretch>
            <a:fillRect/>
          </a:stretch>
        </p:blipFill>
        <p:spPr bwMode="auto">
          <a:xfrm>
            <a:off x="1845713" y="4414103"/>
            <a:ext cx="719846" cy="126617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35121" y="5735439"/>
            <a:ext cx="16128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0" dirty="0"/>
              <a:t>Imaging </a:t>
            </a:r>
            <a:endParaRPr lang="en-US" i="0" dirty="0" smtClean="0"/>
          </a:p>
          <a:p>
            <a:pPr algn="ctr" eaLnBrk="1" hangingPunct="1"/>
            <a:r>
              <a:rPr lang="en-US" i="0" dirty="0" err="1" smtClean="0"/>
              <a:t>FlowCytobot</a:t>
            </a:r>
            <a:r>
              <a:rPr lang="en-US" i="0" dirty="0" smtClean="0"/>
              <a:t> </a:t>
            </a:r>
            <a:r>
              <a:rPr lang="en-US" i="0" dirty="0" smtClean="0">
                <a:solidFill>
                  <a:schemeClr val="tx2"/>
                </a:solidFill>
                <a:sym typeface="Wingdings" pitchFamily="2" charset="2"/>
              </a:rPr>
              <a:t>    </a:t>
            </a:r>
            <a:endParaRPr lang="en-US" i="0" dirty="0">
              <a:solidFill>
                <a:schemeClr val="tx2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955084" y="3914373"/>
            <a:ext cx="17812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 err="1">
                <a:solidFill>
                  <a:srgbClr val="FFFF00"/>
                </a:solidFill>
                <a:sym typeface="Wingdings" pitchFamily="2" charset="2"/>
              </a:rPr>
              <a:t>Microplankton</a:t>
            </a:r>
            <a:endParaRPr lang="en-US" sz="2000" i="0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2963174"/>
            <a:ext cx="1828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rgbClr val="000000"/>
                </a:solidFill>
              </a:rPr>
              <a:t>Light scattering</a:t>
            </a:r>
            <a:endParaRPr lang="en-US" i="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981131" y="1859837"/>
            <a:ext cx="210780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rgbClr val="000000"/>
                </a:solidFill>
              </a:rPr>
              <a:t>Cell volume (</a:t>
            </a:r>
            <a:r>
              <a:rPr lang="en-US" i="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i="0" dirty="0" smtClean="0">
                <a:solidFill>
                  <a:srgbClr val="000000"/>
                </a:solidFill>
              </a:rPr>
              <a:t>m</a:t>
            </a:r>
            <a:r>
              <a:rPr lang="en-US" i="0" baseline="30000" dirty="0" smtClean="0">
                <a:solidFill>
                  <a:srgbClr val="000000"/>
                </a:solidFill>
              </a:rPr>
              <a:t>3</a:t>
            </a:r>
            <a:r>
              <a:rPr lang="en-US" i="0" dirty="0" smtClean="0">
                <a:solidFill>
                  <a:srgbClr val="000000"/>
                </a:solidFill>
              </a:rPr>
              <a:t>)</a:t>
            </a:r>
            <a:endParaRPr lang="en-US" i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533400" y="1143000"/>
                <a:ext cx="2075376" cy="190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</a:rPr>
                        <m:t>Carbon</m:t>
                      </m:r>
                      <m:r>
                        <a:rPr lang="en-US" sz="200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 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43000"/>
                <a:ext cx="2075376" cy="190821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343275" y="4024754"/>
            <a:ext cx="3819525" cy="1879664"/>
            <a:chOff x="4800599" y="3691562"/>
            <a:chExt cx="3819525" cy="1879664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889751" y="4733026"/>
              <a:ext cx="1676399" cy="8382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C:\work\Heidi\papers\Moberg_biovolume_LOM\temp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599" y="3691562"/>
              <a:ext cx="3819525" cy="1871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027610" y="6067415"/>
            <a:ext cx="1936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0" dirty="0" err="1" smtClean="0"/>
              <a:t>Sosik</a:t>
            </a:r>
            <a:r>
              <a:rPr lang="en-US" sz="1400" i="0" dirty="0" smtClean="0"/>
              <a:t> and Olson 2007</a:t>
            </a:r>
          </a:p>
          <a:p>
            <a:pPr algn="r"/>
            <a:r>
              <a:rPr lang="en-US" sz="1400" i="0" dirty="0" err="1" smtClean="0"/>
              <a:t>Moberg</a:t>
            </a:r>
            <a:r>
              <a:rPr lang="en-US" sz="1400" i="0" dirty="0" smtClean="0"/>
              <a:t> &amp; </a:t>
            </a:r>
            <a:r>
              <a:rPr lang="en-US" sz="1400" i="0" dirty="0" err="1" smtClean="0"/>
              <a:t>Sosik</a:t>
            </a:r>
            <a:r>
              <a:rPr lang="en-US" sz="1400" i="0" dirty="0" smtClean="0"/>
              <a:t> 2012</a:t>
            </a:r>
            <a:endParaRPr lang="en-US" sz="1400" i="0" dirty="0"/>
          </a:p>
        </p:txBody>
      </p:sp>
      <p:sp>
        <p:nvSpPr>
          <p:cNvPr id="18" name="TextBox 17"/>
          <p:cNvSpPr txBox="1"/>
          <p:nvPr/>
        </p:nvSpPr>
        <p:spPr>
          <a:xfrm>
            <a:off x="7530200" y="3378929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0" dirty="0" smtClean="0"/>
              <a:t>Olson et al. 2003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3203703"/>
            <a:ext cx="311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F7AF"/>
                </a:solidFill>
              </a:rPr>
              <a:t>Volume from laser scattering</a:t>
            </a:r>
            <a:endParaRPr lang="en-US" i="0" dirty="0">
              <a:solidFill>
                <a:srgbClr val="FFF7A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6031468"/>
            <a:ext cx="3633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F7AF"/>
                </a:solidFill>
              </a:rPr>
              <a:t>Volume from image analysis</a:t>
            </a:r>
          </a:p>
          <a:p>
            <a:pPr defTabSz="404813"/>
            <a:r>
              <a:rPr lang="en-US" i="0" dirty="0">
                <a:solidFill>
                  <a:srgbClr val="FFF7AF"/>
                </a:solidFill>
              </a:rPr>
              <a:t>	</a:t>
            </a:r>
            <a:r>
              <a:rPr lang="en-US" i="0" dirty="0" smtClean="0">
                <a:solidFill>
                  <a:srgbClr val="FFF7AF"/>
                </a:solidFill>
              </a:rPr>
              <a:t>new “distance map” approach</a:t>
            </a:r>
            <a:endParaRPr lang="en-US" i="0" dirty="0">
              <a:solidFill>
                <a:srgbClr val="FFF7A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567" y="1568903"/>
            <a:ext cx="985415" cy="95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2629" y="2895600"/>
            <a:ext cx="1616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dirty="0"/>
              <a:t>Menden-</a:t>
            </a:r>
            <a:r>
              <a:rPr lang="en-US" sz="1400" i="0" dirty="0" err="1"/>
              <a:t>Deuer</a:t>
            </a:r>
            <a:r>
              <a:rPr lang="en-US" sz="1400" i="0" dirty="0"/>
              <a:t> </a:t>
            </a:r>
            <a:endParaRPr lang="en-US" sz="1400" i="0" dirty="0" smtClean="0"/>
          </a:p>
          <a:p>
            <a:pPr algn="r"/>
            <a:r>
              <a:rPr lang="en-US" sz="1400" i="0" dirty="0" smtClean="0"/>
              <a:t>and </a:t>
            </a:r>
            <a:r>
              <a:rPr lang="en-US" sz="1400" i="0" dirty="0" err="1"/>
              <a:t>Lessard</a:t>
            </a:r>
            <a:r>
              <a:rPr lang="en-US" sz="1400" i="0" dirty="0"/>
              <a:t> 2000</a:t>
            </a:r>
          </a:p>
        </p:txBody>
      </p:sp>
    </p:spTree>
    <p:extLst>
      <p:ext uri="{BB962C8B-B14F-4D97-AF65-F5344CB8AC3E}">
        <p14:creationId xmlns:p14="http://schemas.microsoft.com/office/powerpoint/2010/main" xmlns="" val="40726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5" grpId="0" animBg="1"/>
      <p:bldP spid="13" grpId="0" animBg="1"/>
      <p:bldP spid="3" grpId="0"/>
      <p:bldP spid="18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6281" y="990600"/>
            <a:ext cx="4675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FFFFCC"/>
                </a:solidFill>
              </a:rPr>
              <a:t>I</a:t>
            </a:r>
            <a:r>
              <a:rPr lang="en-US" sz="2000" i="0" dirty="0" smtClean="0">
                <a:solidFill>
                  <a:srgbClr val="FFFFCC"/>
                </a:solidFill>
              </a:rPr>
              <a:t>ndividual </a:t>
            </a:r>
            <a:r>
              <a:rPr lang="en-US" sz="2000" i="0" dirty="0">
                <a:solidFill>
                  <a:srgbClr val="FFFFCC"/>
                </a:solidFill>
              </a:rPr>
              <a:t>cells </a:t>
            </a:r>
            <a:r>
              <a:rPr lang="en-US" sz="2000" i="0" dirty="0">
                <a:solidFill>
                  <a:srgbClr val="FFFFCC"/>
                </a:solidFill>
                <a:sym typeface="Wingdings" pitchFamily="2" charset="2"/>
              </a:rPr>
              <a:t> </a:t>
            </a:r>
            <a:r>
              <a:rPr lang="en-US" sz="2000" i="0" dirty="0" smtClean="0">
                <a:solidFill>
                  <a:srgbClr val="FFFFCC"/>
                </a:solidFill>
                <a:sym typeface="Wingdings" pitchFamily="2" charset="2"/>
              </a:rPr>
              <a:t>Taxa </a:t>
            </a:r>
            <a:r>
              <a:rPr lang="en-US" sz="2000" i="0" dirty="0">
                <a:solidFill>
                  <a:srgbClr val="FFFFCC"/>
                </a:solidFill>
                <a:sym typeface="Wingdings" pitchFamily="2" charset="2"/>
              </a:rPr>
              <a:t> </a:t>
            </a:r>
            <a:r>
              <a:rPr lang="en-US" sz="2000" i="0" dirty="0" smtClean="0">
                <a:solidFill>
                  <a:srgbClr val="FFFFCC"/>
                </a:solidFill>
                <a:sym typeface="Wingdings" pitchFamily="2" charset="2"/>
              </a:rPr>
              <a:t>Communities</a:t>
            </a:r>
            <a:endParaRPr lang="en-US" sz="2000" i="0" dirty="0"/>
          </a:p>
        </p:txBody>
      </p:sp>
      <p:sp>
        <p:nvSpPr>
          <p:cNvPr id="7" name="Rectangle 6"/>
          <p:cNvSpPr/>
          <p:nvPr/>
        </p:nvSpPr>
        <p:spPr>
          <a:xfrm>
            <a:off x="556882" y="4038600"/>
            <a:ext cx="5535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FFFFCC"/>
                </a:solidFill>
              </a:rPr>
              <a:t>I</a:t>
            </a:r>
            <a:r>
              <a:rPr lang="en-US" sz="2000" i="0" dirty="0" smtClean="0">
                <a:solidFill>
                  <a:srgbClr val="FFFFCC"/>
                </a:solidFill>
              </a:rPr>
              <a:t>ndividual </a:t>
            </a:r>
            <a:r>
              <a:rPr lang="en-US" sz="2000" i="0" dirty="0">
                <a:solidFill>
                  <a:srgbClr val="FFFFCC"/>
                </a:solidFill>
              </a:rPr>
              <a:t>cells </a:t>
            </a:r>
            <a:r>
              <a:rPr lang="en-US" sz="2000" i="0" dirty="0">
                <a:solidFill>
                  <a:srgbClr val="FFFFCC"/>
                </a:solidFill>
                <a:sym typeface="Wingdings" pitchFamily="2" charset="2"/>
              </a:rPr>
              <a:t> </a:t>
            </a:r>
            <a:r>
              <a:rPr lang="en-US" sz="2000" i="0" dirty="0" smtClean="0">
                <a:solidFill>
                  <a:srgbClr val="FFFFCC"/>
                </a:solidFill>
                <a:sym typeface="Wingdings" pitchFamily="2" charset="2"/>
              </a:rPr>
              <a:t>Size-classes </a:t>
            </a:r>
            <a:r>
              <a:rPr lang="en-US" sz="2000" i="0" dirty="0">
                <a:solidFill>
                  <a:srgbClr val="FFFFCC"/>
                </a:solidFill>
                <a:sym typeface="Wingdings" pitchFamily="2" charset="2"/>
              </a:rPr>
              <a:t> </a:t>
            </a:r>
            <a:r>
              <a:rPr lang="en-US" sz="2000" i="0" dirty="0" smtClean="0">
                <a:solidFill>
                  <a:srgbClr val="FFFFCC"/>
                </a:solidFill>
                <a:sym typeface="Wingdings" pitchFamily="2" charset="2"/>
              </a:rPr>
              <a:t>Communities</a:t>
            </a:r>
            <a:endParaRPr lang="en-US" sz="2000" i="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00" y="1543110"/>
            <a:ext cx="5521641" cy="2381185"/>
            <a:chOff x="381000" y="1543110"/>
            <a:chExt cx="5521641" cy="23811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33"/>
            <a:stretch/>
          </p:blipFill>
          <p:spPr bwMode="auto">
            <a:xfrm>
              <a:off x="381000" y="1543110"/>
              <a:ext cx="5521641" cy="23811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505" y="1803757"/>
              <a:ext cx="1979295" cy="2914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C:\work\IFCB\ciliates\code\img_50micron_bar.tif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656" y="1991166"/>
              <a:ext cx="9144" cy="9144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</p:pic>
      </p:grpSp>
      <p:grpSp>
        <p:nvGrpSpPr>
          <p:cNvPr id="10" name="Group 9"/>
          <p:cNvGrpSpPr/>
          <p:nvPr/>
        </p:nvGrpSpPr>
        <p:grpSpPr>
          <a:xfrm>
            <a:off x="1116726" y="1687247"/>
            <a:ext cx="635874" cy="307777"/>
            <a:chOff x="1116726" y="1687247"/>
            <a:chExt cx="635874" cy="307777"/>
          </a:xfrm>
        </p:grpSpPr>
        <p:sp>
          <p:nvSpPr>
            <p:cNvPr id="3" name="TextBox 2"/>
            <p:cNvSpPr txBox="1"/>
            <p:nvPr/>
          </p:nvSpPr>
          <p:spPr>
            <a:xfrm>
              <a:off x="1116726" y="1687247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>
                      <a:lumMod val="60000"/>
                      <a:lumOff val="40000"/>
                    </a:schemeClr>
                  </a:solidFill>
                </a:rPr>
                <a:t>Syn</a:t>
              </a:r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1560846" y="1847910"/>
              <a:ext cx="191754" cy="1015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13" t="48568" r="17143" b="20810"/>
          <a:stretch/>
        </p:blipFill>
        <p:spPr bwMode="auto">
          <a:xfrm>
            <a:off x="4253124" y="4481623"/>
            <a:ext cx="3138276" cy="215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02" t="56407" r="61551" b="32115"/>
          <a:stretch/>
        </p:blipFill>
        <p:spPr bwMode="auto">
          <a:xfrm>
            <a:off x="1676400" y="4986030"/>
            <a:ext cx="2286000" cy="114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Cells to Communities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13255"/>
            <a:ext cx="3015145" cy="219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29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3" r="51667"/>
          <a:stretch/>
        </p:blipFill>
        <p:spPr bwMode="auto">
          <a:xfrm>
            <a:off x="1535585" y="1905000"/>
            <a:ext cx="3093834" cy="277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86" r="16744"/>
          <a:stretch/>
        </p:blipFill>
        <p:spPr bwMode="auto">
          <a:xfrm>
            <a:off x="1520012" y="1905000"/>
            <a:ext cx="5871388" cy="277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Phytoplankton Algorithms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893" y="947816"/>
            <a:ext cx="5078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Spectral absorption shape </a:t>
            </a:r>
            <a:r>
              <a:rPr lang="en-US" sz="2000" i="0" dirty="0" smtClean="0">
                <a:sym typeface="Wingdings" pitchFamily="2" charset="2"/>
              </a:rPr>
              <a:t> size structure</a:t>
            </a:r>
          </a:p>
          <a:p>
            <a:r>
              <a:rPr lang="en-US" sz="2000" i="0" dirty="0">
                <a:sym typeface="Wingdings" pitchFamily="2" charset="2"/>
              </a:rPr>
              <a:t>	</a:t>
            </a:r>
            <a:endParaRPr lang="en-US" i="0" dirty="0"/>
          </a:p>
        </p:txBody>
      </p:sp>
      <p:pic>
        <p:nvPicPr>
          <p:cNvPr id="9" name="Picture 8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9" t="42996" r="5215" b="13004"/>
          <a:stretch/>
        </p:blipFill>
        <p:spPr bwMode="auto">
          <a:xfrm>
            <a:off x="1676400" y="4770157"/>
            <a:ext cx="5626907" cy="19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7006431"/>
              </p:ext>
            </p:extLst>
          </p:nvPr>
        </p:nvGraphicFramePr>
        <p:xfrm>
          <a:off x="869950" y="1317955"/>
          <a:ext cx="4616450" cy="468313"/>
        </p:xfrm>
        <a:graphic>
          <a:graphicData uri="http://schemas.openxmlformats.org/presentationml/2006/ole">
            <p:oleObj spid="_x0000_s1076" name="Equation" r:id="rId7" imgW="3312000" imgH="31788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969807" y="1106269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err="1">
                <a:sym typeface="Wingdings" pitchFamily="2" charset="2"/>
              </a:rPr>
              <a:t>Ciotti</a:t>
            </a:r>
            <a:r>
              <a:rPr lang="en-US" i="0" dirty="0">
                <a:sym typeface="Wingdings" pitchFamily="2" charset="2"/>
              </a:rPr>
              <a:t> et al. 2002</a:t>
            </a:r>
          </a:p>
          <a:p>
            <a:r>
              <a:rPr lang="en-US" i="0" dirty="0" err="1" smtClean="0">
                <a:sym typeface="Wingdings" pitchFamily="2" charset="2"/>
              </a:rPr>
              <a:t>Ciotti</a:t>
            </a:r>
            <a:r>
              <a:rPr lang="en-US" i="0" dirty="0" smtClean="0">
                <a:sym typeface="Wingdings" pitchFamily="2" charset="2"/>
              </a:rPr>
              <a:t> </a:t>
            </a:r>
            <a:r>
              <a:rPr lang="en-US" i="0" dirty="0">
                <a:sym typeface="Wingdings" pitchFamily="2" charset="2"/>
              </a:rPr>
              <a:t>and </a:t>
            </a:r>
            <a:r>
              <a:rPr lang="en-US" i="0" dirty="0" err="1">
                <a:sym typeface="Wingdings" pitchFamily="2" charset="2"/>
              </a:rPr>
              <a:t>Bricaud</a:t>
            </a:r>
            <a:r>
              <a:rPr lang="en-US" i="0" dirty="0">
                <a:sym typeface="Wingdings" pitchFamily="2" charset="2"/>
              </a:rPr>
              <a:t> 2006 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xmlns="" val="28649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83878"/>
            <a:ext cx="3559546" cy="267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211601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0000"/>
                </a:solidFill>
              </a:rPr>
              <a:t>FCM C-budget</a:t>
            </a:r>
            <a:endParaRPr lang="en-US" i="0" dirty="0">
              <a:solidFill>
                <a:srgbClr val="000000"/>
              </a:solidFill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83878"/>
            <a:ext cx="3559546" cy="267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Phytoplankton Algorithms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893" y="947816"/>
            <a:ext cx="5078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Spectral absorption shape </a:t>
            </a:r>
            <a:r>
              <a:rPr lang="en-US" sz="2000" i="0" dirty="0" smtClean="0">
                <a:sym typeface="Wingdings" pitchFamily="2" charset="2"/>
              </a:rPr>
              <a:t> size structure</a:t>
            </a:r>
          </a:p>
          <a:p>
            <a:r>
              <a:rPr lang="en-US" sz="2000" i="0" dirty="0">
                <a:sym typeface="Wingdings" pitchFamily="2" charset="2"/>
              </a:rPr>
              <a:t>	</a:t>
            </a:r>
            <a:endParaRPr lang="en-US" i="0" dirty="0"/>
          </a:p>
        </p:txBody>
      </p:sp>
      <p:pic>
        <p:nvPicPr>
          <p:cNvPr id="9" name="Picture 8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9" t="42996" r="5215" b="13004"/>
          <a:stretch/>
        </p:blipFill>
        <p:spPr bwMode="auto">
          <a:xfrm>
            <a:off x="1676400" y="4770157"/>
            <a:ext cx="5626907" cy="19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4103592"/>
              </p:ext>
            </p:extLst>
          </p:nvPr>
        </p:nvGraphicFramePr>
        <p:xfrm>
          <a:off x="869950" y="1317955"/>
          <a:ext cx="4616450" cy="468313"/>
        </p:xfrm>
        <a:graphic>
          <a:graphicData uri="http://schemas.openxmlformats.org/presentationml/2006/ole">
            <p:oleObj spid="_x0000_s2082" name="Equation" r:id="rId7" imgW="3312000" imgH="31788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969807" y="1106269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err="1">
                <a:sym typeface="Wingdings" pitchFamily="2" charset="2"/>
              </a:rPr>
              <a:t>Ciotti</a:t>
            </a:r>
            <a:r>
              <a:rPr lang="en-US" i="0" dirty="0">
                <a:sym typeface="Wingdings" pitchFamily="2" charset="2"/>
              </a:rPr>
              <a:t> et al. 2002</a:t>
            </a:r>
          </a:p>
          <a:p>
            <a:r>
              <a:rPr lang="en-US" i="0" dirty="0" err="1" smtClean="0">
                <a:sym typeface="Wingdings" pitchFamily="2" charset="2"/>
              </a:rPr>
              <a:t>Ciotti</a:t>
            </a:r>
            <a:r>
              <a:rPr lang="en-US" i="0" dirty="0" smtClean="0">
                <a:sym typeface="Wingdings" pitchFamily="2" charset="2"/>
              </a:rPr>
              <a:t> </a:t>
            </a:r>
            <a:r>
              <a:rPr lang="en-US" i="0" dirty="0">
                <a:sym typeface="Wingdings" pitchFamily="2" charset="2"/>
              </a:rPr>
              <a:t>and </a:t>
            </a:r>
            <a:r>
              <a:rPr lang="en-US" i="0" dirty="0" err="1">
                <a:sym typeface="Wingdings" pitchFamily="2" charset="2"/>
              </a:rPr>
              <a:t>Bricaud</a:t>
            </a:r>
            <a:r>
              <a:rPr lang="en-US" i="0" dirty="0">
                <a:sym typeface="Wingdings" pitchFamily="2" charset="2"/>
              </a:rPr>
              <a:t> 2006 </a:t>
            </a:r>
            <a:endParaRPr lang="en-US" i="0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69"/>
          <a:stretch/>
        </p:blipFill>
        <p:spPr bwMode="auto">
          <a:xfrm>
            <a:off x="5105400" y="1894439"/>
            <a:ext cx="3443177" cy="267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68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Phytoplankton Algorithms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6" r="6977"/>
          <a:stretch/>
        </p:blipFill>
        <p:spPr bwMode="auto">
          <a:xfrm>
            <a:off x="609600" y="3048000"/>
            <a:ext cx="8006317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893" y="947816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Diagnostic pigments </a:t>
            </a:r>
            <a:r>
              <a:rPr lang="en-US" sz="2000" i="0" dirty="0" smtClean="0">
                <a:sym typeface="Wingdings" pitchFamily="2" charset="2"/>
              </a:rPr>
              <a:t> size structure</a:t>
            </a:r>
          </a:p>
          <a:p>
            <a:r>
              <a:rPr lang="en-US" sz="2000" i="0" dirty="0">
                <a:sym typeface="Wingdings" pitchFamily="2" charset="2"/>
              </a:rPr>
              <a:t>	</a:t>
            </a:r>
            <a:endParaRPr lang="en-US" i="0" dirty="0"/>
          </a:p>
        </p:txBody>
      </p:sp>
      <p:sp>
        <p:nvSpPr>
          <p:cNvPr id="6" name="Rectangle 5"/>
          <p:cNvSpPr/>
          <p:nvPr/>
        </p:nvSpPr>
        <p:spPr>
          <a:xfrm>
            <a:off x="6705600" y="9144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err="1" smtClean="0">
                <a:sym typeface="Wingdings" pitchFamily="2" charset="2"/>
              </a:rPr>
              <a:t>Vidussi</a:t>
            </a:r>
            <a:r>
              <a:rPr lang="en-US" i="0" dirty="0" smtClean="0">
                <a:sym typeface="Wingdings" pitchFamily="2" charset="2"/>
              </a:rPr>
              <a:t> et </a:t>
            </a:r>
            <a:r>
              <a:rPr lang="en-US" i="0" dirty="0">
                <a:sym typeface="Wingdings" pitchFamily="2" charset="2"/>
              </a:rPr>
              <a:t>al. </a:t>
            </a:r>
            <a:r>
              <a:rPr lang="en-US" i="0" dirty="0" smtClean="0">
                <a:sym typeface="Wingdings" pitchFamily="2" charset="2"/>
              </a:rPr>
              <a:t>2001</a:t>
            </a:r>
            <a:endParaRPr lang="en-US" i="0" dirty="0">
              <a:sym typeface="Wingdings" pitchFamily="2" charset="2"/>
            </a:endParaRPr>
          </a:p>
          <a:p>
            <a:r>
              <a:rPr lang="en-US" i="0" dirty="0" err="1" smtClean="0">
                <a:sym typeface="Wingdings" pitchFamily="2" charset="2"/>
              </a:rPr>
              <a:t>Uitz</a:t>
            </a:r>
            <a:r>
              <a:rPr lang="en-US" i="0" dirty="0" smtClean="0">
                <a:sym typeface="Wingdings" pitchFamily="2" charset="2"/>
              </a:rPr>
              <a:t> et al. 2006</a:t>
            </a:r>
          </a:p>
          <a:p>
            <a:r>
              <a:rPr lang="en-US" i="0" dirty="0">
                <a:sym typeface="Wingdings" pitchFamily="2" charset="2"/>
              </a:rPr>
              <a:t>Hirata et al. 2008 </a:t>
            </a:r>
            <a:endParaRPr lang="en-US" i="0" dirty="0" smtClean="0">
              <a:sym typeface="Wingdings" pitchFamily="2" charset="2"/>
            </a:endParaRPr>
          </a:p>
          <a:p>
            <a:r>
              <a:rPr lang="en-US" i="0" dirty="0" err="1" smtClean="0">
                <a:sym typeface="Wingdings" pitchFamily="2" charset="2"/>
              </a:rPr>
              <a:t>Devred</a:t>
            </a:r>
            <a:r>
              <a:rPr lang="en-US" i="0" dirty="0" smtClean="0">
                <a:sym typeface="Wingdings" pitchFamily="2" charset="2"/>
              </a:rPr>
              <a:t> et al.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9093" y="1471036"/>
            <a:ext cx="4915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F061"/>
                </a:solidFill>
              </a:rPr>
              <a:t>Fraction micro 	= ( P</a:t>
            </a:r>
            <a:r>
              <a:rPr lang="en-US" i="0" baseline="-25000" dirty="0" smtClean="0">
                <a:solidFill>
                  <a:srgbClr val="FFF061"/>
                </a:solidFill>
              </a:rPr>
              <a:t>1,w</a:t>
            </a:r>
            <a:r>
              <a:rPr lang="en-US" i="0" dirty="0" smtClean="0">
                <a:solidFill>
                  <a:srgbClr val="FFF061"/>
                </a:solidFill>
              </a:rPr>
              <a:t>  +  P</a:t>
            </a:r>
            <a:r>
              <a:rPr lang="en-US" i="0" baseline="-25000" dirty="0" smtClean="0">
                <a:solidFill>
                  <a:srgbClr val="FFF061"/>
                </a:solidFill>
              </a:rPr>
              <a:t>2,w</a:t>
            </a:r>
            <a:r>
              <a:rPr lang="en-US" i="0" dirty="0" smtClean="0">
                <a:solidFill>
                  <a:srgbClr val="FFF061"/>
                </a:solidFill>
              </a:rPr>
              <a:t>) </a:t>
            </a:r>
            <a:r>
              <a:rPr lang="en-US" i="0" dirty="0" smtClean="0">
                <a:solidFill>
                  <a:srgbClr val="FFF061"/>
                </a:solidFill>
                <a:latin typeface="+mn-lt"/>
              </a:rPr>
              <a:t>/ </a:t>
            </a:r>
            <a:r>
              <a:rPr lang="en-US" i="0" dirty="0" smtClean="0">
                <a:solidFill>
                  <a:srgbClr val="FFF061"/>
                </a:solidFill>
              </a:rPr>
              <a:t>∑</a:t>
            </a:r>
            <a:r>
              <a:rPr lang="en-US" i="0" dirty="0" err="1" smtClean="0">
                <a:solidFill>
                  <a:srgbClr val="FFF061"/>
                </a:solidFill>
              </a:rPr>
              <a:t>P</a:t>
            </a:r>
            <a:r>
              <a:rPr lang="en-US" i="0" baseline="-25000" dirty="0" err="1" smtClean="0">
                <a:solidFill>
                  <a:srgbClr val="FFF061"/>
                </a:solidFill>
              </a:rPr>
              <a:t>i,w</a:t>
            </a:r>
            <a:endParaRPr lang="en-US" i="0" dirty="0" smtClean="0">
              <a:solidFill>
                <a:srgbClr val="FFF061"/>
              </a:solidFill>
            </a:endParaRPr>
          </a:p>
          <a:p>
            <a:r>
              <a:rPr lang="en-US" i="0" dirty="0" smtClean="0">
                <a:solidFill>
                  <a:srgbClr val="FFF061"/>
                </a:solidFill>
              </a:rPr>
              <a:t>Fraction </a:t>
            </a:r>
            <a:r>
              <a:rPr lang="en-US" i="0" dirty="0" err="1" smtClean="0">
                <a:solidFill>
                  <a:srgbClr val="FFF061"/>
                </a:solidFill>
              </a:rPr>
              <a:t>nano</a:t>
            </a:r>
            <a:r>
              <a:rPr lang="en-US" i="0" dirty="0" smtClean="0">
                <a:solidFill>
                  <a:srgbClr val="FFF061"/>
                </a:solidFill>
              </a:rPr>
              <a:t> 	= </a:t>
            </a:r>
            <a:r>
              <a:rPr lang="en-US" i="0" dirty="0">
                <a:solidFill>
                  <a:srgbClr val="FFF061"/>
                </a:solidFill>
              </a:rPr>
              <a:t>( </a:t>
            </a:r>
            <a:r>
              <a:rPr lang="en-US" i="0" dirty="0" smtClean="0">
                <a:solidFill>
                  <a:srgbClr val="FFF061"/>
                </a:solidFill>
              </a:rPr>
              <a:t>P</a:t>
            </a:r>
            <a:r>
              <a:rPr lang="en-US" i="0" baseline="-25000" dirty="0" smtClean="0">
                <a:solidFill>
                  <a:srgbClr val="FFF061"/>
                </a:solidFill>
              </a:rPr>
              <a:t>3,w</a:t>
            </a:r>
            <a:r>
              <a:rPr lang="en-US" i="0" dirty="0" smtClean="0">
                <a:solidFill>
                  <a:srgbClr val="FFF061"/>
                </a:solidFill>
              </a:rPr>
              <a:t>  +  P</a:t>
            </a:r>
            <a:r>
              <a:rPr lang="en-US" i="0" baseline="-25000" dirty="0" smtClean="0">
                <a:solidFill>
                  <a:srgbClr val="FFF061"/>
                </a:solidFill>
              </a:rPr>
              <a:t>4,w </a:t>
            </a:r>
            <a:r>
              <a:rPr lang="en-US" i="0" dirty="0" smtClean="0">
                <a:solidFill>
                  <a:srgbClr val="FFF061"/>
                </a:solidFill>
              </a:rPr>
              <a:t>+ P</a:t>
            </a:r>
            <a:r>
              <a:rPr lang="en-US" i="0" baseline="-25000" dirty="0" smtClean="0">
                <a:solidFill>
                  <a:srgbClr val="FFF061"/>
                </a:solidFill>
              </a:rPr>
              <a:t>5,w</a:t>
            </a:r>
            <a:r>
              <a:rPr lang="en-US" i="0" dirty="0" smtClean="0">
                <a:solidFill>
                  <a:srgbClr val="FFF061"/>
                </a:solidFill>
              </a:rPr>
              <a:t>) / ∑</a:t>
            </a:r>
            <a:r>
              <a:rPr lang="en-US" i="0" dirty="0" err="1">
                <a:solidFill>
                  <a:srgbClr val="FFF061"/>
                </a:solidFill>
              </a:rPr>
              <a:t>P</a:t>
            </a:r>
            <a:r>
              <a:rPr lang="en-US" i="0" baseline="-25000" dirty="0" err="1">
                <a:solidFill>
                  <a:srgbClr val="FFF061"/>
                </a:solidFill>
              </a:rPr>
              <a:t>i,w</a:t>
            </a:r>
            <a:endParaRPr lang="en-US" i="0" dirty="0" smtClean="0">
              <a:solidFill>
                <a:srgbClr val="FFF061"/>
              </a:solidFill>
            </a:endParaRPr>
          </a:p>
          <a:p>
            <a:r>
              <a:rPr lang="en-US" i="0" dirty="0" smtClean="0">
                <a:solidFill>
                  <a:srgbClr val="FFF061"/>
                </a:solidFill>
              </a:rPr>
              <a:t>Fraction </a:t>
            </a:r>
            <a:r>
              <a:rPr lang="en-US" i="0" dirty="0" err="1" smtClean="0">
                <a:solidFill>
                  <a:srgbClr val="FFF061"/>
                </a:solidFill>
              </a:rPr>
              <a:t>pico</a:t>
            </a:r>
            <a:r>
              <a:rPr lang="en-US" i="0" dirty="0" smtClean="0">
                <a:solidFill>
                  <a:srgbClr val="FFF061"/>
                </a:solidFill>
              </a:rPr>
              <a:t> 	= </a:t>
            </a:r>
            <a:r>
              <a:rPr lang="en-US" i="0" dirty="0">
                <a:solidFill>
                  <a:srgbClr val="FFF061"/>
                </a:solidFill>
              </a:rPr>
              <a:t>( </a:t>
            </a:r>
            <a:r>
              <a:rPr lang="en-US" i="0" dirty="0" smtClean="0">
                <a:solidFill>
                  <a:srgbClr val="FFF061"/>
                </a:solidFill>
              </a:rPr>
              <a:t>P</a:t>
            </a:r>
            <a:r>
              <a:rPr lang="en-US" i="0" baseline="-25000" dirty="0" smtClean="0">
                <a:solidFill>
                  <a:srgbClr val="FFF061"/>
                </a:solidFill>
              </a:rPr>
              <a:t>6,w</a:t>
            </a:r>
            <a:r>
              <a:rPr lang="en-US" i="0" dirty="0" smtClean="0">
                <a:solidFill>
                  <a:srgbClr val="FFF061"/>
                </a:solidFill>
              </a:rPr>
              <a:t>  +  P</a:t>
            </a:r>
            <a:r>
              <a:rPr lang="en-US" i="0" baseline="-25000" dirty="0" smtClean="0">
                <a:solidFill>
                  <a:srgbClr val="FFF061"/>
                </a:solidFill>
              </a:rPr>
              <a:t>7,w</a:t>
            </a:r>
            <a:r>
              <a:rPr lang="en-US" i="0" dirty="0" smtClean="0">
                <a:solidFill>
                  <a:srgbClr val="FFF061"/>
                </a:solidFill>
              </a:rPr>
              <a:t>) / ∑</a:t>
            </a:r>
            <a:r>
              <a:rPr lang="en-US" i="0" dirty="0" err="1">
                <a:solidFill>
                  <a:srgbClr val="FFF061"/>
                </a:solidFill>
              </a:rPr>
              <a:t>P</a:t>
            </a:r>
            <a:r>
              <a:rPr lang="en-US" i="0" baseline="-25000" dirty="0" err="1">
                <a:solidFill>
                  <a:srgbClr val="FFF061"/>
                </a:solidFill>
              </a:rPr>
              <a:t>i,w</a:t>
            </a:r>
            <a:endParaRPr lang="en-US" i="0" dirty="0">
              <a:solidFill>
                <a:srgbClr val="FFF06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2104878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P</a:t>
            </a:r>
            <a:r>
              <a:rPr lang="en-US" i="0" baseline="-25000" dirty="0" smtClean="0">
                <a:solidFill>
                  <a:srgbClr val="FFF061"/>
                </a:solidFill>
                <a:sym typeface="Wingdings" pitchFamily="2" charset="2"/>
              </a:rPr>
              <a:t>1</a:t>
            </a:r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 = </a:t>
            </a:r>
            <a:r>
              <a:rPr lang="en-US" i="0" dirty="0" err="1">
                <a:solidFill>
                  <a:srgbClr val="FFF061"/>
                </a:solidFill>
                <a:sym typeface="Wingdings" pitchFamily="2" charset="2"/>
              </a:rPr>
              <a:t>f</a:t>
            </a:r>
            <a:r>
              <a:rPr lang="en-US" i="0" dirty="0" err="1" smtClean="0">
                <a:solidFill>
                  <a:srgbClr val="FFF061"/>
                </a:solidFill>
                <a:sym typeface="Wingdings" pitchFamily="2" charset="2"/>
              </a:rPr>
              <a:t>ucoxanthin</a:t>
            </a:r>
            <a:endParaRPr lang="en-US" i="0" dirty="0" smtClean="0">
              <a:solidFill>
                <a:srgbClr val="FFF061"/>
              </a:solidFill>
              <a:sym typeface="Wingdings" pitchFamily="2" charset="2"/>
            </a:endParaRPr>
          </a:p>
          <a:p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P</a:t>
            </a:r>
            <a:r>
              <a:rPr lang="en-US" i="0" baseline="-25000" dirty="0" smtClean="0">
                <a:solidFill>
                  <a:srgbClr val="FFF061"/>
                </a:solidFill>
                <a:sym typeface="Wingdings" pitchFamily="2" charset="2"/>
              </a:rPr>
              <a:t>2</a:t>
            </a:r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 </a:t>
            </a:r>
            <a:r>
              <a:rPr lang="en-US" i="0" dirty="0">
                <a:solidFill>
                  <a:srgbClr val="FFF061"/>
                </a:solidFill>
                <a:sym typeface="Wingdings" pitchFamily="2" charset="2"/>
              </a:rPr>
              <a:t>= </a:t>
            </a:r>
            <a:r>
              <a:rPr lang="en-US" i="0" dirty="0" err="1">
                <a:solidFill>
                  <a:srgbClr val="FFF061"/>
                </a:solidFill>
                <a:sym typeface="Wingdings" pitchFamily="2" charset="2"/>
              </a:rPr>
              <a:t>p</a:t>
            </a:r>
            <a:r>
              <a:rPr lang="en-US" i="0" dirty="0" err="1" smtClean="0">
                <a:solidFill>
                  <a:srgbClr val="FFF061"/>
                </a:solidFill>
                <a:sym typeface="Wingdings" pitchFamily="2" charset="2"/>
              </a:rPr>
              <a:t>eridinin</a:t>
            </a:r>
            <a:endParaRPr lang="en-US" i="0" dirty="0">
              <a:solidFill>
                <a:srgbClr val="FFF061"/>
              </a:solidFill>
              <a:sym typeface="Wingdings" pitchFamily="2" charset="2"/>
            </a:endParaRPr>
          </a:p>
          <a:p>
            <a:r>
              <a:rPr lang="en-US" i="0" dirty="0" smtClean="0">
                <a:solidFill>
                  <a:srgbClr val="FFF061"/>
                </a:solidFill>
                <a:sym typeface="Wingdings" pitchFamily="2" charset="2"/>
              </a:rPr>
              <a:t> …</a:t>
            </a:r>
            <a:endParaRPr lang="en-US" i="0" dirty="0">
              <a:solidFill>
                <a:srgbClr val="FFF06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12758" y="3028208"/>
            <a:ext cx="4150242" cy="3372592"/>
          </a:xfrm>
          <a:prstGeom prst="rect">
            <a:avLst/>
          </a:prstGeom>
          <a:solidFill>
            <a:srgbClr val="000066"/>
          </a:solidFill>
          <a:ln w="31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372" y="26786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rgbClr val="FFC000"/>
                </a:solidFill>
              </a:rPr>
              <a:t>Microphytoplankton</a:t>
            </a:r>
            <a:endParaRPr lang="en-US" i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43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39.2|55.1"/>
</p:tagLst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2B2B2"/>
        </a:solidFill>
        <a:ln w="3175">
          <a:solidFill>
            <a:srgbClr val="000000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7975</TotalTime>
  <Words>384</Words>
  <Application>Microsoft Office PowerPoint</Application>
  <PresentationFormat>On-screen Show (4:3)</PresentationFormat>
  <Paragraphs>149</Paragraphs>
  <Slides>12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1_Default Design</vt:lpstr>
      <vt:lpstr>Equation</vt:lpstr>
      <vt:lpstr>Seasonal to Interannual Variability in  Phytoplankton Biomass and Diversity  on the New England Shelf</vt:lpstr>
      <vt:lpstr>Project Overview</vt:lpstr>
      <vt:lpstr>Talk Overview</vt:lpstr>
      <vt:lpstr>Slide 4</vt:lpstr>
      <vt:lpstr>Single Cells to Biomass  </vt:lpstr>
      <vt:lpstr>Single Cells to Communities</vt:lpstr>
      <vt:lpstr>Phytoplankton Algorithms</vt:lpstr>
      <vt:lpstr>Phytoplankton Algorithms</vt:lpstr>
      <vt:lpstr>Phytoplankton Algorithms</vt:lpstr>
      <vt:lpstr>Phytoplankton Algorithms</vt:lpstr>
      <vt:lpstr>Work in Progress and Next Steps</vt:lpstr>
      <vt:lpstr>Phytoplankton Algorithms</vt:lpstr>
    </vt:vector>
  </TitlesOfParts>
  <Company>Woods Hole Oceanographic Institution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 M. Sosik</dc:creator>
  <cp:lastModifiedBy>William Turner</cp:lastModifiedBy>
  <cp:revision>411</cp:revision>
  <cp:lastPrinted>2011-08-30T14:17:47Z</cp:lastPrinted>
  <dcterms:created xsi:type="dcterms:W3CDTF">2010-01-07T13:45:31Z</dcterms:created>
  <dcterms:modified xsi:type="dcterms:W3CDTF">2012-04-25T20:30:07Z</dcterms:modified>
</cp:coreProperties>
</file>