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2" r:id="rId2"/>
    <p:sldId id="273" r:id="rId3"/>
    <p:sldId id="275" r:id="rId4"/>
    <p:sldId id="274" r:id="rId5"/>
    <p:sldId id="277" r:id="rId6"/>
    <p:sldId id="276" r:id="rId7"/>
    <p:sldId id="257" r:id="rId8"/>
    <p:sldId id="259" r:id="rId9"/>
    <p:sldId id="260" r:id="rId10"/>
    <p:sldId id="264" r:id="rId11"/>
    <p:sldId id="261" r:id="rId12"/>
    <p:sldId id="262" r:id="rId13"/>
    <p:sldId id="265" r:id="rId14"/>
    <p:sldId id="266" r:id="rId15"/>
    <p:sldId id="283" r:id="rId16"/>
    <p:sldId id="285" r:id="rId17"/>
    <p:sldId id="286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>
      <p:cViewPr>
        <p:scale>
          <a:sx n="96" d="100"/>
          <a:sy n="96" d="100"/>
        </p:scale>
        <p:origin x="-2046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D5A6D-8E58-4561-88ED-AC8C8C63F539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424C-49C6-4471-9FC5-D463474A6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4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0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4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4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7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2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F9222-0FF8-41AD-A4E6-ED19FE2980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84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49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E424C-49C6-4471-9FC5-D463474A66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1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5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5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8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5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7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3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5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CDD57-2FDA-407C-BE9B-44CBDA623C73}" type="datetimeFigureOut">
              <a:rPr lang="en-US" smtClean="0"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02A-982E-47D2-A7F0-8C9A8D5D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714" y="2163901"/>
            <a:ext cx="568482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Geoffrey M. Henebry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Jordan D. Muss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Eric Ariel L. Salas</a:t>
            </a:r>
          </a:p>
          <a:p>
            <a:r>
              <a:rPr lang="en-US" sz="2000" dirty="0" smtClean="0"/>
              <a:t>Geographic Information Science Center of Excellence</a:t>
            </a:r>
          </a:p>
          <a:p>
            <a:r>
              <a:rPr lang="en-US" sz="2000" dirty="0" smtClean="0"/>
              <a:t>South Dakota State University</a:t>
            </a:r>
          </a:p>
          <a:p>
            <a:endParaRPr lang="en-US" sz="2000" dirty="0"/>
          </a:p>
          <a:p>
            <a:r>
              <a:rPr lang="en-US" sz="2000" dirty="0" smtClean="0"/>
              <a:t>and </a:t>
            </a:r>
          </a:p>
          <a:p>
            <a:endParaRPr lang="en-US" sz="2000" dirty="0"/>
          </a:p>
          <a:p>
            <a:r>
              <a:rPr lang="en-US" sz="2000" b="1" dirty="0" smtClean="0">
                <a:solidFill>
                  <a:srgbClr val="0070C0"/>
                </a:solidFill>
              </a:rPr>
              <a:t>Naikoa Aguilar-Amuchastegui</a:t>
            </a:r>
          </a:p>
          <a:p>
            <a:r>
              <a:rPr lang="en-US" sz="2000" dirty="0" smtClean="0"/>
              <a:t>World Wildlife Fund–US</a:t>
            </a:r>
          </a:p>
        </p:txBody>
      </p:sp>
      <p:pic>
        <p:nvPicPr>
          <p:cNvPr id="3" name="Picture 2" descr="gisce_logo_text_c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449888"/>
            <a:ext cx="1038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617637"/>
            <a:ext cx="1309527" cy="10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Research supported through the NASA Biodiversity program: </a:t>
            </a:r>
            <a:r>
              <a:rPr lang="en-US" sz="1400" dirty="0"/>
              <a:t>NNX09AK23G</a:t>
            </a:r>
            <a:r>
              <a:rPr lang="en-US" sz="1400" dirty="0" smtClean="0"/>
              <a:t>.  Thank you!</a:t>
            </a:r>
            <a:endParaRPr lang="en-US" sz="1400" dirty="0"/>
          </a:p>
        </p:txBody>
      </p:sp>
      <p:pic>
        <p:nvPicPr>
          <p:cNvPr id="6" name="Picture 5" descr="SDSU2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115" y="5410200"/>
            <a:ext cx="646685" cy="1328783"/>
          </a:xfrm>
          <a:prstGeom prst="rect">
            <a:avLst/>
          </a:prstGeom>
        </p:spPr>
      </p:pic>
      <p:pic>
        <p:nvPicPr>
          <p:cNvPr id="7" name="Picture 2" descr="WWF_45mm_ta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7" y="5334000"/>
            <a:ext cx="1166813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886" y="238035"/>
            <a:ext cx="791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Synergistic </a:t>
            </a:r>
            <a:r>
              <a:rPr lang="en-US" sz="2400" dirty="0"/>
              <a:t>Analyses of Data from Active and Passive Sensors </a:t>
            </a:r>
            <a:r>
              <a:rPr lang="en-US" sz="2400" dirty="0" smtClean="0"/>
              <a:t>to Assess </a:t>
            </a:r>
            <a:r>
              <a:rPr lang="en-US" sz="2400" dirty="0"/>
              <a:t>Relationships between Spatial Heterogeneity </a:t>
            </a:r>
            <a:r>
              <a:rPr lang="en-US" sz="2400" dirty="0" smtClean="0"/>
              <a:t>of Tropical Forest </a:t>
            </a:r>
            <a:r>
              <a:rPr lang="en-US" sz="2400" dirty="0"/>
              <a:t>Structure and Biodiversity </a:t>
            </a:r>
            <a:r>
              <a:rPr lang="en-US" sz="2400" dirty="0" smtClean="0"/>
              <a:t>Dynamics: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367135"/>
            <a:ext cx="576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New Lidar Waveform Metrics &amp; Biodiversity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14" y="5889925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Seattle: 25 APR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7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2766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7997"/>
            <a:ext cx="32766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997"/>
            <a:ext cx="32766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548" y="305583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06" y="63627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8549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10506" y="186997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RH50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026785" y="189193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RH100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52454" y="4805843"/>
            <a:ext cx="22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Radius of Gyration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269" y="3774100"/>
            <a:ext cx="46280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At Starke (Old Secondary Growth):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RH50 shows less specificity than Cy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Strong linearity between RH100 &amp; Cy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RG and Cy appear almost </a:t>
            </a:r>
            <a:r>
              <a:rPr lang="en-US" sz="2000" b="1" i="1" dirty="0" smtClean="0">
                <a:solidFill>
                  <a:srgbClr val="FF0000"/>
                </a:solidFill>
              </a:rPr>
              <a:t>uncorrelated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2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714500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839492"/>
            <a:ext cx="695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La </a:t>
            </a:r>
            <a:r>
              <a:rPr lang="en-US" sz="2000" b="1" dirty="0" err="1" smtClean="0">
                <a:solidFill>
                  <a:srgbClr val="C00000"/>
                </a:solidFill>
              </a:rPr>
              <a:t>Selva</a:t>
            </a:r>
            <a:r>
              <a:rPr lang="en-US" sz="2000" b="1" dirty="0" smtClean="0">
                <a:solidFill>
                  <a:srgbClr val="C00000"/>
                </a:solidFill>
              </a:rPr>
              <a:t> (POG): histograms of LVIS standard waveform metrics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714500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839492"/>
            <a:ext cx="719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La </a:t>
            </a:r>
            <a:r>
              <a:rPr lang="en-US" sz="2000" b="1" dirty="0" err="1" smtClean="0">
                <a:solidFill>
                  <a:srgbClr val="C00000"/>
                </a:solidFill>
              </a:rPr>
              <a:t>Selva</a:t>
            </a:r>
            <a:r>
              <a:rPr lang="en-US" sz="2000" b="1" dirty="0" smtClean="0">
                <a:solidFill>
                  <a:srgbClr val="C00000"/>
                </a:solidFill>
              </a:rPr>
              <a:t> (POG): histograms of LVIS standard waveform metrics &amp;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new waveform metric: </a:t>
            </a:r>
            <a:r>
              <a:rPr lang="en-US" sz="2000" b="1" dirty="0" smtClean="0">
                <a:solidFill>
                  <a:srgbClr val="0070C0"/>
                </a:solidFill>
              </a:rPr>
              <a:t>centroid height (Cy)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400" y="5562600"/>
            <a:ext cx="5143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Histogram of </a:t>
            </a:r>
            <a:r>
              <a:rPr lang="en-US" b="1" dirty="0" smtClean="0">
                <a:solidFill>
                  <a:srgbClr val="0070C0"/>
                </a:solidFill>
              </a:rPr>
              <a:t>Cy</a:t>
            </a:r>
            <a:r>
              <a:rPr lang="en-US" b="1" dirty="0" smtClean="0">
                <a:solidFill>
                  <a:srgbClr val="C00000"/>
                </a:solidFill>
              </a:rPr>
              <a:t> again looks similar to that of RH50.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7548" y="3055835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306" y="63627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3085497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Cy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10506" y="1869974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RH50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4026785" y="189193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RH100 (m)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52454" y="4805843"/>
            <a:ext cx="224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Radius of Gyration </a:t>
            </a:r>
            <a:r>
              <a:rPr lang="en-US" b="1" dirty="0" smtClean="0">
                <a:solidFill>
                  <a:srgbClr val="FFFF00"/>
                </a:solidFill>
                <a:sym typeface="Wingdings" pitchFamily="2" charset="2"/>
              </a:rPr>
              <a:t>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7269" y="3774100"/>
            <a:ext cx="48667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At La </a:t>
            </a:r>
            <a:r>
              <a:rPr lang="en-US" sz="2400" b="1" dirty="0" err="1" smtClean="0">
                <a:solidFill>
                  <a:srgbClr val="FFFF00"/>
                </a:solidFill>
              </a:rPr>
              <a:t>Selva</a:t>
            </a:r>
            <a:r>
              <a:rPr lang="en-US" sz="2400" b="1" dirty="0" smtClean="0">
                <a:solidFill>
                  <a:srgbClr val="FFFF00"/>
                </a:solidFill>
              </a:rPr>
              <a:t> (Primary Old Growth): 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 RH50 shows less specificity than Cy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Strong linearity between RH100 &amp; Cy</a:t>
            </a:r>
          </a:p>
          <a:p>
            <a:pPr marL="342900" indent="-342900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</a:rPr>
              <a:t>RG and Cy appear almost </a:t>
            </a:r>
            <a:r>
              <a:rPr lang="en-US" sz="2000" b="1" i="1" dirty="0" smtClean="0">
                <a:solidFill>
                  <a:srgbClr val="FF0000"/>
                </a:solidFill>
              </a:rPr>
              <a:t>uncorrelated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"/>
            <a:ext cx="3276600" cy="285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4800"/>
            <a:ext cx="3276600" cy="2857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9500"/>
            <a:ext cx="3276600" cy="285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19601" y="587683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Similar patterns among metrics between sites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206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5200" y="2118"/>
            <a:ext cx="3098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B050"/>
                </a:solidFill>
              </a:rPr>
              <a:t>Metric richness: </a:t>
            </a:r>
            <a:r>
              <a:rPr lang="en-US" sz="2000" b="1" dirty="0" smtClean="0"/>
              <a:t>Each distinct metric value is counted (n)</a:t>
            </a:r>
          </a:p>
          <a:p>
            <a:pPr>
              <a:buClr>
                <a:srgbClr val="C00000"/>
              </a:buClr>
            </a:pPr>
            <a:endParaRPr lang="en-US" sz="2000" b="1" dirty="0" smtClean="0"/>
          </a:p>
          <a:p>
            <a:pPr>
              <a:buClr>
                <a:srgbClr val="C00000"/>
              </a:buClr>
            </a:pPr>
            <a:r>
              <a:rPr lang="en-US" sz="2000" b="1" dirty="0" smtClean="0">
                <a:solidFill>
                  <a:srgbClr val="00B050"/>
                </a:solidFill>
              </a:rPr>
              <a:t>Metric diversity: </a:t>
            </a:r>
            <a:r>
              <a:rPr lang="en-US" sz="2000" b="1" dirty="0" smtClean="0"/>
              <a:t>SWW diversity is calculated across distinct values (H’)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"/>
            </a:pPr>
            <a:endParaRPr lang="en-US" sz="1600" b="1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Ó"/>
            </a:pPr>
            <a:r>
              <a:rPr lang="en-US" b="1" dirty="0" smtClean="0">
                <a:solidFill>
                  <a:srgbClr val="0070C0"/>
                </a:solidFill>
              </a:rPr>
              <a:t>Cy: </a:t>
            </a:r>
            <a:r>
              <a:rPr lang="en-US" b="1" i="1" dirty="0" smtClean="0">
                <a:solidFill>
                  <a:srgbClr val="0070C0"/>
                </a:solidFill>
              </a:rPr>
              <a:t>comparable</a:t>
            </a:r>
            <a:r>
              <a:rPr lang="en-US" b="1" dirty="0" smtClean="0">
                <a:solidFill>
                  <a:srgbClr val="0070C0"/>
                </a:solidFill>
              </a:rPr>
              <a:t> richness (n) &amp; diversity (H’) in La </a:t>
            </a:r>
            <a:r>
              <a:rPr lang="en-US" b="1" dirty="0" err="1" smtClean="0">
                <a:solidFill>
                  <a:srgbClr val="0070C0"/>
                </a:solidFill>
              </a:rPr>
              <a:t>Selva</a:t>
            </a:r>
            <a:r>
              <a:rPr lang="en-US" b="1" dirty="0" smtClean="0">
                <a:solidFill>
                  <a:srgbClr val="0070C0"/>
                </a:solidFill>
              </a:rPr>
              <a:t> (203, 0.090) and in Starke (201, 0.088)</a:t>
            </a:r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Ó"/>
            </a:pPr>
            <a:endParaRPr lang="en-US" sz="1600" b="1" dirty="0" smtClean="0"/>
          </a:p>
          <a:p>
            <a:pPr marL="285750" indent="-28575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Ó"/>
            </a:pPr>
            <a:endParaRPr lang="en-US" sz="1600" b="1" dirty="0"/>
          </a:p>
          <a:p>
            <a:pPr>
              <a:lnSpc>
                <a:spcPct val="150000"/>
              </a:lnSpc>
              <a:buClr>
                <a:srgbClr val="00B050"/>
              </a:buClr>
            </a:pPr>
            <a:endParaRPr lang="en-US" sz="1600" b="1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Ó"/>
            </a:pPr>
            <a:r>
              <a:rPr lang="en-US" b="1" dirty="0" smtClean="0">
                <a:solidFill>
                  <a:srgbClr val="C00000"/>
                </a:solidFill>
              </a:rPr>
              <a:t>RG: </a:t>
            </a:r>
            <a:r>
              <a:rPr lang="en-US" b="1" i="1" dirty="0" smtClean="0">
                <a:solidFill>
                  <a:srgbClr val="C00000"/>
                </a:solidFill>
              </a:rPr>
              <a:t>higher</a:t>
            </a:r>
            <a:r>
              <a:rPr lang="en-US" b="1" dirty="0" smtClean="0">
                <a:solidFill>
                  <a:srgbClr val="C00000"/>
                </a:solidFill>
              </a:rPr>
              <a:t> richness (n) &amp; diversity (H’) in La </a:t>
            </a:r>
            <a:r>
              <a:rPr lang="en-US" b="1" dirty="0" err="1" smtClean="0">
                <a:solidFill>
                  <a:srgbClr val="C00000"/>
                </a:solidFill>
              </a:rPr>
              <a:t>Selva</a:t>
            </a:r>
            <a:r>
              <a:rPr lang="en-US" b="1" dirty="0" smtClean="0">
                <a:solidFill>
                  <a:srgbClr val="C00000"/>
                </a:solidFill>
              </a:rPr>
              <a:t> (192, 0.098) than in Starke (159, 0.055)</a:t>
            </a:r>
          </a:p>
        </p:txBody>
      </p:sp>
    </p:spTree>
    <p:extLst>
      <p:ext uri="{BB962C8B-B14F-4D97-AF65-F5344CB8AC3E}">
        <p14:creationId xmlns:p14="http://schemas.microsoft.com/office/powerpoint/2010/main" val="9084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0" y="152400"/>
            <a:ext cx="1681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LVIS 2005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R=RH100</a:t>
            </a:r>
            <a:r>
              <a:rPr lang="en-US" sz="20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000" b="1" dirty="0" smtClean="0">
                <a:solidFill>
                  <a:srgbClr val="92D050"/>
                </a:solidFill>
              </a:rPr>
              <a:t>G=Cy  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B=RG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05074" y="3930373"/>
            <a:ext cx="3312523" cy="2989183"/>
            <a:chOff x="5905074" y="3930373"/>
            <a:chExt cx="3312523" cy="29891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074" y="3930373"/>
              <a:ext cx="3276600" cy="28575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400800" y="6519446"/>
              <a:ext cx="2816797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</a:rPr>
                <a:t>Cy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(m) </a:t>
              </a:r>
              <a:r>
                <a:rPr lang="en-US" sz="2000" b="1" dirty="0" smtClean="0">
                  <a:solidFill>
                    <a:schemeClr val="bg1"/>
                  </a:solidFill>
                  <a:sym typeface="Wingdings" pitchFamily="2" charset="2"/>
                </a:rPr>
                <a:t>                           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4943416" y="5019889"/>
              <a:ext cx="2614434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</a:rPr>
                <a:t>RG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sym typeface="Wingdings" pitchFamily="2" charset="2"/>
                </a:rPr>
                <a:t></a:t>
              </a:r>
              <a:r>
                <a:rPr lang="en-US" sz="2400" b="1" dirty="0" smtClean="0">
                  <a:solidFill>
                    <a:schemeClr val="bg1"/>
                  </a:solidFill>
                  <a:sym typeface="Wingdings" pitchFamily="2" charset="2"/>
                </a:rPr>
                <a:t>                          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2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0" y="152400"/>
            <a:ext cx="1681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LVIS 2005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R=Cy </a:t>
            </a:r>
            <a:r>
              <a:rPr lang="en-US" sz="2000" b="1" dirty="0" err="1" smtClean="0">
                <a:solidFill>
                  <a:srgbClr val="FF0000"/>
                </a:solidFill>
              </a:rPr>
              <a:t>ge</a:t>
            </a:r>
            <a:r>
              <a:rPr lang="en-US" sz="2000" b="1" dirty="0" smtClean="0">
                <a:solidFill>
                  <a:srgbClr val="FF0000"/>
                </a:solidFill>
              </a:rPr>
              <a:t> p90</a:t>
            </a:r>
            <a:r>
              <a:rPr lang="en-US" sz="20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000" b="1" dirty="0" smtClean="0">
                <a:solidFill>
                  <a:srgbClr val="92D050"/>
                </a:solidFill>
              </a:rPr>
              <a:t>G=Cy </a:t>
            </a:r>
            <a:r>
              <a:rPr lang="en-US" sz="2000" b="1" dirty="0" err="1" smtClean="0">
                <a:solidFill>
                  <a:srgbClr val="92D050"/>
                </a:solidFill>
              </a:rPr>
              <a:t>ge</a:t>
            </a:r>
            <a:r>
              <a:rPr lang="en-US" sz="2000" b="1" dirty="0" smtClean="0">
                <a:solidFill>
                  <a:srgbClr val="92D050"/>
                </a:solidFill>
              </a:rPr>
              <a:t> Q3 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B=missing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9000" y="152400"/>
            <a:ext cx="16979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LVIS 2005 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R=RG </a:t>
            </a:r>
            <a:r>
              <a:rPr lang="en-US" sz="2000" b="1" dirty="0" err="1" smtClean="0">
                <a:solidFill>
                  <a:srgbClr val="FF0000"/>
                </a:solidFill>
              </a:rPr>
              <a:t>ge</a:t>
            </a:r>
            <a:r>
              <a:rPr lang="en-US" sz="2000" b="1" dirty="0" smtClean="0">
                <a:solidFill>
                  <a:srgbClr val="FF0000"/>
                </a:solidFill>
              </a:rPr>
              <a:t> p90</a:t>
            </a:r>
            <a:r>
              <a:rPr lang="en-US" sz="2000" b="1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000" b="1" dirty="0" smtClean="0">
                <a:solidFill>
                  <a:srgbClr val="92D050"/>
                </a:solidFill>
              </a:rPr>
              <a:t>G=RG </a:t>
            </a:r>
            <a:r>
              <a:rPr lang="en-US" sz="2000" b="1" dirty="0" err="1" smtClean="0">
                <a:solidFill>
                  <a:srgbClr val="92D050"/>
                </a:solidFill>
              </a:rPr>
              <a:t>ge</a:t>
            </a:r>
            <a:r>
              <a:rPr lang="en-US" sz="2000" b="1" dirty="0" smtClean="0">
                <a:solidFill>
                  <a:srgbClr val="92D050"/>
                </a:solidFill>
              </a:rPr>
              <a:t> Q3  </a:t>
            </a:r>
          </a:p>
          <a:p>
            <a:r>
              <a:rPr lang="en-US" sz="2000" b="1" dirty="0" smtClean="0">
                <a:solidFill>
                  <a:srgbClr val="00B0F0"/>
                </a:solidFill>
              </a:rPr>
              <a:t>B=missing</a:t>
            </a:r>
            <a:endParaRPr lang="en-US" sz="20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76200"/>
            <a:ext cx="9144001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How may the new lidar metrics </a:t>
            </a:r>
            <a:r>
              <a:rPr lang="en-US" sz="2400" b="1" dirty="0" smtClean="0">
                <a:solidFill>
                  <a:srgbClr val="0070C0"/>
                </a:solidFill>
              </a:rPr>
              <a:t>Cy</a:t>
            </a:r>
            <a:r>
              <a:rPr lang="en-US" sz="2400" b="1" dirty="0" smtClean="0"/>
              <a:t> &amp; </a:t>
            </a:r>
            <a:r>
              <a:rPr lang="en-US" sz="2400" b="1" dirty="0" smtClean="0">
                <a:solidFill>
                  <a:srgbClr val="C00000"/>
                </a:solidFill>
              </a:rPr>
              <a:t>RG</a:t>
            </a:r>
            <a:r>
              <a:rPr lang="en-US" sz="2400" b="1" dirty="0" smtClean="0"/>
              <a:t> relate to biodiversity?</a:t>
            </a:r>
          </a:p>
          <a:p>
            <a:endParaRPr lang="en-US" sz="2000" b="1" dirty="0"/>
          </a:p>
          <a:p>
            <a:pPr marL="342900" indent="-342900">
              <a:buClr>
                <a:srgbClr val="00B050"/>
              </a:buClr>
              <a:buFont typeface="Wingdings" pitchFamily="2" charset="2"/>
              <a:buChar char="Ó"/>
            </a:pPr>
            <a:r>
              <a:rPr lang="en-US" sz="2000" b="1" dirty="0" smtClean="0">
                <a:solidFill>
                  <a:srgbClr val="0070C0"/>
                </a:solidFill>
              </a:rPr>
              <a:t>Cy</a:t>
            </a:r>
            <a:r>
              <a:rPr lang="en-US" sz="2000" dirty="0" smtClean="0"/>
              <a:t> relates to canopy height; </a:t>
            </a:r>
            <a:r>
              <a:rPr lang="en-US" sz="2000" b="1" dirty="0" smtClean="0">
                <a:solidFill>
                  <a:srgbClr val="C00000"/>
                </a:solidFill>
              </a:rPr>
              <a:t>RG</a:t>
            </a:r>
            <a:r>
              <a:rPr lang="en-US" sz="2000" dirty="0" smtClean="0"/>
              <a:t> relates to 3D canopy structure, but not simply.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Ó"/>
            </a:pPr>
            <a:r>
              <a:rPr lang="en-US" dirty="0" smtClean="0"/>
              <a:t>More 2005 LVIS data exist, but they have not been processed; we have a processing request in with Bryan Blair.  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Ó"/>
            </a:pPr>
            <a:r>
              <a:rPr lang="en-US" dirty="0" smtClean="0"/>
              <a:t>Early June: field campaign and meeting with collaborators will yield more biodiversity data. </a:t>
            </a:r>
          </a:p>
          <a:p>
            <a:pPr marL="342900" indent="-342900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Ó"/>
            </a:pPr>
            <a:r>
              <a:rPr lang="en-US" dirty="0" smtClean="0"/>
              <a:t>Lacunarity analyses on appropriately sliced Cy &amp; RG images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31776"/>
              </p:ext>
            </p:extLst>
          </p:nvPr>
        </p:nvGraphicFramePr>
        <p:xfrm>
          <a:off x="1981200" y="3538686"/>
          <a:ext cx="5029202" cy="1719113"/>
        </p:xfrm>
        <a:graphic>
          <a:graphicData uri="http://schemas.openxmlformats.org/drawingml/2006/table">
            <a:tbl>
              <a:tblPr/>
              <a:tblGrid>
                <a:gridCol w="1295400"/>
                <a:gridCol w="716280"/>
                <a:gridCol w="1005840"/>
                <a:gridCol w="1005840"/>
                <a:gridCol w="1005842"/>
              </a:tblGrid>
              <a:tr h="79546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Surveyed Forests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Estimated Species</a:t>
                      </a:r>
                      <a:r>
                        <a:rPr lang="en-US" sz="1600" b="0" i="0" u="sng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Richness</a:t>
                      </a: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Dung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Birds    Mammals     Beetles      Butterflies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503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Selva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74.6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3.5 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NYA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33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Starke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6616" marR="6616" marT="66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19200"/>
            <a:ext cx="3932521" cy="222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961" y="1219200"/>
            <a:ext cx="3932521" cy="222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999067"/>
            <a:ext cx="86646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Overview</a:t>
            </a:r>
          </a:p>
          <a:p>
            <a:endParaRPr lang="en-US" sz="1600" b="1" dirty="0" smtClean="0"/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Alternative metrics to characterize waveform lidar data: Cy &amp; RG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Cy &amp; RG in two study areas in Costa Rica: La </a:t>
            </a:r>
            <a:r>
              <a:rPr lang="en-US" sz="2400" dirty="0" err="1" smtClean="0"/>
              <a:t>Selva</a:t>
            </a:r>
            <a:r>
              <a:rPr lang="en-US" sz="2400" dirty="0" smtClean="0"/>
              <a:t> and Starke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Toward linking Cy &amp; RG to our biodiversity data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Next steps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34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Alternative metrics to characterize waveform lidar data: 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Centroid height (Cy)   </a:t>
            </a:r>
            <a:r>
              <a:rPr lang="en-US" sz="2000" b="1" dirty="0" smtClean="0"/>
              <a:t>&amp;</a:t>
            </a:r>
            <a:r>
              <a:rPr lang="en-US" sz="2000" b="1" dirty="0" smtClean="0">
                <a:solidFill>
                  <a:srgbClr val="C00000"/>
                </a:solidFill>
              </a:rPr>
              <a:t>   Radius of Gyration (RG)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3933" y="5943600"/>
            <a:ext cx="721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Analysis of Waveform Lidar Data </a:t>
            </a:r>
            <a:r>
              <a:rPr lang="en-US" sz="1400" b="1" dirty="0" smtClean="0"/>
              <a:t>Using Shape-Based Metrics </a:t>
            </a:r>
          </a:p>
          <a:p>
            <a:r>
              <a:rPr lang="en-US" sz="1400" dirty="0" smtClean="0"/>
              <a:t>Jordan </a:t>
            </a:r>
            <a:r>
              <a:rPr lang="en-US" sz="1400" dirty="0"/>
              <a:t>D. Muss, </a:t>
            </a:r>
            <a:r>
              <a:rPr lang="en-US" sz="1400" dirty="0" err="1"/>
              <a:t>Naikoa</a:t>
            </a:r>
            <a:r>
              <a:rPr lang="en-US" sz="1400" dirty="0"/>
              <a:t> </a:t>
            </a:r>
            <a:r>
              <a:rPr lang="en-US" sz="1400" dirty="0" smtClean="0"/>
              <a:t>Aguilar-</a:t>
            </a:r>
            <a:r>
              <a:rPr lang="en-US" sz="1400" dirty="0" err="1" smtClean="0"/>
              <a:t>Amuchastegui</a:t>
            </a:r>
            <a:r>
              <a:rPr lang="en-US" sz="1400" dirty="0"/>
              <a:t>, David J. </a:t>
            </a:r>
            <a:r>
              <a:rPr lang="en-US" sz="1400" dirty="0" err="1"/>
              <a:t>Mladenoff</a:t>
            </a:r>
            <a:r>
              <a:rPr lang="en-US" sz="1400" dirty="0"/>
              <a:t>, and Geoffrey M. </a:t>
            </a:r>
            <a:r>
              <a:rPr lang="en-US" sz="1400" dirty="0" smtClean="0"/>
              <a:t>Henebry </a:t>
            </a:r>
          </a:p>
          <a:p>
            <a:r>
              <a:rPr lang="en-US" sz="1400" b="1" i="1" dirty="0" smtClean="0"/>
              <a:t>Geoscience &amp; Remote Sensing Letters </a:t>
            </a:r>
            <a:r>
              <a:rPr lang="en-US" sz="1400" dirty="0" smtClean="0"/>
              <a:t>(in press)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1385365"/>
            <a:ext cx="419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Centroid</a:t>
            </a:r>
            <a:r>
              <a:rPr lang="en-US" sz="2000" dirty="0" smtClean="0"/>
              <a:t> (located at </a:t>
            </a:r>
            <a:r>
              <a:rPr lang="en-US" sz="2000" dirty="0" err="1" smtClean="0"/>
              <a:t>Cx</a:t>
            </a:r>
            <a:r>
              <a:rPr lang="en-US" sz="2000" dirty="0" smtClean="0"/>
              <a:t>, Cy) is the balance point of the waveform. It is determined by the relationship of the waveform shape to its length. 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Centroid height (Cy) </a:t>
            </a:r>
            <a:r>
              <a:rPr lang="en-US" sz="2000" dirty="0" smtClean="0"/>
              <a:t>component offers an alternative retrieval of canopy height.</a:t>
            </a:r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C00000"/>
                </a:solidFill>
              </a:rPr>
              <a:t>Radius of Gyration (RG) </a:t>
            </a:r>
            <a:r>
              <a:rPr lang="en-US" sz="2000" dirty="0" smtClean="0"/>
              <a:t>is the root mean square of the distances from the centroid to the outer edge of the waveform.</a:t>
            </a:r>
            <a:endParaRPr lang="en-US" sz="2000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359965"/>
            <a:ext cx="43053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4410"/>
            <a:ext cx="4660583" cy="20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66266" y="5001747"/>
            <a:ext cx="36491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 </a:t>
            </a:r>
            <a:r>
              <a:rPr lang="en-US" dirty="0" smtClean="0"/>
              <a:t>Centroid coordinates (</a:t>
            </a:r>
            <a:r>
              <a:rPr lang="en-US" dirty="0" err="1" smtClean="0"/>
              <a:t>Cx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070C0"/>
                </a:solidFill>
              </a:rPr>
              <a:t>Cy</a:t>
            </a:r>
            <a:r>
              <a:rPr lang="en-US" dirty="0" smtClean="0"/>
              <a:t>) are robust to noise, as is </a:t>
            </a:r>
            <a:r>
              <a:rPr lang="en-US" b="1" dirty="0" smtClean="0">
                <a:solidFill>
                  <a:srgbClr val="C00000"/>
                </a:solidFill>
              </a:rPr>
              <a:t>RG</a:t>
            </a:r>
            <a:r>
              <a:rPr lang="en-US" dirty="0" smtClean="0"/>
              <a:t>, which has a noise resistance pattern very similar to </a:t>
            </a:r>
            <a:r>
              <a:rPr lang="en-US" dirty="0" err="1" smtClean="0"/>
              <a:t>Cx</a:t>
            </a:r>
            <a:r>
              <a:rPr lang="en-US" dirty="0" smtClean="0"/>
              <a:t>.  Very little impact on metrics when SNR &gt; 10.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13848" y="64651"/>
            <a:ext cx="3630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Height Of Median Energy (HOME) is a widely used waveform metric.</a:t>
            </a:r>
          </a:p>
          <a:p>
            <a:endParaRPr lang="en-US" dirty="0"/>
          </a:p>
          <a:p>
            <a:r>
              <a:rPr lang="en-US" dirty="0" smtClean="0">
                <a:sym typeface="Wingdings" pitchFamily="2" charset="2"/>
              </a:rPr>
              <a:t></a:t>
            </a:r>
            <a:r>
              <a:rPr lang="en-US" dirty="0" smtClean="0"/>
              <a:t>Here is the relationship of HOME to the </a:t>
            </a:r>
            <a:r>
              <a:rPr lang="en-US" b="1" dirty="0" smtClean="0">
                <a:solidFill>
                  <a:srgbClr val="0070C0"/>
                </a:solidFill>
              </a:rPr>
              <a:t>centroid</a:t>
            </a:r>
            <a:r>
              <a:rPr lang="en-US" dirty="0" smtClean="0"/>
              <a:t> as an artificial waveform shifts from canopy-only to ground-only returns. </a:t>
            </a:r>
          </a:p>
          <a:p>
            <a:endParaRPr lang="en-US" dirty="0"/>
          </a:p>
          <a:p>
            <a:r>
              <a:rPr lang="en-US" dirty="0" smtClean="0"/>
              <a:t>HOME does not significantly change until the total energy from the ground and canopy are equal, at which point HOME shifts from canopy to ground. </a:t>
            </a:r>
          </a:p>
          <a:p>
            <a:endParaRPr lang="en-US" dirty="0" smtClean="0"/>
          </a:p>
          <a:p>
            <a:r>
              <a:rPr lang="en-US" b="1" dirty="0" smtClean="0"/>
              <a:t>In contrast, the</a:t>
            </a:r>
            <a:r>
              <a:rPr lang="en-US" b="1" dirty="0" smtClean="0">
                <a:solidFill>
                  <a:srgbClr val="0070C0"/>
                </a:solidFill>
              </a:rPr>
              <a:t> centroid</a:t>
            </a:r>
            <a:r>
              <a:rPr lang="en-US" b="1" dirty="0" smtClean="0"/>
              <a:t> changes smoothly. </a:t>
            </a:r>
            <a:endParaRPr lang="en-US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8508" y="6203903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4508" y="6203903"/>
            <a:ext cx="412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37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72200" y="2133600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15JUN2001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8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"/>
            <a:ext cx="5486400" cy="6863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72200" y="2133600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Study Areas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L7  15JUN2001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RGB=543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7862" y="2628"/>
            <a:ext cx="5333182" cy="6582838"/>
            <a:chOff x="477862" y="2628"/>
            <a:chExt cx="5333182" cy="6582838"/>
          </a:xfrm>
        </p:grpSpPr>
        <p:sp>
          <p:nvSpPr>
            <p:cNvPr id="7" name="TextBox 6"/>
            <p:cNvSpPr txBox="1"/>
            <p:nvPr/>
          </p:nvSpPr>
          <p:spPr>
            <a:xfrm>
              <a:off x="2732690" y="2628"/>
              <a:ext cx="14264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Rojomaca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2133600"/>
              <a:ext cx="1213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Ecovida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91344" y="2821862"/>
              <a:ext cx="15453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Ladrillera</a:t>
              </a:r>
              <a:r>
                <a:rPr lang="en-US" b="1" dirty="0" smtClean="0"/>
                <a:t> 1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1773" y="3249589"/>
              <a:ext cx="1845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Wingdings" pitchFamily="2" charset="2"/>
                </a:rPr>
                <a:t>  </a:t>
              </a:r>
              <a:r>
                <a:rPr lang="en-US" b="1" dirty="0" err="1" smtClean="0"/>
                <a:t>Ladrillera</a:t>
              </a:r>
              <a:r>
                <a:rPr lang="en-US" b="1" dirty="0" smtClean="0"/>
                <a:t> 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31773" y="3714338"/>
              <a:ext cx="15948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Selva</a:t>
              </a:r>
              <a:r>
                <a:rPr lang="en-US" b="1" dirty="0" smtClean="0"/>
                <a:t> Verde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7862" y="4343400"/>
              <a:ext cx="1274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smtClean="0"/>
                <a:t>Kay Rica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400" y="3752328"/>
              <a:ext cx="10866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sym typeface="Wingdings" pitchFamily="2" charset="2"/>
                </a:rPr>
                <a:t> </a:t>
              </a:r>
              <a:r>
                <a:rPr lang="en-US" b="1" dirty="0" smtClean="0">
                  <a:solidFill>
                    <a:srgbClr val="FF0000"/>
                  </a:solidFill>
                </a:rPr>
                <a:t>Starke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2210" y="4800177"/>
              <a:ext cx="12488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sym typeface="Wingdings" pitchFamily="2" charset="2"/>
                </a:rPr>
                <a:t> </a:t>
              </a:r>
              <a:r>
                <a:rPr lang="en-US" b="1" dirty="0" smtClean="0">
                  <a:solidFill>
                    <a:srgbClr val="FF0000"/>
                  </a:solidFill>
                </a:rPr>
                <a:t>La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Selva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9859" y="6216134"/>
              <a:ext cx="849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 </a:t>
              </a:r>
              <a:r>
                <a:rPr lang="en-US" b="1" dirty="0" err="1" smtClean="0"/>
                <a:t>Tosi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67400" y="4136215"/>
            <a:ext cx="3200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9 forested sites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3 natural reference:</a:t>
            </a: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1 </a:t>
            </a:r>
            <a:r>
              <a:rPr lang="en-US" b="1" dirty="0">
                <a:solidFill>
                  <a:srgbClr val="FFFF00"/>
                </a:solidFill>
              </a:rPr>
              <a:t>natural </a:t>
            </a:r>
            <a:r>
              <a:rPr lang="en-US" b="1" dirty="0" smtClean="0">
                <a:solidFill>
                  <a:srgbClr val="FFFF00"/>
                </a:solidFill>
              </a:rPr>
              <a:t>&amp; intact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2 </a:t>
            </a:r>
            <a:r>
              <a:rPr lang="en-US" b="1" dirty="0">
                <a:solidFill>
                  <a:srgbClr val="FFFF00"/>
                </a:solidFill>
              </a:rPr>
              <a:t>natural </a:t>
            </a:r>
            <a:r>
              <a:rPr lang="en-US" b="1" dirty="0" smtClean="0">
                <a:solidFill>
                  <a:srgbClr val="FFFF00"/>
                </a:solidFill>
              </a:rPr>
              <a:t>but fragmented </a:t>
            </a: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6 managed units: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  5 </a:t>
            </a:r>
            <a:r>
              <a:rPr lang="en-US" b="1" dirty="0">
                <a:solidFill>
                  <a:srgbClr val="FFFF00"/>
                </a:solidFill>
              </a:rPr>
              <a:t>primary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    1 old secondary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" y="20664"/>
            <a:ext cx="669458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5052" y="1676400"/>
            <a:ext cx="2423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Starke: </a:t>
            </a:r>
          </a:p>
          <a:p>
            <a:r>
              <a:rPr lang="en-US" sz="2400" b="1" dirty="0" smtClean="0"/>
              <a:t>Old</a:t>
            </a:r>
          </a:p>
          <a:p>
            <a:r>
              <a:rPr lang="en-US" sz="2400" b="1" dirty="0" smtClean="0"/>
              <a:t>Secondary Growth (OSG)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66680" y="3996267"/>
            <a:ext cx="2477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 </a:t>
            </a:r>
            <a:r>
              <a:rPr lang="en-US" sz="2400" b="1" dirty="0" err="1" smtClean="0"/>
              <a:t>Selva</a:t>
            </a:r>
            <a:r>
              <a:rPr lang="en-US" sz="2400" b="1" dirty="0" smtClean="0"/>
              <a:t>: </a:t>
            </a:r>
          </a:p>
          <a:p>
            <a:r>
              <a:rPr lang="en-US" sz="2400" b="1" dirty="0" smtClean="0"/>
              <a:t>Primary </a:t>
            </a:r>
          </a:p>
          <a:p>
            <a:r>
              <a:rPr lang="en-US" sz="2400" b="1" dirty="0" smtClean="0"/>
              <a:t>Old </a:t>
            </a:r>
          </a:p>
          <a:p>
            <a:r>
              <a:rPr lang="en-US" sz="2400" b="1" dirty="0" smtClean="0"/>
              <a:t>Growth (POG)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42784" y="209227"/>
            <a:ext cx="234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LVIS 2005 data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324600" y="1905000"/>
            <a:ext cx="418184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810000" y="4114800"/>
            <a:ext cx="2905662" cy="7620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6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714500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839492"/>
            <a:ext cx="6572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Starke (OSG): histograms of LVIS standard waveform metrics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714500"/>
            <a:ext cx="6045200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839492"/>
            <a:ext cx="692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Starke (OSG): histograms of LVIS standard waveform metrics &amp;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new waveform metric: </a:t>
            </a:r>
            <a:r>
              <a:rPr lang="en-US" sz="2000" b="1" dirty="0" smtClean="0">
                <a:solidFill>
                  <a:srgbClr val="0070C0"/>
                </a:solidFill>
              </a:rPr>
              <a:t>centroid height (Cy)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9400" y="5410200"/>
            <a:ext cx="5067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Histogram of </a:t>
            </a:r>
            <a:r>
              <a:rPr lang="en-US" sz="2000" b="1" dirty="0" smtClean="0">
                <a:solidFill>
                  <a:srgbClr val="0070C0"/>
                </a:solidFill>
              </a:rPr>
              <a:t>Cy</a:t>
            </a:r>
            <a:r>
              <a:rPr lang="en-US" sz="2000" b="1" dirty="0" smtClean="0">
                <a:solidFill>
                  <a:srgbClr val="C00000"/>
                </a:solidFill>
              </a:rPr>
              <a:t> looks similar to that of RH50. </a:t>
            </a:r>
          </a:p>
          <a:p>
            <a:r>
              <a:rPr lang="en-US" sz="2000" b="1" dirty="0" smtClean="0"/>
              <a:t>What, if anything, is gained?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454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868</Words>
  <Application>Microsoft Office PowerPoint</Application>
  <PresentationFormat>On-screen Show (4:3)</PresentationFormat>
  <Paragraphs>186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Henebry, Geoffrey</dc:creator>
  <cp:lastModifiedBy>Henebry, Geoffrey</cp:lastModifiedBy>
  <cp:revision>49</cp:revision>
  <dcterms:created xsi:type="dcterms:W3CDTF">2012-04-24T01:54:56Z</dcterms:created>
  <dcterms:modified xsi:type="dcterms:W3CDTF">2012-04-25T20:13:42Z</dcterms:modified>
</cp:coreProperties>
</file>